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Oswald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38dad7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38dad7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3d18a752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3d18a752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d18a75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d18a75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3d18a75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3d18a75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d18a752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d18a752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d18a7524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d18a752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d18a75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d18a75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3d18a75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3d18a75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d18a752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d18a752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d18a7524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d18a7524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3d18a752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3d18a752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3d18a7524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3d18a7524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3d18a75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3d18a75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3d18a75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3d18a75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3d18a75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3d18a75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3d18a75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3d18a75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3d18a7524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3d18a752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3d18a752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3d18a752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3d18a75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3d18a75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3d18a752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3d18a75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3d18a752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3d18a752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3d18a75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3d18a75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d18a7524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d18a7524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3d18a75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3d18a75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3d18a752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3d18a752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3d18a752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3d18a752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3d18a75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3d18a75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3d18a752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3d18a752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3d18a752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3d18a752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3d18a752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3d18a752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3d18a752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3d18a752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3d18a752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3d18a752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3d18a752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3d18a752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3d18a752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3d18a752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3d18a752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3d18a752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d18a752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d18a752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3d18a752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3d18a752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3d18a7524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a3d18a752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3d18a752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3d18a752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3d18a752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3d18a752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3d18a752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3d18a752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3d18a7524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3d18a752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3d18a752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3d18a75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3d18a752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3d18a752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d18a752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d18a752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3e3df56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3e3df5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d18a7524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d18a7524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3d18a7524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3d18a7524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3d18a752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3d18a752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3d18a7524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3d18a752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3d18a7524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3d18a7524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3d18a7524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3d18a7524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3d18a752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3d18a752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3d18a752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3d18a752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3d18a7524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3d18a7524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3d18a752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3d18a752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a3d18a7524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a3d18a7524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a3d18a752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a3d18a752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3d18a7524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3d18a7524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3d18a7524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3d18a752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3d18a7524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3d18a7524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a3d18a7524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a3d18a7524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3d18a752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3d18a752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b9f026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b9f026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d18a75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d18a75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d18a752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d18a752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78D8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b="1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swald"/>
              <a:buChar char="●"/>
              <a:defRPr sz="2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○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■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○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■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○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Oswald"/>
              <a:buChar char="■"/>
              <a:defRPr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aw@gmail.com" TargetMode="External"/><Relationship Id="rId4" Type="http://schemas.openxmlformats.org/officeDocument/2006/relationships/hyperlink" Target="mailto:bm@gmail.com" TargetMode="External"/><Relationship Id="rId5" Type="http://schemas.openxmlformats.org/officeDocument/2006/relationships/hyperlink" Target="mailto:cg@gmail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400"/>
              <a:t>MAPPING</a:t>
            </a:r>
            <a:r>
              <a:rPr lang="en" sz="8300"/>
              <a:t> RELATIONAL TO </a:t>
            </a:r>
            <a:r>
              <a:rPr lang="en" sz="7900"/>
              <a:t>OBJECT MODELS</a:t>
            </a:r>
            <a:endParaRPr sz="7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r>
              <a:rPr lang="en"/>
              <a:t> let's create the </a:t>
            </a:r>
            <a:r>
              <a:rPr lang="en">
                <a:highlight>
                  <a:srgbClr val="EA9999"/>
                </a:highlight>
              </a:rPr>
              <a:t>flights</a:t>
            </a:r>
            <a:r>
              <a:rPr lang="en">
                <a:highlight>
                  <a:srgbClr val="EA9999"/>
                </a:highlight>
              </a:rPr>
              <a:t> table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3324688" y="647063"/>
            <a:ext cx="2079900" cy="1916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946350" y="9407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3452550" y="1250850"/>
            <a:ext cx="3753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2"/>
          <p:cNvCxnSpPr>
            <a:stCxn id="111" idx="2"/>
            <a:endCxn id="110" idx="2"/>
          </p:cNvCxnSpPr>
          <p:nvPr/>
        </p:nvCxnSpPr>
        <p:spPr>
          <a:xfrm flipH="1" rot="5400000">
            <a:off x="2254350" y="86700"/>
            <a:ext cx="310200" cy="2461500"/>
          </a:xfrm>
          <a:prstGeom prst="curvedConnector3">
            <a:avLst>
              <a:gd fmla="val -76765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2" y="803425"/>
            <a:ext cx="2401376" cy="4111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flights Table </a:t>
            </a:r>
            <a:r>
              <a:rPr lang="en">
                <a:highlight>
                  <a:srgbClr val="B6D7A8"/>
                </a:highlight>
              </a:rPr>
              <a:t>references airlines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`flights` (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</a:rPr>
              <a:t>`fid`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B6D7A8"/>
                </a:highlight>
              </a:rPr>
              <a:t>`aid` </a:t>
            </a:r>
            <a:r>
              <a:rPr b="1" lang="en" sz="2550">
                <a:solidFill>
                  <a:srgbClr val="000080"/>
                </a:solidFill>
                <a:highlight>
                  <a:srgbClr val="B6D7A8"/>
                </a:highlight>
              </a:rPr>
              <a:t>int</a:t>
            </a: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B6D7A8"/>
                </a:highlight>
              </a:rPr>
              <a:t>11</a:t>
            </a: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B6D7A8"/>
                </a:highlight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,</a:t>
            </a:r>
            <a:endParaRPr sz="255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</a:rPr>
              <a:t>`type`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</a:rPr>
              <a:t>`source`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</a:rPr>
              <a:t>`destination`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</a:rPr>
              <a:t>`duration`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float 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550">
                <a:solidFill>
                  <a:srgbClr val="660E7A"/>
                </a:solidFill>
                <a:highlight>
                  <a:srgbClr val="FFFFFF"/>
                </a:highlight>
              </a:rPr>
              <a:t>`fid`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</a:rPr>
              <a:t>CONSTRAINT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`f2a` </a:t>
            </a:r>
            <a:r>
              <a:rPr b="1" lang="en" sz="2550">
                <a:solidFill>
                  <a:srgbClr val="000080"/>
                </a:solidFill>
                <a:highlight>
                  <a:srgbClr val="B6D7A8"/>
                </a:highlight>
              </a:rPr>
              <a:t>FOREIGN KEY </a:t>
            </a: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(</a:t>
            </a:r>
            <a:r>
              <a:rPr b="1" lang="en" sz="2550">
                <a:solidFill>
                  <a:srgbClr val="660E7A"/>
                </a:solidFill>
                <a:highlight>
                  <a:srgbClr val="B6D7A8"/>
                </a:highlight>
              </a:rPr>
              <a:t>`aid`</a:t>
            </a: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)</a:t>
            </a:r>
            <a:endParaRPr sz="255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B6D7A8"/>
                </a:highlight>
              </a:rPr>
              <a:t>REFERENCES </a:t>
            </a:r>
            <a:r>
              <a:rPr lang="en" sz="2550">
                <a:solidFill>
                  <a:schemeClr val="dk1"/>
                </a:solidFill>
                <a:highlight>
                  <a:srgbClr val="B6D7A8"/>
                </a:highlight>
              </a:rPr>
              <a:t>`airline` (`aid`)</a:t>
            </a:r>
            <a:endParaRPr sz="255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400"/>
          </a:p>
        </p:txBody>
      </p:sp>
      <p:sp>
        <p:nvSpPr>
          <p:cNvPr id="120" name="Google Shape;120;p23"/>
          <p:cNvSpPr/>
          <p:nvPr/>
        </p:nvSpPr>
        <p:spPr>
          <a:xfrm>
            <a:off x="6782375" y="11582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6706175" y="34046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3"/>
          <p:cNvCxnSpPr>
            <a:stCxn id="121" idx="1"/>
            <a:endCxn id="120" idx="1"/>
          </p:cNvCxnSpPr>
          <p:nvPr/>
        </p:nvCxnSpPr>
        <p:spPr>
          <a:xfrm flipH="1" rot="10800000">
            <a:off x="6706175" y="1269135"/>
            <a:ext cx="76200" cy="2246400"/>
          </a:xfrm>
          <a:prstGeom prst="curvedConnector3">
            <a:avLst>
              <a:gd fmla="val -312500" name="adj1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Flights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`flights`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 sz="31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1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'T1'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'S1'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1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'T2'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'S2'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2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'T3'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'S3'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2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'T4'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'S4'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456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b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2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'T5'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'S5'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567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3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'T6'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'S6'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'DC'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678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7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3</a:t>
            </a:r>
            <a:r>
              <a:rPr lang="en" sz="3100">
                <a:solidFill>
                  <a:srgbClr val="0000FF"/>
                </a:solidFill>
                <a:highlight>
                  <a:srgbClr val="B6D7A8"/>
                </a:highlight>
              </a:rPr>
              <a:t>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'T7'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'S7'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100">
                <a:solidFill>
                  <a:srgbClr val="008000"/>
                </a:solidFill>
                <a:highlight>
                  <a:srgbClr val="FFFFFF"/>
                </a:highlight>
              </a:rPr>
              <a:t>'LA'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</a:rPr>
              <a:t>789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b="1" sz="375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2" y="803425"/>
            <a:ext cx="2401376" cy="4111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6782375" y="11582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706175" y="34046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4"/>
          <p:cNvCxnSpPr>
            <a:stCxn id="131" idx="1"/>
            <a:endCxn id="130" idx="1"/>
          </p:cNvCxnSpPr>
          <p:nvPr/>
        </p:nvCxnSpPr>
        <p:spPr>
          <a:xfrm flipH="1" rot="10800000">
            <a:off x="6706175" y="1269135"/>
            <a:ext cx="76200" cy="2246400"/>
          </a:xfrm>
          <a:prstGeom prst="curvedConnector3">
            <a:avLst>
              <a:gd fmla="val -312500" name="adj1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0" y="6402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	1	</a:t>
            </a:r>
            <a:r>
              <a:rPr lang="en">
                <a:solidFill>
                  <a:schemeClr val="dk1"/>
                </a:solidFill>
              </a:rPr>
              <a:t>－－</a:t>
            </a:r>
            <a:r>
              <a:rPr lang="en"/>
              <a:t>	*	flights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13528" l="10572" r="4436" t="13891"/>
          <a:stretch/>
        </p:blipFill>
        <p:spPr>
          <a:xfrm>
            <a:off x="4162575" y="794509"/>
            <a:ext cx="4888125" cy="237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21340" l="12578" r="10769" t="14009"/>
          <a:stretch/>
        </p:blipFill>
        <p:spPr>
          <a:xfrm>
            <a:off x="223875" y="870700"/>
            <a:ext cx="3150025" cy="18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223875" y="1224151"/>
            <a:ext cx="3150000" cy="3639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223875" y="1620977"/>
            <a:ext cx="3150000" cy="363900"/>
          </a:xfrm>
          <a:prstGeom prst="rect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223875" y="2022786"/>
            <a:ext cx="3150000" cy="3639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4866550" y="824575"/>
            <a:ext cx="736200" cy="915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4866550" y="1779275"/>
            <a:ext cx="736200" cy="797700"/>
          </a:xfrm>
          <a:prstGeom prst="rect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4866550" y="2616550"/>
            <a:ext cx="736200" cy="5577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5"/>
          <p:cNvCxnSpPr>
            <a:stCxn id="143" idx="1"/>
            <a:endCxn id="140" idx="3"/>
          </p:cNvCxnSpPr>
          <p:nvPr/>
        </p:nvCxnSpPr>
        <p:spPr>
          <a:xfrm flipH="1">
            <a:off x="3373750" y="1282075"/>
            <a:ext cx="1492800" cy="123900"/>
          </a:xfrm>
          <a:prstGeom prst="curvedConnector3">
            <a:avLst>
              <a:gd fmla="val 49996" name="adj1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44" idx="1"/>
            <a:endCxn id="141" idx="3"/>
          </p:cNvCxnSpPr>
          <p:nvPr/>
        </p:nvCxnSpPr>
        <p:spPr>
          <a:xfrm rot="10800000">
            <a:off x="3373750" y="1802825"/>
            <a:ext cx="1492800" cy="375300"/>
          </a:xfrm>
          <a:prstGeom prst="curvedConnector3">
            <a:avLst>
              <a:gd fmla="val 49996" name="adj1"/>
            </a:avLst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45" idx="1"/>
            <a:endCxn id="142" idx="3"/>
          </p:cNvCxnSpPr>
          <p:nvPr/>
        </p:nvCxnSpPr>
        <p:spPr>
          <a:xfrm rot="10800000">
            <a:off x="3373750" y="2204800"/>
            <a:ext cx="1492800" cy="690600"/>
          </a:xfrm>
          <a:prstGeom prst="curvedConnector3">
            <a:avLst>
              <a:gd fmla="val 49996" name="adj1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5"/>
          <p:cNvPicPr preferRelativeResize="0"/>
          <p:nvPr/>
        </p:nvPicPr>
        <p:blipFill rotWithShape="1">
          <a:blip r:embed="rId5">
            <a:alphaModFix/>
          </a:blip>
          <a:srcRect b="58737" l="0" r="39874" t="0"/>
          <a:stretch/>
        </p:blipFill>
        <p:spPr>
          <a:xfrm>
            <a:off x="1582950" y="3261600"/>
            <a:ext cx="4444176" cy="18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let's c</a:t>
            </a:r>
            <a:r>
              <a:rPr lang="en"/>
              <a:t>reate the </a:t>
            </a:r>
            <a:r>
              <a:rPr lang="en">
                <a:highlight>
                  <a:srgbClr val="EA9999"/>
                </a:highlight>
              </a:rPr>
              <a:t>reservations</a:t>
            </a:r>
            <a:r>
              <a:rPr lang="en">
                <a:highlight>
                  <a:srgbClr val="EA9999"/>
                </a:highlight>
              </a:rPr>
              <a:t> table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5863025" y="647072"/>
            <a:ext cx="2425500" cy="14103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3460950" y="9407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5967150" y="1250850"/>
            <a:ext cx="3753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6"/>
          <p:cNvCxnSpPr>
            <a:stCxn id="158" idx="2"/>
            <a:endCxn id="157" idx="2"/>
          </p:cNvCxnSpPr>
          <p:nvPr/>
        </p:nvCxnSpPr>
        <p:spPr>
          <a:xfrm flipH="1" rot="5400000">
            <a:off x="4768950" y="86700"/>
            <a:ext cx="310200" cy="2461500"/>
          </a:xfrm>
          <a:prstGeom prst="curvedConnector3">
            <a:avLst>
              <a:gd fmla="val -76765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 Table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`reservations` (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`rid`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EA9999"/>
                </a:highlight>
              </a:rPr>
              <a:t>`fid` </a:t>
            </a:r>
            <a:r>
              <a:rPr b="1" lang="en" sz="2650">
                <a:solidFill>
                  <a:srgbClr val="000080"/>
                </a:solidFill>
                <a:highlight>
                  <a:srgbClr val="EA9999"/>
                </a:highlight>
              </a:rPr>
              <a:t>int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(</a:t>
            </a:r>
            <a:r>
              <a:rPr lang="en" sz="2650">
                <a:solidFill>
                  <a:srgbClr val="0000FF"/>
                </a:solidFill>
                <a:highlight>
                  <a:srgbClr val="EA9999"/>
                </a:highlight>
              </a:rPr>
              <a:t>11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) </a:t>
            </a:r>
            <a:r>
              <a:rPr b="1" lang="en" sz="2650">
                <a:solidFill>
                  <a:srgbClr val="000080"/>
                </a:solidFill>
                <a:highlight>
                  <a:srgbClr val="EA9999"/>
                </a:highlight>
              </a:rPr>
              <a:t>DEFAULT NULL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,</a:t>
            </a:r>
            <a:endParaRPr sz="26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`booking_agent`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`type`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6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650">
                <a:solidFill>
                  <a:srgbClr val="660E7A"/>
                </a:solidFill>
                <a:highlight>
                  <a:srgbClr val="FFFFFF"/>
                </a:highlight>
              </a:rPr>
              <a:t>`rid`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b="1" lang="en" sz="2650">
                <a:solidFill>
                  <a:srgbClr val="000080"/>
                </a:solidFill>
                <a:highlight>
                  <a:srgbClr val="EA9999"/>
                </a:highlight>
              </a:rPr>
              <a:t>CONSTRAINT 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`r2f` </a:t>
            </a:r>
            <a:r>
              <a:rPr b="1" lang="en" sz="2650">
                <a:solidFill>
                  <a:srgbClr val="000080"/>
                </a:solidFill>
                <a:highlight>
                  <a:srgbClr val="EA9999"/>
                </a:highlight>
              </a:rPr>
              <a:t>FOREIGN KEY 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(</a:t>
            </a:r>
            <a:r>
              <a:rPr b="1" lang="en" sz="2650">
                <a:solidFill>
                  <a:srgbClr val="660E7A"/>
                </a:solidFill>
                <a:highlight>
                  <a:srgbClr val="EA9999"/>
                </a:highlight>
              </a:rPr>
              <a:t>`fid`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)</a:t>
            </a:r>
            <a:endParaRPr sz="26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EA9999"/>
                </a:highlight>
              </a:rPr>
              <a:t>REFERENCES </a:t>
            </a:r>
            <a:r>
              <a:rPr lang="en" sz="2650">
                <a:solidFill>
                  <a:schemeClr val="dk1"/>
                </a:solidFill>
                <a:highlight>
                  <a:srgbClr val="EA9999"/>
                </a:highlight>
              </a:rPr>
              <a:t>`flight` (`fid`)</a:t>
            </a:r>
            <a:endParaRPr sz="26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4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50" y="1054325"/>
            <a:ext cx="2551200" cy="40129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6706175" y="13868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477575" y="41666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7"/>
          <p:cNvCxnSpPr>
            <a:stCxn id="168" idx="1"/>
            <a:endCxn id="167" idx="1"/>
          </p:cNvCxnSpPr>
          <p:nvPr/>
        </p:nvCxnSpPr>
        <p:spPr>
          <a:xfrm flipH="1" rot="10800000">
            <a:off x="6477575" y="1497735"/>
            <a:ext cx="228600" cy="2779800"/>
          </a:xfrm>
          <a:prstGeom prst="curvedConnector3">
            <a:avLst>
              <a:gd fmla="val -104167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reservations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5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`reservations`</a:t>
            </a:r>
            <a:b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4550">
                <a:solidFill>
                  <a:srgbClr val="000080"/>
                </a:solidFill>
                <a:highlight>
                  <a:srgbClr val="FFFFFF"/>
                </a:highlight>
              </a:rPr>
              <a:t>VALUES	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55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4550">
                <a:solidFill>
                  <a:schemeClr val="dk1"/>
                </a:solidFill>
                <a:highlight>
                  <a:srgbClr val="F1C232"/>
                </a:highlight>
              </a:rPr>
              <a:t> </a:t>
            </a:r>
            <a:r>
              <a:rPr lang="en" sz="4550">
                <a:solidFill>
                  <a:srgbClr val="0000FF"/>
                </a:solidFill>
                <a:highlight>
                  <a:srgbClr val="F1C232"/>
                </a:highlight>
              </a:rPr>
              <a:t>1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'BA1'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'T1'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4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55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4550">
                <a:solidFill>
                  <a:schemeClr val="dk1"/>
                </a:solidFill>
                <a:highlight>
                  <a:srgbClr val="F1C232"/>
                </a:highlight>
              </a:rPr>
              <a:t> </a:t>
            </a:r>
            <a:r>
              <a:rPr lang="en" sz="4550">
                <a:solidFill>
                  <a:srgbClr val="0000FF"/>
                </a:solidFill>
                <a:highlight>
                  <a:srgbClr val="F1C232"/>
                </a:highlight>
              </a:rPr>
              <a:t>1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'BA2'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'T2'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4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55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4550">
                <a:solidFill>
                  <a:schemeClr val="dk1"/>
                </a:solidFill>
                <a:highlight>
                  <a:srgbClr val="F1C232"/>
                </a:highlight>
              </a:rPr>
              <a:t> </a:t>
            </a:r>
            <a:r>
              <a:rPr lang="en" sz="4550">
                <a:solidFill>
                  <a:srgbClr val="0000FF"/>
                </a:solidFill>
                <a:highlight>
                  <a:srgbClr val="F1C232"/>
                </a:highlight>
              </a:rPr>
              <a:t>1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'BA3'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'T3'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4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55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4550">
                <a:solidFill>
                  <a:schemeClr val="dk1"/>
                </a:solidFill>
                <a:highlight>
                  <a:srgbClr val="FF00FF"/>
                </a:highlight>
              </a:rPr>
              <a:t> </a:t>
            </a:r>
            <a:r>
              <a:rPr lang="en" sz="4550">
                <a:solidFill>
                  <a:srgbClr val="0000FF"/>
                </a:solidFill>
                <a:highlight>
                  <a:srgbClr val="FF00FF"/>
                </a:highlight>
              </a:rPr>
              <a:t>2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'BA4'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'T4'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4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455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4550">
                <a:solidFill>
                  <a:schemeClr val="dk1"/>
                </a:solidFill>
                <a:highlight>
                  <a:srgbClr val="FF00FF"/>
                </a:highlight>
              </a:rPr>
              <a:t> </a:t>
            </a:r>
            <a:r>
              <a:rPr lang="en" sz="4550">
                <a:solidFill>
                  <a:srgbClr val="0000FF"/>
                </a:solidFill>
                <a:highlight>
                  <a:srgbClr val="FF00FF"/>
                </a:highlight>
              </a:rPr>
              <a:t>2 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'BA5'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4550">
                <a:solidFill>
                  <a:srgbClr val="008000"/>
                </a:solidFill>
                <a:highlight>
                  <a:srgbClr val="FFFFFF"/>
                </a:highlight>
              </a:rPr>
              <a:t>'T5'</a:t>
            </a:r>
            <a:r>
              <a:rPr lang="en" sz="45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50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150" y="1054325"/>
            <a:ext cx="2551200" cy="40129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6706175" y="13868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6477575" y="41666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8"/>
          <p:cNvCxnSpPr>
            <a:stCxn id="178" idx="1"/>
            <a:endCxn id="177" idx="1"/>
          </p:cNvCxnSpPr>
          <p:nvPr/>
        </p:nvCxnSpPr>
        <p:spPr>
          <a:xfrm flipH="1" rot="10800000">
            <a:off x="6477575" y="1497735"/>
            <a:ext cx="228600" cy="2779800"/>
          </a:xfrm>
          <a:prstGeom prst="curvedConnector3">
            <a:avLst>
              <a:gd fmla="val -104167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822025" y="-12175"/>
            <a:ext cx="53220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13528" l="10572" r="4436" t="13891"/>
          <a:stretch/>
        </p:blipFill>
        <p:spPr>
          <a:xfrm>
            <a:off x="182302" y="1371900"/>
            <a:ext cx="7378726" cy="3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18138" l="13149" r="7780" t="23330"/>
          <a:stretch/>
        </p:blipFill>
        <p:spPr>
          <a:xfrm>
            <a:off x="3822025" y="824975"/>
            <a:ext cx="5198875" cy="2615275"/>
          </a:xfrm>
          <a:prstGeom prst="rect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9"/>
          <p:cNvSpPr/>
          <p:nvPr/>
        </p:nvSpPr>
        <p:spPr>
          <a:xfrm>
            <a:off x="4826975" y="812408"/>
            <a:ext cx="1060200" cy="17565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4826975" y="2640249"/>
            <a:ext cx="1060200" cy="8001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9"/>
          <p:cNvCxnSpPr>
            <a:stCxn id="187" idx="1"/>
            <a:endCxn id="190" idx="3"/>
          </p:cNvCxnSpPr>
          <p:nvPr/>
        </p:nvCxnSpPr>
        <p:spPr>
          <a:xfrm flipH="1">
            <a:off x="1305875" y="1690658"/>
            <a:ext cx="3521100" cy="432000"/>
          </a:xfrm>
          <a:prstGeom prst="curvedConnector3">
            <a:avLst>
              <a:gd fmla="val 50001" name="adj1"/>
            </a:avLst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9"/>
          <p:cNvCxnSpPr>
            <a:stCxn id="188" idx="1"/>
            <a:endCxn id="192" idx="3"/>
          </p:cNvCxnSpPr>
          <p:nvPr/>
        </p:nvCxnSpPr>
        <p:spPr>
          <a:xfrm rot="10800000">
            <a:off x="1305875" y="2646999"/>
            <a:ext cx="3521100" cy="393300"/>
          </a:xfrm>
          <a:prstGeom prst="curvedConnector3">
            <a:avLst>
              <a:gd fmla="val 50001" name="adj1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/>
          <p:nvPr/>
        </p:nvSpPr>
        <p:spPr>
          <a:xfrm>
            <a:off x="182300" y="1887423"/>
            <a:ext cx="1123500" cy="4704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182300" y="2411672"/>
            <a:ext cx="1123500" cy="4704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182300" y="792850"/>
            <a:ext cx="3639600" cy="6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16894" l="14566" r="9721" t="14762"/>
          <a:stretch/>
        </p:blipFill>
        <p:spPr>
          <a:xfrm>
            <a:off x="2967400" y="715983"/>
            <a:ext cx="2817000" cy="262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			flights					 </a:t>
            </a:r>
            <a:r>
              <a:rPr lang="en">
                <a:solidFill>
                  <a:schemeClr val="dk1"/>
                </a:solidFill>
              </a:rPr>
              <a:t>reservations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21340" l="12578" r="39340" t="14009"/>
          <a:stretch/>
        </p:blipFill>
        <p:spPr>
          <a:xfrm>
            <a:off x="147675" y="755552"/>
            <a:ext cx="1803250" cy="16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18138" l="13147" r="23428" t="23330"/>
          <a:stretch/>
        </p:blipFill>
        <p:spPr>
          <a:xfrm>
            <a:off x="6211475" y="681925"/>
            <a:ext cx="3304725" cy="20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2869523" y="755546"/>
            <a:ext cx="830700" cy="996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0"/>
          <p:cNvCxnSpPr>
            <a:stCxn id="202" idx="1"/>
            <a:endCxn id="204" idx="3"/>
          </p:cNvCxnSpPr>
          <p:nvPr/>
        </p:nvCxnSpPr>
        <p:spPr>
          <a:xfrm flipH="1">
            <a:off x="1930823" y="1253546"/>
            <a:ext cx="938700" cy="294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0"/>
          <p:cNvSpPr/>
          <p:nvPr/>
        </p:nvSpPr>
        <p:spPr>
          <a:xfrm>
            <a:off x="147678" y="1129523"/>
            <a:ext cx="1783200" cy="3066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2869525" y="1768950"/>
            <a:ext cx="830700" cy="9411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47678" y="1434323"/>
            <a:ext cx="1783200" cy="3066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30"/>
          <p:cNvCxnSpPr>
            <a:stCxn id="205" idx="1"/>
            <a:endCxn id="206" idx="3"/>
          </p:cNvCxnSpPr>
          <p:nvPr/>
        </p:nvCxnSpPr>
        <p:spPr>
          <a:xfrm rot="10800000">
            <a:off x="1930825" y="1587600"/>
            <a:ext cx="938700" cy="651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0"/>
          <p:cNvSpPr/>
          <p:nvPr/>
        </p:nvSpPr>
        <p:spPr>
          <a:xfrm>
            <a:off x="2869525" y="2699175"/>
            <a:ext cx="830700" cy="6336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147675" y="1768950"/>
            <a:ext cx="1783200" cy="3066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0"/>
          <p:cNvCxnSpPr>
            <a:stCxn id="208" idx="1"/>
            <a:endCxn id="209" idx="3"/>
          </p:cNvCxnSpPr>
          <p:nvPr/>
        </p:nvCxnSpPr>
        <p:spPr>
          <a:xfrm rot="10800000">
            <a:off x="1930825" y="1922175"/>
            <a:ext cx="938700" cy="10938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0"/>
          <p:cNvSpPr/>
          <p:nvPr/>
        </p:nvSpPr>
        <p:spPr>
          <a:xfrm>
            <a:off x="6992225" y="731797"/>
            <a:ext cx="830700" cy="13437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6992225" y="2079654"/>
            <a:ext cx="830700" cy="6831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3776425" y="1129525"/>
            <a:ext cx="769800" cy="3066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0"/>
          <p:cNvCxnSpPr>
            <a:stCxn id="211" idx="1"/>
            <a:endCxn id="213" idx="3"/>
          </p:cNvCxnSpPr>
          <p:nvPr/>
        </p:nvCxnSpPr>
        <p:spPr>
          <a:xfrm rot="10800000">
            <a:off x="4546325" y="1282747"/>
            <a:ext cx="2445900" cy="1209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/>
          <p:nvPr/>
        </p:nvSpPr>
        <p:spPr>
          <a:xfrm>
            <a:off x="3776425" y="1472400"/>
            <a:ext cx="769800" cy="2607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0"/>
          <p:cNvCxnSpPr>
            <a:stCxn id="212" idx="1"/>
            <a:endCxn id="215" idx="3"/>
          </p:cNvCxnSpPr>
          <p:nvPr/>
        </p:nvCxnSpPr>
        <p:spPr>
          <a:xfrm rot="10800000">
            <a:off x="4546325" y="1602804"/>
            <a:ext cx="2445900" cy="8184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30"/>
          <p:cNvPicPr preferRelativeResize="0"/>
          <p:nvPr/>
        </p:nvPicPr>
        <p:blipFill rotWithShape="1">
          <a:blip r:embed="rId6">
            <a:alphaModFix/>
          </a:blip>
          <a:srcRect b="59177" l="0" r="0" t="0"/>
          <a:stretch/>
        </p:blipFill>
        <p:spPr>
          <a:xfrm>
            <a:off x="452475" y="3609855"/>
            <a:ext cx="8140901" cy="201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highlight>
                  <a:srgbClr val="EA9999"/>
                </a:highlight>
              </a:rPr>
              <a:t>cuisine</a:t>
            </a:r>
            <a:r>
              <a:rPr lang="en"/>
              <a:t> and </a:t>
            </a:r>
            <a:r>
              <a:rPr lang="en">
                <a:highlight>
                  <a:srgbClr val="9FC5E8"/>
                </a:highlight>
              </a:rPr>
              <a:t>passengers</a:t>
            </a:r>
            <a:r>
              <a:rPr lang="en"/>
              <a:t> table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/>
          <p:nvPr/>
        </p:nvSpPr>
        <p:spPr>
          <a:xfrm>
            <a:off x="873411" y="3005175"/>
            <a:ext cx="1516200" cy="9435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3335550" y="3005175"/>
            <a:ext cx="1728900" cy="213840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1022550" y="33029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3376350" y="4756050"/>
            <a:ext cx="3753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1"/>
          <p:cNvCxnSpPr>
            <a:stCxn id="227" idx="1"/>
            <a:endCxn id="226" idx="2"/>
          </p:cNvCxnSpPr>
          <p:nvPr/>
        </p:nvCxnSpPr>
        <p:spPr>
          <a:xfrm rot="10800000">
            <a:off x="1254750" y="3524700"/>
            <a:ext cx="2121600" cy="1342200"/>
          </a:xfrm>
          <a:prstGeom prst="curvedConnector2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database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 Table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`cuisines` (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950">
                <a:solidFill>
                  <a:srgbClr val="660E7A"/>
                </a:solidFill>
                <a:highlight>
                  <a:srgbClr val="FFFFFF"/>
                </a:highlight>
              </a:rPr>
              <a:t>`cid`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9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950">
                <a:solidFill>
                  <a:srgbClr val="660E7A"/>
                </a:solidFill>
                <a:highlight>
                  <a:srgbClr val="FFFFFF"/>
                </a:highlight>
              </a:rPr>
              <a:t>`name`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9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950">
                <a:solidFill>
                  <a:srgbClr val="660E7A"/>
                </a:solidFill>
                <a:highlight>
                  <a:srgbClr val="FFFFFF"/>
                </a:highlight>
              </a:rPr>
              <a:t>`cid`</a:t>
            </a: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9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5400"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643" y="670800"/>
            <a:ext cx="2133956" cy="44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7010975" y="44348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6934775" y="29474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32"/>
          <p:cNvCxnSpPr>
            <a:stCxn id="237" idx="1"/>
            <a:endCxn id="236" idx="1"/>
          </p:cNvCxnSpPr>
          <p:nvPr/>
        </p:nvCxnSpPr>
        <p:spPr>
          <a:xfrm>
            <a:off x="6934775" y="3058335"/>
            <a:ext cx="76200" cy="1487400"/>
          </a:xfrm>
          <a:prstGeom prst="curvedConnector3">
            <a:avLst>
              <a:gd fmla="val -3125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Cuisines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`cuisines`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 sz="335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50">
                <a:solidFill>
                  <a:srgbClr val="0000FF"/>
                </a:solidFill>
                <a:highlight>
                  <a:srgbClr val="EA9999"/>
                </a:highlight>
              </a:rPr>
              <a:t>1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'Chicken Broccoli'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50">
                <a:solidFill>
                  <a:srgbClr val="0000FF"/>
                </a:solidFill>
                <a:highlight>
                  <a:srgbClr val="EA9999"/>
                </a:highlight>
              </a:rPr>
              <a:t>2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'Macaroni and Cheese'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50">
                <a:solidFill>
                  <a:srgbClr val="0000FF"/>
                </a:solidFill>
                <a:highlight>
                  <a:srgbClr val="EA9999"/>
                </a:highlight>
              </a:rPr>
              <a:t>3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'Risotto'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 </a:t>
            </a:r>
            <a:r>
              <a:rPr lang="en" sz="3350">
                <a:solidFill>
                  <a:srgbClr val="0000FF"/>
                </a:solidFill>
                <a:highlight>
                  <a:srgbClr val="FFFFFF"/>
                </a:highlight>
              </a:rPr>
              <a:t>4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'Spaghetti alla Carbonara'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 </a:t>
            </a:r>
            <a:r>
              <a:rPr lang="en" sz="3350">
                <a:solidFill>
                  <a:srgbClr val="0000FF"/>
                </a:solidFill>
                <a:highlight>
                  <a:srgbClr val="FFFFFF"/>
                </a:highlight>
              </a:rPr>
              <a:t>5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'Puttanesca'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( </a:t>
            </a:r>
            <a:r>
              <a:rPr lang="en" sz="3350">
                <a:solidFill>
                  <a:srgbClr val="0000FF"/>
                </a:solidFill>
                <a:highlight>
                  <a:srgbClr val="FFFFFF"/>
                </a:highlight>
              </a:rPr>
              <a:t>6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</a:rPr>
              <a:t>'Arroz con Gandules'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800"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643" y="670800"/>
            <a:ext cx="2133956" cy="44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/>
          <p:nvPr/>
        </p:nvSpPr>
        <p:spPr>
          <a:xfrm>
            <a:off x="7010975" y="44348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6934775" y="29474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33"/>
          <p:cNvCxnSpPr>
            <a:stCxn id="247" idx="1"/>
            <a:endCxn id="246" idx="1"/>
          </p:cNvCxnSpPr>
          <p:nvPr/>
        </p:nvCxnSpPr>
        <p:spPr>
          <a:xfrm>
            <a:off x="6934775" y="3058335"/>
            <a:ext cx="76200" cy="1487400"/>
          </a:xfrm>
          <a:prstGeom prst="curvedConnector3">
            <a:avLst>
              <a:gd fmla="val -3125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passengers Table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`passengers` (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`pid`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`first`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`last`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`age`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`email`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`contact`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b="1" lang="en" sz="2350">
                <a:solidFill>
                  <a:srgbClr val="660E7A"/>
                </a:solidFill>
                <a:highlight>
                  <a:srgbClr val="EA9999"/>
                </a:highlight>
              </a:rPr>
              <a:t>`cid` </a:t>
            </a:r>
            <a:r>
              <a:rPr b="1" lang="en" sz="2350">
                <a:solidFill>
                  <a:srgbClr val="000080"/>
                </a:solidFill>
                <a:highlight>
                  <a:srgbClr val="EA9999"/>
                </a:highlight>
              </a:rPr>
              <a:t>int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(</a:t>
            </a:r>
            <a:r>
              <a:rPr lang="en" sz="2350">
                <a:solidFill>
                  <a:srgbClr val="0000FF"/>
                </a:solidFill>
                <a:highlight>
                  <a:srgbClr val="EA9999"/>
                </a:highlight>
              </a:rPr>
              <a:t>11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) </a:t>
            </a:r>
            <a:r>
              <a:rPr b="1" lang="en" sz="2350">
                <a:solidFill>
                  <a:srgbClr val="000080"/>
                </a:solidFill>
                <a:highlight>
                  <a:srgbClr val="EA9999"/>
                </a:highlight>
              </a:rPr>
              <a:t>DEFAULT NULL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,</a:t>
            </a:r>
            <a:endParaRPr sz="23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350">
                <a:solidFill>
                  <a:srgbClr val="660E7A"/>
                </a:solidFill>
                <a:highlight>
                  <a:srgbClr val="FFFFFF"/>
                </a:highlight>
              </a:rPr>
              <a:t>`pid`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b="1" lang="en" sz="2350">
                <a:solidFill>
                  <a:srgbClr val="000080"/>
                </a:solidFill>
                <a:highlight>
                  <a:srgbClr val="EA9999"/>
                </a:highlight>
              </a:rPr>
              <a:t>CONSTRAINT 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`p2c` </a:t>
            </a:r>
            <a:r>
              <a:rPr b="1" lang="en" sz="2350">
                <a:solidFill>
                  <a:srgbClr val="000080"/>
                </a:solidFill>
                <a:highlight>
                  <a:srgbClr val="EA9999"/>
                </a:highlight>
              </a:rPr>
              <a:t>FOREIGN KEY 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(</a:t>
            </a:r>
            <a:r>
              <a:rPr b="1" lang="en" sz="2350">
                <a:solidFill>
                  <a:srgbClr val="660E7A"/>
                </a:solidFill>
                <a:highlight>
                  <a:srgbClr val="EA9999"/>
                </a:highlight>
              </a:rPr>
              <a:t>`cid`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)</a:t>
            </a:r>
            <a:endParaRPr sz="23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80"/>
                </a:solidFill>
                <a:highlight>
                  <a:srgbClr val="EA9999"/>
                </a:highlight>
              </a:rPr>
              <a:t>REFERENCES </a:t>
            </a:r>
            <a:r>
              <a:rPr lang="en" sz="2350">
                <a:solidFill>
                  <a:schemeClr val="dk1"/>
                </a:solidFill>
                <a:highlight>
                  <a:srgbClr val="EA9999"/>
                </a:highlight>
              </a:rPr>
              <a:t>`cuisine` (`cid`)</a:t>
            </a:r>
            <a:endParaRPr sz="23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000"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643" y="670800"/>
            <a:ext cx="2133956" cy="44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/>
          <p:nvPr/>
        </p:nvSpPr>
        <p:spPr>
          <a:xfrm>
            <a:off x="7010975" y="44348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934775" y="29474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4"/>
          <p:cNvCxnSpPr>
            <a:stCxn id="257" idx="1"/>
            <a:endCxn id="256" idx="1"/>
          </p:cNvCxnSpPr>
          <p:nvPr/>
        </p:nvCxnSpPr>
        <p:spPr>
          <a:xfrm>
            <a:off x="6934775" y="3058335"/>
            <a:ext cx="76200" cy="1487400"/>
          </a:xfrm>
          <a:prstGeom prst="curvedConnector3">
            <a:avLst>
              <a:gd fmla="val -3125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Passengers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`passengers`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 sz="345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'Alice'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'Wonderland'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</a:rPr>
              <a:t>23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b="1" lang="en" sz="34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aw@gmail.com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'Bob'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4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450">
                <a:solidFill>
                  <a:srgbClr val="0000FF"/>
                </a:solidFill>
                <a:highlight>
                  <a:srgbClr val="EA9999"/>
                </a:highlight>
              </a:rPr>
              <a:t>1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'Bob'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Marley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</a:rPr>
              <a:t>34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b="1" lang="en" sz="34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bm@gmail.com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'Alice'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4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450">
                <a:solidFill>
                  <a:srgbClr val="0000FF"/>
                </a:solidFill>
                <a:highlight>
                  <a:srgbClr val="EA9999"/>
                </a:highlight>
              </a:rPr>
              <a:t>2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'Charley'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'Garcia'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b="1" lang="en" sz="34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cg@gmail.com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Alice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</a:rPr>
              <a:t>'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4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450">
                <a:solidFill>
                  <a:srgbClr val="0000FF"/>
                </a:solidFill>
                <a:highlight>
                  <a:srgbClr val="EA9999"/>
                </a:highlight>
              </a:rPr>
              <a:t>3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52400" y="292625"/>
            <a:ext cx="81087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						persons</a:t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18844" l="7769" r="3946" t="26309"/>
          <a:stretch/>
        </p:blipFill>
        <p:spPr>
          <a:xfrm>
            <a:off x="3958226" y="1133625"/>
            <a:ext cx="9298924" cy="18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 rotWithShape="1">
          <a:blip r:embed="rId4">
            <a:alphaModFix/>
          </a:blip>
          <a:srcRect b="12504" l="12042" r="9142" t="18715"/>
          <a:stretch/>
        </p:blipFill>
        <p:spPr>
          <a:xfrm>
            <a:off x="157100" y="1223075"/>
            <a:ext cx="2967393" cy="2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933725" y="155037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3985950" y="170806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6"/>
          <p:cNvCxnSpPr>
            <a:stCxn id="273" idx="1"/>
            <a:endCxn id="272" idx="3"/>
          </p:cNvCxnSpPr>
          <p:nvPr/>
        </p:nvCxnSpPr>
        <p:spPr>
          <a:xfrm rot="10800000">
            <a:off x="2706150" y="1661110"/>
            <a:ext cx="1279800" cy="157800"/>
          </a:xfrm>
          <a:prstGeom prst="curvedConnector3">
            <a:avLst>
              <a:gd fmla="val 50001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6"/>
          <p:cNvSpPr/>
          <p:nvPr/>
        </p:nvSpPr>
        <p:spPr>
          <a:xfrm>
            <a:off x="933725" y="193137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3985950" y="216526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36"/>
          <p:cNvCxnSpPr>
            <a:stCxn id="276" idx="1"/>
            <a:endCxn id="275" idx="3"/>
          </p:cNvCxnSpPr>
          <p:nvPr/>
        </p:nvCxnSpPr>
        <p:spPr>
          <a:xfrm rot="10800000">
            <a:off x="2706150" y="2042110"/>
            <a:ext cx="1279800" cy="234000"/>
          </a:xfrm>
          <a:prstGeom prst="curvedConnector3">
            <a:avLst>
              <a:gd fmla="val 50001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6"/>
          <p:cNvSpPr/>
          <p:nvPr/>
        </p:nvSpPr>
        <p:spPr>
          <a:xfrm>
            <a:off x="933725" y="231237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3985950" y="262246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36"/>
          <p:cNvCxnSpPr>
            <a:stCxn id="279" idx="1"/>
            <a:endCxn id="278" idx="3"/>
          </p:cNvCxnSpPr>
          <p:nvPr/>
        </p:nvCxnSpPr>
        <p:spPr>
          <a:xfrm rot="10800000">
            <a:off x="2706150" y="2423110"/>
            <a:ext cx="1279800" cy="310200"/>
          </a:xfrm>
          <a:prstGeom prst="curvedConnector3">
            <a:avLst>
              <a:gd fmla="val 50001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Now let's create </a:t>
            </a:r>
            <a:r>
              <a:rPr lang="en" sz="3900">
                <a:highlight>
                  <a:srgbClr val="9FC5E8"/>
                </a:highlight>
              </a:rPr>
              <a:t>many to many tickets table</a:t>
            </a:r>
            <a:endParaRPr sz="3900">
              <a:highlight>
                <a:srgbClr val="9FC5E8"/>
              </a:highlight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/>
          <p:nvPr/>
        </p:nvSpPr>
        <p:spPr>
          <a:xfrm>
            <a:off x="5958015" y="3005175"/>
            <a:ext cx="2216100" cy="189300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4070550" y="33029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6043350" y="3841650"/>
            <a:ext cx="3753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7"/>
          <p:cNvCxnSpPr>
            <a:stCxn id="289" idx="1"/>
            <a:endCxn id="288" idx="3"/>
          </p:cNvCxnSpPr>
          <p:nvPr/>
        </p:nvCxnSpPr>
        <p:spPr>
          <a:xfrm rot="10800000">
            <a:off x="4534950" y="3413700"/>
            <a:ext cx="1508400" cy="5388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7"/>
          <p:cNvSpPr/>
          <p:nvPr/>
        </p:nvSpPr>
        <p:spPr>
          <a:xfrm>
            <a:off x="6737550" y="10169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6826925" y="3613050"/>
            <a:ext cx="408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7"/>
          <p:cNvCxnSpPr>
            <a:stCxn id="292" idx="3"/>
            <a:endCxn id="291" idx="3"/>
          </p:cNvCxnSpPr>
          <p:nvPr/>
        </p:nvCxnSpPr>
        <p:spPr>
          <a:xfrm rot="10800000">
            <a:off x="7201925" y="1127700"/>
            <a:ext cx="33900" cy="2596200"/>
          </a:xfrm>
          <a:prstGeom prst="curvedConnector3">
            <a:avLst>
              <a:gd fmla="val -702434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0" y="-12175"/>
            <a:ext cx="65442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</a:t>
            </a:r>
            <a:r>
              <a:rPr lang="en"/>
              <a:t>Table</a:t>
            </a:r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158875" y="670925"/>
            <a:ext cx="56256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`tickets` (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250">
                <a:solidFill>
                  <a:srgbClr val="660E7A"/>
                </a:solidFill>
                <a:highlight>
                  <a:srgbClr val="FFFFFF"/>
                </a:highlight>
              </a:rPr>
              <a:t>`tid`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b="1" lang="en" sz="2250">
                <a:solidFill>
                  <a:srgbClr val="660E7A"/>
                </a:solidFill>
                <a:highlight>
                  <a:srgbClr val="B6D7A8"/>
                </a:highlight>
              </a:rPr>
              <a:t>`rid` </a:t>
            </a:r>
            <a:r>
              <a:rPr b="1" lang="en" sz="2250">
                <a:solidFill>
                  <a:srgbClr val="000080"/>
                </a:solidFill>
                <a:highlight>
                  <a:srgbClr val="B6D7A8"/>
                </a:highlight>
              </a:rPr>
              <a:t>int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B6D7A8"/>
                </a:highlight>
              </a:rPr>
              <a:t>11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B6D7A8"/>
                </a:highlight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,</a:t>
            </a:r>
            <a:endParaRPr sz="225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b="1" lang="en" sz="2250">
                <a:solidFill>
                  <a:srgbClr val="660E7A"/>
                </a:solidFill>
                <a:highlight>
                  <a:srgbClr val="EA9999"/>
                </a:highlight>
              </a:rPr>
              <a:t>`pid` </a:t>
            </a:r>
            <a:r>
              <a:rPr b="1" lang="en" sz="2250">
                <a:solidFill>
                  <a:srgbClr val="000080"/>
                </a:solidFill>
                <a:highlight>
                  <a:srgbClr val="EA9999"/>
                </a:highlight>
              </a:rPr>
              <a:t>int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EA9999"/>
                </a:highlight>
              </a:rPr>
              <a:t>11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EA9999"/>
                </a:highlight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,</a:t>
            </a:r>
            <a:endParaRPr sz="22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250">
                <a:solidFill>
                  <a:srgbClr val="660E7A"/>
                </a:solidFill>
                <a:highlight>
                  <a:srgbClr val="FFFFFF"/>
                </a:highlight>
              </a:rPr>
              <a:t>`price`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float 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250">
                <a:solidFill>
                  <a:srgbClr val="660E7A"/>
                </a:solidFill>
                <a:highlight>
                  <a:srgbClr val="FFFFFF"/>
                </a:highlight>
              </a:rPr>
              <a:t>`date_boarding`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datetime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250">
                <a:solidFill>
                  <a:srgbClr val="660E7A"/>
                </a:solidFill>
                <a:highlight>
                  <a:srgbClr val="FFFFFF"/>
                </a:highlight>
              </a:rPr>
              <a:t>`type`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250">
                <a:solidFill>
                  <a:srgbClr val="660E7A"/>
                </a:solidFill>
                <a:highlight>
                  <a:srgbClr val="FFFFFF"/>
                </a:highlight>
              </a:rPr>
              <a:t>`tid`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b="1" lang="en" sz="2250">
                <a:solidFill>
                  <a:srgbClr val="000080"/>
                </a:solidFill>
                <a:highlight>
                  <a:srgbClr val="B6D7A8"/>
                </a:highlight>
              </a:rPr>
              <a:t>CONSTRAINT 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`t2r` </a:t>
            </a:r>
            <a:r>
              <a:rPr b="1" lang="en" sz="2250">
                <a:solidFill>
                  <a:srgbClr val="000080"/>
                </a:solidFill>
                <a:highlight>
                  <a:srgbClr val="B6D7A8"/>
                </a:highlight>
              </a:rPr>
              <a:t>FOREIGN KEY 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(</a:t>
            </a:r>
            <a:r>
              <a:rPr b="1" lang="en" sz="2250">
                <a:solidFill>
                  <a:srgbClr val="660E7A"/>
                </a:solidFill>
                <a:highlight>
                  <a:srgbClr val="B6D7A8"/>
                </a:highlight>
              </a:rPr>
              <a:t>`rid`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)</a:t>
            </a:r>
            <a:endParaRPr sz="225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B6D7A8"/>
                </a:highlight>
              </a:rPr>
              <a:t>      </a:t>
            </a:r>
            <a:r>
              <a:rPr b="1" lang="en" sz="2250">
                <a:solidFill>
                  <a:srgbClr val="000080"/>
                </a:solidFill>
                <a:highlight>
                  <a:srgbClr val="B6D7A8"/>
                </a:highlight>
              </a:rPr>
              <a:t>REFERENCES </a:t>
            </a:r>
            <a:r>
              <a:rPr lang="en" sz="2250">
                <a:solidFill>
                  <a:schemeClr val="dk1"/>
                </a:solidFill>
                <a:highlight>
                  <a:srgbClr val="B6D7A8"/>
                </a:highlight>
              </a:rPr>
              <a:t>`reservation` (`rid`)</a:t>
            </a:r>
            <a:endParaRPr sz="225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b="1" lang="en" sz="2250">
                <a:solidFill>
                  <a:srgbClr val="000080"/>
                </a:solidFill>
                <a:highlight>
                  <a:srgbClr val="EA9999"/>
                </a:highlight>
              </a:rPr>
              <a:t>CONSTRAINT 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`t2p` </a:t>
            </a:r>
            <a:r>
              <a:rPr b="1" lang="en" sz="2250">
                <a:solidFill>
                  <a:srgbClr val="000080"/>
                </a:solidFill>
                <a:highlight>
                  <a:srgbClr val="EA9999"/>
                </a:highlight>
              </a:rPr>
              <a:t>FOREIGN KEY 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(</a:t>
            </a:r>
            <a:r>
              <a:rPr b="1" lang="en" sz="2250">
                <a:solidFill>
                  <a:srgbClr val="660E7A"/>
                </a:solidFill>
                <a:highlight>
                  <a:srgbClr val="EA9999"/>
                </a:highlight>
              </a:rPr>
              <a:t>`pid`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)</a:t>
            </a:r>
            <a:endParaRPr sz="22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EA9999"/>
                </a:highlight>
              </a:rPr>
              <a:t>      REFERENCES </a:t>
            </a:r>
            <a:r>
              <a:rPr lang="en" sz="2250">
                <a:solidFill>
                  <a:schemeClr val="dk1"/>
                </a:solidFill>
                <a:highlight>
                  <a:srgbClr val="EA9999"/>
                </a:highlight>
              </a:rPr>
              <a:t>`passenger` (`pid`),</a:t>
            </a:r>
            <a:endParaRPr sz="22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700"/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 b="616" l="1922" r="0" t="0"/>
          <a:stretch/>
        </p:blipFill>
        <p:spPr>
          <a:xfrm>
            <a:off x="7177975" y="115650"/>
            <a:ext cx="1818774" cy="491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/>
          <p:nvPr/>
        </p:nvSpPr>
        <p:spPr>
          <a:xfrm>
            <a:off x="7391975" y="3672850"/>
            <a:ext cx="135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7239575" y="2185475"/>
            <a:ext cx="1670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8"/>
          <p:cNvCxnSpPr>
            <a:stCxn id="302" idx="1"/>
            <a:endCxn id="301" idx="1"/>
          </p:cNvCxnSpPr>
          <p:nvPr/>
        </p:nvCxnSpPr>
        <p:spPr>
          <a:xfrm>
            <a:off x="7239575" y="2296325"/>
            <a:ext cx="152400" cy="1487400"/>
          </a:xfrm>
          <a:prstGeom prst="curvedConnector3">
            <a:avLst>
              <a:gd fmla="val -15625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8"/>
          <p:cNvSpPr/>
          <p:nvPr/>
        </p:nvSpPr>
        <p:spPr>
          <a:xfrm>
            <a:off x="7239575" y="1996450"/>
            <a:ext cx="135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7163375" y="356675"/>
            <a:ext cx="1670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8"/>
          <p:cNvCxnSpPr>
            <a:stCxn id="304" idx="1"/>
            <a:endCxn id="305" idx="1"/>
          </p:cNvCxnSpPr>
          <p:nvPr/>
        </p:nvCxnSpPr>
        <p:spPr>
          <a:xfrm rot="10800000">
            <a:off x="7163375" y="467500"/>
            <a:ext cx="76200" cy="1639800"/>
          </a:xfrm>
          <a:prstGeom prst="curvedConnector3">
            <a:avLst>
              <a:gd fmla="val 412500" name="adj1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`tickets`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VALUES</a:t>
            </a:r>
            <a:endParaRPr b="1" sz="33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B6D7A8"/>
                </a:highlight>
              </a:rPr>
              <a:t>1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EA9999"/>
                </a:highlight>
              </a:rPr>
              <a:t>1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'2020-10-12 00:00:00'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'T1'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B6D7A8"/>
                </a:highlight>
              </a:rPr>
              <a:t>1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EA9999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'2020-10-22 00:00:00'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'T2'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B6D7A8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EA9999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'2020-11-23 00:00:00'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'T2'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B6D7A8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EA9999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'2020-11-23 00:00:00'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'T2'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B6D7A8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EA9999"/>
                </a:highlight>
              </a:rPr>
              <a:t>2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456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'2020-11-21 00:00:00'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'T1'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B6D7A8"/>
                </a:highlight>
              </a:rPr>
              <a:t>3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chemeClr val="dk1"/>
                </a:solidFill>
                <a:highlight>
                  <a:srgbClr val="EA9999"/>
                </a:highlight>
              </a:rPr>
              <a:t> </a:t>
            </a:r>
            <a:r>
              <a:rPr lang="en" sz="3300">
                <a:solidFill>
                  <a:srgbClr val="0000FF"/>
                </a:solidFill>
                <a:highlight>
                  <a:srgbClr val="EA9999"/>
                </a:highlight>
              </a:rPr>
              <a:t>3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556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'2020-12-2 00:00:00'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300">
                <a:solidFill>
                  <a:srgbClr val="008000"/>
                </a:solidFill>
                <a:highlight>
                  <a:srgbClr val="FFFFFF"/>
                </a:highlight>
              </a:rPr>
              <a:t>'T1'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300"/>
          </a:p>
        </p:txBody>
      </p:sp>
      <p:sp>
        <p:nvSpPr>
          <p:cNvPr id="312" name="Google Shape;312;p39"/>
          <p:cNvSpPr txBox="1"/>
          <p:nvPr>
            <p:ph type="title"/>
          </p:nvPr>
        </p:nvSpPr>
        <p:spPr>
          <a:xfrm>
            <a:off x="0" y="-12175"/>
            <a:ext cx="6924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tickets</a:t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 b="616" l="1922" r="0" t="0"/>
          <a:stretch/>
        </p:blipFill>
        <p:spPr>
          <a:xfrm>
            <a:off x="7177975" y="115650"/>
            <a:ext cx="1818774" cy="491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7391975" y="3672850"/>
            <a:ext cx="135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239575" y="2185475"/>
            <a:ext cx="1670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9"/>
          <p:cNvCxnSpPr>
            <a:stCxn id="315" idx="1"/>
            <a:endCxn id="314" idx="1"/>
          </p:cNvCxnSpPr>
          <p:nvPr/>
        </p:nvCxnSpPr>
        <p:spPr>
          <a:xfrm>
            <a:off x="7239575" y="2296325"/>
            <a:ext cx="152400" cy="1487400"/>
          </a:xfrm>
          <a:prstGeom prst="curvedConnector3">
            <a:avLst>
              <a:gd fmla="val -15625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9"/>
          <p:cNvSpPr/>
          <p:nvPr/>
        </p:nvSpPr>
        <p:spPr>
          <a:xfrm>
            <a:off x="7239575" y="1996450"/>
            <a:ext cx="135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7163375" y="356675"/>
            <a:ext cx="1670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39"/>
          <p:cNvCxnSpPr>
            <a:stCxn id="317" idx="1"/>
            <a:endCxn id="318" idx="1"/>
          </p:cNvCxnSpPr>
          <p:nvPr/>
        </p:nvCxnSpPr>
        <p:spPr>
          <a:xfrm rot="10800000">
            <a:off x="7163375" y="467500"/>
            <a:ext cx="76200" cy="1639800"/>
          </a:xfrm>
          <a:prstGeom prst="curvedConnector3">
            <a:avLst>
              <a:gd fmla="val 412500" name="adj1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			tickets			passengers</a:t>
            </a:r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14592" l="9352" r="46942" t="24275"/>
          <a:stretch/>
        </p:blipFill>
        <p:spPr>
          <a:xfrm>
            <a:off x="3341325" y="833023"/>
            <a:ext cx="2910000" cy="21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 rotWithShape="1">
          <a:blip r:embed="rId4">
            <a:alphaModFix/>
          </a:blip>
          <a:srcRect b="18844" l="7769" r="61819" t="26309"/>
          <a:stretch/>
        </p:blipFill>
        <p:spPr>
          <a:xfrm>
            <a:off x="6883050" y="842600"/>
            <a:ext cx="2219025" cy="1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 rotWithShape="1">
          <a:blip r:embed="rId5">
            <a:alphaModFix/>
          </a:blip>
          <a:srcRect b="5489" l="2684" r="2122" t="9922"/>
          <a:stretch/>
        </p:blipFill>
        <p:spPr>
          <a:xfrm>
            <a:off x="245300" y="3060900"/>
            <a:ext cx="8704373" cy="21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 rotWithShape="1">
          <a:blip r:embed="rId6">
            <a:alphaModFix/>
          </a:blip>
          <a:srcRect b="18138" l="13147" r="38250" t="23330"/>
          <a:stretch/>
        </p:blipFill>
        <p:spPr>
          <a:xfrm>
            <a:off x="459850" y="850502"/>
            <a:ext cx="2173225" cy="17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/>
          <p:nvPr/>
        </p:nvSpPr>
        <p:spPr>
          <a:xfrm>
            <a:off x="4012525" y="755550"/>
            <a:ext cx="735300" cy="10239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40"/>
          <p:cNvCxnSpPr>
            <a:stCxn id="329" idx="1"/>
            <a:endCxn id="331" idx="3"/>
          </p:cNvCxnSpPr>
          <p:nvPr/>
        </p:nvCxnSpPr>
        <p:spPr>
          <a:xfrm flipH="1">
            <a:off x="2159425" y="1267500"/>
            <a:ext cx="1853100" cy="91500"/>
          </a:xfrm>
          <a:prstGeom prst="curvedConnector3">
            <a:avLst>
              <a:gd fmla="val 49999" name="adj1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0"/>
          <p:cNvSpPr/>
          <p:nvPr/>
        </p:nvSpPr>
        <p:spPr>
          <a:xfrm>
            <a:off x="376278" y="1205723"/>
            <a:ext cx="1783200" cy="3066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"/>
          <p:cNvSpPr/>
          <p:nvPr/>
        </p:nvSpPr>
        <p:spPr>
          <a:xfrm>
            <a:off x="4012525" y="1779375"/>
            <a:ext cx="735300" cy="9117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"/>
          <p:cNvSpPr/>
          <p:nvPr/>
        </p:nvSpPr>
        <p:spPr>
          <a:xfrm>
            <a:off x="376278" y="1510522"/>
            <a:ext cx="1783200" cy="3066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0"/>
          <p:cNvCxnSpPr>
            <a:stCxn id="332" idx="1"/>
            <a:endCxn id="333" idx="3"/>
          </p:cNvCxnSpPr>
          <p:nvPr/>
        </p:nvCxnSpPr>
        <p:spPr>
          <a:xfrm rot="10800000">
            <a:off x="2159425" y="1663725"/>
            <a:ext cx="1853100" cy="571500"/>
          </a:xfrm>
          <a:prstGeom prst="curvedConnector3">
            <a:avLst>
              <a:gd fmla="val 49999" name="adj1"/>
            </a:avLst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0"/>
          <p:cNvSpPr/>
          <p:nvPr/>
        </p:nvSpPr>
        <p:spPr>
          <a:xfrm>
            <a:off x="4012527" y="2691262"/>
            <a:ext cx="735300" cy="3066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376275" y="1845150"/>
            <a:ext cx="1783200" cy="3066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0"/>
          <p:cNvCxnSpPr>
            <a:stCxn id="335" idx="1"/>
            <a:endCxn id="336" idx="3"/>
          </p:cNvCxnSpPr>
          <p:nvPr/>
        </p:nvCxnSpPr>
        <p:spPr>
          <a:xfrm rot="10800000">
            <a:off x="2159427" y="1998562"/>
            <a:ext cx="1853100" cy="846000"/>
          </a:xfrm>
          <a:prstGeom prst="curvedConnector3">
            <a:avLst>
              <a:gd fmla="val 49999" name="adj1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40"/>
          <p:cNvSpPr/>
          <p:nvPr/>
        </p:nvSpPr>
        <p:spPr>
          <a:xfrm>
            <a:off x="4803228" y="755550"/>
            <a:ext cx="735300" cy="7551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4803228" y="1512325"/>
            <a:ext cx="735300" cy="11343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40"/>
          <p:cNvCxnSpPr>
            <a:stCxn id="338" idx="3"/>
            <a:endCxn id="341" idx="1"/>
          </p:cNvCxnSpPr>
          <p:nvPr/>
        </p:nvCxnSpPr>
        <p:spPr>
          <a:xfrm>
            <a:off x="5538528" y="1133100"/>
            <a:ext cx="2030400" cy="36600"/>
          </a:xfrm>
          <a:prstGeom prst="curvedConnector3">
            <a:avLst>
              <a:gd fmla="val 49998" name="adj1"/>
            </a:avLst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0"/>
          <p:cNvCxnSpPr>
            <a:stCxn id="339" idx="3"/>
            <a:endCxn id="343" idx="1"/>
          </p:cNvCxnSpPr>
          <p:nvPr/>
        </p:nvCxnSpPr>
        <p:spPr>
          <a:xfrm flipH="1" rot="10800000">
            <a:off x="5538528" y="1626175"/>
            <a:ext cx="2030400" cy="453300"/>
          </a:xfrm>
          <a:prstGeom prst="curvedConnector3">
            <a:avLst>
              <a:gd fmla="val 49998" name="adj1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0"/>
          <p:cNvSpPr/>
          <p:nvPr/>
        </p:nvSpPr>
        <p:spPr>
          <a:xfrm>
            <a:off x="7568850" y="850500"/>
            <a:ext cx="735300" cy="6381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7568850" y="1472774"/>
            <a:ext cx="735300" cy="3066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/>
          <p:nvPr/>
        </p:nvSpPr>
        <p:spPr>
          <a:xfrm>
            <a:off x="4803225" y="2655325"/>
            <a:ext cx="735300" cy="350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0"/>
          <p:cNvCxnSpPr>
            <a:stCxn id="344" idx="3"/>
            <a:endCxn id="346" idx="1"/>
          </p:cNvCxnSpPr>
          <p:nvPr/>
        </p:nvCxnSpPr>
        <p:spPr>
          <a:xfrm flipH="1" rot="10800000">
            <a:off x="5538525" y="1967425"/>
            <a:ext cx="2030400" cy="863100"/>
          </a:xfrm>
          <a:prstGeom prst="curvedConnector3">
            <a:avLst>
              <a:gd fmla="val 49998" name="adj1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0"/>
          <p:cNvSpPr/>
          <p:nvPr/>
        </p:nvSpPr>
        <p:spPr>
          <a:xfrm>
            <a:off x="7568850" y="1814208"/>
            <a:ext cx="735300" cy="3066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1174950" y="33791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/>
          <p:nvPr/>
        </p:nvSpPr>
        <p:spPr>
          <a:xfrm>
            <a:off x="3604950" y="3613050"/>
            <a:ext cx="7353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40"/>
          <p:cNvCxnSpPr>
            <a:stCxn id="348" idx="1"/>
            <a:endCxn id="347" idx="3"/>
          </p:cNvCxnSpPr>
          <p:nvPr/>
        </p:nvCxnSpPr>
        <p:spPr>
          <a:xfrm rot="10800000">
            <a:off x="1639350" y="3489900"/>
            <a:ext cx="1965600" cy="234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40"/>
          <p:cNvSpPr/>
          <p:nvPr/>
        </p:nvSpPr>
        <p:spPr>
          <a:xfrm>
            <a:off x="7194750" y="3379175"/>
            <a:ext cx="464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4769525" y="3917850"/>
            <a:ext cx="408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0"/>
          <p:cNvCxnSpPr>
            <a:stCxn id="351" idx="3"/>
            <a:endCxn id="350" idx="1"/>
          </p:cNvCxnSpPr>
          <p:nvPr/>
        </p:nvCxnSpPr>
        <p:spPr>
          <a:xfrm flipH="1" rot="10800000">
            <a:off x="5178425" y="3489900"/>
            <a:ext cx="2016300" cy="538800"/>
          </a:xfrm>
          <a:prstGeom prst="curvedConnector3">
            <a:avLst>
              <a:gd fmla="val 50001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/>
              <a:t>COMPLEX </a:t>
            </a:r>
            <a:r>
              <a:rPr lang="en" sz="16900"/>
              <a:t>QUERIES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answer the following?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/>
              <a:t>Which reservation(s) of flight(s) going to New York have a total cost of $400 or more, where the total cost of a reservation is the sum of the prices of all the tickets in that reservation?</a:t>
            </a:r>
            <a:endParaRPr sz="3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/>
              <a:t>Which reservation(s) of flight(s) going to New York have a total cost of $400 or more, where the total cost of a reservation is the sum of the prices of all the tickets in that reservation?</a:t>
            </a:r>
            <a:endParaRPr sz="3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find </a:t>
            </a:r>
            <a:r>
              <a:rPr i="1" lang="en" u="sng"/>
              <a:t>flights</a:t>
            </a:r>
            <a:r>
              <a:rPr lang="en"/>
              <a:t> to New York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/>
              <a:t>Which reservation(s) of </a:t>
            </a:r>
            <a:r>
              <a:rPr b="1" i="1" lang="en" sz="3700" u="sng">
                <a:highlight>
                  <a:srgbClr val="B6D7A8"/>
                </a:highlight>
              </a:rPr>
              <a:t>flight(s)</a:t>
            </a:r>
            <a:r>
              <a:rPr lang="en" sz="3700">
                <a:highlight>
                  <a:srgbClr val="B6D7A8"/>
                </a:highlight>
              </a:rPr>
              <a:t> going to New York</a:t>
            </a:r>
            <a:r>
              <a:rPr lang="en" sz="3700"/>
              <a:t> have a total cost of $400 or more, where the total cost of a reservation is the sum of the prices of all the tickets in that reservation?</a:t>
            </a:r>
            <a:endParaRPr sz="3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0" y="-12175"/>
            <a:ext cx="7029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Flights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" sz="520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endParaRPr i="1" sz="5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0080"/>
                </a:solidFill>
                <a:highlight>
                  <a:srgbClr val="EA9999"/>
                </a:highlight>
              </a:rPr>
              <a:t>from </a:t>
            </a:r>
            <a:r>
              <a:rPr lang="en" sz="5200">
                <a:solidFill>
                  <a:schemeClr val="dk1"/>
                </a:solidFill>
                <a:highlight>
                  <a:srgbClr val="EA9999"/>
                </a:highlight>
              </a:rPr>
              <a:t>flights f;</a:t>
            </a:r>
            <a:endParaRPr sz="5200">
              <a:highlight>
                <a:srgbClr val="EA9999"/>
              </a:highlight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 rotWithShape="1">
          <a:blip r:embed="rId3">
            <a:alphaModFix/>
          </a:blip>
          <a:srcRect b="66153" l="5579" r="2050" t="0"/>
          <a:stretch/>
        </p:blipFill>
        <p:spPr>
          <a:xfrm>
            <a:off x="7029550" y="0"/>
            <a:ext cx="2020000" cy="17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4"/>
          <p:cNvPicPr preferRelativeResize="0"/>
          <p:nvPr/>
        </p:nvPicPr>
        <p:blipFill rotWithShape="1">
          <a:blip r:embed="rId4">
            <a:alphaModFix/>
          </a:blip>
          <a:srcRect b="14699" l="9400" r="4281" t="10534"/>
          <a:stretch/>
        </p:blipFill>
        <p:spPr>
          <a:xfrm>
            <a:off x="3774525" y="2400600"/>
            <a:ext cx="5278025" cy="25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4"/>
          <p:cNvSpPr/>
          <p:nvPr/>
        </p:nvSpPr>
        <p:spPr>
          <a:xfrm>
            <a:off x="786900" y="4368025"/>
            <a:ext cx="1983600" cy="52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flights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9" name="Google Shape;379;p44"/>
          <p:cNvCxnSpPr>
            <a:endCxn id="378" idx="0"/>
          </p:cNvCxnSpPr>
          <p:nvPr/>
        </p:nvCxnSpPr>
        <p:spPr>
          <a:xfrm>
            <a:off x="1778700" y="3529825"/>
            <a:ext cx="0" cy="83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0" y="-12175"/>
            <a:ext cx="7029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9999"/>
                </a:highlight>
              </a:rPr>
              <a:t>Flights</a:t>
            </a: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 to NY</a:t>
            </a:r>
            <a:endParaRPr/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" sz="5300">
                <a:solidFill>
                  <a:schemeClr val="dk1"/>
                </a:solidFill>
                <a:highlight>
                  <a:srgbClr val="FFFFFF"/>
                </a:highlight>
              </a:rPr>
              <a:t>* </a:t>
            </a:r>
            <a:endParaRPr i="1" sz="5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000080"/>
                </a:solidFill>
                <a:highlight>
                  <a:srgbClr val="EA9999"/>
                </a:highlight>
              </a:rPr>
              <a:t>from </a:t>
            </a:r>
            <a:r>
              <a:rPr lang="en" sz="5300">
                <a:solidFill>
                  <a:schemeClr val="dk1"/>
                </a:solidFill>
                <a:highlight>
                  <a:srgbClr val="EA9999"/>
                </a:highlight>
              </a:rPr>
              <a:t>flights f</a:t>
            </a:r>
            <a:endParaRPr sz="53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000080"/>
                </a:solidFill>
                <a:highlight>
                  <a:srgbClr val="B6D7A8"/>
                </a:highlight>
              </a:rPr>
              <a:t>where</a:t>
            </a:r>
            <a:endParaRPr b="1" sz="5300">
              <a:solidFill>
                <a:srgbClr val="000080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highlight>
                  <a:srgbClr val="B6D7A8"/>
                </a:highlight>
              </a:rPr>
              <a:t>f.destination=</a:t>
            </a:r>
            <a:r>
              <a:rPr b="1" lang="en" sz="5300">
                <a:solidFill>
                  <a:srgbClr val="008000"/>
                </a:solidFill>
                <a:highlight>
                  <a:srgbClr val="B6D7A8"/>
                </a:highlight>
              </a:rPr>
              <a:t>''</a:t>
            </a:r>
            <a:r>
              <a:rPr lang="en" sz="5300">
                <a:solidFill>
                  <a:schemeClr val="dk1"/>
                </a:solidFill>
                <a:highlight>
                  <a:srgbClr val="B6D7A8"/>
                </a:highlight>
              </a:rPr>
              <a:t>NY</a:t>
            </a:r>
            <a:r>
              <a:rPr b="1" lang="en" sz="5300">
                <a:solidFill>
                  <a:srgbClr val="008000"/>
                </a:solidFill>
                <a:highlight>
                  <a:srgbClr val="B6D7A8"/>
                </a:highlight>
              </a:rPr>
              <a:t>''</a:t>
            </a:r>
            <a:r>
              <a:rPr lang="en" sz="5300">
                <a:solidFill>
                  <a:schemeClr val="dk1"/>
                </a:solidFill>
                <a:highlight>
                  <a:srgbClr val="B6D7A8"/>
                </a:highlight>
              </a:rPr>
              <a:t>;</a:t>
            </a:r>
            <a:endParaRPr b="1" sz="7300">
              <a:solidFill>
                <a:srgbClr val="000080"/>
              </a:solidFill>
              <a:highlight>
                <a:srgbClr val="B6D7A8"/>
              </a:highlight>
            </a:endParaRPr>
          </a:p>
        </p:txBody>
      </p:sp>
      <p:pic>
        <p:nvPicPr>
          <p:cNvPr id="386" name="Google Shape;386;p45"/>
          <p:cNvPicPr preferRelativeResize="0"/>
          <p:nvPr/>
        </p:nvPicPr>
        <p:blipFill rotWithShape="1">
          <a:blip r:embed="rId3">
            <a:alphaModFix/>
          </a:blip>
          <a:srcRect b="66153" l="5579" r="2050" t="0"/>
          <a:stretch/>
        </p:blipFill>
        <p:spPr>
          <a:xfrm>
            <a:off x="7029550" y="0"/>
            <a:ext cx="2020000" cy="17408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/>
          <p:nvPr/>
        </p:nvSpPr>
        <p:spPr>
          <a:xfrm>
            <a:off x="7010975" y="1234450"/>
            <a:ext cx="1772400" cy="2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/>
          <p:nvPr/>
        </p:nvSpPr>
        <p:spPr>
          <a:xfrm>
            <a:off x="6197107" y="3758425"/>
            <a:ext cx="2499900" cy="52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flights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89" name="Google Shape;389;p45"/>
          <p:cNvCxnSpPr>
            <a:stCxn id="390" idx="2"/>
            <a:endCxn id="388" idx="0"/>
          </p:cNvCxnSpPr>
          <p:nvPr/>
        </p:nvCxnSpPr>
        <p:spPr>
          <a:xfrm>
            <a:off x="7447025" y="3329125"/>
            <a:ext cx="0" cy="4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5"/>
          <p:cNvSpPr/>
          <p:nvPr/>
        </p:nvSpPr>
        <p:spPr>
          <a:xfrm>
            <a:off x="6197075" y="2452525"/>
            <a:ext cx="2499900" cy="876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select: destination='NY'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type="title"/>
          </p:nvPr>
        </p:nvSpPr>
        <p:spPr>
          <a:xfrm>
            <a:off x="0" y="-12175"/>
            <a:ext cx="3774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Flights</a:t>
            </a:r>
            <a:r>
              <a:rPr lang="en">
                <a:highlight>
                  <a:srgbClr val="B6D7A8"/>
                </a:highlight>
              </a:rPr>
              <a:t> to NY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158875" y="670925"/>
            <a:ext cx="36183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" sz="3700">
                <a:solidFill>
                  <a:schemeClr val="dk1"/>
                </a:solidFill>
                <a:highlight>
                  <a:srgbClr val="FFFFFF"/>
                </a:highlight>
              </a:rPr>
              <a:t>* </a:t>
            </a:r>
            <a:endParaRPr i="1" sz="3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EA9999"/>
                </a:highlight>
              </a:rPr>
              <a:t>from </a:t>
            </a:r>
            <a:r>
              <a:rPr lang="en" sz="3700">
                <a:solidFill>
                  <a:schemeClr val="dk1"/>
                </a:solidFill>
                <a:highlight>
                  <a:srgbClr val="EA9999"/>
                </a:highlight>
              </a:rPr>
              <a:t>flights f</a:t>
            </a:r>
            <a:endParaRPr sz="37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80"/>
                </a:solidFill>
                <a:highlight>
                  <a:srgbClr val="B6D7A8"/>
                </a:highlight>
              </a:rPr>
              <a:t>where</a:t>
            </a:r>
            <a:br>
              <a:rPr b="1" lang="en" sz="3700">
                <a:solidFill>
                  <a:srgbClr val="000080"/>
                </a:solidFill>
                <a:highlight>
                  <a:srgbClr val="B6D7A8"/>
                </a:highlight>
              </a:rPr>
            </a:br>
            <a:r>
              <a:rPr lang="en" sz="3700">
                <a:solidFill>
                  <a:schemeClr val="dk1"/>
                </a:solidFill>
                <a:highlight>
                  <a:srgbClr val="B6D7A8"/>
                </a:highlight>
              </a:rPr>
              <a:t>f.destination=</a:t>
            </a:r>
            <a:r>
              <a:rPr b="1" lang="en" sz="3700">
                <a:solidFill>
                  <a:srgbClr val="008000"/>
                </a:solidFill>
                <a:highlight>
                  <a:srgbClr val="B6D7A8"/>
                </a:highlight>
              </a:rPr>
              <a:t>''</a:t>
            </a:r>
            <a:r>
              <a:rPr lang="en" sz="3700">
                <a:solidFill>
                  <a:schemeClr val="dk1"/>
                </a:solidFill>
                <a:highlight>
                  <a:srgbClr val="B6D7A8"/>
                </a:highlight>
              </a:rPr>
              <a:t>NY</a:t>
            </a:r>
            <a:r>
              <a:rPr b="1" lang="en" sz="3700">
                <a:solidFill>
                  <a:srgbClr val="008000"/>
                </a:solidFill>
                <a:highlight>
                  <a:srgbClr val="B6D7A8"/>
                </a:highlight>
              </a:rPr>
              <a:t>''</a:t>
            </a:r>
            <a:r>
              <a:rPr lang="en" sz="3700">
                <a:solidFill>
                  <a:schemeClr val="dk1"/>
                </a:solidFill>
                <a:highlight>
                  <a:srgbClr val="B6D7A8"/>
                </a:highlight>
              </a:rPr>
              <a:t>;</a:t>
            </a:r>
            <a:endParaRPr sz="600">
              <a:highlight>
                <a:srgbClr val="B6D7A8"/>
              </a:highlight>
            </a:endParaRPr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3">
            <a:alphaModFix/>
          </a:blip>
          <a:srcRect b="23142" l="7171" r="5155" t="8709"/>
          <a:stretch/>
        </p:blipFill>
        <p:spPr>
          <a:xfrm>
            <a:off x="3777175" y="3068232"/>
            <a:ext cx="5278025" cy="194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6"/>
          <p:cNvPicPr preferRelativeResize="0"/>
          <p:nvPr/>
        </p:nvPicPr>
        <p:blipFill rotWithShape="1">
          <a:blip r:embed="rId4">
            <a:alphaModFix/>
          </a:blip>
          <a:srcRect b="14699" l="9400" r="4281" t="10534"/>
          <a:stretch/>
        </p:blipFill>
        <p:spPr>
          <a:xfrm>
            <a:off x="3774525" y="190800"/>
            <a:ext cx="5278025" cy="256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6"/>
          <p:cNvCxnSpPr/>
          <p:nvPr/>
        </p:nvCxnSpPr>
        <p:spPr>
          <a:xfrm>
            <a:off x="3774525" y="2266365"/>
            <a:ext cx="5277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6"/>
          <p:cNvCxnSpPr/>
          <p:nvPr/>
        </p:nvCxnSpPr>
        <p:spPr>
          <a:xfrm>
            <a:off x="3774525" y="2571165"/>
            <a:ext cx="5277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6"/>
          <p:cNvCxnSpPr>
            <a:stCxn id="398" idx="1"/>
            <a:endCxn id="397" idx="1"/>
          </p:cNvCxnSpPr>
          <p:nvPr/>
        </p:nvCxnSpPr>
        <p:spPr>
          <a:xfrm>
            <a:off x="3774525" y="1472712"/>
            <a:ext cx="2700" cy="2569200"/>
          </a:xfrm>
          <a:prstGeom prst="curvedConnector3">
            <a:avLst>
              <a:gd fmla="val -8819444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6"/>
          <p:cNvSpPr txBox="1"/>
          <p:nvPr/>
        </p:nvSpPr>
        <p:spPr>
          <a:xfrm>
            <a:off x="6912213" y="1960749"/>
            <a:ext cx="372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⨉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6912213" y="2265549"/>
            <a:ext cx="372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⨉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find </a:t>
            </a:r>
            <a:r>
              <a:rPr i="1" lang="en" u="sng"/>
              <a:t>reservations</a:t>
            </a:r>
            <a:r>
              <a:rPr lang="en"/>
              <a:t> to New York</a:t>
            </a:r>
            <a:endParaRPr/>
          </a:p>
        </p:txBody>
      </p:sp>
      <p:sp>
        <p:nvSpPr>
          <p:cNvPr id="409" name="Google Shape;409;p47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>
                <a:highlight>
                  <a:srgbClr val="B6D7A8"/>
                </a:highlight>
              </a:rPr>
              <a:t>Which </a:t>
            </a:r>
            <a:r>
              <a:rPr b="1" i="1" lang="en" sz="3700" u="sng">
                <a:highlight>
                  <a:srgbClr val="B6D7A8"/>
                </a:highlight>
              </a:rPr>
              <a:t>reservation(s)</a:t>
            </a:r>
            <a:r>
              <a:rPr lang="en" sz="3700">
                <a:highlight>
                  <a:srgbClr val="B6D7A8"/>
                </a:highlight>
              </a:rPr>
              <a:t> of flight(s) going to New York</a:t>
            </a:r>
            <a:r>
              <a:rPr lang="en" sz="3700"/>
              <a:t> have a total cost of $400 or more, where the total cost of a reservation is the sum of the prices of all the tickets in that reservation</a:t>
            </a:r>
            <a:endParaRPr sz="3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0" y="-12175"/>
            <a:ext cx="7029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 to NY</a:t>
            </a:r>
            <a:endParaRPr/>
          </a:p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endParaRPr sz="5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flight f, reservation r</a:t>
            </a:r>
            <a:endParaRPr sz="5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f.destination=</a:t>
            </a:r>
            <a:r>
              <a:rPr b="1" lang="en" sz="50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endParaRPr b="1" sz="5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5000">
                <a:solidFill>
                  <a:schemeClr val="dk1"/>
                </a:solidFill>
                <a:highlight>
                  <a:srgbClr val="B6D7A8"/>
                </a:highlight>
              </a:rPr>
              <a:t>f.fid=r.fid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b="1" sz="8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37999" l="5579" r="2050" t="0"/>
          <a:stretch/>
        </p:blipFill>
        <p:spPr>
          <a:xfrm>
            <a:off x="7029550" y="0"/>
            <a:ext cx="2020000" cy="3188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/>
          <p:nvPr/>
        </p:nvSpPr>
        <p:spPr>
          <a:xfrm>
            <a:off x="7010975" y="396250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8"/>
          <p:cNvSpPr/>
          <p:nvPr/>
        </p:nvSpPr>
        <p:spPr>
          <a:xfrm>
            <a:off x="7010975" y="24902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9" name="Google Shape;419;p48"/>
          <p:cNvCxnSpPr>
            <a:stCxn id="418" idx="3"/>
            <a:endCxn id="417" idx="3"/>
          </p:cNvCxnSpPr>
          <p:nvPr/>
        </p:nvCxnSpPr>
        <p:spPr>
          <a:xfrm flipH="1" rot="10800000">
            <a:off x="8783375" y="507135"/>
            <a:ext cx="600" cy="20940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9"/>
          <p:cNvPicPr preferRelativeResize="0"/>
          <p:nvPr/>
        </p:nvPicPr>
        <p:blipFill rotWithShape="1">
          <a:blip r:embed="rId3">
            <a:alphaModFix/>
          </a:blip>
          <a:srcRect b="10641" l="6838" r="2818" t="16167"/>
          <a:stretch/>
        </p:blipFill>
        <p:spPr>
          <a:xfrm>
            <a:off x="548925" y="3044200"/>
            <a:ext cx="8261250" cy="17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9"/>
          <p:cNvSpPr/>
          <p:nvPr/>
        </p:nvSpPr>
        <p:spPr>
          <a:xfrm>
            <a:off x="2715646" y="2234425"/>
            <a:ext cx="2499900" cy="52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flights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3249014" y="1284925"/>
            <a:ext cx="4176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f.fid</a:t>
            </a:r>
            <a:r>
              <a:rPr b="1"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r.fid</a:t>
            </a:r>
            <a:endParaRPr b="1" sz="270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Google Shape;427;p49"/>
          <p:cNvSpPr/>
          <p:nvPr/>
        </p:nvSpPr>
        <p:spPr>
          <a:xfrm>
            <a:off x="5382646" y="2234425"/>
            <a:ext cx="2499900" cy="52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reservations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3249014" y="318925"/>
            <a:ext cx="4176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select: </a:t>
            </a:r>
            <a:r>
              <a:rPr b="1" lang="en" sz="2700">
                <a:highlight>
                  <a:srgbClr val="EA9999"/>
                </a:highlight>
                <a:latin typeface="Oswald"/>
                <a:ea typeface="Oswald"/>
                <a:cs typeface="Oswald"/>
                <a:sym typeface="Oswald"/>
              </a:rPr>
              <a:t>destination='NY'</a:t>
            </a:r>
            <a:endParaRPr b="1" sz="2700">
              <a:highlight>
                <a:srgbClr val="EA99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9" name="Google Shape;429;p49"/>
          <p:cNvCxnSpPr>
            <a:stCxn id="426" idx="2"/>
            <a:endCxn id="425" idx="0"/>
          </p:cNvCxnSpPr>
          <p:nvPr/>
        </p:nvCxnSpPr>
        <p:spPr>
          <a:xfrm rot="5400000">
            <a:off x="4436714" y="1333975"/>
            <a:ext cx="429300" cy="1371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9"/>
          <p:cNvCxnSpPr>
            <a:stCxn id="426" idx="2"/>
            <a:endCxn id="427" idx="0"/>
          </p:cNvCxnSpPr>
          <p:nvPr/>
        </p:nvCxnSpPr>
        <p:spPr>
          <a:xfrm flipH="1" rot="-5400000">
            <a:off x="5770214" y="1372075"/>
            <a:ext cx="429300" cy="129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49"/>
          <p:cNvCxnSpPr>
            <a:stCxn id="428" idx="2"/>
            <a:endCxn id="426" idx="0"/>
          </p:cNvCxnSpPr>
          <p:nvPr/>
        </p:nvCxnSpPr>
        <p:spPr>
          <a:xfrm flipH="1" rot="-5400000">
            <a:off x="5114564" y="1061725"/>
            <a:ext cx="445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9"/>
          <p:cNvSpPr/>
          <p:nvPr/>
        </p:nvSpPr>
        <p:spPr>
          <a:xfrm>
            <a:off x="5301775" y="3031525"/>
            <a:ext cx="3508500" cy="1780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/>
          <p:nvPr/>
        </p:nvSpPr>
        <p:spPr>
          <a:xfrm>
            <a:off x="548925" y="3031525"/>
            <a:ext cx="4752900" cy="1780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"/>
          <p:cNvSpPr/>
          <p:nvPr/>
        </p:nvSpPr>
        <p:spPr>
          <a:xfrm>
            <a:off x="5982275" y="3031525"/>
            <a:ext cx="702900" cy="17805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9"/>
          <p:cNvSpPr/>
          <p:nvPr/>
        </p:nvSpPr>
        <p:spPr>
          <a:xfrm>
            <a:off x="548925" y="3044200"/>
            <a:ext cx="702900" cy="17679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3347225" y="3044200"/>
            <a:ext cx="1147200" cy="1767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type="title"/>
          </p:nvPr>
        </p:nvSpPr>
        <p:spPr>
          <a:xfrm>
            <a:off x="0" y="-12175"/>
            <a:ext cx="7029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 to NY</a:t>
            </a:r>
            <a:endParaRPr/>
          </a:p>
        </p:txBody>
      </p:sp>
      <p:sp>
        <p:nvSpPr>
          <p:cNvPr id="442" name="Google Shape;442;p50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f.destination, r.rid</a:t>
            </a:r>
            <a:endParaRPr sz="5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flight f, reservation r</a:t>
            </a:r>
            <a:endParaRPr sz="5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f.destination=</a:t>
            </a:r>
            <a:r>
              <a:rPr b="1" lang="en" sz="50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endParaRPr b="1" sz="5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5000">
                <a:solidFill>
                  <a:schemeClr val="dk1"/>
                </a:solidFill>
                <a:highlight>
                  <a:srgbClr val="B6D7A8"/>
                </a:highlight>
              </a:rPr>
              <a:t>f.fid=r.fid</a:t>
            </a:r>
            <a:r>
              <a:rPr lang="en" sz="5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b="1" sz="8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pic>
        <p:nvPicPr>
          <p:cNvPr id="443" name="Google Shape;443;p50"/>
          <p:cNvPicPr preferRelativeResize="0"/>
          <p:nvPr/>
        </p:nvPicPr>
        <p:blipFill rotWithShape="1">
          <a:blip r:embed="rId3">
            <a:alphaModFix/>
          </a:blip>
          <a:srcRect b="0" l="5579" r="2050" t="0"/>
          <a:stretch/>
        </p:blipFill>
        <p:spPr>
          <a:xfrm>
            <a:off x="7029550" y="0"/>
            <a:ext cx="2020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0"/>
          <p:cNvSpPr/>
          <p:nvPr/>
        </p:nvSpPr>
        <p:spPr>
          <a:xfrm>
            <a:off x="7010975" y="1234450"/>
            <a:ext cx="1772400" cy="2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0"/>
          <p:cNvSpPr/>
          <p:nvPr/>
        </p:nvSpPr>
        <p:spPr>
          <a:xfrm>
            <a:off x="7010975" y="396250"/>
            <a:ext cx="1123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0"/>
          <p:cNvSpPr/>
          <p:nvPr/>
        </p:nvSpPr>
        <p:spPr>
          <a:xfrm>
            <a:off x="7010975" y="24902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50"/>
          <p:cNvCxnSpPr>
            <a:stCxn id="446" idx="3"/>
            <a:endCxn id="445" idx="3"/>
          </p:cNvCxnSpPr>
          <p:nvPr/>
        </p:nvCxnSpPr>
        <p:spPr>
          <a:xfrm rot="10800000">
            <a:off x="8134775" y="507135"/>
            <a:ext cx="648600" cy="2094000"/>
          </a:xfrm>
          <a:prstGeom prst="curvedConnector3">
            <a:avLst>
              <a:gd fmla="val -36714" name="adj1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50"/>
          <p:cNvSpPr/>
          <p:nvPr/>
        </p:nvSpPr>
        <p:spPr>
          <a:xfrm>
            <a:off x="7010975" y="2301250"/>
            <a:ext cx="1772400" cy="2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/>
          <p:nvPr/>
        </p:nvSpPr>
        <p:spPr>
          <a:xfrm>
            <a:off x="3758707" y="3301225"/>
            <a:ext cx="2499900" cy="52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flights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Google Shape;454;p51"/>
          <p:cNvSpPr/>
          <p:nvPr/>
        </p:nvSpPr>
        <p:spPr>
          <a:xfrm>
            <a:off x="4292075" y="2351725"/>
            <a:ext cx="4176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f.fid</a:t>
            </a:r>
            <a:r>
              <a:rPr b="1"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r.fid</a:t>
            </a:r>
            <a:endParaRPr b="1" sz="270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5" name="Google Shape;455;p51"/>
          <p:cNvSpPr/>
          <p:nvPr/>
        </p:nvSpPr>
        <p:spPr>
          <a:xfrm>
            <a:off x="6425707" y="3301225"/>
            <a:ext cx="2499900" cy="52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reservations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51"/>
          <p:cNvSpPr/>
          <p:nvPr/>
        </p:nvSpPr>
        <p:spPr>
          <a:xfrm>
            <a:off x="4292075" y="1385725"/>
            <a:ext cx="4176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select: </a:t>
            </a:r>
            <a:r>
              <a:rPr b="1" lang="en" sz="2700">
                <a:highlight>
                  <a:srgbClr val="EA9999"/>
                </a:highlight>
                <a:latin typeface="Oswald"/>
                <a:ea typeface="Oswald"/>
                <a:cs typeface="Oswald"/>
                <a:sym typeface="Oswald"/>
              </a:rPr>
              <a:t>destination='NY'</a:t>
            </a:r>
            <a:endParaRPr b="1" sz="2700">
              <a:highlight>
                <a:srgbClr val="EA99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57" name="Google Shape;457;p51"/>
          <p:cNvCxnSpPr>
            <a:stCxn id="454" idx="2"/>
            <a:endCxn id="453" idx="0"/>
          </p:cNvCxnSpPr>
          <p:nvPr/>
        </p:nvCxnSpPr>
        <p:spPr>
          <a:xfrm rot="5400000">
            <a:off x="5479775" y="2400775"/>
            <a:ext cx="429300" cy="1371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51"/>
          <p:cNvCxnSpPr>
            <a:stCxn id="454" idx="2"/>
            <a:endCxn id="455" idx="0"/>
          </p:cNvCxnSpPr>
          <p:nvPr/>
        </p:nvCxnSpPr>
        <p:spPr>
          <a:xfrm flipH="1" rot="-5400000">
            <a:off x="6813275" y="2438875"/>
            <a:ext cx="429300" cy="129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51"/>
          <p:cNvCxnSpPr>
            <a:stCxn id="456" idx="2"/>
            <a:endCxn id="454" idx="0"/>
          </p:cNvCxnSpPr>
          <p:nvPr/>
        </p:nvCxnSpPr>
        <p:spPr>
          <a:xfrm flipH="1" rot="-5400000">
            <a:off x="6157625" y="2128525"/>
            <a:ext cx="4458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0" name="Google Shape;460;p51"/>
          <p:cNvPicPr preferRelativeResize="0"/>
          <p:nvPr/>
        </p:nvPicPr>
        <p:blipFill rotWithShape="1">
          <a:blip r:embed="rId3">
            <a:alphaModFix/>
          </a:blip>
          <a:srcRect b="9395" l="16031" r="14687" t="11252"/>
          <a:stretch/>
        </p:blipFill>
        <p:spPr>
          <a:xfrm>
            <a:off x="287400" y="464725"/>
            <a:ext cx="3255325" cy="31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1"/>
          <p:cNvSpPr/>
          <p:nvPr/>
        </p:nvSpPr>
        <p:spPr>
          <a:xfrm>
            <a:off x="4292075" y="395125"/>
            <a:ext cx="4176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project: </a:t>
            </a:r>
            <a:r>
              <a:rPr b="1" lang="en" sz="2700">
                <a:highlight>
                  <a:srgbClr val="A4C2F4"/>
                </a:highlight>
                <a:latin typeface="Oswald"/>
                <a:ea typeface="Oswald"/>
                <a:cs typeface="Oswald"/>
                <a:sym typeface="Oswald"/>
              </a:rPr>
              <a:t>f.destination,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 r.rid</a:t>
            </a:r>
            <a:endParaRPr b="1" sz="270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62" name="Google Shape;462;p51"/>
          <p:cNvCxnSpPr>
            <a:stCxn id="461" idx="2"/>
            <a:endCxn id="456" idx="0"/>
          </p:cNvCxnSpPr>
          <p:nvPr/>
        </p:nvCxnSpPr>
        <p:spPr>
          <a:xfrm flipH="1" rot="-5400000">
            <a:off x="6145325" y="1150225"/>
            <a:ext cx="470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51"/>
          <p:cNvSpPr/>
          <p:nvPr/>
        </p:nvSpPr>
        <p:spPr>
          <a:xfrm>
            <a:off x="2267100" y="464725"/>
            <a:ext cx="1251900" cy="31644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"/>
          <p:cNvSpPr/>
          <p:nvPr/>
        </p:nvSpPr>
        <p:spPr>
          <a:xfrm>
            <a:off x="287400" y="464725"/>
            <a:ext cx="1906500" cy="31644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400"/>
              <a:t>RELATIONAL</a:t>
            </a:r>
            <a:r>
              <a:rPr lang="en" sz="10000"/>
              <a:t> </a:t>
            </a:r>
            <a:r>
              <a:rPr lang="en" sz="11700"/>
              <a:t>DATA MODELS</a:t>
            </a:r>
            <a:endParaRPr sz="1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</a:rPr>
              <a:t>Prices of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0" lang="en">
                <a:solidFill>
                  <a:schemeClr val="dk1"/>
                </a:solidFill>
              </a:rPr>
              <a:t>Flights to NY</a:t>
            </a:r>
            <a:endParaRPr/>
          </a:p>
        </p:txBody>
      </p: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>
                <a:highlight>
                  <a:srgbClr val="B6D7A8"/>
                </a:highlight>
              </a:rPr>
              <a:t>Which reservation(s) of flight(s) going to New York</a:t>
            </a:r>
            <a:r>
              <a:rPr lang="en" sz="3700"/>
              <a:t> have a total cost of $400 or more, where the total cost of a reservation is the sum of</a:t>
            </a:r>
            <a:r>
              <a:rPr lang="en" sz="3700">
                <a:highlight>
                  <a:srgbClr val="B6D7A8"/>
                </a:highlight>
              </a:rPr>
              <a:t> the </a:t>
            </a:r>
            <a:r>
              <a:rPr b="1" i="1" lang="en" sz="3700" u="sng">
                <a:highlight>
                  <a:srgbClr val="B6D7A8"/>
                </a:highlight>
              </a:rPr>
              <a:t>prices</a:t>
            </a:r>
            <a:r>
              <a:rPr lang="en" sz="3700">
                <a:highlight>
                  <a:srgbClr val="B6D7A8"/>
                </a:highlight>
              </a:rPr>
              <a:t> of </a:t>
            </a:r>
            <a:r>
              <a:rPr lang="en" sz="3700"/>
              <a:t>all </a:t>
            </a:r>
            <a:r>
              <a:rPr lang="en" sz="3700">
                <a:highlight>
                  <a:srgbClr val="B6D7A8"/>
                </a:highlight>
              </a:rPr>
              <a:t>the tickets in that reservation</a:t>
            </a:r>
            <a:endParaRPr sz="3700"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>
            <p:ph type="title"/>
          </p:nvPr>
        </p:nvSpPr>
        <p:spPr>
          <a:xfrm>
            <a:off x="0" y="-12175"/>
            <a:ext cx="7029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Prices of</a:t>
            </a:r>
            <a:r>
              <a:rPr lang="en"/>
              <a:t> </a:t>
            </a:r>
            <a:r>
              <a:rPr b="0" lang="en"/>
              <a:t>Flights to NY</a:t>
            </a:r>
            <a:endParaRPr b="0"/>
          </a:p>
        </p:txBody>
      </p:sp>
      <p:sp>
        <p:nvSpPr>
          <p:cNvPr id="476" name="Google Shape;476;p53"/>
          <p:cNvSpPr txBox="1"/>
          <p:nvPr>
            <p:ph idx="1" type="body"/>
          </p:nvPr>
        </p:nvSpPr>
        <p:spPr>
          <a:xfrm>
            <a:off x="158875" y="670925"/>
            <a:ext cx="67176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EA9999"/>
                </a:highlight>
              </a:rPr>
              <a:t>select </a:t>
            </a:r>
            <a:r>
              <a:rPr lang="en" sz="4200">
                <a:solidFill>
                  <a:schemeClr val="dk1"/>
                </a:solidFill>
                <a:highlight>
                  <a:srgbClr val="EA9999"/>
                </a:highlight>
              </a:rPr>
              <a:t>f.destination, r.rid, t.price</a:t>
            </a:r>
            <a:endParaRPr sz="42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</a:rPr>
              <a:t>flights f, reservations r,</a:t>
            </a:r>
            <a:br>
              <a:rPr lang="en" sz="4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</a:rPr>
              <a:t>			tickets t</a:t>
            </a:r>
            <a:endParaRPr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" sz="4200">
                <a:solidFill>
                  <a:schemeClr val="dk1"/>
                </a:solidFill>
                <a:highlight>
                  <a:srgbClr val="FFFFFF"/>
                </a:highlight>
              </a:rPr>
              <a:t>f.destination=</a:t>
            </a:r>
            <a:r>
              <a:rPr b="1" lang="en" sz="42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endParaRPr b="1" sz="4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B6D7A8"/>
                </a:highlight>
              </a:rPr>
              <a:t>and </a:t>
            </a:r>
            <a:r>
              <a:rPr lang="en" sz="4200">
                <a:solidFill>
                  <a:schemeClr val="dk1"/>
                </a:solidFill>
                <a:highlight>
                  <a:srgbClr val="B6D7A8"/>
                </a:highlight>
              </a:rPr>
              <a:t>f.fid=r.fid</a:t>
            </a:r>
            <a:endParaRPr sz="42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80"/>
                </a:solidFill>
                <a:highlight>
                  <a:srgbClr val="9FC5E8"/>
                </a:highlight>
              </a:rPr>
              <a:t>and </a:t>
            </a:r>
            <a:r>
              <a:rPr lang="en" sz="4200">
                <a:solidFill>
                  <a:schemeClr val="dk1"/>
                </a:solidFill>
                <a:highlight>
                  <a:srgbClr val="9FC5E8"/>
                </a:highlight>
              </a:rPr>
              <a:t>r.rid=t.rid;</a:t>
            </a:r>
            <a:endParaRPr b="1" sz="5700">
              <a:solidFill>
                <a:srgbClr val="000080"/>
              </a:solidFill>
              <a:highlight>
                <a:srgbClr val="9FC5E8"/>
              </a:highlight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 rotWithShape="1">
          <a:blip r:embed="rId3">
            <a:alphaModFix/>
          </a:blip>
          <a:srcRect b="0" l="5579" r="2050" t="0"/>
          <a:stretch/>
        </p:blipFill>
        <p:spPr>
          <a:xfrm>
            <a:off x="7029550" y="0"/>
            <a:ext cx="2020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3"/>
          <p:cNvSpPr/>
          <p:nvPr/>
        </p:nvSpPr>
        <p:spPr>
          <a:xfrm>
            <a:off x="7010975" y="396250"/>
            <a:ext cx="11475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3"/>
          <p:cNvSpPr/>
          <p:nvPr/>
        </p:nvSpPr>
        <p:spPr>
          <a:xfrm>
            <a:off x="7010975" y="2490285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3"/>
          <p:cNvSpPr/>
          <p:nvPr/>
        </p:nvSpPr>
        <p:spPr>
          <a:xfrm>
            <a:off x="7010975" y="2269598"/>
            <a:ext cx="1772400" cy="2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3"/>
          <p:cNvSpPr/>
          <p:nvPr/>
        </p:nvSpPr>
        <p:spPr>
          <a:xfrm>
            <a:off x="7163375" y="3945998"/>
            <a:ext cx="177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53"/>
          <p:cNvCxnSpPr>
            <a:stCxn id="479" idx="3"/>
            <a:endCxn id="478" idx="3"/>
          </p:cNvCxnSpPr>
          <p:nvPr/>
        </p:nvCxnSpPr>
        <p:spPr>
          <a:xfrm rot="10800000">
            <a:off x="8158475" y="507135"/>
            <a:ext cx="624900" cy="2094000"/>
          </a:xfrm>
          <a:prstGeom prst="curvedConnector3">
            <a:avLst>
              <a:gd fmla="val -38106" name="adj1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53"/>
          <p:cNvCxnSpPr>
            <a:stCxn id="481" idx="1"/>
            <a:endCxn id="480" idx="1"/>
          </p:cNvCxnSpPr>
          <p:nvPr/>
        </p:nvCxnSpPr>
        <p:spPr>
          <a:xfrm rot="10800000">
            <a:off x="7010975" y="2380448"/>
            <a:ext cx="152400" cy="1676400"/>
          </a:xfrm>
          <a:prstGeom prst="curvedConnector3">
            <a:avLst>
              <a:gd fmla="val 256250" name="adj1"/>
            </a:avLst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53"/>
          <p:cNvSpPr/>
          <p:nvPr/>
        </p:nvSpPr>
        <p:spPr>
          <a:xfrm>
            <a:off x="7010975" y="1234450"/>
            <a:ext cx="1772400" cy="2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"/>
          <p:cNvSpPr/>
          <p:nvPr/>
        </p:nvSpPr>
        <p:spPr>
          <a:xfrm>
            <a:off x="7163375" y="4358650"/>
            <a:ext cx="1886100" cy="2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/>
          <p:nvPr/>
        </p:nvSpPr>
        <p:spPr>
          <a:xfrm>
            <a:off x="3546442" y="4444225"/>
            <a:ext cx="1550400" cy="52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flights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Google Shape;491;p54"/>
          <p:cNvSpPr/>
          <p:nvPr/>
        </p:nvSpPr>
        <p:spPr>
          <a:xfrm>
            <a:off x="3546450" y="3494725"/>
            <a:ext cx="37026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f.fid=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r.fid</a:t>
            </a:r>
            <a:endParaRPr b="1" sz="270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2" name="Google Shape;492;p54"/>
          <p:cNvSpPr/>
          <p:nvPr/>
        </p:nvSpPr>
        <p:spPr>
          <a:xfrm>
            <a:off x="5231707" y="4444225"/>
            <a:ext cx="2017500" cy="52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reservations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3" name="Google Shape;493;p54"/>
          <p:cNvSpPr/>
          <p:nvPr/>
        </p:nvSpPr>
        <p:spPr>
          <a:xfrm>
            <a:off x="3568800" y="13857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select: </a:t>
            </a:r>
            <a:r>
              <a:rPr b="1" lang="en" sz="2700">
                <a:highlight>
                  <a:srgbClr val="EA9999"/>
                </a:highlight>
                <a:latin typeface="Oswald"/>
                <a:ea typeface="Oswald"/>
                <a:cs typeface="Oswald"/>
                <a:sym typeface="Oswald"/>
              </a:rPr>
              <a:t>destination='NY'</a:t>
            </a:r>
            <a:endParaRPr b="1" sz="2700">
              <a:highlight>
                <a:srgbClr val="EA99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4" name="Google Shape;494;p54"/>
          <p:cNvCxnSpPr>
            <a:stCxn id="491" idx="2"/>
            <a:endCxn id="490" idx="0"/>
          </p:cNvCxnSpPr>
          <p:nvPr/>
        </p:nvCxnSpPr>
        <p:spPr>
          <a:xfrm rot="5400000">
            <a:off x="4645050" y="3691525"/>
            <a:ext cx="429300" cy="1076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54"/>
          <p:cNvCxnSpPr>
            <a:stCxn id="491" idx="2"/>
            <a:endCxn id="492" idx="0"/>
          </p:cNvCxnSpPr>
          <p:nvPr/>
        </p:nvCxnSpPr>
        <p:spPr>
          <a:xfrm flipH="1" rot="-5400000">
            <a:off x="5604450" y="3808225"/>
            <a:ext cx="429300" cy="842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4"/>
          <p:cNvCxnSpPr>
            <a:stCxn id="497" idx="2"/>
            <a:endCxn id="491" idx="0"/>
          </p:cNvCxnSpPr>
          <p:nvPr/>
        </p:nvCxnSpPr>
        <p:spPr>
          <a:xfrm rot="5400000">
            <a:off x="5549250" y="2796775"/>
            <a:ext cx="546600" cy="849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4"/>
          <p:cNvSpPr/>
          <p:nvPr/>
        </p:nvSpPr>
        <p:spPr>
          <a:xfrm>
            <a:off x="3568800" y="3951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project: 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f.destination, r.rid,</a:t>
            </a:r>
            <a:r>
              <a:rPr b="1" lang="en" sz="2700"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 t.price</a:t>
            </a:r>
            <a:endParaRPr b="1" sz="2700">
              <a:highlight>
                <a:srgbClr val="9FC5E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9" name="Google Shape;499;p54"/>
          <p:cNvCxnSpPr>
            <a:stCxn id="498" idx="2"/>
            <a:endCxn id="493" idx="0"/>
          </p:cNvCxnSpPr>
          <p:nvPr/>
        </p:nvCxnSpPr>
        <p:spPr>
          <a:xfrm flipH="1" rot="-5400000">
            <a:off x="6012300" y="1150225"/>
            <a:ext cx="470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0" name="Google Shape;500;p54"/>
          <p:cNvPicPr preferRelativeResize="0"/>
          <p:nvPr/>
        </p:nvPicPr>
        <p:blipFill rotWithShape="1">
          <a:blip r:embed="rId3">
            <a:alphaModFix/>
          </a:blip>
          <a:srcRect b="6862" l="16388" r="9051" t="27404"/>
          <a:stretch/>
        </p:blipFill>
        <p:spPr>
          <a:xfrm>
            <a:off x="232645" y="1352550"/>
            <a:ext cx="3131604" cy="25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/>
          <p:nvPr/>
        </p:nvSpPr>
        <p:spPr>
          <a:xfrm>
            <a:off x="7375201" y="4444225"/>
            <a:ext cx="1550400" cy="52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tickets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54"/>
          <p:cNvSpPr/>
          <p:nvPr/>
        </p:nvSpPr>
        <p:spPr>
          <a:xfrm>
            <a:off x="3568800" y="24279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highlight>
                  <a:srgbClr val="A4C2F4"/>
                </a:highlight>
                <a:latin typeface="Oswald"/>
                <a:ea typeface="Oswald"/>
                <a:cs typeface="Oswald"/>
                <a:sym typeface="Oswald"/>
              </a:rPr>
              <a:t>f.fid=</a:t>
            </a:r>
            <a:r>
              <a:rPr b="1" lang="en" sz="2700">
                <a:highlight>
                  <a:srgbClr val="A4C2F4"/>
                </a:highlight>
                <a:latin typeface="Oswald"/>
                <a:ea typeface="Oswald"/>
                <a:cs typeface="Oswald"/>
                <a:sym typeface="Oswald"/>
              </a:rPr>
              <a:t>r.fid</a:t>
            </a:r>
            <a:endParaRPr b="1" sz="2700">
              <a:highlight>
                <a:srgbClr val="A4C2F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02" name="Google Shape;502;p54"/>
          <p:cNvCxnSpPr>
            <a:stCxn id="497" idx="2"/>
            <a:endCxn id="501" idx="0"/>
          </p:cNvCxnSpPr>
          <p:nvPr/>
        </p:nvCxnSpPr>
        <p:spPr>
          <a:xfrm flipH="1" rot="-5400000">
            <a:off x="6450750" y="2744575"/>
            <a:ext cx="1496100" cy="1903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54"/>
          <p:cNvCxnSpPr>
            <a:stCxn id="493" idx="2"/>
            <a:endCxn id="497" idx="0"/>
          </p:cNvCxnSpPr>
          <p:nvPr/>
        </p:nvCxnSpPr>
        <p:spPr>
          <a:xfrm flipH="1" rot="-5400000">
            <a:off x="5986500" y="2166625"/>
            <a:ext cx="5220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54"/>
          <p:cNvSpPr/>
          <p:nvPr/>
        </p:nvSpPr>
        <p:spPr>
          <a:xfrm>
            <a:off x="232650" y="1385875"/>
            <a:ext cx="2141400" cy="25437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"/>
          <p:cNvSpPr/>
          <p:nvPr/>
        </p:nvSpPr>
        <p:spPr>
          <a:xfrm>
            <a:off x="2453049" y="1385725"/>
            <a:ext cx="895500" cy="2543700"/>
          </a:xfrm>
          <a:prstGeom prst="rect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Prices of Flights to NY </a:t>
            </a:r>
            <a:r>
              <a:rPr i="1" lang="en" u="sng">
                <a:solidFill>
                  <a:schemeClr val="dk1"/>
                </a:solidFill>
              </a:rPr>
              <a:t>Per Reservation</a:t>
            </a:r>
            <a:endParaRPr i="1" u="sng">
              <a:solidFill>
                <a:schemeClr val="dk1"/>
              </a:solidFill>
            </a:endParaRPr>
          </a:p>
        </p:txBody>
      </p:sp>
      <p:sp>
        <p:nvSpPr>
          <p:cNvPr id="511" name="Google Shape;511;p55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>
                <a:highlight>
                  <a:srgbClr val="B6D7A8"/>
                </a:highlight>
              </a:rPr>
              <a:t>Which reservation(s) of flight(s) going to New York</a:t>
            </a:r>
            <a:r>
              <a:rPr lang="en" sz="3700"/>
              <a:t> have a total cost of $400 or more, </a:t>
            </a:r>
            <a:r>
              <a:rPr lang="en" sz="3700">
                <a:highlight>
                  <a:srgbClr val="B6D7A8"/>
                </a:highlight>
              </a:rPr>
              <a:t>where the total cost of a reservation is the sum of the prices of all the </a:t>
            </a:r>
            <a:r>
              <a:rPr b="1" i="1" lang="en" sz="3700" u="sng">
                <a:highlight>
                  <a:srgbClr val="B6D7A8"/>
                </a:highlight>
              </a:rPr>
              <a:t>tickets in that reservation</a:t>
            </a:r>
            <a:endParaRPr b="1" i="1" sz="3700" u="sng"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Prices of Flights to NY </a:t>
            </a:r>
            <a:r>
              <a:rPr i="1" lang="en" u="sng"/>
              <a:t>Per Reservation</a:t>
            </a:r>
            <a:endParaRPr i="1" u="sng"/>
          </a:p>
        </p:txBody>
      </p:sp>
      <p:sp>
        <p:nvSpPr>
          <p:cNvPr id="517" name="Google Shape;517;p56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f.destination, r.rid, </a:t>
            </a:r>
            <a:r>
              <a:rPr i="1" lang="en" sz="4000">
                <a:solidFill>
                  <a:srgbClr val="000080"/>
                </a:solidFill>
                <a:highlight>
                  <a:srgbClr val="FFFFFF"/>
                </a:highlight>
              </a:rPr>
              <a:t>sum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(t.price)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as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total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flights f, reservations r, tickets t</a:t>
            </a:r>
            <a:endParaRPr sz="4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f.destination=</a:t>
            </a:r>
            <a:r>
              <a:rPr b="1" lang="en" sz="40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endParaRPr b="1" sz="4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4000">
                <a:solidFill>
                  <a:schemeClr val="dk1"/>
                </a:solidFill>
                <a:highlight>
                  <a:srgbClr val="D9EAD3"/>
                </a:highlight>
              </a:rPr>
              <a:t>f.fid=r.fid</a:t>
            </a:r>
            <a:endParaRPr sz="40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4000">
                <a:solidFill>
                  <a:schemeClr val="dk1"/>
                </a:solidFill>
                <a:highlight>
                  <a:srgbClr val="CFE2F3"/>
                </a:highlight>
              </a:rPr>
              <a:t>r.rid=t.rid</a:t>
            </a:r>
            <a:endParaRPr sz="40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</a:rPr>
              <a:t>group by </a:t>
            </a:r>
            <a:r>
              <a:rPr lang="en" sz="4000">
                <a:solidFill>
                  <a:schemeClr val="dk1"/>
                </a:solidFill>
                <a:highlight>
                  <a:srgbClr val="FFFFFF"/>
                </a:highlight>
              </a:rPr>
              <a:t>r.rid;</a:t>
            </a:r>
            <a:endParaRPr b="1" sz="5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pic>
        <p:nvPicPr>
          <p:cNvPr id="518" name="Google Shape;518;p56"/>
          <p:cNvPicPr preferRelativeResize="0"/>
          <p:nvPr/>
        </p:nvPicPr>
        <p:blipFill rotWithShape="1">
          <a:blip r:embed="rId3">
            <a:alphaModFix/>
          </a:blip>
          <a:srcRect b="17268" l="9495" r="10098" t="18846"/>
          <a:stretch/>
        </p:blipFill>
        <p:spPr>
          <a:xfrm>
            <a:off x="3728975" y="2669650"/>
            <a:ext cx="4790475" cy="2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g</a:t>
            </a:r>
            <a:r>
              <a:rPr lang="en">
                <a:solidFill>
                  <a:srgbClr val="1155CC"/>
                </a:solidFill>
              </a:rPr>
              <a:t>roup by</a:t>
            </a:r>
            <a:r>
              <a:rPr lang="en"/>
              <a:t> r.rid, </a:t>
            </a:r>
            <a:r>
              <a:rPr i="1" lang="en">
                <a:solidFill>
                  <a:srgbClr val="1155CC"/>
                </a:solidFill>
              </a:rPr>
              <a:t>sum</a:t>
            </a:r>
            <a:r>
              <a:rPr lang="en"/>
              <a:t>(t.price) </a:t>
            </a:r>
            <a:r>
              <a:rPr lang="en">
                <a:solidFill>
                  <a:srgbClr val="1155CC"/>
                </a:solidFill>
              </a:rPr>
              <a:t>as</a:t>
            </a:r>
            <a:r>
              <a:rPr lang="en"/>
              <a:t> total</a:t>
            </a:r>
            <a:endParaRPr/>
          </a:p>
        </p:txBody>
      </p:sp>
      <p:pic>
        <p:nvPicPr>
          <p:cNvPr id="524" name="Google Shape;524;p57"/>
          <p:cNvPicPr preferRelativeResize="0"/>
          <p:nvPr/>
        </p:nvPicPr>
        <p:blipFill rotWithShape="1">
          <a:blip r:embed="rId3">
            <a:alphaModFix/>
          </a:blip>
          <a:srcRect b="17268" l="9495" r="10098" t="18846"/>
          <a:stretch/>
        </p:blipFill>
        <p:spPr>
          <a:xfrm>
            <a:off x="4723225" y="2391750"/>
            <a:ext cx="4101025" cy="19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7"/>
          <p:cNvSpPr/>
          <p:nvPr/>
        </p:nvSpPr>
        <p:spPr>
          <a:xfrm>
            <a:off x="4723225" y="2934597"/>
            <a:ext cx="4101000" cy="444300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7"/>
          <p:cNvSpPr/>
          <p:nvPr/>
        </p:nvSpPr>
        <p:spPr>
          <a:xfrm>
            <a:off x="4723238" y="3418462"/>
            <a:ext cx="4101000" cy="44430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7"/>
          <p:cNvSpPr/>
          <p:nvPr/>
        </p:nvSpPr>
        <p:spPr>
          <a:xfrm>
            <a:off x="4723238" y="3918153"/>
            <a:ext cx="4101000" cy="4443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57"/>
          <p:cNvCxnSpPr>
            <a:stCxn id="529" idx="3"/>
            <a:endCxn id="525" idx="1"/>
          </p:cNvCxnSpPr>
          <p:nvPr/>
        </p:nvCxnSpPr>
        <p:spPr>
          <a:xfrm>
            <a:off x="3624175" y="2952860"/>
            <a:ext cx="1099200" cy="204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57"/>
          <p:cNvCxnSpPr>
            <a:stCxn id="531" idx="3"/>
            <a:endCxn id="526" idx="1"/>
          </p:cNvCxnSpPr>
          <p:nvPr/>
        </p:nvCxnSpPr>
        <p:spPr>
          <a:xfrm flipH="1" rot="10800000">
            <a:off x="3624175" y="3640575"/>
            <a:ext cx="1099200" cy="2088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57"/>
          <p:cNvCxnSpPr>
            <a:stCxn id="533" idx="3"/>
            <a:endCxn id="527" idx="1"/>
          </p:cNvCxnSpPr>
          <p:nvPr/>
        </p:nvCxnSpPr>
        <p:spPr>
          <a:xfrm flipH="1" rot="10800000">
            <a:off x="3624175" y="4140215"/>
            <a:ext cx="1099200" cy="458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57"/>
          <p:cNvSpPr txBox="1"/>
          <p:nvPr/>
        </p:nvSpPr>
        <p:spPr>
          <a:xfrm>
            <a:off x="5943600" y="838200"/>
            <a:ext cx="3115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sum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(t.price)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total</a:t>
            </a:r>
            <a:endParaRPr/>
          </a:p>
        </p:txBody>
      </p:sp>
      <p:sp>
        <p:nvSpPr>
          <p:cNvPr id="535" name="Google Shape;535;p57"/>
          <p:cNvSpPr txBox="1"/>
          <p:nvPr/>
        </p:nvSpPr>
        <p:spPr>
          <a:xfrm>
            <a:off x="3019278" y="1371600"/>
            <a:ext cx="2326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group by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r.rid;</a:t>
            </a:r>
            <a:endParaRPr b="1" sz="45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Google Shape;536;p57"/>
          <p:cNvSpPr/>
          <p:nvPr/>
        </p:nvSpPr>
        <p:spPr>
          <a:xfrm>
            <a:off x="3956550" y="2650875"/>
            <a:ext cx="458400" cy="21024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57"/>
          <p:cNvCxnSpPr>
            <a:stCxn id="535" idx="2"/>
            <a:endCxn id="536" idx="0"/>
          </p:cNvCxnSpPr>
          <p:nvPr/>
        </p:nvCxnSpPr>
        <p:spPr>
          <a:xfrm>
            <a:off x="4182528" y="2099100"/>
            <a:ext cx="3300" cy="55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57"/>
          <p:cNvSpPr/>
          <p:nvPr/>
        </p:nvSpPr>
        <p:spPr>
          <a:xfrm>
            <a:off x="7636124" y="2294800"/>
            <a:ext cx="1305600" cy="2168100"/>
          </a:xfrm>
          <a:prstGeom prst="rect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57"/>
          <p:cNvCxnSpPr>
            <a:stCxn id="534" idx="2"/>
            <a:endCxn id="538" idx="0"/>
          </p:cNvCxnSpPr>
          <p:nvPr/>
        </p:nvCxnSpPr>
        <p:spPr>
          <a:xfrm>
            <a:off x="7501350" y="1411500"/>
            <a:ext cx="787500" cy="88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57"/>
          <p:cNvSpPr/>
          <p:nvPr/>
        </p:nvSpPr>
        <p:spPr>
          <a:xfrm>
            <a:off x="6536924" y="2294800"/>
            <a:ext cx="1099200" cy="2168100"/>
          </a:xfrm>
          <a:prstGeom prst="rect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57"/>
          <p:cNvCxnSpPr>
            <a:endCxn id="540" idx="0"/>
          </p:cNvCxnSpPr>
          <p:nvPr/>
        </p:nvCxnSpPr>
        <p:spPr>
          <a:xfrm>
            <a:off x="5330024" y="1735300"/>
            <a:ext cx="1756500" cy="5595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2" name="Google Shape;542;p57"/>
          <p:cNvPicPr preferRelativeResize="0"/>
          <p:nvPr/>
        </p:nvPicPr>
        <p:blipFill rotWithShape="1">
          <a:blip r:embed="rId4">
            <a:alphaModFix/>
          </a:blip>
          <a:srcRect b="6862" l="16388" r="9051" t="27404"/>
          <a:stretch/>
        </p:blipFill>
        <p:spPr>
          <a:xfrm>
            <a:off x="413767" y="2167011"/>
            <a:ext cx="3131604" cy="25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7"/>
          <p:cNvSpPr/>
          <p:nvPr/>
        </p:nvSpPr>
        <p:spPr>
          <a:xfrm>
            <a:off x="348175" y="2611310"/>
            <a:ext cx="3276000" cy="683100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7"/>
          <p:cNvSpPr/>
          <p:nvPr/>
        </p:nvSpPr>
        <p:spPr>
          <a:xfrm>
            <a:off x="348175" y="3333975"/>
            <a:ext cx="3276000" cy="103080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"/>
          <p:cNvSpPr/>
          <p:nvPr/>
        </p:nvSpPr>
        <p:spPr>
          <a:xfrm>
            <a:off x="348175" y="4404365"/>
            <a:ext cx="3276000" cy="3885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8"/>
          <p:cNvSpPr/>
          <p:nvPr/>
        </p:nvSpPr>
        <p:spPr>
          <a:xfrm>
            <a:off x="3622642" y="4444225"/>
            <a:ext cx="1550400" cy="52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flights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8" name="Google Shape;548;p58"/>
          <p:cNvSpPr/>
          <p:nvPr/>
        </p:nvSpPr>
        <p:spPr>
          <a:xfrm>
            <a:off x="3622650" y="3494725"/>
            <a:ext cx="37026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f.fid=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r.fid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9" name="Google Shape;549;p58"/>
          <p:cNvSpPr/>
          <p:nvPr/>
        </p:nvSpPr>
        <p:spPr>
          <a:xfrm>
            <a:off x="5307907" y="4444225"/>
            <a:ext cx="2017500" cy="52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reservations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Google Shape;550;p58"/>
          <p:cNvSpPr/>
          <p:nvPr/>
        </p:nvSpPr>
        <p:spPr>
          <a:xfrm>
            <a:off x="3645000" y="17667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select: destination='NY'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1" name="Google Shape;551;p58"/>
          <p:cNvCxnSpPr>
            <a:stCxn id="548" idx="2"/>
            <a:endCxn id="547" idx="0"/>
          </p:cNvCxnSpPr>
          <p:nvPr/>
        </p:nvCxnSpPr>
        <p:spPr>
          <a:xfrm rot="5400000">
            <a:off x="4721250" y="3691525"/>
            <a:ext cx="429300" cy="1076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8"/>
          <p:cNvCxnSpPr>
            <a:stCxn id="548" idx="2"/>
            <a:endCxn id="549" idx="0"/>
          </p:cNvCxnSpPr>
          <p:nvPr/>
        </p:nvCxnSpPr>
        <p:spPr>
          <a:xfrm flipH="1" rot="-5400000">
            <a:off x="5680650" y="3808225"/>
            <a:ext cx="429300" cy="842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58"/>
          <p:cNvCxnSpPr>
            <a:stCxn id="554" idx="2"/>
            <a:endCxn id="548" idx="0"/>
          </p:cNvCxnSpPr>
          <p:nvPr/>
        </p:nvCxnSpPr>
        <p:spPr>
          <a:xfrm rot="5400000">
            <a:off x="5701650" y="2872975"/>
            <a:ext cx="394200" cy="849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58"/>
          <p:cNvSpPr/>
          <p:nvPr/>
        </p:nvSpPr>
        <p:spPr>
          <a:xfrm>
            <a:off x="3645000" y="9285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group by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{r.rid}, {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sum(price)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}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6" name="Google Shape;556;p58"/>
          <p:cNvCxnSpPr>
            <a:stCxn id="555" idx="2"/>
            <a:endCxn id="550" idx="0"/>
          </p:cNvCxnSpPr>
          <p:nvPr/>
        </p:nvCxnSpPr>
        <p:spPr>
          <a:xfrm flipH="1" rot="-5400000">
            <a:off x="6164700" y="1607425"/>
            <a:ext cx="3180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58"/>
          <p:cNvSpPr/>
          <p:nvPr/>
        </p:nvSpPr>
        <p:spPr>
          <a:xfrm>
            <a:off x="7451401" y="4444225"/>
            <a:ext cx="1550400" cy="52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tickets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4" name="Google Shape;554;p58"/>
          <p:cNvSpPr/>
          <p:nvPr/>
        </p:nvSpPr>
        <p:spPr>
          <a:xfrm>
            <a:off x="3645000" y="25803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f.fid=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r.fid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58"/>
          <p:cNvCxnSpPr>
            <a:stCxn id="554" idx="2"/>
            <a:endCxn id="557" idx="0"/>
          </p:cNvCxnSpPr>
          <p:nvPr/>
        </p:nvCxnSpPr>
        <p:spPr>
          <a:xfrm flipH="1" rot="-5400000">
            <a:off x="6603150" y="2820775"/>
            <a:ext cx="1343700" cy="1903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58"/>
          <p:cNvCxnSpPr>
            <a:stCxn id="550" idx="2"/>
            <a:endCxn id="554" idx="0"/>
          </p:cNvCxnSpPr>
          <p:nvPr/>
        </p:nvCxnSpPr>
        <p:spPr>
          <a:xfrm flipH="1" rot="-5400000">
            <a:off x="6177000" y="2433325"/>
            <a:ext cx="293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58"/>
          <p:cNvSpPr/>
          <p:nvPr/>
        </p:nvSpPr>
        <p:spPr>
          <a:xfrm>
            <a:off x="3645000" y="90325"/>
            <a:ext cx="53568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project: </a:t>
            </a:r>
            <a:r>
              <a:rPr b="1" lang="en" sz="2700"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f.destination</a:t>
            </a:r>
            <a:r>
              <a:rPr b="1" lang="en" sz="2700">
                <a:highlight>
                  <a:srgbClr val="EA9999"/>
                </a:highlight>
                <a:latin typeface="Oswald"/>
                <a:ea typeface="Oswald"/>
                <a:cs typeface="Oswald"/>
                <a:sym typeface="Oswald"/>
              </a:rPr>
              <a:t>, r.rid</a:t>
            </a:r>
            <a:r>
              <a:rPr b="1" lang="en" sz="27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, total</a:t>
            </a:r>
            <a:endParaRPr b="1" sz="270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1" name="Google Shape;561;p58"/>
          <p:cNvCxnSpPr>
            <a:stCxn id="560" idx="2"/>
            <a:endCxn id="555" idx="0"/>
          </p:cNvCxnSpPr>
          <p:nvPr/>
        </p:nvCxnSpPr>
        <p:spPr>
          <a:xfrm flipH="1" rot="-5400000">
            <a:off x="6164700" y="769225"/>
            <a:ext cx="3180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2" name="Google Shape;562;p58"/>
          <p:cNvPicPr preferRelativeResize="0"/>
          <p:nvPr/>
        </p:nvPicPr>
        <p:blipFill rotWithShape="1">
          <a:blip r:embed="rId3">
            <a:alphaModFix/>
          </a:blip>
          <a:srcRect b="17268" l="9495" r="10098" t="18846"/>
          <a:stretch/>
        </p:blipFill>
        <p:spPr>
          <a:xfrm>
            <a:off x="117825" y="1278925"/>
            <a:ext cx="3312175" cy="15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8"/>
          <p:cNvSpPr/>
          <p:nvPr/>
        </p:nvSpPr>
        <p:spPr>
          <a:xfrm>
            <a:off x="2500528" y="1233475"/>
            <a:ext cx="987900" cy="16866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8"/>
          <p:cNvSpPr/>
          <p:nvPr/>
        </p:nvSpPr>
        <p:spPr>
          <a:xfrm>
            <a:off x="1606350" y="1233475"/>
            <a:ext cx="820200" cy="1686600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8"/>
          <p:cNvSpPr/>
          <p:nvPr/>
        </p:nvSpPr>
        <p:spPr>
          <a:xfrm>
            <a:off x="117825" y="1233475"/>
            <a:ext cx="1414500" cy="168660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Reservation with Total Costs &gt; 400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571" name="Google Shape;571;p59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700">
                <a:highlight>
                  <a:srgbClr val="B6D7A8"/>
                </a:highlight>
              </a:rPr>
              <a:t>Which reservation(s) of flight(s) going to New York have a total cost of $400 or more, where the total cost of a reservation is the sum of the prices of all the tickets in that reservation</a:t>
            </a:r>
            <a:endParaRPr sz="3700"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 with Total Costs &gt; 400</a:t>
            </a:r>
            <a:endParaRPr/>
          </a:p>
        </p:txBody>
      </p:sp>
      <p:sp>
        <p:nvSpPr>
          <p:cNvPr id="577" name="Google Shape;577;p60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select </a:t>
            </a:r>
            <a:r>
              <a:rPr lang="en" sz="3100">
                <a:solidFill>
                  <a:schemeClr val="dk1"/>
                </a:solidFill>
              </a:rPr>
              <a:t>r.rid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from </a:t>
            </a:r>
            <a:r>
              <a:rPr lang="en" sz="3100">
                <a:solidFill>
                  <a:schemeClr val="dk1"/>
                </a:solidFill>
                <a:highlight>
                  <a:srgbClr val="9FC5E8"/>
                </a:highlight>
              </a:rPr>
              <a:t>reservations r,</a:t>
            </a:r>
            <a:endParaRPr sz="31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( </a:t>
            </a:r>
            <a:r>
              <a:rPr b="1" lang="en" sz="3100">
                <a:solidFill>
                  <a:srgbClr val="000080"/>
                </a:solidFill>
              </a:rPr>
              <a:t>select </a:t>
            </a:r>
            <a:r>
              <a:rPr lang="en" sz="3100">
                <a:solidFill>
                  <a:schemeClr val="dk1"/>
                </a:solidFill>
              </a:rPr>
              <a:t>f.destination, r.rid, </a:t>
            </a:r>
            <a:r>
              <a:rPr b="1" i="1" lang="en" sz="3100">
                <a:solidFill>
                  <a:srgbClr val="000080"/>
                </a:solidFill>
                <a:highlight>
                  <a:srgbClr val="EA9999"/>
                </a:highlight>
              </a:rPr>
              <a:t>sum</a:t>
            </a:r>
            <a:r>
              <a:rPr lang="en" sz="3100">
                <a:solidFill>
                  <a:schemeClr val="dk1"/>
                </a:solidFill>
                <a:highlight>
                  <a:srgbClr val="EA9999"/>
                </a:highlight>
              </a:rPr>
              <a:t>(t.price) </a:t>
            </a:r>
            <a:r>
              <a:rPr b="1" lang="en" sz="3100">
                <a:solidFill>
                  <a:srgbClr val="000080"/>
                </a:solidFill>
                <a:highlight>
                  <a:srgbClr val="EA9999"/>
                </a:highlight>
              </a:rPr>
              <a:t>as </a:t>
            </a:r>
            <a:r>
              <a:rPr lang="en" sz="3100">
                <a:solidFill>
                  <a:schemeClr val="dk1"/>
                </a:solidFill>
                <a:highlight>
                  <a:srgbClr val="EA9999"/>
                </a:highlight>
              </a:rPr>
              <a:t>total</a:t>
            </a:r>
            <a:endParaRPr sz="31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  </a:t>
            </a:r>
            <a:r>
              <a:rPr b="1" lang="en" sz="3100">
                <a:solidFill>
                  <a:srgbClr val="000080"/>
                </a:solidFill>
              </a:rPr>
              <a:t>from </a:t>
            </a:r>
            <a:r>
              <a:rPr lang="en" sz="3100">
                <a:solidFill>
                  <a:schemeClr val="dk1"/>
                </a:solidFill>
              </a:rPr>
              <a:t>flights f, reservations r, tickets t</a:t>
            </a:r>
            <a:endParaRPr sz="3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  </a:t>
            </a:r>
            <a:r>
              <a:rPr b="1" lang="en" sz="3100">
                <a:solidFill>
                  <a:srgbClr val="000080"/>
                </a:solidFill>
              </a:rPr>
              <a:t>where </a:t>
            </a:r>
            <a:r>
              <a:rPr lang="en" sz="3100">
                <a:solidFill>
                  <a:schemeClr val="dk1"/>
                </a:solidFill>
              </a:rPr>
              <a:t>f.destination=</a:t>
            </a:r>
            <a:r>
              <a:rPr b="1" lang="en" sz="3100">
                <a:solidFill>
                  <a:srgbClr val="008000"/>
                </a:solidFill>
              </a:rPr>
              <a:t>'NY'</a:t>
            </a:r>
            <a:endParaRPr b="1" sz="3100">
              <a:solidFill>
                <a:srgbClr val="008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  </a:t>
            </a:r>
            <a:r>
              <a:rPr b="1" lang="en" sz="3100">
                <a:solidFill>
                  <a:srgbClr val="000080"/>
                </a:solidFill>
              </a:rPr>
              <a:t>and </a:t>
            </a:r>
            <a:r>
              <a:rPr lang="en" sz="3100">
                <a:solidFill>
                  <a:schemeClr val="dk1"/>
                </a:solidFill>
              </a:rPr>
              <a:t>f.fid=r.fid </a:t>
            </a:r>
            <a:r>
              <a:rPr b="1" lang="en" sz="3100">
                <a:solidFill>
                  <a:srgbClr val="000080"/>
                </a:solidFill>
              </a:rPr>
              <a:t>and </a:t>
            </a:r>
            <a:r>
              <a:rPr lang="en" sz="3100">
                <a:solidFill>
                  <a:schemeClr val="dk1"/>
                </a:solidFill>
              </a:rPr>
              <a:t>r.rid=t.rid</a:t>
            </a:r>
            <a:endParaRPr sz="3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  </a:t>
            </a:r>
            <a:r>
              <a:rPr b="1" lang="en" sz="3100">
                <a:solidFill>
                  <a:srgbClr val="000080"/>
                </a:solidFill>
              </a:rPr>
              <a:t>group by </a:t>
            </a:r>
            <a:r>
              <a:rPr lang="en" sz="3100">
                <a:solidFill>
                  <a:schemeClr val="dk1"/>
                </a:solidFill>
              </a:rPr>
              <a:t>r.rid )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B6D7A8"/>
                </a:highlight>
              </a:rPr>
              <a:t>as 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`totalNY`</a:t>
            </a:r>
            <a:endParaRPr sz="31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where </a:t>
            </a:r>
            <a:r>
              <a:rPr lang="en" sz="3100">
                <a:solidFill>
                  <a:schemeClr val="dk1"/>
                </a:solidFill>
                <a:highlight>
                  <a:srgbClr val="9FC5E8"/>
                </a:highlight>
              </a:rPr>
              <a:t>r.rid</a:t>
            </a:r>
            <a:r>
              <a:rPr lang="en" sz="3100">
                <a:solidFill>
                  <a:schemeClr val="dk1"/>
                </a:solidFill>
              </a:rPr>
              <a:t> = 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totalNY</a:t>
            </a:r>
            <a:r>
              <a:rPr lang="en" sz="3100">
                <a:solidFill>
                  <a:schemeClr val="dk1"/>
                </a:solidFill>
              </a:rPr>
              <a:t>.rid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</a:rPr>
              <a:t>and </a:t>
            </a:r>
            <a:r>
              <a:rPr lang="en" sz="3100">
                <a:solidFill>
                  <a:schemeClr val="dk1"/>
                </a:solidFill>
                <a:highlight>
                  <a:srgbClr val="B6D7A8"/>
                </a:highlight>
              </a:rPr>
              <a:t>totalNY</a:t>
            </a:r>
            <a:r>
              <a:rPr lang="en" sz="3100">
                <a:solidFill>
                  <a:schemeClr val="dk1"/>
                </a:solidFill>
                <a:highlight>
                  <a:srgbClr val="EA9999"/>
                </a:highlight>
              </a:rPr>
              <a:t>.total &gt; </a:t>
            </a:r>
            <a:r>
              <a:rPr lang="en" sz="3100">
                <a:solidFill>
                  <a:srgbClr val="0000FF"/>
                </a:solidFill>
                <a:highlight>
                  <a:srgbClr val="EA9999"/>
                </a:highlight>
              </a:rPr>
              <a:t>400</a:t>
            </a:r>
            <a:endParaRPr sz="4900">
              <a:highlight>
                <a:srgbClr val="EA9999"/>
              </a:highlight>
            </a:endParaRPr>
          </a:p>
        </p:txBody>
      </p:sp>
      <p:sp>
        <p:nvSpPr>
          <p:cNvPr id="578" name="Google Shape;578;p60"/>
          <p:cNvSpPr/>
          <p:nvPr/>
        </p:nvSpPr>
        <p:spPr>
          <a:xfrm>
            <a:off x="522275" y="1701300"/>
            <a:ext cx="7335300" cy="23976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60"/>
          <p:cNvCxnSpPr>
            <a:stCxn id="580" idx="3"/>
            <a:endCxn id="578" idx="3"/>
          </p:cNvCxnSpPr>
          <p:nvPr/>
        </p:nvCxnSpPr>
        <p:spPr>
          <a:xfrm rot="10800000">
            <a:off x="7857675" y="2900200"/>
            <a:ext cx="870000" cy="1345200"/>
          </a:xfrm>
          <a:prstGeom prst="curvedConnector3">
            <a:avLst>
              <a:gd fmla="val -27371" name="adj1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0" name="Google Shape;580;p60"/>
          <p:cNvPicPr preferRelativeResize="0"/>
          <p:nvPr/>
        </p:nvPicPr>
        <p:blipFill rotWithShape="1">
          <a:blip r:embed="rId3">
            <a:alphaModFix/>
          </a:blip>
          <a:srcRect b="17268" l="9495" r="10098" t="18846"/>
          <a:stretch/>
        </p:blipFill>
        <p:spPr>
          <a:xfrm>
            <a:off x="5415500" y="3448638"/>
            <a:ext cx="3312175" cy="1593525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1" name="Google Shape;581;p60"/>
          <p:cNvSpPr/>
          <p:nvPr/>
        </p:nvSpPr>
        <p:spPr>
          <a:xfrm>
            <a:off x="7746900" y="4245400"/>
            <a:ext cx="948900" cy="768000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1"/>
          <p:cNvSpPr/>
          <p:nvPr/>
        </p:nvSpPr>
        <p:spPr>
          <a:xfrm>
            <a:off x="2070309" y="4520425"/>
            <a:ext cx="2703900" cy="52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reservations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2070702" y="2773825"/>
            <a:ext cx="4950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select: </a:t>
            </a:r>
            <a:r>
              <a:rPr b="1" lang="en" sz="2700">
                <a:highlight>
                  <a:srgbClr val="EA9999"/>
                </a:highlight>
                <a:latin typeface="Oswald"/>
                <a:ea typeface="Oswald"/>
                <a:cs typeface="Oswald"/>
                <a:sym typeface="Oswald"/>
              </a:rPr>
              <a:t>total=400</a:t>
            </a:r>
            <a:endParaRPr b="1" sz="2700">
              <a:highlight>
                <a:srgbClr val="EA99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88" name="Google Shape;588;p61"/>
          <p:cNvCxnSpPr>
            <a:stCxn id="589" idx="2"/>
            <a:endCxn id="586" idx="0"/>
          </p:cNvCxnSpPr>
          <p:nvPr/>
        </p:nvCxnSpPr>
        <p:spPr>
          <a:xfrm rot="5400000">
            <a:off x="3807300" y="3782275"/>
            <a:ext cx="353100" cy="1123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61"/>
          <p:cNvSpPr/>
          <p:nvPr/>
        </p:nvSpPr>
        <p:spPr>
          <a:xfrm>
            <a:off x="4942732" y="4520425"/>
            <a:ext cx="2077200" cy="52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totalNY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2070300" y="3647125"/>
            <a:ext cx="4950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join: </a:t>
            </a:r>
            <a:r>
              <a:rPr b="1" lang="en" sz="2700">
                <a:solidFill>
                  <a:schemeClr val="dk1"/>
                </a:solidFill>
                <a:highlight>
                  <a:srgbClr val="9FC5E8"/>
                </a:highlight>
                <a:latin typeface="Oswald"/>
                <a:ea typeface="Oswald"/>
                <a:cs typeface="Oswald"/>
                <a:sym typeface="Oswald"/>
              </a:rPr>
              <a:t>r.rid</a:t>
            </a:r>
            <a:r>
              <a:rPr b="1"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b="1" lang="en" sz="2700">
                <a:solidFill>
                  <a:schemeClr val="dk1"/>
                </a:solidFill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totalNY.rid</a:t>
            </a:r>
            <a:endParaRPr b="1" sz="2700">
              <a:solidFill>
                <a:schemeClr val="dk1"/>
              </a:solidFill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91" name="Google Shape;591;p61"/>
          <p:cNvCxnSpPr>
            <a:stCxn id="589" idx="2"/>
            <a:endCxn id="590" idx="0"/>
          </p:cNvCxnSpPr>
          <p:nvPr/>
        </p:nvCxnSpPr>
        <p:spPr>
          <a:xfrm flipH="1" rot="-5400000">
            <a:off x="5086800" y="3625975"/>
            <a:ext cx="353100" cy="1435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1"/>
          <p:cNvCxnSpPr>
            <a:stCxn id="587" idx="2"/>
            <a:endCxn id="589" idx="0"/>
          </p:cNvCxnSpPr>
          <p:nvPr/>
        </p:nvCxnSpPr>
        <p:spPr>
          <a:xfrm flipH="1" rot="-5400000">
            <a:off x="4369602" y="3470275"/>
            <a:ext cx="3531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61"/>
          <p:cNvSpPr/>
          <p:nvPr/>
        </p:nvSpPr>
        <p:spPr>
          <a:xfrm>
            <a:off x="2071104" y="1900525"/>
            <a:ext cx="4950300" cy="52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project: fid, destination, rid, total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94" name="Google Shape;594;p61"/>
          <p:cNvCxnSpPr>
            <a:stCxn id="593" idx="2"/>
            <a:endCxn id="587" idx="0"/>
          </p:cNvCxnSpPr>
          <p:nvPr/>
        </p:nvCxnSpPr>
        <p:spPr>
          <a:xfrm flipH="1" rot="-5400000">
            <a:off x="4370004" y="2596975"/>
            <a:ext cx="3531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5" name="Google Shape;595;p61"/>
          <p:cNvPicPr preferRelativeResize="0"/>
          <p:nvPr/>
        </p:nvPicPr>
        <p:blipFill rotWithShape="1">
          <a:blip r:embed="rId3">
            <a:alphaModFix/>
          </a:blip>
          <a:srcRect b="13189" l="10505" r="5446" t="35428"/>
          <a:stretch/>
        </p:blipFill>
        <p:spPr>
          <a:xfrm>
            <a:off x="2069900" y="206996"/>
            <a:ext cx="4951099" cy="149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Create a Database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one?</a:t>
            </a:r>
            <a:endParaRPr/>
          </a:p>
        </p:txBody>
      </p:sp>
      <p:sp>
        <p:nvSpPr>
          <p:cNvPr id="601" name="Google Shape;601;p62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/>
              <a:t>H</a:t>
            </a:r>
            <a:r>
              <a:rPr lang="en" sz="3100"/>
              <a:t>ow many reservations were made with the JetBlue flights for a cost higher than the average cost of all </a:t>
            </a:r>
            <a:r>
              <a:rPr lang="en" sz="3100">
                <a:solidFill>
                  <a:schemeClr val="dk1"/>
                </a:solidFill>
              </a:rPr>
              <a:t>JetBlue's</a:t>
            </a:r>
            <a:r>
              <a:rPr lang="en" sz="3100"/>
              <a:t> reservations? Note that the cost of a reservation is the sum of the price of all tickets in that reservation. Only list the total number of reservations. Rename the calculated field NumReservationsGTAvgForJB.</a:t>
            </a:r>
            <a:endParaRPr sz="3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00"/>
              <a:t>OBJECT</a:t>
            </a:r>
            <a:r>
              <a:rPr lang="en" sz="15000"/>
              <a:t> </a:t>
            </a:r>
            <a:r>
              <a:rPr lang="en" sz="11300"/>
              <a:t>DATA MODELS</a:t>
            </a:r>
            <a:endParaRPr sz="113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as abstractions</a:t>
            </a:r>
            <a:endParaRPr/>
          </a:p>
        </p:txBody>
      </p:sp>
      <p:sp>
        <p:nvSpPr>
          <p:cNvPr id="612" name="Google Shape;612;p64"/>
          <p:cNvSpPr txBox="1"/>
          <p:nvPr>
            <p:ph idx="1" type="body"/>
          </p:nvPr>
        </p:nvSpPr>
        <p:spPr>
          <a:xfrm>
            <a:off x="158875" y="670925"/>
            <a:ext cx="8985000" cy="22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</a:t>
            </a:r>
            <a:r>
              <a:rPr lang="en" sz="3000"/>
              <a:t>seful queries can be named to be reused as if they were tables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Views can play same role as functions in programming languages: they abstract/hide complexity behind identifiers</a:t>
            </a:r>
            <a:endParaRPr sz="3000"/>
          </a:p>
        </p:txBody>
      </p:sp>
      <p:sp>
        <p:nvSpPr>
          <p:cNvPr id="613" name="Google Shape;613;p64"/>
          <p:cNvSpPr/>
          <p:nvPr/>
        </p:nvSpPr>
        <p:spPr>
          <a:xfrm>
            <a:off x="1818250" y="3056200"/>
            <a:ext cx="2211000" cy="184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Applications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Google Shape;614;p64"/>
          <p:cNvSpPr/>
          <p:nvPr/>
        </p:nvSpPr>
        <p:spPr>
          <a:xfrm>
            <a:off x="2043125" y="3527175"/>
            <a:ext cx="1724400" cy="122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5" name="Google Shape;615;p64"/>
          <p:cNvSpPr/>
          <p:nvPr/>
        </p:nvSpPr>
        <p:spPr>
          <a:xfrm>
            <a:off x="2239400" y="4001075"/>
            <a:ext cx="1353000" cy="60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algorithms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Google Shape;616;p64"/>
          <p:cNvSpPr/>
          <p:nvPr/>
        </p:nvSpPr>
        <p:spPr>
          <a:xfrm>
            <a:off x="4561450" y="3056200"/>
            <a:ext cx="2211000" cy="184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7" name="Google Shape;617;p64"/>
          <p:cNvSpPr/>
          <p:nvPr/>
        </p:nvSpPr>
        <p:spPr>
          <a:xfrm>
            <a:off x="4786325" y="3527175"/>
            <a:ext cx="1724400" cy="122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views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8" name="Google Shape;618;p64"/>
          <p:cNvSpPr/>
          <p:nvPr/>
        </p:nvSpPr>
        <p:spPr>
          <a:xfrm>
            <a:off x="4982600" y="4001075"/>
            <a:ext cx="1353000" cy="60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queries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View</a:t>
            </a:r>
            <a:endParaRPr/>
          </a:p>
        </p:txBody>
      </p:sp>
      <p:sp>
        <p:nvSpPr>
          <p:cNvPr id="624" name="Google Shape;624;p65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CREATE VIEW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`reservationsWithTotalCostsGt400`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AS</a:t>
            </a:r>
            <a:endParaRPr b="1" sz="26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totalNY.fid, totalNY.destination, r.rid, totalNY.total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reservation r,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  (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f.fid, f.destination, r.rid, </a:t>
            </a:r>
            <a:r>
              <a:rPr i="1" lang="en" sz="2600">
                <a:solidFill>
                  <a:srgbClr val="000080"/>
                </a:solidFill>
                <a:highlight>
                  <a:srgbClr val="FFFFFF"/>
                </a:highlight>
              </a:rPr>
              <a:t>sum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(t.price)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as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total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flight f, reservation r, ticket_info t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f.destination=</a:t>
            </a:r>
            <a:r>
              <a:rPr b="1" lang="en" sz="2600">
                <a:solidFill>
                  <a:srgbClr val="008000"/>
                </a:solidFill>
                <a:highlight>
                  <a:srgbClr val="FFFFFF"/>
                </a:highlight>
              </a:rPr>
              <a:t>'NY'</a:t>
            </a:r>
            <a:endParaRPr b="1" sz="26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f.fid=r.fid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r.rid=t.rid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group by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r.rid)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as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`totalNY`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r.rid = totalNY.rid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</a:rPr>
              <a:t>and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</a:rPr>
              <a:t>totalNY.total &gt; </a:t>
            </a: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</a:rPr>
              <a:t>400</a:t>
            </a:r>
            <a:endParaRPr sz="4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views like a table</a:t>
            </a:r>
            <a:endParaRPr/>
          </a:p>
        </p:txBody>
      </p:sp>
      <p:sp>
        <p:nvSpPr>
          <p:cNvPr id="630" name="Google Shape;630;p66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" sz="4500">
                <a:solidFill>
                  <a:schemeClr val="dk1"/>
                </a:solidFill>
                <a:highlight>
                  <a:srgbClr val="FFFFFF"/>
                </a:highlight>
              </a:rPr>
              <a:t>*   </a:t>
            </a:r>
            <a:r>
              <a:rPr b="1" lang="en" sz="4500">
                <a:solidFill>
                  <a:srgbClr val="000080"/>
                </a:solidFill>
                <a:highlight>
                  <a:srgbClr val="FFFFFF"/>
                </a:highlight>
              </a:rPr>
              <a:t>FROM</a:t>
            </a:r>
            <a:endParaRPr b="1" sz="45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highlight>
                  <a:srgbClr val="FFFFFF"/>
                </a:highlight>
              </a:rPr>
              <a:t>airline.reservationsWithTotalCostsGt400;</a:t>
            </a:r>
            <a:endParaRPr sz="5800"/>
          </a:p>
        </p:txBody>
      </p:sp>
      <p:pic>
        <p:nvPicPr>
          <p:cNvPr id="631" name="Google Shape;631;p66"/>
          <p:cNvPicPr preferRelativeResize="0"/>
          <p:nvPr/>
        </p:nvPicPr>
        <p:blipFill rotWithShape="1">
          <a:blip r:embed="rId3">
            <a:alphaModFix/>
          </a:blip>
          <a:srcRect b="13189" l="10505" r="5446" t="35428"/>
          <a:stretch/>
        </p:blipFill>
        <p:spPr>
          <a:xfrm>
            <a:off x="158875" y="2282024"/>
            <a:ext cx="8797550" cy="26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Relational to </a:t>
            </a:r>
            <a:r>
              <a:rPr lang="en">
                <a:solidFill>
                  <a:schemeClr val="dk1"/>
                </a:solidFill>
              </a:rPr>
              <a:t>Object </a:t>
            </a:r>
            <a:r>
              <a:rPr lang="en"/>
              <a:t>Models</a:t>
            </a:r>
            <a:endParaRPr/>
          </a:p>
        </p:txBody>
      </p:sp>
      <p:sp>
        <p:nvSpPr>
          <p:cNvPr id="637" name="Google Shape;637;p67"/>
          <p:cNvSpPr txBox="1"/>
          <p:nvPr>
            <p:ph idx="1" type="body"/>
          </p:nvPr>
        </p:nvSpPr>
        <p:spPr>
          <a:xfrm>
            <a:off x="158875" y="670925"/>
            <a:ext cx="8985000" cy="17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Applications map relational models to object data models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Data access logic query data from databases and map resulting rows to in-memory object instances</a:t>
            </a:r>
            <a:endParaRPr sz="3100"/>
          </a:p>
        </p:txBody>
      </p:sp>
      <p:sp>
        <p:nvSpPr>
          <p:cNvPr id="638" name="Google Shape;638;p67"/>
          <p:cNvSpPr/>
          <p:nvPr/>
        </p:nvSpPr>
        <p:spPr>
          <a:xfrm>
            <a:off x="1685775" y="2573800"/>
            <a:ext cx="2808300" cy="207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Application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9" name="Google Shape;639;p67"/>
          <p:cNvSpPr/>
          <p:nvPr/>
        </p:nvSpPr>
        <p:spPr>
          <a:xfrm>
            <a:off x="3418450" y="3056200"/>
            <a:ext cx="933000" cy="149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Data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Access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0" name="Google Shape;640;p67"/>
          <p:cNvSpPr/>
          <p:nvPr/>
        </p:nvSpPr>
        <p:spPr>
          <a:xfrm>
            <a:off x="5343375" y="2573800"/>
            <a:ext cx="1747800" cy="207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p67"/>
          <p:cNvSpPr/>
          <p:nvPr/>
        </p:nvSpPr>
        <p:spPr>
          <a:xfrm>
            <a:off x="5475850" y="3056200"/>
            <a:ext cx="1455900" cy="149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Tables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Google Shape;642;p67"/>
          <p:cNvSpPr/>
          <p:nvPr/>
        </p:nvSpPr>
        <p:spPr>
          <a:xfrm>
            <a:off x="5627362" y="3552675"/>
            <a:ext cx="1161600" cy="8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Rows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3" name="Google Shape;643;p67"/>
          <p:cNvSpPr/>
          <p:nvPr/>
        </p:nvSpPr>
        <p:spPr>
          <a:xfrm>
            <a:off x="1818250" y="3056200"/>
            <a:ext cx="1455900" cy="149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Data Model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4" name="Google Shape;644;p67"/>
          <p:cNvSpPr/>
          <p:nvPr/>
        </p:nvSpPr>
        <p:spPr>
          <a:xfrm>
            <a:off x="1969762" y="3552675"/>
            <a:ext cx="1161600" cy="8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Classes/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r>
              <a:rPr lang="en" sz="2000">
                <a:latin typeface="Oswald"/>
                <a:ea typeface="Oswald"/>
                <a:cs typeface="Oswald"/>
                <a:sym typeface="Oswald"/>
              </a:rPr>
              <a:t>Objects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5" name="Google Shape;645;p67"/>
          <p:cNvCxnSpPr>
            <a:stCxn id="644" idx="2"/>
            <a:endCxn id="642" idx="2"/>
          </p:cNvCxnSpPr>
          <p:nvPr/>
        </p:nvCxnSpPr>
        <p:spPr>
          <a:xfrm flipH="1" rot="-5400000">
            <a:off x="4379062" y="2596875"/>
            <a:ext cx="600" cy="3657600"/>
          </a:xfrm>
          <a:prstGeom prst="bentConnector3">
            <a:avLst>
              <a:gd fmla="val 77825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6" name="Google Shape;646;p67"/>
          <p:cNvCxnSpPr>
            <a:stCxn id="639" idx="3"/>
            <a:endCxn id="640" idx="1"/>
          </p:cNvCxnSpPr>
          <p:nvPr/>
        </p:nvCxnSpPr>
        <p:spPr>
          <a:xfrm flipH="1" rot="10800000">
            <a:off x="4351450" y="3610450"/>
            <a:ext cx="991800" cy="1938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implement a Object Data Model</a:t>
            </a:r>
            <a:endParaRPr/>
          </a:p>
        </p:txBody>
      </p:sp>
      <p:sp>
        <p:nvSpPr>
          <p:cNvPr id="652" name="Google Shape;652;p68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jdbc.models;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ReservationLessThan400 {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Integer </a:t>
            </a:r>
            <a:r>
              <a:rPr b="1" lang="en" sz="4050">
                <a:solidFill>
                  <a:srgbClr val="660E7A"/>
                </a:solidFill>
                <a:highlight>
                  <a:srgbClr val="FFFFFF"/>
                </a:highlight>
              </a:rPr>
              <a:t>flightId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4050">
                <a:solidFill>
                  <a:srgbClr val="660E7A"/>
                </a:solidFill>
                <a:highlight>
                  <a:srgbClr val="FFFFFF"/>
                </a:highlight>
              </a:rPr>
              <a:t>destination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4050">
                <a:solidFill>
                  <a:srgbClr val="660E7A"/>
                </a:solidFill>
                <a:highlight>
                  <a:srgbClr val="FFFFFF"/>
                </a:highlight>
              </a:rPr>
              <a:t>reservationId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Float </a:t>
            </a:r>
            <a:r>
              <a:rPr b="1" lang="en" sz="4050">
                <a:solidFill>
                  <a:srgbClr val="660E7A"/>
                </a:solidFill>
                <a:highlight>
                  <a:srgbClr val="FFFFFF"/>
                </a:highlight>
              </a:rPr>
              <a:t>total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4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Setters &amp; Getters</a:t>
            </a:r>
            <a:endParaRPr/>
          </a:p>
        </p:txBody>
      </p:sp>
      <p:sp>
        <p:nvSpPr>
          <p:cNvPr id="658" name="Google Shape;658;p69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Integer getFlightId()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setFlightId(Integer flightId)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String getDestination()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setDestination(String destination)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String getReservationId()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setReservationId(String reservationId)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Float getTotal() {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 … }</a:t>
            </a:r>
            <a:endParaRPr sz="3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3350">
                <a:solidFill>
                  <a:schemeClr val="dk1"/>
                </a:solidFill>
                <a:highlight>
                  <a:srgbClr val="FFFFFF"/>
                </a:highlight>
              </a:rPr>
              <a:t>setTotal(Float total) { … }</a:t>
            </a:r>
            <a:endParaRPr sz="3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664" name="Google Shape;664;p70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ReservationLessThan400(Integer flightId, String destination, String reservationId, Float total) {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flightId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flightId;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destination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destination;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reservationId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reservationId;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3500">
                <a:solidFill>
                  <a:srgbClr val="660E7A"/>
                </a:solidFill>
                <a:highlight>
                  <a:srgbClr val="FFFFFF"/>
                </a:highlight>
              </a:rPr>
              <a:t>total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= total;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ReservationLessThan400() { }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700"/>
              <a:t>DATA ACCESS</a:t>
            </a:r>
            <a:r>
              <a:rPr lang="en" sz="9600"/>
              <a:t> OBJECTS (DAOS)</a:t>
            </a:r>
            <a:endParaRPr sz="6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let's create the </a:t>
            </a:r>
            <a:r>
              <a:rPr lang="en">
                <a:highlight>
                  <a:srgbClr val="EA9999"/>
                </a:highlight>
              </a:rPr>
              <a:t>airlines table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4" y="670800"/>
            <a:ext cx="7391422" cy="44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894188" y="654974"/>
            <a:ext cx="1899000" cy="11889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2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Objects</a:t>
            </a:r>
            <a:endParaRPr/>
          </a:p>
        </p:txBody>
      </p:sp>
      <p:sp>
        <p:nvSpPr>
          <p:cNvPr id="675" name="Google Shape;675;p72"/>
          <p:cNvSpPr txBox="1"/>
          <p:nvPr>
            <p:ph idx="1" type="body"/>
          </p:nvPr>
        </p:nvSpPr>
        <p:spPr>
          <a:xfrm>
            <a:off x="158875" y="670925"/>
            <a:ext cx="8985000" cy="17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Data Access Objects (DAOs) is a design pattern that encourages encapsulating data access logic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DAOs provide API to CRUD data</a:t>
            </a:r>
            <a:endParaRPr sz="3100"/>
          </a:p>
        </p:txBody>
      </p:sp>
      <p:sp>
        <p:nvSpPr>
          <p:cNvPr id="676" name="Google Shape;676;p72"/>
          <p:cNvSpPr/>
          <p:nvPr/>
        </p:nvSpPr>
        <p:spPr>
          <a:xfrm>
            <a:off x="1685775" y="2573800"/>
            <a:ext cx="2808300" cy="207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Application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7" name="Google Shape;677;p72"/>
          <p:cNvSpPr/>
          <p:nvPr/>
        </p:nvSpPr>
        <p:spPr>
          <a:xfrm>
            <a:off x="3418450" y="3056200"/>
            <a:ext cx="933000" cy="149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DAOs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8" name="Google Shape;678;p72"/>
          <p:cNvSpPr/>
          <p:nvPr/>
        </p:nvSpPr>
        <p:spPr>
          <a:xfrm>
            <a:off x="5343375" y="2573800"/>
            <a:ext cx="1747800" cy="207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Google Shape;679;p72"/>
          <p:cNvSpPr/>
          <p:nvPr/>
        </p:nvSpPr>
        <p:spPr>
          <a:xfrm>
            <a:off x="5475850" y="3056200"/>
            <a:ext cx="1455900" cy="149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Tables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0" name="Google Shape;680;p72"/>
          <p:cNvSpPr/>
          <p:nvPr/>
        </p:nvSpPr>
        <p:spPr>
          <a:xfrm>
            <a:off x="5627362" y="3552675"/>
            <a:ext cx="1161600" cy="8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Rows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1" name="Google Shape;681;p72"/>
          <p:cNvSpPr/>
          <p:nvPr/>
        </p:nvSpPr>
        <p:spPr>
          <a:xfrm>
            <a:off x="1818250" y="3056200"/>
            <a:ext cx="1455900" cy="1496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Data Model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2" name="Google Shape;682;p72"/>
          <p:cNvSpPr/>
          <p:nvPr/>
        </p:nvSpPr>
        <p:spPr>
          <a:xfrm>
            <a:off x="1969762" y="3552675"/>
            <a:ext cx="1161600" cy="8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Classes/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r>
              <a:rPr lang="en" sz="2000">
                <a:latin typeface="Oswald"/>
                <a:ea typeface="Oswald"/>
                <a:cs typeface="Oswald"/>
                <a:sym typeface="Oswald"/>
              </a:rPr>
              <a:t>Objects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3" name="Google Shape;683;p72"/>
          <p:cNvCxnSpPr>
            <a:stCxn id="682" idx="2"/>
            <a:endCxn id="680" idx="2"/>
          </p:cNvCxnSpPr>
          <p:nvPr/>
        </p:nvCxnSpPr>
        <p:spPr>
          <a:xfrm flipH="1" rot="-5400000">
            <a:off x="4379062" y="2596875"/>
            <a:ext cx="600" cy="3657600"/>
          </a:xfrm>
          <a:prstGeom prst="bentConnector3">
            <a:avLst>
              <a:gd fmla="val 77825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4" name="Google Shape;684;p72"/>
          <p:cNvCxnSpPr>
            <a:stCxn id="677" idx="3"/>
            <a:endCxn id="678" idx="1"/>
          </p:cNvCxnSpPr>
          <p:nvPr/>
        </p:nvCxnSpPr>
        <p:spPr>
          <a:xfrm flipH="1" rot="10800000">
            <a:off x="4351450" y="3610450"/>
            <a:ext cx="991800" cy="1938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3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ReservationsReportDao.java</a:t>
            </a:r>
            <a:endParaRPr/>
          </a:p>
        </p:txBody>
      </p:sp>
      <p:sp>
        <p:nvSpPr>
          <p:cNvPr id="690" name="Google Shape;690;p73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jdbc.daos;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jdbc.models.ReservationLessThan400;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java.sql.*;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java.util.ArrayList;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java.util.List;</a:t>
            </a:r>
            <a:endParaRPr sz="4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4050">
                <a:solidFill>
                  <a:schemeClr val="dk1"/>
                </a:solidFill>
                <a:highlight>
                  <a:srgbClr val="FFFFFF"/>
                </a:highlight>
              </a:rPr>
              <a:t>ReservationsReportDao { … }</a:t>
            </a:r>
            <a:endParaRPr sz="39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getConnection()</a:t>
            </a:r>
            <a:endParaRPr/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public static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Connection getConnection() {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connection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!=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 {    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;	}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try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    Class.</a:t>
            </a:r>
            <a:r>
              <a:rPr i="1" lang="en" sz="2650">
                <a:solidFill>
                  <a:schemeClr val="dk1"/>
                </a:solidFill>
                <a:highlight>
                  <a:srgbClr val="FFFFFF"/>
                </a:highlight>
              </a:rPr>
              <a:t>forName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JDBC_DRIVER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connection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= DriverManager.</a:t>
            </a:r>
            <a:r>
              <a:rPr i="1" lang="en" sz="2650">
                <a:solidFill>
                  <a:schemeClr val="dk1"/>
                </a:solidFill>
                <a:highlight>
                  <a:srgbClr val="FFFFFF"/>
                </a:highlight>
              </a:rPr>
              <a:t>getConnection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DB_URL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USER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PASS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}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catch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(ClassNotFoundException | SQLException e) {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    e.printStackTrace();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i="1" lang="en" sz="26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5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JDBC Connection</a:t>
            </a:r>
            <a:endParaRPr/>
          </a:p>
        </p:txBody>
      </p:sp>
      <p:sp>
        <p:nvSpPr>
          <p:cNvPr id="702" name="Google Shape;702;p75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JDBC_DRIVER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"com.mysql.cj.jdbc.Driver"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HOST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"localhost:3306"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SCHEMA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"A3"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CONFIG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"serverTimezone=UTC"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DB_URL</a:t>
            </a:r>
            <a:endParaRPr b="1" i="1" sz="27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      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"jdbc:mysql://"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HOST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"/"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SCHEMA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"?"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CONFIG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USER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"a3"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final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PASS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</a:rPr>
              <a:t>"a3"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Connection 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connection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static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PreparedStatement </a:t>
            </a:r>
            <a:r>
              <a:rPr i="1" lang="en" sz="2750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findAllReservationsLessThan400()</a:t>
            </a:r>
            <a:endParaRPr/>
          </a:p>
        </p:txBody>
      </p:sp>
      <p:sp>
        <p:nvSpPr>
          <p:cNvPr id="708" name="Google Shape;708;p76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private static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i="1" lang="en" sz="2350">
                <a:solidFill>
                  <a:srgbClr val="660E7A"/>
                </a:solidFill>
                <a:highlight>
                  <a:srgbClr val="FFFFFF"/>
                </a:highlight>
              </a:rPr>
              <a:t>FIND_ALL_RESERVATIONS</a:t>
            </a:r>
            <a:endParaRPr i="1" sz="23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350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" sz="2350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" sz="2350">
                <a:solidFill>
                  <a:srgbClr val="008000"/>
                </a:solidFill>
                <a:highlight>
                  <a:srgbClr val="FFFFFF"/>
                </a:highlight>
              </a:rPr>
              <a:t> FROM airline.reservationwithtotalcostsgt400;"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List&lt;ReservationLessThan400&gt; findAllReservationsLessThan400() {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  List&lt;ReservationLessThan400&gt; reservations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ArrayList&lt;ReservationLessThan400&gt;();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" sz="2350">
                <a:solidFill>
                  <a:srgbClr val="660E7A"/>
                </a:solidFill>
                <a:highlight>
                  <a:srgbClr val="FFFFFF"/>
                </a:highlight>
              </a:rPr>
              <a:t>connection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i="1" lang="en" sz="2350">
                <a:solidFill>
                  <a:schemeClr val="dk1"/>
                </a:solidFill>
                <a:highlight>
                  <a:srgbClr val="FFFFFF"/>
                </a:highlight>
              </a:rPr>
              <a:t>getConnection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try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i="1" lang="en" sz="2350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i="1" lang="en" sz="23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.prepareStatement(</a:t>
            </a:r>
            <a:r>
              <a:rPr i="1" lang="en" sz="2350">
                <a:solidFill>
                  <a:srgbClr val="660E7A"/>
                </a:solidFill>
                <a:highlight>
                  <a:srgbClr val="FFFFFF"/>
                </a:highlight>
              </a:rPr>
              <a:t>FIND_ALL_RESERVATIONS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	// … next slide ...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  }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catch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(SQLException e) { e.printStackTrace();}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3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reservations;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7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resultSet</a:t>
            </a:r>
            <a:endParaRPr/>
          </a:p>
        </p:txBody>
      </p:sp>
      <p:sp>
        <p:nvSpPr>
          <p:cNvPr id="714" name="Google Shape;714;p77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ResultSet resultSet = </a:t>
            </a:r>
            <a:r>
              <a:rPr i="1" lang="en" sz="2850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.executeQuery();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50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(resultSet.next()) {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   Integer fid = resultSet.getInt(</a:t>
            </a:r>
            <a:r>
              <a:rPr b="1" lang="en" sz="2850">
                <a:solidFill>
                  <a:srgbClr val="008000"/>
                </a:solidFill>
                <a:highlight>
                  <a:srgbClr val="FFFFFF"/>
                </a:highlight>
              </a:rPr>
              <a:t>"fid"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   String destination = resultSet.getString(</a:t>
            </a:r>
            <a:r>
              <a:rPr b="1" lang="en" sz="2850">
                <a:solidFill>
                  <a:srgbClr val="008000"/>
                </a:solidFill>
                <a:highlight>
                  <a:srgbClr val="FFFFFF"/>
                </a:highlight>
              </a:rPr>
              <a:t>"destination"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   Integer rid = resultSet.getInt(</a:t>
            </a:r>
            <a:r>
              <a:rPr b="1" lang="en" sz="2850">
                <a:solidFill>
                  <a:srgbClr val="008000"/>
                </a:solidFill>
                <a:highlight>
                  <a:srgbClr val="FFFFFF"/>
                </a:highlight>
              </a:rPr>
              <a:t>"rid"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   Float total = resultSet.getFloat(</a:t>
            </a:r>
            <a:r>
              <a:rPr b="1" lang="en" sz="2850">
                <a:solidFill>
                  <a:srgbClr val="008000"/>
                </a:solidFill>
                <a:highlight>
                  <a:srgbClr val="FFFFFF"/>
                </a:highlight>
              </a:rPr>
              <a:t>"total"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   ReservationLessThan400 reservation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8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ReservationLessThan400(fid, destination, rid, total);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   reservations.add(reservation);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7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8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DAOs</a:t>
            </a:r>
            <a:endParaRPr/>
          </a:p>
        </p:txBody>
      </p:sp>
      <p:sp>
        <p:nvSpPr>
          <p:cNvPr id="720" name="Google Shape;720;p78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   ReservationsReportDao dao =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ReservationsReportDao();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   List&lt;ReservationLessThan400&gt; reservations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 = dao.findAllReservationsLessThan400();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</a:rPr>
              <a:t>for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(ReservationLessThan400 reservation:reservations) {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305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.println(reservation);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 Table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CREATE TABLE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`airlines` (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`aid`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11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NOT NULL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AUTO_INCREMENT,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`name`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`operation`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30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DEFAULT NULL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</a:rPr>
              <a:t>PRIMARY KEY 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300">
                <a:solidFill>
                  <a:srgbClr val="660E7A"/>
                </a:solidFill>
                <a:highlight>
                  <a:srgbClr val="FFFFFF"/>
                </a:highlight>
              </a:rPr>
              <a:t>`aid`</a:t>
            </a: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5800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1974" l="1638" r="829" t="1714"/>
          <a:stretch/>
        </p:blipFill>
        <p:spPr>
          <a:xfrm>
            <a:off x="5309950" y="2847875"/>
            <a:ext cx="3742125" cy="21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Airlines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58875" y="670925"/>
            <a:ext cx="89850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`airlines`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5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'JetBlue'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'OP1'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`airlines`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5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'Delta'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'OP2'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`airlines`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5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'American'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'OP3'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INSERT INTO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`airlines`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VALUES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5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'United'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'OP4'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0" y="-12175"/>
            <a:ext cx="9144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 Table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21340" l="12578" r="10769" t="14009"/>
          <a:stretch/>
        </p:blipFill>
        <p:spPr>
          <a:xfrm>
            <a:off x="1359714" y="1037175"/>
            <a:ext cx="6424575" cy="3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