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5e9f7d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5e9f7d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5e9f7d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5e9f7d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5e9f7d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5e9f7d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88e24a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88e24a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5e9f7d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5e9f7d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5e9f7d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5e9f7d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5e9f7d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5e9f7d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e9f7d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5e9f7d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5e9f7d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5e9f7d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5e9f7d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5e9f7d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45e9f7d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45e9f7d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5e9f7d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5e9f7d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5e9f7d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5e9f7d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5e9f7d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5e9f7d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5e9f7d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45e9f7d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5e9f7d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45e9f7d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88e24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88e24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5e9f7d4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5e9f7d4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5e9f7d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5e9f7d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5e9f7d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5e9f7d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88e24a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88e24a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88e24a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88e24a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2fab28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2fab28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swald"/>
              <a:buChar char="●"/>
              <a:defRPr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92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92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92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92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92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92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92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92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0"/>
              <a:t>ORMs &amp;</a:t>
            </a:r>
            <a:endParaRPr sz="1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00"/>
              <a:t>JDBC</a:t>
            </a:r>
            <a:endParaRPr sz="2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Courses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`school`.`courses` (`title`)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'cs3200'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`.`courses` (`title`)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'cs4550'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`.`courses` (`title`)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'cs1234'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1146" l="58751" r="246" t="0"/>
          <a:stretch/>
        </p:blipFill>
        <p:spPr>
          <a:xfrm>
            <a:off x="5937684" y="2571750"/>
            <a:ext cx="3133142" cy="24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Table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00080"/>
                </a:solidFill>
              </a:rPr>
              <a:t>CREATE TABLE </a:t>
            </a:r>
            <a:r>
              <a:rPr lang="en" sz="4600">
                <a:solidFill>
                  <a:schemeClr val="dk1"/>
                </a:solidFill>
              </a:rPr>
              <a:t>`school`.`sections` (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660E7A"/>
                </a:solidFill>
              </a:rPr>
              <a:t>`sid` </a:t>
            </a:r>
            <a:r>
              <a:rPr b="1" lang="en" sz="4600">
                <a:solidFill>
                  <a:srgbClr val="000080"/>
                </a:solidFill>
              </a:rPr>
              <a:t>INT NOT NULL </a:t>
            </a:r>
            <a:r>
              <a:rPr lang="en" sz="4600">
                <a:solidFill>
                  <a:schemeClr val="dk1"/>
                </a:solidFill>
              </a:rPr>
              <a:t>AUTO_INCREMENT,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660E7A"/>
                </a:solidFill>
              </a:rPr>
              <a:t>`title` </a:t>
            </a:r>
            <a:r>
              <a:rPr b="1" lang="en" sz="4600">
                <a:solidFill>
                  <a:srgbClr val="000080"/>
                </a:solidFill>
              </a:rPr>
              <a:t>VARCHAR</a:t>
            </a:r>
            <a:r>
              <a:rPr lang="en" sz="4600">
                <a:solidFill>
                  <a:schemeClr val="dk1"/>
                </a:solidFill>
              </a:rPr>
              <a:t>(</a:t>
            </a:r>
            <a:r>
              <a:rPr lang="en" sz="4600">
                <a:solidFill>
                  <a:srgbClr val="0000FF"/>
                </a:solidFill>
              </a:rPr>
              <a:t>45</a:t>
            </a:r>
            <a:r>
              <a:rPr lang="en" sz="4600">
                <a:solidFill>
                  <a:schemeClr val="dk1"/>
                </a:solidFill>
              </a:rPr>
              <a:t>) </a:t>
            </a:r>
            <a:r>
              <a:rPr b="1" lang="en" sz="4600">
                <a:solidFill>
                  <a:srgbClr val="000080"/>
                </a:solidFill>
              </a:rPr>
              <a:t>NULL</a:t>
            </a:r>
            <a:r>
              <a:rPr lang="en" sz="4600">
                <a:solidFill>
                  <a:schemeClr val="dk1"/>
                </a:solidFill>
              </a:rPr>
              <a:t>,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660E7A"/>
                </a:solidFill>
              </a:rPr>
              <a:t>`cid` </a:t>
            </a:r>
            <a:r>
              <a:rPr b="1" lang="en" sz="4600">
                <a:solidFill>
                  <a:srgbClr val="000080"/>
                </a:solidFill>
              </a:rPr>
              <a:t>INT NULL</a:t>
            </a:r>
            <a:r>
              <a:rPr lang="en" sz="4600">
                <a:solidFill>
                  <a:schemeClr val="dk1"/>
                </a:solidFill>
              </a:rPr>
              <a:t>,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000080"/>
                </a:solidFill>
              </a:rPr>
              <a:t>PRIMARY KEY </a:t>
            </a:r>
            <a:r>
              <a:rPr lang="en" sz="4600">
                <a:solidFill>
                  <a:schemeClr val="dk1"/>
                </a:solidFill>
              </a:rPr>
              <a:t>(</a:t>
            </a:r>
            <a:r>
              <a:rPr b="1" lang="en" sz="4600">
                <a:solidFill>
                  <a:srgbClr val="660E7A"/>
                </a:solidFill>
              </a:rPr>
              <a:t>`sid`</a:t>
            </a:r>
            <a:r>
              <a:rPr lang="en" sz="4600">
                <a:solidFill>
                  <a:schemeClr val="dk1"/>
                </a:solidFill>
              </a:rPr>
              <a:t>));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Sections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`school`.`sections`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101'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`.`sections`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102'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`.`sections`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201'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`.`sections`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202'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`.`sections`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203'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school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`.`sections` (`cid`, `title`)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'3'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</a:rPr>
              <a:t>'Section 301'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7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Char char="●"/>
            </a:pPr>
            <a:r>
              <a:rPr lang="en" sz="3450">
                <a:highlight>
                  <a:srgbClr val="FFFFFF"/>
                </a:highlight>
              </a:rPr>
              <a:t>Identify SQL queries on interest based on use cases</a:t>
            </a:r>
            <a:endParaRPr sz="3450">
              <a:highlight>
                <a:srgbClr val="FFFFFF"/>
              </a:highlight>
            </a:endParaRPr>
          </a:p>
          <a:p>
            <a:pPr indent="-4476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Char char="○"/>
            </a:pPr>
            <a:r>
              <a:rPr lang="en" sz="3450">
                <a:highlight>
                  <a:srgbClr val="FFFFFF"/>
                </a:highlight>
              </a:rPr>
              <a:t>"find a list of all the courses"</a:t>
            </a:r>
            <a:br>
              <a:rPr i="1" lang="en" sz="3450">
                <a:solidFill>
                  <a:srgbClr val="660E7A"/>
                </a:solidFill>
                <a:highlight>
                  <a:srgbClr val="FFFFFF"/>
                </a:highlight>
              </a:rPr>
            </a:b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SELECT </a:t>
            </a:r>
            <a:r>
              <a:rPr i="1" lang="en" sz="3450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 FROM courses;</a:t>
            </a:r>
            <a:endParaRPr b="1" sz="34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-4476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450"/>
              <a:buChar char="○"/>
            </a:pPr>
            <a:r>
              <a:rPr lang="en" sz="3450">
                <a:solidFill>
                  <a:schemeClr val="dk1"/>
                </a:solidFill>
                <a:highlight>
                  <a:schemeClr val="lt1"/>
                </a:highlight>
              </a:rPr>
              <a:t>"find a list of all the sections for a courses"</a:t>
            </a:r>
            <a:endParaRPr b="1" sz="34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450">
                <a:solidFill>
                  <a:srgbClr val="660E7A"/>
                </a:solidFill>
                <a:highlight>
                  <a:srgbClr val="FFFFFF"/>
                </a:highlight>
              </a:rPr>
              <a:t>	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SELECT </a:t>
            </a:r>
            <a:r>
              <a:rPr i="1" lang="en" sz="3450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 FROM sections s, courses c</a:t>
            </a:r>
            <a:b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</a:b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		WHERE </a:t>
            </a:r>
            <a:r>
              <a:rPr b="1" lang="en" sz="3450">
                <a:solidFill>
                  <a:srgbClr val="008000"/>
                </a:solidFill>
                <a:highlight>
                  <a:srgbClr val="FFE599"/>
                </a:highlight>
              </a:rPr>
              <a:t>s.cid=c.cid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 AND c.cid=?</a:t>
            </a:r>
            <a:endParaRPr b="1" sz="34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-4476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" sz="3450">
                <a:solidFill>
                  <a:schemeClr val="dk1"/>
                </a:solidFill>
                <a:highlight>
                  <a:schemeClr val="lt1"/>
                </a:highlight>
              </a:rPr>
              <a:t>Note: </a:t>
            </a:r>
            <a:r>
              <a:rPr lang="en" sz="3450">
                <a:solidFill>
                  <a:schemeClr val="dk1"/>
                </a:solidFill>
                <a:highlight>
                  <a:srgbClr val="FFE599"/>
                </a:highlight>
              </a:rPr>
              <a:t>joins allow bidirectional references</a:t>
            </a:r>
            <a:endParaRPr b="1" sz="3450">
              <a:solidFill>
                <a:srgbClr val="008000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00"/>
              <a:t>OBJECT</a:t>
            </a:r>
            <a:br>
              <a:rPr lang="en" sz="12400"/>
            </a:br>
            <a:r>
              <a:rPr lang="en" sz="12400"/>
              <a:t>DATA MODEL</a:t>
            </a:r>
            <a:endParaRPr sz="20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Section.java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jdbc.school;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Section {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Integer 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</a:rPr>
              <a:t>private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Course </a:t>
            </a:r>
            <a:r>
              <a:rPr b="1" lang="en" sz="3100">
                <a:solidFill>
                  <a:srgbClr val="660E7A"/>
                </a:solidFill>
                <a:highlight>
                  <a:schemeClr val="lt1"/>
                </a:highlight>
              </a:rPr>
              <a:t>course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Section(Integer id, String name) {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= id;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title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= name; }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Section() {}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String toString() {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", "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;	}</a:t>
            </a:r>
            <a:endParaRPr sz="3500"/>
          </a:p>
        </p:txBody>
      </p:sp>
      <p:sp>
        <p:nvSpPr>
          <p:cNvPr id="142" name="Google Shape;142;p27"/>
          <p:cNvSpPr/>
          <p:nvPr/>
        </p:nvSpPr>
        <p:spPr>
          <a:xfrm>
            <a:off x="4485525" y="930800"/>
            <a:ext cx="4413300" cy="2198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OOP it's uncommon that child classes, e.g., Section.java, have references to parents. Since SQL PK/FK allow bidirectional reference, we can achieve that in Java with a child object referencing its parent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Section.java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Integer getId()		{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;	}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setId(Integer id)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{  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1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= id;	}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String getTitle()	{  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</a:rPr>
              <a:t>return </a:t>
            </a:r>
            <a:r>
              <a:rPr b="1" lang="en" sz="3100">
                <a:solidFill>
                  <a:srgbClr val="660E7A"/>
                </a:solidFill>
                <a:highlight>
                  <a:schemeClr val="lt1"/>
                </a:highlight>
              </a:rPr>
              <a:t>title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;	}</a:t>
            </a:r>
            <a:endParaRPr sz="3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</a:rPr>
              <a:t>public void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setTitle(String title)</a:t>
            </a:r>
            <a:endParaRPr sz="3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{  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b="1" lang="en" sz="3100">
                <a:solidFill>
                  <a:srgbClr val="660E7A"/>
                </a:solidFill>
                <a:highlight>
                  <a:schemeClr val="lt1"/>
                </a:highlight>
              </a:rPr>
              <a:t>title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</a:rPr>
              <a:t>= title;	}</a:t>
            </a:r>
            <a:endParaRPr sz="3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2CC"/>
                </a:highlight>
              </a:rPr>
              <a:t>public </a:t>
            </a: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Course getCourse()	{   </a:t>
            </a:r>
            <a:r>
              <a:rPr b="1" lang="en" sz="3100">
                <a:solidFill>
                  <a:srgbClr val="000080"/>
                </a:solidFill>
                <a:highlight>
                  <a:srgbClr val="FFF2CC"/>
                </a:highlight>
              </a:rPr>
              <a:t>return </a:t>
            </a:r>
            <a:r>
              <a:rPr b="1" lang="en" sz="3100">
                <a:solidFill>
                  <a:srgbClr val="660E7A"/>
                </a:solidFill>
                <a:highlight>
                  <a:srgbClr val="FFF2CC"/>
                </a:highlight>
              </a:rPr>
              <a:t>course</a:t>
            </a: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;	}</a:t>
            </a:r>
            <a:endParaRPr sz="31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2CC"/>
                </a:highlight>
              </a:rPr>
              <a:t>public void </a:t>
            </a: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setCourse(Course course)</a:t>
            </a:r>
            <a:endParaRPr sz="31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{   </a:t>
            </a:r>
            <a:r>
              <a:rPr b="1" lang="en" sz="3100">
                <a:solidFill>
                  <a:srgbClr val="000080"/>
                </a:solidFill>
                <a:highlight>
                  <a:srgbClr val="FFF2CC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.</a:t>
            </a:r>
            <a:r>
              <a:rPr b="1" lang="en" sz="3100">
                <a:solidFill>
                  <a:srgbClr val="660E7A"/>
                </a:solidFill>
                <a:highlight>
                  <a:srgbClr val="FFF2CC"/>
                </a:highlight>
              </a:rPr>
              <a:t>course </a:t>
            </a:r>
            <a:r>
              <a:rPr lang="en" sz="3100">
                <a:solidFill>
                  <a:schemeClr val="dk1"/>
                </a:solidFill>
                <a:highlight>
                  <a:srgbClr val="FFF2CC"/>
                </a:highlight>
              </a:rPr>
              <a:t>= course;	}</a:t>
            </a:r>
            <a:endParaRPr sz="31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/>
          <p:nvPr/>
        </p:nvSpPr>
        <p:spPr>
          <a:xfrm>
            <a:off x="5376200" y="930800"/>
            <a:ext cx="3522600" cy="3257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In OOP it's common to model 1 to many relations with arrays or collections in the parent containing in memory references to child objects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Course.java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jdbc.school;</a:t>
            </a:r>
            <a:endParaRPr sz="4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java.util.List;</a:t>
            </a:r>
            <a:endParaRPr sz="4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Course {</a:t>
            </a:r>
            <a:endParaRPr sz="4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6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Integer </a:t>
            </a:r>
            <a:r>
              <a:rPr b="1" lang="en" sz="4600">
                <a:solidFill>
                  <a:srgbClr val="660E7A"/>
                </a:solidFill>
                <a:highlight>
                  <a:srgbClr val="FFFFFF"/>
                </a:highlight>
              </a:rPr>
              <a:t>cid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6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46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4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highlight>
                  <a:srgbClr val="FFF2CC"/>
                </a:highlight>
              </a:rPr>
              <a:t>   </a:t>
            </a:r>
            <a:r>
              <a:rPr b="1" lang="en" sz="4600">
                <a:solidFill>
                  <a:srgbClr val="000080"/>
                </a:solidFill>
                <a:highlight>
                  <a:srgbClr val="FFF2CC"/>
                </a:highlight>
              </a:rPr>
              <a:t>private </a:t>
            </a:r>
            <a:r>
              <a:rPr lang="en" sz="4600">
                <a:solidFill>
                  <a:schemeClr val="dk1"/>
                </a:solidFill>
                <a:highlight>
                  <a:srgbClr val="FFF2CC"/>
                </a:highlight>
              </a:rPr>
              <a:t>List&lt;Section&gt; </a:t>
            </a:r>
            <a:r>
              <a:rPr b="1" lang="en" sz="4600">
                <a:solidFill>
                  <a:srgbClr val="660E7A"/>
                </a:solidFill>
                <a:highlight>
                  <a:srgbClr val="FFF2CC"/>
                </a:highlight>
              </a:rPr>
              <a:t>sections</a:t>
            </a:r>
            <a:r>
              <a:rPr lang="en" sz="46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39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Course</a:t>
            </a:r>
            <a:r>
              <a:rPr lang="en">
                <a:solidFill>
                  <a:schemeClr val="dk1"/>
                </a:solidFill>
              </a:rPr>
              <a:t>.java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Integer getCid() {  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cid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;		}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setCid(Integer cid) {  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cid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= cid;	}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String getTitle() {  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;	}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setTitle(String title) {  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title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= title;}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2CC"/>
                </a:highlight>
              </a:rPr>
              <a:t>public </a:t>
            </a: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List&lt;Section&gt; getSections() {   </a:t>
            </a:r>
            <a:r>
              <a:rPr b="1" lang="en" sz="3300">
                <a:solidFill>
                  <a:srgbClr val="000080"/>
                </a:solidFill>
                <a:highlight>
                  <a:srgbClr val="FFF2CC"/>
                </a:highlight>
              </a:rPr>
              <a:t>return </a:t>
            </a:r>
            <a:r>
              <a:rPr b="1" lang="en" sz="3300">
                <a:solidFill>
                  <a:srgbClr val="660E7A"/>
                </a:solidFill>
                <a:highlight>
                  <a:srgbClr val="FFF2CC"/>
                </a:highlight>
              </a:rPr>
              <a:t>sections</a:t>
            </a: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;}</a:t>
            </a:r>
            <a:endParaRPr sz="33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2CC"/>
                </a:highlight>
              </a:rPr>
              <a:t>public void </a:t>
            </a: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setSections(List&lt;Section&gt; sections) {</a:t>
            </a:r>
            <a:endParaRPr sz="33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   </a:t>
            </a:r>
            <a:r>
              <a:rPr b="1" lang="en" sz="3300">
                <a:solidFill>
                  <a:srgbClr val="000080"/>
                </a:solidFill>
                <a:highlight>
                  <a:srgbClr val="FFF2CC"/>
                </a:highlight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.</a:t>
            </a:r>
            <a:r>
              <a:rPr b="1" lang="en" sz="3300">
                <a:solidFill>
                  <a:srgbClr val="660E7A"/>
                </a:solidFill>
                <a:highlight>
                  <a:srgbClr val="FFF2CC"/>
                </a:highlight>
              </a:rPr>
              <a:t>sections </a:t>
            </a: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= sections;</a:t>
            </a:r>
            <a:endParaRPr sz="33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endParaRPr sz="26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Course.java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Course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(Integer cid, String title, List&lt;Section&gt; sections) {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cid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= cid;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title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= title;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sections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= sections;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Course() { }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Relational Mapping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Software is usually developed using modern ideas such as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Object Oriented Programming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Aspect Oriented Programming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Component technology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Over the decades we've developed useful design patterns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MVC			Inversion of Control	Facade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Singleton		Worker					Decorator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Factory		Adapters				Prototype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50">
                <a:solidFill>
                  <a:srgbClr val="000080"/>
                </a:solidFill>
                <a:highlight>
                  <a:srgbClr val="FFFFFF"/>
                </a:highlight>
              </a:rPr>
              <a:t>private static 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  <a:t>FIND_ALL_COURSES</a:t>
            </a:r>
            <a:b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</a:br>
            <a: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  <a:t>	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" sz="3550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  <a:t> FROM courses;"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550">
                <a:solidFill>
                  <a:srgbClr val="000080"/>
                </a:solidFill>
                <a:highlight>
                  <a:srgbClr val="FFFFFF"/>
                </a:highlight>
              </a:rPr>
              <a:t>private static 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  <a:t>FIND_SECTIONS_FOR_COURSE</a:t>
            </a:r>
            <a:b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</a:br>
            <a:r>
              <a:rPr i="1" lang="en" sz="3550">
                <a:solidFill>
                  <a:srgbClr val="660E7A"/>
                </a:solidFill>
                <a:highlight>
                  <a:srgbClr val="FFFFFF"/>
                </a:highlight>
              </a:rPr>
              <a:t>	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" sz="3550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  <a:t> FROM sections s, courses c</a:t>
            </a:r>
            <a:b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</a:br>
            <a:r>
              <a:rPr b="1" lang="en" sz="3550">
                <a:solidFill>
                  <a:srgbClr val="008000"/>
                </a:solidFill>
                <a:highlight>
                  <a:srgbClr val="FFFFFF"/>
                </a:highlight>
              </a:rPr>
              <a:t>		WHERE s.cid=c.cid AND c.cid=?"</a:t>
            </a:r>
            <a:r>
              <a:rPr lang="en" sz="35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findAllCourses()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List&lt;Course&gt; findAllCourses() {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connection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i="1" lang="en" sz="2750">
                <a:solidFill>
                  <a:schemeClr val="dk1"/>
                </a:solidFill>
                <a:highlight>
                  <a:srgbClr val="FFFFFF"/>
                </a:highlight>
              </a:rPr>
              <a:t>getConnection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   List&lt;Course&gt; courses =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ArrayList&lt;Course&gt;();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findAllCoursesStatement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endParaRPr i="1" sz="27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.prepareStatement(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FIND_ALL_COURSES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   ResultSet coursesResultSet =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findAllCoursesStatement</a:t>
            </a:r>
            <a:endParaRPr i="1" sz="27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.executeQuery();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// fetch courses from result set … next slide ...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courses;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All Courses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(coursesResultSet.next()) {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Integer cid = coursesResultSet.getInt(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</a:rPr>
              <a:t>"cid"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findSectionsForCourseStatement</a:t>
            </a:r>
            <a:b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</a:b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	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.prepareStatement(</a:t>
            </a: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FIND_SECTIONS_FOR_COURSE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findSectionsForCourseStatement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.setInt(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, cid);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List&lt;Section&gt; sections =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ArrayList&lt;Section&gt;();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ResultSet sectionsResultSet</a:t>
            </a:r>
            <a:b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	= </a:t>
            </a:r>
            <a:r>
              <a:rPr i="1" lang="en" sz="2250">
                <a:solidFill>
                  <a:srgbClr val="660E7A"/>
                </a:solidFill>
                <a:highlight>
                  <a:srgbClr val="FFFFFF"/>
                </a:highlight>
              </a:rPr>
              <a:t>findSectionsForCourseStatement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.executeQuery();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2CC"/>
                </a:highlight>
              </a:rPr>
              <a:t>// fetch sections for course … next slide ...</a:t>
            </a:r>
            <a:endParaRPr sz="225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String title = coursesResultSet.getString(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</a:rPr>
              <a:t>"title"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Course course =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Course(cid, title, sections);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  courses.add(course);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100"/>
          </a:p>
        </p:txBody>
      </p:sp>
      <p:sp>
        <p:nvSpPr>
          <p:cNvPr id="186" name="Google Shape;186;p34"/>
          <p:cNvSpPr/>
          <p:nvPr/>
        </p:nvSpPr>
        <p:spPr>
          <a:xfrm>
            <a:off x="6890850" y="2929725"/>
            <a:ext cx="2061000" cy="1286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Nested query!!!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Sections for Course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50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(sectionsResultSet.next()) {</a:t>
            </a:r>
            <a:endParaRPr sz="3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   Integer sid = sectionsResultSet.getInt(</a:t>
            </a:r>
            <a:r>
              <a:rPr b="1" lang="en" sz="365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   String title = sectionsResultSet.getString(</a:t>
            </a:r>
            <a:r>
              <a:rPr b="1" lang="en" sz="3650">
                <a:solidFill>
                  <a:srgbClr val="008000"/>
                </a:solidFill>
                <a:highlight>
                  <a:srgbClr val="FFFFFF"/>
                </a:highlight>
              </a:rPr>
              <a:t>"title"</a:t>
            </a: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   Section section = </a:t>
            </a:r>
            <a:r>
              <a:rPr b="1" lang="en" sz="36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Section(sid, title);</a:t>
            </a:r>
            <a:endParaRPr sz="3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   sections.add(section);</a:t>
            </a:r>
            <a:endParaRPr sz="3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  CourseDao dao =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CourseDao();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  List&lt;Course&gt; courses = dao.findAllCourses();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for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(Course course: courses) {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395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.println(course);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Object–relational impedance mismatch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Relational databases were created earlier than many modern software engineering practices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Many of the modern software engineering practices have no equivalence in relational databases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Nevertheless software applications must translate permanent storage relational databases into modern in memory representations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Challenges of translating between these two worlds is referred to as</a:t>
            </a:r>
            <a:endParaRPr sz="2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"</a:t>
            </a:r>
            <a:r>
              <a:rPr lang="en" sz="2600"/>
              <a:t>Object–relational impedance mismatch"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800"/>
              <a:t>RELEATIONAL</a:t>
            </a:r>
            <a:br>
              <a:rPr lang="en" sz="12400"/>
            </a:br>
            <a:r>
              <a:rPr lang="en" sz="12400"/>
              <a:t>DATA MODEL</a:t>
            </a:r>
            <a:endParaRPr sz="20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modeling the following 1 to *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Here's a simple one to many relationship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In UML associations are modeled as lines between classes and cardinality</a:t>
            </a:r>
            <a:endParaRPr sz="31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25" y="2981150"/>
            <a:ext cx="6332736" cy="20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Relational Artifacts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In SQL associations implemented as primary and foreign keys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Often useful to document Relational Model specific properties in UML class diagrams, even though they are redundant</a:t>
            </a:r>
            <a:endParaRPr sz="29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75" y="3048577"/>
            <a:ext cx="6431824" cy="20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>
            <a:off x="1283877" y="4060225"/>
            <a:ext cx="2784300" cy="44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033725" y="4060225"/>
            <a:ext cx="2846100" cy="91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Relational Mapping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i="1" lang="en" sz="3100" u="sng"/>
              <a:t>Object Relational Mapping</a:t>
            </a:r>
            <a:r>
              <a:rPr lang="en" sz="3100"/>
              <a:t> is the process of mapping/implementing relational database concepts to their object oriented equivalent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Considering the Object–relational impedance mismatch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" sz="3100"/>
              <a:t>Tables				← → Classes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" sz="3100"/>
              <a:t>Columns			← →	Class variables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" sz="3100"/>
              <a:t>SQL Data Types	← → Language Data Types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" sz="3100"/>
              <a:t>PK &amp; FK			← → Variable references/Collections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Example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Let's map the following data model between its relational model implementation and an equivalent Java implementation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UML		SQL			Java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Course	courses		Course.java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Section	sections		Section.java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Attributes	columns		Class variables</a:t>
            </a:r>
            <a:endParaRPr sz="2900"/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1--*		courses.pk	In Course: List&lt;Sections&gt; sections;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/>
              <a:t>			sections.fk	In Section: Course course;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1146" l="456" r="58449" t="0"/>
          <a:stretch/>
        </p:blipFill>
        <p:spPr>
          <a:xfrm>
            <a:off x="5853600" y="2551250"/>
            <a:ext cx="3217699" cy="25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Table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00080"/>
                </a:solidFill>
              </a:rPr>
              <a:t>CREATE TABLE </a:t>
            </a:r>
            <a:r>
              <a:rPr lang="en" sz="4600">
                <a:solidFill>
                  <a:schemeClr val="dk1"/>
                </a:solidFill>
              </a:rPr>
              <a:t>`school`.`courses` (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660E7A"/>
                </a:solidFill>
              </a:rPr>
              <a:t>`cid` </a:t>
            </a:r>
            <a:r>
              <a:rPr b="1" lang="en" sz="4600">
                <a:solidFill>
                  <a:srgbClr val="000080"/>
                </a:solidFill>
              </a:rPr>
              <a:t>INT NOT NULL </a:t>
            </a:r>
            <a:r>
              <a:rPr lang="en" sz="4600">
                <a:solidFill>
                  <a:schemeClr val="dk1"/>
                </a:solidFill>
              </a:rPr>
              <a:t>AUTO_INCREMENT,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660E7A"/>
                </a:solidFill>
              </a:rPr>
              <a:t>`title` </a:t>
            </a:r>
            <a:r>
              <a:rPr b="1" lang="en" sz="4600">
                <a:solidFill>
                  <a:srgbClr val="000080"/>
                </a:solidFill>
              </a:rPr>
              <a:t>VARCHAR</a:t>
            </a:r>
            <a:r>
              <a:rPr lang="en" sz="4600">
                <a:solidFill>
                  <a:schemeClr val="dk1"/>
                </a:solidFill>
              </a:rPr>
              <a:t>(</a:t>
            </a:r>
            <a:r>
              <a:rPr lang="en" sz="4600">
                <a:solidFill>
                  <a:srgbClr val="0000FF"/>
                </a:solidFill>
              </a:rPr>
              <a:t>45</a:t>
            </a:r>
            <a:r>
              <a:rPr lang="en" sz="4600">
                <a:solidFill>
                  <a:schemeClr val="dk1"/>
                </a:solidFill>
              </a:rPr>
              <a:t>) </a:t>
            </a:r>
            <a:r>
              <a:rPr b="1" lang="en" sz="4600">
                <a:solidFill>
                  <a:srgbClr val="000080"/>
                </a:solidFill>
              </a:rPr>
              <a:t>NULL</a:t>
            </a:r>
            <a:r>
              <a:rPr lang="en" sz="4600">
                <a:solidFill>
                  <a:schemeClr val="dk1"/>
                </a:solidFill>
              </a:rPr>
              <a:t>,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 </a:t>
            </a:r>
            <a:r>
              <a:rPr b="1" lang="en" sz="4600">
                <a:solidFill>
                  <a:srgbClr val="000080"/>
                </a:solidFill>
              </a:rPr>
              <a:t>PRIMARY KEY </a:t>
            </a:r>
            <a:r>
              <a:rPr lang="en" sz="4600">
                <a:solidFill>
                  <a:schemeClr val="dk1"/>
                </a:solidFill>
              </a:rPr>
              <a:t>(</a:t>
            </a:r>
            <a:r>
              <a:rPr b="1" lang="en" sz="4600">
                <a:solidFill>
                  <a:srgbClr val="660E7A"/>
                </a:solidFill>
              </a:rPr>
              <a:t>`cid`</a:t>
            </a:r>
            <a:r>
              <a:rPr lang="en" sz="4600">
                <a:solidFill>
                  <a:schemeClr val="dk1"/>
                </a:solidFill>
              </a:rPr>
              <a:t>));</a:t>
            </a:r>
            <a:endParaRPr sz="7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