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715000" cx="9144000"/>
  <p:notesSz cx="6858000" cy="9144000"/>
  <p:embeddedFontLs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slide" Target="slides/slide42.xml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4ea8e2ec_0_4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4ea8e2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4ea8e2ec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94ea8e2e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34428b87_0_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34428b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4ea8e2ec_0_10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4ea8e2e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4ea8e2ec_0_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4ea8e2e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f32f01b8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f32f0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34428b87_0_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34428b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a186b719_0_5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9a186b7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a11088d2_0_17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a11088d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a186b719_0_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a186b7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4e7fb844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4e7fb8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a186b719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a186b7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34428b87_0_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234428b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9a186b719_0_13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9a186b7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9a186b719_0_1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9a186b71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9a186b719_0_14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9a186b71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234428b87_0_2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234428b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a0caa40c6_1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a0caa40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9a186b719_0_1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9a186b7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f1222f48df0c76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f1222f48df0c7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9a186b719_0_1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9a186b7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4e7fb844_1_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4e7fb8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a1b466841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a1b466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a186b719_0_15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9a186b71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9a186b719_0_1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9a186b71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a186b719_0_16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a186b71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9a186b719_0_1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9a186b71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234428b87_0_3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234428b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9a186b719_0_2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9a186b71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a186b719_0_24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9a186b7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a186b719_0_25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a186b71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234428b87_0_3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234428b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cbbdd33e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cbbdd3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9a186b719_0_2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9a186b71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9a186b719_0_27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9a186b71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9a186b719_0_27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9a186b71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9a11088d2_0_1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9a11088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34428b87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34428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94ea8e2ec_0_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94ea8e2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4ea8e2ec_0_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4ea8e2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34428b87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34428b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lements.heroku.com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Dt3CqNEFOBuJYa5MvslzINEYphKWjkR6fydm_b62X_0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jkBylv9qA-ULEJmlx9Asb378dOdn2xj2tU5kDBksXJU/edit?usp=shar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getpostman.com/app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lements.heroku.com/addons" TargetMode="External"/><Relationship Id="rId4" Type="http://schemas.openxmlformats.org/officeDocument/2006/relationships/hyperlink" Target="https://elements.heroku.com/search/addons?q=mysql" TargetMode="External"/><Relationship Id="rId5" Type="http://schemas.openxmlformats.org/officeDocument/2006/relationships/hyperlink" Target="https://elements.heroku.com/addons/jawsdb" TargetMode="External"/><Relationship Id="rId6" Type="http://schemas.openxmlformats.org/officeDocument/2006/relationships/hyperlink" Target="https://devcenter.heroku.com/articles/jawsdb#provisioning-the-add-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elements.heroku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1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lang="en" sz="14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lang="en" sz="1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</a:t>
            </a:r>
            <a:br>
              <a:rPr lang="en" sz="14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en" sz="16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EROKU</a:t>
            </a:r>
            <a:endParaRPr sz="16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Alternatively, </a:t>
            </a:r>
            <a:r>
              <a:rPr lang="en"/>
              <a:t>you can choose other databases...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8052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t</a:t>
            </a:r>
            <a:r>
              <a:rPr lang="en"/>
              <a:t>o add a </a:t>
            </a:r>
            <a:r>
              <a:rPr lang="en"/>
              <a:t>JawsDB</a:t>
            </a:r>
            <a:r>
              <a:rPr lang="en"/>
              <a:t> Database, navigate to heroku's marketplace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https://elements.heroku.com/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for mysql and click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Jaws</a:t>
            </a:r>
            <a:r>
              <a:rPr b="1" i="1" lang="en" u="sng"/>
              <a:t>DB MySQL</a:t>
            </a:r>
            <a:endParaRPr b="1" i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Click on the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Install JawsDB MySQL</a:t>
            </a:r>
            <a:endParaRPr b="1" i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Type the name of your webapp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App to provision to</a:t>
            </a:r>
            <a:endParaRPr b="1" i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Click on the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Provision add-on</a:t>
            </a:r>
            <a:endParaRPr b="1" i="1" u="sng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856" y="1923450"/>
            <a:ext cx="4653321" cy="3426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2"/>
          <p:cNvCxnSpPr/>
          <p:nvPr/>
        </p:nvCxnSpPr>
        <p:spPr>
          <a:xfrm rot="10800000">
            <a:off x="5834650" y="2866200"/>
            <a:ext cx="458100" cy="5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176125"/>
            <a:ext cx="8520600" cy="5142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2804526"/>
            <a:ext cx="8520600" cy="822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database's configuration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webapp dashboard</a:t>
            </a:r>
            <a:r>
              <a:rPr lang="en"/>
              <a:t>, copy the database URL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Settings → Reveal Config Vars → </a:t>
            </a:r>
            <a:r>
              <a:rPr lang="en"/>
              <a:t>JAWSDB_URL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URL will look something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mysql://h1h2mje11rq66t10:cnc682b63n58tk29@ko86t9azcob3a2f9.cbetxkdyhwsb.us-east-1.rds.amazonaws.com:3306/hp38k0n3e59a0pc8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has the following syntax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mysql://DBUSERNAME:DBPASSWORD@DBHOSTNAME/DBSCHEMA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Make a note of these attributes: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DBUSERNAME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DBPASSWORD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DBHOSTNAME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DBCHEMA</a:t>
            </a:r>
            <a:r>
              <a:rPr lang="en">
                <a:solidFill>
                  <a:schemeClr val="dk1"/>
                </a:solidFill>
              </a:rPr>
              <a:t> since we'll use it to connect from your spring boot webapp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NVIRONMENT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en" sz="1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ARIABLES</a:t>
            </a:r>
            <a:endParaRPr sz="1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heroku database config vars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database attributes </a:t>
            </a:r>
            <a:r>
              <a:rPr lang="en">
                <a:solidFill>
                  <a:schemeClr val="dk1"/>
                </a:solidFill>
              </a:rPr>
              <a:t>in the webapp dashboard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Settings → Reveal Config Vars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the following environment variables with the values from the database you chose earlier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68869"/>
            <a:ext cx="8520599" cy="228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2637650"/>
            <a:ext cx="8520600" cy="1435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database OS environment variables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80525"/>
            <a:ext cx="8520600" cy="4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same environment variables on your OS so that when you run the webapp locally, the server will find the same environment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macOS, edit the file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~/.bash_profile</a:t>
            </a:r>
            <a:r>
              <a:rPr lang="en"/>
              <a:t> and export environment variables</a:t>
            </a:r>
            <a:br>
              <a:rPr lang="en"/>
            </a:b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export DBHOSTNAME=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localhost:3306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export DBUSERNAME=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cs1234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DBPASSWORD=cs1234</a:t>
            </a:r>
            <a:b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DBSCHEMA=cs1234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Windows, open settings and create the same environment variables with the same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might need to restart your machine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840475"/>
            <a:ext cx="8520600" cy="1435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80525"/>
            <a:ext cx="8520600" cy="4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Configure </a:t>
            </a:r>
            <a:r>
              <a:rPr b="1" lang="en" sz="2000"/>
              <a:t>application.properties</a:t>
            </a:r>
            <a:r>
              <a:rPr lang="en" sz="2000"/>
              <a:t> to use the environment variables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spring.datasource.url=jdbc:mysql://${DBHOSTNAME}/${DBSCHEMA}?serverTimezone=UTC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spring.datasource.username=${DBUSERNAME}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spring.datasource.password=${DBPASSWORD}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Now the project will use the local environments on your operating system when it runs locally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 will use the remote environment variables when it runs on the remote environment</a:t>
            </a:r>
            <a:endParaRPr sz="2000"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Application Environment Variables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ORKBENCH</a:t>
            </a:r>
            <a:endParaRPr sz="1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8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2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lang="en" sz="2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endParaRPr sz="2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34" y="0"/>
            <a:ext cx="7878932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/>
          <p:nvPr/>
        </p:nvSpPr>
        <p:spPr>
          <a:xfrm>
            <a:off x="1711150" y="3894675"/>
            <a:ext cx="1791300" cy="70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9"/>
          <p:cNvCxnSpPr/>
          <p:nvPr/>
        </p:nvCxnSpPr>
        <p:spPr>
          <a:xfrm rot="10800000">
            <a:off x="3091450" y="2984016"/>
            <a:ext cx="458100" cy="5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54413"/>
            <a:ext cx="8520602" cy="5717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30"/>
          <p:cNvCxnSpPr/>
          <p:nvPr/>
        </p:nvCxnSpPr>
        <p:spPr>
          <a:xfrm rot="10800000">
            <a:off x="3565775" y="2900125"/>
            <a:ext cx="285000" cy="35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/>
          <p:nvPr/>
        </p:nvCxnSpPr>
        <p:spPr>
          <a:xfrm rot="10800000">
            <a:off x="4037250" y="2239725"/>
            <a:ext cx="285000" cy="35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 rot="10800000">
            <a:off x="5499750" y="3256800"/>
            <a:ext cx="285000" cy="35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 rot="10800000">
            <a:off x="5499750" y="2548250"/>
            <a:ext cx="285000" cy="35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/>
          <p:nvPr/>
        </p:nvCxnSpPr>
        <p:spPr>
          <a:xfrm rot="10800000">
            <a:off x="5499750" y="2239725"/>
            <a:ext cx="285000" cy="35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0"/>
          <p:cNvCxnSpPr/>
          <p:nvPr/>
        </p:nvCxnSpPr>
        <p:spPr>
          <a:xfrm rot="10800000">
            <a:off x="6307725" y="5192475"/>
            <a:ext cx="285000" cy="35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0"/>
          <p:cNvCxnSpPr/>
          <p:nvPr/>
        </p:nvCxnSpPr>
        <p:spPr>
          <a:xfrm rot="10800000">
            <a:off x="8042450" y="5156125"/>
            <a:ext cx="285000" cy="35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113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 with YOUR db attributes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34" y="381000"/>
            <a:ext cx="7878932" cy="571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1"/>
          <p:cNvCxnSpPr/>
          <p:nvPr/>
        </p:nvCxnSpPr>
        <p:spPr>
          <a:xfrm rot="10800000">
            <a:off x="3318150" y="4622725"/>
            <a:ext cx="321900" cy="569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113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connection name might differ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walks you through setting up remote MySQL database to a spring boot web application on heroku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assumed that you already have a spring boot web application </a:t>
            </a:r>
            <a:r>
              <a:rPr lang="en">
                <a:solidFill>
                  <a:schemeClr val="dk1"/>
                </a:solidFill>
              </a:rPr>
              <a:t>deployed and running on heroku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not, take a look at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Deploying Spring Boot Web Applications to Heroku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general, these are the steps or topics covered in this presentation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a remote database on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Configuring a spring boot web application to connect to a remote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Connecting to a remote database with MySQL Workbench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34" y="0"/>
            <a:ext cx="7878932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ELLO</a:t>
            </a:r>
            <a:endParaRPr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ABLE</a:t>
            </a:r>
            <a:endParaRPr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34" y="0"/>
            <a:ext cx="7878932" cy="571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4"/>
          <p:cNvCxnSpPr/>
          <p:nvPr/>
        </p:nvCxnSpPr>
        <p:spPr>
          <a:xfrm rot="10800000">
            <a:off x="2178075" y="1471925"/>
            <a:ext cx="321900" cy="569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4"/>
          <p:cNvCxnSpPr/>
          <p:nvPr/>
        </p:nvCxnSpPr>
        <p:spPr>
          <a:xfrm rot="10800000">
            <a:off x="2178075" y="652325"/>
            <a:ext cx="321900" cy="569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4"/>
          <p:cNvCxnSpPr/>
          <p:nvPr/>
        </p:nvCxnSpPr>
        <p:spPr>
          <a:xfrm rot="10800000">
            <a:off x="4411050" y="1601325"/>
            <a:ext cx="321900" cy="569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n"/>
              <a:t> SQL command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CREATE TABLE `hp38k0n3e59a0pc8`.`hello` (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`id` INT NOT NULL AUTO_INCREMENT,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`message` VARCHAR(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) NULL,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PRIMARY KEY (`id`)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couple of messages into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/>
              <a:t> table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280526"/>
            <a:ext cx="8520600" cy="294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INSERT INTO `hp38k0n3e59a0pc8`.`hello`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(`message`) VALUES ('hello world!');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INSERT INTO `hp38k0n3e59a0pc8`.`hello`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(`message`) VALUES ('life is good!');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YOUR schema name might differ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lang="en" sz="1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 + S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PRING</a:t>
            </a:r>
            <a:r>
              <a:rPr lang="en" sz="1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OOT</a:t>
            </a:r>
            <a:endParaRPr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37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18007"/>
            <a:ext cx="85206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b="1" i="1" lang="en" sz="3300" u="sng">
                <a:latin typeface="Oswald"/>
                <a:ea typeface="Oswald"/>
                <a:cs typeface="Oswald"/>
                <a:sym typeface="Oswald"/>
              </a:rPr>
              <a:t>pom.xml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, add the following dependencies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244614"/>
            <a:ext cx="85206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JPA and MySQL dependencies in pom.xml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311700" y="1828800"/>
            <a:ext cx="8520600" cy="381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&lt;groupId&gt;</a:t>
            </a: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&lt;artifactId&gt;</a:t>
            </a: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spring-boot-starter-data-jpa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&lt;groupId&gt;</a:t>
            </a: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mysql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&lt;artifactId&gt;</a:t>
            </a: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mysql-connector-java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&lt;version&gt;</a:t>
            </a: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8.0.17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JPA and MySQL dependencies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pom.xml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280525"/>
            <a:ext cx="8520600" cy="3980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&lt;dependencies&gt;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&lt;dependency&gt;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&lt;groupId&gt;org.springframework.boot&lt;/groupId&gt;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&lt;artifactId&gt;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spring-boot-starter-data-jpa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&lt;/dependency&gt;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&lt;dependency&gt;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    &lt;groupId&gt;mysql&lt;/groupId&gt;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    &lt;artifactId&gt;</a:t>
            </a:r>
            <a:r>
              <a:rPr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mysql-connector-java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    &lt;version&gt;5.1.45&lt;/version&gt;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&lt;/dependency&gt;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&lt;/dependencies&gt;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2637650"/>
            <a:ext cx="8520600" cy="1435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database OS environment variables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same environment variables on your OS so that when you run the webapp locally, the server will find the same environment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macOS, edit the file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~/.bash_profile</a:t>
            </a:r>
            <a:r>
              <a:rPr lang="en"/>
              <a:t> and export environment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DBHOSTNAME=cbetxkdyhwsb.us-east-1.rds.amazonaws.com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DBUSERNAME=qwer1234asdf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DBPASSWORD=4312rewq6543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DBSCHEMA=ewq321dsa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Windows, open settings and create the same environment variables with the same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might need to restart your machine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94475"/>
            <a:ext cx="8832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 source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application.properties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280525"/>
            <a:ext cx="8674200" cy="3795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spring.datasource.url=</a:t>
            </a:r>
            <a:b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jdbc:mysql://${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DBHOSTNAME}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:3306/${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DBSCHEMA}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?serverTimezone=UTC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spring.datasource.username=${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DBUSERNAME}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spring.datasource.password=${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DBPASSWORD}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spring.jpa.hibernate.ddl-auto=update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spring.jpa.show-sql=true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spring.datasource.driver-class-name=com.mysql.jdbc.Driver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the development environment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have the following setup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have an account on heroku.com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Heroku CLI (Command Line Interface)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Tool Suite up and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Workbench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an account on github.com, or the school's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not, take a look at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Setting up a Development Environment</a:t>
            </a:r>
            <a:r>
              <a:rPr lang="en"/>
              <a:t> slides before going 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94475"/>
            <a:ext cx="8832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 source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application.properties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280525"/>
            <a:ext cx="8674200" cy="3795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spring.jpa.hibernate.naming-strategy=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org.hibernate.cfg.ImprovedNamingStrategy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spring.jpa.properties.hibernate.dialect=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org.hibernate.dialect.MySQL5InnoDBDialect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spring.jpa.properties.hibernate.show_sql=true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spring.jpa.properties.hibernate.use_sql_comments=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spring.jpa.properties.hibernate.format_sql=true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spring.jpa.properties.hibernate.type=trace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Hello.java class as a data model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280525"/>
            <a:ext cx="8520600" cy="4283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package com.example.myapp.model;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javax.persistence.*;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Hello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@Id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@GeneratedValue(strategy=GenerationType.IDENTITY)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int id;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String message;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int getId() 					{	return id;  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setId(int id)				{	this.id = id;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String getMessage()			{	return message;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setMessage(String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	{	this.message = msg;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HelloRepository.java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280526"/>
            <a:ext cx="8520600" cy="2415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package com.example.myapp.repositories;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import org.springframework.data.repository.CrudRepository;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import com.example.myapp.repositories.Hello;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interface HelloRepository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extends CrudRepository&lt;Hello, Integer&gt; {}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HelloService.java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280525"/>
            <a:ext cx="8520600" cy="4268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package com.example.myapp.services;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RestController</a:t>
            </a:r>
            <a:endParaRPr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HelloService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@Autowired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HelloRepository repository;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@GetMapping("</a:t>
            </a:r>
            <a:r>
              <a:rPr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/api/hello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Iterable&lt;Hello&gt; findAllHellos()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repository.findAll()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https://mysterious-anchorage-35273.herokuapp.com/api/hello</a:t>
            </a:r>
            <a:endParaRPr sz="2200"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"id": 1,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"message": "hello world!"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"id": 2,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"message": "life is good!"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name of the application was random: </a:t>
            </a:r>
            <a:r>
              <a:rPr b="1" i="1" lang="en" sz="2000"/>
              <a:t>mysterious-anchorage-35273</a:t>
            </a:r>
            <a:endParaRPr b="1" i="1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OSTING</a:t>
            </a: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H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ELLOS</a:t>
            </a:r>
            <a:endParaRPr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47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createHello() to HelloService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311700" y="1280526"/>
            <a:ext cx="8520600" cy="2592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@PostMapping("/api/hello")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 createHello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(@RequestBody Hello hello) {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repository.save(hello);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Download, install, and run Postman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https://www.getpostman.com/apps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01102" cy="37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975" y="2406325"/>
            <a:ext cx="7720623" cy="37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https://mysterious-anchorage-35273.herokuapp.com/api/hello</a:t>
            </a:r>
            <a:endParaRPr sz="2100"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11700" y="1128125"/>
            <a:ext cx="8520600" cy="4334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"id": 1,    "message": "hello world!"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"id": 2,    "message": "life is good!"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"id": 3,    "message":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"The best way to predict the future is to create it"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ELETING</a:t>
            </a:r>
            <a:r>
              <a:rPr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R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ECORDS</a:t>
            </a:r>
            <a:endParaRPr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6" name="Google Shape;306;p51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600"/>
            <a:ext cx="8875602" cy="46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97" y="457200"/>
            <a:ext cx="7773878" cy="5715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a bad Hello to then remove 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3" name="Google Shape;313;p52"/>
          <p:cNvCxnSpPr/>
          <p:nvPr/>
        </p:nvCxnSpPr>
        <p:spPr>
          <a:xfrm rot="10800000">
            <a:off x="2966925" y="3104850"/>
            <a:ext cx="311700" cy="621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https://mysterious-anchorage-35273.herokuapp.com/api/hello</a:t>
            </a:r>
            <a:endParaRPr sz="2200"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[ { "id": 1, "message": "hello world!"   },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{ "id": 2, "message": "life is good!"  },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{ "id": 3, "message":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 "The best way to predict..." },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700"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"id": 4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, "message": "goodbye world!" }</a:t>
            </a:r>
            <a:endParaRPr sz="27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deleteHello() to HelloService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1280526"/>
            <a:ext cx="8520600" cy="2562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@DeleteMapping("/api/hello/{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helloId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}")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deleteHello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(@PathVariable("helloId") int id) {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repository.deleteById(id);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056125"/>
            <a:ext cx="8385013" cy="150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54"/>
          <p:cNvCxnSpPr/>
          <p:nvPr/>
        </p:nvCxnSpPr>
        <p:spPr>
          <a:xfrm flipH="1">
            <a:off x="5009750" y="4590250"/>
            <a:ext cx="435000" cy="6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54"/>
          <p:cNvCxnSpPr/>
          <p:nvPr/>
        </p:nvCxnSpPr>
        <p:spPr>
          <a:xfrm rot="10800000">
            <a:off x="6926675" y="1766225"/>
            <a:ext cx="311700" cy="621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 Add-ons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 provides a number of add-ons, such as databases, that can be added to your web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Add-ons can be found at heroku's </a:t>
            </a:r>
            <a:r>
              <a:rPr lang="en"/>
              <a:t>marketplace</a:t>
            </a:r>
            <a:r>
              <a:rPr lang="en"/>
              <a:t>. Browse and familiarize yourself with some of the add-ons available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https://elements.heroku.com/addons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https://elements.heroku.com/search/addons?q=mysql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https://elements.heroku.com/addons/jawsdb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https://devcenter.heroku.com/articles/jawsdb#provisioning-the-add-on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LEAR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856" y="1923450"/>
            <a:ext cx="4653321" cy="34262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 Add-ons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8052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a ClearDB MySQL Database, navigate to heroku's marketplace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https://elements.heroku.com/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for mysql and click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ClearDB MySQL</a:t>
            </a:r>
            <a:endParaRPr b="1" i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Click on the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Install ClearDB MySQL</a:t>
            </a:r>
            <a:endParaRPr b="1" i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Type the name of your webapp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</a:rPr>
              <a:t>App to provision to</a:t>
            </a:r>
            <a:endParaRPr b="1" i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Click on the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u="sng">
                <a:solidFill>
                  <a:schemeClr val="dk1"/>
                </a:solidFill>
              </a:rPr>
              <a:t>Provision add-on</a:t>
            </a:r>
            <a:endParaRPr b="1" i="1" u="sng">
              <a:solidFill>
                <a:schemeClr val="dk1"/>
              </a:solidFill>
            </a:endParaRPr>
          </a:p>
        </p:txBody>
      </p:sp>
      <p:cxnSp>
        <p:nvCxnSpPr>
          <p:cNvPr id="92" name="Google Shape;92;p19"/>
          <p:cNvCxnSpPr/>
          <p:nvPr/>
        </p:nvCxnSpPr>
        <p:spPr>
          <a:xfrm rot="10800000">
            <a:off x="7968250" y="2866200"/>
            <a:ext cx="458100" cy="5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4176125"/>
            <a:ext cx="8520600" cy="5142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804526"/>
            <a:ext cx="8520600" cy="822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database's configuration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webapp dashboard</a:t>
            </a:r>
            <a:r>
              <a:rPr lang="en"/>
              <a:t>, c</a:t>
            </a:r>
            <a:r>
              <a:rPr lang="en"/>
              <a:t>opy the database URL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Settings → Reveal Config Vars → CLEARDB_DATABASE_URL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URL will look something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mysql://b88f08b42dcf94:615f92a4@us-cdbr-iron-east-04.cleardb.net/heroku_9688c47749ab841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has the following syntax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mysql://DBUSERNAME:DBPASSWORD@DBHOSTNAME/DBSCHEMA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a note of these attributes: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DBUSERNAME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DBPASSWORD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DBHOSTNAME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DBCHEMA</a:t>
            </a:r>
            <a:r>
              <a:rPr lang="en">
                <a:solidFill>
                  <a:schemeClr val="dk1"/>
                </a:solidFill>
              </a:rPr>
              <a:t> since we'll use it to connect from your spring boot webapp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AWS</a:t>
            </a:r>
            <a:r>
              <a:rPr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311700" y="4996598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