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</p:sldIdLst>
  <p:sldSz cy="5143500" cx="9144000"/>
  <p:notesSz cx="6858000" cy="9144000"/>
  <p:embeddedFontLst>
    <p:embeddedFont>
      <p:font typeface="Oswald"/>
      <p:regular r:id="rId203"/>
      <p:bold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F55A10-F0DC-4D2D-ABD7-83F6E84A8B23}">
  <a:tblStyle styleId="{10F55A10-F0DC-4D2D-ABD7-83F6E84A8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slide" Target="slides/slide18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slide" Target="slides/slide187.xml"/><Relationship Id="rId43" Type="http://schemas.openxmlformats.org/officeDocument/2006/relationships/slide" Target="slides/slide36.xml"/><Relationship Id="rId193" Type="http://schemas.openxmlformats.org/officeDocument/2006/relationships/slide" Target="slides/slide186.xml"/><Relationship Id="rId46" Type="http://schemas.openxmlformats.org/officeDocument/2006/relationships/slide" Target="slides/slide39.xml"/><Relationship Id="rId192" Type="http://schemas.openxmlformats.org/officeDocument/2006/relationships/slide" Target="slides/slide185.xml"/><Relationship Id="rId45" Type="http://schemas.openxmlformats.org/officeDocument/2006/relationships/slide" Target="slides/slide38.xml"/><Relationship Id="rId191" Type="http://schemas.openxmlformats.org/officeDocument/2006/relationships/slide" Target="slides/slide184.xml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188" Type="http://schemas.openxmlformats.org/officeDocument/2006/relationships/slide" Target="slides/slide18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slide" Target="slides/slide191.xml"/><Relationship Id="rId14" Type="http://schemas.openxmlformats.org/officeDocument/2006/relationships/slide" Target="slides/slide7.xml"/><Relationship Id="rId197" Type="http://schemas.openxmlformats.org/officeDocument/2006/relationships/slide" Target="slides/slide190.xml"/><Relationship Id="rId17" Type="http://schemas.openxmlformats.org/officeDocument/2006/relationships/slide" Target="slides/slide10.xml"/><Relationship Id="rId196" Type="http://schemas.openxmlformats.org/officeDocument/2006/relationships/slide" Target="slides/slide189.xml"/><Relationship Id="rId16" Type="http://schemas.openxmlformats.org/officeDocument/2006/relationships/slide" Target="slides/slide9.xml"/><Relationship Id="rId195" Type="http://schemas.openxmlformats.org/officeDocument/2006/relationships/slide" Target="slides/slide188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99" Type="http://schemas.openxmlformats.org/officeDocument/2006/relationships/slide" Target="slides/slide192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2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3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204" Type="http://schemas.openxmlformats.org/officeDocument/2006/relationships/font" Target="fonts/Oswald-bold.fntdata"/><Relationship Id="rId203" Type="http://schemas.openxmlformats.org/officeDocument/2006/relationships/font" Target="fonts/Oswald-regular.fntdata"/><Relationship Id="rId202" Type="http://schemas.openxmlformats.org/officeDocument/2006/relationships/slide" Target="slides/slide195.xml"/><Relationship Id="rId201" Type="http://schemas.openxmlformats.org/officeDocument/2006/relationships/slide" Target="slides/slide194.xml"/><Relationship Id="rId200" Type="http://schemas.openxmlformats.org/officeDocument/2006/relationships/slide" Target="slides/slide19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aa5bd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aa5bd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83c2c2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83c2c2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f0475ec1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f0475ec1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f0475ec1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f0475ec1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f90f269f0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f90f269f0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f90f269f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9f90f269f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f90f269f0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f90f269f0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9f90f269f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9f90f269f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f0475ec1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f0475ec1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9f0475ec1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9f0475ec1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f0475ec1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f0475ec1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f0475ec1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f0475ec1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dcc3e9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3dcc3e9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f0475ec1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f0475ec1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9f0475ec1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9f0475ec1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9f0475ec1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9f0475ec1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f90f269f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f90f269f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5dfc24e7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5dfc24e7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583c2c2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583c2c2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5dfc24e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5dfc24e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583c2c2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583c2c2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dfc24e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dfc24e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5f15afb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35f15afb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9e82c74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9e82c74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0b39e5b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0b39e5b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35dfc24e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35dfc24e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40b39e5b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40b39e5b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40b39e5b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40b39e5b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40b39e5b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40b39e5b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0b39e5b5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0b39e5b5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5dfc24e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5dfc24e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5dfc24e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35dfc24e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40b39e5b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40b39e5b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dfc24e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dfc24e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90f269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f90f269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5dfc24e7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5dfc24e7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dfc24e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dfc24e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5dfc24e7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5dfc24e7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5dfc24e7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5dfc24e7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dfc24e7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dfc24e7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5dfc24e7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5dfc24e7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5dfc24e7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5dfc24e7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35dfc24e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35dfc24e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5dfc24e7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5dfc24e7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583c2c2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583c2c2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3dcc3e91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3dcc3e91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35dfc24e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35dfc24e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5dfc24e7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5dfc24e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5dfc24e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5dfc24e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5dfc24e7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35dfc24e7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5dfc24e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5dfc24e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5dfc24e7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5dfc24e7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5dfc24e7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35dfc24e7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5dfc24e7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35dfc24e7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5dfc24e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35dfc24e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5dfc24e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5dfc24e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aa5bd25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aa5bd25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5dfc24e7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5dfc24e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5dfc24e7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35dfc24e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5dfc24e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5dfc24e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5dfc24e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35dfc24e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5dfc24e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5dfc24e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dfc24e7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dfc24e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5dfc24e7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5dfc24e7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dfc24e7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dfc24e7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583c2c2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3583c2c2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35dfc24e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35dfc24e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63ed38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63ed38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35dfc24e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35dfc24e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5dfc24e7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35dfc24e7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35dfc24e7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35dfc24e7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5dfc24e7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35dfc24e7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5dfc24e7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5dfc24e7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35dfc24e7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35dfc24e7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35dfc24e7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35dfc24e7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b63ed38d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b63ed38d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35dfc24e7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35dfc24e7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35dfc24e7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35dfc24e7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90f269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90f269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5dfc24e7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35dfc24e7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35dfc24e7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35dfc24e7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35dfc24e7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35dfc24e7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35dfc24e7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35dfc24e7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5dfc24e7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5dfc24e7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5dfc24e7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5dfc24e7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35dfc24e7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35dfc24e7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5dfc24e7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35dfc24e7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35dfc24e7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35dfc24e7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35dfc24e7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35dfc24e7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f90f269f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f90f269f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35dfc24e7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35dfc24e7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5dfc24e7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35dfc24e7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35dfc24e7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35dfc24e7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5dfc24e7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35dfc24e7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5dfc24e7a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35dfc24e7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35dfc24e7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35dfc24e7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35dfc24e7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35dfc24e7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5dfc24e7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5dfc24e7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35dfc24e7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35dfc24e7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5dfc24e7a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35dfc24e7a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f90f269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f90f269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35dfc24e7a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35dfc24e7a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35dfc24e7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35dfc24e7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35dfc24e7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35dfc24e7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dfc24e7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dfc24e7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35dfc24e7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35dfc24e7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35dfc24e7a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35dfc24e7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90f269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90f269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f90f269f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f90f269f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f90f269f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f90f269f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f90f269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f90f269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f90f269f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f90f269f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f90f269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f90f269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f90f269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f90f269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f90f269f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f90f269f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f90f269f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f90f269f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f90f269f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f90f269f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f90f269f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f90f269f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90f269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90f269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f90f269f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f90f269f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f90f269f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f90f269f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f90f269f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f90f269f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f90f269f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f90f269f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90f269f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90f269f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f90f269f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f90f269f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90f269f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90f269f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f90f269f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f90f269f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f90f269f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f90f269f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f90f269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f90f269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b39e5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b39e5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f90f269f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f90f269f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f90f269f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f90f269f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f90f269f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f90f269f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f90f269f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f90f269f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90f269f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90f269f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f90f269f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f90f269f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f90f269f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f90f269f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f90f269f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f90f269f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f90f269f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f90f269f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f90f269f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f90f269f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90f269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90f269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f90f269f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f90f269f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f90f269f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f90f269f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f90f269f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f90f269f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f90f269f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f90f269f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f90f269f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f90f269f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f90f269f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f90f269f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f90f269f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f90f269f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f90f269f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f90f269f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f90f269f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f90f269f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f90f269f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f90f269f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90f269f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90f269f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f0475ec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f0475ec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f0475ec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f0475ec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0475ec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0475ec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9f0475ec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9f0475ec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f0475ec1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f0475ec1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f0475ec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9f0475ec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f0475ec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f0475ec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f0475ec1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f0475ec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0475ec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0475ec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f0475ec1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f0475ec1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90f269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90f269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f0475ec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9f0475ec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0475ec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0475ec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0475ec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0475ec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f0475ec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f0475ec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0475ec1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0475ec1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f0475ec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f0475ec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0475ec1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0475ec1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f0475e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9f0475e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f0475ec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f0475ec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f90f269f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f90f269f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90f269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f90f269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9f0475ec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9f0475ec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f0475ec1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f0475ec1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f0475ec1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9f0475ec1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f0475ec1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f0475ec1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f0475ec1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f0475ec1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f0475ec1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9f0475ec1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f90f269f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f90f269f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f0475ec1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f0475ec1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f90f269f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f90f269f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9f90f269f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9f90f269f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90f269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f90f269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f90f269f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f90f269f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9f90f269f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9f90f269f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9f90f269f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9f90f269f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9f90f269f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9f90f269f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f90f269f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f90f269f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f90f269f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f90f269f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f90f269f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9f90f269f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f90f269f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f90f269f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9f0475ec1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9f0475ec1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f90f269f0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f90f269f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b="1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swald"/>
              <a:buChar char="●"/>
              <a:defRPr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○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■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○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■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○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■"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7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6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3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5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5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5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1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10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8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5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12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Relationship Id="rId3" Type="http://schemas.openxmlformats.org/officeDocument/2006/relationships/hyperlink" Target="http://localhost:8080/api/student/5/section" TargetMode="External"/><Relationship Id="rId4" Type="http://schemas.openxmlformats.org/officeDocument/2006/relationships/hyperlink" Target="http://localhost:8080/api/student/5/section" TargetMode="External"/><Relationship Id="rId5" Type="http://schemas.openxmlformats.org/officeDocument/2006/relationships/hyperlink" Target="http://localhost:8080/api/section/1/stud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localhost:8080/findAllCours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localhost:8080/findCourseById/1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localhost:8080/deleteCourse/1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java/technologies/javase-downloads.html" TargetMode="External"/><Relationship Id="rId4" Type="http://schemas.openxmlformats.org/officeDocument/2006/relationships/hyperlink" Target="https://maven.apache.org/download.cgi" TargetMode="External"/><Relationship Id="rId5" Type="http://schemas.openxmlformats.org/officeDocument/2006/relationships/hyperlink" Target="https://dev.mysql.com/downloads/mysql/" TargetMode="External"/><Relationship Id="rId6" Type="http://schemas.openxmlformats.org/officeDocument/2006/relationships/hyperlink" Target="https://dev.mysql.com/downloads/workbench/" TargetMode="External"/><Relationship Id="rId7" Type="http://schemas.openxmlformats.org/officeDocument/2006/relationships/hyperlink" Target="https://www.jetbrains.com/idea/downloa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localhost:8080/deleteCourse/2" TargetMode="External"/><Relationship Id="rId4" Type="http://schemas.openxmlformats.org/officeDocument/2006/relationships/hyperlink" Target="http://localhost:8080/deleteCourse/2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localhost:8080/createCourse/cs5678" TargetMode="External"/><Relationship Id="rId4" Type="http://schemas.openxmlformats.org/officeDocument/2006/relationships/hyperlink" Target="http://localhost:8080/createCourse/cs5678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annunzi/db-design-orm-assignment" TargetMode="External"/><Relationship Id="rId4" Type="http://schemas.openxmlformats.org/officeDocument/2006/relationships/hyperlink" Target="https://github.com/jannunzi/db-design-orm-assignment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localhost:8080/addSection/14/toCourse/6" TargetMode="External"/><Relationship Id="rId4" Type="http://schemas.openxmlformats.org/officeDocument/2006/relationships/hyperlink" Target="http://localhost:8080/addSection/14/toCourse/6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://localhost:8080/addSection/14/toCourse/6" TargetMode="External"/><Relationship Id="rId4" Type="http://schemas.openxmlformats.org/officeDocument/2006/relationships/hyperlink" Target="http://localhost:8080/addSection/14/toCourse/6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://localhost:8080/removeSection/14/fromCourse/6" TargetMode="External"/><Relationship Id="rId4" Type="http://schemas.openxmlformats.org/officeDocument/2006/relationships/hyperlink" Target="http://localhost:8080/removeSection/14/fromCourse/6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ORM</a:t>
            </a:r>
            <a:endParaRPr b="1" sz="28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585775" y="2792403"/>
            <a:ext cx="8481300" cy="213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●"/>
            </a:pPr>
            <a:r>
              <a:rPr lang="en" sz="2900"/>
              <a:t>Maven applications are configured in </a:t>
            </a:r>
            <a:r>
              <a:rPr b="1" lang="en" sz="2900"/>
              <a:t>src/main/resources/</a:t>
            </a:r>
            <a:r>
              <a:rPr b="1" lang="en" sz="2900"/>
              <a:t>application.properties</a:t>
            </a:r>
            <a:endParaRPr b="1"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●"/>
            </a:pPr>
            <a:r>
              <a:rPr lang="en" sz="2900"/>
              <a:t>In your IDE, r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eplace </a:t>
            </a:r>
            <a:r>
              <a:rPr lang="en" sz="2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highlighted strings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 below with</a:t>
            </a:r>
            <a:r>
              <a:rPr lang="en" sz="2900"/>
              <a:t> your own database </a:t>
            </a:r>
            <a:r>
              <a:rPr b="1" lang="en" sz="2900"/>
              <a:t>host</a:t>
            </a:r>
            <a:r>
              <a:rPr lang="en" sz="2900"/>
              <a:t>, </a:t>
            </a:r>
            <a:r>
              <a:rPr b="1" lang="en" sz="2900"/>
              <a:t>schema</a:t>
            </a:r>
            <a:r>
              <a:rPr lang="en" sz="2900"/>
              <a:t>, </a:t>
            </a:r>
            <a:r>
              <a:rPr b="1" lang="en" sz="2900"/>
              <a:t>username</a:t>
            </a:r>
            <a:r>
              <a:rPr lang="en" sz="2900"/>
              <a:t>, and </a:t>
            </a:r>
            <a:r>
              <a:rPr b="1" lang="en" sz="2900"/>
              <a:t>password</a:t>
            </a:r>
            <a:endParaRPr b="1"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spring.datasource.url=jdbc:mysql://</a:t>
            </a:r>
            <a:r>
              <a:rPr b="1" lang="en" sz="2900">
                <a:highlight>
                  <a:srgbClr val="FFD966"/>
                </a:highlight>
              </a:rPr>
              <a:t>YOUR_HOST</a:t>
            </a:r>
            <a:r>
              <a:rPr b="1" lang="en" sz="2900"/>
              <a:t>:3306/</a:t>
            </a:r>
            <a:r>
              <a:rPr b="1" lang="en" sz="2900">
                <a:highlight>
                  <a:srgbClr val="FFD966"/>
                </a:highlight>
              </a:rPr>
              <a:t>YOUR_SCHEMA</a:t>
            </a:r>
            <a:r>
              <a:rPr b="1" lang="en" sz="2900"/>
              <a:t>?serverTimezone=UTC</a:t>
            </a:r>
            <a:endParaRPr b="1"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spring.datasource.username=</a:t>
            </a:r>
            <a:r>
              <a:rPr b="1" lang="en" sz="2900">
                <a:highlight>
                  <a:srgbClr val="FFD966"/>
                </a:highlight>
              </a:rPr>
              <a:t>YOUR_USERNAME</a:t>
            </a:r>
            <a:endParaRPr b="1" sz="2900">
              <a:highlight>
                <a:srgbClr val="FFD966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spring.datasource.password=</a:t>
            </a:r>
            <a:r>
              <a:rPr b="1" lang="en" sz="2900">
                <a:highlight>
                  <a:srgbClr val="FFD966"/>
                </a:highlight>
              </a:rPr>
              <a:t>YOUR_PASSWORD</a:t>
            </a:r>
            <a:endParaRPr b="1" sz="2900"/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</a:t>
            </a:r>
            <a:r>
              <a:rPr lang="en" sz="4000"/>
              <a:t>pplication</a:t>
            </a:r>
            <a:r>
              <a:rPr lang="en"/>
              <a:t> P</a:t>
            </a:r>
            <a:r>
              <a:rPr lang="en" sz="4000"/>
              <a:t>roperties</a:t>
            </a:r>
            <a:endParaRPr sz="4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136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36"/>
          <p:cNvSpPr txBox="1"/>
          <p:nvPr>
            <p:ph type="title"/>
          </p:nvPr>
        </p:nvSpPr>
        <p:spPr>
          <a:xfrm>
            <a:off x="0" y="-12175"/>
            <a:ext cx="7422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Sections to Students</a:t>
            </a:r>
            <a:endParaRPr/>
          </a:p>
        </p:txBody>
      </p:sp>
      <p:sp>
        <p:nvSpPr>
          <p:cNvPr id="802" name="Google Shape;802;p13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"students"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Student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">
                <a:highlight>
                  <a:srgbClr val="FFFFFF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first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last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@OneToMany</a:t>
            </a:r>
            <a:r>
              <a:rPr lang="en">
                <a:highlight>
                  <a:srgbClr val="FFE599"/>
                </a:highlight>
              </a:rPr>
              <a:t>(mappedBy = 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"student"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List&lt;Enrollment&gt;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sections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803" name="Google Shape;803;p136"/>
          <p:cNvSpPr/>
          <p:nvPr/>
        </p:nvSpPr>
        <p:spPr>
          <a:xfrm>
            <a:off x="7422375" y="48150"/>
            <a:ext cx="1564800" cy="16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137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137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Students to Section</a:t>
            </a:r>
            <a:endParaRPr/>
          </a:p>
        </p:txBody>
      </p:sp>
      <p:sp>
        <p:nvSpPr>
          <p:cNvPr id="810" name="Google Shape;810;p13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"sections"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Section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">
                <a:highlight>
                  <a:srgbClr val="FFFFFF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sectionName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@OneToMany</a:t>
            </a:r>
            <a:r>
              <a:rPr lang="en">
                <a:highlight>
                  <a:srgbClr val="FFE599"/>
                </a:highlight>
              </a:rPr>
              <a:t>(mappedBy=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"section"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List&lt;Enrollment&gt;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students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11" name="Google Shape;811;p137"/>
          <p:cNvSpPr/>
          <p:nvPr/>
        </p:nvSpPr>
        <p:spPr>
          <a:xfrm>
            <a:off x="7743325" y="4036175"/>
            <a:ext cx="1396200" cy="110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"Wonderland"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  <p:sp>
        <p:nvSpPr>
          <p:cNvPr id="817" name="Google Shape;817;p13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  <p:sp>
        <p:nvSpPr>
          <p:cNvPr id="823" name="Google Shape;823;p13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"Marley"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95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4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  <p:sp>
        <p:nvSpPr>
          <p:cNvPr id="829" name="Google Shape;829;p14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solidFill>
                <a:srgbClr val="1A01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4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http://localhost:8080/findAllStudents</a:t>
            </a:r>
            <a:endParaRPr/>
          </a:p>
        </p:txBody>
      </p:sp>
      <p:sp>
        <p:nvSpPr>
          <p:cNvPr id="835" name="Google Shape;835;p14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"Dan"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"Aykroyd"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"Ed"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8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"Norton"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[]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4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</a:t>
            </a:r>
            <a:r>
              <a:rPr b="1" lang="en" sz="1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</a:t>
            </a:r>
            <a:endParaRPr b="1" sz="1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MANY</a:t>
            </a:r>
            <a:endParaRPr b="1" sz="16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" sz="3200">
                <a:solidFill>
                  <a:srgbClr val="000000"/>
                </a:solidFill>
                <a:highlight>
                  <a:srgbClr val="FFFFFF"/>
                </a:highlight>
              </a:rPr>
              <a:t>To use our </a:t>
            </a:r>
            <a:r>
              <a:rPr lang="en" sz="3200">
                <a:solidFill>
                  <a:srgbClr val="000000"/>
                </a:solidFill>
                <a:highlight>
                  <a:srgbClr val="FFE599"/>
                </a:highlight>
              </a:rPr>
              <a:t>Many to Many relation</a:t>
            </a:r>
            <a:r>
              <a:rPr lang="en" sz="3200">
                <a:solidFill>
                  <a:srgbClr val="000000"/>
                </a:solidFill>
                <a:highlight>
                  <a:srgbClr val="CFE2F3"/>
                </a:highlight>
              </a:rPr>
              <a:t>, create a repository</a:t>
            </a:r>
            <a:endParaRPr sz="3200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" sz="3200">
                <a:solidFill>
                  <a:srgbClr val="000000"/>
                </a:solidFill>
                <a:highlight>
                  <a:srgbClr val="F4CCCC"/>
                </a:highlight>
              </a:rPr>
              <a:t>Note </a:t>
            </a:r>
            <a:r>
              <a:rPr lang="en" sz="3200">
                <a:highlight>
                  <a:srgbClr val="F4CCCC"/>
                </a:highlight>
              </a:rPr>
              <a:t>EnrollmentId</a:t>
            </a:r>
            <a:r>
              <a:rPr lang="en" sz="3200">
                <a:solidFill>
                  <a:srgbClr val="000000"/>
                </a:solidFill>
                <a:highlight>
                  <a:srgbClr val="F4CCCC"/>
                </a:highlight>
              </a:rPr>
              <a:t> represents its composite primary key</a:t>
            </a:r>
            <a:endParaRPr sz="320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200">
                <a:highlight>
                  <a:srgbClr val="CFE2F3"/>
                </a:highlight>
              </a:rPr>
              <a:t>EnrollmentRepository</a:t>
            </a:r>
            <a:endParaRPr sz="3200"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 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200">
                <a:highlight>
                  <a:srgbClr val="CFE2F3"/>
                </a:highlight>
              </a:rPr>
              <a:t>CrudRepository</a:t>
            </a:r>
            <a:r>
              <a:rPr lang="en" sz="3200">
                <a:highlight>
                  <a:srgbClr val="FFFFFF"/>
                </a:highlight>
              </a:rPr>
              <a:t>&lt;</a:t>
            </a:r>
            <a:r>
              <a:rPr lang="en" sz="3200">
                <a:highlight>
                  <a:srgbClr val="FFE599"/>
                </a:highlight>
              </a:rPr>
              <a:t>Enrollment</a:t>
            </a:r>
            <a:r>
              <a:rPr lang="en" sz="3200">
                <a:highlight>
                  <a:srgbClr val="FFFFFF"/>
                </a:highlight>
              </a:rPr>
              <a:t>, </a:t>
            </a:r>
            <a:r>
              <a:rPr lang="en" sz="3200">
                <a:highlight>
                  <a:srgbClr val="F4CCCC"/>
                </a:highlight>
              </a:rPr>
              <a:t>EnrollmentId</a:t>
            </a:r>
            <a:r>
              <a:rPr lang="en" sz="3200">
                <a:highlight>
                  <a:srgbClr val="FFFFFF"/>
                </a:highlight>
              </a:rPr>
              <a:t>&gt; {</a:t>
            </a:r>
            <a:endParaRPr sz="3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}</a:t>
            </a:r>
            <a:endParaRPr b="1" sz="32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846" name="Google Shape;846;p14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EnrollmentRepository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4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use our Many to Many relation, 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create a DAO for it</a:t>
            </a:r>
            <a:endParaRPr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It'll need repositories for tables/objects it relates</a:t>
            </a:r>
            <a:endParaRPr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public class </a:t>
            </a:r>
            <a:r>
              <a:rPr lang="en">
                <a:highlight>
                  <a:srgbClr val="CFE2F3"/>
                </a:highlight>
              </a:rPr>
              <a:t>EnrollmentDao {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</a:t>
            </a:r>
            <a:r>
              <a:rPr lang="en">
                <a:highlight>
                  <a:srgbClr val="FFE599"/>
                </a:highlight>
              </a:rPr>
              <a:t>StudentRepository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studentRepository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</a:t>
            </a:r>
            <a:r>
              <a:rPr lang="en">
                <a:highlight>
                  <a:srgbClr val="FFE599"/>
                </a:highlight>
              </a:rPr>
              <a:t>SectionRepository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highlight>
                  <a:srgbClr val="FFFFFF"/>
                </a:highlight>
              </a:rPr>
              <a:t>EnrollmentRepository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enrollmentRepository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852" name="Google Shape;852;p14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EnrollmentDao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4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Create the relation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, set its foreign keys</a:t>
            </a:r>
            <a:r>
              <a:rPr lang="en">
                <a:solidFill>
                  <a:srgbClr val="000000"/>
                </a:solidFill>
                <a:highlight>
                  <a:srgbClr val="F4CCCC"/>
                </a:highlight>
              </a:rPr>
              <a:t>, and insert it</a:t>
            </a:r>
            <a:endParaRPr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Enrollment </a:t>
            </a:r>
            <a:r>
              <a:rPr b="1" lang="en">
                <a:highlight>
                  <a:srgbClr val="FFFFFF"/>
                </a:highlight>
              </a:rPr>
              <a:t>enrollStudentInSection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studentId,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sectionId)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 enrollment =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new </a:t>
            </a:r>
            <a:r>
              <a:rPr lang="en">
                <a:highlight>
                  <a:srgbClr val="FFE599"/>
                </a:highlight>
              </a:rPr>
              <a:t>Enrollment();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enrollment.setSectionId(sectionId);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enrollment.setStudentId(studentId);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4CCCC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4CCCC"/>
                </a:highlight>
              </a:rPr>
              <a:t>enrollmentRepository</a:t>
            </a:r>
            <a:r>
              <a:rPr lang="en">
                <a:highlight>
                  <a:srgbClr val="F4CCCC"/>
                </a:highlight>
              </a:rPr>
              <a:t>.save(enrollment);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highlight>
                  <a:srgbClr val="FFFFFF"/>
                </a:highlight>
              </a:rPr>
              <a:t>enrollment;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858" name="Google Shape;858;p14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Relationship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spring.jpa.hibernate.ddl-auto=update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spring.jpa.show-sql=true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spring.jpa.hibernate.naming-strategy=org.hibernate.cfg.ImprovedNamingStrategy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spring.jpa.properties.hibernate.dialect=org.hibernate.dialect.MySQL5InnoDBDialect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spring.jpa.properties.hibernate.show_sql=true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spring.jpa.properties.hibernate.use_sql_comments=true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spring.jpa.properties.hibernate.format_sql=true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spring.jpa.properties.hibernate.type=trace</a:t>
            </a:r>
            <a:endParaRPr/>
          </a:p>
        </p:txBody>
      </p:sp>
      <p:sp>
        <p:nvSpPr>
          <p:cNvPr id="207" name="Google Shape;207;p47"/>
          <p:cNvSpPr/>
          <p:nvPr/>
        </p:nvSpPr>
        <p:spPr>
          <a:xfrm>
            <a:off x="7042000" y="-344375"/>
            <a:ext cx="2882400" cy="20796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Additional/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Optional Configurations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47"/>
          <p:cNvSpPr txBox="1"/>
          <p:nvPr>
            <p:ph type="title"/>
          </p:nvPr>
        </p:nvSpPr>
        <p:spPr>
          <a:xfrm>
            <a:off x="351650" y="-12175"/>
            <a:ext cx="87924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application.properties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4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enrollStudentInSection</a:t>
            </a:r>
            <a:endParaRPr/>
          </a:p>
        </p:txBody>
      </p:sp>
      <p:sp>
        <p:nvSpPr>
          <p:cNvPr id="864" name="Google Shape;864;p14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@RestController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EnrollmentDao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"/enroll/{studentId}/in/{sectionId}"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Enrollment </a:t>
            </a:r>
            <a:r>
              <a:rPr b="1" lang="en">
                <a:highlight>
                  <a:srgbClr val="FFFFFF"/>
                </a:highlight>
              </a:rPr>
              <a:t>enrollStudentInSection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"studentId"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Integer studentId,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Integer sectionId)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 enrollment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>
                <a:highlight>
                  <a:srgbClr val="FFFFFF"/>
                </a:highlight>
              </a:rPr>
              <a:t>Enrollment();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enrollment.setSectionId(sectionId);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enrollment.setStudentId(studentId);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enrollmentRepository</a:t>
            </a:r>
            <a:r>
              <a:rPr lang="en">
                <a:highlight>
                  <a:srgbClr val="FFFFFF"/>
                </a:highlight>
              </a:rPr>
              <a:t>.save(enrollment);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highlight>
                  <a:srgbClr val="FFFFFF"/>
                </a:highlight>
              </a:rPr>
              <a:t>enrollment;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remove relationship, 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create composite key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, and delete</a:t>
            </a:r>
            <a:endParaRPr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b="1" lang="en">
                <a:highlight>
                  <a:srgbClr val="FFFFFF"/>
                </a:highlight>
              </a:rPr>
              <a:t>unenrollStudentFromSection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studentId,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Integer sectionId)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EnrollmentId enrollmentId =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new </a:t>
            </a:r>
            <a:r>
              <a:rPr lang="en">
                <a:highlight>
                  <a:srgbClr val="FFE599"/>
                </a:highlight>
              </a:rPr>
              <a:t>EnrollmentId();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enrollmentId.setStudentId(studentId);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enrollmentId.setSectionId(sectionId);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CFE2F3"/>
                </a:highlight>
              </a:rPr>
              <a:t>enrollmentRepository</a:t>
            </a:r>
            <a:r>
              <a:rPr lang="en">
                <a:highlight>
                  <a:srgbClr val="CFE2F3"/>
                </a:highlight>
              </a:rPr>
              <a:t>.deleteById(enrollmentId);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870" name="Google Shape;870;p14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Relationship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unenrollStudentFromSection</a:t>
            </a:r>
            <a:endParaRPr/>
          </a:p>
        </p:txBody>
      </p:sp>
      <p:sp>
        <p:nvSpPr>
          <p:cNvPr id="876" name="Google Shape;876;p14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"/unenroll/{studentId}/from/{sectionId}"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b="1" lang="en">
                <a:highlight>
                  <a:srgbClr val="FFFFFF"/>
                </a:highlight>
              </a:rPr>
              <a:t>unenrollStudentFromSection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"studentId"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/>
              <a:t> Integer studentId,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/>
              <a:t> Integer sectionId)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EnrollmentId enrollmentId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>
                <a:highlight>
                  <a:srgbClr val="FFFFFF"/>
                </a:highlight>
              </a:rPr>
              <a:t>EnrollmentId();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enrollmentId.setStudentId(studentId);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enrollmentId.setSectionId(sectionId);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enrollmentRepository</a:t>
            </a:r>
            <a:r>
              <a:rPr lang="en">
                <a:highlight>
                  <a:srgbClr val="FFFFFF"/>
                </a:highlight>
              </a:rPr>
              <a:t>.deleteById(enrollmentId);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4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INHERITANCE</a:t>
            </a:r>
            <a:endParaRPr b="1" sz="1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2" name="Google Shape;882;p149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3" name="Google Shape;883;p14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JPA CLASS</a:t>
            </a:r>
            <a:endParaRPr b="1" sz="14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25" y="147894"/>
            <a:ext cx="8520600" cy="4995607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50"/>
          <p:cNvSpPr/>
          <p:nvPr/>
        </p:nvSpPr>
        <p:spPr>
          <a:xfrm>
            <a:off x="2009465" y="54075"/>
            <a:ext cx="2014800" cy="1125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5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entity data</a:t>
            </a:r>
            <a:r>
              <a:rPr lang="en"/>
              <a:t> models</a:t>
            </a:r>
            <a:endParaRPr/>
          </a:p>
        </p:txBody>
      </p:sp>
      <p:sp>
        <p:nvSpPr>
          <p:cNvPr id="895" name="Google Shape;895;p15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package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com.example.myapp.models;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 {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password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firstName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lastName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6" name="Google Shape;896;p151"/>
          <p:cNvSpPr/>
          <p:nvPr/>
        </p:nvSpPr>
        <p:spPr>
          <a:xfrm>
            <a:off x="6224575" y="1630225"/>
            <a:ext cx="2449500" cy="30084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following were left out for brevity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arguments constructor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default constructor</a:t>
            </a:r>
            <a:endParaRPr sz="20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 models as JPA entities</a:t>
            </a:r>
            <a:endParaRPr/>
          </a:p>
        </p:txBody>
      </p:sp>
      <p:sp>
        <p:nvSpPr>
          <p:cNvPr id="902" name="Google Shape;902;p15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highlight>
                  <a:srgbClr val="FFFFFF"/>
                </a:highlight>
              </a:rPr>
              <a:t>javax.persistence.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*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</a:rPr>
              <a:t>Entity</a:t>
            </a:r>
            <a:endParaRPr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User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</a:rPr>
              <a:t>Id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</a:rPr>
              <a:t>GeneratedValue</a:t>
            </a:r>
            <a:endParaRPr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(strategy=GenerationType.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b="1" lang="en">
                <a:solidFill>
                  <a:srgbClr val="660E7A"/>
                </a:solidFill>
                <a:highlight>
                  <a:srgbClr val="FFFF00"/>
                </a:highlight>
              </a:rPr>
              <a:t>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03" name="Google Shape;903;p152"/>
          <p:cNvSpPr/>
          <p:nvPr/>
        </p:nvSpPr>
        <p:spPr>
          <a:xfrm>
            <a:off x="6131650" y="983175"/>
            <a:ext cx="25842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JPA maps Java classes to database tables,</a:t>
            </a:r>
            <a:r>
              <a:rPr lang="en" sz="2100"/>
              <a:t> </a:t>
            </a:r>
            <a:r>
              <a:rPr lang="en" sz="2100"/>
              <a:t>properties to fields, and instances to records</a:t>
            </a:r>
            <a:endParaRPr sz="21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repository</a:t>
            </a:r>
            <a:endParaRPr/>
          </a:p>
        </p:txBody>
      </p:sp>
      <p:sp>
        <p:nvSpPr>
          <p:cNvPr id="909" name="Google Shape;909;p15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Repositories provide API to interact with database, e.g., create, find, update, delete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3150">
                <a:highlight>
                  <a:srgbClr val="FFFFFF"/>
                </a:highlight>
              </a:rPr>
              <a:t>com.example.myapp.repositories;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3150">
                <a:highlight>
                  <a:srgbClr val="FFFFFF"/>
                </a:highlight>
              </a:rPr>
              <a:t>com.example.myapp.models.*;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3150">
                <a:highlight>
                  <a:srgbClr val="FFFFFF"/>
                </a:highlight>
              </a:rPr>
              <a:t>org.springframework.data.repository.*;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150">
                <a:highlight>
                  <a:srgbClr val="FFFFFF"/>
                </a:highlight>
              </a:rPr>
              <a:t>UserRepository</a:t>
            </a:r>
            <a:endParaRPr sz="31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150">
                <a:highlight>
                  <a:srgbClr val="FFFFFF"/>
                </a:highlight>
              </a:rPr>
              <a:t>CrudRepository&lt;User, Integer&gt; { }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5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</a:t>
            </a:r>
            <a:r>
              <a:rPr lang="en"/>
              <a:t>JPA</a:t>
            </a:r>
            <a:r>
              <a:rPr lang="en"/>
              <a:t> Schema</a:t>
            </a:r>
            <a:endParaRPr/>
          </a:p>
        </p:txBody>
      </p:sp>
      <p:sp>
        <p:nvSpPr>
          <p:cNvPr id="915" name="Google Shape;915;p15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900">
                <a:highlight>
                  <a:srgbClr val="FFFFFF"/>
                </a:highlight>
              </a:rPr>
              <a:t>user (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id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900">
                <a:highlight>
                  <a:srgbClr val="FFFFFF"/>
                </a:highlight>
              </a:rPr>
              <a:t>AUTO_INCREMENT,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first_name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last_name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password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username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900">
                <a:highlight>
                  <a:srgbClr val="FFFFFF"/>
                </a:highlight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900">
                <a:highlight>
                  <a:srgbClr val="FFFFFF"/>
                </a:highlight>
              </a:rPr>
              <a:t>,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2900">
                <a:highlight>
                  <a:srgbClr val="FFFFFF"/>
                </a:highlight>
              </a:rPr>
              <a:t>)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) ENGINE=MyISAM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DEFAULT </a:t>
            </a:r>
            <a:r>
              <a:rPr lang="en" sz="2900">
                <a:highlight>
                  <a:srgbClr val="FFFFFF"/>
                </a:highlight>
              </a:rPr>
              <a:t>CHARSET=latin1;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5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users</a:t>
            </a:r>
            <a:endParaRPr/>
          </a:p>
        </p:txBody>
      </p:sp>
      <p:sp>
        <p:nvSpPr>
          <p:cNvPr id="921" name="Google Shape;921;p15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'Alice'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'Wonderland'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'awonder'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'123'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'Bob'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'Dylan'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'bdylan'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'qwe'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'Chuck'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'Norris'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'cnorris'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'wer'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user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'Dan'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'Brown'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'dbrown'</a:t>
            </a:r>
            <a:r>
              <a:rPr lang="en">
                <a:highlight>
                  <a:srgbClr val="FFFFFF"/>
                </a:highlight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'asd'</a:t>
            </a:r>
            <a:r>
              <a:rPr lang="en">
                <a:highlight>
                  <a:srgbClr val="FFFFFF"/>
                </a:highlight>
              </a:rPr>
              <a:t>);</a:t>
            </a:r>
            <a:endParaRPr sz="4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585775" y="2503775"/>
            <a:ext cx="8144400" cy="181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/>
              <a:t>pom.xml configures Maven project dependencies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In your IDE, edit </a:t>
            </a:r>
            <a:r>
              <a:rPr b="1" i="1" lang="en" sz="3300" u="sng">
                <a:latin typeface="Oswald"/>
                <a:ea typeface="Oswald"/>
                <a:cs typeface="Oswald"/>
                <a:sym typeface="Oswald"/>
              </a:rPr>
              <a:t>pom.xml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You might need to edit your </a:t>
            </a: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JDK version</a:t>
            </a:r>
            <a:endParaRPr sz="33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3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properties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&gt;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 sz="3300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java.version</a:t>
            </a: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&gt;8&lt;/</a:t>
            </a:r>
            <a:r>
              <a:rPr b="1" lang="en" sz="3300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java.version</a:t>
            </a:r>
            <a:r>
              <a:rPr lang="en" sz="33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33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3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properties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&gt;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JDK 8 should be OK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4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Project Dependencies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5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USTOM</a:t>
            </a: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JPQL </a:t>
            </a:r>
            <a:r>
              <a:rPr b="1" lang="en" sz="20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</a:t>
            </a:r>
            <a:r>
              <a:rPr b="1" lang="en" sz="19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UERIES</a:t>
            </a:r>
            <a:endParaRPr b="1" sz="19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7" name="Google Shape;927;p156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5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Declare custom queries in repository</a:t>
            </a:r>
            <a:endParaRPr sz="33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350">
                <a:highlight>
                  <a:srgbClr val="FFFFFF"/>
                </a:highlight>
              </a:rPr>
              <a:t>UserRepository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350">
                <a:highlight>
                  <a:srgbClr val="FFFFFF"/>
                </a:highlight>
              </a:rPr>
              <a:t>CrudRepository&lt;User, Integer&gt; {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50">
                <a:highlight>
                  <a:srgbClr val="FFFFFF"/>
                </a:highlight>
              </a:rPr>
              <a:t>List&lt;User&gt;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    </a:t>
            </a:r>
            <a:r>
              <a:rPr b="1" lang="en" sz="3350">
                <a:highlight>
                  <a:srgbClr val="FFFF00"/>
                </a:highlight>
              </a:rPr>
              <a:t>findUserByUsername</a:t>
            </a:r>
            <a:endParaRPr b="1" sz="33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           (String username);</a:t>
            </a:r>
            <a:endParaRPr sz="3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</a:rPr>
              <a:t>}</a:t>
            </a:r>
            <a:endParaRPr b="1" sz="335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933" name="Google Shape;933;p15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custom queries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5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Name method parameters so we can refer to them in a query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FFFF"/>
                </a:highlight>
              </a:rPr>
              <a:t>List&lt;User&gt;</a:t>
            </a: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highlight>
                  <a:srgbClr val="FFFFFF"/>
                </a:highlight>
              </a:rPr>
              <a:t>findUserByUsername</a:t>
            </a:r>
            <a:endParaRPr b="1"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lang="en" sz="2900">
                <a:highlight>
                  <a:srgbClr val="FFFFFF"/>
                </a:highlight>
              </a:rPr>
              <a:t>   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solidFill>
                  <a:srgbClr val="808000"/>
                </a:solidFill>
                <a:highlight>
                  <a:srgbClr val="FFFF00"/>
                </a:highlight>
              </a:rPr>
              <a:t>@Param</a:t>
            </a:r>
            <a:r>
              <a:rPr lang="en" sz="2900">
                <a:highlight>
                  <a:srgbClr val="FFFF00"/>
                </a:highlight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</a:rPr>
              <a:t>"username"</a:t>
            </a:r>
            <a:r>
              <a:rPr lang="en" sz="2900">
                <a:highlight>
                  <a:srgbClr val="FFFF00"/>
                </a:highlight>
              </a:rPr>
              <a:t>)</a:t>
            </a:r>
            <a:r>
              <a:rPr lang="en" sz="2900">
                <a:highlight>
                  <a:srgbClr val="FFFFFF"/>
                </a:highlight>
              </a:rPr>
              <a:t> String username);</a:t>
            </a:r>
            <a:endParaRPr b="1" sz="29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939" name="Google Shape;939;p15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query parameters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5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Implement query with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@Query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JPQL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or native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SQL</a:t>
            </a:r>
            <a:endParaRPr b="1" sz="310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b="1" lang="en" sz="2900">
                <a:solidFill>
                  <a:srgbClr val="808000"/>
                </a:solidFill>
                <a:highlight>
                  <a:srgbClr val="FFFF00"/>
                </a:highlight>
              </a:rPr>
              <a:t>Query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"SELECT user FROM User user</a:t>
            </a:r>
            <a:endParaRPr b="1" sz="29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                WHERE user.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=: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2900">
                <a:highlight>
                  <a:srgbClr val="FFFFFF"/>
                </a:highlight>
              </a:rPr>
              <a:t>)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solidFill>
                  <a:srgbClr val="000000"/>
                </a:solidFill>
                <a:highlight>
                  <a:srgbClr val="FFFFFF"/>
                </a:highlight>
              </a:rPr>
              <a:t>List&lt;User&gt;</a:t>
            </a:r>
            <a:r>
              <a:rPr lang="en" sz="2900">
                <a:highlight>
                  <a:srgbClr val="FFFFFF"/>
                </a:highlight>
              </a:rPr>
              <a:t> </a:t>
            </a:r>
            <a:r>
              <a:rPr b="1" lang="en" sz="2900">
                <a:highlight>
                  <a:srgbClr val="FFFFFF"/>
                </a:highlight>
              </a:rPr>
              <a:t>findUserByUsername</a:t>
            </a:r>
            <a:endParaRPr b="1"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   (</a:t>
            </a:r>
            <a:r>
              <a:rPr lang="en" sz="2900">
                <a:solidFill>
                  <a:srgbClr val="808000"/>
                </a:solidFill>
                <a:highlight>
                  <a:srgbClr val="FFFFFF"/>
                </a:highlight>
              </a:rPr>
              <a:t>@Param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2900">
                <a:highlight>
                  <a:srgbClr val="FFFFFF"/>
                </a:highlight>
              </a:rPr>
              <a:t>) String username);</a:t>
            </a:r>
            <a:endParaRPr b="1" sz="29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945" name="Google Shape;945;p15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query parameters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6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predicates with AND</a:t>
            </a:r>
            <a:endParaRPr/>
          </a:p>
        </p:txBody>
      </p:sp>
      <p:sp>
        <p:nvSpPr>
          <p:cNvPr id="951" name="Google Shape;951;p16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AND to combine predicates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</a:rPr>
              <a:t>@Query</a:t>
            </a:r>
            <a:r>
              <a:rPr lang="en" sz="3150">
                <a:highlight>
                  <a:srgbClr val="FFFFFF"/>
                </a:highlight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"SELECT user from User user WHERE user.</a:t>
            </a:r>
            <a:r>
              <a:rPr b="1" lang="en" sz="3150">
                <a:solidFill>
                  <a:srgbClr val="660E7A"/>
                </a:solidFill>
                <a:highlight>
                  <a:srgbClr val="FFFFFF"/>
                </a:highlight>
              </a:rPr>
              <a:t>username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=:username</a:t>
            </a:r>
            <a:b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</a:b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AND      user.</a:t>
            </a:r>
            <a:r>
              <a:rPr b="1" lang="en" sz="3150">
                <a:solidFill>
                  <a:srgbClr val="660E7A"/>
                </a:solidFill>
                <a:highlight>
                  <a:srgbClr val="FFFFFF"/>
                </a:highlight>
              </a:rPr>
              <a:t>password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=:=password"</a:t>
            </a:r>
            <a:r>
              <a:rPr lang="en" sz="3150">
                <a:highlight>
                  <a:srgbClr val="FFFFFF"/>
                </a:highlight>
              </a:rPr>
              <a:t>)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150">
                <a:highlight>
                  <a:srgbClr val="FFFFFF"/>
                </a:highlight>
              </a:rPr>
              <a:t>List&lt;User&gt; </a:t>
            </a:r>
            <a:r>
              <a:rPr b="1" lang="en" sz="3150">
                <a:highlight>
                  <a:srgbClr val="FFFF00"/>
                </a:highlight>
              </a:rPr>
              <a:t>findUserByCredentials</a:t>
            </a:r>
            <a:endParaRPr b="1" sz="3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highlight>
                  <a:srgbClr val="FFFFFF"/>
                </a:highlight>
              </a:rPr>
              <a:t>       (</a:t>
            </a: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</a:rPr>
              <a:t>@Param</a:t>
            </a:r>
            <a:r>
              <a:rPr lang="en" sz="3150">
                <a:highlight>
                  <a:srgbClr val="FFFFFF"/>
                </a:highlight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" sz="3150">
                <a:highlight>
                  <a:srgbClr val="FFFFFF"/>
                </a:highlight>
              </a:rPr>
              <a:t>) String username,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highlight>
                  <a:srgbClr val="FFFFFF"/>
                </a:highlight>
              </a:rPr>
              <a:t>        </a:t>
            </a: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</a:rPr>
              <a:t>@Param</a:t>
            </a:r>
            <a:r>
              <a:rPr lang="en" sz="3150">
                <a:highlight>
                  <a:srgbClr val="FFFFFF"/>
                </a:highlight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" sz="3150">
                <a:highlight>
                  <a:srgbClr val="FFFFFF"/>
                </a:highlight>
              </a:rPr>
              <a:t>) String password);</a:t>
            </a:r>
            <a:endParaRPr sz="41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6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EB </a:t>
            </a: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ERVICE</a:t>
            </a: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r>
              <a:rPr b="1"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CCESS</a:t>
            </a:r>
            <a:endParaRPr b="1"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7" name="Google Shape;957;p161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62"/>
          <p:cNvSpPr/>
          <p:nvPr/>
        </p:nvSpPr>
        <p:spPr>
          <a:xfrm>
            <a:off x="311575" y="1549350"/>
            <a:ext cx="8520600" cy="298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6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Retrieve a record by primary key</a:t>
            </a:r>
            <a:endParaRPr sz="4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4" name="Google Shape;964;p16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Oswald"/>
                <a:ea typeface="Oswald"/>
                <a:cs typeface="Oswald"/>
                <a:sym typeface="Oswald"/>
              </a:rPr>
              <a:t>Use repository's </a:t>
            </a:r>
            <a:r>
              <a:rPr b="1" lang="en" sz="3500">
                <a:latin typeface="Oswald"/>
                <a:ea typeface="Oswald"/>
                <a:cs typeface="Oswald"/>
                <a:sym typeface="Oswald"/>
              </a:rPr>
              <a:t>findById()</a:t>
            </a:r>
            <a:r>
              <a:rPr lang="en" sz="3500">
                <a:latin typeface="Oswald"/>
                <a:ea typeface="Oswald"/>
                <a:cs typeface="Oswald"/>
                <a:sym typeface="Oswald"/>
              </a:rPr>
              <a:t> to retrieve one record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808000"/>
                </a:solidFill>
              </a:rPr>
              <a:t>@GetMapping</a:t>
            </a:r>
            <a:r>
              <a:rPr lang="en" sz="3300"/>
              <a:t>(</a:t>
            </a:r>
            <a:r>
              <a:rPr b="1" lang="en" sz="3300">
                <a:solidFill>
                  <a:srgbClr val="008000"/>
                </a:solidFill>
              </a:rPr>
              <a:t>"/api/users/{userId}"</a:t>
            </a:r>
            <a:r>
              <a:rPr lang="en" sz="3300"/>
              <a:t>)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</a:rPr>
              <a:t>public </a:t>
            </a:r>
            <a:r>
              <a:rPr lang="en" sz="3300"/>
              <a:t>User findUserById</a:t>
            </a:r>
            <a:endParaRPr sz="3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(</a:t>
            </a:r>
            <a:r>
              <a:rPr lang="en" sz="3300">
                <a:solidFill>
                  <a:srgbClr val="808000"/>
                </a:solidFill>
              </a:rPr>
              <a:t>@PathVariable</a:t>
            </a:r>
            <a:r>
              <a:rPr lang="en" sz="3300"/>
              <a:t>(</a:t>
            </a:r>
            <a:r>
              <a:rPr b="1" lang="en" sz="3300">
                <a:solidFill>
                  <a:srgbClr val="008000"/>
                </a:solidFill>
              </a:rPr>
              <a:t>"userId"</a:t>
            </a:r>
            <a:r>
              <a:rPr lang="en" sz="3300"/>
              <a:t>) Integer id) {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  </a:t>
            </a:r>
            <a:r>
              <a:rPr b="1" lang="en" sz="3300">
                <a:solidFill>
                  <a:srgbClr val="000080"/>
                </a:solidFill>
              </a:rPr>
              <a:t>return </a:t>
            </a:r>
            <a:r>
              <a:rPr b="1" lang="en" sz="3300">
                <a:solidFill>
                  <a:srgbClr val="660E7A"/>
                </a:solidFill>
              </a:rPr>
              <a:t>userRepository</a:t>
            </a:r>
            <a:r>
              <a:rPr lang="en" sz="3300"/>
              <a:t>.</a:t>
            </a:r>
            <a:r>
              <a:rPr b="1" lang="en" sz="3300"/>
              <a:t>findById</a:t>
            </a:r>
            <a:r>
              <a:rPr lang="en" sz="3300"/>
              <a:t>(id).get();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}</a:t>
            </a:r>
            <a:endParaRPr sz="33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Try </a:t>
            </a: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http://localhost:8080/api/users</a:t>
            </a:r>
            <a:r>
              <a:rPr b="1" lang="en" sz="3200"/>
              <a:t>/1</a:t>
            </a:r>
            <a:endParaRPr b="1" sz="35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6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Expose data model as a REST API</a:t>
            </a:r>
            <a:endParaRPr sz="4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0" name="Google Shape;970;p16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Map data model to equivalent REST API endpoint</a:t>
            </a:r>
            <a:endParaRPr sz="37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375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750">
                <a:highlight>
                  <a:srgbClr val="FFFFFF"/>
                </a:highlight>
              </a:rPr>
              <a:t>UserService {</a:t>
            </a:r>
            <a:endParaRPr sz="37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highlight>
                  <a:srgbClr val="FFFFFF"/>
                </a:highlight>
              </a:rPr>
              <a:t>   </a:t>
            </a:r>
            <a:r>
              <a:rPr lang="en" sz="375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750">
                <a:highlight>
                  <a:srgbClr val="FFFFFF"/>
                </a:highlight>
              </a:rPr>
              <a:t>(</a:t>
            </a:r>
            <a:r>
              <a:rPr b="1" lang="en" sz="3750">
                <a:solidFill>
                  <a:srgbClr val="008000"/>
                </a:solidFill>
                <a:highlight>
                  <a:srgbClr val="FFFFFF"/>
                </a:highlight>
              </a:rPr>
              <a:t>"/api/users"</a:t>
            </a:r>
            <a:r>
              <a:rPr lang="en" sz="3750">
                <a:highlight>
                  <a:srgbClr val="FFFFFF"/>
                </a:highlight>
              </a:rPr>
              <a:t>)</a:t>
            </a:r>
            <a:endParaRPr sz="37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highlight>
                  <a:srgbClr val="FFFFFF"/>
                </a:highlight>
              </a:rPr>
              <a:t>   </a:t>
            </a:r>
            <a:r>
              <a:rPr b="1" lang="en" sz="37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750">
                <a:highlight>
                  <a:srgbClr val="FFFFFF"/>
                </a:highlight>
              </a:rPr>
              <a:t>List&lt;User&gt; findAllUsers() { }</a:t>
            </a:r>
            <a:endParaRPr sz="37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highlight>
                  <a:srgbClr val="FFFFFF"/>
                </a:highlight>
              </a:rPr>
              <a:t>}</a:t>
            </a:r>
            <a:endParaRPr sz="4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64"/>
          <p:cNvSpPr/>
          <p:nvPr/>
        </p:nvSpPr>
        <p:spPr>
          <a:xfrm>
            <a:off x="311575" y="1486425"/>
            <a:ext cx="8520600" cy="30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6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Retrieve all records</a:t>
            </a:r>
            <a:endParaRPr sz="4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7" name="Google Shape;977;p16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repository's</a:t>
            </a: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findAll()</a:t>
            </a: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method to retrieve all records</a:t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808000"/>
                </a:solidFill>
              </a:rPr>
              <a:t>@</a:t>
            </a:r>
            <a:r>
              <a:rPr lang="en" sz="3200">
                <a:solidFill>
                  <a:srgbClr val="808000"/>
                </a:solidFill>
                <a:highlight>
                  <a:srgbClr val="FFFF00"/>
                </a:highlight>
              </a:rPr>
              <a:t>Autowired</a:t>
            </a:r>
            <a:endParaRPr sz="3200"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00"/>
                </a:highlight>
              </a:rPr>
              <a:t>UserRepository</a:t>
            </a:r>
            <a:r>
              <a:rPr lang="en" sz="3200"/>
              <a:t> </a:t>
            </a:r>
            <a:r>
              <a:rPr b="1" lang="en" sz="3200">
                <a:solidFill>
                  <a:srgbClr val="660E7A"/>
                </a:solidFill>
              </a:rPr>
              <a:t>userRepository</a:t>
            </a:r>
            <a:r>
              <a:rPr lang="en" sz="3200"/>
              <a:t>;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808000"/>
                </a:solidFill>
              </a:rPr>
              <a:t>@GetMapping</a:t>
            </a:r>
            <a:r>
              <a:rPr lang="en" sz="3200"/>
              <a:t>(</a:t>
            </a:r>
            <a:r>
              <a:rPr b="1" lang="en" sz="3200">
                <a:solidFill>
                  <a:srgbClr val="008000"/>
                </a:solidFill>
              </a:rPr>
              <a:t>"/api/users"</a:t>
            </a:r>
            <a:r>
              <a:rPr lang="en" sz="3200"/>
              <a:t>)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</a:rPr>
              <a:t>public </a:t>
            </a:r>
            <a:r>
              <a:rPr lang="en" sz="3200"/>
              <a:t>List&lt;User&gt; findAllUsers() {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</a:t>
            </a:r>
            <a:r>
              <a:rPr b="1" lang="en" sz="3200">
                <a:solidFill>
                  <a:srgbClr val="000080"/>
                </a:solidFill>
              </a:rPr>
              <a:t>return </a:t>
            </a:r>
            <a:r>
              <a:rPr lang="en" sz="3200"/>
              <a:t>(List&lt;User&gt;) </a:t>
            </a:r>
            <a:r>
              <a:rPr b="1" lang="en" sz="3200">
                <a:solidFill>
                  <a:srgbClr val="660E7A"/>
                </a:solidFill>
              </a:rPr>
              <a:t>userRepository</a:t>
            </a:r>
            <a:r>
              <a:rPr lang="en" sz="3200"/>
              <a:t>.</a:t>
            </a:r>
            <a:r>
              <a:rPr lang="en" sz="3200">
                <a:highlight>
                  <a:srgbClr val="FFFF00"/>
                </a:highlight>
              </a:rPr>
              <a:t>findAll</a:t>
            </a:r>
            <a:r>
              <a:rPr lang="en" sz="3200"/>
              <a:t>();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}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Try </a:t>
            </a: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http://localhost:8080/api/users</a:t>
            </a:r>
            <a:endParaRPr b="1" sz="32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6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Retrieve users by </a:t>
            </a:r>
            <a:r>
              <a:rPr lang="en" sz="4000"/>
              <a:t>username</a:t>
            </a:r>
            <a:endParaRPr sz="4000"/>
          </a:p>
        </p:txBody>
      </p:sp>
      <p:sp>
        <p:nvSpPr>
          <p:cNvPr id="983" name="Google Shape;983;p16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2750">
                <a:highlight>
                  <a:srgbClr val="FFFFFF"/>
                </a:highlight>
              </a:rPr>
              <a:t>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"/api/users"</a:t>
            </a:r>
            <a:r>
              <a:rPr lang="en" sz="2750">
                <a:highlight>
                  <a:srgbClr val="FFFFFF"/>
                </a:highlight>
              </a:rPr>
              <a:t>)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750">
                <a:highlight>
                  <a:srgbClr val="FFFFFF"/>
                </a:highlight>
              </a:rPr>
              <a:t>List&lt;User&gt; findAllUsers(</a:t>
            </a:r>
            <a:r>
              <a:rPr lang="en" sz="275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2750">
                <a:solidFill>
                  <a:srgbClr val="808000"/>
                </a:solidFill>
                <a:highlight>
                  <a:srgbClr val="FFFF00"/>
                </a:highlight>
              </a:rPr>
              <a:t>RequestParam</a:t>
            </a:r>
            <a:endParaRPr sz="2750">
              <a:solidFill>
                <a:srgbClr val="8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(name=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" sz="2750">
                <a:highlight>
                  <a:srgbClr val="FFFFFF"/>
                </a:highlight>
              </a:rPr>
              <a:t>, required=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" sz="2750">
                <a:highlight>
                  <a:srgbClr val="FFFFFF"/>
                </a:highlight>
              </a:rPr>
              <a:t>) String </a:t>
            </a:r>
            <a:r>
              <a:rPr b="1" lang="en" sz="2750">
                <a:highlight>
                  <a:srgbClr val="FFFF00"/>
                </a:highlight>
              </a:rPr>
              <a:t>uname</a:t>
            </a:r>
            <a:r>
              <a:rPr lang="en" sz="2750">
                <a:highlight>
                  <a:srgbClr val="FFFFFF"/>
                </a:highlight>
              </a:rPr>
              <a:t>)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{ 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</a:rPr>
              <a:t>if</a:t>
            </a:r>
            <a:r>
              <a:rPr lang="en" sz="2750">
                <a:highlight>
                  <a:srgbClr val="FFFF00"/>
                </a:highlight>
              </a:rPr>
              <a:t>(username !=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</a:rPr>
              <a:t>null</a:t>
            </a:r>
            <a:r>
              <a:rPr lang="en" sz="2750">
                <a:highlight>
                  <a:srgbClr val="FFFF00"/>
                </a:highlight>
              </a:rPr>
              <a:t>) {</a:t>
            </a:r>
            <a:endParaRPr sz="27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   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</a:rPr>
              <a:t>return </a:t>
            </a:r>
            <a:r>
              <a:rPr b="1" lang="en" sz="2750">
                <a:solidFill>
                  <a:srgbClr val="660E7A"/>
                </a:solidFill>
                <a:highlight>
                  <a:srgbClr val="FFFF00"/>
                </a:highlight>
              </a:rPr>
              <a:t>userRepository</a:t>
            </a:r>
            <a:r>
              <a:rPr lang="en" sz="2750">
                <a:highlight>
                  <a:srgbClr val="FFFF00"/>
                </a:highlight>
              </a:rPr>
              <a:t>.</a:t>
            </a:r>
            <a:endParaRPr sz="27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        </a:t>
            </a:r>
            <a:r>
              <a:rPr lang="en" sz="2750">
                <a:highlight>
                  <a:srgbClr val="FFFF00"/>
                </a:highlight>
              </a:rPr>
              <a:t>findUserByUsername(</a:t>
            </a:r>
            <a:r>
              <a:rPr b="1" lang="en" sz="2750">
                <a:highlight>
                  <a:srgbClr val="FFFF00"/>
                </a:highlight>
              </a:rPr>
              <a:t>uname</a:t>
            </a:r>
            <a:r>
              <a:rPr lang="en" sz="2750">
                <a:highlight>
                  <a:srgbClr val="FFFF00"/>
                </a:highlight>
              </a:rPr>
              <a:t>); }</a:t>
            </a:r>
            <a:endParaRPr sz="27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  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750">
                <a:highlight>
                  <a:srgbClr val="FFFFFF"/>
                </a:highlight>
              </a:rPr>
              <a:t>(List&lt;User&gt;) </a:t>
            </a:r>
            <a:r>
              <a:rPr b="1" lang="en" sz="2750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2750">
                <a:highlight>
                  <a:srgbClr val="FFFFFF"/>
                </a:highlight>
              </a:rPr>
              <a:t>.findAll();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</a:rPr>
              <a:t>}</a:t>
            </a:r>
            <a:endParaRPr sz="305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/>
          <p:nvPr/>
        </p:nvSpPr>
        <p:spPr>
          <a:xfrm>
            <a:off x="585775" y="2647975"/>
            <a:ext cx="8144400" cy="227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/>
              <a:t>We've preconfigured the database vendor as MySQL using the vendor's </a:t>
            </a:r>
            <a:r>
              <a:rPr lang="en">
                <a:highlight>
                  <a:srgbClr val="F4CCCC"/>
                </a:highlight>
              </a:rPr>
              <a:t>mysql Java connector</a:t>
            </a:r>
            <a:endParaRPr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Depending on the version of your MySQL database, you might need to configure it below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&gt;mysql&lt;/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lang="en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mysql-connector-java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version</a:t>
            </a:r>
            <a:r>
              <a:rPr lang="en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&gt;8.0.17&lt;/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version</a:t>
            </a:r>
            <a:r>
              <a:rPr lang="en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4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Database Vendor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66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U</a:t>
            </a:r>
            <a:r>
              <a:rPr lang="en"/>
              <a:t>PDATE</a:t>
            </a:r>
            <a:r>
              <a:rPr lang="en" sz="11000"/>
              <a:t> D</a:t>
            </a:r>
            <a:r>
              <a:rPr lang="en"/>
              <a:t>ATA</a:t>
            </a:r>
            <a:r>
              <a:rPr lang="en" sz="11000"/>
              <a:t> I</a:t>
            </a:r>
            <a:r>
              <a:rPr lang="en"/>
              <a:t>N</a:t>
            </a:r>
            <a:br>
              <a:rPr lang="en" sz="11000"/>
            </a:br>
            <a:r>
              <a:rPr lang="en" sz="11600"/>
              <a:t>REST S</a:t>
            </a:r>
            <a:r>
              <a:rPr lang="en" sz="10600"/>
              <a:t>ERVICES</a:t>
            </a:r>
            <a:endParaRPr sz="10600"/>
          </a:p>
        </p:txBody>
      </p:sp>
      <p:sp>
        <p:nvSpPr>
          <p:cNvPr id="989" name="Google Shape;989;p166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6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Posting New Data to RESTful Services</a:t>
            </a:r>
            <a:endParaRPr sz="4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5" name="Google Shape;995;p16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@PostMapping(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"/api/users"</a:t>
            </a:r>
            <a:r>
              <a:rPr lang="en" sz="4000">
                <a:highlight>
                  <a:srgbClr val="FFFFFF"/>
                </a:highlight>
              </a:rPr>
              <a:t>)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4000">
                <a:highlight>
                  <a:srgbClr val="FFFFFF"/>
                </a:highlight>
              </a:rPr>
              <a:t>User createUser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(@RequestBody User user) {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  		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4000">
                <a:highlight>
                  <a:srgbClr val="FFFFFF"/>
                </a:highlight>
              </a:rPr>
              <a:t>userRepository</a:t>
            </a:r>
            <a:endParaRPr sz="4000"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highlight>
                  <a:srgbClr val="FFFFFF"/>
                </a:highlight>
              </a:rPr>
              <a:t>.save(user);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highlight>
                  <a:srgbClr val="FFFFFF"/>
                </a:highlight>
              </a:rPr>
              <a:t>}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49" y="0"/>
            <a:ext cx="71297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6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Updating</a:t>
            </a:r>
            <a:r>
              <a:rPr lang="en" sz="4800"/>
              <a:t> Data</a:t>
            </a:r>
            <a:r>
              <a:rPr lang="en" sz="4800"/>
              <a:t> in RESTful Services</a:t>
            </a:r>
            <a:endParaRPr sz="4800"/>
          </a:p>
        </p:txBody>
      </p:sp>
      <p:sp>
        <p:nvSpPr>
          <p:cNvPr id="1006" name="Google Shape;1006;p16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@PutMapping(</a:t>
            </a:r>
            <a:r>
              <a:rPr b="1" lang="en" sz="3300">
                <a:solidFill>
                  <a:srgbClr val="008000"/>
                </a:solidFill>
              </a:rPr>
              <a:t>"/api/users/{userId}"</a:t>
            </a:r>
            <a:r>
              <a:rPr lang="en" sz="3300"/>
              <a:t>)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</a:rPr>
              <a:t>public </a:t>
            </a:r>
            <a:r>
              <a:rPr lang="en" sz="3300"/>
              <a:t>User updateUser(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     @PathVariable(</a:t>
            </a:r>
            <a:r>
              <a:rPr b="1" lang="en" sz="3300">
                <a:solidFill>
                  <a:srgbClr val="008000"/>
                </a:solidFill>
              </a:rPr>
              <a:t>"userId"</a:t>
            </a:r>
            <a:r>
              <a:rPr lang="en" sz="3300"/>
              <a:t>) </a:t>
            </a:r>
            <a:r>
              <a:rPr b="1" lang="en" sz="3300">
                <a:solidFill>
                  <a:srgbClr val="000080"/>
                </a:solidFill>
              </a:rPr>
              <a:t>int </a:t>
            </a:r>
            <a:r>
              <a:rPr lang="en" sz="3300"/>
              <a:t>id,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     @RequestBody User newUser) {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User user = userRepository.findById(id).get();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user.set(newUser);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</a:rPr>
              <a:t>return </a:t>
            </a:r>
            <a:r>
              <a:rPr lang="en" sz="3300"/>
              <a:t>userRepository.save(user);}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7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Updating Data in RESTful Services</a:t>
            </a:r>
            <a:endParaRPr sz="4800"/>
          </a:p>
        </p:txBody>
      </p:sp>
      <p:sp>
        <p:nvSpPr>
          <p:cNvPr id="1012" name="Google Shape;1012;p17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000080"/>
                </a:solidFill>
              </a:rPr>
              <a:t>public void </a:t>
            </a:r>
            <a:r>
              <a:rPr lang="en" sz="3900"/>
              <a:t>set(User newUser) {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.username = newUser.username;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.password = newUser.password;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.firstName = newUser.firstName;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 </a:t>
            </a:r>
            <a:r>
              <a:rPr b="1" lang="en" sz="3900">
                <a:solidFill>
                  <a:srgbClr val="000080"/>
                </a:solidFill>
              </a:rPr>
              <a:t>this</a:t>
            </a:r>
            <a:r>
              <a:rPr lang="en" sz="3900"/>
              <a:t>.lastName = newUser.lastName;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50450"/>
            <a:ext cx="8832300" cy="252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7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Deleting Data from RESTful Services</a:t>
            </a:r>
            <a:endParaRPr sz="4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17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highlight>
                  <a:srgbClr val="FFFFFF"/>
                </a:highlight>
              </a:rPr>
              <a:t>@DeleteMapping(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"/api/users/{userId}"</a:t>
            </a:r>
            <a:r>
              <a:rPr lang="en" sz="3300">
                <a:highlight>
                  <a:srgbClr val="FFFFFF"/>
                </a:highlight>
              </a:rPr>
              <a:t>)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00">
                <a:highlight>
                  <a:srgbClr val="FFFFFF"/>
                </a:highlight>
              </a:rPr>
              <a:t>deleteUser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highlight>
                  <a:srgbClr val="FFFFFF"/>
                </a:highlight>
              </a:rPr>
              <a:t>(@PathVariable(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"userId"</a:t>
            </a:r>
            <a:r>
              <a:rPr lang="en" sz="3300">
                <a:highlight>
                  <a:srgbClr val="FFFFFF"/>
                </a:highlight>
              </a:rPr>
              <a:t>)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3300">
                <a:highlight>
                  <a:srgbClr val="FFFFFF"/>
                </a:highlight>
              </a:rPr>
              <a:t>id) {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highlight>
                  <a:srgbClr val="FFFFFF"/>
                </a:highlight>
              </a:rPr>
              <a:t>  userRepository.deleteById(id);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FFFFFF"/>
                </a:highlight>
              </a:rPr>
              <a:t>}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24" name="Google Shape;1024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00" y="3777425"/>
            <a:ext cx="8323626" cy="1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7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00"/>
              <a:t>F</a:t>
            </a:r>
            <a:r>
              <a:rPr lang="en" sz="18100"/>
              <a:t>ACULTY</a:t>
            </a:r>
            <a:endParaRPr sz="18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0"/>
              <a:t>E</a:t>
            </a:r>
            <a:r>
              <a:rPr lang="en" sz="12100"/>
              <a:t>NTITY </a:t>
            </a:r>
            <a:r>
              <a:rPr lang="en" sz="13100"/>
              <a:t>M</a:t>
            </a:r>
            <a:r>
              <a:rPr lang="en" sz="12100"/>
              <a:t>ODEL</a:t>
            </a:r>
            <a:endParaRPr sz="12100"/>
          </a:p>
        </p:txBody>
      </p:sp>
      <p:sp>
        <p:nvSpPr>
          <p:cNvPr id="1030" name="Google Shape;1030;p173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7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7" name="Google Shape;1037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6" y="0"/>
            <a:ext cx="87728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74"/>
          <p:cNvSpPr/>
          <p:nvPr/>
        </p:nvSpPr>
        <p:spPr>
          <a:xfrm>
            <a:off x="283297" y="1825100"/>
            <a:ext cx="2101500" cy="117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7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Inheritance</a:t>
            </a:r>
            <a:endParaRPr/>
          </a:p>
        </p:txBody>
      </p:sp>
      <p:sp>
        <p:nvSpPr>
          <p:cNvPr id="1044" name="Google Shape;1044;p17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package com.jga.models;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</a:rPr>
              <a:t>public class </a:t>
            </a:r>
            <a:r>
              <a:rPr lang="en" sz="4000"/>
              <a:t>Faculty extends User {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  </a:t>
            </a:r>
            <a:r>
              <a:rPr b="1" lang="en" sz="4000">
                <a:solidFill>
                  <a:srgbClr val="000080"/>
                </a:solidFill>
              </a:rPr>
              <a:t>private </a:t>
            </a:r>
            <a:r>
              <a:rPr lang="en" sz="4000"/>
              <a:t>String office;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  </a:t>
            </a:r>
            <a:r>
              <a:rPr b="1" lang="en" sz="4000">
                <a:solidFill>
                  <a:srgbClr val="000080"/>
                </a:solidFill>
              </a:rPr>
              <a:t>private </a:t>
            </a:r>
            <a:r>
              <a:rPr lang="en" sz="4000"/>
              <a:t>Boolean tenure;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}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Google Shape;1045;p175"/>
          <p:cNvSpPr/>
          <p:nvPr/>
        </p:nvSpPr>
        <p:spPr>
          <a:xfrm>
            <a:off x="6442875" y="2507175"/>
            <a:ext cx="20445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arguments constructor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default constructor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0"/>
          <p:cNvSpPr/>
          <p:nvPr/>
        </p:nvSpPr>
        <p:spPr>
          <a:xfrm>
            <a:off x="585775" y="1504975"/>
            <a:ext cx="8144400" cy="227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/>
              <a:t>Also verify you have the ORM libraries configured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lang="en"/>
              <a:t>org.springframework.boot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groupId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lang="en"/>
              <a:t>spring-boot-starter-data-jpa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artifactId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&gt;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5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Configuration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7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Single Table Inheritance Strategy (default)</a:t>
            </a:r>
            <a:endParaRPr sz="3500"/>
          </a:p>
        </p:txBody>
      </p:sp>
      <p:sp>
        <p:nvSpPr>
          <p:cNvPr id="1051" name="Google Shape;1051;p17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00080"/>
                </a:solidFill>
              </a:rPr>
              <a:t>CREATE TABLE users </a:t>
            </a:r>
            <a:r>
              <a:rPr lang="en" sz="2150"/>
              <a:t>(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b="1" lang="en" sz="2150">
                <a:solidFill>
                  <a:srgbClr val="000080"/>
                </a:solidFill>
              </a:rPr>
              <a:t>id </a:t>
            </a:r>
            <a:r>
              <a:rPr b="1" i="1" lang="en" sz="2150">
                <a:solidFill>
                  <a:srgbClr val="660E7A"/>
                </a:solidFill>
              </a:rPr>
              <a:t>int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11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NOT NULL </a:t>
            </a:r>
            <a:r>
              <a:rPr lang="en" sz="2150"/>
              <a:t>AUTO_INCREMENT,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first_name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last_name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password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username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lang="en" sz="2150">
                <a:highlight>
                  <a:srgbClr val="FFFF00"/>
                </a:highlight>
              </a:rPr>
              <a:t>dtype</a:t>
            </a:r>
            <a:r>
              <a:rPr lang="en" sz="2150"/>
              <a:t>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31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NOT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lang="en" sz="2150">
                <a:highlight>
                  <a:srgbClr val="FFFF00"/>
                </a:highlight>
              </a:rPr>
              <a:t>office</a:t>
            </a:r>
            <a:r>
              <a:rPr lang="en" sz="2150"/>
              <a:t> </a:t>
            </a:r>
            <a:r>
              <a:rPr b="1" i="1" lang="en" sz="2150">
                <a:solidFill>
                  <a:srgbClr val="660E7A"/>
                </a:solidFill>
              </a:rPr>
              <a:t>varchar</a:t>
            </a:r>
            <a:r>
              <a:rPr lang="en" sz="2150"/>
              <a:t>(</a:t>
            </a:r>
            <a:r>
              <a:rPr lang="en" sz="2150">
                <a:solidFill>
                  <a:srgbClr val="0000FF"/>
                </a:solidFill>
              </a:rPr>
              <a:t>255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lang="en" sz="2150">
                <a:highlight>
                  <a:srgbClr val="FFFF00"/>
                </a:highlight>
              </a:rPr>
              <a:t>tenure</a:t>
            </a:r>
            <a:r>
              <a:rPr lang="en" sz="2150"/>
              <a:t> bit(</a:t>
            </a:r>
            <a:r>
              <a:rPr lang="en" sz="2150">
                <a:solidFill>
                  <a:srgbClr val="0000FF"/>
                </a:solidFill>
              </a:rPr>
              <a:t>1</a:t>
            </a:r>
            <a:r>
              <a:rPr lang="en" sz="2150"/>
              <a:t>) </a:t>
            </a:r>
            <a:r>
              <a:rPr b="1" lang="en" sz="2150">
                <a:solidFill>
                  <a:srgbClr val="000080"/>
                </a:solidFill>
              </a:rPr>
              <a:t>DEFAULT NULL</a:t>
            </a:r>
            <a:r>
              <a:rPr lang="en" sz="2150"/>
              <a:t>,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/>
              <a:t> </a:t>
            </a:r>
            <a:r>
              <a:rPr b="1" lang="en" sz="2150">
                <a:solidFill>
                  <a:srgbClr val="000080"/>
                </a:solidFill>
              </a:rPr>
              <a:t>PRIMARY KEY </a:t>
            </a:r>
            <a:r>
              <a:rPr lang="en" sz="2150"/>
              <a:t>(</a:t>
            </a:r>
            <a:r>
              <a:rPr b="1" lang="en" sz="2150">
                <a:solidFill>
                  <a:srgbClr val="000080"/>
                </a:solidFill>
              </a:rPr>
              <a:t>id</a:t>
            </a:r>
            <a:r>
              <a:rPr lang="en" sz="2150"/>
              <a:t>)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176"/>
          <p:cNvSpPr/>
          <p:nvPr/>
        </p:nvSpPr>
        <p:spPr>
          <a:xfrm>
            <a:off x="6671475" y="1852775"/>
            <a:ext cx="2044500" cy="29865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Default strategy is single table inheritance. Derived class attributes are denormalized to base class. </a:t>
            </a:r>
            <a:r>
              <a:rPr b="1" lang="en" sz="2000"/>
              <a:t>dtype</a:t>
            </a:r>
            <a:r>
              <a:rPr lang="en" sz="2000"/>
              <a:t> used to distinguish.</a:t>
            </a:r>
            <a:endParaRPr sz="20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7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Implementing a Faculty Repository</a:t>
            </a:r>
            <a:endParaRPr sz="4500"/>
          </a:p>
        </p:txBody>
      </p:sp>
      <p:sp>
        <p:nvSpPr>
          <p:cNvPr id="1058" name="Google Shape;1058;p17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package com.jga.repositories;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org.springframework.data.repository.*;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com.jga.models.</a:t>
            </a:r>
            <a:r>
              <a:rPr lang="en" sz="3200">
                <a:highlight>
                  <a:srgbClr val="FFFF00"/>
                </a:highlight>
              </a:rPr>
              <a:t>Faculty</a:t>
            </a:r>
            <a:r>
              <a:rPr lang="en" sz="3200"/>
              <a:t>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80"/>
                </a:solidFill>
              </a:rPr>
              <a:t>public interface </a:t>
            </a:r>
            <a:r>
              <a:rPr lang="en" sz="3200"/>
              <a:t>FacultyRepository extends CrudRepository&lt;</a:t>
            </a:r>
            <a:r>
              <a:rPr lang="en" sz="3200">
                <a:highlight>
                  <a:srgbClr val="FFFF00"/>
                </a:highlight>
              </a:rPr>
              <a:t>Faculty</a:t>
            </a:r>
            <a:r>
              <a:rPr lang="en" sz="3200"/>
              <a:t>, Integer&gt; { 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7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REST Service</a:t>
            </a:r>
            <a:endParaRPr/>
          </a:p>
        </p:txBody>
      </p:sp>
      <p:sp>
        <p:nvSpPr>
          <p:cNvPr id="1064" name="Google Shape;1064;p17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@RestController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FacultyService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@Autowired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FacultyRepository repository;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@GetMapping(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"/api/faculty"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List&lt;Faculty&gt; findAllFaculty()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List&lt;Faculty&gt;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repository.findAll();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5" name="Google Shape;1065;p178"/>
          <p:cNvSpPr/>
          <p:nvPr/>
        </p:nvSpPr>
        <p:spPr>
          <a:xfrm>
            <a:off x="6203550" y="557375"/>
            <a:ext cx="2628900" cy="2799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82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Repository's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findAll()</a:t>
            </a:r>
            <a:r>
              <a:rPr lang="en" sz="2200"/>
              <a:t> only returns instances of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Faculty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Automatically filters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dType='Faculty'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7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Faculty</a:t>
            </a:r>
            <a:endParaRPr/>
          </a:p>
        </p:txBody>
      </p:sp>
      <p:sp>
        <p:nvSpPr>
          <p:cNvPr id="1071" name="Google Shape;1071;p17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00080"/>
                </a:solidFill>
              </a:rPr>
              <a:t>INSERT INTO users</a:t>
            </a:r>
            <a:endParaRPr b="1" sz="39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/>
              <a:t>(first_name, last_name, password,</a:t>
            </a:r>
            <a:endParaRPr sz="3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/>
              <a:t>username, dtype, office, tenure)</a:t>
            </a:r>
            <a:endParaRPr sz="3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50">
                <a:solidFill>
                  <a:srgbClr val="000080"/>
                </a:solidFill>
              </a:rPr>
              <a:t>VALUES</a:t>
            </a:r>
            <a:endParaRPr b="1" sz="39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/>
              <a:t>(</a:t>
            </a:r>
            <a:r>
              <a:rPr b="1" lang="en" sz="3950">
                <a:solidFill>
                  <a:srgbClr val="008000"/>
                </a:solidFill>
              </a:rPr>
              <a:t>'Tim'</a:t>
            </a:r>
            <a:r>
              <a:rPr lang="en" sz="3950"/>
              <a:t>,</a:t>
            </a:r>
            <a:r>
              <a:rPr b="1" lang="en" sz="3950">
                <a:solidFill>
                  <a:srgbClr val="008000"/>
                </a:solidFill>
              </a:rPr>
              <a:t>'Birns Lee'</a:t>
            </a:r>
            <a:r>
              <a:rPr lang="en" sz="3950"/>
              <a:t>, </a:t>
            </a:r>
            <a:r>
              <a:rPr b="1" lang="en" sz="3950">
                <a:solidFill>
                  <a:srgbClr val="008000"/>
                </a:solidFill>
              </a:rPr>
              <a:t>'tlee'</a:t>
            </a:r>
            <a:r>
              <a:rPr lang="en" sz="3950"/>
              <a:t>, </a:t>
            </a:r>
            <a:r>
              <a:rPr b="1" lang="en" sz="3950">
                <a:solidFill>
                  <a:srgbClr val="008000"/>
                </a:solidFill>
              </a:rPr>
              <a:t>'tlee'</a:t>
            </a:r>
            <a:r>
              <a:rPr lang="en" sz="3950"/>
              <a:t>,</a:t>
            </a:r>
            <a:endParaRPr sz="3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08000"/>
                </a:solidFill>
              </a:rPr>
              <a:t>'Faculty'</a:t>
            </a:r>
            <a:r>
              <a:rPr lang="en" sz="3950"/>
              <a:t>, </a:t>
            </a:r>
            <a:r>
              <a:rPr b="1" lang="en" sz="3950">
                <a:solidFill>
                  <a:srgbClr val="008000"/>
                </a:solidFill>
              </a:rPr>
              <a:t>'123A'</a:t>
            </a:r>
            <a:r>
              <a:rPr lang="en" sz="3950"/>
              <a:t>, </a:t>
            </a:r>
            <a:r>
              <a:rPr lang="en" sz="3950">
                <a:solidFill>
                  <a:srgbClr val="0000FF"/>
                </a:solidFill>
              </a:rPr>
              <a:t>1</a:t>
            </a:r>
            <a:r>
              <a:rPr lang="en" sz="3950"/>
              <a:t>);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8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Another Faculty</a:t>
            </a:r>
            <a:endParaRPr/>
          </a:p>
        </p:txBody>
      </p:sp>
      <p:sp>
        <p:nvSpPr>
          <p:cNvPr id="1077" name="Google Shape;1077;p18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50">
                <a:solidFill>
                  <a:srgbClr val="000080"/>
                </a:solidFill>
              </a:rPr>
              <a:t>INSERT INTO users</a:t>
            </a:r>
            <a:endParaRPr b="1" sz="38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(first_name, last_name, password,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/>
              <a:t>username, dtype, office, tenure)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50">
                <a:solidFill>
                  <a:srgbClr val="000080"/>
                </a:solidFill>
              </a:rPr>
              <a:t>VALUES</a:t>
            </a:r>
            <a:endParaRPr b="1" sz="38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/>
              <a:t>(</a:t>
            </a:r>
            <a:r>
              <a:rPr b="1" lang="en" sz="3850">
                <a:solidFill>
                  <a:srgbClr val="008000"/>
                </a:solidFill>
              </a:rPr>
              <a:t>'Ada'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'Lovelace'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'alovelace'</a:t>
            </a:r>
            <a:r>
              <a:rPr lang="en" sz="3850"/>
              <a:t>,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rgbClr val="008000"/>
                </a:solidFill>
              </a:rPr>
              <a:t>'alovelace'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'Faculty'</a:t>
            </a:r>
            <a:r>
              <a:rPr lang="en" sz="3850"/>
              <a:t>,</a:t>
            </a:r>
            <a:r>
              <a:rPr b="1" lang="en" sz="3850">
                <a:solidFill>
                  <a:srgbClr val="008000"/>
                </a:solidFill>
              </a:rPr>
              <a:t>'321B'</a:t>
            </a:r>
            <a:r>
              <a:rPr lang="en" sz="3850"/>
              <a:t>,</a:t>
            </a:r>
            <a:r>
              <a:rPr lang="en" sz="3850">
                <a:solidFill>
                  <a:srgbClr val="0000FF"/>
                </a:solidFill>
              </a:rPr>
              <a:t>1</a:t>
            </a:r>
            <a:r>
              <a:rPr lang="en" sz="3850"/>
              <a:t>);</a:t>
            </a:r>
            <a:endParaRPr sz="5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8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http://localhost:8080/api/faculty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18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[  { </a:t>
            </a:r>
            <a:r>
              <a:rPr b="1" lang="en" sz="2950">
                <a:solidFill>
                  <a:srgbClr val="660E7A"/>
                </a:solidFill>
              </a:rPr>
              <a:t>"id"</a:t>
            </a:r>
            <a:r>
              <a:rPr lang="en" sz="2950"/>
              <a:t>: </a:t>
            </a:r>
            <a:r>
              <a:rPr lang="en" sz="2950">
                <a:solidFill>
                  <a:srgbClr val="0000FF"/>
                </a:solidFill>
              </a:rPr>
              <a:t>3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"username"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"tlee"</a:t>
            </a:r>
            <a:r>
              <a:rPr lang="en" sz="2950"/>
              <a:t>,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660E7A"/>
                </a:solidFill>
              </a:rPr>
              <a:t>"password"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"tlee"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"firstName"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"Tim"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"lastName"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"Birns </a:t>
            </a:r>
            <a:r>
              <a:rPr lang="en" sz="2950"/>
              <a:t>Lee</a:t>
            </a:r>
            <a:r>
              <a:rPr b="1" lang="en" sz="2950">
                <a:solidFill>
                  <a:srgbClr val="660E7A"/>
                </a:solidFill>
              </a:rPr>
              <a:t>",</a:t>
            </a:r>
            <a:endParaRPr b="1" sz="2950">
              <a:solidFill>
                <a:srgbClr val="660E7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660E7A"/>
                </a:solidFill>
              </a:rPr>
              <a:t>"</a:t>
            </a:r>
            <a:r>
              <a:rPr lang="en" sz="2950"/>
              <a:t>office</a:t>
            </a:r>
            <a:r>
              <a:rPr b="1" lang="en" sz="2950">
                <a:solidFill>
                  <a:srgbClr val="660E7A"/>
                </a:solidFill>
              </a:rPr>
              <a:t>": "</a:t>
            </a:r>
            <a:r>
              <a:rPr lang="en" sz="2950"/>
              <a:t>123A</a:t>
            </a:r>
            <a:r>
              <a:rPr b="1" lang="en" sz="2950">
                <a:solidFill>
                  <a:srgbClr val="660E7A"/>
                </a:solidFill>
              </a:rPr>
              <a:t>", "</a:t>
            </a:r>
            <a:r>
              <a:rPr lang="en" sz="2950"/>
              <a:t>tenure</a:t>
            </a:r>
            <a:r>
              <a:rPr b="1" lang="en" sz="2950">
                <a:solidFill>
                  <a:srgbClr val="008000"/>
                </a:solidFill>
              </a:rPr>
              <a:t>": true },</a:t>
            </a:r>
            <a:endParaRPr b="1" sz="295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8000"/>
                </a:solidFill>
              </a:rPr>
              <a:t> </a:t>
            </a:r>
            <a:r>
              <a:rPr lang="en" sz="2950"/>
              <a:t>{ </a:t>
            </a:r>
            <a:r>
              <a:rPr b="1" lang="en" sz="2950">
                <a:solidFill>
                  <a:srgbClr val="660E7A"/>
                </a:solidFill>
              </a:rPr>
              <a:t>"id"</a:t>
            </a:r>
            <a:r>
              <a:rPr lang="en" sz="2950"/>
              <a:t>: </a:t>
            </a:r>
            <a:r>
              <a:rPr lang="en" sz="2950">
                <a:solidFill>
                  <a:srgbClr val="0000FF"/>
                </a:solidFill>
              </a:rPr>
              <a:t>4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"username"</a:t>
            </a:r>
            <a:r>
              <a:rPr lang="en" sz="2950"/>
              <a:t>:</a:t>
            </a:r>
            <a:r>
              <a:rPr b="1" lang="en" sz="2950">
                <a:solidFill>
                  <a:srgbClr val="008000"/>
                </a:solidFill>
              </a:rPr>
              <a:t>"alovelace"</a:t>
            </a:r>
            <a:r>
              <a:rPr lang="en" sz="2950"/>
              <a:t>,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   </a:t>
            </a:r>
            <a:r>
              <a:rPr b="1" lang="en" sz="2950">
                <a:solidFill>
                  <a:srgbClr val="660E7A"/>
                </a:solidFill>
              </a:rPr>
              <a:t>"password"</a:t>
            </a:r>
            <a:r>
              <a:rPr lang="en" sz="2950"/>
              <a:t>:</a:t>
            </a:r>
            <a:r>
              <a:rPr b="1" lang="en" sz="2950">
                <a:solidFill>
                  <a:srgbClr val="008000"/>
                </a:solidFill>
              </a:rPr>
              <a:t>"alovelace"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"firstName"</a:t>
            </a:r>
            <a:r>
              <a:rPr lang="en" sz="2950"/>
              <a:t>: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 </a:t>
            </a:r>
            <a:r>
              <a:rPr b="1" lang="en" sz="2950">
                <a:solidFill>
                  <a:srgbClr val="008000"/>
                </a:solidFill>
              </a:rPr>
              <a:t>"Ada"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"lastName"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"Lovelace"</a:t>
            </a:r>
            <a:r>
              <a:rPr lang="en" sz="2950"/>
              <a:t>,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/>
              <a:t>   </a:t>
            </a:r>
            <a:r>
              <a:rPr b="1" lang="en" sz="2950">
                <a:solidFill>
                  <a:srgbClr val="660E7A"/>
                </a:solidFill>
              </a:rPr>
              <a:t>"office"</a:t>
            </a:r>
            <a:r>
              <a:rPr lang="en" sz="2950"/>
              <a:t>: </a:t>
            </a:r>
            <a:r>
              <a:rPr b="1" lang="en" sz="2950">
                <a:solidFill>
                  <a:srgbClr val="008000"/>
                </a:solidFill>
              </a:rPr>
              <a:t>"321B"</a:t>
            </a:r>
            <a:r>
              <a:rPr lang="en" sz="2950"/>
              <a:t>, </a:t>
            </a:r>
            <a:r>
              <a:rPr b="1" lang="en" sz="2950">
                <a:solidFill>
                  <a:srgbClr val="660E7A"/>
                </a:solidFill>
              </a:rPr>
              <a:t>"tenure"</a:t>
            </a:r>
            <a:r>
              <a:rPr lang="en" sz="2950"/>
              <a:t>: </a:t>
            </a:r>
            <a:r>
              <a:rPr b="1" lang="en" sz="2950">
                <a:solidFill>
                  <a:srgbClr val="000080"/>
                </a:solidFill>
              </a:rPr>
              <a:t>true </a:t>
            </a:r>
            <a:r>
              <a:rPr lang="en" sz="2950"/>
              <a:t>} ]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8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0"/>
              <a:t>S</a:t>
            </a:r>
            <a:r>
              <a:rPr lang="en" sz="13600"/>
              <a:t>TUDENT</a:t>
            </a:r>
            <a:br>
              <a:rPr lang="en" sz="14600">
                <a:latin typeface="Oswald"/>
                <a:ea typeface="Oswald"/>
                <a:cs typeface="Oswald"/>
                <a:sym typeface="Oswald"/>
              </a:rPr>
            </a:br>
            <a:r>
              <a:rPr lang="en" sz="19700"/>
              <a:t>E</a:t>
            </a:r>
            <a:r>
              <a:rPr lang="en" sz="18700"/>
              <a:t>NTITY</a:t>
            </a:r>
            <a:endParaRPr sz="18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9" name="Google Shape;1089;p18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8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8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6" name="Google Shape;1096;p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6" y="0"/>
            <a:ext cx="87728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183"/>
          <p:cNvSpPr/>
          <p:nvPr/>
        </p:nvSpPr>
        <p:spPr>
          <a:xfrm>
            <a:off x="3825368" y="1825100"/>
            <a:ext cx="2101500" cy="117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8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Inheritance</a:t>
            </a:r>
            <a:endParaRPr/>
          </a:p>
        </p:txBody>
      </p:sp>
      <p:sp>
        <p:nvSpPr>
          <p:cNvPr id="1103" name="Google Shape;1103;p18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package com.jga.models;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@Entity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000080"/>
                </a:solidFill>
              </a:rPr>
              <a:t>public class </a:t>
            </a:r>
            <a:r>
              <a:rPr lang="en" sz="3800"/>
              <a:t>Student extends User {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  </a:t>
            </a:r>
            <a:r>
              <a:rPr b="1" lang="en" sz="3800">
                <a:solidFill>
                  <a:srgbClr val="000080"/>
                </a:solidFill>
              </a:rPr>
              <a:t>private float </a:t>
            </a:r>
            <a:r>
              <a:rPr lang="en" sz="3800"/>
              <a:t>gpa;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  </a:t>
            </a:r>
            <a:r>
              <a:rPr b="1" lang="en" sz="3800">
                <a:solidFill>
                  <a:srgbClr val="000080"/>
                </a:solidFill>
              </a:rPr>
              <a:t>private int </a:t>
            </a:r>
            <a:r>
              <a:rPr lang="en" sz="3800"/>
              <a:t>graduationYear;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}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184"/>
          <p:cNvSpPr/>
          <p:nvPr/>
        </p:nvSpPr>
        <p:spPr>
          <a:xfrm>
            <a:off x="6823875" y="2964375"/>
            <a:ext cx="20445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arguments constructor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default constructor</a:t>
            </a:r>
            <a:endParaRPr sz="18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8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Repository</a:t>
            </a:r>
            <a:endParaRPr/>
          </a:p>
        </p:txBody>
      </p:sp>
      <p:sp>
        <p:nvSpPr>
          <p:cNvPr id="1110" name="Google Shape;1110;p18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package com.jga.repositories;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org.springframework.data.repository.*;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import com.jga.models.Student;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</a:rPr>
              <a:t>public interface </a:t>
            </a:r>
            <a:r>
              <a:rPr lang="en" sz="3200"/>
              <a:t>StudentRepository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extends CrudRepository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&lt;Student, Integer&gt; { 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ORM</a:t>
            </a:r>
            <a:r>
              <a:rPr b="1" lang="en" sz="15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b="1" lang="en" sz="14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endParaRPr b="1" sz="14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1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ODELLING</a:t>
            </a:r>
            <a:endParaRPr b="1" sz="1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8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REST Service</a:t>
            </a:r>
            <a:endParaRPr/>
          </a:p>
        </p:txBody>
      </p:sp>
      <p:sp>
        <p:nvSpPr>
          <p:cNvPr id="1116" name="Google Shape;1116;p18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@RestController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</a:rPr>
              <a:t>public class </a:t>
            </a:r>
            <a:r>
              <a:rPr lang="en" sz="3200"/>
              <a:t>StudentService {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@Autowired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StudentRepository repository;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@GetMapping(</a:t>
            </a:r>
            <a:r>
              <a:rPr b="1" lang="en" sz="3200">
                <a:solidFill>
                  <a:srgbClr val="008000"/>
                </a:solidFill>
              </a:rPr>
              <a:t>"/api/students"</a:t>
            </a:r>
            <a:r>
              <a:rPr lang="en" sz="3200"/>
              <a:t>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 </a:t>
            </a:r>
            <a:r>
              <a:rPr b="1" lang="en" sz="3200">
                <a:solidFill>
                  <a:srgbClr val="000080"/>
                </a:solidFill>
              </a:rPr>
              <a:t>public </a:t>
            </a:r>
            <a:r>
              <a:rPr lang="en" sz="3200"/>
              <a:t>List&lt;Student&gt; findAllStudents()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{  </a:t>
            </a:r>
            <a:r>
              <a:rPr b="1" lang="en" sz="3200">
                <a:solidFill>
                  <a:srgbClr val="000080"/>
                </a:solidFill>
              </a:rPr>
              <a:t>return </a:t>
            </a:r>
            <a:r>
              <a:rPr lang="en" sz="3200"/>
              <a:t>(</a:t>
            </a:r>
            <a:r>
              <a:rPr lang="en" sz="3200"/>
              <a:t>List&lt;Student&gt;</a:t>
            </a:r>
            <a:r>
              <a:rPr lang="en" sz="3200"/>
              <a:t>)repository.findAll(); }}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8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Single Table Inheritance Strategy (default)</a:t>
            </a:r>
            <a:endParaRPr/>
          </a:p>
        </p:txBody>
      </p:sp>
      <p:sp>
        <p:nvSpPr>
          <p:cNvPr id="1122" name="Google Shape;1122;p18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</a:rPr>
              <a:t>CREATE TABLE users </a:t>
            </a:r>
            <a:r>
              <a:rPr lang="en" sz="2650"/>
              <a:t>(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</a:t>
            </a:r>
            <a:r>
              <a:rPr b="1" lang="en" sz="2650">
                <a:solidFill>
                  <a:srgbClr val="000080"/>
                </a:solidFill>
              </a:rPr>
              <a:t>id </a:t>
            </a:r>
            <a:r>
              <a:rPr b="1" i="1" lang="en" sz="2650">
                <a:solidFill>
                  <a:srgbClr val="660E7A"/>
                </a:solidFill>
              </a:rPr>
              <a:t>int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11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NOT NULL </a:t>
            </a:r>
            <a:r>
              <a:rPr lang="en" sz="2650"/>
              <a:t>AUTO_INCREMENT,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</a:t>
            </a:r>
            <a:r>
              <a:rPr i="1" lang="en" sz="2650">
                <a:solidFill>
                  <a:srgbClr val="808080"/>
                </a:solidFill>
              </a:rPr>
              <a:t>-- first_name, last_name, password, username</a:t>
            </a:r>
            <a:endParaRPr i="1" sz="26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650">
                <a:solidFill>
                  <a:srgbClr val="808080"/>
                </a:solidFill>
              </a:rPr>
              <a:t> </a:t>
            </a:r>
            <a:r>
              <a:rPr lang="en" sz="2650"/>
              <a:t>dtype </a:t>
            </a:r>
            <a:r>
              <a:rPr b="1" i="1" lang="en" sz="2650">
                <a:solidFill>
                  <a:srgbClr val="660E7A"/>
                </a:solidFill>
              </a:rPr>
              <a:t>varchar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31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NOT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office </a:t>
            </a:r>
            <a:r>
              <a:rPr b="1" i="1" lang="en" sz="2650">
                <a:solidFill>
                  <a:srgbClr val="660E7A"/>
                </a:solidFill>
              </a:rPr>
              <a:t>varchar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255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tenure bit(</a:t>
            </a:r>
            <a:r>
              <a:rPr lang="en" sz="2650">
                <a:solidFill>
                  <a:srgbClr val="0000FF"/>
                </a:solidFill>
              </a:rPr>
              <a:t>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gpa </a:t>
            </a:r>
            <a:r>
              <a:rPr b="1" i="1" lang="en" sz="2650">
                <a:solidFill>
                  <a:srgbClr val="660E7A"/>
                </a:solidFill>
              </a:rPr>
              <a:t>float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/>
              <a:t> graduation_year </a:t>
            </a:r>
            <a:r>
              <a:rPr b="1" i="1" lang="en" sz="2650">
                <a:solidFill>
                  <a:srgbClr val="660E7A"/>
                </a:solidFill>
              </a:rPr>
              <a:t>int</a:t>
            </a:r>
            <a:r>
              <a:rPr lang="en" sz="2650"/>
              <a:t>(</a:t>
            </a:r>
            <a:r>
              <a:rPr lang="en" sz="2650">
                <a:solidFill>
                  <a:srgbClr val="0000FF"/>
                </a:solidFill>
              </a:rPr>
              <a:t>11</a:t>
            </a:r>
            <a:r>
              <a:rPr lang="en" sz="2650"/>
              <a:t>) </a:t>
            </a:r>
            <a:r>
              <a:rPr b="1" lang="en" sz="2650">
                <a:solidFill>
                  <a:srgbClr val="000080"/>
                </a:solidFill>
              </a:rPr>
              <a:t>DEFAULT NULL</a:t>
            </a:r>
            <a:r>
              <a:rPr lang="en" sz="2650"/>
              <a:t>,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)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8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Student</a:t>
            </a:r>
            <a:endParaRPr/>
          </a:p>
        </p:txBody>
      </p:sp>
      <p:sp>
        <p:nvSpPr>
          <p:cNvPr id="1128" name="Google Shape;1128;p18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</a:rPr>
              <a:t>INSERT INTO users</a:t>
            </a:r>
            <a:endParaRPr b="1" sz="33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(first_name,last_name,password,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username,dtype,gpa,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graduation_year)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</a:rPr>
              <a:t>VALUES</a:t>
            </a:r>
            <a:endParaRPr b="1" sz="335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/>
              <a:t>(</a:t>
            </a:r>
            <a:r>
              <a:rPr b="1" lang="en" sz="3350">
                <a:solidFill>
                  <a:srgbClr val="008000"/>
                </a:solidFill>
              </a:rPr>
              <a:t>'Dan'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'Craig'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'craig'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'dcraig'</a:t>
            </a:r>
            <a:r>
              <a:rPr lang="en" sz="3350"/>
              <a:t>,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8000"/>
                </a:solidFill>
              </a:rPr>
              <a:t>'Student'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'3.7'</a:t>
            </a:r>
            <a:r>
              <a:rPr lang="en" sz="3350"/>
              <a:t>,</a:t>
            </a:r>
            <a:r>
              <a:rPr b="1" lang="en" sz="3350">
                <a:solidFill>
                  <a:srgbClr val="008000"/>
                </a:solidFill>
              </a:rPr>
              <a:t>'2021'</a:t>
            </a:r>
            <a:r>
              <a:rPr lang="en" sz="3350"/>
              <a:t>);</a:t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Another Student</a:t>
            </a:r>
            <a:endParaRPr/>
          </a:p>
        </p:txBody>
      </p:sp>
      <p:sp>
        <p:nvSpPr>
          <p:cNvPr id="1134" name="Google Shape;1134;p18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</a:rPr>
              <a:t>INSERT INTO users</a:t>
            </a:r>
            <a:endParaRPr b="1" sz="325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(first_name,last_name,password,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username,dtype,gpa,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graduation_year)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 sz="325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</a:rPr>
              <a:t>(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'Charlie'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'Garcia'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'charlie'</a:t>
            </a:r>
            <a:r>
              <a:rPr lang="en" sz="3250">
                <a:highlight>
                  <a:srgbClr val="FFFFFF"/>
                </a:highlight>
              </a:rPr>
              <a:t>,</a:t>
            </a:r>
            <a:endParaRPr sz="3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'cgarcia'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</a:rPr>
              <a:t>'Student'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</a:rPr>
              <a:t>3.8</a:t>
            </a:r>
            <a:r>
              <a:rPr lang="en" sz="3250">
                <a:highlight>
                  <a:srgbClr val="FFFFFF"/>
                </a:highlight>
              </a:rPr>
              <a:t>,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</a:rPr>
              <a:t>2019</a:t>
            </a:r>
            <a:r>
              <a:rPr lang="en" sz="3250">
                <a:highlight>
                  <a:srgbClr val="FFFFFF"/>
                </a:highlight>
              </a:rPr>
              <a:t>);</a:t>
            </a:r>
            <a:endParaRPr sz="4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9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http://localhost:8080/api/students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0" name="Google Shape;1140;p19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[  {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"username"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"cgarcia"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"password"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"charlie"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"firstName"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"Charlie"</a:t>
            </a:r>
            <a:r>
              <a:rPr lang="en" sz="2650">
                <a:highlight>
                  <a:srgbClr val="FFFFFF"/>
                </a:highlight>
              </a:rPr>
              <a:t>,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"lastName"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"Garcia"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"gpa"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3.8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"graduationYear"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2019 </a:t>
            </a:r>
            <a:r>
              <a:rPr lang="en" sz="2650">
                <a:highlight>
                  <a:srgbClr val="FFFFFF"/>
                </a:highlight>
              </a:rPr>
              <a:t>},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{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"username"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"dcraig"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"password"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"craig"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"firstName"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"Dan"</a:t>
            </a:r>
            <a:r>
              <a:rPr lang="en" sz="2650">
                <a:highlight>
                  <a:srgbClr val="FFFFFF"/>
                </a:highlight>
              </a:rPr>
              <a:t>,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"lastName"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</a:rPr>
              <a:t>"Craig"</a:t>
            </a:r>
            <a:r>
              <a:rPr lang="en" sz="2650">
                <a:highlight>
                  <a:srgbClr val="FFFFFF"/>
                </a:highlight>
              </a:rPr>
              <a:t>,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"gpa"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3.7</a:t>
            </a:r>
            <a:r>
              <a:rPr lang="en" sz="2650">
                <a:highlight>
                  <a:srgbClr val="FFFFFF"/>
                </a:highlight>
              </a:rPr>
              <a:t>,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"graduationYear"</a:t>
            </a:r>
            <a:r>
              <a:rPr lang="en" sz="2650">
                <a:highlight>
                  <a:srgbClr val="FFFFFF"/>
                </a:highlight>
              </a:rPr>
              <a:t>: 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2021 </a:t>
            </a:r>
            <a:r>
              <a:rPr lang="en" sz="2650">
                <a:highlight>
                  <a:srgbClr val="FFFFFF"/>
                </a:highlight>
              </a:rPr>
              <a:t>}</a:t>
            </a:r>
            <a:endParaRPr sz="2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rgbClr val="FFFFFF"/>
                </a:highlight>
              </a:rPr>
              <a:t>]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9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0"/>
              <a:t>MANY</a:t>
            </a:r>
            <a:endParaRPr sz="2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6" name="Google Shape;1146;p191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  <p:sp>
        <p:nvSpPr>
          <p:cNvPr id="1147" name="Google Shape;1147;p19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/>
              <a:t>ONE TO</a:t>
            </a:r>
            <a:endParaRPr sz="1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9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9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4" name="Google Shape;1154;p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" y="0"/>
            <a:ext cx="8562050" cy="50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192"/>
          <p:cNvSpPr/>
          <p:nvPr/>
        </p:nvSpPr>
        <p:spPr>
          <a:xfrm>
            <a:off x="509446" y="4000497"/>
            <a:ext cx="2007000" cy="1101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9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 Relations</a:t>
            </a:r>
            <a:endParaRPr/>
          </a:p>
        </p:txBody>
      </p:sp>
      <p:sp>
        <p:nvSpPr>
          <p:cNvPr id="1161" name="Google Shape;1161;p19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Faculty extends User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...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@OneToMany(mappedBy=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"author"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List&lt;Course&gt; authoredCourses;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193"/>
          <p:cNvSpPr/>
          <p:nvPr/>
        </p:nvSpPr>
        <p:spPr>
          <a:xfrm>
            <a:off x="5828075" y="3495975"/>
            <a:ext cx="2882700" cy="1262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@JsonIgnored</a:t>
            </a:r>
            <a:r>
              <a:rPr lang="en" sz="2400"/>
              <a:t> to avoid circular references</a:t>
            </a:r>
            <a:endParaRPr sz="24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9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Implementing a Course Entity Data Model</a:t>
            </a:r>
            <a:endParaRPr sz="3500"/>
          </a:p>
        </p:txBody>
      </p:sp>
      <p:sp>
        <p:nvSpPr>
          <p:cNvPr id="1168" name="Google Shape;1168;p19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lt1"/>
                </a:highlight>
              </a:rPr>
              <a:t>@Entity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lt1"/>
                </a:highlight>
              </a:rPr>
              <a:t>@Table(name="courses")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400">
                <a:highlight>
                  <a:srgbClr val="FFFFFF"/>
                </a:highlight>
              </a:rPr>
              <a:t>Course { ...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@Id ...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" sz="2400">
                <a:highlight>
                  <a:srgbClr val="FFFFFF"/>
                </a:highlight>
              </a:rPr>
              <a:t>id;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400">
                <a:highlight>
                  <a:srgbClr val="FFFFFF"/>
                </a:highlight>
              </a:rPr>
              <a:t>String name;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@ManyToOne()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@JsonIgnore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400">
                <a:highlight>
                  <a:srgbClr val="FFFFFF"/>
                </a:highlight>
              </a:rPr>
              <a:t>Faculty author;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9" name="Google Shape;1169;p194"/>
          <p:cNvSpPr/>
          <p:nvPr/>
        </p:nvSpPr>
        <p:spPr>
          <a:xfrm>
            <a:off x="5552350" y="2254800"/>
            <a:ext cx="3087300" cy="25044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@JsonIgnore</a:t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 optional but recommended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 avoid recursive JSON mapping</a:t>
            </a:r>
            <a:endParaRPr sz="280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9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JPA Course Schema</a:t>
            </a:r>
            <a:endParaRPr/>
          </a:p>
        </p:txBody>
      </p:sp>
      <p:sp>
        <p:nvSpPr>
          <p:cNvPr id="1175" name="Google Shape;1175;p19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550">
                <a:highlight>
                  <a:srgbClr val="FFFFFF"/>
                </a:highlight>
              </a:rPr>
              <a:t>courses (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id </a:t>
            </a:r>
            <a:r>
              <a:rPr b="1" i="1" lang="en" sz="2550">
                <a:solidFill>
                  <a:srgbClr val="660E7A"/>
                </a:solidFill>
                <a:highlight>
                  <a:srgbClr val="FFFFFF"/>
                </a:highlight>
              </a:rPr>
              <a:t>int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550"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550">
                <a:highlight>
                  <a:srgbClr val="FFFFFF"/>
                </a:highlight>
              </a:rPr>
              <a:t>AUTO_INCREMENT,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name </a:t>
            </a:r>
            <a:r>
              <a:rPr b="1" i="1" lang="en" sz="2550">
                <a:solidFill>
                  <a:srgbClr val="660E7A"/>
                </a:solidFill>
                <a:highlight>
                  <a:srgbClr val="FFFFFF"/>
                </a:highlight>
              </a:rPr>
              <a:t>varchar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550"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550">
                <a:highlight>
                  <a:srgbClr val="FFFFFF"/>
                </a:highlight>
              </a:rPr>
              <a:t>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author_id </a:t>
            </a:r>
            <a:r>
              <a:rPr b="1" i="1" lang="en" sz="2550">
                <a:solidFill>
                  <a:srgbClr val="660E7A"/>
                </a:solidFill>
                <a:highlight>
                  <a:srgbClr val="FFFFFF"/>
                </a:highlight>
              </a:rPr>
              <a:t>int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550"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550">
                <a:highlight>
                  <a:srgbClr val="FFFFFF"/>
                </a:highlight>
              </a:rPr>
              <a:t>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id</a:t>
            </a:r>
            <a:r>
              <a:rPr lang="en" sz="2550">
                <a:highlight>
                  <a:srgbClr val="FFFFFF"/>
                </a:highlight>
              </a:rPr>
              <a:t>),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KEY </a:t>
            </a:r>
            <a:r>
              <a:rPr lang="en" sz="2550">
                <a:highlight>
                  <a:srgbClr val="FFFFFF"/>
                </a:highlight>
              </a:rPr>
              <a:t>... (author_id),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 sz="2550">
                <a:highlight>
                  <a:srgbClr val="FFFFFF"/>
                </a:highlight>
              </a:rPr>
              <a:t>(author_id)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REFERENCES user </a:t>
            </a:r>
            <a:r>
              <a:rPr lang="en" sz="2550">
                <a:highlight>
                  <a:srgbClr val="FFFFFF"/>
                </a:highlight>
              </a:rPr>
              <a:t>(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id</a:t>
            </a:r>
            <a:r>
              <a:rPr lang="en" sz="2550">
                <a:highlight>
                  <a:srgbClr val="FFFFFF"/>
                </a:highlight>
              </a:rPr>
              <a:t>)</a:t>
            </a:r>
            <a:endParaRPr sz="2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</a:rPr>
              <a:t>)</a:t>
            </a:r>
            <a:endParaRPr sz="3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TABLES TO</a:t>
            </a:r>
            <a:r>
              <a:rPr b="1" lang="en" sz="1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5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1" sz="1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9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200">
                <a:highlight>
                  <a:srgbClr val="FFFFFF"/>
                </a:highlight>
              </a:rPr>
              <a:t>Faculty extends User { ...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200">
                <a:highlight>
                  <a:srgbClr val="FFFFFF"/>
                </a:highlight>
              </a:rPr>
              <a:t>List&lt;Course&gt; authoredCourses;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200">
                <a:highlight>
                  <a:srgbClr val="FFFFFF"/>
                </a:highlight>
              </a:rPr>
              <a:t>authoredCourse(Course course)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{  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200">
                <a:highlight>
                  <a:srgbClr val="FFFFFF"/>
                </a:highlight>
              </a:rPr>
              <a:t>.authoredCourses.add(course);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    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" sz="3200">
                <a:highlight>
                  <a:srgbClr val="FFFFFF"/>
                </a:highlight>
              </a:rPr>
              <a:t>(course.getAuthor() != 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200">
                <a:highlight>
                  <a:srgbClr val="FFFFFF"/>
                </a:highlight>
              </a:rPr>
              <a:t>) {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highlight>
                  <a:srgbClr val="FFFFFF"/>
                </a:highlight>
              </a:rPr>
              <a:t>        course.setAuthor(</a:t>
            </a:r>
            <a:r>
              <a:rPr b="1" lang="en" sz="3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200">
                <a:highlight>
                  <a:srgbClr val="FFFFFF"/>
                </a:highlight>
              </a:rPr>
              <a:t>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</a:rPr>
              <a:t>}}}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19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Implementing </a:t>
            </a:r>
            <a:r>
              <a:rPr lang="en" sz="4400">
                <a:latin typeface="Consolas"/>
                <a:ea typeface="Consolas"/>
                <a:cs typeface="Consolas"/>
                <a:sym typeface="Consolas"/>
              </a:rPr>
              <a:t>authoredCourse()</a:t>
            </a:r>
            <a:endParaRPr sz="4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9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setAuthor()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7" name="Google Shape;1187;p19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setAuthor(Faculty author)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.author = author;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">
                <a:highlight>
                  <a:srgbClr val="FFFFFF"/>
                </a:highlight>
              </a:rPr>
              <a:t>(!author.getAuthoredCourses().contains(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))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author.getAuthoredCourses().add(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}}}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9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/>
              <a:t>T</a:t>
            </a:r>
            <a:r>
              <a:rPr lang="en" sz="12000"/>
              <a:t>ESTING</a:t>
            </a:r>
            <a:r>
              <a:rPr lang="en" sz="13000"/>
              <a:t> O</a:t>
            </a:r>
            <a:r>
              <a:rPr lang="en" sz="12000"/>
              <a:t>NE</a:t>
            </a:r>
            <a:r>
              <a:rPr lang="en" sz="13000"/>
              <a:t> </a:t>
            </a:r>
            <a:r>
              <a:rPr lang="en" sz="18400"/>
              <a:t>T</a:t>
            </a:r>
            <a:r>
              <a:rPr lang="en" sz="17400"/>
              <a:t>O</a:t>
            </a:r>
            <a:r>
              <a:rPr lang="en" sz="18400"/>
              <a:t> M</a:t>
            </a:r>
            <a:r>
              <a:rPr lang="en" sz="17400"/>
              <a:t>ANY</a:t>
            </a:r>
            <a:endParaRPr sz="17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3" name="Google Shape;1193;p198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9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One to Many Relations</a:t>
            </a:r>
            <a:endParaRPr/>
          </a:p>
        </p:txBody>
      </p:sp>
      <p:sp>
        <p:nvSpPr>
          <p:cNvPr id="1199" name="Google Shape;1199;p19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 one to many relation between faculty</a:t>
            </a:r>
            <a:br>
              <a:rPr lang="en"/>
            </a:br>
            <a:r>
              <a:rPr lang="en"/>
              <a:t>and the courses they authored, we're going to: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 a new course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the course to an existing faculty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Find the faculty's authored courses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Find the course's author (inverse relation)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0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 Course Repository</a:t>
            </a:r>
            <a:endParaRPr/>
          </a:p>
        </p:txBody>
      </p:sp>
      <p:sp>
        <p:nvSpPr>
          <p:cNvPr id="1205" name="Google Shape;1205;p20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</a:rPr>
              <a:t>package com.jga.repositories;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</a:rPr>
              <a:t>import org.springframework.data.repository.*;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</a:rPr>
              <a:t>import com.jga.models.Course;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400">
                <a:highlight>
                  <a:srgbClr val="FFFFFF"/>
                </a:highlight>
              </a:rPr>
              <a:t>CourseRepository extends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CrudRepository&lt;Course, Integer&gt; { }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0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Post New Course</a:t>
            </a:r>
            <a:endParaRPr/>
          </a:p>
        </p:txBody>
      </p:sp>
      <p:sp>
        <p:nvSpPr>
          <p:cNvPr id="1211" name="Google Shape;1211;p20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@RestController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600">
                <a:highlight>
                  <a:srgbClr val="FFFFFF"/>
                </a:highlight>
              </a:rPr>
              <a:t>CourseService {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@Autowired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CourseRepository courseRepository;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@PostMapping(</a:t>
            </a:r>
            <a:r>
              <a:rPr b="1" lang="en" sz="2600">
                <a:solidFill>
                  <a:srgbClr val="008000"/>
                </a:solidFill>
                <a:highlight>
                  <a:srgbClr val="FFFFFF"/>
                </a:highlight>
              </a:rPr>
              <a:t>"/api/courses"</a:t>
            </a:r>
            <a:r>
              <a:rPr lang="en" sz="2600">
                <a:highlight>
                  <a:srgbClr val="FFFFFF"/>
                </a:highlight>
              </a:rPr>
              <a:t>)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600">
                <a:highlight>
                  <a:srgbClr val="FFFFFF"/>
                </a:highlight>
              </a:rPr>
              <a:t>Course createCourse</a:t>
            </a:r>
            <a:endParaRPr sz="26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(@RequestBody Course course) {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600">
                <a:highlight>
                  <a:srgbClr val="FFFFFF"/>
                </a:highlight>
              </a:rPr>
              <a:t>courseRepository.save(course);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}}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" name="Google Shape;1216;p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78"/>
            <a:ext cx="9143998" cy="486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20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0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0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/>
              <a:t>MANY</a:t>
            </a:r>
            <a:endParaRPr sz="2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4" name="Google Shape;1224;p203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  <p:sp>
        <p:nvSpPr>
          <p:cNvPr id="1225" name="Google Shape;1225;p20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MANY TO </a:t>
            </a:r>
            <a:endParaRPr sz="1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0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nsolas"/>
                <a:ea typeface="Consolas"/>
                <a:cs typeface="Consolas"/>
                <a:sym typeface="Consolas"/>
              </a:rPr>
              <a:t>FacultyService.authoredCourse()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1" name="Google Shape;1231;p20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@PutMapping("</a:t>
            </a:r>
            <a:r>
              <a:rPr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/api/faculty/{fId}/authored/{cId}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authoredCourse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@PathVariable("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") int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	@PathVariable("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") int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Faculty faculty = facultyRepository.findOne(fId);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Course course   = courseRepository.findOne(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1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course.setAuthor(faculty);</a:t>
            </a:r>
            <a:endParaRPr sz="21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	courseRepository.save(course);</a:t>
            </a:r>
            <a:endParaRPr sz="21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1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faculty.authoredCourse(course);</a:t>
            </a:r>
            <a:endParaRPr sz="2100"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	facultyRepository.save(faculty);</a:t>
            </a:r>
            <a:endParaRPr sz="2100"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2" name="Google Shape;1232;p204"/>
          <p:cNvSpPr/>
          <p:nvPr/>
        </p:nvSpPr>
        <p:spPr>
          <a:xfrm>
            <a:off x="5985675" y="3040575"/>
            <a:ext cx="2697300" cy="13632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A4C2F4"/>
                </a:highlight>
              </a:rPr>
              <a:t>⇐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 either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B6D7A8"/>
                </a:highlight>
              </a:rPr>
              <a:t>⇐</a:t>
            </a:r>
            <a:endParaRPr sz="2500"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20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authored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Course()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8" name="Google Shape;1238;p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2325"/>
            <a:ext cx="8520599" cy="8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/>
          <p:nvPr/>
        </p:nvSpPr>
        <p:spPr>
          <a:xfrm>
            <a:off x="585775" y="2038150"/>
            <a:ext cx="8144400" cy="258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map an SQL table to an object oriented data model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the following 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CREATE TABLE </a:t>
            </a:r>
            <a:r>
              <a:rPr lang="en"/>
              <a:t>`courses` (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b="1" lang="en">
                <a:solidFill>
                  <a:srgbClr val="660E7A"/>
                </a:solidFill>
              </a:rPr>
              <a:t>`id` </a:t>
            </a:r>
            <a:r>
              <a:rPr b="1" lang="en">
                <a:solidFill>
                  <a:srgbClr val="000080"/>
                </a:solidFill>
              </a:rPr>
              <a:t>int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11</a:t>
            </a:r>
            <a:r>
              <a:rPr lang="en"/>
              <a:t>) </a:t>
            </a:r>
            <a:r>
              <a:rPr b="1" lang="en">
                <a:solidFill>
                  <a:srgbClr val="000080"/>
                </a:solidFill>
              </a:rPr>
              <a:t>NOT NULL </a:t>
            </a:r>
            <a:r>
              <a:rPr lang="en"/>
              <a:t>AUTO_INCREMENT,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660E7A"/>
                </a:solidFill>
              </a:rPr>
              <a:t>`title` </a:t>
            </a:r>
            <a:r>
              <a:rPr b="1" lang="en">
                <a:solidFill>
                  <a:srgbClr val="000080"/>
                </a:solidFill>
              </a:rPr>
              <a:t>varchar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45</a:t>
            </a:r>
            <a:r>
              <a:rPr lang="en"/>
              <a:t>) </a:t>
            </a:r>
            <a:r>
              <a:rPr b="1" lang="en">
                <a:solidFill>
                  <a:srgbClr val="000080"/>
                </a:solidFill>
              </a:rPr>
              <a:t>DEFAULT NULL</a:t>
            </a:r>
            <a:r>
              <a:rPr lang="en"/>
              <a:t>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000080"/>
                </a:solidFill>
              </a:rPr>
              <a:t>PRIMARY KEY </a:t>
            </a:r>
            <a:r>
              <a:rPr lang="en"/>
              <a:t>(</a:t>
            </a:r>
            <a:r>
              <a:rPr b="1" lang="en">
                <a:solidFill>
                  <a:srgbClr val="660E7A"/>
                </a:solidFill>
              </a:rPr>
              <a:t>`id`</a:t>
            </a:r>
            <a:r>
              <a:rPr lang="en"/>
              <a:t>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</p:txBody>
      </p:sp>
      <p:sp>
        <p:nvSpPr>
          <p:cNvPr id="246" name="Google Shape;246;p5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SQL Tables to Object Models</a:t>
            </a:r>
            <a:endParaRPr/>
          </a:p>
        </p:txBody>
      </p:sp>
      <p:pic>
        <p:nvPicPr>
          <p:cNvPr id="247" name="Google Shape;247;p53"/>
          <p:cNvPicPr preferRelativeResize="0"/>
          <p:nvPr/>
        </p:nvPicPr>
        <p:blipFill rotWithShape="1">
          <a:blip r:embed="rId3">
            <a:alphaModFix/>
          </a:blip>
          <a:srcRect b="7764" l="7390" r="5043" t="4106"/>
          <a:stretch/>
        </p:blipFill>
        <p:spPr>
          <a:xfrm>
            <a:off x="6494800" y="3060475"/>
            <a:ext cx="2579600" cy="19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0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Find Authored Courses</a:t>
            </a:r>
            <a:endParaRPr/>
          </a:p>
        </p:txBody>
      </p:sp>
      <p:sp>
        <p:nvSpPr>
          <p:cNvPr id="1244" name="Google Shape;1244;p20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public class FacultyService {...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@GetMapping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/api/faculty/{facultyId}/authored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public Iterable&lt;Course&gt; 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findAuthoredCourses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	@PathVariable("facultyId") int fId)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Faculty faculty = 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facultyRepository.findOne(fId);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return faculty.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getAuthoredCourses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20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Find Authored Courses</a:t>
            </a:r>
            <a:endParaRPr/>
          </a:p>
        </p:txBody>
      </p:sp>
      <p:sp>
        <p:nvSpPr>
          <p:cNvPr id="1250" name="Google Shape;1250;p20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   "id": 1,  "name": "CS5200"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   "id": 2,  "name": "CS5610"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1" name="Google Shape;1251;p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35650"/>
            <a:ext cx="8520602" cy="108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0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Course Author</a:t>
            </a:r>
            <a:endParaRPr/>
          </a:p>
        </p:txBody>
      </p:sp>
      <p:sp>
        <p:nvSpPr>
          <p:cNvPr id="1257" name="Google Shape;1257;p20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CourseService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@GetMapping("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/api/course/{courseId}/author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public Faculty </a:t>
            </a:r>
            <a:r>
              <a:rPr lang="en" sz="25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findCourseAuthor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	@PathVariable("courseId") int cId) {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Course course = 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courseRepository.findOne(cId);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return course.getAuthor();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0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Course Author</a:t>
            </a:r>
            <a:endParaRPr/>
          </a:p>
        </p:txBody>
      </p:sp>
      <p:sp>
        <p:nvSpPr>
          <p:cNvPr id="1263" name="Google Shape;1263;p20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"id": 4,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"username":"alovelace","password":"123",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"firstName":"Ada","lastName":"Lovelace",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"office": "321B", "tenure": true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4" name="Google Shape;1264;p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4881"/>
            <a:ext cx="8520602" cy="111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21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/>
              <a:t>MANY</a:t>
            </a:r>
            <a:endParaRPr sz="2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0" name="Google Shape;1270;p210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  <p:sp>
        <p:nvSpPr>
          <p:cNvPr id="1271" name="Google Shape;1271;p21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MANY TO </a:t>
            </a:r>
            <a:endParaRPr sz="1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Google Shape;1276;p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" y="0"/>
            <a:ext cx="8562050" cy="50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211"/>
          <p:cNvSpPr/>
          <p:nvPr/>
        </p:nvSpPr>
        <p:spPr>
          <a:xfrm>
            <a:off x="3963634" y="1815892"/>
            <a:ext cx="5087700" cy="3277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21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 Section JPA Entity Data Model</a:t>
            </a:r>
            <a:endParaRPr sz="3500"/>
          </a:p>
        </p:txBody>
      </p:sp>
      <p:sp>
        <p:nvSpPr>
          <p:cNvPr id="1283" name="Google Shape;1283;p21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@Id ...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private String name;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ManyToMany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mappedBy="enrolledSections"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JsonIgnore</a:t>
            </a:r>
            <a:endParaRPr sz="27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private List&lt;Student&gt; </a:t>
            </a:r>
            <a:r>
              <a:rPr lang="en" sz="27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enrolledStudents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1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Bi-Directional Relation</a:t>
            </a:r>
            <a:endParaRPr/>
          </a:p>
        </p:txBody>
      </p:sp>
      <p:sp>
        <p:nvSpPr>
          <p:cNvPr id="1289" name="Google Shape;1289;p21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extends User { ...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ManyToMany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JoinTable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ENROLLMENT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joinColumns=@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JoinColumn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",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referencedColumnName="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inverseJoinColumns=@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JoinColumn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name=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", referencedColumnName="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JsonIgnore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private List&lt;Section&gt;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enrolledSections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1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ENROLLMENT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5" name="Google Shape;1295;p21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enrollment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int(11) NOT NULL,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int(11) NOT NULL,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KEY ...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KEY ...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FOREIGN KEY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FOREIGN KEY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student_id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15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P</a:t>
            </a:r>
            <a:r>
              <a:rPr lang="en" sz="13000"/>
              <a:t>OST</a:t>
            </a:r>
            <a:r>
              <a:rPr lang="en" sz="14000"/>
              <a:t> N</a:t>
            </a:r>
            <a:r>
              <a:rPr lang="en" sz="13000"/>
              <a:t>EW</a:t>
            </a:r>
            <a:r>
              <a:rPr lang="en" sz="14000"/>
              <a:t> S</a:t>
            </a:r>
            <a:r>
              <a:rPr lang="en" sz="13000"/>
              <a:t>ECTIONS</a:t>
            </a:r>
            <a:endParaRPr sz="1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1" name="Google Shape;1301;p215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Jose Annunziato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Courses</a:t>
            </a:r>
            <a:endParaRPr/>
          </a:p>
        </p:txBody>
      </p:sp>
      <p:sp>
        <p:nvSpPr>
          <p:cNvPr id="253" name="Google Shape;253;p5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'cs1234'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'cs2345'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'cs3456'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600">
                <a:highlight>
                  <a:srgbClr val="FFFFFF"/>
                </a:highlight>
              </a:rPr>
              <a:t>`courses` (`title`)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'cs4567'</a:t>
            </a:r>
            <a:r>
              <a:rPr lang="en" sz="3600">
                <a:highlight>
                  <a:srgbClr val="FFFFFF"/>
                </a:highlight>
              </a:rPr>
              <a:t>);</a:t>
            </a:r>
            <a:endParaRPr sz="3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1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Section Repository</a:t>
            </a:r>
            <a:endParaRPr/>
          </a:p>
        </p:txBody>
      </p:sp>
      <p:sp>
        <p:nvSpPr>
          <p:cNvPr id="1307" name="Google Shape;1307;p21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package com.jga.repositories;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import 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org.springframework.data.repository.*;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import com.jga.models.Section;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SectionRepository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extends 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CrudRepository&lt;Section, Integer&gt; { 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1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Section Service</a:t>
            </a:r>
            <a:endParaRPr/>
          </a:p>
        </p:txBody>
      </p:sp>
      <p:sp>
        <p:nvSpPr>
          <p:cNvPr id="1313" name="Google Shape;1313;p21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@RestController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SectionService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@Autowired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SectionRepository sectionRepository;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@PostMapping("/api/section")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Section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createSection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(@RequestBody Section section)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return sectionRepository.save(section);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1" y="657725"/>
            <a:ext cx="7987100" cy="44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21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a New Section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1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Another Section</a:t>
            </a:r>
            <a:endParaRPr/>
          </a:p>
        </p:txBody>
      </p:sp>
      <p:sp>
        <p:nvSpPr>
          <p:cNvPr id="1325" name="Google Shape;1325;p21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INSERT INTO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section (name)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('SECTION02');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2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findAllSections()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1" name="Google Shape;1331;p22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public class SectionService 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@GetMapping("/api/section")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public Iterable&lt;Section&gt; 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findAllSections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	return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sectionRepository.findAll();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2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nsolas"/>
                <a:ea typeface="Consolas"/>
                <a:cs typeface="Consolas"/>
                <a:sym typeface="Consolas"/>
              </a:rPr>
              <a:t>http://localhost:8080/api/section</a:t>
            </a:r>
            <a:endParaRPr sz="3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7" name="Google Shape;1337;p22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[ { "id": 1, "name": "SECTION01",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  "enrolledStudents": []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{ "id": 2, "name": "SECTION02",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    "enrolledStudents": []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}]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2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 sz="9000"/>
              <a:t>NROLL</a:t>
            </a:r>
            <a:r>
              <a:rPr lang="en"/>
              <a:t> S</a:t>
            </a:r>
            <a:r>
              <a:rPr lang="en" sz="9000"/>
              <a:t>TUDENTS</a:t>
            </a:r>
            <a:r>
              <a:rPr lang="en"/>
              <a:t> </a:t>
            </a:r>
            <a:r>
              <a:rPr lang="en" sz="14400"/>
              <a:t>I</a:t>
            </a:r>
            <a:r>
              <a:rPr lang="en" sz="13400"/>
              <a:t>N</a:t>
            </a:r>
            <a:r>
              <a:rPr lang="en" sz="14400"/>
              <a:t> S</a:t>
            </a:r>
            <a:r>
              <a:rPr lang="en" sz="13400"/>
              <a:t>ECTIONS</a:t>
            </a:r>
            <a:endParaRPr sz="1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3" name="Google Shape;1343;p22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2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</a:t>
            </a:r>
            <a:r>
              <a:rPr lang="en" sz="4500">
                <a:latin typeface="Consolas"/>
                <a:ea typeface="Consolas"/>
                <a:cs typeface="Consolas"/>
                <a:sym typeface="Consolas"/>
              </a:rPr>
              <a:t>Section.enrollStudent()</a:t>
            </a:r>
            <a:endParaRPr sz="4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9" name="Google Shape;1349;p22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private List&lt;Student&gt; enrolledStudents;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(Student student)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this.enrolledStudents.add(student);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if(!student.getEnrolledSections()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.contains(this))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student.getEnrolledSections()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.add(this);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2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</a:t>
            </a:r>
            <a:r>
              <a:rPr lang="en" sz="4500">
                <a:latin typeface="Consolas"/>
                <a:ea typeface="Consolas"/>
                <a:cs typeface="Consolas"/>
                <a:sym typeface="Consolas"/>
              </a:rPr>
              <a:t>Student.enrollSection()</a:t>
            </a:r>
            <a:endParaRPr sz="4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5" name="Google Shape;1355;p22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extends User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private List&lt;Section&gt; enrolledSections;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(Section section)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this.enrolledSections.add(section);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if(!section.getEnrolledStudents()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.contains(this))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section.getEnrolledStudents()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.add(this);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2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SectionService.enrollStudentInSection()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1" name="Google Shape;1361;p22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SectionService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@Autowired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StudentRepository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studentRepository;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@PostMapping("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/api/section/{zId}/student/{sId}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enrollStudentInSection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@PathVariable("zId") int zId,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@PathVariable("sId") int sId)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Section section = sectionRepository.findOne(zId);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Student student = studentRepository.findOne(sId);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section.enrollStudent(student);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sectionRepository.save(section);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</a:t>
            </a:r>
            <a:r>
              <a:rPr lang="en"/>
              <a:t>Relational Impedance</a:t>
            </a:r>
            <a:endParaRPr/>
          </a:p>
        </p:txBody>
      </p:sp>
      <p:sp>
        <p:nvSpPr>
          <p:cNvPr id="259" name="Google Shape;259;p5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must consider differences between data representation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u="sng"/>
              <a:t>Relational model			Object model</a:t>
            </a:r>
            <a:endParaRPr b="1" u="sng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Case insensitive			Case sensitive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Underscore				Camel case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Plural nouns				Singular nouns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Explicit primary keys	Implied uniqueness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Auto increment			No equivalent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22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Service.enrollStudentInSection()</a:t>
            </a:r>
            <a:endParaRPr/>
          </a:p>
        </p:txBody>
      </p:sp>
      <p:sp>
        <p:nvSpPr>
          <p:cNvPr id="1367" name="Google Shape;1367;p22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StudentService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@Autowired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SectionRepository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sectionRepository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@PostMapping("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/api/student/{sId}/section/{zId}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enrollStudentInSection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@PathVariable("zId") int zId,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@PathVariable("sId") int sId)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Section section = sectionRepository.findOne(zId);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Student student = studentRepository.findOne(sId);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student.enrollSection(section);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studentRepository.save(student);</a:t>
            </a:r>
            <a:endParaRPr sz="2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22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STUDENT_SECTION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3" name="Google Shape;1373;p22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 FROM course-manager.student_section;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student_id		section_id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-----------------------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					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					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2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0"/>
              <a:t>R</a:t>
            </a:r>
            <a:r>
              <a:rPr lang="en" sz="13200"/>
              <a:t>ETRIEVING</a:t>
            </a:r>
            <a:r>
              <a:rPr lang="en" sz="12000"/>
              <a:t> E</a:t>
            </a:r>
            <a:r>
              <a:rPr lang="en" sz="11000"/>
              <a:t>NROLLMENTS</a:t>
            </a:r>
            <a:endParaRPr sz="1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9" name="Google Shape;1379;p228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2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Student Enrollments</a:t>
            </a:r>
            <a:endParaRPr/>
          </a:p>
        </p:txBody>
      </p:sp>
      <p:sp>
        <p:nvSpPr>
          <p:cNvPr id="1385" name="Google Shape;1385;p22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StudentService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@GetMapping("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/api/student/{sId}/section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Iterable&lt;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findStudentEnrolledSections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		@PathVariable("sId") int sId)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 student = 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studentRepository.findOne(sId);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return student.getEnrolledSections();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3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SectionService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@GetMapping("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/api/section/{sId}/student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public Iterable&lt;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findSectionEnrolledStudents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		@PathVariable("sId") int sId)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 section = 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sectionRepository.findOne(sId);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		return section.getEnrolledStudents();</a:t>
            </a:r>
            <a:endParaRPr sz="26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1" name="Google Shape;1391;p23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Section Enrollments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3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Enrollment</a:t>
            </a:r>
            <a:endParaRPr/>
          </a:p>
        </p:txBody>
      </p:sp>
      <p:sp>
        <p:nvSpPr>
          <p:cNvPr id="1397" name="Google Shape;1397;p23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http://localhost:8080/api/student/5/sectio</a:t>
            </a:r>
            <a:r>
              <a:rPr lang="en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[{"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"SECTION01"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}]</a:t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http://localhost:8080/api/section/1/student</a:t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[{"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"cgarcia"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"charlie"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"Charlie"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0B7500"/>
                </a:solidFill>
                <a:latin typeface="Consolas"/>
                <a:ea typeface="Consolas"/>
                <a:cs typeface="Consolas"/>
                <a:sym typeface="Consolas"/>
              </a:rPr>
              <a:t>"Garcia"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gpa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3.8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graduationYear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" sz="2800">
                <a:solidFill>
                  <a:srgbClr val="1A01CC"/>
                </a:solidFill>
                <a:latin typeface="Consolas"/>
                <a:ea typeface="Consolas"/>
                <a:cs typeface="Consolas"/>
                <a:sym typeface="Consolas"/>
              </a:rPr>
              <a:t>2019</a:t>
            </a:r>
            <a:r>
              <a:rPr lang="en" sz="28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}]</a:t>
            </a:r>
            <a:endParaRPr sz="28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Object-Relational Mapping (ORM)</a:t>
            </a:r>
            <a:endParaRPr/>
          </a:p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Popular</a:t>
            </a:r>
            <a:r>
              <a:rPr lang="en" sz="3500">
                <a:solidFill>
                  <a:schemeClr val="dk1"/>
                </a:solidFill>
              </a:rPr>
              <a:t> technique for </a:t>
            </a:r>
            <a:r>
              <a:rPr b="1" lang="en" sz="3500">
                <a:solidFill>
                  <a:schemeClr val="dk1"/>
                </a:solidFill>
              </a:rPr>
              <a:t>integrating</a:t>
            </a:r>
            <a:r>
              <a:rPr lang="en" sz="3500">
                <a:solidFill>
                  <a:schemeClr val="dk1"/>
                </a:solidFill>
              </a:rPr>
              <a:t> with databases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Converts</a:t>
            </a:r>
            <a:r>
              <a:rPr lang="en" sz="3500">
                <a:solidFill>
                  <a:schemeClr val="dk1"/>
                </a:solidFill>
              </a:rPr>
              <a:t> data between incompatible data sources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Allows treating data sources as </a:t>
            </a:r>
            <a:r>
              <a:rPr b="1" lang="en" sz="3500">
                <a:solidFill>
                  <a:schemeClr val="dk1"/>
                </a:solidFill>
              </a:rPr>
              <a:t>virtual object databases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1753550" y="3386200"/>
            <a:ext cx="1586700" cy="152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Oswald"/>
                <a:ea typeface="Oswald"/>
                <a:cs typeface="Oswald"/>
                <a:sym typeface="Oswald"/>
              </a:rPr>
              <a:t>Application</a:t>
            </a:r>
            <a:endParaRPr b="1" sz="23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Classes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Objects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38"/>
          <p:cNvSpPr/>
          <p:nvPr/>
        </p:nvSpPr>
        <p:spPr>
          <a:xfrm>
            <a:off x="5952351" y="3386200"/>
            <a:ext cx="1586700" cy="152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Oswald"/>
                <a:ea typeface="Oswald"/>
                <a:cs typeface="Oswald"/>
                <a:sym typeface="Oswald"/>
              </a:rPr>
              <a:t>Database</a:t>
            </a:r>
            <a:endParaRPr b="1" sz="23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Tables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Records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38"/>
          <p:cNvSpPr/>
          <p:nvPr/>
        </p:nvSpPr>
        <p:spPr>
          <a:xfrm>
            <a:off x="3340250" y="3386200"/>
            <a:ext cx="2612100" cy="152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ORM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/>
          <p:nvPr/>
        </p:nvSpPr>
        <p:spPr>
          <a:xfrm>
            <a:off x="585775" y="2495350"/>
            <a:ext cx="4605900" cy="258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Object Model</a:t>
            </a:r>
            <a:endParaRPr/>
          </a:p>
        </p:txBody>
      </p:sp>
      <p:sp>
        <p:nvSpPr>
          <p:cNvPr id="266" name="Google Shape;266;p5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Here's a potential equivalent class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Although </a:t>
            </a:r>
            <a:r>
              <a:rPr lang="en">
                <a:highlight>
                  <a:srgbClr val="FFE599"/>
                </a:highlight>
              </a:rPr>
              <a:t>primary key</a:t>
            </a:r>
            <a:r>
              <a:rPr lang="en"/>
              <a:t> is redundant, we'll need it anyway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Chose a different name to make a later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courseId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title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267" name="Google Shape;267;p56"/>
          <p:cNvPicPr preferRelativeResize="0"/>
          <p:nvPr/>
        </p:nvPicPr>
        <p:blipFill rotWithShape="1">
          <a:blip r:embed="rId3">
            <a:alphaModFix/>
          </a:blip>
          <a:srcRect b="7764" l="7390" r="5043" t="4106"/>
          <a:stretch/>
        </p:blipFill>
        <p:spPr>
          <a:xfrm>
            <a:off x="6494800" y="3060475"/>
            <a:ext cx="2579600" cy="19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Objects to Table Mapping</a:t>
            </a:r>
            <a:endParaRPr/>
          </a:p>
        </p:txBody>
      </p:sp>
      <p:sp>
        <p:nvSpPr>
          <p:cNvPr id="273" name="Google Shape;273;p5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get the ORM mapping started, we annotate our intentions with </a:t>
            </a:r>
            <a:r>
              <a:rPr lang="en">
                <a:highlight>
                  <a:srgbClr val="FFE599"/>
                </a:highlight>
              </a:rPr>
              <a:t>@Entity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title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Naming Conventions</a:t>
            </a:r>
            <a:endParaRPr/>
          </a:p>
        </p:txBody>
      </p:sp>
      <p:sp>
        <p:nvSpPr>
          <p:cNvPr id="279" name="Google Shape;279;p5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Classes are </a:t>
            </a:r>
            <a:r>
              <a:rPr lang="en">
                <a:highlight>
                  <a:srgbClr val="FFE599"/>
                </a:highlight>
              </a:rPr>
              <a:t>singular nouns and CamelCased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SQL Tables are </a:t>
            </a:r>
            <a:r>
              <a:rPr lang="en">
                <a:highlight>
                  <a:srgbClr val="B6D7A8"/>
                </a:highlight>
              </a:rPr>
              <a:t>plural nouns and case insensitive</a:t>
            </a:r>
            <a:endParaRPr>
              <a:highlight>
                <a:srgbClr val="B6D7A8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</a:rPr>
              <a:t>@Entity</a:t>
            </a:r>
            <a:endParaRPr>
              <a:solidFill>
                <a:srgbClr val="808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@Table</a:t>
            </a:r>
            <a:r>
              <a:rPr lang="en">
                <a:highlight>
                  <a:srgbClr val="FFE599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"courses"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title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80" name="Google Shape;280;p58"/>
          <p:cNvSpPr txBox="1"/>
          <p:nvPr/>
        </p:nvSpPr>
        <p:spPr>
          <a:xfrm>
            <a:off x="4724400" y="2286000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</a:t>
            </a:r>
            <a:endParaRPr/>
          </a:p>
        </p:txBody>
      </p:sp>
      <p:sp>
        <p:nvSpPr>
          <p:cNvPr id="286" name="Google Shape;286;p5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Objects don't need primary keys, but we'll need to map 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</a:t>
            </a:r>
            <a:r>
              <a:rPr lang="en">
                <a:highlight>
                  <a:srgbClr val="FFE599"/>
                </a:highlight>
              </a:rPr>
              <a:t>property</a:t>
            </a:r>
            <a:r>
              <a:rPr lang="en"/>
              <a:t> differs from </a:t>
            </a:r>
            <a:r>
              <a:rPr lang="en">
                <a:highlight>
                  <a:srgbClr val="B6D7A8"/>
                </a:highlight>
              </a:rPr>
              <a:t>column name</a:t>
            </a:r>
            <a:r>
              <a:rPr lang="en"/>
              <a:t>, map with </a:t>
            </a:r>
            <a:r>
              <a:rPr lang="en">
                <a:highlight>
                  <a:srgbClr val="A4C2F4"/>
                </a:highlight>
              </a:rPr>
              <a:t>@Column</a:t>
            </a:r>
            <a:endParaRPr>
              <a:highlight>
                <a:srgbClr val="A4C2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A4C2F4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A4C2F4"/>
                </a:highlight>
              </a:rPr>
              <a:t>@Column</a:t>
            </a:r>
            <a:r>
              <a:rPr lang="en">
                <a:highlight>
                  <a:srgbClr val="A4C2F4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A4C2F4"/>
                </a:highlight>
              </a:rPr>
              <a:t>"id"</a:t>
            </a:r>
            <a:r>
              <a:rPr lang="en">
                <a:highlight>
                  <a:srgbClr val="A4C2F4"/>
                </a:highlight>
              </a:rPr>
              <a:t>)</a:t>
            </a:r>
            <a:endParaRPr>
              <a:highlight>
                <a:srgbClr val="A4C2F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87" name="Google Shape;287;p59"/>
          <p:cNvSpPr txBox="1"/>
          <p:nvPr/>
        </p:nvSpPr>
        <p:spPr>
          <a:xfrm>
            <a:off x="4724400" y="2286000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</a:t>
            </a:r>
            <a:endParaRPr/>
          </a:p>
        </p:txBody>
      </p:sp>
      <p:sp>
        <p:nvSpPr>
          <p:cNvPr id="293" name="Google Shape;293;p6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class </a:t>
            </a:r>
            <a:r>
              <a:rPr lang="en">
                <a:highlight>
                  <a:srgbClr val="FFE599"/>
                </a:highlight>
              </a:rPr>
              <a:t>property</a:t>
            </a:r>
            <a:r>
              <a:rPr lang="en"/>
              <a:t> and </a:t>
            </a:r>
            <a:r>
              <a:rPr lang="en">
                <a:highlight>
                  <a:srgbClr val="B6D7A8"/>
                </a:highlight>
              </a:rPr>
              <a:t>column names</a:t>
            </a:r>
            <a:r>
              <a:rPr lang="en"/>
              <a:t> match,</a:t>
            </a:r>
            <a:br>
              <a:rPr lang="en"/>
            </a:br>
            <a:r>
              <a:rPr lang="en"/>
              <a:t>there's no need to map it with @Column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808000"/>
                </a:solidFill>
              </a:rPr>
              <a:t>@Column</a:t>
            </a:r>
            <a:r>
              <a:rPr lang="en"/>
              <a:t>(name=</a:t>
            </a:r>
            <a:r>
              <a:rPr b="1" lang="en">
                <a:solidFill>
                  <a:srgbClr val="008000"/>
                </a:solidFill>
              </a:rPr>
              <a:t>"id"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title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94" name="Google Shape;294;p60"/>
          <p:cNvSpPr txBox="1"/>
          <p:nvPr/>
        </p:nvSpPr>
        <p:spPr>
          <a:xfrm>
            <a:off x="4724400" y="2286000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 primary keys with </a:t>
            </a:r>
            <a:r>
              <a:rPr lang="en">
                <a:highlight>
                  <a:srgbClr val="FFE599"/>
                </a:highlight>
              </a:rPr>
              <a:t>@Id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@Id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lang="en">
                <a:solidFill>
                  <a:srgbClr val="808000"/>
                </a:solidFill>
              </a:rPr>
              <a:t>@Column</a:t>
            </a:r>
            <a:r>
              <a:rPr lang="en"/>
              <a:t>(name=</a:t>
            </a:r>
            <a:r>
              <a:rPr b="1" lang="en">
                <a:solidFill>
                  <a:srgbClr val="008000"/>
                </a:solidFill>
              </a:rPr>
              <a:t>"id"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   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title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</a:t>
            </a:r>
            <a:endParaRPr/>
          </a:p>
        </p:txBody>
      </p:sp>
      <p:sp>
        <p:nvSpPr>
          <p:cNvPr id="301" name="Google Shape;301;p61"/>
          <p:cNvSpPr txBox="1"/>
          <p:nvPr/>
        </p:nvSpPr>
        <p:spPr>
          <a:xfrm>
            <a:off x="4724400" y="1776673"/>
            <a:ext cx="439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`courses` (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`id`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`title`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000080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660E7A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`id`</a:t>
            </a:r>
            <a:r>
              <a:rPr lang="en" sz="3000">
                <a:solidFill>
                  <a:schemeClr val="dk1"/>
                </a:solidFill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Increment</a:t>
            </a:r>
            <a:endParaRPr/>
          </a:p>
        </p:txBody>
      </p:sp>
      <p:sp>
        <p:nvSpPr>
          <p:cNvPr id="307" name="Google Shape;307;p6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 auto_increment with </a:t>
            </a:r>
            <a:r>
              <a:rPr lang="en">
                <a:highlight>
                  <a:srgbClr val="FFE599"/>
                </a:highlight>
              </a:rPr>
              <a:t>@GeneratedValue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</a:rPr>
              <a:t>   @Id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@GeneratedValue</a:t>
            </a:r>
            <a:r>
              <a:rPr lang="en">
                <a:highlight>
                  <a:srgbClr val="FFE599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E599"/>
                </a:highlight>
              </a:rPr>
              <a:t>IDENTITY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808000"/>
                </a:solidFill>
              </a:rPr>
              <a:t>@Column</a:t>
            </a:r>
            <a:r>
              <a:rPr lang="en"/>
              <a:t>(name=</a:t>
            </a:r>
            <a:r>
              <a:rPr b="1" lang="en">
                <a:solidFill>
                  <a:srgbClr val="008000"/>
                </a:solidFill>
              </a:rPr>
              <a:t>"id"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courseId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Table to Object Mapping</a:t>
            </a:r>
            <a:endParaRPr/>
          </a:p>
        </p:txBody>
      </p:sp>
      <p:sp>
        <p:nvSpPr>
          <p:cNvPr id="313" name="Google Shape;313;p6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400">
                <a:solidFill>
                  <a:srgbClr val="000080"/>
                </a:solidFill>
                <a:highlight>
                  <a:srgbClr val="FFE599"/>
                </a:highlight>
              </a:rPr>
              <a:t>CREATE TABLE </a:t>
            </a:r>
            <a:r>
              <a:rPr lang="en" sz="4400">
                <a:highlight>
                  <a:srgbClr val="FFE599"/>
                </a:highlight>
              </a:rPr>
              <a:t>`courses` (</a:t>
            </a:r>
            <a:endParaRPr sz="44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highlight>
                  <a:srgbClr val="9FC5E8"/>
                </a:highlight>
              </a:rPr>
              <a:t> </a:t>
            </a:r>
            <a:r>
              <a:rPr b="1" lang="en" sz="4400">
                <a:solidFill>
                  <a:srgbClr val="660E7A"/>
                </a:solidFill>
                <a:highlight>
                  <a:srgbClr val="9FC5E8"/>
                </a:highlight>
              </a:rPr>
              <a:t>`id` </a:t>
            </a:r>
            <a:r>
              <a:rPr b="1" lang="en" sz="4400">
                <a:solidFill>
                  <a:srgbClr val="000080"/>
                </a:solidFill>
                <a:highlight>
                  <a:srgbClr val="9FC5E8"/>
                </a:highlight>
              </a:rPr>
              <a:t>int</a:t>
            </a:r>
            <a:r>
              <a:rPr lang="en" sz="4400">
                <a:highlight>
                  <a:srgbClr val="9FC5E8"/>
                </a:highlight>
              </a:rPr>
              <a:t>(</a:t>
            </a:r>
            <a:r>
              <a:rPr lang="en" sz="4400">
                <a:solidFill>
                  <a:srgbClr val="0000FF"/>
                </a:solidFill>
                <a:highlight>
                  <a:srgbClr val="9FC5E8"/>
                </a:highlight>
              </a:rPr>
              <a:t>11</a:t>
            </a:r>
            <a:r>
              <a:rPr lang="en" sz="4400">
                <a:highlight>
                  <a:srgbClr val="9FC5E8"/>
                </a:highlight>
              </a:rPr>
              <a:t>) </a:t>
            </a:r>
            <a:r>
              <a:rPr b="1" lang="en" sz="4400">
                <a:solidFill>
                  <a:srgbClr val="000080"/>
                </a:solidFill>
                <a:highlight>
                  <a:srgbClr val="9FC5E8"/>
                </a:highlight>
              </a:rPr>
              <a:t>NOT NULL</a:t>
            </a:r>
            <a:r>
              <a:rPr b="1" lang="en" sz="4400">
                <a:solidFill>
                  <a:srgbClr val="000080"/>
                </a:solidFill>
                <a:highlight>
                  <a:srgbClr val="F4CCCC"/>
                </a:highlight>
              </a:rPr>
              <a:t> </a:t>
            </a:r>
            <a:r>
              <a:rPr lang="en" sz="4400">
                <a:highlight>
                  <a:srgbClr val="F4CCCC"/>
                </a:highlight>
              </a:rPr>
              <a:t>AUTO_INCREMENT,</a:t>
            </a:r>
            <a:endParaRPr sz="4400"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highlight>
                  <a:srgbClr val="F6B26B"/>
                </a:highlight>
              </a:rPr>
              <a:t> </a:t>
            </a:r>
            <a:r>
              <a:rPr b="1" lang="en" sz="4400">
                <a:solidFill>
                  <a:srgbClr val="660E7A"/>
                </a:solidFill>
                <a:highlight>
                  <a:srgbClr val="F6B26B"/>
                </a:highlight>
              </a:rPr>
              <a:t>`title` </a:t>
            </a:r>
            <a:r>
              <a:rPr b="1" lang="en" sz="4400">
                <a:solidFill>
                  <a:srgbClr val="000080"/>
                </a:solidFill>
                <a:highlight>
                  <a:srgbClr val="F6B26B"/>
                </a:highlight>
              </a:rPr>
              <a:t>varchar</a:t>
            </a:r>
            <a:r>
              <a:rPr lang="en" sz="4400">
                <a:highlight>
                  <a:srgbClr val="F6B26B"/>
                </a:highlight>
              </a:rPr>
              <a:t>(</a:t>
            </a:r>
            <a:r>
              <a:rPr lang="en" sz="4400">
                <a:solidFill>
                  <a:srgbClr val="0000FF"/>
                </a:solidFill>
                <a:highlight>
                  <a:srgbClr val="F6B26B"/>
                </a:highlight>
              </a:rPr>
              <a:t>45</a:t>
            </a:r>
            <a:r>
              <a:rPr lang="en" sz="4400">
                <a:highlight>
                  <a:srgbClr val="F6B26B"/>
                </a:highlight>
              </a:rPr>
              <a:t>) </a:t>
            </a:r>
            <a:r>
              <a:rPr b="1" lang="en" sz="4400">
                <a:solidFill>
                  <a:srgbClr val="000080"/>
                </a:solidFill>
                <a:highlight>
                  <a:srgbClr val="F6B26B"/>
                </a:highlight>
              </a:rPr>
              <a:t>DEFAULT NULL</a:t>
            </a:r>
            <a:r>
              <a:rPr lang="en" sz="4400">
                <a:highlight>
                  <a:srgbClr val="F6B26B"/>
                </a:highlight>
              </a:rPr>
              <a:t>,</a:t>
            </a:r>
            <a:endParaRPr sz="4400">
              <a:highlight>
                <a:srgbClr val="F6B26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highlight>
                  <a:srgbClr val="B6D7A8"/>
                </a:highlight>
              </a:rPr>
              <a:t> </a:t>
            </a:r>
            <a:r>
              <a:rPr b="1" lang="en" sz="4400">
                <a:solidFill>
                  <a:srgbClr val="000080"/>
                </a:solidFill>
                <a:highlight>
                  <a:srgbClr val="B6D7A8"/>
                </a:highlight>
              </a:rPr>
              <a:t>PRIMARY KEY </a:t>
            </a:r>
            <a:r>
              <a:rPr lang="en" sz="4400">
                <a:highlight>
                  <a:srgbClr val="B6D7A8"/>
                </a:highlight>
              </a:rPr>
              <a:t>(</a:t>
            </a:r>
            <a:r>
              <a:rPr b="1" lang="en" sz="4400">
                <a:solidFill>
                  <a:srgbClr val="660E7A"/>
                </a:solidFill>
                <a:highlight>
                  <a:srgbClr val="B6D7A8"/>
                </a:highlight>
              </a:rPr>
              <a:t>`id`</a:t>
            </a:r>
            <a:r>
              <a:rPr lang="en" sz="4400">
                <a:highlight>
                  <a:srgbClr val="B6D7A8"/>
                </a:highlight>
              </a:rPr>
              <a:t>)</a:t>
            </a:r>
            <a:endParaRPr sz="4400"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highlight>
                  <a:srgbClr val="FFFFFF"/>
                </a:highlight>
              </a:rPr>
              <a:t>);</a:t>
            </a:r>
            <a:endParaRPr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Table to Object Mapping</a:t>
            </a:r>
            <a:endParaRPr/>
          </a:p>
        </p:txBody>
      </p:sp>
      <p:sp>
        <p:nvSpPr>
          <p:cNvPr id="319" name="Google Shape;319;p6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FFE599"/>
                </a:highlight>
              </a:rPr>
              <a:t>@Entity</a:t>
            </a:r>
            <a:endParaRPr sz="3100"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FFE599"/>
                </a:highlight>
              </a:rPr>
              <a:t>@Table</a:t>
            </a:r>
            <a:r>
              <a:rPr lang="en" sz="3100">
                <a:highlight>
                  <a:srgbClr val="FFE599"/>
                </a:highlight>
              </a:rPr>
              <a:t>(name=</a:t>
            </a:r>
            <a:r>
              <a:rPr b="1" lang="en" sz="3100">
                <a:solidFill>
                  <a:srgbClr val="008000"/>
                </a:solidFill>
                <a:highlight>
                  <a:srgbClr val="FFE599"/>
                </a:highlight>
              </a:rPr>
              <a:t>"courses"</a:t>
            </a:r>
            <a:r>
              <a:rPr lang="en" sz="3100">
                <a:highlight>
                  <a:srgbClr val="FFE599"/>
                </a:highlight>
              </a:rPr>
              <a:t>)</a:t>
            </a:r>
            <a:endParaRPr sz="31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E599"/>
                </a:highlight>
              </a:rPr>
              <a:t>public class </a:t>
            </a:r>
            <a:r>
              <a:rPr lang="en" sz="3100">
                <a:highlight>
                  <a:srgbClr val="FFE599"/>
                </a:highlight>
              </a:rPr>
              <a:t>Course {</a:t>
            </a:r>
            <a:endParaRPr sz="31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highlight>
                  <a:srgbClr val="B6D7A8"/>
                </a:highlight>
              </a:rPr>
              <a:t>   </a:t>
            </a:r>
            <a:r>
              <a:rPr lang="en" sz="3100">
                <a:solidFill>
                  <a:srgbClr val="808000"/>
                </a:solidFill>
                <a:highlight>
                  <a:srgbClr val="B6D7A8"/>
                </a:highlight>
              </a:rPr>
              <a:t>@Id</a:t>
            </a:r>
            <a:endParaRPr sz="3100">
              <a:solidFill>
                <a:srgbClr val="808000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F4CCCC"/>
                </a:highlight>
              </a:rPr>
              <a:t>   @GeneratedValue</a:t>
            </a:r>
            <a:r>
              <a:rPr lang="en" sz="3100">
                <a:highlight>
                  <a:srgbClr val="F4CCCC"/>
                </a:highlight>
              </a:rPr>
              <a:t>(strategy = GenerationType.</a:t>
            </a:r>
            <a:r>
              <a:rPr b="1" i="1" lang="en" sz="3100">
                <a:solidFill>
                  <a:srgbClr val="660E7A"/>
                </a:solidFill>
                <a:highlight>
                  <a:srgbClr val="F4CCCC"/>
                </a:highlight>
              </a:rPr>
              <a:t>IDENTITY</a:t>
            </a:r>
            <a:r>
              <a:rPr lang="en" sz="3100">
                <a:highlight>
                  <a:srgbClr val="F4CCCC"/>
                </a:highlight>
              </a:rPr>
              <a:t>)</a:t>
            </a:r>
            <a:endParaRPr sz="3100"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highlight>
                  <a:srgbClr val="9FC5E8"/>
                </a:highlight>
              </a:rPr>
              <a:t>   </a:t>
            </a:r>
            <a:r>
              <a:rPr lang="en" sz="3100">
                <a:solidFill>
                  <a:srgbClr val="808000"/>
                </a:solidFill>
                <a:highlight>
                  <a:srgbClr val="9FC5E8"/>
                </a:highlight>
              </a:rPr>
              <a:t>@Column</a:t>
            </a:r>
            <a:r>
              <a:rPr lang="en" sz="3100">
                <a:highlight>
                  <a:srgbClr val="9FC5E8"/>
                </a:highlight>
              </a:rPr>
              <a:t>(name=</a:t>
            </a:r>
            <a:r>
              <a:rPr b="1" lang="en" sz="3100">
                <a:solidFill>
                  <a:srgbClr val="008000"/>
                </a:solidFill>
                <a:highlight>
                  <a:srgbClr val="9FC5E8"/>
                </a:highlight>
              </a:rPr>
              <a:t>"id"</a:t>
            </a:r>
            <a:r>
              <a:rPr lang="en" sz="3100">
                <a:highlight>
                  <a:srgbClr val="9FC5E8"/>
                </a:highlight>
              </a:rPr>
              <a:t>)</a:t>
            </a:r>
            <a:endParaRPr sz="3100">
              <a:highlight>
                <a:srgbClr val="9FC5E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highlight>
                  <a:srgbClr val="9FC5E8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rgbClr val="9FC5E8"/>
                </a:highlight>
              </a:rPr>
              <a:t>private </a:t>
            </a:r>
            <a:r>
              <a:rPr lang="en" sz="3100">
                <a:highlight>
                  <a:srgbClr val="9FC5E8"/>
                </a:highlight>
              </a:rPr>
              <a:t>Integer </a:t>
            </a:r>
            <a:r>
              <a:rPr b="1" lang="en" sz="3100">
                <a:solidFill>
                  <a:srgbClr val="660E7A"/>
                </a:solidFill>
                <a:highlight>
                  <a:srgbClr val="9FC5E8"/>
                </a:highlight>
              </a:rPr>
              <a:t>courseId</a:t>
            </a:r>
            <a:r>
              <a:rPr lang="en" sz="3100">
                <a:highlight>
                  <a:srgbClr val="9FC5E8"/>
                </a:highlight>
              </a:rPr>
              <a:t>;</a:t>
            </a:r>
            <a:endParaRPr sz="3100">
              <a:highlight>
                <a:srgbClr val="9FC5E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6B26B"/>
                </a:highlight>
              </a:rPr>
              <a:t>   </a:t>
            </a:r>
            <a:r>
              <a:rPr b="1" lang="en" sz="3100">
                <a:solidFill>
                  <a:srgbClr val="000080"/>
                </a:solidFill>
                <a:highlight>
                  <a:srgbClr val="F6B26B"/>
                </a:highlight>
              </a:rPr>
              <a:t>private </a:t>
            </a:r>
            <a:r>
              <a:rPr lang="en" sz="3100">
                <a:highlight>
                  <a:srgbClr val="F6B26B"/>
                </a:highlight>
              </a:rPr>
              <a:t>String </a:t>
            </a:r>
            <a:r>
              <a:rPr b="1" lang="en" sz="3100">
                <a:solidFill>
                  <a:srgbClr val="660E7A"/>
                </a:solidFill>
                <a:highlight>
                  <a:srgbClr val="F6B26B"/>
                </a:highlight>
              </a:rPr>
              <a:t>title</a:t>
            </a:r>
            <a:r>
              <a:rPr lang="en" sz="3100">
                <a:highlight>
                  <a:srgbClr val="F6B26B"/>
                </a:highlight>
              </a:rPr>
              <a:t>;</a:t>
            </a:r>
            <a:endParaRPr sz="3100">
              <a:highlight>
                <a:srgbClr val="F6B26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FFFFF"/>
                </a:highlight>
              </a:rPr>
              <a:t>}</a:t>
            </a:r>
            <a:endParaRPr sz="3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CRUD</a:t>
            </a:r>
            <a:r>
              <a:rPr b="1"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9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REPOSITORIES</a:t>
            </a:r>
            <a:endParaRPr b="1" sz="10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Frameworks</a:t>
            </a:r>
            <a:endParaRPr/>
          </a:p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ORMs are popular in all major languages and frameworks</a:t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159" name="Google Shape;159;p39"/>
          <p:cNvGraphicFramePr/>
          <p:nvPr/>
        </p:nvGraphicFramePr>
        <p:xfrm>
          <a:off x="2947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{10F55A10-F0DC-4D2D-ABD7-83F6E84A8B23}</a:tableStyleId>
              </a:tblPr>
              <a:tblGrid>
                <a:gridCol w="2136300"/>
                <a:gridCol w="2136300"/>
                <a:gridCol w="2136300"/>
                <a:gridCol w="213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Java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Python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.NET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PHP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highlight>
                            <a:srgbClr val="EA9999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JPA</a:t>
                      </a:r>
                      <a:endParaRPr b="1" sz="2300">
                        <a:highlight>
                          <a:srgbClr val="EA9999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Hybernate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TopLink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EJB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EclipseLink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Kodo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JDO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Django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SQLAlchemy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SQLObject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Storm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Tryton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web2py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Odoo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Entity Framework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Dapper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iBATIS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LINQ to SQL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NHibernate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nHydrate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Quick Objects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CakePHP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Doctrine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Qcodo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QCubed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Redbean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Skipper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Yii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</a:t>
            </a:r>
            <a:endParaRPr/>
          </a:p>
        </p:txBody>
      </p:sp>
      <p:sp>
        <p:nvSpPr>
          <p:cNvPr id="330" name="Google Shape;330;p6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DAOs</a:t>
            </a:r>
            <a:r>
              <a:rPr lang="en" sz="3100"/>
              <a:t> implement a </a:t>
            </a:r>
            <a:r>
              <a:rPr b="1" lang="en" sz="3100"/>
              <a:t>design pattern</a:t>
            </a:r>
            <a:r>
              <a:rPr lang="en" sz="3100"/>
              <a:t> that </a:t>
            </a:r>
            <a:r>
              <a:rPr b="1" lang="en" sz="3100"/>
              <a:t>encourages</a:t>
            </a:r>
            <a:r>
              <a:rPr lang="en" sz="3100"/>
              <a:t> </a:t>
            </a:r>
            <a:r>
              <a:rPr b="1" lang="en" sz="3100"/>
              <a:t>encapsulating</a:t>
            </a:r>
            <a:r>
              <a:rPr lang="en" sz="3100"/>
              <a:t> data access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DAOs provide </a:t>
            </a:r>
            <a:r>
              <a:rPr b="1" lang="en" sz="3100"/>
              <a:t>CRUD</a:t>
            </a:r>
            <a:r>
              <a:rPr lang="en" sz="3100"/>
              <a:t> operations per table/view/collection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But</a:t>
            </a:r>
            <a:r>
              <a:rPr lang="en" sz="3100"/>
              <a:t> need to write a DAO </a:t>
            </a:r>
            <a:r>
              <a:rPr b="1" lang="en" sz="3100"/>
              <a:t>for each table</a:t>
            </a:r>
            <a:endParaRPr b="1"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It'd be great to have </a:t>
            </a:r>
            <a:r>
              <a:rPr b="1" lang="en" sz="3100"/>
              <a:t>generic DAO</a:t>
            </a:r>
            <a:r>
              <a:rPr lang="en" sz="3100"/>
              <a:t> that could work with any table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ORM repositories</a:t>
            </a:r>
            <a:r>
              <a:rPr lang="en" sz="3100"/>
              <a:t> implement </a:t>
            </a:r>
            <a:r>
              <a:rPr b="1" lang="en" sz="3100"/>
              <a:t>generic</a:t>
            </a:r>
            <a:r>
              <a:rPr lang="en" sz="3100"/>
              <a:t>/parameterizable DAOs with default </a:t>
            </a:r>
            <a:r>
              <a:rPr b="1" lang="en" sz="3100"/>
              <a:t>CRUD operations</a:t>
            </a:r>
            <a:endParaRPr b="1" sz="3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After implementing many DAOs we identify a pattern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DAO for class Course would implement the interface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&gt; findAll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s();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find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ById(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 cid);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create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course);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update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 cid, 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 course);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void delete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 cid);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336" name="Google Shape;336;p6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in DAOs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Differences are class and primary keys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A DAO for class Section would implement the interface</a:t>
            </a:r>
            <a:endParaRPr sz="2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Dao {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FFFF"/>
                </a:highlight>
              </a:rPr>
              <a:t>Iterable</a:t>
            </a:r>
            <a:r>
              <a:rPr lang="en" sz="2900">
                <a:highlight>
                  <a:srgbClr val="FFFFFF"/>
                </a:highlight>
              </a:rPr>
              <a:t>&lt;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&gt; findAll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s();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find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ById(</a:t>
            </a:r>
            <a:r>
              <a:rPr lang="en" sz="2900">
                <a:highlight>
                  <a:srgbClr val="B6D7A8"/>
                </a:highlight>
              </a:rPr>
              <a:t>String</a:t>
            </a:r>
            <a:r>
              <a:rPr lang="en" sz="2900">
                <a:highlight>
                  <a:srgbClr val="FFFFFF"/>
                </a:highlight>
              </a:rPr>
              <a:t> sid);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create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section);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update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highlight>
                  <a:srgbClr val="B6D7A8"/>
                </a:highlight>
              </a:rPr>
              <a:t>String</a:t>
            </a:r>
            <a:r>
              <a:rPr lang="en" sz="2900">
                <a:highlight>
                  <a:srgbClr val="FFFFFF"/>
                </a:highlight>
              </a:rPr>
              <a:t> sid</a:t>
            </a:r>
            <a:r>
              <a:rPr lang="en" sz="2900">
                <a:highlight>
                  <a:srgbClr val="FFFFFF"/>
                </a:highlight>
              </a:rPr>
              <a:t>, 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 s</a:t>
            </a:r>
            <a:r>
              <a:rPr lang="en" sz="2900">
                <a:highlight>
                  <a:srgbClr val="FFFFFF"/>
                </a:highlight>
              </a:rPr>
              <a:t>ection</a:t>
            </a:r>
            <a:r>
              <a:rPr lang="en" sz="2900">
                <a:highlight>
                  <a:srgbClr val="FFFFFF"/>
                </a:highlight>
              </a:rPr>
              <a:t>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900">
                <a:highlight>
                  <a:srgbClr val="FFFFFF"/>
                </a:highlight>
              </a:rPr>
              <a:t>void</a:t>
            </a:r>
            <a:r>
              <a:rPr lang="en" sz="2900">
                <a:highlight>
                  <a:srgbClr val="FFFFFF"/>
                </a:highlight>
              </a:rPr>
              <a:t> delete</a:t>
            </a:r>
            <a:r>
              <a:rPr lang="en" sz="2900">
                <a:highlight>
                  <a:srgbClr val="FFE599"/>
                </a:highlight>
              </a:rPr>
              <a:t>Section</a:t>
            </a:r>
            <a:r>
              <a:rPr lang="en" sz="2900">
                <a:highlight>
                  <a:srgbClr val="FFFFFF"/>
                </a:highlight>
              </a:rPr>
              <a:t>(</a:t>
            </a:r>
            <a:r>
              <a:rPr lang="en" sz="2900">
                <a:highlight>
                  <a:srgbClr val="B6D7A8"/>
                </a:highlight>
              </a:rPr>
              <a:t>String</a:t>
            </a:r>
            <a:r>
              <a:rPr lang="en" sz="2900">
                <a:highlight>
                  <a:srgbClr val="FFFFFF"/>
                </a:highlight>
              </a:rPr>
              <a:t> sid</a:t>
            </a:r>
            <a:r>
              <a:rPr lang="en" sz="2900">
                <a:highlight>
                  <a:srgbClr val="FFFFFF"/>
                </a:highlight>
              </a:rPr>
              <a:t>);</a:t>
            </a:r>
            <a:endParaRPr sz="29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</a:rPr>
              <a:t>}</a:t>
            </a:r>
            <a:endParaRPr sz="2900"/>
          </a:p>
        </p:txBody>
      </p:sp>
      <p:sp>
        <p:nvSpPr>
          <p:cNvPr id="342" name="Google Shape;342;p6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in DAOs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CrudRepository Interface</a:t>
            </a:r>
            <a:endParaRPr/>
          </a:p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CrudRepository interface allow implementing generic DAOs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Just need to configure</a:t>
            </a:r>
            <a:r>
              <a:rPr lang="en">
                <a:highlight>
                  <a:srgbClr val="FFE599"/>
                </a:highlight>
              </a:rPr>
              <a:t> class </a:t>
            </a:r>
            <a:r>
              <a:rPr lang="en"/>
              <a:t>and</a:t>
            </a:r>
            <a:r>
              <a:rPr lang="en">
                <a:highlight>
                  <a:srgbClr val="B6D7A8"/>
                </a:highlight>
              </a:rPr>
              <a:t> primary key </a:t>
            </a:r>
            <a:endParaRPr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>
                <a:highlight>
                  <a:srgbClr val="FFFFFF"/>
                </a:highlight>
              </a:rPr>
              <a:t>CourseRepository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>
                <a:highlight>
                  <a:srgbClr val="FFFFFF"/>
                </a:highlight>
              </a:rPr>
              <a:t>CrudRepository&lt;</a:t>
            </a:r>
            <a:r>
              <a:rPr lang="en"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highlight>
                  <a:srgbClr val="B6D7A8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&gt;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API</a:t>
            </a:r>
            <a:endParaRPr/>
          </a:p>
        </p:txBody>
      </p:sp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Repositories provide the following generic methods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.findAll();</a:t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.findById(cid);</a:t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.save(Course course);</a:t>
            </a:r>
            <a:endParaRPr sz="35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3500">
                <a:highlight>
                  <a:srgbClr val="FFFFFF"/>
                </a:highlight>
              </a:rPr>
              <a:t>.deleteById(cid);</a:t>
            </a:r>
            <a:endParaRPr sz="3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With repositories, DAOs are now trivial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CourseDao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CourseRepository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Iterable&lt;Course&gt; findAllCourses()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.findAll();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Course findCourseById(Integer cid)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.findById(cid).get();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360" name="Google Shape;360;p7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 Make DAOs Trivial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CourseDao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</a:t>
            </a:r>
            <a:r>
              <a:rPr lang="en"/>
              <a:t>Course createCourse(Course course)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return </a:t>
            </a:r>
            <a:r>
              <a:rPr b="1" lang="en">
                <a:solidFill>
                  <a:srgbClr val="660E7A"/>
                </a:solidFill>
              </a:rPr>
              <a:t>courseRepository</a:t>
            </a:r>
            <a:r>
              <a:rPr lang="en"/>
              <a:t>.save(course);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void </a:t>
            </a:r>
            <a:r>
              <a:rPr lang="en"/>
              <a:t>deleteCourse(Integer cid)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b="1" lang="en">
                <a:solidFill>
                  <a:srgbClr val="660E7A"/>
                </a:solidFill>
              </a:rPr>
              <a:t>courseRepository</a:t>
            </a:r>
            <a:r>
              <a:rPr lang="en"/>
              <a:t>.deleteById(cid);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66" name="Google Shape;366;p7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Deleting Records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To update,</a:t>
            </a:r>
            <a:r>
              <a:rPr lang="en">
                <a:highlight>
                  <a:srgbClr val="9FC5E8"/>
                </a:highlight>
              </a:rPr>
              <a:t> retrieve record,</a:t>
            </a:r>
            <a:r>
              <a:rPr lang="en">
                <a:highlight>
                  <a:srgbClr val="EA9999"/>
                </a:highlight>
              </a:rPr>
              <a:t> update,</a:t>
            </a:r>
            <a:r>
              <a:rPr lang="en">
                <a:highlight>
                  <a:srgbClr val="B6D7A8"/>
                </a:highlight>
              </a:rPr>
              <a:t> and then save</a:t>
            </a:r>
            <a:endParaRPr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public </a:t>
            </a:r>
            <a:r>
              <a:rPr lang="en">
                <a:highlight>
                  <a:srgbClr val="FFE599"/>
                </a:highlight>
              </a:rPr>
              <a:t>Course updateCourse</a:t>
            </a:r>
            <a:endParaRPr>
              <a:highlight>
                <a:srgbClr val="FFE599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(Integer cid, Course newCourse)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9FC5E8"/>
                </a:highlight>
              </a:rPr>
              <a:t>   Course course = </a:t>
            </a:r>
            <a:r>
              <a:rPr b="1" lang="en">
                <a:solidFill>
                  <a:srgbClr val="660E7A"/>
                </a:solidFill>
                <a:highlight>
                  <a:srgbClr val="9FC5E8"/>
                </a:highlight>
              </a:rPr>
              <a:t>courseRepository</a:t>
            </a:r>
            <a:r>
              <a:rPr lang="en">
                <a:highlight>
                  <a:srgbClr val="9FC5E8"/>
                </a:highlight>
              </a:rPr>
              <a:t>.findById(cid).get();</a:t>
            </a:r>
            <a:endParaRPr>
              <a:highlight>
                <a:srgbClr val="9FC5E8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EA9999"/>
                </a:highlight>
              </a:rPr>
              <a:t>   course.setTitle(newCourse.getTitle());</a:t>
            </a:r>
            <a:endParaRPr>
              <a:highlight>
                <a:srgbClr val="EA99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B6D7A8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B6D7A8"/>
                </a:highlight>
              </a:rPr>
              <a:t>courseRepository</a:t>
            </a:r>
            <a:r>
              <a:rPr lang="en">
                <a:highlight>
                  <a:srgbClr val="B6D7A8"/>
                </a:highlight>
              </a:rPr>
              <a:t>.save(course);</a:t>
            </a:r>
            <a:endParaRPr>
              <a:highlight>
                <a:srgbClr val="B6D7A8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372" name="Google Shape;372;p7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Records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 b="1" sz="19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REPOSITORIES</a:t>
            </a:r>
            <a:endParaRPr b="1" sz="10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Endpoints</a:t>
            </a:r>
            <a:endParaRPr/>
          </a:p>
        </p:txBody>
      </p:sp>
      <p:sp>
        <p:nvSpPr>
          <p:cNvPr id="383" name="Google Shape;383;p7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There are many options for running/testing code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We'll expose our new DAOs as an HTTP API to we can execute them from a browser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We can expose any executable function as an HTTP endpoint by annotating classes and functions with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@RestController</a:t>
            </a:r>
            <a:r>
              <a:rPr lang="en" sz="3100"/>
              <a:t> - class accessible on HTTP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@GetMapping</a:t>
            </a:r>
            <a:r>
              <a:rPr lang="en" sz="3100"/>
              <a:t> - method accessible as HTTP GET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@PostMapping</a:t>
            </a:r>
            <a:r>
              <a:rPr lang="en" sz="3100"/>
              <a:t> - method accessible as HTTP POST</a:t>
            </a:r>
            <a:endParaRPr sz="3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@PutMapping</a:t>
            </a:r>
            <a:r>
              <a:rPr lang="en" sz="3100"/>
              <a:t> - method accessible as HTTP PUT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Persistence API</a:t>
            </a:r>
            <a:endParaRPr/>
          </a:p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JPA </a:t>
            </a:r>
            <a:r>
              <a:rPr lang="en" sz="3500">
                <a:solidFill>
                  <a:schemeClr val="dk1"/>
                </a:solidFill>
              </a:rPr>
              <a:t>is a popular Java </a:t>
            </a:r>
            <a:r>
              <a:rPr lang="en" sz="3500">
                <a:solidFill>
                  <a:schemeClr val="dk1"/>
                </a:solidFill>
              </a:rPr>
              <a:t>ORM (Object-Relational Mapping) implementation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Maps</a:t>
            </a:r>
            <a:r>
              <a:rPr lang="en" sz="3500">
                <a:solidFill>
                  <a:schemeClr val="dk1"/>
                </a:solidFill>
              </a:rPr>
              <a:t> </a:t>
            </a:r>
            <a:r>
              <a:rPr b="1" lang="en" sz="3500">
                <a:solidFill>
                  <a:schemeClr val="dk1"/>
                </a:solidFill>
              </a:rPr>
              <a:t>classes</a:t>
            </a:r>
            <a:r>
              <a:rPr lang="en" sz="3500">
                <a:solidFill>
                  <a:schemeClr val="dk1"/>
                </a:solidFill>
              </a:rPr>
              <a:t> to SQL </a:t>
            </a:r>
            <a:r>
              <a:rPr b="1" lang="en" sz="3500">
                <a:solidFill>
                  <a:schemeClr val="dk1"/>
                </a:solidFill>
              </a:rPr>
              <a:t>tables</a:t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Object </a:t>
            </a:r>
            <a:r>
              <a:rPr b="1" lang="en" sz="3500">
                <a:solidFill>
                  <a:schemeClr val="dk1"/>
                </a:solidFill>
              </a:rPr>
              <a:t>instances</a:t>
            </a:r>
            <a:r>
              <a:rPr lang="en" sz="3500">
                <a:solidFill>
                  <a:schemeClr val="dk1"/>
                </a:solidFill>
              </a:rPr>
              <a:t> stored into </a:t>
            </a:r>
            <a:r>
              <a:rPr b="1" lang="en" sz="3500">
                <a:solidFill>
                  <a:schemeClr val="dk1"/>
                </a:solidFill>
              </a:rPr>
              <a:t>records</a:t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" sz="3500">
                <a:solidFill>
                  <a:schemeClr val="dk1"/>
                </a:solidFill>
              </a:rPr>
              <a:t>Object </a:t>
            </a:r>
            <a:r>
              <a:rPr b="1" lang="en" sz="3500">
                <a:solidFill>
                  <a:schemeClr val="dk1"/>
                </a:solidFill>
              </a:rPr>
              <a:t>properties</a:t>
            </a:r>
            <a:r>
              <a:rPr lang="en" sz="3500">
                <a:solidFill>
                  <a:schemeClr val="dk1"/>
                </a:solidFill>
              </a:rPr>
              <a:t> mapped to </a:t>
            </a:r>
            <a:r>
              <a:rPr b="1" lang="en" sz="3500">
                <a:solidFill>
                  <a:schemeClr val="dk1"/>
                </a:solidFill>
              </a:rPr>
              <a:t>columns</a:t>
            </a:r>
            <a:endParaRPr b="1"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" sz="3500">
                <a:solidFill>
                  <a:schemeClr val="dk1"/>
                </a:solidFill>
              </a:rPr>
              <a:t>SQL data types</a:t>
            </a:r>
            <a:r>
              <a:rPr lang="en" sz="3500">
                <a:solidFill>
                  <a:schemeClr val="dk1"/>
                </a:solidFill>
              </a:rPr>
              <a:t> mapped to </a:t>
            </a:r>
            <a:r>
              <a:rPr b="1" lang="en" sz="3500">
                <a:solidFill>
                  <a:schemeClr val="dk1"/>
                </a:solidFill>
              </a:rPr>
              <a:t>Object data types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Mapping </a:t>
            </a:r>
            <a:r>
              <a:rPr lang="en">
                <a:highlight>
                  <a:srgbClr val="CFE2F3"/>
                </a:highlight>
              </a:rPr>
              <a:t>all courses </a:t>
            </a:r>
            <a:r>
              <a:rPr lang="en">
                <a:highlight>
                  <a:srgbClr val="F4CCCC"/>
                </a:highlight>
              </a:rPr>
              <a:t>to HTTP URL </a:t>
            </a:r>
            <a:r>
              <a:rPr b="1" lang="en">
                <a:highlight>
                  <a:srgbClr val="F4CCCC"/>
                </a:highlight>
              </a:rPr>
              <a:t>"/findAllCourses"</a:t>
            </a:r>
            <a:endParaRPr b="1"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@RestController</a:t>
            </a:r>
            <a:endParaRPr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4CCCC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4CCCC"/>
                </a:highlight>
              </a:rPr>
              <a:t>"/findAllCourses"</a:t>
            </a:r>
            <a:r>
              <a:rPr lang="en">
                <a:highlight>
                  <a:srgbClr val="F4CCCC"/>
                </a:highlight>
              </a:rPr>
              <a:t>)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public </a:t>
            </a:r>
            <a:r>
              <a:rPr lang="en">
                <a:highlight>
                  <a:srgbClr val="CFE2F3"/>
                </a:highlight>
              </a:rPr>
              <a:t>Iterable&lt;Course&gt; </a:t>
            </a:r>
            <a:r>
              <a:rPr b="1" lang="en">
                <a:highlight>
                  <a:srgbClr val="CFE2F3"/>
                </a:highlight>
              </a:rPr>
              <a:t>findAllCourses</a:t>
            </a:r>
            <a:r>
              <a:rPr lang="en">
                <a:highlight>
                  <a:srgbClr val="CFE2F3"/>
                </a:highlight>
              </a:rPr>
              <a:t>() {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CFE2F3"/>
                </a:highlight>
              </a:rPr>
              <a:t>courseRepository</a:t>
            </a:r>
            <a:r>
              <a:rPr lang="en">
                <a:highlight>
                  <a:srgbClr val="CFE2F3"/>
                </a:highlight>
              </a:rPr>
              <a:t>.findAll();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   }</a:t>
            </a: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FFFF"/>
                </a:highlight>
              </a:rPr>
              <a:t>Try it: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http://localhost:8080/findAllCourses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89" name="Google Shape;389;p7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All Records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Mapping </a:t>
            </a:r>
            <a:r>
              <a:rPr b="1" lang="en">
                <a:highlight>
                  <a:srgbClr val="CFE2F3"/>
                </a:highlight>
              </a:rPr>
              <a:t>findCourseById</a:t>
            </a:r>
            <a:r>
              <a:rPr lang="en">
                <a:highlight>
                  <a:srgbClr val="F4CCCC"/>
                </a:highlight>
              </a:rPr>
              <a:t> to URL "/findCourseById/{cid}"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4CCCC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4CCCC"/>
                </a:highlight>
              </a:rPr>
              <a:t>"/findCourseById/{cid}"</a:t>
            </a:r>
            <a:r>
              <a:rPr lang="en">
                <a:highlight>
                  <a:srgbClr val="F4CCCC"/>
                </a:highlight>
              </a:rPr>
              <a:t>)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public </a:t>
            </a:r>
            <a:r>
              <a:rPr lang="en">
                <a:highlight>
                  <a:srgbClr val="CFE2F3"/>
                </a:highlight>
              </a:rPr>
              <a:t>Course </a:t>
            </a:r>
            <a:r>
              <a:rPr b="1" lang="en">
                <a:highlight>
                  <a:srgbClr val="CFE2F3"/>
                </a:highlight>
              </a:rPr>
              <a:t>findCourseById</a:t>
            </a:r>
            <a:r>
              <a:rPr lang="en">
                <a:highlight>
                  <a:srgbClr val="CFE2F3"/>
                </a:highlight>
              </a:rPr>
              <a:t>(</a:t>
            </a:r>
            <a:endParaRPr>
              <a:highlight>
                <a:srgbClr val="CFE2F3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D9EAD3"/>
                </a:highlight>
              </a:rPr>
              <a:t>@PathVariable</a:t>
            </a:r>
            <a:r>
              <a:rPr lang="en">
                <a:highlight>
                  <a:srgbClr val="D9EAD3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D9EAD3"/>
                </a:highlight>
              </a:rPr>
              <a:t>"cid"</a:t>
            </a:r>
            <a:r>
              <a:rPr lang="en">
                <a:highlight>
                  <a:srgbClr val="D9EAD3"/>
                </a:highlight>
              </a:rPr>
              <a:t>)</a:t>
            </a:r>
            <a:r>
              <a:rPr lang="en">
                <a:highlight>
                  <a:srgbClr val="CFE2F3"/>
                </a:highlight>
              </a:rPr>
              <a:t> Integer cid) {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CFE2F3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CFE2F3"/>
                </a:highlight>
              </a:rPr>
              <a:t>courseRepository</a:t>
            </a:r>
            <a:r>
              <a:rPr lang="en">
                <a:highlight>
                  <a:srgbClr val="CFE2F3"/>
                </a:highlight>
              </a:rPr>
              <a:t>.findById(cid).get();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}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FFFF"/>
                </a:highlight>
              </a:rPr>
              <a:t>Try it: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http://localhost:8080/findCourseById/1</a:t>
            </a:r>
            <a:endParaRPr/>
          </a:p>
        </p:txBody>
      </p:sp>
      <p:sp>
        <p:nvSpPr>
          <p:cNvPr id="395" name="Google Shape;395;p7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Records by ID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Records</a:t>
            </a:r>
            <a:endParaRPr/>
          </a:p>
        </p:txBody>
      </p:sp>
      <p:sp>
        <p:nvSpPr>
          <p:cNvPr id="401" name="Google Shape;401;p7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Mapping </a:t>
            </a:r>
            <a:r>
              <a:rPr b="1" lang="en">
                <a:highlight>
                  <a:srgbClr val="FFFFFF"/>
                </a:highlight>
              </a:rPr>
              <a:t>deleteCourse</a:t>
            </a:r>
            <a:r>
              <a:rPr lang="en">
                <a:highlight>
                  <a:srgbClr val="FFFFFF"/>
                </a:highlight>
              </a:rPr>
              <a:t> to URL "/deleteCourse/{cid}"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"/deleteCourse/{cid}"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b="1" lang="en">
                <a:highlight>
                  <a:srgbClr val="FFFFFF"/>
                </a:highlight>
              </a:rPr>
              <a:t>deleteCourse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"cid"</a:t>
            </a:r>
            <a:r>
              <a:rPr lang="en">
                <a:highlight>
                  <a:srgbClr val="FFFFFF"/>
                </a:highlight>
              </a:rPr>
              <a:t>) Integer cid)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>
                <a:highlight>
                  <a:srgbClr val="FFFFFF"/>
                </a:highlight>
              </a:rPr>
              <a:t>.deleteById(cid);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FFFFFF"/>
                </a:highlight>
              </a:rPr>
              <a:t>Try it: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http://localhost:8080/deleteCourse/1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1" sz="15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</a:t>
            </a: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endParaRPr b="1" sz="14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0"/>
          <p:cNvSpPr/>
          <p:nvPr/>
        </p:nvSpPr>
        <p:spPr>
          <a:xfrm>
            <a:off x="585775" y="2944875"/>
            <a:ext cx="8144400" cy="213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can map data models in both directions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SQL tables to classes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Classes to tables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class below. We'd like table </a:t>
            </a:r>
            <a:r>
              <a:rPr b="1" lang="en"/>
              <a:t>sections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Section 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Integer </a:t>
            </a:r>
            <a:r>
              <a:rPr b="1" lang="en">
                <a:solidFill>
                  <a:srgbClr val="660E7A"/>
                </a:solidFill>
              </a:rPr>
              <a:t>sectionId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private </a:t>
            </a:r>
            <a:r>
              <a:rPr lang="en"/>
              <a:t>String </a:t>
            </a:r>
            <a:r>
              <a:rPr b="1" lang="en">
                <a:solidFill>
                  <a:srgbClr val="660E7A"/>
                </a:solidFill>
              </a:rPr>
              <a:t>sectionName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13" name="Google Shape;413;p8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</a:t>
            </a:r>
            <a:r>
              <a:rPr lang="en"/>
              <a:t>Object Models to </a:t>
            </a:r>
            <a:r>
              <a:rPr lang="en"/>
              <a:t>SQL Tables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1"/>
          <p:cNvSpPr/>
          <p:nvPr/>
        </p:nvSpPr>
        <p:spPr>
          <a:xfrm>
            <a:off x="585775" y="1372125"/>
            <a:ext cx="8144400" cy="3555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Following what we learned about mapping, class would be: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08000"/>
                </a:solidFill>
              </a:rPr>
              <a:t>@Entity</a:t>
            </a:r>
            <a:endParaRPr sz="2700">
              <a:solidFill>
                <a:srgbClr val="808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08000"/>
                </a:solidFill>
              </a:rPr>
              <a:t>@Table</a:t>
            </a:r>
            <a:r>
              <a:rPr lang="en" sz="2700"/>
              <a:t>(name=</a:t>
            </a:r>
            <a:r>
              <a:rPr b="1" lang="en" sz="2700">
                <a:solidFill>
                  <a:srgbClr val="008000"/>
                </a:solidFill>
              </a:rPr>
              <a:t>"sections"</a:t>
            </a:r>
            <a:r>
              <a:rPr lang="en" sz="2700"/>
              <a:t>)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</a:rPr>
              <a:t>public class </a:t>
            </a:r>
            <a:r>
              <a:rPr lang="en" sz="2700"/>
              <a:t>Section {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</a:t>
            </a:r>
            <a:r>
              <a:rPr lang="en" sz="2700">
                <a:solidFill>
                  <a:srgbClr val="808000"/>
                </a:solidFill>
              </a:rPr>
              <a:t>@Id</a:t>
            </a:r>
            <a:endParaRPr sz="2700">
              <a:solidFill>
                <a:srgbClr val="808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08000"/>
                </a:solidFill>
              </a:rPr>
              <a:t>   @GeneratedValue</a:t>
            </a:r>
            <a:r>
              <a:rPr lang="en" sz="2700"/>
              <a:t>(strategy = GenerationType.</a:t>
            </a:r>
            <a:r>
              <a:rPr b="1" i="1" lang="en" sz="2700">
                <a:solidFill>
                  <a:srgbClr val="660E7A"/>
                </a:solidFill>
              </a:rPr>
              <a:t>IDENTITY</a:t>
            </a:r>
            <a:r>
              <a:rPr lang="en" sz="2700"/>
              <a:t>)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</a:t>
            </a:r>
            <a:r>
              <a:rPr b="1" lang="en" sz="2700">
                <a:solidFill>
                  <a:srgbClr val="000080"/>
                </a:solidFill>
              </a:rPr>
              <a:t>private </a:t>
            </a:r>
            <a:r>
              <a:rPr lang="en" sz="2700"/>
              <a:t>Integer </a:t>
            </a:r>
            <a:r>
              <a:rPr b="1" lang="en" sz="2700">
                <a:solidFill>
                  <a:srgbClr val="660E7A"/>
                </a:solidFill>
              </a:rPr>
              <a:t>sectionId</a:t>
            </a:r>
            <a:r>
              <a:rPr lang="en" sz="2700"/>
              <a:t>;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</a:t>
            </a:r>
            <a:r>
              <a:rPr b="1" lang="en" sz="2700">
                <a:solidFill>
                  <a:srgbClr val="000080"/>
                </a:solidFill>
              </a:rPr>
              <a:t>private </a:t>
            </a:r>
            <a:r>
              <a:rPr lang="en" sz="2700"/>
              <a:t>String </a:t>
            </a:r>
            <a:r>
              <a:rPr b="1" lang="en" sz="2700">
                <a:solidFill>
                  <a:srgbClr val="660E7A"/>
                </a:solidFill>
              </a:rPr>
              <a:t>sectionName</a:t>
            </a:r>
            <a:r>
              <a:rPr lang="en" sz="2700"/>
              <a:t>;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}</a:t>
            </a:r>
            <a:endParaRPr/>
          </a:p>
        </p:txBody>
      </p:sp>
      <p:sp>
        <p:nvSpPr>
          <p:cNvPr id="420" name="Google Shape;420;p8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Annotating Classes as Tables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2"/>
          <p:cNvSpPr/>
          <p:nvPr/>
        </p:nvSpPr>
        <p:spPr>
          <a:xfrm>
            <a:off x="509575" y="1821500"/>
            <a:ext cx="8144400" cy="253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you restart the application, the ORM generates the following SQL:</a:t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create table </a:t>
            </a:r>
            <a:r>
              <a:rPr lang="en"/>
              <a:t>sections (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section_id</a:t>
            </a:r>
            <a:r>
              <a:rPr b="1" lang="en">
                <a:solidFill>
                  <a:srgbClr val="660E7A"/>
                </a:solidFill>
              </a:rPr>
              <a:t> </a:t>
            </a:r>
            <a:r>
              <a:rPr b="1" lang="en">
                <a:solidFill>
                  <a:srgbClr val="000080"/>
                </a:solidFill>
              </a:rPr>
              <a:t>integer not null </a:t>
            </a:r>
            <a:r>
              <a:rPr lang="en"/>
              <a:t>auto_increment,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section_name</a:t>
            </a:r>
            <a:r>
              <a:rPr b="1" lang="en">
                <a:solidFill>
                  <a:srgbClr val="660E7A"/>
                </a:solidFill>
              </a:rPr>
              <a:t> </a:t>
            </a:r>
            <a:r>
              <a:rPr b="1" lang="en">
                <a:solidFill>
                  <a:srgbClr val="000080"/>
                </a:solidFill>
              </a:rPr>
              <a:t>varchar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255</a:t>
            </a:r>
            <a:r>
              <a:rPr lang="en"/>
              <a:t>),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000080"/>
                </a:solidFill>
              </a:rPr>
              <a:t>primary key </a:t>
            </a:r>
            <a:r>
              <a:rPr lang="en"/>
              <a:t>(</a:t>
            </a:r>
            <a:r>
              <a:rPr b="1" lang="en">
                <a:solidFill>
                  <a:srgbClr val="660E7A"/>
                </a:solidFill>
              </a:rPr>
              <a:t>section_id</a:t>
            </a:r>
            <a:r>
              <a:rPr lang="en"/>
              <a:t>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 engine=InnoDB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Note </a:t>
            </a:r>
            <a:r>
              <a:rPr lang="en">
                <a:highlight>
                  <a:srgbClr val="FFE599"/>
                </a:highlight>
              </a:rPr>
              <a:t>names of fields use "_"</a:t>
            </a:r>
            <a:r>
              <a:rPr lang="en"/>
              <a:t> instead of CamelCasing</a:t>
            </a:r>
            <a:endParaRPr/>
          </a:p>
        </p:txBody>
      </p:sp>
      <p:sp>
        <p:nvSpPr>
          <p:cNvPr id="427" name="Google Shape;427;p8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</a:t>
            </a:r>
            <a:r>
              <a:rPr lang="en"/>
              <a:t>Generated</a:t>
            </a:r>
            <a:r>
              <a:rPr lang="en"/>
              <a:t> SQL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ONE TO </a:t>
            </a:r>
            <a:r>
              <a:rPr b="1" lang="en" sz="18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</a:t>
            </a:r>
            <a:endParaRPr b="1" sz="17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can map to various types of relationships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One to Many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Many to Many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Associations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Aggregations/Compositions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explore One to Many first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a one to many relation</a:t>
            </a:r>
            <a:br>
              <a:rPr lang="en"/>
            </a:br>
            <a:r>
              <a:rPr lang="en"/>
              <a:t>between Course and Section</a:t>
            </a:r>
            <a:endParaRPr/>
          </a:p>
        </p:txBody>
      </p:sp>
      <p:sp>
        <p:nvSpPr>
          <p:cNvPr id="438" name="Google Shape;438;p8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One To Many Relations</a:t>
            </a:r>
            <a:endParaRPr/>
          </a:p>
        </p:txBody>
      </p:sp>
      <p:pic>
        <p:nvPicPr>
          <p:cNvPr id="439" name="Google Shape;439;p84"/>
          <p:cNvPicPr preferRelativeResize="0"/>
          <p:nvPr/>
        </p:nvPicPr>
        <p:blipFill rotWithShape="1">
          <a:blip r:embed="rId3">
            <a:alphaModFix/>
          </a:blip>
          <a:srcRect b="2643" l="7956" r="3437" t="3283"/>
          <a:stretch/>
        </p:blipFill>
        <p:spPr>
          <a:xfrm>
            <a:off x="6526025" y="1348125"/>
            <a:ext cx="1762000" cy="35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Relational Impedance</a:t>
            </a:r>
            <a:endParaRPr/>
          </a:p>
        </p:txBody>
      </p:sp>
      <p:sp>
        <p:nvSpPr>
          <p:cNvPr id="445" name="Google Shape;445;p8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SQL one to many relationships is implemented as a foreign key on the many side referencing the one side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Object world, one to many is implemented as a collection on the one side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must deal with this fundamental difference in 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</a:t>
            </a: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ETTING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STARTED</a:t>
            </a:r>
            <a:endParaRPr b="1" sz="15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SQL Foreign Keys</a:t>
            </a:r>
            <a:endParaRPr/>
          </a:p>
        </p:txBody>
      </p:sp>
      <p:sp>
        <p:nvSpPr>
          <p:cNvPr id="451" name="Google Shape;451;p8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Satisfy SQL's </a:t>
            </a:r>
            <a:r>
              <a:rPr lang="en"/>
              <a:t>foreign key </a:t>
            </a:r>
            <a:r>
              <a:rPr lang="en"/>
              <a:t>on many side by declaring a </a:t>
            </a:r>
            <a:r>
              <a:rPr lang="en">
                <a:highlight>
                  <a:srgbClr val="FFE599"/>
                </a:highlight>
              </a:rPr>
              <a:t>reference to the one side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Section 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...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@ManyToOne</a:t>
            </a:r>
            <a:endParaRPr>
              <a:solidFill>
                <a:srgbClr val="808000"/>
              </a:solidFill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Course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highlight>
                  <a:srgbClr val="CFE2F3"/>
                </a:highlight>
              </a:rPr>
              <a:t>@ManyToOne</a:t>
            </a:r>
            <a:r>
              <a:rPr lang="en"/>
              <a:t> annotates many side of one to many</a:t>
            </a:r>
            <a:endParaRPr/>
          </a:p>
        </p:txBody>
      </p:sp>
      <p:pic>
        <p:nvPicPr>
          <p:cNvPr id="452" name="Google Shape;452;p86"/>
          <p:cNvPicPr preferRelativeResize="0"/>
          <p:nvPr/>
        </p:nvPicPr>
        <p:blipFill rotWithShape="1">
          <a:blip r:embed="rId3">
            <a:alphaModFix/>
          </a:blip>
          <a:srcRect b="2643" l="7956" r="3437" t="3283"/>
          <a:stretch/>
        </p:blipFill>
        <p:spPr>
          <a:xfrm>
            <a:off x="6182625" y="1479175"/>
            <a:ext cx="1565700" cy="31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Model One To Many</a:t>
            </a:r>
            <a:endParaRPr/>
          </a:p>
        </p:txBody>
      </p:sp>
      <p:sp>
        <p:nvSpPr>
          <p:cNvPr id="458" name="Google Shape;458;p8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Now we need to satisfy object model's one to many implementation with a </a:t>
            </a:r>
            <a:r>
              <a:rPr lang="en" sz="3100">
                <a:highlight>
                  <a:srgbClr val="B6D7A8"/>
                </a:highlight>
              </a:rPr>
              <a:t>collection on the one side</a:t>
            </a:r>
            <a:endParaRPr sz="31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100">
                <a:highlight>
                  <a:srgbClr val="FFFFFF"/>
                </a:highlight>
              </a:rPr>
              <a:t>Course {</a:t>
            </a:r>
            <a:endParaRPr sz="310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808000"/>
                </a:solidFill>
                <a:highlight>
                  <a:srgbClr val="CFE2F3"/>
                </a:highlight>
              </a:rPr>
              <a:t>@OneToMany</a:t>
            </a:r>
            <a:r>
              <a:rPr lang="en" sz="3100">
                <a:highlight>
                  <a:srgbClr val="FFFFFF"/>
                </a:highlight>
              </a:rPr>
              <a:t>(mappedBy = </a:t>
            </a:r>
            <a:r>
              <a:rPr b="1" lang="en" sz="3100">
                <a:solidFill>
                  <a:srgbClr val="008000"/>
                </a:solidFill>
                <a:highlight>
                  <a:srgbClr val="FFE599"/>
                </a:highlight>
              </a:rPr>
              <a:t>"course"</a:t>
            </a:r>
            <a:r>
              <a:rPr lang="en" sz="3100">
                <a:highlight>
                  <a:srgbClr val="FFFFFF"/>
                </a:highlight>
              </a:rPr>
              <a:t>)</a:t>
            </a:r>
            <a:endParaRPr sz="310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100">
                <a:highlight>
                  <a:srgbClr val="B6D7A8"/>
                </a:highlight>
              </a:rPr>
              <a:t>List&lt;Section&gt; </a:t>
            </a:r>
            <a:r>
              <a:rPr b="1" lang="en" sz="3100">
                <a:solidFill>
                  <a:srgbClr val="660E7A"/>
                </a:solidFill>
                <a:highlight>
                  <a:srgbClr val="B6D7A8"/>
                </a:highlight>
              </a:rPr>
              <a:t>sections</a:t>
            </a:r>
            <a:r>
              <a:rPr lang="en" sz="3100">
                <a:highlight>
                  <a:srgbClr val="B6D7A8"/>
                </a:highlight>
              </a:rPr>
              <a:t>;</a:t>
            </a:r>
            <a:endParaRPr sz="3100">
              <a:highlight>
                <a:srgbClr val="B6D7A8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FFFFFF"/>
                </a:highlight>
              </a:rPr>
              <a:t>}</a:t>
            </a:r>
            <a:endParaRPr sz="31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>
                <a:highlight>
                  <a:srgbClr val="CFE2F3"/>
                </a:highlight>
              </a:rPr>
              <a:t>@OneToMany</a:t>
            </a:r>
            <a:r>
              <a:rPr lang="en" sz="3100"/>
              <a:t> annotates the one side and </a:t>
            </a:r>
            <a:r>
              <a:rPr lang="en" sz="3100">
                <a:highlight>
                  <a:srgbClr val="FFE599"/>
                </a:highlight>
              </a:rPr>
              <a:t>"foreign key"</a:t>
            </a:r>
            <a:endParaRPr sz="3100">
              <a:highlight>
                <a:srgbClr val="FFE599"/>
              </a:highlight>
            </a:endParaRPr>
          </a:p>
        </p:txBody>
      </p:sp>
      <p:pic>
        <p:nvPicPr>
          <p:cNvPr id="459" name="Google Shape;459;p87"/>
          <p:cNvPicPr preferRelativeResize="0"/>
          <p:nvPr/>
        </p:nvPicPr>
        <p:blipFill rotWithShape="1">
          <a:blip r:embed="rId3">
            <a:alphaModFix/>
          </a:blip>
          <a:srcRect b="2643" l="7956" r="3437" t="3283"/>
          <a:stretch/>
        </p:blipFill>
        <p:spPr>
          <a:xfrm>
            <a:off x="6972275" y="1834975"/>
            <a:ext cx="1309450" cy="260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Creates Relationship</a:t>
            </a:r>
            <a:endParaRPr/>
          </a:p>
        </p:txBody>
      </p:sp>
      <p:sp>
        <p:nvSpPr>
          <p:cNvPr id="465" name="Google Shape;465;p8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800">
                <a:highlight>
                  <a:srgbClr val="FFFFFF"/>
                </a:highlight>
              </a:rPr>
              <a:t>sections (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section_id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 sz="2800">
                <a:highlight>
                  <a:srgbClr val="FFFFFF"/>
                </a:highlight>
              </a:rPr>
              <a:t>auto_increment,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section_name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800">
                <a:highlight>
                  <a:srgbClr val="FFFFFF"/>
                </a:highlight>
              </a:rPr>
              <a:t>(</a:t>
            </a:r>
            <a:r>
              <a:rPr lang="en" sz="28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2800">
                <a:highlight>
                  <a:srgbClr val="FFFFFF"/>
                </a:highlight>
              </a:rPr>
              <a:t>),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E599"/>
                </a:highlight>
              </a:rPr>
              <a:t>  </a:t>
            </a:r>
            <a:r>
              <a:rPr b="1" lang="en" sz="2800">
                <a:solidFill>
                  <a:srgbClr val="660E7A"/>
                </a:solidFill>
                <a:highlight>
                  <a:srgbClr val="FFE599"/>
                </a:highlight>
              </a:rPr>
              <a:t>course_id </a:t>
            </a:r>
            <a:r>
              <a:rPr b="1" lang="en" sz="2800">
                <a:solidFill>
                  <a:srgbClr val="000080"/>
                </a:solidFill>
                <a:highlight>
                  <a:srgbClr val="FFE599"/>
                </a:highlight>
              </a:rPr>
              <a:t>integer</a:t>
            </a:r>
            <a:r>
              <a:rPr lang="en" sz="2800">
                <a:highlight>
                  <a:srgbClr val="FFE599"/>
                </a:highlight>
              </a:rPr>
              <a:t>,</a:t>
            </a:r>
            <a:endParaRPr sz="28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800">
                <a:highlight>
                  <a:srgbClr val="FFFFFF"/>
                </a:highlight>
              </a:rPr>
              <a:t>(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 sz="2800">
                <a:highlight>
                  <a:srgbClr val="FFFFFF"/>
                </a:highlight>
              </a:rPr>
              <a:t>)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)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 sz="2800">
                <a:highlight>
                  <a:srgbClr val="FFFFFF"/>
                </a:highlight>
              </a:rPr>
              <a:t>sections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 sz="2800">
                <a:highlight>
                  <a:srgbClr val="FFFFFF"/>
                </a:highlight>
              </a:rPr>
              <a:t>FK7ty9cevpq04d90ohtso1q8312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E599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E599"/>
                </a:highlight>
              </a:rPr>
              <a:t>foreign key </a:t>
            </a:r>
            <a:r>
              <a:rPr lang="en" sz="2800">
                <a:highlight>
                  <a:srgbClr val="FFE599"/>
                </a:highlight>
              </a:rPr>
              <a:t>(</a:t>
            </a:r>
            <a:r>
              <a:rPr b="1" lang="en" sz="2800">
                <a:solidFill>
                  <a:srgbClr val="660E7A"/>
                </a:solidFill>
                <a:highlight>
                  <a:srgbClr val="FFE599"/>
                </a:highlight>
              </a:rPr>
              <a:t>course_id</a:t>
            </a:r>
            <a:r>
              <a:rPr lang="en" sz="2800">
                <a:highlight>
                  <a:srgbClr val="FFE599"/>
                </a:highlight>
              </a:rPr>
              <a:t>)</a:t>
            </a:r>
            <a:endParaRPr sz="28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E599"/>
                </a:highlight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E599"/>
                </a:highlight>
              </a:rPr>
              <a:t>references </a:t>
            </a:r>
            <a:r>
              <a:rPr lang="en" sz="2800">
                <a:highlight>
                  <a:srgbClr val="FFE599"/>
                </a:highlight>
              </a:rPr>
              <a:t>courses (</a:t>
            </a:r>
            <a:r>
              <a:rPr b="1" lang="en" sz="2800">
                <a:solidFill>
                  <a:srgbClr val="660E7A"/>
                </a:solidFill>
                <a:highlight>
                  <a:srgbClr val="FFE599"/>
                </a:highlight>
              </a:rPr>
              <a:t>id</a:t>
            </a:r>
            <a:r>
              <a:rPr lang="en" sz="2800">
                <a:highlight>
                  <a:srgbClr val="FFE599"/>
                </a:highlight>
              </a:rPr>
              <a:t>)</a:t>
            </a:r>
            <a:endParaRPr sz="2800"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Insert Some Sections</a:t>
            </a:r>
            <a:endParaRPr/>
          </a:p>
        </p:txBody>
      </p:sp>
      <p:sp>
        <p:nvSpPr>
          <p:cNvPr id="471" name="Google Shape;471;p8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123'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234'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345'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456'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567'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>
                <a:highlight>
                  <a:srgbClr val="FFFFFF"/>
                </a:highlight>
              </a:rPr>
              <a:t>sections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'Section 678'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>
                <a:highlight>
                  <a:srgbClr val="FFFFFF"/>
                </a:highlight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SQL joins aggregate data from multiple "flat" tables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Objects use pointers to access other object's fields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Avoid circular references in 2 way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900">
                <a:highlight>
                  <a:srgbClr val="FFFFFF"/>
                </a:highlight>
              </a:rPr>
              <a:t>Course {					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900">
                <a:highlight>
                  <a:srgbClr val="FFFFFF"/>
                </a:highlight>
              </a:rPr>
              <a:t>Section {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   private </a:t>
            </a:r>
            <a:r>
              <a:rPr lang="en" sz="2900">
                <a:highlight>
                  <a:srgbClr val="FFFFFF"/>
                </a:highlight>
              </a:rPr>
              <a:t>List&lt;Section&gt;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sections</a:t>
            </a:r>
            <a:r>
              <a:rPr lang="en" sz="2900">
                <a:highlight>
                  <a:srgbClr val="FFFFFF"/>
                </a:highlight>
              </a:rPr>
              <a:t>;	  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900">
                <a:highlight>
                  <a:srgbClr val="FFFFFF"/>
                </a:highlight>
              </a:rPr>
              <a:t>Course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2900">
                <a:highlight>
                  <a:srgbClr val="FFFFFF"/>
                </a:highlight>
              </a:rPr>
              <a:t>;</a:t>
            </a:r>
            <a:endParaRPr sz="2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highlight>
                  <a:srgbClr val="FFFFFF"/>
                </a:highlight>
              </a:rPr>
              <a:t>}											}</a:t>
            </a:r>
            <a:endParaRPr sz="2900"/>
          </a:p>
        </p:txBody>
      </p:sp>
      <p:sp>
        <p:nvSpPr>
          <p:cNvPr id="477" name="Google Shape;477;p9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Circular References</a:t>
            </a:r>
            <a:endParaRPr/>
          </a:p>
        </p:txBody>
      </p:sp>
      <p:sp>
        <p:nvSpPr>
          <p:cNvPr id="478" name="Google Shape;478;p90"/>
          <p:cNvSpPr/>
          <p:nvPr/>
        </p:nvSpPr>
        <p:spPr>
          <a:xfrm>
            <a:off x="3859625" y="3390175"/>
            <a:ext cx="754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90"/>
          <p:cNvSpPr/>
          <p:nvPr/>
        </p:nvSpPr>
        <p:spPr>
          <a:xfrm>
            <a:off x="7441025" y="2880675"/>
            <a:ext cx="754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90"/>
          <p:cNvSpPr/>
          <p:nvPr/>
        </p:nvSpPr>
        <p:spPr>
          <a:xfrm>
            <a:off x="2258750" y="2599825"/>
            <a:ext cx="754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90"/>
          <p:cNvCxnSpPr>
            <a:stCxn id="478" idx="0"/>
            <a:endCxn id="479" idx="0"/>
          </p:cNvCxnSpPr>
          <p:nvPr/>
        </p:nvCxnSpPr>
        <p:spPr>
          <a:xfrm rot="-5400000">
            <a:off x="5772725" y="1344775"/>
            <a:ext cx="509400" cy="3581400"/>
          </a:xfrm>
          <a:prstGeom prst="curvedConnector3">
            <a:avLst>
              <a:gd fmla="val 19138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90"/>
          <p:cNvCxnSpPr>
            <a:stCxn id="483" idx="2"/>
            <a:endCxn id="480" idx="2"/>
          </p:cNvCxnSpPr>
          <p:nvPr/>
        </p:nvCxnSpPr>
        <p:spPr>
          <a:xfrm flipH="1" rot="5400000">
            <a:off x="5227025" y="706875"/>
            <a:ext cx="533400" cy="5715600"/>
          </a:xfrm>
          <a:prstGeom prst="curvedConnector3">
            <a:avLst>
              <a:gd fmla="val -17077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90"/>
          <p:cNvSpPr/>
          <p:nvPr/>
        </p:nvSpPr>
        <p:spPr>
          <a:xfrm>
            <a:off x="7974425" y="3261675"/>
            <a:ext cx="754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Use </a:t>
            </a:r>
            <a:r>
              <a:rPr lang="en" sz="3500">
                <a:highlight>
                  <a:srgbClr val="FFE599"/>
                </a:highlight>
              </a:rPr>
              <a:t>@JsonIgnore</a:t>
            </a:r>
            <a:r>
              <a:rPr lang="en" sz="3500"/>
              <a:t> to break circular references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500">
                <a:highlight>
                  <a:srgbClr val="FFFFFF"/>
                </a:highlight>
              </a:rPr>
              <a:t>Section {</a:t>
            </a:r>
            <a:endParaRPr sz="35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808000"/>
                </a:solidFill>
                <a:highlight>
                  <a:srgbClr val="FFFFFF"/>
                </a:highlight>
              </a:rPr>
              <a:t>@ManyToOne</a:t>
            </a:r>
            <a:endParaRPr sz="35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808000"/>
                </a:solidFill>
                <a:highlight>
                  <a:srgbClr val="FFE599"/>
                </a:highlight>
              </a:rPr>
              <a:t>@JsonIgnore</a:t>
            </a:r>
            <a:endParaRPr sz="3500">
              <a:solidFill>
                <a:srgbClr val="808000"/>
              </a:solidFill>
              <a:highlight>
                <a:srgbClr val="FFE599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500">
                <a:highlight>
                  <a:srgbClr val="FFFFFF"/>
                </a:highlight>
              </a:rPr>
              <a:t>Course 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course</a:t>
            </a:r>
            <a:r>
              <a:rPr lang="en" sz="3500">
                <a:highlight>
                  <a:srgbClr val="FFFFFF"/>
                </a:highlight>
              </a:rPr>
              <a:t>;</a:t>
            </a:r>
            <a:endParaRPr sz="3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rgbClr val="FFFFFF"/>
                </a:highlight>
              </a:rPr>
              <a:t>}</a:t>
            </a:r>
            <a:endParaRPr sz="3500"/>
          </a:p>
        </p:txBody>
      </p:sp>
      <p:sp>
        <p:nvSpPr>
          <p:cNvPr id="489" name="Google Shape;489;p9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Circular References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courseId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"cs1234"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123"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234"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9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http://localhost:8080/findAllCourses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courseId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"cs2345"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345"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456"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sectionId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sectionName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15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"Section 567"</a:t>
            </a:r>
            <a:endParaRPr b="1" sz="1500">
              <a:solidFill>
                <a:srgbClr val="0B7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9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http://localhost:8080/findAllCourses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 CREATE</a:t>
            </a:r>
            <a:endParaRPr b="1" sz="1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DELETE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first test creating and updating courses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DAO methods might be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Course createCourse(Course course)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repository</a:t>
            </a:r>
            <a:r>
              <a:rPr lang="en">
                <a:highlight>
                  <a:srgbClr val="FFFFFF"/>
                </a:highlight>
              </a:rPr>
              <a:t>.save(course);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deleteCourse(Integer courseId)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repository</a:t>
            </a:r>
            <a:r>
              <a:rPr lang="en">
                <a:highlight>
                  <a:srgbClr val="FFFFFF"/>
                </a:highlight>
              </a:rPr>
              <a:t>.deleteById(courseId);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512" name="Google Shape;512;p9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Updating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" sz="3100">
                <a:solidFill>
                  <a:schemeClr val="dk1"/>
                </a:solidFill>
              </a:rPr>
              <a:t>The following software </a:t>
            </a:r>
            <a:r>
              <a:rPr lang="en" sz="3100">
                <a:solidFill>
                  <a:schemeClr val="dk1"/>
                </a:solidFill>
              </a:rPr>
              <a:t>is</a:t>
            </a:r>
            <a:r>
              <a:rPr lang="en" sz="3100">
                <a:solidFill>
                  <a:schemeClr val="dk1"/>
                </a:solidFill>
              </a:rPr>
              <a:t> required to complete this lesson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3"/>
              </a:rPr>
              <a:t>JDK 8 or higher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4"/>
              </a:rPr>
              <a:t>Apache Maven</a:t>
            </a:r>
            <a:r>
              <a:rPr lang="en" sz="3100">
                <a:solidFill>
                  <a:schemeClr val="dk1"/>
                </a:solidFill>
              </a:rPr>
              <a:t> - a popular industry standard build tool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5"/>
              </a:rPr>
              <a:t>MySQL Community Server</a:t>
            </a:r>
            <a:r>
              <a:rPr lang="en" sz="3100">
                <a:solidFill>
                  <a:schemeClr val="dk1"/>
                </a:solidFill>
              </a:rPr>
              <a:t> - the database. Note the root password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6"/>
              </a:rPr>
              <a:t>MySQL Workbench</a:t>
            </a:r>
            <a:r>
              <a:rPr lang="en" sz="3100">
                <a:solidFill>
                  <a:schemeClr val="dk1"/>
                </a:solidFill>
              </a:rPr>
              <a:t> - the database client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" sz="3100" u="sng">
                <a:solidFill>
                  <a:schemeClr val="hlink"/>
                </a:solidFill>
                <a:hlinkClick r:id="rId7"/>
              </a:rPr>
              <a:t>IntelliJ Ultimate</a:t>
            </a:r>
            <a:r>
              <a:rPr lang="en" sz="3100">
                <a:solidFill>
                  <a:schemeClr val="dk1"/>
                </a:solidFill>
              </a:rPr>
              <a:t> - optional, but preferred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76" name="Google Shape;176;p42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Software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Testing </a:t>
            </a:r>
            <a:r>
              <a:rPr b="1" lang="en"/>
              <a:t>deleteCourse()</a:t>
            </a:r>
            <a:r>
              <a:rPr lang="en"/>
              <a:t> is easy.</a:t>
            </a:r>
            <a:br>
              <a:rPr lang="en"/>
            </a:br>
            <a:r>
              <a:rPr lang="en"/>
              <a:t>We can just </a:t>
            </a:r>
            <a:r>
              <a:rPr lang="en">
                <a:highlight>
                  <a:srgbClr val="FFE599"/>
                </a:highlight>
              </a:rPr>
              <a:t>map a simple URL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"/deleteCourse/{courseId}"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deleteCourse(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"courseId"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Integer courseId)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repository</a:t>
            </a:r>
            <a:r>
              <a:rPr lang="en">
                <a:highlight>
                  <a:srgbClr val="FFFFFF"/>
                </a:highlight>
              </a:rPr>
              <a:t>.deleteById(courseId);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518" name="Google Shape;518;p9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Deleting Records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test we can point our browser 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/deleteCourse/2</a:t>
            </a:r>
            <a:endParaRPr>
              <a:highlight>
                <a:srgbClr val="FFE599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Querying courses table in database shows missing record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courses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'1','cs1234'		missing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'3','cs3456'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'4','cs4567'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'5','cs5678'</a:t>
            </a:r>
            <a:endParaRPr/>
          </a:p>
        </p:txBody>
      </p:sp>
      <p:sp>
        <p:nvSpPr>
          <p:cNvPr id="524" name="Google Shape;524;p9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Deleting Records</a:t>
            </a:r>
            <a:endParaRPr/>
          </a:p>
        </p:txBody>
      </p:sp>
      <p:cxnSp>
        <p:nvCxnSpPr>
          <p:cNvPr id="525" name="Google Shape;525;p97"/>
          <p:cNvCxnSpPr/>
          <p:nvPr/>
        </p:nvCxnSpPr>
        <p:spPr>
          <a:xfrm flipH="1">
            <a:off x="2086275" y="3169550"/>
            <a:ext cx="954900" cy="208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Testing </a:t>
            </a:r>
            <a:r>
              <a:rPr b="1" lang="en"/>
              <a:t>createCourse()</a:t>
            </a:r>
            <a:r>
              <a:rPr lang="en"/>
              <a:t> is more involved since it expects an object. </a:t>
            </a:r>
            <a:r>
              <a:rPr lang="en">
                <a:highlight>
                  <a:srgbClr val="FFE599"/>
                </a:highlight>
              </a:rPr>
              <a:t>Instead let's just work with a title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"/createCourse/{title}"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Course </a:t>
            </a:r>
            <a:r>
              <a:rPr lang="en">
                <a:highlight>
                  <a:srgbClr val="9FC5E8"/>
                </a:highlight>
              </a:rPr>
              <a:t>createCourse</a:t>
            </a:r>
            <a:r>
              <a:rPr lang="e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"title"</a:t>
            </a:r>
            <a:r>
              <a:rPr lang="en">
                <a:highlight>
                  <a:srgbClr val="FFE599"/>
                </a:highlight>
              </a:rPr>
              <a:t>)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FC5E8"/>
                </a:highlight>
              </a:rPr>
              <a:t>String title</a:t>
            </a:r>
            <a:r>
              <a:rPr lang="en">
                <a:highlight>
                  <a:srgbClr val="FFFFFF"/>
                </a:highlight>
              </a:rPr>
              <a:t>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Course course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>
                <a:highlight>
                  <a:srgbClr val="FFFFFF"/>
                </a:highlight>
              </a:rPr>
              <a:t>Course();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course.setTitle(title);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>
                <a:highlight>
                  <a:srgbClr val="FFFFFF"/>
                </a:highlight>
              </a:rPr>
              <a:t>createCourse(course);</a:t>
            </a:r>
            <a:endParaRPr b="1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531" name="Google Shape;531;p9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Creating Records</a:t>
            </a:r>
            <a:endParaRPr/>
          </a:p>
        </p:txBody>
      </p:sp>
      <p:sp>
        <p:nvSpPr>
          <p:cNvPr id="532" name="Google Shape;532;p98"/>
          <p:cNvSpPr/>
          <p:nvPr/>
        </p:nvSpPr>
        <p:spPr>
          <a:xfrm>
            <a:off x="6724275" y="2888700"/>
            <a:ext cx="2278800" cy="2022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Overload DAO's create method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with a version that accepts title as String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9"/>
          <p:cNvSpPr/>
          <p:nvPr/>
        </p:nvSpPr>
        <p:spPr>
          <a:xfrm>
            <a:off x="5616925" y="2431325"/>
            <a:ext cx="3282000" cy="24876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Querying courses table in database shows new course record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swald"/>
                <a:ea typeface="Oswald"/>
                <a:cs typeface="Oswald"/>
                <a:sym typeface="Oswald"/>
              </a:rPr>
              <a:t>select * from courses</a:t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'1','cs1234'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'2','cs2345'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'3','cs3456'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'4','cs4567'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rgbClr val="FFE599"/>
                </a:highlight>
                <a:latin typeface="Oswald"/>
                <a:ea typeface="Oswald"/>
                <a:cs typeface="Oswald"/>
                <a:sym typeface="Oswald"/>
              </a:rPr>
              <a:t>'5','cs5678'</a:t>
            </a:r>
            <a:endParaRPr b="1" sz="1900"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Google Shape;538;p9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Creating Records</a:t>
            </a:r>
            <a:endParaRPr/>
          </a:p>
        </p:txBody>
      </p:sp>
      <p:sp>
        <p:nvSpPr>
          <p:cNvPr id="539" name="Google Shape;539;p9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test we can point our browser 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http://localhost:8080/createCourse/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cs5678</a:t>
            </a:r>
            <a:endParaRPr>
              <a:highlight>
                <a:srgbClr val="FFE599"/>
              </a:highlight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And the application responds with the new course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</a:t>
            </a:r>
            <a:endParaRPr b="1">
              <a:solidFill>
                <a:srgbClr val="444444"/>
              </a:solidFill>
            </a:endParaRPr>
          </a:p>
          <a:p>
            <a:pPr indent="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5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11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FFE599"/>
                </a:highlight>
              </a:rPr>
              <a:t>"</a:t>
            </a:r>
            <a:r>
              <a:rPr b="1" lang="en">
                <a:highlight>
                  <a:srgbClr val="FFE599"/>
                </a:highlight>
              </a:rPr>
              <a:t>title</a:t>
            </a:r>
            <a:r>
              <a:rPr b="1" lang="en">
                <a:solidFill>
                  <a:srgbClr val="444444"/>
                </a:solidFill>
                <a:highlight>
                  <a:srgbClr val="FFE599"/>
                </a:highlight>
              </a:rPr>
              <a:t>": </a:t>
            </a:r>
            <a:r>
              <a:rPr b="1" lang="en">
                <a:solidFill>
                  <a:srgbClr val="0B7500"/>
                </a:solidFill>
                <a:highlight>
                  <a:srgbClr val="FFE599"/>
                </a:highlight>
              </a:rPr>
              <a:t>"cs5678"</a:t>
            </a:r>
            <a:r>
              <a:rPr b="1" lang="en">
                <a:solidFill>
                  <a:srgbClr val="444444"/>
                </a:solidFill>
                <a:highlight>
                  <a:srgbClr val="FFE599"/>
                </a:highlight>
              </a:rPr>
              <a:t>,</a:t>
            </a:r>
            <a:endParaRPr b="1">
              <a:solidFill>
                <a:srgbClr val="444444"/>
              </a:solidFill>
              <a:highlight>
                <a:srgbClr val="FFE599"/>
              </a:highlight>
            </a:endParaRPr>
          </a:p>
          <a:p>
            <a:pPr indent="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null</a:t>
            </a:r>
            <a:endParaRPr b="1">
              <a:solidFill>
                <a:srgbClr val="1A01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</a:t>
            </a:r>
            <a:r>
              <a:rPr b="1" lang="en" sz="1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ONE</a:t>
            </a:r>
            <a:endParaRPr b="1" sz="1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MANY</a:t>
            </a:r>
            <a:endParaRPr b="1" sz="17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Working with a single table/object ORM implements CRUD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Find all records/objects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Find single record/object by its ID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Create single record/object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Delete single record/object by its ID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Update single record/object by its ID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We've already implemented these</a:t>
            </a:r>
            <a:endParaRPr/>
          </a:p>
        </p:txBody>
      </p:sp>
      <p:sp>
        <p:nvSpPr>
          <p:cNvPr id="550" name="Google Shape;550;p10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Single Table/Object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One to Many relationships</a:t>
            </a:r>
            <a:endParaRPr/>
          </a:p>
        </p:txBody>
      </p:sp>
      <p:sp>
        <p:nvSpPr>
          <p:cNvPr id="556" name="Google Shape;556;p10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It's often useful to use parent/child analogy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Working with one to many relation between records the ORM needs to support: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Add child record to parent record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Remove child record from parent record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Given a parent record, what are its child records?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Given a child record, what is its parent record?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implement these next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Repository</a:t>
            </a:r>
            <a:endParaRPr/>
          </a:p>
        </p:txBody>
      </p:sp>
      <p:sp>
        <p:nvSpPr>
          <p:cNvPr id="562" name="Google Shape;562;p10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First, all objects mapped by an ORM must have corresponding repository</a:t>
            </a:r>
            <a:br>
              <a:rPr lang="en" sz="3600"/>
            </a:b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3600">
                <a:highlight>
                  <a:srgbClr val="FFFFFF"/>
                </a:highlight>
              </a:rPr>
              <a:t>SectionRepository</a:t>
            </a:r>
            <a:endParaRPr sz="3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highlight>
                  <a:srgbClr val="FFFFFF"/>
                </a:highlight>
              </a:rPr>
              <a:t>      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3600">
                <a:highlight>
                  <a:srgbClr val="FFFFFF"/>
                </a:highlight>
              </a:rPr>
              <a:t>CrudRepository&lt;Section, Integer&gt; {</a:t>
            </a:r>
            <a:endParaRPr sz="3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</a:rPr>
              <a:t>}</a:t>
            </a:r>
            <a:endParaRPr sz="3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And its corresponding DAO with CRUD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SectionDao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Iterable&lt;Section&gt; findAllSections()</a:t>
            </a:r>
            <a:r>
              <a:rPr lang="en">
                <a:highlight>
                  <a:srgbClr val="FFFFFF"/>
                </a:highlight>
              </a:rPr>
              <a:t>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Section findSectionById(Integer cid)</a:t>
            </a:r>
            <a:r>
              <a:rPr lang="en">
                <a:highlight>
                  <a:srgbClr val="FFFFFF"/>
                </a:highlight>
              </a:rPr>
              <a:t>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 create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(String title)</a:t>
            </a:r>
            <a:r>
              <a:rPr lang="en">
                <a:highlight>
                  <a:srgbClr val="FFFFFF"/>
                </a:highlight>
              </a:rPr>
              <a:t>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(Integer </a:t>
            </a:r>
            <a:r>
              <a:rPr lang="en"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) { … }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>
                <a:highlight>
                  <a:srgbClr val="FFFFFF"/>
                </a:highlight>
              </a:rPr>
              <a:t>delete</a:t>
            </a:r>
            <a:r>
              <a:rPr lang="en">
                <a:highlight>
                  <a:srgbClr val="FFFFFF"/>
                </a:highlight>
              </a:rPr>
              <a:t>Section</a:t>
            </a:r>
            <a:r>
              <a:rPr lang="en">
                <a:highlight>
                  <a:srgbClr val="FFFFFF"/>
                </a:highlight>
              </a:rPr>
              <a:t>(Integer sectionId) { … 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568" name="Google Shape;568;p10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DAO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CourseSectionDao</a:t>
            </a:r>
            <a:endParaRPr/>
          </a:p>
        </p:txBody>
      </p:sp>
      <p:sp>
        <p:nvSpPr>
          <p:cNvPr id="574" name="Google Shape;574;p10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We'll implement the One to Many relation between Course and Section in a DAO that uses </a:t>
            </a:r>
            <a:r>
              <a:rPr lang="en">
                <a:highlight>
                  <a:srgbClr val="FFE599"/>
                </a:highlight>
              </a:rPr>
              <a:t>both repositories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CourseSectionDao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CourseRepository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courseRepository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SectionRepository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sectionRepository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...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Get Started</a:t>
            </a:r>
            <a:endParaRPr/>
          </a:p>
        </p:txBody>
      </p:sp>
      <p:sp>
        <p:nvSpPr>
          <p:cNvPr id="182" name="Google Shape;182;p43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To get started clone the following GIT repository</a:t>
            </a:r>
            <a:endParaRPr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hlinkClick r:id="rId3"/>
              </a:rPr>
              <a:t>https://github.com/jannunzi/db-design-orm-assignment</a:t>
            </a:r>
            <a:endParaRPr sz="3200"/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Type the following at the command line: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	git clone </a:t>
            </a:r>
            <a:r>
              <a:rPr lang="en" sz="3200" u="sng">
                <a:solidFill>
                  <a:schemeClr val="hlink"/>
                </a:solidFill>
                <a:hlinkClick r:id="rId4"/>
              </a:rPr>
              <a:t>https://github.com/jannunzi/db-design-orm-assignment</a:t>
            </a:r>
            <a:endParaRPr sz="3200"/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Open the project with your favorite IDE</a:t>
            </a:r>
            <a:endParaRPr b="1" sz="3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  <a:highlight>
                  <a:srgbClr val="FFE599"/>
                </a:highlight>
              </a:rPr>
              <a:t>Set the child's foreign key</a:t>
            </a: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</a:rPr>
              <a:t> to establish the one to many relation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600">
                <a:highlight>
                  <a:srgbClr val="FFFFFF"/>
                </a:highlight>
              </a:rPr>
              <a:t>Course addSectionToCourse(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    Integer sectionId,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    Integer courseId) {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Course course  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600">
                <a:highlight>
                  <a:srgbClr val="FFFFFF"/>
                </a:highlight>
              </a:rPr>
              <a:t>.findById(courseId).get();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Section section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.findById(sectionId).get();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course.getSections().add(section);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E599"/>
                </a:highlight>
              </a:rPr>
              <a:t>   section.setCourse(course);</a:t>
            </a:r>
            <a:endParaRPr sz="2600"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.save(section);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600">
                <a:highlight>
                  <a:srgbClr val="FFFFFF"/>
                </a:highlight>
              </a:rPr>
              <a:t>course;</a:t>
            </a:r>
            <a:endParaRPr sz="2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}</a:t>
            </a:r>
            <a:endParaRPr sz="2600"/>
          </a:p>
        </p:txBody>
      </p:sp>
      <p:sp>
        <p:nvSpPr>
          <p:cNvPr id="580" name="Google Shape;580;p10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to Course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Add Section to Course</a:t>
            </a:r>
            <a:endParaRPr/>
          </a:p>
        </p:txBody>
      </p:sp>
      <p:sp>
        <p:nvSpPr>
          <p:cNvPr id="586" name="Google Shape;586;p10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 sz="2600">
                <a:highlight>
                  <a:srgbClr val="FFE599"/>
                </a:highlight>
              </a:rPr>
              <a:t>(</a:t>
            </a:r>
            <a:r>
              <a:rPr b="1" lang="en" sz="2600">
                <a:solidFill>
                  <a:srgbClr val="008000"/>
                </a:solidFill>
                <a:highlight>
                  <a:srgbClr val="FFE599"/>
                </a:highlight>
              </a:rPr>
              <a:t>"/addSection/{sectionId}/toCourse/{courseId}"</a:t>
            </a:r>
            <a:r>
              <a:rPr lang="en" sz="2600">
                <a:highlight>
                  <a:srgbClr val="FFE599"/>
                </a:highlight>
              </a:rPr>
              <a:t>)</a:t>
            </a:r>
            <a:endParaRPr sz="26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600">
                <a:highlight>
                  <a:srgbClr val="FFFFFF"/>
                </a:highlight>
              </a:rPr>
              <a:t>Course addSectionToCourse(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E599"/>
                </a:highlight>
              </a:rPr>
              <a:t>       </a:t>
            </a:r>
            <a:r>
              <a:rPr lang="en" sz="26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600">
                <a:highlight>
                  <a:srgbClr val="FFE599"/>
                </a:highlight>
              </a:rPr>
              <a:t>(</a:t>
            </a:r>
            <a:r>
              <a:rPr b="1" lang="en" sz="2600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 sz="2600">
                <a:highlight>
                  <a:srgbClr val="FFE599"/>
                </a:highlight>
              </a:rPr>
              <a:t>) </a:t>
            </a:r>
            <a:r>
              <a:rPr lang="en" sz="2600">
                <a:highlight>
                  <a:srgbClr val="FFFFFF"/>
                </a:highlight>
              </a:rPr>
              <a:t>Integer sectionId,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E599"/>
                </a:highlight>
              </a:rPr>
              <a:t>       </a:t>
            </a:r>
            <a:r>
              <a:rPr lang="en" sz="26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600">
                <a:highlight>
                  <a:srgbClr val="FFE599"/>
                </a:highlight>
              </a:rPr>
              <a:t>(</a:t>
            </a:r>
            <a:r>
              <a:rPr b="1" lang="en" sz="2600">
                <a:solidFill>
                  <a:srgbClr val="008000"/>
                </a:solidFill>
                <a:highlight>
                  <a:srgbClr val="FFE599"/>
                </a:highlight>
              </a:rPr>
              <a:t>"courseId"</a:t>
            </a:r>
            <a:r>
              <a:rPr lang="en" sz="2600">
                <a:highlight>
                  <a:srgbClr val="FFE599"/>
                </a:highlight>
              </a:rPr>
              <a:t>) </a:t>
            </a:r>
            <a:r>
              <a:rPr lang="en" sz="2600">
                <a:highlight>
                  <a:srgbClr val="FFFFFF"/>
                </a:highlight>
              </a:rPr>
              <a:t>Integer courseId) {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Course course  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600">
                <a:highlight>
                  <a:srgbClr val="FFFFFF"/>
                </a:highlight>
              </a:rPr>
              <a:t>.findById(courseId).get();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Section section =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.findById(sectionId).get();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course.getSections().add(section);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section.setCourse(course);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600">
                <a:highlight>
                  <a:srgbClr val="FFFFFF"/>
                </a:highlight>
              </a:rPr>
              <a:t>.save(section);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600">
                <a:highlight>
                  <a:srgbClr val="FFFFFF"/>
                </a:highlight>
              </a:rPr>
              <a:t>course;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}</a:t>
            </a:r>
            <a:endParaRPr sz="2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Adding Section to Course</a:t>
            </a:r>
            <a:endParaRPr/>
          </a:p>
        </p:txBody>
      </p:sp>
      <p:sp>
        <p:nvSpPr>
          <p:cNvPr id="592" name="Google Shape;592;p10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/addSection/13/toCourse/6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6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"courseAAA"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444444"/>
                </a:solidFill>
              </a:rPr>
              <a:t>[</a:t>
            </a:r>
            <a:endParaRPr b="1"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13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"sectionAAA1"	</a:t>
            </a:r>
            <a:r>
              <a:rPr b="1" lang="en">
                <a:solidFill>
                  <a:srgbClr val="444444"/>
                </a:solidFill>
              </a:rPr>
              <a:t>}</a:t>
            </a:r>
            <a:r>
              <a:rPr lang="en">
                <a:solidFill>
                  <a:srgbClr val="444444"/>
                </a:solidFill>
              </a:rPr>
              <a:t>,</a:t>
            </a:r>
            <a:endParaRPr b="1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]}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Another Section to Course</a:t>
            </a:r>
            <a:endParaRPr/>
          </a:p>
        </p:txBody>
      </p:sp>
      <p:sp>
        <p:nvSpPr>
          <p:cNvPr id="598" name="Google Shape;598;p10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/addSection/14/toCourse/6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6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"courseAAA"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444444"/>
                </a:solidFill>
              </a:rPr>
              <a:t>[</a:t>
            </a:r>
            <a:endParaRPr b="1"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13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"sectionAAA1"	</a:t>
            </a:r>
            <a:r>
              <a:rPr b="1" lang="en">
                <a:solidFill>
                  <a:srgbClr val="444444"/>
                </a:solidFill>
              </a:rPr>
              <a:t>}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14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"sectionAAA2"</a:t>
            </a:r>
            <a:r>
              <a:rPr b="1" lang="en">
                <a:solidFill>
                  <a:srgbClr val="444444"/>
                </a:solidFill>
              </a:rPr>
              <a:t>}</a:t>
            </a:r>
            <a:endParaRPr b="1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]}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To remove the relation, </a:t>
            </a:r>
            <a:r>
              <a:rPr lang="en" sz="2400">
                <a:solidFill>
                  <a:srgbClr val="000000"/>
                </a:solidFill>
                <a:highlight>
                  <a:srgbClr val="FFE599"/>
                </a:highlight>
              </a:rPr>
              <a:t>set the child's fk to null</a:t>
            </a:r>
            <a:endParaRPr sz="2400"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400">
                <a:highlight>
                  <a:srgbClr val="FFFFFF"/>
                </a:highlight>
              </a:rPr>
              <a:t>Course removeSectionFromCourse(</a:t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Integer sectionId,</a:t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Integer courseId) {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Course course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400">
                <a:highlight>
                  <a:srgbClr val="FFFFFF"/>
                </a:highlight>
              </a:rPr>
              <a:t>.findById(courseId).get();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Section section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.findById(sectionId).get();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course.getSections().remove(section);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E599"/>
                </a:highlight>
              </a:rPr>
              <a:t>   section.setCourse(</a:t>
            </a:r>
            <a:r>
              <a:rPr b="1" lang="en" sz="2400">
                <a:solidFill>
                  <a:srgbClr val="000080"/>
                </a:solidFill>
                <a:highlight>
                  <a:srgbClr val="FFE599"/>
                </a:highlight>
              </a:rPr>
              <a:t>null</a:t>
            </a:r>
            <a:r>
              <a:rPr lang="en" sz="2400">
                <a:highlight>
                  <a:srgbClr val="FFE599"/>
                </a:highlight>
              </a:rPr>
              <a:t>);</a:t>
            </a:r>
            <a:endParaRPr sz="2400"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.save(section);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400">
                <a:highlight>
                  <a:srgbClr val="FFFFFF"/>
                </a:highlight>
              </a:rPr>
              <a:t>course;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}</a:t>
            </a:r>
            <a:endParaRPr sz="2400"/>
          </a:p>
        </p:txBody>
      </p:sp>
      <p:sp>
        <p:nvSpPr>
          <p:cNvPr id="604" name="Google Shape;604;p11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Section from Course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</a:t>
            </a:r>
            <a:r>
              <a:rPr lang="en"/>
              <a:t>Remove Section from Course</a:t>
            </a:r>
            <a:endParaRPr/>
          </a:p>
        </p:txBody>
      </p:sp>
      <p:sp>
        <p:nvSpPr>
          <p:cNvPr id="610" name="Google Shape;610;p11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@GetMapping</a:t>
            </a:r>
            <a:r>
              <a:rPr lang="en" sz="2400">
                <a:highlight>
                  <a:srgbClr val="FFE599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E599"/>
                </a:highlight>
              </a:rPr>
              <a:t>"/removeSection/{sectionId}/fromCourse/{courseId}"</a:t>
            </a:r>
            <a:r>
              <a:rPr lang="en" sz="2400">
                <a:highlight>
                  <a:srgbClr val="FFE599"/>
                </a:highlight>
              </a:rPr>
              <a:t>)</a:t>
            </a:r>
            <a:endParaRPr sz="24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400">
                <a:highlight>
                  <a:srgbClr val="FFFFFF"/>
                </a:highlight>
              </a:rPr>
              <a:t>Course removeSectionFromCourse(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       </a:t>
            </a: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400">
                <a:highlight>
                  <a:srgbClr val="FFE599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E599"/>
                </a:highlight>
              </a:rPr>
              <a:t>"sectionId"</a:t>
            </a:r>
            <a:r>
              <a:rPr lang="en" sz="2400">
                <a:highlight>
                  <a:srgbClr val="FFE599"/>
                </a:highlight>
              </a:rPr>
              <a:t>) </a:t>
            </a:r>
            <a:r>
              <a:rPr lang="en" sz="2400">
                <a:highlight>
                  <a:srgbClr val="FFFFFF"/>
                </a:highlight>
              </a:rPr>
              <a:t>Integer sectionId,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       </a:t>
            </a:r>
            <a:r>
              <a:rPr lang="en" sz="2400">
                <a:solidFill>
                  <a:srgbClr val="808000"/>
                </a:solidFill>
                <a:highlight>
                  <a:srgbClr val="FFE599"/>
                </a:highlight>
              </a:rPr>
              <a:t>@PathVariable</a:t>
            </a:r>
            <a:r>
              <a:rPr lang="en" sz="2400">
                <a:highlight>
                  <a:srgbClr val="FFE599"/>
                </a:highlight>
              </a:rPr>
              <a:t>(</a:t>
            </a:r>
            <a:r>
              <a:rPr b="1" lang="en" sz="2400">
                <a:solidFill>
                  <a:srgbClr val="008000"/>
                </a:solidFill>
                <a:highlight>
                  <a:srgbClr val="FFE599"/>
                </a:highlight>
              </a:rPr>
              <a:t>"courseId"</a:t>
            </a:r>
            <a:r>
              <a:rPr lang="en" sz="2400">
                <a:highlight>
                  <a:srgbClr val="FFE599"/>
                </a:highlight>
              </a:rPr>
              <a:t>) </a:t>
            </a:r>
            <a:r>
              <a:rPr lang="en" sz="2400">
                <a:highlight>
                  <a:srgbClr val="FFFFFF"/>
                </a:highlight>
              </a:rPr>
              <a:t>Integer courseId) {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Course course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courseRepository</a:t>
            </a:r>
            <a:r>
              <a:rPr lang="en" sz="2400">
                <a:highlight>
                  <a:srgbClr val="FFFFFF"/>
                </a:highlight>
              </a:rPr>
              <a:t>.findById(courseId).get();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Section section =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.findById(sectionId).get();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course.getSections().remove(section);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section.setCourse(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2400">
                <a:highlight>
                  <a:srgbClr val="FFFFFF"/>
                </a:highlight>
              </a:rPr>
              <a:t>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660E7A"/>
                </a:solidFill>
                <a:highlight>
                  <a:srgbClr val="FFFFFF"/>
                </a:highlight>
              </a:rPr>
              <a:t>sectionRepository</a:t>
            </a:r>
            <a:r>
              <a:rPr lang="en" sz="2400">
                <a:highlight>
                  <a:srgbClr val="FFFFFF"/>
                </a:highlight>
              </a:rPr>
              <a:t>.save(section);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400">
                <a:highlight>
                  <a:srgbClr val="FFFFFF"/>
                </a:highlight>
              </a:rPr>
              <a:t>course;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1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Remove Section from Course</a:t>
            </a:r>
            <a:endParaRPr/>
          </a:p>
        </p:txBody>
      </p:sp>
      <p:sp>
        <p:nvSpPr>
          <p:cNvPr id="616" name="Google Shape;616;p11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/removeSection/14/fromCourse/6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courseId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6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"courseAAA"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sections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444444"/>
                </a:solidFill>
              </a:rPr>
              <a:t>[</a:t>
            </a:r>
            <a:endParaRPr b="1">
              <a:solidFill>
                <a:srgbClr val="444444"/>
              </a:solidFill>
            </a:endParaRPr>
          </a:p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44444"/>
                </a:solidFill>
              </a:rPr>
              <a:t>{  </a:t>
            </a: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sectionId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b="1" lang="en">
                <a:solidFill>
                  <a:srgbClr val="1A01CC"/>
                </a:solidFill>
              </a:rPr>
              <a:t>13</a:t>
            </a:r>
            <a:r>
              <a:rPr lang="en">
                <a:solidFill>
                  <a:srgbClr val="444444"/>
                </a:solidFill>
              </a:rPr>
              <a:t>,</a:t>
            </a:r>
            <a:endParaRPr>
              <a:solidFill>
                <a:srgbClr val="444444"/>
              </a:solidFill>
            </a:endParaRPr>
          </a:p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44444"/>
                </a:solidFill>
              </a:rPr>
              <a:t>"</a:t>
            </a:r>
            <a:r>
              <a:rPr lang="en"/>
              <a:t>title</a:t>
            </a:r>
            <a:r>
              <a:rPr lang="en">
                <a:solidFill>
                  <a:srgbClr val="444444"/>
                </a:solidFill>
              </a:rPr>
              <a:t>": </a:t>
            </a:r>
            <a:r>
              <a:rPr lang="en">
                <a:solidFill>
                  <a:srgbClr val="0B7500"/>
                </a:solidFill>
              </a:rPr>
              <a:t>"sectionAAA1"</a:t>
            </a:r>
            <a:r>
              <a:rPr b="1" lang="en">
                <a:solidFill>
                  <a:srgbClr val="444444"/>
                </a:solidFill>
              </a:rPr>
              <a:t>}</a:t>
            </a:r>
            <a:endParaRPr b="1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</a:rPr>
              <a:t>]}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 TO</a:t>
            </a:r>
            <a:r>
              <a:rPr b="1" lang="en" sz="16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MANY</a:t>
            </a:r>
            <a:endParaRPr b="1" sz="20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ORMs can map to various types of relationships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One to Many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>
                <a:highlight>
                  <a:srgbClr val="FFE599"/>
                </a:highlight>
              </a:rPr>
              <a:t>Many to Many</a:t>
            </a:r>
            <a:endParaRPr>
              <a:highlight>
                <a:srgbClr val="FFE599"/>
              </a:highlight>
            </a:endParaRPr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Associations</a:t>
            </a:r>
            <a:endParaRPr/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Aggregations/Compositions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take a look at Many to Many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a many to many relation</a:t>
            </a:r>
            <a:br>
              <a:rPr lang="en"/>
            </a:br>
            <a:r>
              <a:rPr lang="en"/>
              <a:t>between </a:t>
            </a:r>
            <a:r>
              <a:rPr b="1" lang="en"/>
              <a:t>Section, Enrollment and</a:t>
            </a:r>
            <a:br>
              <a:rPr b="1" lang="en"/>
            </a:br>
            <a:r>
              <a:rPr b="1" lang="en"/>
              <a:t>Student												</a:t>
            </a:r>
            <a:r>
              <a:rPr b="1" lang="en">
                <a:solidFill>
                  <a:srgbClr val="6AA84F"/>
                </a:solidFill>
              </a:rPr>
              <a:t>✔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627" name="Google Shape;627;p114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Many To Many Relations</a:t>
            </a:r>
            <a:endParaRPr/>
          </a:p>
        </p:txBody>
      </p:sp>
      <p:pic>
        <p:nvPicPr>
          <p:cNvPr id="628" name="Google Shape;628;p114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114"/>
          <p:cNvSpPr/>
          <p:nvPr/>
        </p:nvSpPr>
        <p:spPr>
          <a:xfrm>
            <a:off x="7422375" y="48150"/>
            <a:ext cx="1653000" cy="366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115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11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Class</a:t>
            </a:r>
            <a:endParaRPr/>
          </a:p>
        </p:txBody>
      </p:sp>
      <p:sp>
        <p:nvSpPr>
          <p:cNvPr id="636" name="Google Shape;636;p115"/>
          <p:cNvSpPr/>
          <p:nvPr/>
        </p:nvSpPr>
        <p:spPr>
          <a:xfrm>
            <a:off x="7422375" y="48150"/>
            <a:ext cx="1564800" cy="16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1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Mapping class</a:t>
            </a:r>
            <a:r>
              <a:rPr lang="en">
                <a:solidFill>
                  <a:srgbClr val="000000"/>
                </a:solidFill>
                <a:highlight>
                  <a:srgbClr val="CFE2F3"/>
                </a:highlight>
              </a:rPr>
              <a:t> to SQL table is easy with ORMs</a:t>
            </a:r>
            <a:endParaRPr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@Table</a:t>
            </a:r>
            <a:r>
              <a:rPr lang="en">
                <a:highlight>
                  <a:srgbClr val="CFE2F3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CFE2F3"/>
                </a:highlight>
              </a:rPr>
              <a:t>"students"</a:t>
            </a:r>
            <a:r>
              <a:rPr lang="en">
                <a:highlight>
                  <a:srgbClr val="CFE2F3"/>
                </a:highlight>
              </a:rPr>
              <a:t>)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public class </a:t>
            </a:r>
            <a:r>
              <a:rPr lang="en">
                <a:highlight>
                  <a:srgbClr val="FFE599"/>
                </a:highlight>
              </a:rPr>
              <a:t>Student {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CFE2F3"/>
                </a:highlight>
              </a:rPr>
              <a:t>   @GeneratedValue</a:t>
            </a:r>
            <a:r>
              <a:rPr lang="en">
                <a:highlight>
                  <a:srgbClr val="CFE2F3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CFE2F3"/>
                </a:highlight>
              </a:rPr>
              <a:t>IDENTITY</a:t>
            </a:r>
            <a:r>
              <a:rPr lang="en">
                <a:highlight>
                  <a:srgbClr val="CFE2F3"/>
                </a:highlight>
              </a:rPr>
              <a:t>)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studentId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first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private </a:t>
            </a:r>
            <a:r>
              <a:rPr lang="en">
                <a:highlight>
                  <a:srgbClr val="FFE599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E599"/>
                </a:highlight>
              </a:rPr>
              <a:t>last</a:t>
            </a:r>
            <a:r>
              <a:rPr lang="en">
                <a:highlight>
                  <a:srgbClr val="FFE599"/>
                </a:highlight>
              </a:rPr>
              <a:t>;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E599"/>
                </a:highlight>
              </a:rPr>
              <a:t>}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Configuration</a:t>
            </a:r>
            <a:endParaRPr/>
          </a:p>
        </p:txBody>
      </p:sp>
      <p:sp>
        <p:nvSpPr>
          <p:cNvPr id="188" name="Google Shape;188;p44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From your IDE, connect your application to a database by configuring the following files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application.properties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pom.xml</a:t>
            </a:r>
            <a:endParaRPr sz="27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application.properties</a:t>
            </a:r>
            <a:r>
              <a:rPr lang="en" sz="3100"/>
              <a:t> configures host, schema, username, password, etc.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pom.xml</a:t>
            </a:r>
            <a:r>
              <a:rPr lang="en" sz="3100"/>
              <a:t> configures JDK version, database vendor version</a:t>
            </a:r>
            <a:endParaRPr sz="31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ORM creates table for us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>
                <a:highlight>
                  <a:srgbClr val="FFFFFF"/>
                </a:highlight>
              </a:rPr>
              <a:t>students 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>
                <a:highlight>
                  <a:srgbClr val="FFFFFF"/>
                </a:highlight>
              </a:rPr>
              <a:t>auto_increment,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first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highlight>
                  <a:srgbClr val="FFFFFF"/>
                </a:highlight>
              </a:rPr>
              <a:t>),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last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highlight>
                  <a:srgbClr val="FFFFFF"/>
                </a:highlight>
              </a:rPr>
              <a:t>),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) engine=InnoDB</a:t>
            </a:r>
            <a:endParaRPr/>
          </a:p>
        </p:txBody>
      </p:sp>
      <p:sp>
        <p:nvSpPr>
          <p:cNvPr id="643" name="Google Shape;643;p116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Table</a:t>
            </a:r>
            <a:endParaRPr/>
          </a:p>
        </p:txBody>
      </p:sp>
      <p:pic>
        <p:nvPicPr>
          <p:cNvPr id="644" name="Google Shape;644;p116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116"/>
          <p:cNvSpPr/>
          <p:nvPr/>
        </p:nvSpPr>
        <p:spPr>
          <a:xfrm>
            <a:off x="7422375" y="48150"/>
            <a:ext cx="1564800" cy="166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7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Students</a:t>
            </a:r>
            <a:endParaRPr/>
          </a:p>
        </p:txBody>
      </p:sp>
      <p:sp>
        <p:nvSpPr>
          <p:cNvPr id="651" name="Google Shape;651;p117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`students`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'Alice'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'Wonderland'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`students`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'Bob'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'Hope'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`students`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'Charlie'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'Brown'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8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 ORM managed records/objects can be accessed through their repository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>
                <a:highlight>
                  <a:srgbClr val="FFFFFF"/>
                </a:highlight>
              </a:rPr>
              <a:t>StudentRepository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>
                <a:highlight>
                  <a:srgbClr val="FFFFFF"/>
                </a:highlight>
              </a:rPr>
              <a:t>CrudRepository&lt;Student, Integer&gt;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657" name="Google Shape;657;p118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Repository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I</a:t>
            </a:r>
            <a:r>
              <a:rPr lang="en">
                <a:highlight>
                  <a:srgbClr val="FFE599"/>
                </a:highlight>
              </a:rPr>
              <a:t>mplementing DAOs</a:t>
            </a:r>
            <a:r>
              <a:rPr lang="en">
                <a:highlight>
                  <a:srgbClr val="C9DAF8"/>
                </a:highlight>
              </a:rPr>
              <a:t> is trivial using </a:t>
            </a:r>
            <a:r>
              <a:rPr lang="en">
                <a:solidFill>
                  <a:srgbClr val="000000"/>
                </a:solidFill>
                <a:highlight>
                  <a:srgbClr val="C9DAF8"/>
                </a:highlight>
              </a:rPr>
              <a:t>r</a:t>
            </a:r>
            <a:r>
              <a:rPr lang="en">
                <a:solidFill>
                  <a:srgbClr val="000000"/>
                </a:solidFill>
                <a:highlight>
                  <a:srgbClr val="C9DAF8"/>
                </a:highlight>
              </a:rPr>
              <a:t>epositories</a:t>
            </a:r>
            <a:endParaRPr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public class </a:t>
            </a:r>
            <a:r>
              <a:rPr lang="en">
                <a:highlight>
                  <a:srgbClr val="FFE599"/>
                </a:highlight>
              </a:rPr>
              <a:t>StudentDao {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@Autowired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9DAF8"/>
                </a:highlight>
              </a:rPr>
              <a:t>   StudentRepository </a:t>
            </a:r>
            <a:r>
              <a:rPr b="1" lang="en">
                <a:solidFill>
                  <a:srgbClr val="660E7A"/>
                </a:solidFill>
                <a:highlight>
                  <a:srgbClr val="C9DAF8"/>
                </a:highlight>
              </a:rPr>
              <a:t>repository</a:t>
            </a:r>
            <a:r>
              <a:rPr lang="en">
                <a:highlight>
                  <a:srgbClr val="C9DAF8"/>
                </a:highlight>
              </a:rPr>
              <a:t>;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E599"/>
                </a:highlight>
              </a:rPr>
              <a:t>   public </a:t>
            </a:r>
            <a:r>
              <a:rPr lang="en">
                <a:highlight>
                  <a:srgbClr val="FFE599"/>
                </a:highlight>
              </a:rPr>
              <a:t>Iterable&lt;Student&gt; findAllStudents() {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9DAF8"/>
                </a:highlight>
              </a:rPr>
              <a:t>      </a:t>
            </a:r>
            <a:r>
              <a:rPr b="1" lang="en">
                <a:solidFill>
                  <a:srgbClr val="000080"/>
                </a:solidFill>
                <a:highlight>
                  <a:srgbClr val="C9DAF8"/>
                </a:highlight>
              </a:rPr>
              <a:t>return </a:t>
            </a:r>
            <a:r>
              <a:rPr b="1" lang="en">
                <a:solidFill>
                  <a:srgbClr val="660E7A"/>
                </a:solidFill>
                <a:highlight>
                  <a:srgbClr val="C9DAF8"/>
                </a:highlight>
              </a:rPr>
              <a:t>repository</a:t>
            </a:r>
            <a:r>
              <a:rPr lang="en">
                <a:highlight>
                  <a:srgbClr val="C9DAF8"/>
                </a:highlight>
              </a:rPr>
              <a:t>.findAll();</a:t>
            </a:r>
            <a:endParaRPr>
              <a:highlight>
                <a:srgbClr val="C9DAF8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663" name="Google Shape;663;p11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StudentDao is Trivial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highlight>
                  <a:srgbClr val="FFE599"/>
                </a:highlight>
              </a:rPr>
              <a:t>Mapping DAOs to HTTP URLs</a:t>
            </a:r>
            <a:r>
              <a:rPr lang="en"/>
              <a:t> for </a:t>
            </a:r>
            <a:r>
              <a:rPr b="1" i="1" lang="en" u="sng"/>
              <a:t>testing</a:t>
            </a:r>
            <a:r>
              <a:rPr lang="en"/>
              <a:t> and </a:t>
            </a:r>
            <a:r>
              <a:rPr b="1" i="1" lang="en" u="sng"/>
              <a:t>integration</a:t>
            </a:r>
            <a:endParaRPr b="1" i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@RestController</a:t>
            </a:r>
            <a:endParaRPr b="1">
              <a:solidFill>
                <a:srgbClr val="00008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public class </a:t>
            </a:r>
            <a:r>
              <a:rPr lang="en"/>
              <a:t>StudentDao {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</a:rPr>
              <a:t>   @Autowired</a:t>
            </a:r>
            <a:endParaRPr>
              <a:solidFill>
                <a:srgbClr val="808000"/>
              </a:solidFill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StudentRepository </a:t>
            </a:r>
            <a:r>
              <a:rPr b="1" lang="en">
                <a:solidFill>
                  <a:srgbClr val="660E7A"/>
                </a:solidFill>
              </a:rPr>
              <a:t>repository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E599"/>
                </a:highlight>
              </a:rPr>
              <a:t>   @GetMapping</a:t>
            </a:r>
            <a:r>
              <a:rPr lang="en">
                <a:highlight>
                  <a:srgbClr val="FFE599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E599"/>
                </a:highlight>
              </a:rPr>
              <a:t>"/findAllStudents"</a:t>
            </a:r>
            <a:r>
              <a:rPr lang="en">
                <a:highlight>
                  <a:srgbClr val="FFE599"/>
                </a:highlight>
              </a:rPr>
              <a:t>)</a:t>
            </a:r>
            <a:endParaRPr>
              <a:highlight>
                <a:srgbClr val="FFE599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</a:rPr>
              <a:t>   public </a:t>
            </a:r>
            <a:r>
              <a:rPr lang="en"/>
              <a:t>Iterable&lt;Student&gt; findAllStudents() {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</a:t>
            </a:r>
            <a:r>
              <a:rPr b="1" lang="en">
                <a:solidFill>
                  <a:srgbClr val="000080"/>
                </a:solidFill>
              </a:rPr>
              <a:t>return </a:t>
            </a:r>
            <a:r>
              <a:rPr b="1" lang="en">
                <a:solidFill>
                  <a:srgbClr val="660E7A"/>
                </a:solidFill>
              </a:rPr>
              <a:t>repository</a:t>
            </a:r>
            <a:r>
              <a:rPr lang="en"/>
              <a:t>.findAll();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}</a:t>
            </a:r>
            <a:endParaRPr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669" name="Google Shape;669;p12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DAOs to HTTP URLs is Trivial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2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"Wonderland"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"Marley"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1A01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" sz="2000">
                <a:solidFill>
                  <a:srgbClr val="0B7500"/>
                </a:solidFill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000"/>
          </a:p>
        </p:txBody>
      </p:sp>
      <p:sp>
        <p:nvSpPr>
          <p:cNvPr id="675" name="Google Shape;675;p121"/>
          <p:cNvSpPr/>
          <p:nvPr/>
        </p:nvSpPr>
        <p:spPr>
          <a:xfrm>
            <a:off x="4846600" y="1219675"/>
            <a:ext cx="3145500" cy="2768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Making data accessible through HTTP interfaces makes it easy to </a:t>
            </a:r>
            <a:r>
              <a:rPr b="1" i="1" lang="en" sz="2700" u="sng">
                <a:latin typeface="Oswald"/>
                <a:ea typeface="Oswald"/>
                <a:cs typeface="Oswald"/>
                <a:sym typeface="Oswald"/>
              </a:rPr>
              <a:t>integrating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" sz="2700" u="sng">
                <a:latin typeface="Oswald"/>
                <a:ea typeface="Oswald"/>
                <a:cs typeface="Oswald"/>
                <a:sym typeface="Oswald"/>
              </a:rPr>
              <a:t>databases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with mobile and Web applications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6" name="Google Shape;676;p12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</a:t>
            </a:r>
            <a:r>
              <a:rPr lang="en">
                <a:highlight>
                  <a:srgbClr val="FFE599"/>
                </a:highlight>
              </a:rPr>
              <a:t>/findAllStudents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122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12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Class</a:t>
            </a:r>
            <a:endParaRPr/>
          </a:p>
        </p:txBody>
      </p:sp>
      <p:sp>
        <p:nvSpPr>
          <p:cNvPr id="683" name="Google Shape;683;p12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"sections"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Section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@GeneratedValue</a:t>
            </a:r>
            <a:r>
              <a:rPr lang="en">
                <a:highlight>
                  <a:srgbClr val="FFFFFF"/>
                </a:highlight>
              </a:rPr>
              <a:t>(strategy = 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IDENTITY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String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sectionName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84" name="Google Shape;684;p122"/>
          <p:cNvSpPr/>
          <p:nvPr/>
        </p:nvSpPr>
        <p:spPr>
          <a:xfrm>
            <a:off x="7743325" y="4036175"/>
            <a:ext cx="1396200" cy="110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2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 Table</a:t>
            </a:r>
            <a:endParaRPr/>
          </a:p>
        </p:txBody>
      </p:sp>
      <p:sp>
        <p:nvSpPr>
          <p:cNvPr id="690" name="Google Shape;690;p12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>
                <a:highlight>
                  <a:srgbClr val="FFFFFF"/>
                </a:highlight>
              </a:rPr>
              <a:t>sections 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>
                <a:highlight>
                  <a:srgbClr val="FFFFFF"/>
                </a:highlight>
              </a:rPr>
              <a:t>auto_increment,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section_name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highlight>
                  <a:srgbClr val="FFFFFF"/>
                </a:highlight>
              </a:rPr>
              <a:t>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) engine=InnoDB</a:t>
            </a:r>
            <a:endParaRPr/>
          </a:p>
        </p:txBody>
      </p:sp>
      <p:pic>
        <p:nvPicPr>
          <p:cNvPr id="691" name="Google Shape;691;p123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123"/>
          <p:cNvSpPr/>
          <p:nvPr/>
        </p:nvSpPr>
        <p:spPr>
          <a:xfrm>
            <a:off x="7775425" y="4076277"/>
            <a:ext cx="1288200" cy="101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Composite Keys</a:t>
            </a:r>
            <a:endParaRPr/>
          </a:p>
        </p:txBody>
      </p:sp>
      <p:pic>
        <p:nvPicPr>
          <p:cNvPr id="698" name="Google Shape;698;p124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24"/>
          <p:cNvSpPr/>
          <p:nvPr/>
        </p:nvSpPr>
        <p:spPr>
          <a:xfrm>
            <a:off x="7446450" y="2543675"/>
            <a:ext cx="1624800" cy="44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24"/>
          <p:cNvSpPr txBox="1"/>
          <p:nvPr>
            <p:ph idx="1" type="body"/>
          </p:nvPr>
        </p:nvSpPr>
        <p:spPr>
          <a:xfrm>
            <a:off x="229475" y="723725"/>
            <a:ext cx="65832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●"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Let's relate Students and Sections through Enrollments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●"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Implement composite Key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400">
                <a:highlight>
                  <a:srgbClr val="FFFFFF"/>
                </a:highlight>
              </a:rPr>
              <a:t>EnrollmentId</a:t>
            </a:r>
            <a:endParaRPr sz="3400"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" sz="3400">
                <a:highlight>
                  <a:srgbClr val="FFFFFF"/>
                </a:highlight>
              </a:rPr>
              <a:t>Serializable {</a:t>
            </a:r>
            <a:endParaRPr sz="3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400">
                <a:highlight>
                  <a:srgbClr val="FFFFFF"/>
                </a:highlight>
              </a:rPr>
              <a:t>Integer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400">
                <a:highlight>
                  <a:srgbClr val="FFFFFF"/>
                </a:highlight>
              </a:rPr>
              <a:t>Integer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}</a:t>
            </a:r>
            <a:endParaRPr sz="3400"/>
          </a:p>
        </p:txBody>
      </p:sp>
      <p:sp>
        <p:nvSpPr>
          <p:cNvPr id="701" name="Google Shape;701;p124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24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124"/>
          <p:cNvCxnSpPr>
            <a:stCxn id="699" idx="1"/>
            <a:endCxn id="701" idx="1"/>
          </p:cNvCxnSpPr>
          <p:nvPr/>
        </p:nvCxnSpPr>
        <p:spPr>
          <a:xfrm flipH="1" rot="10800000">
            <a:off x="7446450" y="903275"/>
            <a:ext cx="600" cy="1865100"/>
          </a:xfrm>
          <a:prstGeom prst="curvedConnector3">
            <a:avLst>
              <a:gd fmla="val -39687637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124"/>
          <p:cNvCxnSpPr>
            <a:stCxn id="699" idx="1"/>
            <a:endCxn id="702" idx="1"/>
          </p:cNvCxnSpPr>
          <p:nvPr/>
        </p:nvCxnSpPr>
        <p:spPr>
          <a:xfrm>
            <a:off x="7446450" y="2768375"/>
            <a:ext cx="361200" cy="18207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2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EnrollmentId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">
                <a:highlight>
                  <a:srgbClr val="FFFFFF"/>
                </a:highlight>
              </a:rPr>
              <a:t>Serializable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boolean </a:t>
            </a:r>
            <a:r>
              <a:rPr lang="en">
                <a:highlight>
                  <a:srgbClr val="FFFFFF"/>
                </a:highlight>
              </a:rPr>
              <a:t>equals(Object object)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>
                <a:highlight>
                  <a:srgbClr val="FFFFFF"/>
                </a:highlight>
              </a:rPr>
              <a:t>(object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instanceof </a:t>
            </a:r>
            <a:r>
              <a:rPr lang="en">
                <a:highlight>
                  <a:srgbClr val="FFFFFF"/>
                </a:highlight>
              </a:rPr>
              <a:t>EnrollmentId)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    EnrollmentId otherId = (EnrollmentId) object;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highlight>
                  <a:srgbClr val="FFFFFF"/>
                </a:highlight>
              </a:rPr>
              <a:t>(otherId.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 </a:t>
            </a:r>
            <a:r>
              <a:rPr lang="en">
                <a:highlight>
                  <a:srgbClr val="FFFFFF"/>
                </a:highlight>
              </a:rPr>
              <a:t>==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&amp;&amp; (otherId.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 </a:t>
            </a:r>
            <a:r>
              <a:rPr lang="en">
                <a:highlight>
                  <a:srgbClr val="FFFFFF"/>
                </a:highlight>
              </a:rPr>
              <a:t>==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false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710" name="Google Shape;710;p12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EnrollmentId.equals()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Spring Boot Web project</a:t>
            </a:r>
            <a:endParaRPr/>
          </a:p>
        </p:txBody>
      </p:sp>
      <p:sp>
        <p:nvSpPr>
          <p:cNvPr id="194" name="Google Shape;194;p45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Use spring command line tool to create a project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 init --dependencies=web myapp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Create a simple hello world webpage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mkdir myapp/src/main/webapp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 &gt;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myapp/src/main/webapp/index.html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&lt;h1&gt;Hello World&lt;/h1&gt;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6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 Class</a:t>
            </a:r>
            <a:endParaRPr/>
          </a:p>
        </p:txBody>
      </p:sp>
      <p:sp>
        <p:nvSpPr>
          <p:cNvPr id="716" name="Google Shape;716;p126"/>
          <p:cNvSpPr txBox="1"/>
          <p:nvPr>
            <p:ph idx="1" type="body"/>
          </p:nvPr>
        </p:nvSpPr>
        <p:spPr>
          <a:xfrm>
            <a:off x="229475" y="723725"/>
            <a:ext cx="46170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@Entity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@Table</a:t>
            </a:r>
            <a:r>
              <a:rPr lang="en">
                <a:highlight>
                  <a:srgbClr val="FFFFFF"/>
                </a:highlight>
              </a:rPr>
              <a:t>(name=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"enrollments"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@IdClass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highlight>
                  <a:srgbClr val="FFFFFF"/>
                </a:highlight>
              </a:rPr>
              <a:t>Enrollment</a:t>
            </a:r>
            <a:r>
              <a:rPr lang="en">
                <a:highlight>
                  <a:srgbClr val="FFFFFF"/>
                </a:highlight>
              </a:rPr>
              <a:t>Id.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Enrollment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@Id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Integer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sectionId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highlight>
                  <a:srgbClr val="FFFFFF"/>
                </a:highlight>
              </a:rPr>
              <a:t>Float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grade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  <p:pic>
        <p:nvPicPr>
          <p:cNvPr id="717" name="Google Shape;717;p126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26"/>
          <p:cNvSpPr/>
          <p:nvPr/>
        </p:nvSpPr>
        <p:spPr>
          <a:xfrm>
            <a:off x="7446449" y="2062223"/>
            <a:ext cx="1624800" cy="164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26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26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1" name="Google Shape;721;p126"/>
          <p:cNvCxnSpPr>
            <a:stCxn id="718" idx="1"/>
            <a:endCxn id="719" idx="1"/>
          </p:cNvCxnSpPr>
          <p:nvPr/>
        </p:nvCxnSpPr>
        <p:spPr>
          <a:xfrm flipH="1" rot="10800000">
            <a:off x="7446449" y="903173"/>
            <a:ext cx="600" cy="1981200"/>
          </a:xfrm>
          <a:prstGeom prst="curvedConnector3">
            <a:avLst>
              <a:gd fmla="val -396875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126"/>
          <p:cNvCxnSpPr>
            <a:stCxn id="718" idx="1"/>
            <a:endCxn id="720" idx="1"/>
          </p:cNvCxnSpPr>
          <p:nvPr/>
        </p:nvCxnSpPr>
        <p:spPr>
          <a:xfrm>
            <a:off x="7446449" y="2884373"/>
            <a:ext cx="361200" cy="17049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126"/>
          <p:cNvSpPr/>
          <p:nvPr/>
        </p:nvSpPr>
        <p:spPr>
          <a:xfrm>
            <a:off x="4846600" y="1219675"/>
            <a:ext cx="1989900" cy="21906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Implement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1 Many to Many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as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 One to Many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(Reify)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Enrollment.student</a:t>
            </a:r>
            <a:endParaRPr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229475" y="723725"/>
            <a:ext cx="69207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400">
                <a:highlight>
                  <a:srgbClr val="FFFFFF"/>
                </a:highlight>
              </a:rPr>
              <a:t>Enrollment {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@ManyToOne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@PrimaryKeyJoinColumn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	(name=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"studentId"</a:t>
            </a:r>
            <a:r>
              <a:rPr lang="en" sz="3400">
                <a:highlight>
                  <a:srgbClr val="FFFFFF"/>
                </a:highlight>
              </a:rPr>
              <a:t>,</a:t>
            </a:r>
            <a:endParaRPr sz="34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referencedColumnName=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"studentId"</a:t>
            </a:r>
            <a:r>
              <a:rPr lang="en" sz="3400">
                <a:highlight>
                  <a:srgbClr val="FFFFFF"/>
                </a:highlight>
              </a:rPr>
              <a:t>)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@JsonIgnore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  private </a:t>
            </a:r>
            <a:r>
              <a:rPr lang="en" sz="3400">
                <a:highlight>
                  <a:srgbClr val="FFFFFF"/>
                </a:highlight>
              </a:rPr>
              <a:t>Student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student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}</a:t>
            </a:r>
            <a:endParaRPr sz="3400"/>
          </a:p>
        </p:txBody>
      </p:sp>
      <p:pic>
        <p:nvPicPr>
          <p:cNvPr id="730" name="Google Shape;730;p127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127"/>
          <p:cNvSpPr/>
          <p:nvPr/>
        </p:nvSpPr>
        <p:spPr>
          <a:xfrm>
            <a:off x="7446450" y="2728825"/>
            <a:ext cx="1624800" cy="27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27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127"/>
          <p:cNvCxnSpPr>
            <a:stCxn id="731" idx="1"/>
            <a:endCxn id="732" idx="1"/>
          </p:cNvCxnSpPr>
          <p:nvPr/>
        </p:nvCxnSpPr>
        <p:spPr>
          <a:xfrm flipH="1" rot="10800000">
            <a:off x="7446450" y="903175"/>
            <a:ext cx="600" cy="1961700"/>
          </a:xfrm>
          <a:prstGeom prst="curvedConnector3">
            <a:avLst>
              <a:gd fmla="val -39687637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28"/>
          <p:cNvSpPr txBox="1"/>
          <p:nvPr>
            <p:ph type="title"/>
          </p:nvPr>
        </p:nvSpPr>
        <p:spPr>
          <a:xfrm>
            <a:off x="0" y="-12175"/>
            <a:ext cx="7505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Enrollment.section</a:t>
            </a:r>
            <a:endParaRPr/>
          </a:p>
        </p:txBody>
      </p:sp>
      <p:sp>
        <p:nvSpPr>
          <p:cNvPr id="739" name="Google Shape;739;p128"/>
          <p:cNvSpPr txBox="1"/>
          <p:nvPr>
            <p:ph idx="1" type="body"/>
          </p:nvPr>
        </p:nvSpPr>
        <p:spPr>
          <a:xfrm>
            <a:off x="229475" y="723725"/>
            <a:ext cx="69207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400">
                <a:highlight>
                  <a:srgbClr val="FFFFFF"/>
                </a:highlight>
              </a:rPr>
              <a:t>Enrollment {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@ManyToOne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@PrimaryKeyJoinColumn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(name=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"sectionId"</a:t>
            </a:r>
            <a:r>
              <a:rPr lang="en" sz="3400">
                <a:highlight>
                  <a:srgbClr val="FFFFFF"/>
                </a:highlight>
              </a:rPr>
              <a:t>,</a:t>
            </a:r>
            <a:endParaRPr sz="34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referencedColumnName=</a:t>
            </a:r>
            <a:r>
              <a:rPr b="1" lang="en" sz="3400">
                <a:solidFill>
                  <a:srgbClr val="008000"/>
                </a:solidFill>
                <a:highlight>
                  <a:srgbClr val="FFFFFF"/>
                </a:highlight>
              </a:rPr>
              <a:t>"sectionId"</a:t>
            </a:r>
            <a:r>
              <a:rPr lang="en" sz="3400">
                <a:highlight>
                  <a:srgbClr val="FFFFFF"/>
                </a:highlight>
              </a:rPr>
              <a:t>)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08000"/>
                </a:solidFill>
                <a:highlight>
                  <a:srgbClr val="FFFFFF"/>
                </a:highlight>
              </a:rPr>
              <a:t>  @JsonIgnore</a:t>
            </a:r>
            <a:endParaRPr sz="3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</a:rPr>
              <a:t>  private </a:t>
            </a:r>
            <a:r>
              <a:rPr lang="en" sz="3400">
                <a:highlight>
                  <a:srgbClr val="FFFFFF"/>
                </a:highlight>
              </a:rPr>
              <a:t>Section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</a:rPr>
              <a:t>section</a:t>
            </a:r>
            <a:r>
              <a:rPr lang="en" sz="3400">
                <a:highlight>
                  <a:srgbClr val="FFFFFF"/>
                </a:highlight>
              </a:rPr>
              <a:t>;</a:t>
            </a:r>
            <a:endParaRPr sz="3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</a:rPr>
              <a:t>}</a:t>
            </a:r>
            <a:endParaRPr sz="3400"/>
          </a:p>
        </p:txBody>
      </p:sp>
      <p:pic>
        <p:nvPicPr>
          <p:cNvPr id="740" name="Google Shape;740;p128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28"/>
          <p:cNvSpPr/>
          <p:nvPr/>
        </p:nvSpPr>
        <p:spPr>
          <a:xfrm>
            <a:off x="7446450" y="2543675"/>
            <a:ext cx="1624800" cy="26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28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3" name="Google Shape;743;p128"/>
          <p:cNvCxnSpPr>
            <a:stCxn id="741" idx="1"/>
            <a:endCxn id="742" idx="1"/>
          </p:cNvCxnSpPr>
          <p:nvPr/>
        </p:nvCxnSpPr>
        <p:spPr>
          <a:xfrm>
            <a:off x="7446450" y="2676125"/>
            <a:ext cx="361200" cy="19131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9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3700">
                <a:highlight>
                  <a:srgbClr val="FFFFFF"/>
                </a:highlight>
              </a:rPr>
              <a:t>courses (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id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integer not null </a:t>
            </a:r>
            <a:r>
              <a:rPr lang="en" sz="3700">
                <a:highlight>
                  <a:srgbClr val="FFFFFF"/>
                </a:highlight>
              </a:rPr>
              <a:t>auto_increment,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title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3700">
                <a:highlight>
                  <a:srgbClr val="FFFFFF"/>
                </a:highlight>
              </a:rPr>
              <a:t>(</a:t>
            </a:r>
            <a:r>
              <a:rPr lang="en" sz="3700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 sz="3700">
                <a:highlight>
                  <a:srgbClr val="FFFFFF"/>
                </a:highlight>
              </a:rPr>
              <a:t>),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highlight>
                  <a:srgbClr val="FFFFFF"/>
                </a:highlight>
              </a:rPr>
              <a:t>   </a:t>
            </a: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3700">
                <a:highlight>
                  <a:srgbClr val="FFFFFF"/>
                </a:highlight>
              </a:rPr>
              <a:t>(</a:t>
            </a:r>
            <a:r>
              <a:rPr b="1" lang="en" sz="37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 sz="3700">
                <a:highlight>
                  <a:srgbClr val="FFFFFF"/>
                </a:highlight>
              </a:rPr>
              <a:t>)</a:t>
            </a:r>
            <a:endParaRPr sz="3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highlight>
                  <a:srgbClr val="FFFFFF"/>
                </a:highlight>
              </a:rPr>
              <a:t>) engine=InnoDB</a:t>
            </a:r>
            <a:endParaRPr sz="3700"/>
          </a:p>
        </p:txBody>
      </p:sp>
      <p:sp>
        <p:nvSpPr>
          <p:cNvPr id="749" name="Google Shape;749;p129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Table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30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ORM create mapping table for us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>
                <a:highlight>
                  <a:srgbClr val="FFFFFF"/>
                </a:highlight>
              </a:rPr>
              <a:t>enrollments 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 not null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grade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float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section_section_id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student_student_id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integer</a:t>
            </a:r>
            <a:r>
              <a:rPr lang="en">
                <a:highlight>
                  <a:srgbClr val="FFFFFF"/>
                </a:highlight>
              </a:rPr>
              <a:t>,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) engine=InnoDB</a:t>
            </a:r>
            <a:endParaRPr/>
          </a:p>
        </p:txBody>
      </p:sp>
      <p:sp>
        <p:nvSpPr>
          <p:cNvPr id="755" name="Google Shape;755;p130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enrollments Table</a:t>
            </a:r>
            <a:endParaRPr/>
          </a:p>
        </p:txBody>
      </p:sp>
      <p:pic>
        <p:nvPicPr>
          <p:cNvPr id="756" name="Google Shape;756;p130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130"/>
          <p:cNvSpPr/>
          <p:nvPr/>
        </p:nvSpPr>
        <p:spPr>
          <a:xfrm>
            <a:off x="7470500" y="2078275"/>
            <a:ext cx="1593000" cy="161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31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Constraints</a:t>
            </a:r>
            <a:endParaRPr/>
          </a:p>
        </p:txBody>
      </p:sp>
      <p:pic>
        <p:nvPicPr>
          <p:cNvPr id="763" name="Google Shape;763;p131"/>
          <p:cNvPicPr preferRelativeResize="0"/>
          <p:nvPr/>
        </p:nvPicPr>
        <p:blipFill rotWithShape="1">
          <a:blip r:embed="rId3">
            <a:alphaModFix/>
          </a:blip>
          <a:srcRect b="1716" l="7909" r="25115" t="1870"/>
          <a:stretch/>
        </p:blipFill>
        <p:spPr>
          <a:xfrm>
            <a:off x="7505100" y="96300"/>
            <a:ext cx="1516576" cy="49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31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And ORM adds referencial constraints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>
                <a:highlight>
                  <a:srgbClr val="FFFFFF"/>
                </a:highlight>
              </a:rPr>
              <a:t>enrollments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>
                <a:highlight>
                  <a:srgbClr val="FFFFFF"/>
                </a:highlight>
              </a:rPr>
              <a:t>FK2klr8kudlsyl5h0djk56jmbhi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section_section_id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references </a:t>
            </a:r>
            <a:r>
              <a:rPr lang="en">
                <a:highlight>
                  <a:srgbClr val="FFFFFF"/>
                </a:highlight>
              </a:rPr>
              <a:t>sections 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section_id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>
                <a:highlight>
                  <a:srgbClr val="FFFFFF"/>
                </a:highlight>
              </a:rPr>
              <a:t>enrollments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>
                <a:highlight>
                  <a:srgbClr val="FFFFFF"/>
                </a:highlight>
              </a:rPr>
              <a:t>FKjw3x10w9mswhngwpg7gimmvxq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references </a:t>
            </a:r>
            <a:r>
              <a:rPr lang="en">
                <a:highlight>
                  <a:srgbClr val="FFFFFF"/>
                </a:highlight>
              </a:rPr>
              <a:t>students 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student_id</a:t>
            </a:r>
            <a:r>
              <a:rPr lang="en">
                <a:highlight>
                  <a:srgbClr val="FFFFFF"/>
                </a:highlight>
              </a:rPr>
              <a:t>)</a:t>
            </a:r>
            <a:endParaRPr/>
          </a:p>
        </p:txBody>
      </p:sp>
      <p:sp>
        <p:nvSpPr>
          <p:cNvPr id="765" name="Google Shape;765;p131"/>
          <p:cNvSpPr/>
          <p:nvPr/>
        </p:nvSpPr>
        <p:spPr>
          <a:xfrm>
            <a:off x="7446450" y="2575750"/>
            <a:ext cx="1624800" cy="40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31"/>
          <p:cNvSpPr/>
          <p:nvPr/>
        </p:nvSpPr>
        <p:spPr>
          <a:xfrm>
            <a:off x="7446449" y="81023"/>
            <a:ext cx="16248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31"/>
          <p:cNvSpPr/>
          <p:nvPr/>
        </p:nvSpPr>
        <p:spPr>
          <a:xfrm>
            <a:off x="7807525" y="4100349"/>
            <a:ext cx="1263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131"/>
          <p:cNvCxnSpPr>
            <a:stCxn id="765" idx="1"/>
            <a:endCxn id="766" idx="1"/>
          </p:cNvCxnSpPr>
          <p:nvPr/>
        </p:nvCxnSpPr>
        <p:spPr>
          <a:xfrm flipH="1" rot="10800000">
            <a:off x="7446450" y="903250"/>
            <a:ext cx="600" cy="1877100"/>
          </a:xfrm>
          <a:prstGeom prst="curvedConnector3">
            <a:avLst>
              <a:gd fmla="val -39687637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131"/>
          <p:cNvCxnSpPr>
            <a:stCxn id="765" idx="1"/>
            <a:endCxn id="767" idx="1"/>
          </p:cNvCxnSpPr>
          <p:nvPr/>
        </p:nvCxnSpPr>
        <p:spPr>
          <a:xfrm>
            <a:off x="7446450" y="2780350"/>
            <a:ext cx="361200" cy="1808700"/>
          </a:xfrm>
          <a:prstGeom prst="curvedConnector3">
            <a:avLst>
              <a:gd fmla="val -6592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2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Constraints</a:t>
            </a:r>
            <a:endParaRPr/>
          </a:p>
        </p:txBody>
      </p:sp>
      <p:sp>
        <p:nvSpPr>
          <p:cNvPr id="775" name="Google Shape;775;p132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alter table </a:t>
            </a:r>
            <a:r>
              <a:rPr lang="en">
                <a:highlight>
                  <a:srgbClr val="FFFFFF"/>
                </a:highlight>
              </a:rPr>
              <a:t>sections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add constraint </a:t>
            </a:r>
            <a:r>
              <a:rPr lang="en">
                <a:highlight>
                  <a:srgbClr val="FFFFFF"/>
                </a:highlight>
              </a:rPr>
              <a:t>FK7ty9cevpq04d90ohtso1q8312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foreign key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course_id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references </a:t>
            </a:r>
            <a:r>
              <a:rPr lang="en">
                <a:highlight>
                  <a:srgbClr val="FFFFFF"/>
                </a:highlight>
              </a:rPr>
              <a:t>courses (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"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3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API for Testing</a:t>
            </a:r>
            <a:endParaRPr/>
          </a:p>
        </p:txBody>
      </p:sp>
      <p:sp>
        <p:nvSpPr>
          <p:cNvPr id="781" name="Google Shape;781;p133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>
                <a:highlight>
                  <a:srgbClr val="FFFFFF"/>
                </a:highlight>
              </a:rPr>
              <a:t>StudentDao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"/findAllStudents"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Iterable&lt;Student&gt; findAllStudents() { … 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"/findStudentById/{sid}"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>
                <a:highlight>
                  <a:srgbClr val="FFFFFF"/>
                </a:highlight>
              </a:rPr>
              <a:t>Student findStudentById(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"sid"</a:t>
            </a:r>
            <a:r>
              <a:rPr lang="en">
                <a:highlight>
                  <a:srgbClr val="FFFFFF"/>
                </a:highlight>
              </a:rPr>
              <a:t>) Integer studentId) { … 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4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Sections</a:t>
            </a:r>
            <a:endParaRPr/>
          </a:p>
        </p:txBody>
      </p:sp>
      <p:sp>
        <p:nvSpPr>
          <p:cNvPr id="787" name="Google Shape;787;p134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`sections`</a:t>
            </a:r>
            <a:endParaRPr b="1" sz="4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r>
              <a:rPr lang="en" sz="4000">
                <a:highlight>
                  <a:srgbClr val="FFFFFF"/>
                </a:highlight>
              </a:rPr>
              <a:t> 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'Section R'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`sections`</a:t>
            </a:r>
            <a:endParaRPr b="1" sz="4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r>
              <a:rPr lang="en" sz="4000">
                <a:highlight>
                  <a:srgbClr val="FFFFFF"/>
                </a:highlight>
              </a:rPr>
              <a:t> 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'Section S'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`sections`</a:t>
            </a:r>
            <a:endParaRPr b="1" sz="4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r>
              <a:rPr lang="en" sz="4000">
                <a:highlight>
                  <a:srgbClr val="FFFFFF"/>
                </a:highlight>
              </a:rPr>
              <a:t> (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'Section T'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/>
          </a:p>
        </p:txBody>
      </p:sp>
      <p:sp>
        <p:nvSpPr>
          <p:cNvPr id="788" name="Google Shape;788;p134"/>
          <p:cNvSpPr/>
          <p:nvPr/>
        </p:nvSpPr>
        <p:spPr>
          <a:xfrm>
            <a:off x="6872625" y="822500"/>
            <a:ext cx="2150400" cy="203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Let's insert some sections and then enroll some students in them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5"/>
          <p:cNvSpPr txBox="1"/>
          <p:nvPr>
            <p:ph type="title"/>
          </p:nvPr>
        </p:nvSpPr>
        <p:spPr>
          <a:xfrm>
            <a:off x="0" y="-12175"/>
            <a:ext cx="91440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Enrollments</a:t>
            </a:r>
            <a:endParaRPr/>
          </a:p>
        </p:txBody>
      </p:sp>
      <p:sp>
        <p:nvSpPr>
          <p:cNvPr id="794" name="Google Shape;794;p135"/>
          <p:cNvSpPr txBox="1"/>
          <p:nvPr>
            <p:ph idx="1" type="body"/>
          </p:nvPr>
        </p:nvSpPr>
        <p:spPr>
          <a:xfrm>
            <a:off x="229475" y="723725"/>
            <a:ext cx="89145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`enrollments`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'85'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`enrollments`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'90'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'18'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sz="4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000">
                <a:highlight>
                  <a:srgbClr val="FFFFFF"/>
                </a:highlight>
              </a:rPr>
              <a:t>`enrollments`</a:t>
            </a:r>
            <a:endParaRPr sz="40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4000">
                <a:highlight>
                  <a:srgbClr val="FFFFFF"/>
                </a:highlight>
              </a:rPr>
              <a:t>(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'19'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'95'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'19'</a:t>
            </a:r>
            <a:r>
              <a:rPr lang="en" sz="4000">
                <a:highlight>
                  <a:srgbClr val="FFFFFF"/>
                </a:highlight>
              </a:rPr>
              <a:t>, 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'2'</a:t>
            </a:r>
            <a:r>
              <a:rPr lang="en" sz="4000">
                <a:highlight>
                  <a:srgbClr val="FFFFFF"/>
                </a:highlight>
              </a:rPr>
              <a:t>);</a:t>
            </a:r>
            <a:endParaRPr b="1" sz="67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795" name="Google Shape;795;p135"/>
          <p:cNvSpPr/>
          <p:nvPr/>
        </p:nvSpPr>
        <p:spPr>
          <a:xfrm>
            <a:off x="6872625" y="822500"/>
            <a:ext cx="2150400" cy="28527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Now let's enroll some students in the section we just created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Note: IDs might not be same as yours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