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</p:sldIdLst>
  <p:sldSz cy="5143500" cx="9144000"/>
  <p:notesSz cx="6858000" cy="9144000"/>
  <p:embeddedFontLst>
    <p:embeddedFont>
      <p:font typeface="Oswald"/>
      <p:regular r:id="rId126"/>
      <p:bold r:id="rId1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49360BD-BD96-4E0D-B020-4DFDD4B797AC}">
  <a:tblStyle styleId="{649360BD-BD96-4E0D-B020-4DFDD4B797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7" Type="http://schemas.openxmlformats.org/officeDocument/2006/relationships/font" Target="fonts/Oswald-bold.fntdata"/><Relationship Id="rId126" Type="http://schemas.openxmlformats.org/officeDocument/2006/relationships/font" Target="fonts/Oswald-regular.fntdata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a0e6b5913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a0e6b5913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6a720be5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6a720be5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a6a1742c88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a6a1742c88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a6a1742c88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a6a1742c88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a6a1742c88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a6a1742c88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a6a1742c88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a6a1742c88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a6a1742c88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a6a1742c88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a6a1742c88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a6a1742c88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a6a1742c88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a6a1742c88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a6a1742c88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a6a1742c88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a6a720be5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a6a720be5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a6a1742c88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a6a1742c88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6a720be5a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6a720be5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a6a1742c88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a6a1742c88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a6a1742c88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a6a1742c88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a6a1742c88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a6a1742c88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a6a1742c88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a6a1742c88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a6a1742c88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a6a1742c88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a6a720be5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a6a720be5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a6a720be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a6a720be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a6a720be5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a6a720be5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a6a720be5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a6a720be5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a6a720be5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a6a720be5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6a720be5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6a720be5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6a720be5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6a720be5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6a720be5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6a720be5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6a720be5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6a720be5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6a720be5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6a720be5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6a720be5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6a720be5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00a194814e17c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00a194814e17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6a1742c8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6a1742c8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a6a1742c88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a6a1742c88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6a1742c8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6a1742c8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6a1742c8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a6a1742c8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6a1742c8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6a1742c8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6a1742c8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6a1742c8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6a1742c8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6a1742c8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6a1742c8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a6a1742c8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6a1742c8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a6a1742c8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6a720be5a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6a720be5a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6a1742c8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6a1742c8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a6a1742c8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a6a1742c8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6a1742c88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6a1742c88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6a1742c8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6a1742c8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a6a1742c8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a6a1742c8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6a1742c8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6a1742c8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6a720be5a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6a720be5a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6a1742c8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a6a1742c8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a6a1742c8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a6a1742c8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a6a1742c8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a6a1742c8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a6a1742c88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a6a1742c88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a6a1742c8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a6a1742c8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a6a720be5a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a6a720be5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6a1742c88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6a1742c88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a6a720be5a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a6a720be5a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a6a720be5a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a6a720be5a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6a1742c8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6a1742c8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a6a1742c8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a6a1742c8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a6a720be5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a6a720be5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0e6b5913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a0e6b5913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a6a720be5a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a6a720be5a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a6a720be5a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a6a720be5a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a6a720be5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a6a720be5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6a720be5a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6a720be5a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6a1742c88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6a1742c88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a6a720be5a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a6a720be5a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a6a720be5a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a6a720be5a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a6a720be5a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a6a720be5a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a6a720be5a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a6a720be5a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a6a720be5a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a6a720be5a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a6a720be5a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a6a720be5a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a6a720be5a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a6a720be5a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a6a720be5a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a6a720be5a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a6a720be5a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a6a720be5a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a6a720be5a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a6a720be5a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6a1742c88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6a1742c88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a6a720be5a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a6a720be5a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a6a720be5a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a6a720be5a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a6a720be5a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a6a720be5a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a6a720be5a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a6a720be5a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a6a720be5a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a6a720be5a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a6a720be5a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a6a720be5a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a6a720be5a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a6a720be5a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a6a720be5a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a6a720be5a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a6a720be5a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a6a720be5a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a6a720be5a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a6a720be5a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6a1742c88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6a1742c88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a6a720be5a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a6a720be5a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a6a720be5a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a6a720be5a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a6a720be5a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a6a720be5a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a6a1742c88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a6a1742c88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a6a720be5a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a6a720be5a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a6a720be5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a6a720be5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a6a720be5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a6a720be5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a6a1742c88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a6a1742c88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a6a1742c88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a6a1742c88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a6a1742c88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a6a1742c88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6bcb2f5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6bcb2f5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6a1742c88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6a1742c88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6a1742c88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6a1742c88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a6a1742c88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a6a1742c88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a6a1742c88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a6a1742c88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a6a720be5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a6a720be5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a6a720be5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a6a720be5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a6a720be5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a6a720be5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6a720be5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6a720be5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a6a1742c88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a6a1742c88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a6a1742c88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a6a1742c88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6a1742c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6a1742c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a6a1742c88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a6a1742c88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a6a1742c88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a6a1742c88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a6a720be5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a6a720be5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a6a1742c88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a6a1742c88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a6a1742c88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a6a1742c88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a6a1742c88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a6a1742c88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a6a1742c88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a6a1742c88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a6a1742c88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a6a1742c88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a6a1742c88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a6a1742c88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a6a1742c88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a6a1742c88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C78D8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swald"/>
              <a:buNone/>
              <a:defRPr b="1" sz="5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swald"/>
              <a:buNone/>
              <a:defRPr b="1" sz="5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swald"/>
              <a:buNone/>
              <a:defRPr b="1" sz="5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swald"/>
              <a:buNone/>
              <a:defRPr b="1" sz="5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swald"/>
              <a:buNone/>
              <a:defRPr b="1" sz="5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swald"/>
              <a:buNone/>
              <a:defRPr b="1" sz="5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swald"/>
              <a:buNone/>
              <a:defRPr b="1" sz="5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swald"/>
              <a:buNone/>
              <a:defRPr b="1" sz="5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swald"/>
              <a:buNone/>
              <a:defRPr b="1" sz="5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Oswald"/>
              <a:buNone/>
              <a:defRPr b="1" sz="4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Char char="●"/>
              <a:defRPr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55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swald"/>
              <a:buChar char="○"/>
              <a:defRPr sz="2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556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swald"/>
              <a:buChar char="■"/>
              <a:defRPr sz="2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556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swald"/>
              <a:buChar char="●"/>
              <a:defRPr sz="2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556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swald"/>
              <a:buChar char="○"/>
              <a:defRPr sz="2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55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swald"/>
              <a:buChar char="■"/>
              <a:defRPr sz="2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55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swald"/>
              <a:buChar char="●"/>
              <a:defRPr sz="2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55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swald"/>
              <a:buChar char="○"/>
              <a:defRPr sz="2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55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swald"/>
              <a:buChar char="■"/>
              <a:defRPr sz="2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0"/>
              <a:t>DATABASE</a:t>
            </a:r>
            <a:br>
              <a:rPr lang="en" sz="13500"/>
            </a:br>
            <a:r>
              <a:rPr lang="en" sz="13500"/>
              <a:t>WEB APPS</a:t>
            </a:r>
            <a:endParaRPr sz="13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2807275" y="736425"/>
            <a:ext cx="6223608" cy="4548744"/>
          </a:xfrm>
          <a:prstGeom prst="cloud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1" name="Google Shape;121;p22"/>
          <p:cNvSpPr/>
          <p:nvPr/>
        </p:nvSpPr>
        <p:spPr>
          <a:xfrm>
            <a:off x="6642000" y="1012875"/>
            <a:ext cx="2154900" cy="3641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Oswald"/>
                <a:ea typeface="Oswald"/>
                <a:cs typeface="Oswald"/>
                <a:sym typeface="Oswald"/>
              </a:rPr>
              <a:t>RESOURCES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2" name="Google Shape;122;p22"/>
          <p:cNvSpPr/>
          <p:nvPr/>
        </p:nvSpPr>
        <p:spPr>
          <a:xfrm>
            <a:off x="311700" y="1012875"/>
            <a:ext cx="1989600" cy="3641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Oswald"/>
                <a:ea typeface="Oswald"/>
                <a:cs typeface="Oswald"/>
                <a:sym typeface="Oswald"/>
              </a:rPr>
              <a:t>CLIENT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6861000" y="3436325"/>
            <a:ext cx="1746900" cy="1043050"/>
          </a:xfrm>
          <a:prstGeom prst="flowChartMagneticDisk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Databases</a:t>
            </a:r>
            <a:endParaRPr b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courses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467700" y="3480675"/>
            <a:ext cx="1658400" cy="998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swald"/>
                <a:ea typeface="Oswald"/>
                <a:cs typeface="Oswald"/>
                <a:sym typeface="Oswald"/>
              </a:rPr>
              <a:t>course-list.html</a:t>
            </a:r>
            <a:endParaRPr b="1" sz="15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swald"/>
                <a:ea typeface="Oswald"/>
                <a:cs typeface="Oswald"/>
                <a:sym typeface="Oswald"/>
              </a:rPr>
              <a:t>course-editor.html</a:t>
            </a:r>
            <a:endParaRPr b="1" sz="1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467700" y="1440525"/>
            <a:ext cx="1658400" cy="812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course-service</a:t>
            </a:r>
            <a:endParaRPr b="1"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3980700" y="1012850"/>
            <a:ext cx="1814400" cy="3641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SERVER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4136700" y="3436325"/>
            <a:ext cx="1502400" cy="1043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Oswald"/>
                <a:ea typeface="Oswald"/>
                <a:cs typeface="Oswald"/>
                <a:sym typeface="Oswald"/>
              </a:rPr>
              <a:t>Course</a:t>
            </a:r>
            <a:br>
              <a:rPr b="1" lang="en" sz="2300">
                <a:latin typeface="Oswald"/>
                <a:ea typeface="Oswald"/>
                <a:cs typeface="Oswald"/>
                <a:sym typeface="Oswald"/>
              </a:rPr>
            </a:br>
            <a:r>
              <a:rPr b="1" lang="en" sz="2300">
                <a:latin typeface="Oswald"/>
                <a:ea typeface="Oswald"/>
                <a:cs typeface="Oswald"/>
                <a:sym typeface="Oswald"/>
              </a:rPr>
              <a:t>Repository</a:t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4136700" y="1440525"/>
            <a:ext cx="1502400" cy="812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Course</a:t>
            </a:r>
            <a:r>
              <a:rPr b="1"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Dao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29" name="Google Shape;129;p22"/>
          <p:cNvCxnSpPr>
            <a:stCxn id="125" idx="3"/>
            <a:endCxn id="128" idx="1"/>
          </p:cNvCxnSpPr>
          <p:nvPr/>
        </p:nvCxnSpPr>
        <p:spPr>
          <a:xfrm>
            <a:off x="2126100" y="1846725"/>
            <a:ext cx="2010600" cy="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30" name="Google Shape;130;p22"/>
          <p:cNvSpPr txBox="1"/>
          <p:nvPr/>
        </p:nvSpPr>
        <p:spPr>
          <a:xfrm>
            <a:off x="2301300" y="1202742"/>
            <a:ext cx="15804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HTTP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Request →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Response ←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i="1" lang="en" sz="1600">
                <a:latin typeface="Oswald"/>
                <a:ea typeface="Oswald"/>
                <a:cs typeface="Oswald"/>
                <a:sym typeface="Oswald"/>
              </a:rPr>
              <a:t>findAllCourses</a:t>
            </a:r>
            <a:endParaRPr i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Oswald"/>
                <a:ea typeface="Oswald"/>
                <a:cs typeface="Oswald"/>
                <a:sym typeface="Oswald"/>
              </a:rPr>
              <a:t>/findCourseByID</a:t>
            </a:r>
            <a:endParaRPr i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Oswald"/>
                <a:ea typeface="Oswald"/>
                <a:cs typeface="Oswald"/>
                <a:sym typeface="Oswald"/>
              </a:rPr>
              <a:t>/createCourse</a:t>
            </a:r>
            <a:endParaRPr i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Oswald"/>
                <a:ea typeface="Oswald"/>
                <a:cs typeface="Oswald"/>
                <a:sym typeface="Oswald"/>
              </a:rPr>
              <a:t>/deleteCourse</a:t>
            </a:r>
            <a:endParaRPr i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Oswald"/>
                <a:ea typeface="Oswald"/>
                <a:cs typeface="Oswald"/>
                <a:sym typeface="Oswald"/>
              </a:rPr>
              <a:t>/updateCourse</a:t>
            </a:r>
            <a:endParaRPr i="1" sz="16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31" name="Google Shape;131;p22"/>
          <p:cNvCxnSpPr>
            <a:stCxn id="127" idx="3"/>
            <a:endCxn id="123" idx="2"/>
          </p:cNvCxnSpPr>
          <p:nvPr/>
        </p:nvCxnSpPr>
        <p:spPr>
          <a:xfrm>
            <a:off x="5639100" y="3957875"/>
            <a:ext cx="1221900" cy="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32" name="Google Shape;132;p22"/>
          <p:cNvSpPr txBox="1"/>
          <p:nvPr/>
        </p:nvSpPr>
        <p:spPr>
          <a:xfrm>
            <a:off x="4986453" y="4654250"/>
            <a:ext cx="2047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Oswald"/>
                <a:ea typeface="Oswald"/>
                <a:cs typeface="Oswald"/>
                <a:sym typeface="Oswald"/>
              </a:rPr>
              <a:t>THE INTERNET</a:t>
            </a:r>
            <a:endParaRPr b="1" sz="21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33" name="Google Shape;133;p22"/>
          <p:cNvCxnSpPr>
            <a:stCxn id="127" idx="0"/>
            <a:endCxn id="128" idx="2"/>
          </p:cNvCxnSpPr>
          <p:nvPr/>
        </p:nvCxnSpPr>
        <p:spPr>
          <a:xfrm rot="10800000">
            <a:off x="4887900" y="2252825"/>
            <a:ext cx="0" cy="118350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4" name="Google Shape;134;p22"/>
          <p:cNvCxnSpPr>
            <a:stCxn id="124" idx="0"/>
            <a:endCxn id="125" idx="2"/>
          </p:cNvCxnSpPr>
          <p:nvPr/>
        </p:nvCxnSpPr>
        <p:spPr>
          <a:xfrm rot="10800000">
            <a:off x="1296900" y="2253075"/>
            <a:ext cx="0" cy="122760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12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Navigate to Parent</a:t>
            </a:r>
            <a:endParaRPr/>
          </a:p>
        </p:txBody>
      </p:sp>
      <p:sp>
        <p:nvSpPr>
          <p:cNvPr id="819" name="Google Shape;819;p112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&lt;</a:t>
            </a:r>
            <a:r>
              <a:rPr b="1" lang="en" sz="3000">
                <a:solidFill>
                  <a:srgbClr val="000080"/>
                </a:solidFill>
              </a:rPr>
              <a:t>td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&lt;</a:t>
            </a:r>
            <a:r>
              <a:rPr b="1" lang="en" sz="3000">
                <a:solidFill>
                  <a:srgbClr val="000080"/>
                </a:solidFill>
              </a:rPr>
              <a:t>a </a:t>
            </a:r>
            <a:r>
              <a:rPr b="1" lang="en" sz="3000">
                <a:solidFill>
                  <a:srgbClr val="0000FF"/>
                </a:solidFill>
              </a:rPr>
              <a:t>href</a:t>
            </a:r>
            <a:r>
              <a:rPr b="1" lang="en" sz="3000">
                <a:solidFill>
                  <a:srgbClr val="008000"/>
                </a:solidFill>
              </a:rPr>
              <a:t>=</a:t>
            </a:r>
            <a:r>
              <a:rPr lang="en" sz="3000">
                <a:solidFill>
                  <a:schemeClr val="dk1"/>
                </a:solidFill>
              </a:rPr>
              <a:t>{</a:t>
            </a:r>
            <a:r>
              <a:rPr b="1" lang="en" sz="3000">
                <a:solidFill>
                  <a:srgbClr val="008000"/>
                </a:solidFill>
              </a:rPr>
              <a:t>`../../course-editor/course-editor.html?courseId=</a:t>
            </a:r>
            <a:r>
              <a:rPr lang="en" sz="3000">
                <a:solidFill>
                  <a:schemeClr val="dk1"/>
                </a:solidFill>
              </a:rPr>
              <a:t>${section.courseId}</a:t>
            </a:r>
            <a:r>
              <a:rPr b="1" lang="en" sz="3000">
                <a:solidFill>
                  <a:srgbClr val="008000"/>
                </a:solidFill>
              </a:rPr>
              <a:t>`</a:t>
            </a:r>
            <a:r>
              <a:rPr lang="en" sz="3000">
                <a:solidFill>
                  <a:schemeClr val="dk1"/>
                </a:solidFill>
              </a:rPr>
              <a:t>}&gt;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   {section.courseTitle}</a:t>
            </a:r>
            <a:endParaRPr sz="3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&lt;/</a:t>
            </a:r>
            <a:r>
              <a:rPr b="1" lang="en" sz="3000">
                <a:solidFill>
                  <a:srgbClr val="000080"/>
                </a:solidFill>
              </a:rPr>
              <a:t>a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&lt;/</a:t>
            </a:r>
            <a:r>
              <a:rPr b="1" lang="en" sz="3000">
                <a:solidFill>
                  <a:srgbClr val="000080"/>
                </a:solidFill>
              </a:rPr>
              <a:t>td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13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113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Section {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808000"/>
                </a:solidFill>
                <a:highlight>
                  <a:srgbClr val="FFFFFF"/>
                </a:highlight>
              </a:rPr>
              <a:t>@JsonIgnore</a:t>
            </a:r>
            <a:endParaRPr sz="30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Course </a:t>
            </a:r>
            <a:r>
              <a:rPr b="1" lang="en" sz="3000">
                <a:solidFill>
                  <a:srgbClr val="660E7A"/>
                </a:solidFill>
                <a:highlight>
                  <a:srgbClr val="FFFFFF"/>
                </a:highlight>
              </a:rPr>
              <a:t>course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808000"/>
                </a:solidFill>
                <a:highlight>
                  <a:srgbClr val="FFFFFF"/>
                </a:highlight>
              </a:rPr>
              <a:t>@Transient</a:t>
            </a:r>
            <a:endParaRPr sz="30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Integer getCourseId() {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b="1" lang="en" sz="3000">
                <a:solidFill>
                  <a:srgbClr val="660E7A"/>
                </a:solidFill>
                <a:highlight>
                  <a:srgbClr val="FFFFFF"/>
                </a:highlight>
              </a:rPr>
              <a:t>course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.getCourseId();}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808000"/>
                </a:solidFill>
                <a:highlight>
                  <a:srgbClr val="FFFFFF"/>
                </a:highlight>
              </a:rPr>
              <a:t>@Transient</a:t>
            </a:r>
            <a:endParaRPr sz="30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String getCourseTitle() {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b="1" lang="en" sz="3000">
                <a:solidFill>
                  <a:srgbClr val="660E7A"/>
                </a:solidFill>
                <a:highlight>
                  <a:srgbClr val="FFFFFF"/>
                </a:highlight>
              </a:rPr>
              <a:t>course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.getTitle();}}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14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600"/>
              <a:t>SECTION</a:t>
            </a:r>
            <a:endParaRPr sz="1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800"/>
              <a:t>EDITOR</a:t>
            </a:r>
            <a:endParaRPr sz="1680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15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115"/>
          <p:cNvSpPr/>
          <p:nvPr/>
        </p:nvSpPr>
        <p:spPr>
          <a:xfrm>
            <a:off x="2807275" y="736425"/>
            <a:ext cx="6223608" cy="4548744"/>
          </a:xfrm>
          <a:prstGeom prst="cloud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7" name="Google Shape;837;p115"/>
          <p:cNvSpPr/>
          <p:nvPr/>
        </p:nvSpPr>
        <p:spPr>
          <a:xfrm>
            <a:off x="6642000" y="1012875"/>
            <a:ext cx="2154900" cy="3641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RESOURCES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8" name="Google Shape;838;p115"/>
          <p:cNvSpPr/>
          <p:nvPr/>
        </p:nvSpPr>
        <p:spPr>
          <a:xfrm>
            <a:off x="311700" y="1012875"/>
            <a:ext cx="1814400" cy="3641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CLIENTS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9" name="Google Shape;839;p115"/>
          <p:cNvSpPr/>
          <p:nvPr/>
        </p:nvSpPr>
        <p:spPr>
          <a:xfrm>
            <a:off x="6861000" y="3436325"/>
            <a:ext cx="1746900" cy="1043050"/>
          </a:xfrm>
          <a:prstGeom prst="flowChartMagneticDisk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Databases</a:t>
            </a:r>
            <a:endParaRPr b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MySQL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0" name="Google Shape;840;p115"/>
          <p:cNvSpPr/>
          <p:nvPr/>
        </p:nvSpPr>
        <p:spPr>
          <a:xfrm>
            <a:off x="6860988" y="1857000"/>
            <a:ext cx="1746900" cy="865200"/>
          </a:xfrm>
          <a:prstGeom prst="foldedCorner">
            <a:avLst>
              <a:gd fmla="val 34863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Documents/Files</a:t>
            </a:r>
            <a:endParaRPr b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HTML, PDF, JPG, MOV, WAV, PNG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1" name="Google Shape;841;p115"/>
          <p:cNvSpPr/>
          <p:nvPr/>
        </p:nvSpPr>
        <p:spPr>
          <a:xfrm>
            <a:off x="467700" y="3480675"/>
            <a:ext cx="1502400" cy="998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SectionEditor</a:t>
            </a:r>
            <a:endParaRPr b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findSectionById</a:t>
            </a:r>
            <a:endParaRPr b="1"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2" name="Google Shape;842;p115"/>
          <p:cNvSpPr txBox="1"/>
          <p:nvPr/>
        </p:nvSpPr>
        <p:spPr>
          <a:xfrm>
            <a:off x="467700" y="1440525"/>
            <a:ext cx="1502400" cy="812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SectionService</a:t>
            </a:r>
            <a:endParaRPr b="1"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findSectionById</a:t>
            </a:r>
            <a:endParaRPr b="1"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3" name="Google Shape;843;p115"/>
          <p:cNvSpPr/>
          <p:nvPr/>
        </p:nvSpPr>
        <p:spPr>
          <a:xfrm>
            <a:off x="3980700" y="1012850"/>
            <a:ext cx="1814400" cy="3641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SERVERS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4" name="Google Shape;844;p115"/>
          <p:cNvSpPr/>
          <p:nvPr/>
        </p:nvSpPr>
        <p:spPr>
          <a:xfrm>
            <a:off x="4136700" y="3436325"/>
            <a:ext cx="1502400" cy="1043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Section</a:t>
            </a:r>
            <a:br>
              <a:rPr b="1" lang="en" sz="1600">
                <a:latin typeface="Oswald"/>
                <a:ea typeface="Oswald"/>
                <a:cs typeface="Oswald"/>
                <a:sym typeface="Oswald"/>
              </a:rPr>
            </a:b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Repository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5" name="Google Shape;845;p115"/>
          <p:cNvSpPr txBox="1"/>
          <p:nvPr/>
        </p:nvSpPr>
        <p:spPr>
          <a:xfrm>
            <a:off x="4136700" y="1440525"/>
            <a:ext cx="1502400" cy="812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SectionDAO</a:t>
            </a:r>
            <a:endParaRPr b="1"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findSectionById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46" name="Google Shape;846;p115"/>
          <p:cNvCxnSpPr>
            <a:stCxn id="842" idx="3"/>
            <a:endCxn id="845" idx="1"/>
          </p:cNvCxnSpPr>
          <p:nvPr/>
        </p:nvCxnSpPr>
        <p:spPr>
          <a:xfrm>
            <a:off x="1970100" y="1846725"/>
            <a:ext cx="2166600" cy="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47" name="Google Shape;847;p115"/>
          <p:cNvSpPr txBox="1"/>
          <p:nvPr/>
        </p:nvSpPr>
        <p:spPr>
          <a:xfrm>
            <a:off x="2301300" y="1202785"/>
            <a:ext cx="15804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HTTP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Request →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Response ←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48" name="Google Shape;848;p115"/>
          <p:cNvCxnSpPr>
            <a:stCxn id="844" idx="3"/>
            <a:endCxn id="839" idx="2"/>
          </p:cNvCxnSpPr>
          <p:nvPr/>
        </p:nvCxnSpPr>
        <p:spPr>
          <a:xfrm>
            <a:off x="5639100" y="3957875"/>
            <a:ext cx="1221900" cy="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49" name="Google Shape;849;p115"/>
          <p:cNvSpPr txBox="1"/>
          <p:nvPr/>
        </p:nvSpPr>
        <p:spPr>
          <a:xfrm>
            <a:off x="4986453" y="4654250"/>
            <a:ext cx="2047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Oswald"/>
                <a:ea typeface="Oswald"/>
                <a:cs typeface="Oswald"/>
                <a:sym typeface="Oswald"/>
              </a:rPr>
              <a:t>THE INTERNET</a:t>
            </a:r>
            <a:endParaRPr b="1" sz="21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50" name="Google Shape;850;p115"/>
          <p:cNvCxnSpPr>
            <a:stCxn id="844" idx="0"/>
            <a:endCxn id="845" idx="2"/>
          </p:cNvCxnSpPr>
          <p:nvPr/>
        </p:nvCxnSpPr>
        <p:spPr>
          <a:xfrm rot="10800000">
            <a:off x="4887900" y="2252825"/>
            <a:ext cx="0" cy="118350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51" name="Google Shape;851;p115"/>
          <p:cNvCxnSpPr>
            <a:stCxn id="841" idx="0"/>
            <a:endCxn id="842" idx="2"/>
          </p:cNvCxnSpPr>
          <p:nvPr/>
        </p:nvCxnSpPr>
        <p:spPr>
          <a:xfrm rot="10800000">
            <a:off x="1218900" y="2252775"/>
            <a:ext cx="0" cy="122790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116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section-editor.html</a:t>
            </a:r>
            <a:endParaRPr/>
          </a:p>
        </p:txBody>
      </p:sp>
      <p:sp>
        <p:nvSpPr>
          <p:cNvPr id="857" name="Google Shape;857;p116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http://localhost:8080/section-editor/section-editor.html?sectionId=3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&lt;!DOCTYPE </a:t>
            </a:r>
            <a:r>
              <a:rPr b="1" lang="en" sz="3000">
                <a:solidFill>
                  <a:srgbClr val="0000FF"/>
                </a:solidFill>
              </a:rPr>
              <a:t>html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&lt;</a:t>
            </a:r>
            <a:r>
              <a:rPr b="1" lang="en" sz="3000">
                <a:solidFill>
                  <a:srgbClr val="000080"/>
                </a:solidFill>
              </a:rPr>
              <a:t>html </a:t>
            </a:r>
            <a:r>
              <a:rPr b="1" lang="en" sz="3000">
                <a:solidFill>
                  <a:srgbClr val="0000FF"/>
                </a:solidFill>
              </a:rPr>
              <a:t>lang</a:t>
            </a:r>
            <a:r>
              <a:rPr b="1" lang="en" sz="3000">
                <a:solidFill>
                  <a:srgbClr val="008000"/>
                </a:solidFill>
              </a:rPr>
              <a:t>="en"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&lt;</a:t>
            </a:r>
            <a:r>
              <a:rPr b="1" lang="en" sz="3000">
                <a:solidFill>
                  <a:srgbClr val="000080"/>
                </a:solidFill>
              </a:rPr>
              <a:t>head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   &lt;</a:t>
            </a:r>
            <a:r>
              <a:rPr b="1" lang="en" sz="3000">
                <a:solidFill>
                  <a:srgbClr val="000080"/>
                </a:solidFill>
              </a:rPr>
              <a:t>title</a:t>
            </a:r>
            <a:r>
              <a:rPr lang="en" sz="3000">
                <a:solidFill>
                  <a:schemeClr val="dk1"/>
                </a:solidFill>
              </a:rPr>
              <a:t>&gt;Section Editor&lt;/</a:t>
            </a:r>
            <a:r>
              <a:rPr b="1" lang="en" sz="3000">
                <a:solidFill>
                  <a:srgbClr val="000080"/>
                </a:solidFill>
              </a:rPr>
              <a:t>title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&lt;/</a:t>
            </a:r>
            <a:r>
              <a:rPr b="1" lang="en" sz="3000">
                <a:solidFill>
                  <a:srgbClr val="000080"/>
                </a:solidFill>
              </a:rPr>
              <a:t>head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&lt;</a:t>
            </a:r>
            <a:r>
              <a:rPr b="1" lang="en" sz="3000">
                <a:solidFill>
                  <a:srgbClr val="000080"/>
                </a:solidFill>
              </a:rPr>
              <a:t>body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	&lt;!-- MAIN CONTENT --&gt;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&lt;/</a:t>
            </a:r>
            <a:r>
              <a:rPr b="1" lang="en" sz="3000">
                <a:solidFill>
                  <a:srgbClr val="000080"/>
                </a:solidFill>
              </a:rPr>
              <a:t>body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&lt;/</a:t>
            </a:r>
            <a:r>
              <a:rPr b="1" lang="en" sz="3000">
                <a:solidFill>
                  <a:srgbClr val="000080"/>
                </a:solidFill>
              </a:rPr>
              <a:t>html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17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Styles and Library Scripts</a:t>
            </a:r>
            <a:endParaRPr/>
          </a:p>
        </p:txBody>
      </p:sp>
      <p:sp>
        <p:nvSpPr>
          <p:cNvPr id="863" name="Google Shape;863;p117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&lt;</a:t>
            </a:r>
            <a:r>
              <a:rPr b="1" lang="en" sz="3000">
                <a:solidFill>
                  <a:srgbClr val="000080"/>
                </a:solidFill>
              </a:rPr>
              <a:t>head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   &lt;</a:t>
            </a:r>
            <a:r>
              <a:rPr b="1" lang="en" sz="3000">
                <a:solidFill>
                  <a:srgbClr val="000080"/>
                </a:solidFill>
              </a:rPr>
              <a:t>title</a:t>
            </a:r>
            <a:r>
              <a:rPr lang="en" sz="3000">
                <a:solidFill>
                  <a:schemeClr val="dk1"/>
                </a:solidFill>
              </a:rPr>
              <a:t>&gt;Section Editor&lt;/</a:t>
            </a:r>
            <a:r>
              <a:rPr b="1" lang="en" sz="3000">
                <a:solidFill>
                  <a:srgbClr val="000080"/>
                </a:solidFill>
              </a:rPr>
              <a:t>title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   &lt;</a:t>
            </a:r>
            <a:r>
              <a:rPr b="1" lang="en" sz="3000">
                <a:solidFill>
                  <a:srgbClr val="000080"/>
                </a:solidFill>
                <a:highlight>
                  <a:srgbClr val="FFE599"/>
                </a:highlight>
              </a:rPr>
              <a:t>link </a:t>
            </a:r>
            <a:r>
              <a:rPr b="1" lang="en" sz="3000">
                <a:solidFill>
                  <a:srgbClr val="0000FF"/>
                </a:solidFill>
                <a:highlight>
                  <a:srgbClr val="FFE599"/>
                </a:highlight>
              </a:rPr>
              <a:t>href</a:t>
            </a:r>
            <a:r>
              <a:rPr b="1" lang="en" sz="3000">
                <a:solidFill>
                  <a:srgbClr val="008000"/>
                </a:solidFill>
                <a:highlight>
                  <a:srgbClr val="FFE599"/>
                </a:highlight>
              </a:rPr>
              <a:t>=".../bootstrap.min.css" </a:t>
            </a:r>
            <a:r>
              <a:rPr b="1" lang="en" sz="3000">
                <a:solidFill>
                  <a:srgbClr val="0000FF"/>
                </a:solidFill>
                <a:highlight>
                  <a:srgbClr val="FFE599"/>
                </a:highlight>
              </a:rPr>
              <a:t>rel</a:t>
            </a:r>
            <a:r>
              <a:rPr b="1" lang="en" sz="3000">
                <a:solidFill>
                  <a:srgbClr val="008000"/>
                </a:solidFill>
                <a:highlight>
                  <a:srgbClr val="FFE599"/>
                </a:highlight>
              </a:rPr>
              <a:t>="stylesheet"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/&gt;</a:t>
            </a:r>
            <a:endParaRPr sz="3000">
              <a:solidFill>
                <a:schemeClr val="dk1"/>
              </a:solidFill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   &lt;</a:t>
            </a:r>
            <a:r>
              <a:rPr b="1" lang="en" sz="3000">
                <a:solidFill>
                  <a:srgbClr val="000080"/>
                </a:solidFill>
                <a:highlight>
                  <a:srgbClr val="FFE599"/>
                </a:highlight>
              </a:rPr>
              <a:t>script </a:t>
            </a:r>
            <a:r>
              <a:rPr b="1" lang="en" sz="3000">
                <a:solidFill>
                  <a:srgbClr val="0000FF"/>
                </a:solidFill>
                <a:highlight>
                  <a:srgbClr val="FFE599"/>
                </a:highlight>
              </a:rPr>
              <a:t>src</a:t>
            </a:r>
            <a:r>
              <a:rPr b="1" lang="en" sz="3000">
                <a:solidFill>
                  <a:srgbClr val="008000"/>
                </a:solidFill>
                <a:highlight>
                  <a:srgbClr val="FFE599"/>
                </a:highlight>
              </a:rPr>
              <a:t>=".../react</a:t>
            </a:r>
            <a:r>
              <a:rPr b="1" lang="en" sz="3000">
                <a:solidFill>
                  <a:srgbClr val="008000"/>
                </a:solidFill>
                <a:highlight>
                  <a:srgbClr val="FFE599"/>
                </a:highlight>
              </a:rPr>
              <a:t>.js</a:t>
            </a:r>
            <a:r>
              <a:rPr b="1" lang="en" sz="3000">
                <a:solidFill>
                  <a:srgbClr val="008000"/>
                </a:solidFill>
                <a:highlight>
                  <a:srgbClr val="FFE599"/>
                </a:highlight>
              </a:rPr>
              <a:t>"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&gt;&lt;/</a:t>
            </a:r>
            <a:r>
              <a:rPr b="1" lang="en" sz="3000">
                <a:solidFill>
                  <a:srgbClr val="000080"/>
                </a:solidFill>
                <a:highlight>
                  <a:srgbClr val="FFE599"/>
                </a:highlight>
              </a:rPr>
              <a:t>script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   &lt;</a:t>
            </a:r>
            <a:r>
              <a:rPr b="1" lang="en" sz="3000">
                <a:solidFill>
                  <a:srgbClr val="000080"/>
                </a:solidFill>
                <a:highlight>
                  <a:srgbClr val="FFE599"/>
                </a:highlight>
              </a:rPr>
              <a:t>script </a:t>
            </a:r>
            <a:r>
              <a:rPr b="1" lang="en" sz="3000">
                <a:solidFill>
                  <a:srgbClr val="0000FF"/>
                </a:solidFill>
                <a:highlight>
                  <a:srgbClr val="FFE599"/>
                </a:highlight>
              </a:rPr>
              <a:t>src</a:t>
            </a:r>
            <a:r>
              <a:rPr b="1" lang="en" sz="3000">
                <a:solidFill>
                  <a:srgbClr val="008000"/>
                </a:solidFill>
                <a:highlight>
                  <a:srgbClr val="FFE599"/>
                </a:highlight>
              </a:rPr>
              <a:t>="../services/section-service.js" </a:t>
            </a:r>
            <a:endParaRPr b="1" sz="3000">
              <a:solidFill>
                <a:srgbClr val="008000"/>
              </a:solidFill>
              <a:highlight>
                <a:srgbClr val="FFE599"/>
              </a:highlight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FF"/>
                </a:solidFill>
              </a:rPr>
              <a:t>type</a:t>
            </a:r>
            <a:r>
              <a:rPr b="1" lang="en" sz="3000">
                <a:solidFill>
                  <a:srgbClr val="008000"/>
                </a:solidFill>
              </a:rPr>
              <a:t>="text/babel"</a:t>
            </a:r>
            <a:r>
              <a:rPr lang="en" sz="3000">
                <a:solidFill>
                  <a:schemeClr val="dk1"/>
                </a:solidFill>
              </a:rPr>
              <a:t>&gt;&lt;/</a:t>
            </a:r>
            <a:r>
              <a:rPr b="1" lang="en" sz="3000">
                <a:solidFill>
                  <a:srgbClr val="000080"/>
                </a:solidFill>
              </a:rPr>
              <a:t>script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&lt;/</a:t>
            </a:r>
            <a:r>
              <a:rPr b="1" lang="en" sz="3000">
                <a:solidFill>
                  <a:srgbClr val="000080"/>
                </a:solidFill>
              </a:rPr>
              <a:t>head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118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Script</a:t>
            </a:r>
            <a:endParaRPr/>
          </a:p>
        </p:txBody>
      </p:sp>
      <p:sp>
        <p:nvSpPr>
          <p:cNvPr id="869" name="Google Shape;869;p118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&lt;</a:t>
            </a:r>
            <a:r>
              <a:rPr b="1" lang="en" sz="3000">
                <a:solidFill>
                  <a:srgbClr val="000080"/>
                </a:solidFill>
              </a:rPr>
              <a:t>body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&lt;</a:t>
            </a:r>
            <a:r>
              <a:rPr b="1" lang="en" sz="3000">
                <a:solidFill>
                  <a:srgbClr val="000080"/>
                </a:solidFill>
              </a:rPr>
              <a:t>div </a:t>
            </a:r>
            <a:r>
              <a:rPr b="1" lang="en" sz="3000">
                <a:solidFill>
                  <a:srgbClr val="0000FF"/>
                </a:solidFill>
              </a:rPr>
              <a:t>id</a:t>
            </a:r>
            <a:r>
              <a:rPr b="1" lang="en" sz="3000">
                <a:solidFill>
                  <a:srgbClr val="008000"/>
                </a:solidFill>
              </a:rPr>
              <a:t>="root"</a:t>
            </a:r>
            <a:r>
              <a:rPr lang="en" sz="3000">
                <a:solidFill>
                  <a:schemeClr val="dk1"/>
                </a:solidFill>
              </a:rPr>
              <a:t>&gt;&lt;/</a:t>
            </a:r>
            <a:r>
              <a:rPr b="1" lang="en" sz="3000">
                <a:solidFill>
                  <a:srgbClr val="000080"/>
                </a:solidFill>
              </a:rPr>
              <a:t>div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&lt;</a:t>
            </a:r>
            <a:r>
              <a:rPr b="1" lang="en" sz="3000">
                <a:solidFill>
                  <a:srgbClr val="000080"/>
                </a:solidFill>
              </a:rPr>
              <a:t>script	</a:t>
            </a:r>
            <a:r>
              <a:rPr b="1" lang="en" sz="3000">
                <a:solidFill>
                  <a:srgbClr val="0000FF"/>
                </a:solidFill>
              </a:rPr>
              <a:t>src</a:t>
            </a:r>
            <a:r>
              <a:rPr b="1" lang="en" sz="3000">
                <a:solidFill>
                  <a:srgbClr val="008000"/>
                </a:solidFill>
              </a:rPr>
              <a:t>="</a:t>
            </a:r>
            <a:r>
              <a:rPr b="1" lang="en" sz="3000">
                <a:solidFill>
                  <a:srgbClr val="008000"/>
                </a:solidFill>
                <a:highlight>
                  <a:srgbClr val="FFE599"/>
                </a:highlight>
              </a:rPr>
              <a:t>section-editor.js</a:t>
            </a:r>
            <a:r>
              <a:rPr b="1" lang="en" sz="3000">
                <a:solidFill>
                  <a:srgbClr val="008000"/>
                </a:solidFill>
              </a:rPr>
              <a:t>" </a:t>
            </a:r>
            <a:endParaRPr b="1" sz="3000">
              <a:solidFill>
                <a:srgbClr val="008000"/>
              </a:solidFill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FF"/>
                </a:solidFill>
              </a:rPr>
              <a:t>type</a:t>
            </a:r>
            <a:r>
              <a:rPr b="1" lang="en" sz="3000">
                <a:solidFill>
                  <a:srgbClr val="008000"/>
                </a:solidFill>
              </a:rPr>
              <a:t>="text/babel"</a:t>
            </a:r>
            <a:r>
              <a:rPr lang="en" sz="3000">
                <a:solidFill>
                  <a:schemeClr val="dk1"/>
                </a:solidFill>
              </a:rPr>
              <a:t>&gt;&lt;/</a:t>
            </a:r>
            <a:r>
              <a:rPr b="1" lang="en" sz="3000">
                <a:solidFill>
                  <a:srgbClr val="000080"/>
                </a:solidFill>
              </a:rPr>
              <a:t>script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&lt;/</a:t>
            </a:r>
            <a:r>
              <a:rPr b="1" lang="en" sz="3000">
                <a:solidFill>
                  <a:srgbClr val="000080"/>
                </a:solidFill>
              </a:rPr>
              <a:t>body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119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SectionEditor</a:t>
            </a:r>
            <a:r>
              <a:rPr lang="en"/>
              <a:t> </a:t>
            </a:r>
            <a:r>
              <a:rPr lang="en"/>
              <a:t>Component</a:t>
            </a:r>
            <a:endParaRPr/>
          </a:p>
        </p:txBody>
      </p:sp>
      <p:sp>
        <p:nvSpPr>
          <p:cNvPr id="875" name="Google Shape;875;p119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80"/>
                </a:solidFill>
              </a:rPr>
              <a:t>class </a:t>
            </a:r>
            <a:r>
              <a:rPr lang="en" sz="3000">
                <a:solidFill>
                  <a:schemeClr val="dk1"/>
                </a:solidFill>
              </a:rPr>
              <a:t>SectionEditor </a:t>
            </a:r>
            <a:r>
              <a:rPr b="1" lang="en" sz="3000">
                <a:solidFill>
                  <a:srgbClr val="000080"/>
                </a:solidFill>
              </a:rPr>
              <a:t>extends </a:t>
            </a:r>
            <a:r>
              <a:rPr lang="en" sz="3000">
                <a:solidFill>
                  <a:schemeClr val="dk1"/>
                </a:solidFill>
              </a:rPr>
              <a:t>React.Component {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 </a:t>
            </a:r>
            <a:r>
              <a:rPr lang="en" sz="3000">
                <a:solidFill>
                  <a:srgbClr val="7A7A43"/>
                </a:solidFill>
              </a:rPr>
              <a:t>render</a:t>
            </a:r>
            <a:r>
              <a:rPr lang="en" sz="3000">
                <a:solidFill>
                  <a:schemeClr val="dk1"/>
                </a:solidFill>
              </a:rPr>
              <a:t>() {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   </a:t>
            </a:r>
            <a:r>
              <a:rPr b="1" lang="en" sz="3000">
                <a:solidFill>
                  <a:srgbClr val="000080"/>
                </a:solidFill>
              </a:rPr>
              <a:t>return </a:t>
            </a:r>
            <a:r>
              <a:rPr lang="en" sz="3000">
                <a:solidFill>
                  <a:schemeClr val="dk1"/>
                </a:solidFill>
              </a:rPr>
              <a:t>(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     &lt;</a:t>
            </a:r>
            <a:r>
              <a:rPr b="1" lang="en" sz="3000">
                <a:solidFill>
                  <a:srgbClr val="000080"/>
                </a:solidFill>
              </a:rPr>
              <a:t>div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       &lt;</a:t>
            </a:r>
            <a:r>
              <a:rPr b="1" lang="en" sz="3000">
                <a:solidFill>
                  <a:srgbClr val="000080"/>
                </a:solidFill>
              </a:rPr>
              <a:t>h1</a:t>
            </a:r>
            <a:r>
              <a:rPr lang="en" sz="3000">
                <a:solidFill>
                  <a:schemeClr val="dk1"/>
                </a:solidFill>
              </a:rPr>
              <a:t>&gt;Section Editor&lt;/</a:t>
            </a:r>
            <a:r>
              <a:rPr b="1" lang="en" sz="3000">
                <a:solidFill>
                  <a:srgbClr val="000080"/>
                </a:solidFill>
              </a:rPr>
              <a:t>h1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     &lt;/</a:t>
            </a:r>
            <a:r>
              <a:rPr b="1" lang="en" sz="3000">
                <a:solidFill>
                  <a:srgbClr val="000080"/>
                </a:solidFill>
              </a:rPr>
              <a:t>div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 )}}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ReactDOM.</a:t>
            </a:r>
            <a:r>
              <a:rPr lang="en" sz="3000">
                <a:solidFill>
                  <a:srgbClr val="7A7A43"/>
                </a:solidFill>
              </a:rPr>
              <a:t>render</a:t>
            </a:r>
            <a:r>
              <a:rPr lang="en" sz="3000">
                <a:solidFill>
                  <a:schemeClr val="dk1"/>
                </a:solidFill>
              </a:rPr>
              <a:t>(&lt;</a:t>
            </a:r>
            <a:r>
              <a:rPr b="1" lang="en" sz="3000">
                <a:solidFill>
                  <a:srgbClr val="000080"/>
                </a:solidFill>
              </a:rPr>
              <a:t>SectionEditor</a:t>
            </a:r>
            <a:r>
              <a:rPr lang="en" sz="3000">
                <a:solidFill>
                  <a:schemeClr val="dk1"/>
                </a:solidFill>
              </a:rPr>
              <a:t>/&gt;,</a:t>
            </a:r>
            <a:endParaRPr sz="3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660E7A"/>
                </a:solidFill>
              </a:rPr>
              <a:t>document</a:t>
            </a:r>
            <a:r>
              <a:rPr lang="en" sz="3000">
                <a:solidFill>
                  <a:schemeClr val="dk1"/>
                </a:solidFill>
              </a:rPr>
              <a:t>.</a:t>
            </a:r>
            <a:r>
              <a:rPr lang="en" sz="3000">
                <a:solidFill>
                  <a:srgbClr val="7A7A43"/>
                </a:solidFill>
              </a:rPr>
              <a:t>getElementById</a:t>
            </a:r>
            <a:r>
              <a:rPr lang="en" sz="3000">
                <a:solidFill>
                  <a:schemeClr val="dk1"/>
                </a:solidFill>
              </a:rPr>
              <a:t>(</a:t>
            </a:r>
            <a:r>
              <a:rPr b="1" lang="en" sz="3000">
                <a:solidFill>
                  <a:srgbClr val="008000"/>
                </a:solidFill>
              </a:rPr>
              <a:t>"root"</a:t>
            </a:r>
            <a:r>
              <a:rPr lang="en" sz="3000">
                <a:solidFill>
                  <a:schemeClr val="dk1"/>
                </a:solidFill>
              </a:rPr>
              <a:t>))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20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FIND SECTION</a:t>
            </a:r>
            <a:endParaRPr sz="10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/>
              <a:t>BY ID</a:t>
            </a:r>
            <a:endParaRPr sz="2000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21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000">
                <a:solidFill>
                  <a:schemeClr val="dk1"/>
                </a:solidFill>
                <a:highlight>
                  <a:srgbClr val="FFFFFF"/>
                </a:highlight>
              </a:rPr>
              <a:t>findSectionById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= () =&gt; {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let </a:t>
            </a:r>
            <a:r>
              <a:rPr lang="en" sz="3000">
                <a:solidFill>
                  <a:srgbClr val="458383"/>
                </a:solidFill>
                <a:highlight>
                  <a:srgbClr val="FFFFFF"/>
                </a:highlight>
              </a:rPr>
              <a:t>search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b="1" i="1" lang="en" sz="3000">
                <a:solidFill>
                  <a:srgbClr val="660E7A"/>
                </a:solidFill>
                <a:highlight>
                  <a:srgbClr val="FFFFFF"/>
                </a:highlight>
              </a:rPr>
              <a:t>window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b="1" lang="en" sz="3000">
                <a:solidFill>
                  <a:srgbClr val="660E7A"/>
                </a:solidFill>
                <a:highlight>
                  <a:srgbClr val="FFFFFF"/>
                </a:highlight>
              </a:rPr>
              <a:t>location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 sz="3000">
                <a:solidFill>
                  <a:srgbClr val="7A7A43"/>
                </a:solidFill>
                <a:highlight>
                  <a:srgbClr val="FFFFFF"/>
                </a:highlight>
              </a:rPr>
              <a:t>search</a:t>
            </a:r>
            <a:endParaRPr sz="3000">
              <a:solidFill>
                <a:srgbClr val="7A7A4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458383"/>
                </a:solidFill>
                <a:highlight>
                  <a:srgbClr val="FFFFFF"/>
                </a:highlight>
              </a:rPr>
              <a:t>search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lang="en" sz="3000">
                <a:solidFill>
                  <a:srgbClr val="458383"/>
                </a:solidFill>
                <a:highlight>
                  <a:srgbClr val="FFFFFF"/>
                </a:highlight>
              </a:rPr>
              <a:t>search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 sz="3000">
                <a:solidFill>
                  <a:srgbClr val="7A7A43"/>
                </a:solidFill>
                <a:highlight>
                  <a:srgbClr val="FFFFFF"/>
                </a:highlight>
              </a:rPr>
              <a:t>replace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"?"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""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458383"/>
                </a:solidFill>
                <a:highlight>
                  <a:srgbClr val="FFFFFF"/>
                </a:highlight>
              </a:rPr>
              <a:t>search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lang="en" sz="3000">
                <a:solidFill>
                  <a:srgbClr val="458383"/>
                </a:solidFill>
                <a:highlight>
                  <a:srgbClr val="FFFFFF"/>
                </a:highlight>
              </a:rPr>
              <a:t>search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 sz="3000">
                <a:solidFill>
                  <a:srgbClr val="7A7A43"/>
                </a:solidFill>
                <a:highlight>
                  <a:srgbClr val="FFFFFF"/>
                </a:highlight>
              </a:rPr>
              <a:t>split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"="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const </a:t>
            </a:r>
            <a:r>
              <a:rPr lang="en" sz="3000">
                <a:solidFill>
                  <a:srgbClr val="458383"/>
                </a:solidFill>
                <a:highlight>
                  <a:srgbClr val="FFFFFF"/>
                </a:highlight>
              </a:rPr>
              <a:t>sectionId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lang="en" sz="3000">
                <a:solidFill>
                  <a:srgbClr val="458383"/>
                </a:solidFill>
                <a:highlight>
                  <a:srgbClr val="FFFFFF"/>
                </a:highlight>
              </a:rPr>
              <a:t>search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[</a:t>
            </a:r>
            <a:r>
              <a:rPr lang="en" sz="300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]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chemeClr val="dk1"/>
                </a:solidFill>
                <a:highlight>
                  <a:srgbClr val="FFFFFF"/>
                </a:highlight>
              </a:rPr>
              <a:t>componentDidMount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= () =&gt; </a:t>
            </a: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i="1" lang="en" sz="3000">
                <a:solidFill>
                  <a:schemeClr val="dk1"/>
                </a:solidFill>
                <a:highlight>
                  <a:srgbClr val="FFFFFF"/>
                </a:highlight>
              </a:rPr>
              <a:t>findSectionById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()</a:t>
            </a:r>
            <a:endParaRPr i="1" sz="3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886" name="Google Shape;886;p121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sectionId from Query String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Relational Data Model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CREATE TABLE </a:t>
            </a:r>
            <a:r>
              <a:rPr lang="en" sz="4000">
                <a:solidFill>
                  <a:schemeClr val="dk1"/>
                </a:solidFill>
                <a:highlight>
                  <a:srgbClr val="FFFFFF"/>
                </a:highlight>
              </a:rPr>
              <a:t>`courses` (</a:t>
            </a:r>
            <a:endParaRPr sz="4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4000">
                <a:solidFill>
                  <a:srgbClr val="660E7A"/>
                </a:solidFill>
                <a:highlight>
                  <a:srgbClr val="FFFFFF"/>
                </a:highlight>
              </a:rPr>
              <a:t>`id` </a:t>
            </a: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int</a:t>
            </a:r>
            <a:r>
              <a:rPr lang="en" sz="4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4000">
                <a:solidFill>
                  <a:srgbClr val="0000FF"/>
                </a:solidFill>
                <a:highlight>
                  <a:srgbClr val="FFFFFF"/>
                </a:highlight>
              </a:rPr>
              <a:t>11</a:t>
            </a:r>
            <a:r>
              <a:rPr lang="en" sz="4000">
                <a:solidFill>
                  <a:schemeClr val="dk1"/>
                </a:solidFill>
                <a:highlight>
                  <a:srgbClr val="FFFFFF"/>
                </a:highlight>
              </a:rPr>
              <a:t>) </a:t>
            </a: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NOT NULL </a:t>
            </a:r>
            <a:r>
              <a:rPr lang="en" sz="4000">
                <a:solidFill>
                  <a:schemeClr val="dk1"/>
                </a:solidFill>
                <a:highlight>
                  <a:srgbClr val="FFFFFF"/>
                </a:highlight>
              </a:rPr>
              <a:t>AUTO_INCREMENT,</a:t>
            </a:r>
            <a:endParaRPr sz="4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4000">
                <a:solidFill>
                  <a:srgbClr val="660E7A"/>
                </a:solidFill>
                <a:highlight>
                  <a:srgbClr val="FFFFFF"/>
                </a:highlight>
              </a:rPr>
              <a:t>`title` </a:t>
            </a: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varchar</a:t>
            </a:r>
            <a:r>
              <a:rPr lang="en" sz="4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4000">
                <a:solidFill>
                  <a:srgbClr val="0000FF"/>
                </a:solidFill>
                <a:highlight>
                  <a:srgbClr val="FFFFFF"/>
                </a:highlight>
              </a:rPr>
              <a:t>45</a:t>
            </a:r>
            <a:r>
              <a:rPr lang="en" sz="4000">
                <a:solidFill>
                  <a:schemeClr val="dk1"/>
                </a:solidFill>
                <a:highlight>
                  <a:srgbClr val="FFFFFF"/>
                </a:highlight>
              </a:rPr>
              <a:t>) </a:t>
            </a: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DEFAULT NULL</a:t>
            </a:r>
            <a:r>
              <a:rPr lang="en" sz="40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4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PRIMARY KEY </a:t>
            </a:r>
            <a:r>
              <a:rPr lang="en" sz="4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4000">
                <a:solidFill>
                  <a:srgbClr val="660E7A"/>
                </a:solidFill>
                <a:highlight>
                  <a:srgbClr val="FFFFFF"/>
                </a:highlight>
              </a:rPr>
              <a:t>`id`</a:t>
            </a:r>
            <a:r>
              <a:rPr lang="en" sz="40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4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400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22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 Section and Copy to Local State</a:t>
            </a:r>
            <a:endParaRPr/>
          </a:p>
        </p:txBody>
      </p:sp>
      <p:sp>
        <p:nvSpPr>
          <p:cNvPr id="892" name="Google Shape;892;p122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660E7A"/>
                </a:solidFill>
                <a:highlight>
                  <a:srgbClr val="FFE599"/>
                </a:highlight>
              </a:rPr>
              <a:t>state 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= {</a:t>
            </a:r>
            <a:r>
              <a:rPr b="1" lang="en" sz="3000">
                <a:solidFill>
                  <a:srgbClr val="660E7A"/>
                </a:solidFill>
                <a:highlight>
                  <a:srgbClr val="FFE599"/>
                </a:highlight>
              </a:rPr>
              <a:t>section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: {}}</a:t>
            </a:r>
            <a:endParaRPr sz="3000">
              <a:solidFill>
                <a:schemeClr val="dk1"/>
              </a:solidFill>
              <a:highlight>
                <a:srgbClr val="FFE5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chemeClr val="dk1"/>
                </a:solidFill>
                <a:highlight>
                  <a:srgbClr val="FFFFFF"/>
                </a:highlight>
              </a:rPr>
              <a:t>findSectionById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= () =&gt; {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	...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000">
                <a:solidFill>
                  <a:schemeClr val="dk1"/>
                </a:solidFill>
                <a:highlight>
                  <a:srgbClr val="FFE599"/>
                </a:highlight>
              </a:rPr>
              <a:t>findSectionById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(</a:t>
            </a:r>
            <a:r>
              <a:rPr lang="en" sz="3000">
                <a:solidFill>
                  <a:srgbClr val="458383"/>
                </a:solidFill>
                <a:highlight>
                  <a:srgbClr val="FFE599"/>
                </a:highlight>
              </a:rPr>
              <a:t>sectionId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)</a:t>
            </a:r>
            <a:endParaRPr sz="3000">
              <a:solidFill>
                <a:schemeClr val="dk1"/>
              </a:solidFill>
              <a:highlight>
                <a:srgbClr val="FFE599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.</a:t>
            </a:r>
            <a:r>
              <a:rPr lang="en" sz="3000">
                <a:solidFill>
                  <a:srgbClr val="7A7A43"/>
                </a:solidFill>
                <a:highlight>
                  <a:srgbClr val="FFE599"/>
                </a:highlight>
              </a:rPr>
              <a:t>then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(section =&gt; </a:t>
            </a:r>
            <a:r>
              <a:rPr b="1" lang="en" sz="3000">
                <a:solidFill>
                  <a:srgbClr val="000080"/>
                </a:solidFill>
                <a:highlight>
                  <a:srgbClr val="FFE599"/>
                </a:highlight>
              </a:rPr>
              <a:t>this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.setState({section}))</a:t>
            </a:r>
            <a:endParaRPr sz="3000">
              <a:solidFill>
                <a:schemeClr val="dk1"/>
              </a:solidFill>
              <a:highlight>
                <a:srgbClr val="FFE5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chemeClr val="dk1"/>
                </a:solidFill>
                <a:highlight>
                  <a:srgbClr val="FFFFFF"/>
                </a:highlight>
              </a:rPr>
              <a:t>componentDidMount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= () =&gt; </a:t>
            </a: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i="1" lang="en" sz="3000">
                <a:solidFill>
                  <a:schemeClr val="dk1"/>
                </a:solidFill>
                <a:highlight>
                  <a:srgbClr val="FFFFFF"/>
                </a:highlight>
              </a:rPr>
              <a:t>findSectionById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()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23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 Section By ID from Server</a:t>
            </a:r>
            <a:endParaRPr/>
          </a:p>
        </p:txBody>
      </p:sp>
      <p:sp>
        <p:nvSpPr>
          <p:cNvPr id="898" name="Google Shape;898;p123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const </a:t>
            </a:r>
            <a:r>
              <a:rPr b="1" i="1" lang="en" sz="3000">
                <a:solidFill>
                  <a:srgbClr val="660E7A"/>
                </a:solidFill>
                <a:highlight>
                  <a:srgbClr val="FFFFFF"/>
                </a:highlight>
              </a:rPr>
              <a:t>FIND_SECTION_BY_ID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"http://localhost:8080/findSectionById"</a:t>
            </a:r>
            <a:endParaRPr b="1" sz="30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const </a:t>
            </a:r>
            <a:r>
              <a:rPr i="1" lang="en" sz="3000">
                <a:solidFill>
                  <a:schemeClr val="dk1"/>
                </a:solidFill>
                <a:highlight>
                  <a:srgbClr val="FFFFFF"/>
                </a:highlight>
              </a:rPr>
              <a:t>findSectionById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= (sectionId) =&gt;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000">
                <a:solidFill>
                  <a:schemeClr val="dk1"/>
                </a:solidFill>
                <a:highlight>
                  <a:srgbClr val="FFFFFF"/>
                </a:highlight>
              </a:rPr>
              <a:t>fetch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`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${</a:t>
            </a:r>
            <a:r>
              <a:rPr b="1" i="1" lang="en" sz="3000">
                <a:solidFill>
                  <a:srgbClr val="660E7A"/>
                </a:solidFill>
                <a:highlight>
                  <a:srgbClr val="FFFFFF"/>
                </a:highlight>
              </a:rPr>
              <a:t>FIND_SECTION_BY_ID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/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${sectionId}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`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 sz="3000">
                <a:solidFill>
                  <a:srgbClr val="7A7A43"/>
                </a:solidFill>
                <a:highlight>
                  <a:srgbClr val="FFFFFF"/>
                </a:highlight>
              </a:rPr>
              <a:t>then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(response =&gt; response.</a:t>
            </a:r>
            <a:r>
              <a:rPr lang="en" sz="3000">
                <a:solidFill>
                  <a:srgbClr val="7A7A43"/>
                </a:solidFill>
                <a:highlight>
                  <a:srgbClr val="FFFFFF"/>
                </a:highlight>
              </a:rPr>
              <a:t>json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())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124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124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808000"/>
                </a:solidFill>
                <a:highlight>
                  <a:srgbClr val="FFFFFF"/>
                </a:highlight>
              </a:rPr>
              <a:t>@RestController</a:t>
            </a:r>
            <a:endParaRPr sz="30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SectionDao {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"/findSectionById/{sid}"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Section findSectionById(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3000">
                <a:solidFill>
                  <a:srgbClr val="808000"/>
                </a:solidFill>
                <a:highlight>
                  <a:srgbClr val="FFFFFF"/>
                </a:highlight>
              </a:rPr>
              <a:t>@PathVariable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"sid"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 Integer sid) {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b="1" lang="en" sz="3000">
                <a:solidFill>
                  <a:srgbClr val="660E7A"/>
                </a:solidFill>
                <a:highlight>
                  <a:srgbClr val="FFFFFF"/>
                </a:highlight>
              </a:rPr>
              <a:t>sectionRepository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.findById(sid).get();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300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25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125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{</a:t>
            </a:r>
            <a:endParaRPr sz="4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700"/>
              <a:t>courseId: 2</a:t>
            </a:r>
            <a:endParaRPr sz="4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700"/>
              <a:t>courseTitle: "cs2345"</a:t>
            </a:r>
            <a:endParaRPr sz="4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700"/>
              <a:t>sectionId: 3</a:t>
            </a:r>
            <a:endParaRPr sz="4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700"/>
              <a:t>sectionName: "Section 345"</a:t>
            </a:r>
            <a:endParaRPr sz="4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}</a:t>
            </a:r>
            <a:endParaRPr sz="470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26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126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form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input </a:t>
            </a:r>
            <a:r>
              <a:rPr b="1" lang="en" sz="3000">
                <a:solidFill>
                  <a:srgbClr val="0000FF"/>
                </a:solidFill>
                <a:highlight>
                  <a:srgbClr val="EFEFEF"/>
                </a:highlight>
              </a:rPr>
              <a:t>value</a:t>
            </a:r>
            <a:r>
              <a:rPr b="1" lang="en" sz="3000">
                <a:solidFill>
                  <a:srgbClr val="008000"/>
                </a:solidFill>
                <a:highlight>
                  <a:srgbClr val="EFEFEF"/>
                </a:highlight>
              </a:rPr>
              <a:t>=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{</a:t>
            </a: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b="1" lang="en" sz="3000">
                <a:solidFill>
                  <a:srgbClr val="660E7A"/>
                </a:solidFill>
                <a:highlight>
                  <a:srgbClr val="FFFFFF"/>
                </a:highlight>
              </a:rPr>
              <a:t>state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b="1" lang="en" sz="3000">
                <a:solidFill>
                  <a:srgbClr val="660E7A"/>
                </a:solidFill>
                <a:highlight>
                  <a:srgbClr val="FFFFFF"/>
                </a:highlight>
              </a:rPr>
              <a:t>section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.sectionId}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/&gt;</a:t>
            </a:r>
            <a:endParaRPr sz="3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input </a:t>
            </a:r>
            <a:r>
              <a:rPr b="1" lang="en" sz="3000">
                <a:solidFill>
                  <a:srgbClr val="0000FF"/>
                </a:solidFill>
                <a:highlight>
                  <a:srgbClr val="EFEFEF"/>
                </a:highlight>
              </a:rPr>
              <a:t>value</a:t>
            </a:r>
            <a:r>
              <a:rPr b="1" lang="en" sz="3000">
                <a:solidFill>
                  <a:srgbClr val="008000"/>
                </a:solidFill>
                <a:highlight>
                  <a:srgbClr val="EFEFEF"/>
                </a:highlight>
              </a:rPr>
              <a:t>=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{</a:t>
            </a: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b="1" lang="en" sz="3000">
                <a:solidFill>
                  <a:srgbClr val="660E7A"/>
                </a:solidFill>
                <a:highlight>
                  <a:srgbClr val="FFFFFF"/>
                </a:highlight>
              </a:rPr>
              <a:t>state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b="1" lang="en" sz="3000">
                <a:solidFill>
                  <a:srgbClr val="660E7A"/>
                </a:solidFill>
                <a:highlight>
                  <a:srgbClr val="FFFFFF"/>
                </a:highlight>
              </a:rPr>
              <a:t>section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.sectionName}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/&gt;</a:t>
            </a:r>
            <a:endParaRPr sz="3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form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300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27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300"/>
              <a:t>UPDATE</a:t>
            </a:r>
            <a:br>
              <a:rPr lang="en" sz="15000"/>
            </a:br>
            <a:r>
              <a:rPr lang="en" sz="15000"/>
              <a:t>SECTION</a:t>
            </a:r>
            <a:endParaRPr sz="1500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28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128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&lt;</a:t>
            </a:r>
            <a:r>
              <a:rPr b="1" lang="en" sz="3000">
                <a:solidFill>
                  <a:srgbClr val="000080"/>
                </a:solidFill>
              </a:rPr>
              <a:t>input</a:t>
            </a:r>
            <a:endParaRPr b="1" sz="3000">
              <a:solidFill>
                <a:srgbClr val="000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E599"/>
                </a:highlight>
              </a:rPr>
              <a:t> </a:t>
            </a:r>
            <a:r>
              <a:rPr b="1" lang="en" sz="3000">
                <a:solidFill>
                  <a:srgbClr val="0000FF"/>
                </a:solidFill>
                <a:highlight>
                  <a:srgbClr val="FFE599"/>
                </a:highlight>
              </a:rPr>
              <a:t>onChange</a:t>
            </a:r>
            <a:r>
              <a:rPr b="1" lang="en" sz="3000">
                <a:solidFill>
                  <a:srgbClr val="008000"/>
                </a:solidFill>
                <a:highlight>
                  <a:srgbClr val="FFE599"/>
                </a:highlight>
              </a:rPr>
              <a:t>=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{</a:t>
            </a:r>
            <a:endParaRPr sz="3000">
              <a:solidFill>
                <a:schemeClr val="dk1"/>
              </a:solidFill>
              <a:highlight>
                <a:srgbClr val="FFE5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   (event) =&gt; {</a:t>
            </a:r>
            <a:endParaRPr sz="3000">
              <a:solidFill>
                <a:schemeClr val="dk1"/>
              </a:solidFill>
              <a:highlight>
                <a:srgbClr val="FFE5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     </a:t>
            </a:r>
            <a:r>
              <a:rPr b="1" lang="en" sz="3000">
                <a:solidFill>
                  <a:srgbClr val="000080"/>
                </a:solidFill>
                <a:highlight>
                  <a:srgbClr val="FFE599"/>
                </a:highlight>
              </a:rPr>
              <a:t>this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.setState({</a:t>
            </a:r>
            <a:endParaRPr sz="3000">
              <a:solidFill>
                <a:schemeClr val="dk1"/>
              </a:solidFill>
              <a:highlight>
                <a:srgbClr val="FFE5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       </a:t>
            </a:r>
            <a:r>
              <a:rPr b="1" lang="en" sz="3000">
                <a:solidFill>
                  <a:srgbClr val="660E7A"/>
                </a:solidFill>
                <a:highlight>
                  <a:srgbClr val="FFE599"/>
                </a:highlight>
              </a:rPr>
              <a:t>section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: {</a:t>
            </a:r>
            <a:endParaRPr sz="3000">
              <a:solidFill>
                <a:schemeClr val="dk1"/>
              </a:solidFill>
              <a:highlight>
                <a:srgbClr val="FFE5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         ...</a:t>
            </a:r>
            <a:r>
              <a:rPr b="1" lang="en" sz="3000">
                <a:solidFill>
                  <a:srgbClr val="000080"/>
                </a:solidFill>
                <a:highlight>
                  <a:srgbClr val="FFE599"/>
                </a:highlight>
              </a:rPr>
              <a:t>this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.</a:t>
            </a:r>
            <a:r>
              <a:rPr b="1" lang="en" sz="3000">
                <a:solidFill>
                  <a:srgbClr val="660E7A"/>
                </a:solidFill>
                <a:highlight>
                  <a:srgbClr val="FFE599"/>
                </a:highlight>
              </a:rPr>
              <a:t>state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.</a:t>
            </a:r>
            <a:r>
              <a:rPr b="1" lang="en" sz="3000">
                <a:solidFill>
                  <a:srgbClr val="660E7A"/>
                </a:solidFill>
                <a:highlight>
                  <a:srgbClr val="FFE599"/>
                </a:highlight>
              </a:rPr>
              <a:t>section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,</a:t>
            </a:r>
            <a:endParaRPr sz="3000">
              <a:solidFill>
                <a:schemeClr val="dk1"/>
              </a:solidFill>
              <a:highlight>
                <a:srgbClr val="FFE5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         </a:t>
            </a:r>
            <a:r>
              <a:rPr b="1" lang="en" sz="3000">
                <a:solidFill>
                  <a:srgbClr val="660E7A"/>
                </a:solidFill>
                <a:highlight>
                  <a:srgbClr val="FFE599"/>
                </a:highlight>
              </a:rPr>
              <a:t>sectionName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: event.</a:t>
            </a:r>
            <a:r>
              <a:rPr b="1" lang="en" sz="3000">
                <a:solidFill>
                  <a:srgbClr val="660E7A"/>
                </a:solidFill>
                <a:highlight>
                  <a:srgbClr val="FFE599"/>
                </a:highlight>
              </a:rPr>
              <a:t>target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.</a:t>
            </a:r>
            <a:r>
              <a:rPr b="1" lang="en" sz="3000">
                <a:solidFill>
                  <a:srgbClr val="660E7A"/>
                </a:solidFill>
                <a:highlight>
                  <a:srgbClr val="FFE599"/>
                </a:highlight>
              </a:rPr>
              <a:t>value</a:t>
            </a:r>
            <a:endParaRPr b="1" sz="3000">
              <a:solidFill>
                <a:srgbClr val="660E7A"/>
              </a:solidFill>
              <a:highlight>
                <a:srgbClr val="FFE5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660E7A"/>
                </a:solidFill>
                <a:highlight>
                  <a:srgbClr val="FFE599"/>
                </a:highlight>
              </a:rPr>
              <a:t>       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}})}}</a:t>
            </a:r>
            <a:endParaRPr sz="3000">
              <a:solidFill>
                <a:schemeClr val="dk1"/>
              </a:solidFill>
              <a:highlight>
                <a:srgbClr val="FFE5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8000"/>
                </a:solidFill>
              </a:rPr>
              <a:t> </a:t>
            </a:r>
            <a:r>
              <a:rPr b="1" lang="en" sz="3000">
                <a:solidFill>
                  <a:srgbClr val="0000FF"/>
                </a:solidFill>
              </a:rPr>
              <a:t>value</a:t>
            </a:r>
            <a:r>
              <a:rPr b="1" lang="en" sz="3000">
                <a:solidFill>
                  <a:srgbClr val="008000"/>
                </a:solidFill>
              </a:rPr>
              <a:t>=</a:t>
            </a:r>
            <a:r>
              <a:rPr lang="en" sz="3000">
                <a:solidFill>
                  <a:schemeClr val="dk1"/>
                </a:solidFill>
              </a:rPr>
              <a:t>{</a:t>
            </a:r>
            <a:r>
              <a:rPr b="1" lang="en" sz="3000">
                <a:solidFill>
                  <a:srgbClr val="000080"/>
                </a:solidFill>
              </a:rPr>
              <a:t>this</a:t>
            </a:r>
            <a:r>
              <a:rPr lang="en" sz="3000">
                <a:solidFill>
                  <a:schemeClr val="dk1"/>
                </a:solidFill>
              </a:rPr>
              <a:t>.</a:t>
            </a:r>
            <a:r>
              <a:rPr b="1" lang="en" sz="3000">
                <a:solidFill>
                  <a:srgbClr val="660E7A"/>
                </a:solidFill>
              </a:rPr>
              <a:t>state</a:t>
            </a:r>
            <a:r>
              <a:rPr lang="en" sz="3000">
                <a:solidFill>
                  <a:schemeClr val="dk1"/>
                </a:solidFill>
              </a:rPr>
              <a:t>.</a:t>
            </a:r>
            <a:r>
              <a:rPr b="1" lang="en" sz="3000">
                <a:solidFill>
                  <a:srgbClr val="660E7A"/>
                </a:solidFill>
              </a:rPr>
              <a:t>section</a:t>
            </a:r>
            <a:r>
              <a:rPr lang="en" sz="3000">
                <a:solidFill>
                  <a:schemeClr val="dk1"/>
                </a:solidFill>
              </a:rPr>
              <a:t>.</a:t>
            </a:r>
            <a:r>
              <a:rPr b="1" lang="en" sz="3000">
                <a:solidFill>
                  <a:srgbClr val="660E7A"/>
                </a:solidFill>
              </a:rPr>
              <a:t>sectionName</a:t>
            </a:r>
            <a:r>
              <a:rPr lang="en" sz="3000">
                <a:solidFill>
                  <a:schemeClr val="dk1"/>
                </a:solidFill>
              </a:rPr>
              <a:t>}/&gt;</a:t>
            </a:r>
            <a:endParaRPr sz="300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129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129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000">
                <a:solidFill>
                  <a:schemeClr val="dk1"/>
                </a:solidFill>
              </a:rPr>
              <a:t>submitForm </a:t>
            </a:r>
            <a:r>
              <a:rPr lang="en" sz="3000">
                <a:solidFill>
                  <a:schemeClr val="dk1"/>
                </a:solidFill>
              </a:rPr>
              <a:t>= () =&gt; {</a:t>
            </a:r>
            <a:endParaRPr sz="3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000">
                <a:solidFill>
                  <a:schemeClr val="dk1"/>
                </a:solidFill>
              </a:rPr>
              <a:t>updateCourse</a:t>
            </a:r>
            <a:r>
              <a:rPr lang="en" sz="3000">
                <a:solidFill>
                  <a:schemeClr val="dk1"/>
                </a:solidFill>
              </a:rPr>
              <a:t>(</a:t>
            </a:r>
            <a:r>
              <a:rPr b="1" lang="en" sz="3000">
                <a:solidFill>
                  <a:srgbClr val="000080"/>
                </a:solidFill>
              </a:rPr>
              <a:t>this</a:t>
            </a:r>
            <a:r>
              <a:rPr lang="en" sz="3000">
                <a:solidFill>
                  <a:schemeClr val="dk1"/>
                </a:solidFill>
              </a:rPr>
              <a:t>.</a:t>
            </a:r>
            <a:r>
              <a:rPr b="1" lang="en" sz="3000">
                <a:solidFill>
                  <a:srgbClr val="660E7A"/>
                </a:solidFill>
              </a:rPr>
              <a:t>state</a:t>
            </a:r>
            <a:r>
              <a:rPr lang="en" sz="3000">
                <a:solidFill>
                  <a:schemeClr val="dk1"/>
                </a:solidFill>
              </a:rPr>
              <a:t>.</a:t>
            </a:r>
            <a:r>
              <a:rPr b="1" lang="en" sz="3000">
                <a:solidFill>
                  <a:srgbClr val="660E7A"/>
                </a:solidFill>
              </a:rPr>
              <a:t>course</a:t>
            </a:r>
            <a:r>
              <a:rPr lang="en" sz="3000">
                <a:solidFill>
                  <a:schemeClr val="dk1"/>
                </a:solidFill>
              </a:rPr>
              <a:t>)</a:t>
            </a:r>
            <a:endParaRPr sz="30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.</a:t>
            </a:r>
            <a:r>
              <a:rPr lang="en" sz="3000">
                <a:solidFill>
                  <a:srgbClr val="7A7A43"/>
                </a:solidFill>
              </a:rPr>
              <a:t>then</a:t>
            </a:r>
            <a:r>
              <a:rPr lang="en" sz="3000">
                <a:solidFill>
                  <a:schemeClr val="dk1"/>
                </a:solidFill>
              </a:rPr>
              <a:t>(</a:t>
            </a:r>
            <a:r>
              <a:rPr b="1" lang="en" sz="3000">
                <a:solidFill>
                  <a:srgbClr val="000080"/>
                </a:solidFill>
              </a:rPr>
              <a:t>this</a:t>
            </a:r>
            <a:r>
              <a:rPr lang="en" sz="3000">
                <a:solidFill>
                  <a:schemeClr val="dk1"/>
                </a:solidFill>
              </a:rPr>
              <a:t>.</a:t>
            </a:r>
            <a:r>
              <a:rPr i="1" lang="en" sz="3000">
                <a:solidFill>
                  <a:schemeClr val="dk1"/>
                </a:solidFill>
              </a:rPr>
              <a:t>findCourseById</a:t>
            </a:r>
            <a:r>
              <a:rPr lang="en" sz="3000">
                <a:solidFill>
                  <a:schemeClr val="dk1"/>
                </a:solidFill>
              </a:rPr>
              <a:t>)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}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&lt;</a:t>
            </a:r>
            <a:r>
              <a:rPr b="1" lang="en" sz="3000">
                <a:solidFill>
                  <a:srgbClr val="000080"/>
                </a:solidFill>
              </a:rPr>
              <a:t>button	</a:t>
            </a:r>
            <a:r>
              <a:rPr b="1" lang="en" sz="3000">
                <a:solidFill>
                  <a:srgbClr val="0000FF"/>
                </a:solidFill>
              </a:rPr>
              <a:t>type</a:t>
            </a:r>
            <a:r>
              <a:rPr b="1" lang="en" sz="3000">
                <a:solidFill>
                  <a:srgbClr val="008000"/>
                </a:solidFill>
              </a:rPr>
              <a:t>="button"</a:t>
            </a:r>
            <a:endParaRPr b="1" sz="3000">
              <a:solidFill>
                <a:srgbClr val="008000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</a:rPr>
              <a:t>onClick</a:t>
            </a:r>
            <a:r>
              <a:rPr b="1" lang="en" sz="3000">
                <a:solidFill>
                  <a:srgbClr val="008000"/>
                </a:solidFill>
              </a:rPr>
              <a:t>=</a:t>
            </a:r>
            <a:r>
              <a:rPr lang="en" sz="3000">
                <a:solidFill>
                  <a:schemeClr val="dk1"/>
                </a:solidFill>
              </a:rPr>
              <a:t>{() =&gt; </a:t>
            </a:r>
            <a:r>
              <a:rPr b="1" lang="en" sz="3000">
                <a:solidFill>
                  <a:srgbClr val="000080"/>
                </a:solidFill>
              </a:rPr>
              <a:t>this</a:t>
            </a:r>
            <a:r>
              <a:rPr lang="en" sz="3000">
                <a:solidFill>
                  <a:schemeClr val="dk1"/>
                </a:solidFill>
              </a:rPr>
              <a:t>.</a:t>
            </a:r>
            <a:r>
              <a:rPr i="1" lang="en" sz="3000">
                <a:solidFill>
                  <a:schemeClr val="dk1"/>
                </a:solidFill>
              </a:rPr>
              <a:t>submitForm</a:t>
            </a:r>
            <a:r>
              <a:rPr lang="en" sz="3000">
                <a:solidFill>
                  <a:schemeClr val="dk1"/>
                </a:solidFill>
              </a:rPr>
              <a:t>()}&gt; Save &lt;/</a:t>
            </a:r>
            <a:r>
              <a:rPr b="1" lang="en" sz="3000">
                <a:solidFill>
                  <a:srgbClr val="000080"/>
                </a:solidFill>
              </a:rPr>
              <a:t>button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30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const </a:t>
            </a:r>
            <a:r>
              <a:rPr i="1" lang="en" sz="3000">
                <a:solidFill>
                  <a:schemeClr val="dk1"/>
                </a:solidFill>
                <a:highlight>
                  <a:srgbClr val="FFFFFF"/>
                </a:highlight>
              </a:rPr>
              <a:t>updateSection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= (section) =&gt;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i="1" lang="en" sz="3000">
                <a:solidFill>
                  <a:schemeClr val="dk1"/>
                </a:solidFill>
                <a:highlight>
                  <a:srgbClr val="FFFFFF"/>
                </a:highlight>
              </a:rPr>
              <a:t>fetch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`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${</a:t>
            </a:r>
            <a:r>
              <a:rPr b="1" i="1" lang="en" sz="3000">
                <a:solidFill>
                  <a:srgbClr val="660E7A"/>
                </a:solidFill>
                <a:highlight>
                  <a:srgbClr val="FFFFFF"/>
                </a:highlight>
              </a:rPr>
              <a:t>UPDATE_SECTION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/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${section.sectionId}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/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${section.</a:t>
            </a:r>
            <a:r>
              <a:rPr b="1" lang="en" sz="3000">
                <a:solidFill>
                  <a:srgbClr val="660E7A"/>
                </a:solidFill>
                <a:highlight>
                  <a:srgbClr val="FFFFFF"/>
                </a:highlight>
              </a:rPr>
              <a:t>sectionName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`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.</a:t>
            </a:r>
            <a:r>
              <a:rPr lang="en" sz="3000">
                <a:solidFill>
                  <a:srgbClr val="7A7A43"/>
                </a:solidFill>
                <a:highlight>
                  <a:srgbClr val="FFFFFF"/>
                </a:highlight>
              </a:rPr>
              <a:t>then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(response =&gt; response.</a:t>
            </a:r>
            <a:r>
              <a:rPr lang="en" sz="3000">
                <a:solidFill>
                  <a:srgbClr val="7A7A43"/>
                </a:solidFill>
                <a:highlight>
                  <a:srgbClr val="FFFFFF"/>
                </a:highlight>
              </a:rPr>
              <a:t>json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())</a:t>
            </a:r>
            <a:endParaRPr sz="3000"/>
          </a:p>
        </p:txBody>
      </p:sp>
      <p:sp>
        <p:nvSpPr>
          <p:cNvPr id="939" name="Google Shape;939;p130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131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131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"/updateSection/{sid}/{newName}"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Section updateSection(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3000">
                <a:solidFill>
                  <a:srgbClr val="808000"/>
                </a:solidFill>
                <a:highlight>
                  <a:srgbClr val="FFFFFF"/>
                </a:highlight>
              </a:rPr>
              <a:t>@PathVariable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"sid"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 Integer sid,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3000">
                <a:solidFill>
                  <a:srgbClr val="808000"/>
                </a:solidFill>
                <a:highlight>
                  <a:srgbClr val="FFFFFF"/>
                </a:highlight>
              </a:rPr>
              <a:t>@PathVariable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"newName"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 String newName) {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Section section = </a:t>
            </a:r>
            <a:r>
              <a:rPr b="1" lang="en" sz="3000">
                <a:solidFill>
                  <a:srgbClr val="660E7A"/>
                </a:solidFill>
                <a:highlight>
                  <a:srgbClr val="FFFFFF"/>
                </a:highlight>
              </a:rPr>
              <a:t>sectionRepository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.findById(sid).get();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section.setSectionName(newName);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3000">
                <a:solidFill>
                  <a:srgbClr val="660E7A"/>
                </a:solidFill>
                <a:highlight>
                  <a:srgbClr val="FFFFFF"/>
                </a:highlight>
              </a:rPr>
              <a:t>sectionRepository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.save(section);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section;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Object Data Model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808000"/>
                </a:solidFill>
                <a:highlight>
                  <a:srgbClr val="FFFFFF"/>
                </a:highlight>
              </a:rPr>
              <a:t>@Entity</a:t>
            </a:r>
            <a:endParaRPr sz="30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808000"/>
                </a:solidFill>
                <a:highlight>
                  <a:srgbClr val="FFFFFF"/>
                </a:highlight>
              </a:rPr>
              <a:t>@Table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(name=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"courses"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Course {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3000">
                <a:solidFill>
                  <a:srgbClr val="808000"/>
                </a:solidFill>
                <a:highlight>
                  <a:srgbClr val="FFFFFF"/>
                </a:highlight>
              </a:rPr>
              <a:t>@Id</a:t>
            </a:r>
            <a:endParaRPr sz="30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808000"/>
                </a:solidFill>
                <a:highlight>
                  <a:srgbClr val="FFFFFF"/>
                </a:highlight>
              </a:rPr>
              <a:t>   @GeneratedValue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(strategy = GenerationType.</a:t>
            </a:r>
            <a:r>
              <a:rPr b="1" i="1" lang="en" sz="3000">
                <a:solidFill>
                  <a:srgbClr val="660E7A"/>
                </a:solidFill>
                <a:highlight>
                  <a:srgbClr val="FFFFFF"/>
                </a:highlight>
              </a:rPr>
              <a:t>IDENTITY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3000">
                <a:solidFill>
                  <a:srgbClr val="808000"/>
                </a:solidFill>
                <a:highlight>
                  <a:srgbClr val="FFFFFF"/>
                </a:highlight>
              </a:rPr>
              <a:t>@Column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(name=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"id"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Integer </a:t>
            </a:r>
            <a:r>
              <a:rPr b="1" lang="en" sz="3000">
                <a:solidFill>
                  <a:srgbClr val="660E7A"/>
                </a:solidFill>
                <a:highlight>
                  <a:srgbClr val="FFFFFF"/>
                </a:highlight>
              </a:rPr>
              <a:t>courseId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String </a:t>
            </a:r>
            <a:r>
              <a:rPr b="1" lang="en" sz="3000">
                <a:solidFill>
                  <a:srgbClr val="660E7A"/>
                </a:solidFill>
                <a:highlight>
                  <a:srgbClr val="FFFFFF"/>
                </a:highlight>
              </a:rPr>
              <a:t>title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Repository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>
                <a:highlight>
                  <a:srgbClr val="FFFFFF"/>
                </a:highlight>
              </a:rPr>
              <a:t>Course repository maps relational model to an object model</a:t>
            </a:r>
            <a:endParaRPr sz="3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public interface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CourseRepository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extends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CrudRepository&lt;Course, Integer&gt; {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b="1" sz="3000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DAO Provides API to Access Data Model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CourseDao {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808000"/>
                </a:solidFill>
                <a:highlight>
                  <a:srgbClr val="FFFFFF"/>
                </a:highlight>
              </a:rPr>
              <a:t>@Autowired</a:t>
            </a:r>
            <a:endParaRPr sz="30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CourseRepository </a:t>
            </a:r>
            <a:r>
              <a:rPr b="1" lang="en" sz="3000">
                <a:solidFill>
                  <a:srgbClr val="660E7A"/>
                </a:solidFill>
                <a:highlight>
                  <a:srgbClr val="FFFFFF"/>
                </a:highlight>
              </a:rPr>
              <a:t>courseRepository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highlight>
                  <a:schemeClr val="lt1"/>
                </a:highlight>
              </a:rPr>
              <a:t>public </a:t>
            </a:r>
            <a:r>
              <a:rPr lang="en" sz="3000">
                <a:solidFill>
                  <a:schemeClr val="dk1"/>
                </a:solidFill>
                <a:highlight>
                  <a:schemeClr val="lt1"/>
                </a:highlight>
              </a:rPr>
              <a:t>Iterable&lt;Course&gt; findAllCourses() { … }</a:t>
            </a:r>
            <a:endParaRPr sz="3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highlight>
                  <a:schemeClr val="lt1"/>
                </a:highlight>
              </a:rPr>
              <a:t>public </a:t>
            </a:r>
            <a:r>
              <a:rPr lang="en" sz="3000">
                <a:solidFill>
                  <a:schemeClr val="dk1"/>
                </a:solidFill>
                <a:highlight>
                  <a:schemeClr val="lt1"/>
                </a:highlight>
              </a:rPr>
              <a:t>Course findCourseById(Integer cid) { … }</a:t>
            </a:r>
            <a:endParaRPr sz="3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highlight>
                  <a:schemeClr val="lt1"/>
                </a:highlight>
              </a:rPr>
              <a:t>public void </a:t>
            </a:r>
            <a:r>
              <a:rPr lang="en" sz="3000">
                <a:solidFill>
                  <a:schemeClr val="dk1"/>
                </a:solidFill>
                <a:highlight>
                  <a:schemeClr val="lt1"/>
                </a:highlight>
              </a:rPr>
              <a:t>deleteCourse(Integer cid) { … }</a:t>
            </a:r>
            <a:endParaRPr sz="3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highlight>
                  <a:schemeClr val="lt1"/>
                </a:highlight>
              </a:rPr>
              <a:t>public </a:t>
            </a:r>
            <a:r>
              <a:rPr lang="en" sz="3000">
                <a:solidFill>
                  <a:schemeClr val="dk1"/>
                </a:solidFill>
                <a:highlight>
                  <a:schemeClr val="lt1"/>
                </a:highlight>
              </a:rPr>
              <a:t>Course createCourse() { … }</a:t>
            </a:r>
            <a:endParaRPr sz="3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highlight>
                  <a:schemeClr val="lt1"/>
                </a:highlight>
              </a:rPr>
              <a:t>public </a:t>
            </a:r>
            <a:r>
              <a:rPr lang="en" sz="3000">
                <a:solidFill>
                  <a:schemeClr val="dk1"/>
                </a:solidFill>
                <a:highlight>
                  <a:schemeClr val="lt1"/>
                </a:highlight>
              </a:rPr>
              <a:t>Course updateCourse() { … }</a:t>
            </a:r>
            <a:endParaRPr sz="3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chemeClr val="lt1"/>
                </a:highlight>
              </a:rPr>
              <a:t>}</a:t>
            </a:r>
            <a:endParaRPr sz="3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DAO Accessible Through HTTP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808000"/>
                </a:solidFill>
              </a:rPr>
              <a:t>@GetMapping</a:t>
            </a:r>
            <a:r>
              <a:rPr lang="en" sz="2800">
                <a:solidFill>
                  <a:schemeClr val="dk1"/>
                </a:solidFill>
              </a:rPr>
              <a:t>(</a:t>
            </a:r>
            <a:r>
              <a:rPr b="1" lang="en" sz="2800">
                <a:solidFill>
                  <a:srgbClr val="008000"/>
                </a:solidFill>
              </a:rPr>
              <a:t>"/</a:t>
            </a:r>
            <a:r>
              <a:rPr b="1" lang="en" sz="2800">
                <a:solidFill>
                  <a:srgbClr val="008000"/>
                </a:solidFill>
                <a:highlight>
                  <a:srgbClr val="FFE599"/>
                </a:highlight>
              </a:rPr>
              <a:t>findAllCourses</a:t>
            </a:r>
            <a:r>
              <a:rPr b="1" lang="en" sz="2800">
                <a:solidFill>
                  <a:srgbClr val="008000"/>
                </a:solidFill>
              </a:rPr>
              <a:t>"</a:t>
            </a:r>
            <a:r>
              <a:rPr lang="en" sz="2800">
                <a:solidFill>
                  <a:schemeClr val="dk1"/>
                </a:solidFill>
              </a:rPr>
              <a:t>)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</a:rPr>
              <a:t>Iterable&lt;Course&gt; findAllCourses() { … }</a:t>
            </a:r>
            <a:endParaRPr sz="2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2800">
                <a:solidFill>
                  <a:srgbClr val="008000"/>
                </a:solidFill>
                <a:highlight>
                  <a:srgbClr val="FFFFFF"/>
                </a:highlight>
              </a:rPr>
              <a:t>"/</a:t>
            </a:r>
            <a:r>
              <a:rPr b="1" lang="en" sz="2800">
                <a:solidFill>
                  <a:srgbClr val="008000"/>
                </a:solidFill>
                <a:highlight>
                  <a:srgbClr val="CFE2F3"/>
                </a:highlight>
              </a:rPr>
              <a:t>findCourseById/{cid}</a:t>
            </a:r>
            <a:r>
              <a:rPr b="1" lang="en" sz="280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2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</a:rPr>
              <a:t>Course findCourseById(Integer cid) { … }</a:t>
            </a:r>
            <a:endParaRPr sz="2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2800">
                <a:solidFill>
                  <a:srgbClr val="008000"/>
                </a:solidFill>
                <a:highlight>
                  <a:srgbClr val="FFFFFF"/>
                </a:highlight>
              </a:rPr>
              <a:t>"/</a:t>
            </a:r>
            <a:r>
              <a:rPr b="1" lang="en" sz="2800">
                <a:solidFill>
                  <a:srgbClr val="008000"/>
                </a:solidFill>
                <a:highlight>
                  <a:srgbClr val="D9EAD3"/>
                </a:highlight>
              </a:rPr>
              <a:t>deleteCourse/{cid}</a:t>
            </a:r>
            <a:r>
              <a:rPr b="1" lang="en" sz="280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2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</a:rPr>
              <a:t>deleteCourse(Integer cid) { … }</a:t>
            </a:r>
            <a:endParaRPr sz="2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2800">
                <a:solidFill>
                  <a:srgbClr val="008000"/>
                </a:solidFill>
                <a:highlight>
                  <a:srgbClr val="FFFFFF"/>
                </a:highlight>
              </a:rPr>
              <a:t>"/</a:t>
            </a:r>
            <a:r>
              <a:rPr b="1" lang="en" sz="2800">
                <a:solidFill>
                  <a:srgbClr val="008000"/>
                </a:solidFill>
                <a:highlight>
                  <a:srgbClr val="F4CCCC"/>
                </a:highlight>
              </a:rPr>
              <a:t>createCourse</a:t>
            </a:r>
            <a:r>
              <a:rPr b="1" lang="en" sz="280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2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</a:rPr>
              <a:t>Course createCourse() { … }</a:t>
            </a:r>
            <a:endParaRPr sz="2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2800">
                <a:solidFill>
                  <a:srgbClr val="008000"/>
                </a:solidFill>
                <a:highlight>
                  <a:srgbClr val="FFFFFF"/>
                </a:highlight>
              </a:rPr>
              <a:t>"/updateCourse/{courseId}/{newTitle}"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2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</a:rPr>
              <a:t>Course updateCourse() { … }</a:t>
            </a:r>
            <a:endParaRPr sz="2800">
              <a:solidFill>
                <a:srgbClr val="808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0"/>
              <a:t>HTML</a:t>
            </a:r>
            <a:endParaRPr sz="17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0"/>
              <a:t>CLIENT</a:t>
            </a:r>
            <a:endParaRPr sz="16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75" name="Google Shape;175;p29"/>
          <p:cNvSpPr/>
          <p:nvPr/>
        </p:nvSpPr>
        <p:spPr>
          <a:xfrm>
            <a:off x="2807275" y="736425"/>
            <a:ext cx="6223608" cy="4548744"/>
          </a:xfrm>
          <a:prstGeom prst="cloud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6" name="Google Shape;176;p29"/>
          <p:cNvSpPr/>
          <p:nvPr/>
        </p:nvSpPr>
        <p:spPr>
          <a:xfrm>
            <a:off x="6642000" y="1012875"/>
            <a:ext cx="2154900" cy="3641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swald"/>
                <a:ea typeface="Oswald"/>
                <a:cs typeface="Oswald"/>
                <a:sym typeface="Oswald"/>
              </a:rPr>
              <a:t>RESOURCES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7" name="Google Shape;177;p29"/>
          <p:cNvSpPr/>
          <p:nvPr/>
        </p:nvSpPr>
        <p:spPr>
          <a:xfrm>
            <a:off x="311700" y="1012875"/>
            <a:ext cx="1989600" cy="3641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CLIENT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8" name="Google Shape;178;p29"/>
          <p:cNvSpPr/>
          <p:nvPr/>
        </p:nvSpPr>
        <p:spPr>
          <a:xfrm>
            <a:off x="6861000" y="3436325"/>
            <a:ext cx="1746900" cy="1043050"/>
          </a:xfrm>
          <a:prstGeom prst="flowChartMagneticDisk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Databases</a:t>
            </a:r>
            <a:endParaRPr b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courses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9" name="Google Shape;179;p29"/>
          <p:cNvSpPr/>
          <p:nvPr/>
        </p:nvSpPr>
        <p:spPr>
          <a:xfrm>
            <a:off x="467700" y="3480675"/>
            <a:ext cx="1658400" cy="998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swald"/>
                <a:ea typeface="Oswald"/>
                <a:cs typeface="Oswald"/>
                <a:sym typeface="Oswald"/>
              </a:rPr>
              <a:t>course-list</a:t>
            </a:r>
            <a:endParaRPr b="1"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swald"/>
                <a:ea typeface="Oswald"/>
                <a:cs typeface="Oswald"/>
                <a:sym typeface="Oswald"/>
              </a:rPr>
              <a:t>course-editor</a:t>
            </a:r>
            <a:endParaRPr b="1"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467700" y="1440525"/>
            <a:ext cx="1658400" cy="812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course-service</a:t>
            </a:r>
            <a:endParaRPr b="1"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1" name="Google Shape;181;p29"/>
          <p:cNvSpPr/>
          <p:nvPr/>
        </p:nvSpPr>
        <p:spPr>
          <a:xfrm>
            <a:off x="3980700" y="1012850"/>
            <a:ext cx="1814400" cy="3641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swald"/>
                <a:ea typeface="Oswald"/>
                <a:cs typeface="Oswald"/>
                <a:sym typeface="Oswald"/>
              </a:rPr>
              <a:t>SERVER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2" name="Google Shape;182;p29"/>
          <p:cNvSpPr/>
          <p:nvPr/>
        </p:nvSpPr>
        <p:spPr>
          <a:xfrm>
            <a:off x="4136700" y="3436325"/>
            <a:ext cx="1502400" cy="1043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Oswald"/>
                <a:ea typeface="Oswald"/>
                <a:cs typeface="Oswald"/>
                <a:sym typeface="Oswald"/>
              </a:rPr>
              <a:t>Course</a:t>
            </a:r>
            <a:br>
              <a:rPr b="1" lang="en" sz="2300">
                <a:latin typeface="Oswald"/>
                <a:ea typeface="Oswald"/>
                <a:cs typeface="Oswald"/>
                <a:sym typeface="Oswald"/>
              </a:rPr>
            </a:br>
            <a:r>
              <a:rPr b="1" lang="en" sz="2300">
                <a:latin typeface="Oswald"/>
                <a:ea typeface="Oswald"/>
                <a:cs typeface="Oswald"/>
                <a:sym typeface="Oswald"/>
              </a:rPr>
              <a:t>Repository</a:t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4136700" y="1440525"/>
            <a:ext cx="1502400" cy="812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CourseDao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84" name="Google Shape;184;p29"/>
          <p:cNvCxnSpPr>
            <a:stCxn id="180" idx="3"/>
            <a:endCxn id="183" idx="1"/>
          </p:cNvCxnSpPr>
          <p:nvPr/>
        </p:nvCxnSpPr>
        <p:spPr>
          <a:xfrm>
            <a:off x="2126100" y="1846725"/>
            <a:ext cx="2010600" cy="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85" name="Google Shape;185;p29"/>
          <p:cNvSpPr txBox="1"/>
          <p:nvPr/>
        </p:nvSpPr>
        <p:spPr>
          <a:xfrm>
            <a:off x="2301300" y="1202742"/>
            <a:ext cx="15804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HTTP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Request →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Response ←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Oswald"/>
                <a:ea typeface="Oswald"/>
                <a:cs typeface="Oswald"/>
                <a:sym typeface="Oswald"/>
              </a:rPr>
              <a:t>/findAllCourses</a:t>
            </a:r>
            <a:endParaRPr i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Oswald"/>
                <a:ea typeface="Oswald"/>
                <a:cs typeface="Oswald"/>
                <a:sym typeface="Oswald"/>
              </a:rPr>
              <a:t>/findCourseByID</a:t>
            </a:r>
            <a:endParaRPr i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Oswald"/>
                <a:ea typeface="Oswald"/>
                <a:cs typeface="Oswald"/>
                <a:sym typeface="Oswald"/>
              </a:rPr>
              <a:t>/createCourse</a:t>
            </a:r>
            <a:endParaRPr i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Oswald"/>
                <a:ea typeface="Oswald"/>
                <a:cs typeface="Oswald"/>
                <a:sym typeface="Oswald"/>
              </a:rPr>
              <a:t>/deleteCourse</a:t>
            </a:r>
            <a:endParaRPr i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Oswald"/>
                <a:ea typeface="Oswald"/>
                <a:cs typeface="Oswald"/>
                <a:sym typeface="Oswald"/>
              </a:rPr>
              <a:t>/updateCourse</a:t>
            </a:r>
            <a:endParaRPr i="1" sz="16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86" name="Google Shape;186;p29"/>
          <p:cNvCxnSpPr>
            <a:stCxn id="182" idx="3"/>
            <a:endCxn id="178" idx="2"/>
          </p:cNvCxnSpPr>
          <p:nvPr/>
        </p:nvCxnSpPr>
        <p:spPr>
          <a:xfrm>
            <a:off x="5639100" y="3957875"/>
            <a:ext cx="1221900" cy="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87" name="Google Shape;187;p29"/>
          <p:cNvSpPr txBox="1"/>
          <p:nvPr/>
        </p:nvSpPr>
        <p:spPr>
          <a:xfrm>
            <a:off x="4986453" y="4654250"/>
            <a:ext cx="2047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Oswald"/>
                <a:ea typeface="Oswald"/>
                <a:cs typeface="Oswald"/>
                <a:sym typeface="Oswald"/>
              </a:rPr>
              <a:t>THE INTERNET</a:t>
            </a:r>
            <a:endParaRPr b="1" sz="21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88" name="Google Shape;188;p29"/>
          <p:cNvCxnSpPr>
            <a:stCxn id="182" idx="0"/>
            <a:endCxn id="183" idx="2"/>
          </p:cNvCxnSpPr>
          <p:nvPr/>
        </p:nvCxnSpPr>
        <p:spPr>
          <a:xfrm rot="10800000">
            <a:off x="4887900" y="2252825"/>
            <a:ext cx="0" cy="118350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89" name="Google Shape;189;p29"/>
          <p:cNvCxnSpPr>
            <a:stCxn id="179" idx="0"/>
            <a:endCxn id="180" idx="2"/>
          </p:cNvCxnSpPr>
          <p:nvPr/>
        </p:nvCxnSpPr>
        <p:spPr>
          <a:xfrm rot="10800000">
            <a:off x="1296900" y="2253075"/>
            <a:ext cx="0" cy="122760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&lt;!DOCTYPE </a:t>
            </a:r>
            <a:r>
              <a:rPr b="1" lang="en" sz="3000">
                <a:solidFill>
                  <a:srgbClr val="0000FF"/>
                </a:solidFill>
                <a:highlight>
                  <a:srgbClr val="EFEFEF"/>
                </a:highlight>
              </a:rPr>
              <a:t>html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&lt;</a:t>
            </a:r>
            <a:r>
              <a:rPr b="1" lang="en" sz="3000">
                <a:solidFill>
                  <a:srgbClr val="000080"/>
                </a:solidFill>
                <a:highlight>
                  <a:srgbClr val="FFE599"/>
                </a:highlight>
              </a:rPr>
              <a:t>html </a:t>
            </a:r>
            <a:r>
              <a:rPr b="1" lang="en" sz="3000">
                <a:solidFill>
                  <a:srgbClr val="0000FF"/>
                </a:solidFill>
                <a:highlight>
                  <a:srgbClr val="FFE599"/>
                </a:highlight>
              </a:rPr>
              <a:t>lang</a:t>
            </a:r>
            <a:r>
              <a:rPr b="1" lang="en" sz="3000">
                <a:solidFill>
                  <a:srgbClr val="008000"/>
                </a:solidFill>
                <a:highlight>
                  <a:srgbClr val="FFE599"/>
                </a:highlight>
              </a:rPr>
              <a:t>="en"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html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3000">
              <a:solidFill>
                <a:srgbClr val="808000"/>
              </a:solidFill>
              <a:highlight>
                <a:srgbClr val="FFFFFF"/>
              </a:highlight>
            </a:endParaRPr>
          </a:p>
        </p:txBody>
      </p:sp>
      <p:sp>
        <p:nvSpPr>
          <p:cNvPr id="195" name="Google Shape;195;p30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Document Anatomy</a:t>
            </a:r>
            <a:endParaRPr/>
          </a:p>
        </p:txBody>
      </p:sp>
      <p:sp>
        <p:nvSpPr>
          <p:cNvPr id="196" name="Google Shape;196;p30"/>
          <p:cNvSpPr/>
          <p:nvPr/>
        </p:nvSpPr>
        <p:spPr>
          <a:xfrm>
            <a:off x="5345425" y="1329400"/>
            <a:ext cx="2880300" cy="31968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Oswald"/>
                <a:ea typeface="Oswald"/>
                <a:cs typeface="Oswald"/>
                <a:sym typeface="Oswald"/>
              </a:rPr>
              <a:t>HTML documents are XML documents with formatting </a:t>
            </a:r>
            <a:r>
              <a:rPr lang="en" sz="2900">
                <a:highlight>
                  <a:srgbClr val="FFE599"/>
                </a:highlight>
                <a:latin typeface="Oswald"/>
                <a:ea typeface="Oswald"/>
                <a:cs typeface="Oswald"/>
                <a:sym typeface="Oswald"/>
              </a:rPr>
              <a:t>tags</a:t>
            </a:r>
            <a:r>
              <a:rPr lang="en" sz="2900">
                <a:latin typeface="Oswald"/>
                <a:ea typeface="Oswald"/>
                <a:cs typeface="Oswald"/>
                <a:sym typeface="Oswald"/>
              </a:rPr>
              <a:t> browsers parse to render its content</a:t>
            </a:r>
            <a:endParaRPr sz="29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Document Anatomy</a:t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&lt;!DOCTYPE </a:t>
            </a:r>
            <a:r>
              <a:rPr b="1" lang="en" sz="3000">
                <a:solidFill>
                  <a:srgbClr val="0000FF"/>
                </a:solidFill>
                <a:highlight>
                  <a:srgbClr val="EFEFEF"/>
                </a:highlight>
              </a:rPr>
              <a:t>html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html </a:t>
            </a:r>
            <a:r>
              <a:rPr b="1" lang="en" sz="3000">
                <a:solidFill>
                  <a:srgbClr val="0000FF"/>
                </a:solidFill>
                <a:highlight>
                  <a:srgbClr val="EFEFEF"/>
                </a:highlight>
              </a:rPr>
              <a:t>lang</a:t>
            </a:r>
            <a:r>
              <a:rPr b="1" lang="en" sz="3000">
                <a:solidFill>
                  <a:srgbClr val="008000"/>
                </a:solidFill>
                <a:highlight>
                  <a:srgbClr val="EFEFEF"/>
                </a:highlight>
              </a:rPr>
              <a:t>="en"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&lt;</a:t>
            </a:r>
            <a:r>
              <a:rPr b="1" lang="en" sz="3000">
                <a:solidFill>
                  <a:srgbClr val="000080"/>
                </a:solidFill>
                <a:highlight>
                  <a:srgbClr val="FFE599"/>
                </a:highlight>
              </a:rPr>
              <a:t>head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head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4CCCC"/>
                </a:highlight>
              </a:rPr>
              <a:t>&lt;</a:t>
            </a:r>
            <a:r>
              <a:rPr b="1" lang="en" sz="3000">
                <a:solidFill>
                  <a:srgbClr val="000080"/>
                </a:solidFill>
                <a:highlight>
                  <a:srgbClr val="F4CCCC"/>
                </a:highlight>
              </a:rPr>
              <a:t>body</a:t>
            </a:r>
            <a:r>
              <a:rPr lang="en" sz="3000">
                <a:solidFill>
                  <a:schemeClr val="dk1"/>
                </a:solidFill>
                <a:highlight>
                  <a:srgbClr val="F4CCCC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F4CCCC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	&lt;!-- MAIN CONTENT HERE --&gt;</a:t>
            </a:r>
            <a:endParaRPr sz="3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body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html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3000">
              <a:solidFill>
                <a:srgbClr val="808000"/>
              </a:solidFill>
              <a:highlight>
                <a:srgbClr val="FFFFFF"/>
              </a:highlight>
            </a:endParaRPr>
          </a:p>
        </p:txBody>
      </p:sp>
      <p:sp>
        <p:nvSpPr>
          <p:cNvPr id="203" name="Google Shape;203;p31"/>
          <p:cNvSpPr/>
          <p:nvPr/>
        </p:nvSpPr>
        <p:spPr>
          <a:xfrm>
            <a:off x="5345425" y="1329400"/>
            <a:ext cx="2880300" cy="31968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FFE599"/>
                </a:highlight>
                <a:latin typeface="Oswald"/>
                <a:ea typeface="Oswald"/>
                <a:cs typeface="Oswald"/>
                <a:sym typeface="Oswald"/>
              </a:rPr>
              <a:t>Head tag</a:t>
            </a:r>
            <a:r>
              <a:rPr lang="en" sz="2900">
                <a:latin typeface="Oswald"/>
                <a:ea typeface="Oswald"/>
                <a:cs typeface="Oswald"/>
                <a:sym typeface="Oswald"/>
              </a:rPr>
              <a:t> configure meta information</a:t>
            </a:r>
            <a:endParaRPr sz="2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F4CCCC"/>
                </a:highlight>
                <a:latin typeface="Oswald"/>
                <a:ea typeface="Oswald"/>
                <a:cs typeface="Oswald"/>
                <a:sym typeface="Oswald"/>
              </a:rPr>
              <a:t>Body tag</a:t>
            </a:r>
            <a:r>
              <a:rPr lang="en" sz="2900">
                <a:latin typeface="Oswald"/>
                <a:ea typeface="Oswald"/>
                <a:cs typeface="Oswald"/>
                <a:sym typeface="Oswald"/>
              </a:rPr>
              <a:t> render main content</a:t>
            </a:r>
            <a:endParaRPr sz="29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2807275" y="736425"/>
            <a:ext cx="6223608" cy="4548744"/>
          </a:xfrm>
          <a:prstGeom prst="cloud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6642011" y="1431350"/>
            <a:ext cx="2154900" cy="3222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RESOURCES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-12175"/>
            <a:ext cx="8520600" cy="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Oswald"/>
                <a:ea typeface="Oswald"/>
                <a:cs typeface="Oswald"/>
                <a:sym typeface="Oswald"/>
              </a:rPr>
              <a:t>The Client Server Architecture</a:t>
            </a:r>
            <a:endParaRPr b="1" sz="3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311700" y="1431350"/>
            <a:ext cx="1814400" cy="3222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CLIENTS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6861000" y="3053925"/>
            <a:ext cx="1746900" cy="1425450"/>
          </a:xfrm>
          <a:prstGeom prst="flowChartMagneticDisk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Databases</a:t>
            </a:r>
            <a:endParaRPr b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MySQL, Oracle, SQL Server, Postgre, Mongo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6860988" y="1857000"/>
            <a:ext cx="1746900" cy="865200"/>
          </a:xfrm>
          <a:prstGeom prst="foldedCorner">
            <a:avLst>
              <a:gd fmla="val 34863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Documents/Files</a:t>
            </a:r>
            <a:endParaRPr b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HTML, PDF, JPG, MOV, WAV, PNG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467700" y="3246977"/>
            <a:ext cx="1502400" cy="1232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Technologies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Java, C#, C++, HTML, JavaScript, React, Vue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67700" y="1821525"/>
            <a:ext cx="1502400" cy="1232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Examples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Desktop apps,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Games, Mobile,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Browsers,</a:t>
            </a:r>
            <a:b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Other servers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3752101" y="1431350"/>
            <a:ext cx="1814400" cy="3222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SERVERS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3908101" y="3246977"/>
            <a:ext cx="1502400" cy="1232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Technologies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PHP, Java,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Python, Ruby,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.NET (C#, VB),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JavaScript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908101" y="1821525"/>
            <a:ext cx="1502400" cy="1232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Examples</a:t>
            </a:r>
            <a:endParaRPr b="1"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JBoss, Tomcat, Node, Mail servers, FTP servers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8" name="Google Shape;68;p14"/>
          <p:cNvCxnSpPr>
            <a:stCxn id="64" idx="3"/>
            <a:endCxn id="67" idx="1"/>
          </p:cNvCxnSpPr>
          <p:nvPr/>
        </p:nvCxnSpPr>
        <p:spPr>
          <a:xfrm>
            <a:off x="1970100" y="2437725"/>
            <a:ext cx="1938000" cy="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>
            <a:stCxn id="66" idx="1"/>
            <a:endCxn id="63" idx="3"/>
          </p:cNvCxnSpPr>
          <p:nvPr/>
        </p:nvCxnSpPr>
        <p:spPr>
          <a:xfrm rot="10800000">
            <a:off x="1970101" y="3863177"/>
            <a:ext cx="1938000" cy="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4"/>
          <p:cNvSpPr txBox="1"/>
          <p:nvPr/>
        </p:nvSpPr>
        <p:spPr>
          <a:xfrm>
            <a:off x="2048100" y="1994037"/>
            <a:ext cx="16260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REQUEST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swald"/>
                <a:ea typeface="Oswald"/>
                <a:cs typeface="Oswald"/>
                <a:sym typeface="Oswald"/>
              </a:rPr>
              <a:t>HTTP</a:t>
            </a:r>
            <a:endParaRPr b="1" sz="2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148900" y="3436324"/>
            <a:ext cx="15804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RESPONSE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swald"/>
                <a:ea typeface="Oswald"/>
                <a:cs typeface="Oswald"/>
                <a:sym typeface="Oswald"/>
              </a:rPr>
              <a:t>HTTP</a:t>
            </a:r>
            <a:endParaRPr b="1" sz="22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72" name="Google Shape;72;p14"/>
          <p:cNvCxnSpPr>
            <a:stCxn id="65" idx="3"/>
            <a:endCxn id="58" idx="1"/>
          </p:cNvCxnSpPr>
          <p:nvPr/>
        </p:nvCxnSpPr>
        <p:spPr>
          <a:xfrm>
            <a:off x="5566501" y="3042800"/>
            <a:ext cx="1075500" cy="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3" name="Google Shape;73;p14"/>
          <p:cNvSpPr txBox="1"/>
          <p:nvPr/>
        </p:nvSpPr>
        <p:spPr>
          <a:xfrm>
            <a:off x="4986453" y="4654250"/>
            <a:ext cx="2047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Oswald"/>
                <a:ea typeface="Oswald"/>
                <a:cs typeface="Oswald"/>
                <a:sym typeface="Oswald"/>
              </a:rPr>
              <a:t>THE INTERNET</a:t>
            </a:r>
            <a:endParaRPr b="1" sz="21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Document Anatomy</a:t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&lt;!DOCTYPE </a:t>
            </a:r>
            <a:r>
              <a:rPr b="1" lang="en" sz="3000">
                <a:solidFill>
                  <a:srgbClr val="0000FF"/>
                </a:solidFill>
                <a:highlight>
                  <a:srgbClr val="EFEFEF"/>
                </a:highlight>
              </a:rPr>
              <a:t>html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html </a:t>
            </a:r>
            <a:r>
              <a:rPr b="1" lang="en" sz="3000">
                <a:solidFill>
                  <a:srgbClr val="0000FF"/>
                </a:solidFill>
                <a:highlight>
                  <a:srgbClr val="EFEFEF"/>
                </a:highlight>
              </a:rPr>
              <a:t>lang</a:t>
            </a:r>
            <a:r>
              <a:rPr b="1" lang="en" sz="3000">
                <a:solidFill>
                  <a:srgbClr val="008000"/>
                </a:solidFill>
                <a:highlight>
                  <a:srgbClr val="EFEFEF"/>
                </a:highlight>
              </a:rPr>
              <a:t>="en"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head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   &lt;</a:t>
            </a:r>
            <a:r>
              <a:rPr b="1" lang="en" sz="3000">
                <a:solidFill>
                  <a:srgbClr val="000080"/>
                </a:solidFill>
                <a:highlight>
                  <a:srgbClr val="FFE599"/>
                </a:highlight>
              </a:rPr>
              <a:t>title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&gt;Home&lt;/</a:t>
            </a:r>
            <a:r>
              <a:rPr b="1" lang="en" sz="3000">
                <a:solidFill>
                  <a:srgbClr val="000080"/>
                </a:solidFill>
                <a:highlight>
                  <a:srgbClr val="FFE599"/>
                </a:highlight>
              </a:rPr>
              <a:t>title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head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body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	&lt;!-- MAIN CONTENT HERE --&gt;</a:t>
            </a:r>
            <a:endParaRPr sz="3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body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html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3000">
              <a:solidFill>
                <a:srgbClr val="808000"/>
              </a:solidFill>
              <a:highlight>
                <a:srgbClr val="FFFFFF"/>
              </a:highlight>
            </a:endParaRPr>
          </a:p>
        </p:txBody>
      </p:sp>
      <p:sp>
        <p:nvSpPr>
          <p:cNvPr id="210" name="Google Shape;210;p32"/>
          <p:cNvSpPr/>
          <p:nvPr/>
        </p:nvSpPr>
        <p:spPr>
          <a:xfrm>
            <a:off x="5345425" y="1329400"/>
            <a:ext cx="2880300" cy="31968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FFE599"/>
                </a:highlight>
                <a:latin typeface="Oswald"/>
                <a:ea typeface="Oswald"/>
                <a:cs typeface="Oswald"/>
                <a:sym typeface="Oswald"/>
              </a:rPr>
              <a:t>Title tag</a:t>
            </a:r>
            <a:r>
              <a:rPr lang="en" sz="2900">
                <a:latin typeface="Oswald"/>
                <a:ea typeface="Oswald"/>
                <a:cs typeface="Oswald"/>
                <a:sym typeface="Oswald"/>
              </a:rPr>
              <a:t> configures window or tab label</a:t>
            </a:r>
            <a:endParaRPr sz="29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h1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Home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h1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16" name="Google Shape;216;p33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Headings</a:t>
            </a: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5345425" y="1329400"/>
            <a:ext cx="2880300" cy="31968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highlight>
                <a:srgbClr val="FFE599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FFE599"/>
                </a:highlight>
                <a:latin typeface="Oswald"/>
                <a:ea typeface="Oswald"/>
                <a:cs typeface="Oswald"/>
                <a:sym typeface="Oswald"/>
              </a:rPr>
              <a:t>Heading tag</a:t>
            </a:r>
            <a:r>
              <a:rPr lang="en" sz="2900">
                <a:latin typeface="Oswald"/>
                <a:ea typeface="Oswald"/>
                <a:cs typeface="Oswald"/>
                <a:sym typeface="Oswald"/>
              </a:rPr>
              <a:t> format text to render in large bold text to present new sections</a:t>
            </a:r>
            <a:endParaRPr sz="29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Lists</a:t>
            </a:r>
            <a:endParaRPr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h1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Home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h1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&lt;</a:t>
            </a:r>
            <a:r>
              <a:rPr b="1" lang="en" sz="3000">
                <a:solidFill>
                  <a:srgbClr val="000080"/>
                </a:solidFill>
                <a:highlight>
                  <a:srgbClr val="FFE599"/>
                </a:highlight>
              </a:rPr>
              <a:t>ul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li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	Courses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li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li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	Sections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li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ul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3000"/>
          </a:p>
        </p:txBody>
      </p:sp>
      <p:sp>
        <p:nvSpPr>
          <p:cNvPr id="224" name="Google Shape;224;p34"/>
          <p:cNvSpPr/>
          <p:nvPr/>
        </p:nvSpPr>
        <p:spPr>
          <a:xfrm>
            <a:off x="5345425" y="1329400"/>
            <a:ext cx="2880300" cy="31968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highlight>
                <a:srgbClr val="FFE599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FFE599"/>
                </a:highlight>
                <a:latin typeface="Oswald"/>
                <a:ea typeface="Oswald"/>
                <a:cs typeface="Oswald"/>
                <a:sym typeface="Oswald"/>
              </a:rPr>
              <a:t>List tag</a:t>
            </a:r>
            <a:r>
              <a:rPr lang="en" sz="2900">
                <a:latin typeface="Oswald"/>
                <a:ea typeface="Oswald"/>
                <a:cs typeface="Oswald"/>
                <a:sym typeface="Oswald"/>
              </a:rPr>
              <a:t> format text into bullet lists and numbered lists</a:t>
            </a:r>
            <a:endParaRPr sz="29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HyperLinks</a:t>
            </a:r>
            <a:endParaRPr/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h1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Home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h1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&lt;</a:t>
            </a:r>
            <a:r>
              <a:rPr b="1" lang="en" sz="3000">
                <a:solidFill>
                  <a:srgbClr val="000080"/>
                </a:solidFill>
              </a:rPr>
              <a:t>ul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li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      </a:t>
            </a:r>
            <a:r>
              <a:rPr lang="en" sz="3000">
                <a:solidFill>
                  <a:schemeClr val="dk1"/>
                </a:solidFill>
                <a:highlight>
                  <a:srgbClr val="C9DAF8"/>
                </a:highlight>
              </a:rPr>
              <a:t>&lt;</a:t>
            </a:r>
            <a:r>
              <a:rPr b="1" lang="en" sz="3000">
                <a:solidFill>
                  <a:srgbClr val="000080"/>
                </a:solidFill>
                <a:highlight>
                  <a:srgbClr val="C9DAF8"/>
                </a:highlight>
              </a:rPr>
              <a:t>a </a:t>
            </a:r>
            <a:r>
              <a:rPr b="1" lang="en" sz="3000">
                <a:solidFill>
                  <a:srgbClr val="0000FF"/>
                </a:solidFill>
                <a:highlight>
                  <a:srgbClr val="C9DAF8"/>
                </a:highlight>
              </a:rPr>
              <a:t>href</a:t>
            </a:r>
            <a:r>
              <a:rPr b="1" lang="en" sz="3000">
                <a:solidFill>
                  <a:srgbClr val="008000"/>
                </a:solidFill>
                <a:highlight>
                  <a:srgbClr val="C9DAF8"/>
                </a:highlight>
              </a:rPr>
              <a:t>="</a:t>
            </a:r>
            <a:r>
              <a:rPr b="1" lang="en" sz="3000">
                <a:solidFill>
                  <a:srgbClr val="008000"/>
                </a:solidFill>
                <a:highlight>
                  <a:srgbClr val="FFE599"/>
                </a:highlight>
              </a:rPr>
              <a:t>course-list/course-list.html</a:t>
            </a:r>
            <a:r>
              <a:rPr b="1" lang="en" sz="3000">
                <a:solidFill>
                  <a:srgbClr val="008000"/>
                </a:solidFill>
                <a:highlight>
                  <a:srgbClr val="EFEFEF"/>
                </a:highlight>
              </a:rPr>
              <a:t>"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Courses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a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li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li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      </a:t>
            </a:r>
            <a:r>
              <a:rPr lang="en" sz="3000">
                <a:solidFill>
                  <a:schemeClr val="dk1"/>
                </a:solidFill>
                <a:highlight>
                  <a:srgbClr val="C9DAF8"/>
                </a:highlight>
              </a:rPr>
              <a:t>&lt;</a:t>
            </a:r>
            <a:r>
              <a:rPr b="1" lang="en" sz="3000">
                <a:solidFill>
                  <a:srgbClr val="000080"/>
                </a:solidFill>
                <a:highlight>
                  <a:srgbClr val="C9DAF8"/>
                </a:highlight>
              </a:rPr>
              <a:t>a </a:t>
            </a:r>
            <a:r>
              <a:rPr b="1" lang="en" sz="3000">
                <a:solidFill>
                  <a:srgbClr val="0000FF"/>
                </a:solidFill>
                <a:highlight>
                  <a:srgbClr val="C9DAF8"/>
                </a:highlight>
              </a:rPr>
              <a:t>href</a:t>
            </a:r>
            <a:r>
              <a:rPr b="1" lang="en" sz="3000">
                <a:solidFill>
                  <a:srgbClr val="008000"/>
                </a:solidFill>
                <a:highlight>
                  <a:srgbClr val="C9DAF8"/>
                </a:highlight>
              </a:rPr>
              <a:t>="</a:t>
            </a:r>
            <a:r>
              <a:rPr b="1" lang="en" sz="3000">
                <a:solidFill>
                  <a:srgbClr val="008000"/>
                </a:solidFill>
                <a:highlight>
                  <a:srgbClr val="FFE599"/>
                </a:highlight>
              </a:rPr>
              <a:t>section-list/section-list.html</a:t>
            </a:r>
            <a:r>
              <a:rPr b="1" lang="en" sz="3000">
                <a:solidFill>
                  <a:srgbClr val="008000"/>
                </a:solidFill>
                <a:highlight>
                  <a:srgbClr val="EFEFEF"/>
                </a:highlight>
              </a:rPr>
              <a:t>"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Sections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a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li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ul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3000"/>
          </a:p>
        </p:txBody>
      </p:sp>
      <p:sp>
        <p:nvSpPr>
          <p:cNvPr id="231" name="Google Shape;231;p35"/>
          <p:cNvSpPr/>
          <p:nvPr/>
        </p:nvSpPr>
        <p:spPr>
          <a:xfrm>
            <a:off x="4043575" y="743833"/>
            <a:ext cx="5001000" cy="12975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highlight>
                <a:srgbClr val="FFE599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C9DAF8"/>
                </a:highlight>
                <a:latin typeface="Oswald"/>
                <a:ea typeface="Oswald"/>
                <a:cs typeface="Oswald"/>
                <a:sym typeface="Oswald"/>
              </a:rPr>
              <a:t>HyperLink tag </a:t>
            </a:r>
            <a:r>
              <a:rPr lang="en" sz="2900">
                <a:latin typeface="Oswald"/>
                <a:ea typeface="Oswald"/>
                <a:cs typeface="Oswald"/>
                <a:sym typeface="Oswald"/>
              </a:rPr>
              <a:t>format text into links to navigate to </a:t>
            </a:r>
            <a:r>
              <a:rPr lang="en" sz="2900">
                <a:highlight>
                  <a:srgbClr val="FFE599"/>
                </a:highlight>
                <a:latin typeface="Oswald"/>
                <a:ea typeface="Oswald"/>
                <a:cs typeface="Oswald"/>
                <a:sym typeface="Oswald"/>
              </a:rPr>
              <a:t>other documents</a:t>
            </a:r>
            <a:endParaRPr sz="2900">
              <a:highlight>
                <a:srgbClr val="FFE599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Use </a:t>
            </a:r>
            <a:r>
              <a:rPr b="1" lang="en" sz="3000">
                <a:solidFill>
                  <a:schemeClr val="dk1"/>
                </a:solidFill>
              </a:rPr>
              <a:t>Cascading Style Sheets</a:t>
            </a:r>
            <a:r>
              <a:rPr lang="en" sz="3000">
                <a:solidFill>
                  <a:schemeClr val="dk1"/>
                </a:solidFill>
              </a:rPr>
              <a:t> (CSS) to style look and feel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&lt;</a:t>
            </a:r>
            <a:r>
              <a:rPr b="1" lang="en" sz="3000">
                <a:solidFill>
                  <a:srgbClr val="000080"/>
                </a:solidFill>
              </a:rPr>
              <a:t>head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   &lt;</a:t>
            </a:r>
            <a:r>
              <a:rPr b="1" lang="en" sz="3000">
                <a:solidFill>
                  <a:srgbClr val="000080"/>
                </a:solidFill>
              </a:rPr>
              <a:t>meta </a:t>
            </a:r>
            <a:r>
              <a:rPr b="1" lang="en" sz="3000">
                <a:solidFill>
                  <a:srgbClr val="0000FF"/>
                </a:solidFill>
              </a:rPr>
              <a:t>charset</a:t>
            </a:r>
            <a:r>
              <a:rPr b="1" lang="en" sz="3000">
                <a:solidFill>
                  <a:srgbClr val="008000"/>
                </a:solidFill>
              </a:rPr>
              <a:t>="UTF-8"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   &lt;</a:t>
            </a:r>
            <a:r>
              <a:rPr b="1" lang="en" sz="3000">
                <a:solidFill>
                  <a:srgbClr val="000080"/>
                </a:solidFill>
              </a:rPr>
              <a:t>title</a:t>
            </a:r>
            <a:r>
              <a:rPr lang="en" sz="3000">
                <a:solidFill>
                  <a:schemeClr val="dk1"/>
                </a:solidFill>
              </a:rPr>
              <a:t>&gt;Home&lt;/</a:t>
            </a:r>
            <a:r>
              <a:rPr b="1" lang="en" sz="3000">
                <a:solidFill>
                  <a:srgbClr val="000080"/>
                </a:solidFill>
              </a:rPr>
              <a:t>title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   &lt;</a:t>
            </a:r>
            <a:r>
              <a:rPr b="1" lang="en" sz="3000">
                <a:solidFill>
                  <a:srgbClr val="000080"/>
                </a:solidFill>
                <a:highlight>
                  <a:srgbClr val="FFE599"/>
                </a:highlight>
              </a:rPr>
              <a:t>link </a:t>
            </a:r>
            <a:r>
              <a:rPr b="1" lang="en" sz="3000">
                <a:solidFill>
                  <a:srgbClr val="0000FF"/>
                </a:solidFill>
                <a:highlight>
                  <a:srgbClr val="FFE599"/>
                </a:highlight>
              </a:rPr>
              <a:t>href</a:t>
            </a:r>
            <a:r>
              <a:rPr b="1" lang="en" sz="3000">
                <a:solidFill>
                  <a:srgbClr val="008000"/>
                </a:solidFill>
                <a:highlight>
                  <a:srgbClr val="FFE599"/>
                </a:highlight>
              </a:rPr>
              <a:t>="https://stackpath.bootstrapcdn.com/bootstrap/4.5.2/css/bootstrap.min.css" </a:t>
            </a:r>
            <a:r>
              <a:rPr b="1" lang="en" sz="3000">
                <a:solidFill>
                  <a:srgbClr val="0000FF"/>
                </a:solidFill>
                <a:highlight>
                  <a:srgbClr val="FFE599"/>
                </a:highlight>
              </a:rPr>
              <a:t>rel</a:t>
            </a:r>
            <a:r>
              <a:rPr b="1" lang="en" sz="3000">
                <a:solidFill>
                  <a:srgbClr val="008000"/>
                </a:solidFill>
                <a:highlight>
                  <a:srgbClr val="FFE599"/>
                </a:highlight>
              </a:rPr>
              <a:t>="stylesheet"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/&gt;</a:t>
            </a:r>
            <a:endParaRPr sz="3000">
              <a:solidFill>
                <a:schemeClr val="dk1"/>
              </a:solidFill>
              <a:highlight>
                <a:srgbClr val="FFE599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&lt;/</a:t>
            </a:r>
            <a:r>
              <a:rPr b="1" lang="en" sz="3000">
                <a:solidFill>
                  <a:srgbClr val="000080"/>
                </a:solidFill>
              </a:rPr>
              <a:t>head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37" name="Google Shape;237;p36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StyleSheets to Head as Links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&lt;</a:t>
            </a:r>
            <a:r>
              <a:rPr b="1" lang="en" sz="3000">
                <a:solidFill>
                  <a:srgbClr val="000080"/>
                </a:solidFill>
                <a:highlight>
                  <a:srgbClr val="FFE599"/>
                </a:highlight>
              </a:rPr>
              <a:t>div </a:t>
            </a:r>
            <a:r>
              <a:rPr b="1" lang="en" sz="3000">
                <a:solidFill>
                  <a:srgbClr val="0000FF"/>
                </a:solidFill>
                <a:highlight>
                  <a:srgbClr val="FFE599"/>
                </a:highlight>
              </a:rPr>
              <a:t>class</a:t>
            </a:r>
            <a:r>
              <a:rPr b="1" lang="en" sz="3000">
                <a:solidFill>
                  <a:srgbClr val="008000"/>
                </a:solidFill>
                <a:highlight>
                  <a:srgbClr val="FFE599"/>
                </a:highlight>
              </a:rPr>
              <a:t>="container"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h1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Home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h1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ul </a:t>
            </a:r>
            <a:r>
              <a:rPr b="1" lang="en" sz="3000">
                <a:solidFill>
                  <a:srgbClr val="0000FF"/>
                </a:solidFill>
                <a:highlight>
                  <a:srgbClr val="FFE599"/>
                </a:highlight>
              </a:rPr>
              <a:t>class</a:t>
            </a:r>
            <a:r>
              <a:rPr b="1" lang="en" sz="3000">
                <a:solidFill>
                  <a:srgbClr val="008000"/>
                </a:solidFill>
                <a:highlight>
                  <a:srgbClr val="FFE599"/>
                </a:highlight>
              </a:rPr>
              <a:t>="list-group"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li </a:t>
            </a:r>
            <a:r>
              <a:rPr b="1" lang="en" sz="3000">
                <a:solidFill>
                  <a:srgbClr val="0000FF"/>
                </a:solidFill>
                <a:highlight>
                  <a:srgbClr val="FFE599"/>
                </a:highlight>
              </a:rPr>
              <a:t>class</a:t>
            </a:r>
            <a:r>
              <a:rPr b="1" lang="en" sz="3000">
                <a:solidFill>
                  <a:srgbClr val="008000"/>
                </a:solidFill>
                <a:highlight>
                  <a:srgbClr val="FFE599"/>
                </a:highlight>
              </a:rPr>
              <a:t>="list-group-item"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a </a:t>
            </a:r>
            <a:r>
              <a:rPr b="1" lang="en" sz="3000">
                <a:solidFill>
                  <a:srgbClr val="0000FF"/>
                </a:solidFill>
                <a:highlight>
                  <a:srgbClr val="EFEFEF"/>
                </a:highlight>
              </a:rPr>
              <a:t>href</a:t>
            </a:r>
            <a:r>
              <a:rPr b="1" lang="en" sz="3000">
                <a:solidFill>
                  <a:srgbClr val="008000"/>
                </a:solidFill>
                <a:highlight>
                  <a:srgbClr val="EFEFEF"/>
                </a:highlight>
              </a:rPr>
              <a:t>="course-list/course-list.html"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Courses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a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li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li </a:t>
            </a:r>
            <a:r>
              <a:rPr b="1" lang="en" sz="3000">
                <a:solidFill>
                  <a:srgbClr val="0000FF"/>
                </a:solidFill>
                <a:highlight>
                  <a:srgbClr val="FFE599"/>
                </a:highlight>
              </a:rPr>
              <a:t>class</a:t>
            </a:r>
            <a:r>
              <a:rPr b="1" lang="en" sz="3000">
                <a:solidFill>
                  <a:srgbClr val="008000"/>
                </a:solidFill>
                <a:highlight>
                  <a:srgbClr val="FFE599"/>
                </a:highlight>
              </a:rPr>
              <a:t>="list-group-item"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a </a:t>
            </a:r>
            <a:r>
              <a:rPr b="1" lang="en" sz="3000">
                <a:solidFill>
                  <a:srgbClr val="0000FF"/>
                </a:solidFill>
                <a:highlight>
                  <a:srgbClr val="EFEFEF"/>
                </a:highlight>
              </a:rPr>
              <a:t>href</a:t>
            </a:r>
            <a:r>
              <a:rPr b="1" lang="en" sz="3000">
                <a:solidFill>
                  <a:srgbClr val="008000"/>
                </a:solidFill>
                <a:highlight>
                  <a:srgbClr val="EFEFEF"/>
                </a:highlight>
              </a:rPr>
              <a:t>="section-list/section-list.html"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Sections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a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li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ul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&lt;/</a:t>
            </a:r>
            <a:r>
              <a:rPr b="1" lang="en" sz="3000">
                <a:solidFill>
                  <a:srgbClr val="000080"/>
                </a:solidFill>
                <a:highlight>
                  <a:srgbClr val="FFE599"/>
                </a:highlight>
              </a:rPr>
              <a:t>div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FFE599"/>
              </a:highlight>
            </a:endParaRPr>
          </a:p>
        </p:txBody>
      </p:sp>
      <p:sp>
        <p:nvSpPr>
          <p:cNvPr id="243" name="Google Shape;243;p37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Styles with Class Attribute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/>
              <a:t>SCRIPTS</a:t>
            </a:r>
            <a:endParaRPr sz="15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254" name="Google Shape;254;p39"/>
          <p:cNvSpPr/>
          <p:nvPr/>
        </p:nvSpPr>
        <p:spPr>
          <a:xfrm>
            <a:off x="2807275" y="736425"/>
            <a:ext cx="6223608" cy="4548744"/>
          </a:xfrm>
          <a:prstGeom prst="cloud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5" name="Google Shape;255;p39"/>
          <p:cNvSpPr/>
          <p:nvPr/>
        </p:nvSpPr>
        <p:spPr>
          <a:xfrm>
            <a:off x="6642000" y="1012875"/>
            <a:ext cx="2154900" cy="3641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Oswald"/>
                <a:ea typeface="Oswald"/>
                <a:cs typeface="Oswald"/>
                <a:sym typeface="Oswald"/>
              </a:rPr>
              <a:t>RESOURCES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6" name="Google Shape;256;p39"/>
          <p:cNvSpPr/>
          <p:nvPr/>
        </p:nvSpPr>
        <p:spPr>
          <a:xfrm>
            <a:off x="311700" y="1012875"/>
            <a:ext cx="1989600" cy="3641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Oswald"/>
                <a:ea typeface="Oswald"/>
                <a:cs typeface="Oswald"/>
                <a:sym typeface="Oswald"/>
              </a:rPr>
              <a:t>CLIENT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7" name="Google Shape;257;p39"/>
          <p:cNvSpPr/>
          <p:nvPr/>
        </p:nvSpPr>
        <p:spPr>
          <a:xfrm>
            <a:off x="6861000" y="3436325"/>
            <a:ext cx="1746900" cy="1043050"/>
          </a:xfrm>
          <a:prstGeom prst="flowChartMagneticDisk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Databases</a:t>
            </a:r>
            <a:endParaRPr b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courses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8" name="Google Shape;258;p39"/>
          <p:cNvSpPr/>
          <p:nvPr/>
        </p:nvSpPr>
        <p:spPr>
          <a:xfrm>
            <a:off x="467700" y="3480675"/>
            <a:ext cx="1658400" cy="9987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 u="sng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course-list</a:t>
            </a:r>
            <a:endParaRPr b="1" sz="2300" u="sng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swald"/>
                <a:ea typeface="Oswald"/>
                <a:cs typeface="Oswald"/>
                <a:sym typeface="Oswald"/>
              </a:rPr>
              <a:t>course-editor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9" name="Google Shape;259;p39"/>
          <p:cNvSpPr txBox="1"/>
          <p:nvPr/>
        </p:nvSpPr>
        <p:spPr>
          <a:xfrm>
            <a:off x="467700" y="1440525"/>
            <a:ext cx="1658400" cy="812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course-service</a:t>
            </a:r>
            <a:endParaRPr b="1"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0" name="Google Shape;260;p39"/>
          <p:cNvSpPr/>
          <p:nvPr/>
        </p:nvSpPr>
        <p:spPr>
          <a:xfrm>
            <a:off x="3980700" y="1012850"/>
            <a:ext cx="1814400" cy="3641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Oswald"/>
                <a:ea typeface="Oswald"/>
                <a:cs typeface="Oswald"/>
                <a:sym typeface="Oswald"/>
              </a:rPr>
              <a:t>SERVER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1" name="Google Shape;261;p39"/>
          <p:cNvSpPr/>
          <p:nvPr/>
        </p:nvSpPr>
        <p:spPr>
          <a:xfrm>
            <a:off x="4136700" y="3436325"/>
            <a:ext cx="1502400" cy="1043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Oswald"/>
                <a:ea typeface="Oswald"/>
                <a:cs typeface="Oswald"/>
                <a:sym typeface="Oswald"/>
              </a:rPr>
              <a:t>Course</a:t>
            </a:r>
            <a:br>
              <a:rPr b="1" lang="en" sz="2300">
                <a:latin typeface="Oswald"/>
                <a:ea typeface="Oswald"/>
                <a:cs typeface="Oswald"/>
                <a:sym typeface="Oswald"/>
              </a:rPr>
            </a:br>
            <a:r>
              <a:rPr b="1" lang="en" sz="2300">
                <a:latin typeface="Oswald"/>
                <a:ea typeface="Oswald"/>
                <a:cs typeface="Oswald"/>
                <a:sym typeface="Oswald"/>
              </a:rPr>
              <a:t>Repository</a:t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2" name="Google Shape;262;p39"/>
          <p:cNvSpPr txBox="1"/>
          <p:nvPr/>
        </p:nvSpPr>
        <p:spPr>
          <a:xfrm>
            <a:off x="4136700" y="1440525"/>
            <a:ext cx="1502400" cy="812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CourseDao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63" name="Google Shape;263;p39"/>
          <p:cNvCxnSpPr>
            <a:stCxn id="259" idx="3"/>
            <a:endCxn id="262" idx="1"/>
          </p:cNvCxnSpPr>
          <p:nvPr/>
        </p:nvCxnSpPr>
        <p:spPr>
          <a:xfrm>
            <a:off x="2126100" y="1846725"/>
            <a:ext cx="2010600" cy="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64" name="Google Shape;264;p39"/>
          <p:cNvSpPr txBox="1"/>
          <p:nvPr/>
        </p:nvSpPr>
        <p:spPr>
          <a:xfrm>
            <a:off x="2301300" y="1202742"/>
            <a:ext cx="15804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HTTP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Request →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Response ←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Oswald"/>
                <a:ea typeface="Oswald"/>
                <a:cs typeface="Oswald"/>
                <a:sym typeface="Oswald"/>
              </a:rPr>
              <a:t>/findAllCourses</a:t>
            </a:r>
            <a:endParaRPr i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Oswald"/>
                <a:ea typeface="Oswald"/>
                <a:cs typeface="Oswald"/>
                <a:sym typeface="Oswald"/>
              </a:rPr>
              <a:t>/findCourseByID</a:t>
            </a:r>
            <a:endParaRPr i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Oswald"/>
                <a:ea typeface="Oswald"/>
                <a:cs typeface="Oswald"/>
                <a:sym typeface="Oswald"/>
              </a:rPr>
              <a:t>/createCourse</a:t>
            </a:r>
            <a:endParaRPr i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Oswald"/>
                <a:ea typeface="Oswald"/>
                <a:cs typeface="Oswald"/>
                <a:sym typeface="Oswald"/>
              </a:rPr>
              <a:t>/deleteCourse</a:t>
            </a:r>
            <a:endParaRPr i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Oswald"/>
                <a:ea typeface="Oswald"/>
                <a:cs typeface="Oswald"/>
                <a:sym typeface="Oswald"/>
              </a:rPr>
              <a:t>/updateCourse</a:t>
            </a:r>
            <a:endParaRPr i="1" sz="16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65" name="Google Shape;265;p39"/>
          <p:cNvCxnSpPr>
            <a:stCxn id="261" idx="3"/>
            <a:endCxn id="257" idx="2"/>
          </p:cNvCxnSpPr>
          <p:nvPr/>
        </p:nvCxnSpPr>
        <p:spPr>
          <a:xfrm>
            <a:off x="5639100" y="3957875"/>
            <a:ext cx="1221900" cy="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66" name="Google Shape;266;p39"/>
          <p:cNvSpPr txBox="1"/>
          <p:nvPr/>
        </p:nvSpPr>
        <p:spPr>
          <a:xfrm>
            <a:off x="4986453" y="4654250"/>
            <a:ext cx="2047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Oswald"/>
                <a:ea typeface="Oswald"/>
                <a:cs typeface="Oswald"/>
                <a:sym typeface="Oswald"/>
              </a:rPr>
              <a:t>THE INTERNET</a:t>
            </a:r>
            <a:endParaRPr b="1" sz="21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67" name="Google Shape;267;p39"/>
          <p:cNvCxnSpPr>
            <a:stCxn id="261" idx="0"/>
            <a:endCxn id="262" idx="2"/>
          </p:cNvCxnSpPr>
          <p:nvPr/>
        </p:nvCxnSpPr>
        <p:spPr>
          <a:xfrm rot="10800000">
            <a:off x="4887900" y="2252825"/>
            <a:ext cx="0" cy="118350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68" name="Google Shape;268;p39"/>
          <p:cNvCxnSpPr>
            <a:stCxn id="258" idx="0"/>
            <a:endCxn id="259" idx="2"/>
          </p:cNvCxnSpPr>
          <p:nvPr/>
        </p:nvCxnSpPr>
        <p:spPr>
          <a:xfrm rot="10800000">
            <a:off x="1296900" y="2253075"/>
            <a:ext cx="0" cy="122760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3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●"/>
            </a:pPr>
            <a:r>
              <a:rPr lang="en" sz="3700">
                <a:solidFill>
                  <a:schemeClr val="dk1"/>
                </a:solidFill>
                <a:highlight>
                  <a:srgbClr val="FFFFFF"/>
                </a:highlight>
              </a:rPr>
              <a:t>Scripts can control browser content, interaction, and communication</a:t>
            </a:r>
            <a:endParaRPr sz="3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700">
                <a:solidFill>
                  <a:schemeClr val="dk1"/>
                </a:solidFill>
                <a:highlight>
                  <a:srgbClr val="FFFFFF"/>
                </a:highlight>
              </a:rPr>
              <a:t>alert</a:t>
            </a:r>
            <a:r>
              <a:rPr lang="en" sz="37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700">
                <a:solidFill>
                  <a:srgbClr val="008000"/>
                </a:solidFill>
                <a:highlight>
                  <a:srgbClr val="FFFFFF"/>
                </a:highlight>
              </a:rPr>
              <a:t>"Course List"</a:t>
            </a:r>
            <a:r>
              <a:rPr lang="en" sz="37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3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700">
                <a:solidFill>
                  <a:srgbClr val="660E7A"/>
                </a:solidFill>
                <a:highlight>
                  <a:srgbClr val="FFFFFF"/>
                </a:highlight>
              </a:rPr>
              <a:t>console</a:t>
            </a:r>
            <a:r>
              <a:rPr lang="en" sz="37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 sz="3700">
                <a:solidFill>
                  <a:srgbClr val="7A7A43"/>
                </a:solidFill>
                <a:highlight>
                  <a:srgbClr val="FFFFFF"/>
                </a:highlight>
              </a:rPr>
              <a:t>log</a:t>
            </a:r>
            <a:r>
              <a:rPr lang="en" sz="37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700">
                <a:solidFill>
                  <a:srgbClr val="008000"/>
                </a:solidFill>
                <a:highlight>
                  <a:srgbClr val="FFFFFF"/>
                </a:highlight>
              </a:rPr>
              <a:t>"Course List"</a:t>
            </a:r>
            <a:r>
              <a:rPr lang="en" sz="37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3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700">
                <a:solidFill>
                  <a:srgbClr val="660E7A"/>
                </a:solidFill>
                <a:highlight>
                  <a:srgbClr val="FFFFFF"/>
                </a:highlight>
              </a:rPr>
              <a:t>document</a:t>
            </a:r>
            <a:r>
              <a:rPr lang="en" sz="37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 sz="3700">
                <a:solidFill>
                  <a:srgbClr val="7A7A43"/>
                </a:solidFill>
                <a:highlight>
                  <a:srgbClr val="FFFFFF"/>
                </a:highlight>
              </a:rPr>
              <a:t>getElementById</a:t>
            </a:r>
            <a:r>
              <a:rPr lang="en" sz="37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700">
                <a:solidFill>
                  <a:srgbClr val="008000"/>
                </a:solidFill>
                <a:highlight>
                  <a:srgbClr val="FFFFFF"/>
                </a:highlight>
              </a:rPr>
              <a:t>'root'</a:t>
            </a:r>
            <a:r>
              <a:rPr lang="en" sz="37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3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b="1" lang="en" sz="3700">
                <a:solidFill>
                  <a:srgbClr val="660E7A"/>
                </a:solidFill>
                <a:highlight>
                  <a:srgbClr val="FFFFFF"/>
                </a:highlight>
              </a:rPr>
              <a:t>innerHTML </a:t>
            </a:r>
            <a:r>
              <a:rPr lang="en" sz="370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b="1" lang="en" sz="3700">
                <a:solidFill>
                  <a:srgbClr val="008000"/>
                </a:solidFill>
                <a:highlight>
                  <a:srgbClr val="FFFFFF"/>
                </a:highlight>
              </a:rPr>
              <a:t>"&lt;h1&gt;Course List&lt;/h1&gt;"</a:t>
            </a:r>
            <a:endParaRPr i="1" sz="3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74" name="Google Shape;274;p40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course-list.js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en" sz="3500">
                <a:solidFill>
                  <a:schemeClr val="dk1"/>
                </a:solidFill>
              </a:rPr>
              <a:t>We'll render content into a root DIV element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&lt;</a:t>
            </a:r>
            <a:r>
              <a:rPr b="1" lang="en" sz="3500">
                <a:solidFill>
                  <a:srgbClr val="000080"/>
                </a:solidFill>
              </a:rPr>
              <a:t>body</a:t>
            </a:r>
            <a:r>
              <a:rPr lang="en" sz="3500">
                <a:solidFill>
                  <a:schemeClr val="dk1"/>
                </a:solidFill>
              </a:rPr>
              <a:t>&gt;</a:t>
            </a:r>
            <a:endParaRPr sz="35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&lt;</a:t>
            </a:r>
            <a:r>
              <a:rPr b="1" lang="en" sz="3500">
                <a:solidFill>
                  <a:srgbClr val="000080"/>
                </a:solidFill>
              </a:rPr>
              <a:t>div </a:t>
            </a:r>
            <a:r>
              <a:rPr b="1" lang="en" sz="3500">
                <a:solidFill>
                  <a:srgbClr val="0000FF"/>
                </a:solidFill>
              </a:rPr>
              <a:t>id</a:t>
            </a:r>
            <a:r>
              <a:rPr b="1" lang="en" sz="3500">
                <a:solidFill>
                  <a:srgbClr val="008000"/>
                </a:solidFill>
              </a:rPr>
              <a:t>="root"</a:t>
            </a:r>
            <a:r>
              <a:rPr lang="en" sz="3500">
                <a:solidFill>
                  <a:schemeClr val="dk1"/>
                </a:solidFill>
              </a:rPr>
              <a:t>&gt;&lt;/</a:t>
            </a:r>
            <a:r>
              <a:rPr b="1" lang="en" sz="3500">
                <a:solidFill>
                  <a:srgbClr val="000080"/>
                </a:solidFill>
              </a:rPr>
              <a:t>div</a:t>
            </a:r>
            <a:r>
              <a:rPr lang="en" sz="3500">
                <a:solidFill>
                  <a:schemeClr val="dk1"/>
                </a:solidFill>
              </a:rPr>
              <a:t>&gt;</a:t>
            </a:r>
            <a:endParaRPr sz="35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&lt;</a:t>
            </a:r>
            <a:r>
              <a:rPr b="1" lang="en" sz="3500">
                <a:solidFill>
                  <a:srgbClr val="000080"/>
                </a:solidFill>
              </a:rPr>
              <a:t>script</a:t>
            </a:r>
            <a:endParaRPr b="1" sz="3500">
              <a:solidFill>
                <a:srgbClr val="000080"/>
              </a:solidFill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FF"/>
                </a:solidFill>
              </a:rPr>
              <a:t>src</a:t>
            </a:r>
            <a:r>
              <a:rPr b="1" lang="en" sz="3500">
                <a:solidFill>
                  <a:srgbClr val="008000"/>
                </a:solidFill>
              </a:rPr>
              <a:t>="course-list.js"</a:t>
            </a:r>
            <a:endParaRPr b="1" sz="3500">
              <a:solidFill>
                <a:srgbClr val="008000"/>
              </a:solidFill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FF"/>
                </a:solidFill>
              </a:rPr>
              <a:t>type</a:t>
            </a:r>
            <a:r>
              <a:rPr b="1" lang="en" sz="3500">
                <a:solidFill>
                  <a:srgbClr val="008000"/>
                </a:solidFill>
              </a:rPr>
              <a:t>="text/babel"</a:t>
            </a:r>
            <a:r>
              <a:rPr lang="en" sz="3500">
                <a:solidFill>
                  <a:schemeClr val="dk1"/>
                </a:solidFill>
              </a:rPr>
              <a:t>&gt;&lt;/</a:t>
            </a:r>
            <a:r>
              <a:rPr b="1" lang="en" sz="3500">
                <a:solidFill>
                  <a:srgbClr val="000080"/>
                </a:solidFill>
              </a:rPr>
              <a:t>script</a:t>
            </a:r>
            <a:r>
              <a:rPr lang="en" sz="3500">
                <a:solidFill>
                  <a:schemeClr val="dk1"/>
                </a:solidFill>
              </a:rPr>
              <a:t>&gt;</a:t>
            </a:r>
            <a:endParaRPr sz="3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&lt;/</a:t>
            </a:r>
            <a:r>
              <a:rPr b="1" lang="en" sz="3500">
                <a:solidFill>
                  <a:srgbClr val="000080"/>
                </a:solidFill>
              </a:rPr>
              <a:t>body</a:t>
            </a:r>
            <a:r>
              <a:rPr lang="en" sz="3500">
                <a:solidFill>
                  <a:schemeClr val="dk1"/>
                </a:solidFill>
              </a:rPr>
              <a:t>&gt;</a:t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280" name="Google Shape;280;p41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course-list.html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Applications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9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en" sz="3800"/>
              <a:t>Any software capable of issuing HTTP requests (and processing responses)</a:t>
            </a:r>
            <a:endParaRPr sz="3800"/>
          </a:p>
          <a:p>
            <a:pPr indent="-469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Char char="○"/>
            </a:pPr>
            <a:r>
              <a:rPr lang="en" sz="3800"/>
              <a:t>Most common: web browser</a:t>
            </a:r>
            <a:endParaRPr sz="3800"/>
          </a:p>
          <a:p>
            <a:pPr indent="-469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800"/>
              <a:buChar char="●"/>
            </a:pPr>
            <a:r>
              <a:rPr lang="en" sz="3800"/>
              <a:t>“Apps” commonly issue HTTP requests on your behalf as a standardized	communication layer</a:t>
            </a:r>
            <a:endParaRPr sz="3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head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&lt;</a:t>
            </a:r>
            <a:r>
              <a:rPr b="1" lang="en" sz="3000">
                <a:solidFill>
                  <a:srgbClr val="000080"/>
                </a:solidFill>
                <a:highlight>
                  <a:srgbClr val="FFE599"/>
                </a:highlight>
              </a:rPr>
              <a:t>script </a:t>
            </a:r>
            <a:r>
              <a:rPr b="1" lang="en" sz="3000">
                <a:solidFill>
                  <a:srgbClr val="0000FF"/>
                </a:solidFill>
                <a:highlight>
                  <a:srgbClr val="FFE599"/>
                </a:highlight>
              </a:rPr>
              <a:t>src</a:t>
            </a:r>
            <a:r>
              <a:rPr b="1" lang="en" sz="3000">
                <a:solidFill>
                  <a:srgbClr val="008000"/>
                </a:solidFill>
                <a:highlight>
                  <a:srgbClr val="FFE599"/>
                </a:highlight>
              </a:rPr>
              <a:t>="https://cdnjs.cloudflare.com/ajax/libs/react/15.4.2/react.js"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&gt;&lt;/</a:t>
            </a:r>
            <a:r>
              <a:rPr b="1" lang="en" sz="3000">
                <a:solidFill>
                  <a:srgbClr val="000080"/>
                </a:solidFill>
                <a:highlight>
                  <a:srgbClr val="FFE599"/>
                </a:highlight>
              </a:rPr>
              <a:t>script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&lt;</a:t>
            </a:r>
            <a:r>
              <a:rPr b="1" lang="en" sz="3000">
                <a:solidFill>
                  <a:srgbClr val="000080"/>
                </a:solidFill>
                <a:highlight>
                  <a:srgbClr val="FFE599"/>
                </a:highlight>
              </a:rPr>
              <a:t>script </a:t>
            </a:r>
            <a:r>
              <a:rPr b="1" lang="en" sz="3000">
                <a:solidFill>
                  <a:srgbClr val="0000FF"/>
                </a:solidFill>
                <a:highlight>
                  <a:srgbClr val="FFE599"/>
                </a:highlight>
              </a:rPr>
              <a:t>src</a:t>
            </a:r>
            <a:r>
              <a:rPr b="1" lang="en" sz="3000">
                <a:solidFill>
                  <a:srgbClr val="008000"/>
                </a:solidFill>
                <a:highlight>
                  <a:srgbClr val="FFE599"/>
                </a:highlight>
              </a:rPr>
              <a:t>="https://cdnjs.cloudflare.com/ajax/libs/react/15.4.2/react-dom.js"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&gt;&lt;/</a:t>
            </a:r>
            <a:r>
              <a:rPr b="1" lang="en" sz="3000">
                <a:solidFill>
                  <a:srgbClr val="000080"/>
                </a:solidFill>
                <a:highlight>
                  <a:srgbClr val="FFE599"/>
                </a:highlight>
              </a:rPr>
              <a:t>script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&lt;</a:t>
            </a:r>
            <a:r>
              <a:rPr b="1" lang="en" sz="3000">
                <a:solidFill>
                  <a:srgbClr val="000080"/>
                </a:solidFill>
                <a:highlight>
                  <a:srgbClr val="FFE599"/>
                </a:highlight>
              </a:rPr>
              <a:t>script </a:t>
            </a:r>
            <a:r>
              <a:rPr b="1" lang="en" sz="3000">
                <a:solidFill>
                  <a:srgbClr val="0000FF"/>
                </a:solidFill>
                <a:highlight>
                  <a:srgbClr val="FFE599"/>
                </a:highlight>
              </a:rPr>
              <a:t>src</a:t>
            </a:r>
            <a:r>
              <a:rPr b="1" lang="en" sz="3000">
                <a:solidFill>
                  <a:srgbClr val="008000"/>
                </a:solidFill>
                <a:highlight>
                  <a:srgbClr val="FFE599"/>
                </a:highlight>
              </a:rPr>
              <a:t>="https://cdnjs.cloudflare.com/ajax/libs/babel-standalone/6.21.1/babel.min.js"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&gt;&lt;/</a:t>
            </a:r>
            <a:r>
              <a:rPr b="1" lang="en" sz="3000">
                <a:solidFill>
                  <a:srgbClr val="000080"/>
                </a:solidFill>
                <a:highlight>
                  <a:srgbClr val="FFE599"/>
                </a:highlight>
              </a:rPr>
              <a:t>script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head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3000"/>
          </a:p>
        </p:txBody>
      </p:sp>
      <p:sp>
        <p:nvSpPr>
          <p:cNvPr id="286" name="Google Shape;286;p42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External JavaScript Libraries to Head</a:t>
            </a:r>
            <a:endParaRPr/>
          </a:p>
        </p:txBody>
      </p:sp>
      <p:sp>
        <p:nvSpPr>
          <p:cNvPr id="287" name="Google Shape;287;p42"/>
          <p:cNvSpPr/>
          <p:nvPr/>
        </p:nvSpPr>
        <p:spPr>
          <a:xfrm>
            <a:off x="6195950" y="1205725"/>
            <a:ext cx="2791800" cy="23298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Oswald"/>
                <a:ea typeface="Oswald"/>
                <a:cs typeface="Oswald"/>
                <a:sym typeface="Oswald"/>
              </a:rPr>
              <a:t>We're loading React.js library to use object oriented HTML components</a:t>
            </a:r>
            <a:endParaRPr sz="29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CourseList in course-list.js</a:t>
            </a:r>
            <a:endParaRPr/>
          </a:p>
        </p:txBody>
      </p:sp>
      <p:sp>
        <p:nvSpPr>
          <p:cNvPr id="293" name="Google Shape;293;p43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80"/>
                </a:solidFill>
              </a:rPr>
              <a:t>class </a:t>
            </a:r>
            <a:r>
              <a:rPr lang="en" sz="3000">
                <a:solidFill>
                  <a:schemeClr val="dk1"/>
                </a:solidFill>
              </a:rPr>
              <a:t>CourseList </a:t>
            </a:r>
            <a:r>
              <a:rPr b="1" lang="en" sz="3000">
                <a:solidFill>
                  <a:srgbClr val="000080"/>
                </a:solidFill>
              </a:rPr>
              <a:t>extends </a:t>
            </a:r>
            <a:r>
              <a:rPr lang="en" sz="3000">
                <a:solidFill>
                  <a:schemeClr val="dk1"/>
                </a:solidFill>
              </a:rPr>
              <a:t>React.Component {</a:t>
            </a:r>
            <a:endParaRPr sz="3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7A7A43"/>
                </a:solidFill>
              </a:rPr>
              <a:t>render</a:t>
            </a:r>
            <a:r>
              <a:rPr lang="en" sz="3000">
                <a:solidFill>
                  <a:schemeClr val="dk1"/>
                </a:solidFill>
              </a:rPr>
              <a:t>() {</a:t>
            </a:r>
            <a:endParaRPr sz="30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80"/>
                </a:solidFill>
              </a:rPr>
              <a:t>return</a:t>
            </a:r>
            <a:r>
              <a:rPr lang="en" sz="3000">
                <a:solidFill>
                  <a:schemeClr val="dk1"/>
                </a:solidFill>
              </a:rPr>
              <a:t>(</a:t>
            </a:r>
            <a:endParaRPr sz="30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&lt;</a:t>
            </a:r>
            <a:r>
              <a:rPr b="1" lang="en" sz="3000">
                <a:solidFill>
                  <a:srgbClr val="000080"/>
                </a:solidFill>
              </a:rPr>
              <a:t>div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&lt;</a:t>
            </a:r>
            <a:r>
              <a:rPr b="1" lang="en" sz="3000">
                <a:solidFill>
                  <a:srgbClr val="000080"/>
                </a:solidFill>
              </a:rPr>
              <a:t>h1</a:t>
            </a:r>
            <a:r>
              <a:rPr lang="en" sz="3000">
                <a:solidFill>
                  <a:schemeClr val="dk1"/>
                </a:solidFill>
              </a:rPr>
              <a:t>&gt;Course List&lt;/</a:t>
            </a:r>
            <a:r>
              <a:rPr b="1" lang="en" sz="3000">
                <a:solidFill>
                  <a:srgbClr val="000080"/>
                </a:solidFill>
              </a:rPr>
              <a:t>h1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&lt;/</a:t>
            </a:r>
            <a:r>
              <a:rPr b="1" lang="en" sz="3000">
                <a:solidFill>
                  <a:srgbClr val="000080"/>
                </a:solidFill>
              </a:rPr>
              <a:t>div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)}}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ReactDOM.</a:t>
            </a:r>
            <a:r>
              <a:rPr lang="en" sz="3000">
                <a:solidFill>
                  <a:srgbClr val="7A7A43"/>
                </a:solidFill>
              </a:rPr>
              <a:t>render</a:t>
            </a:r>
            <a:r>
              <a:rPr lang="en" sz="3000">
                <a:solidFill>
                  <a:schemeClr val="dk1"/>
                </a:solidFill>
              </a:rPr>
              <a:t>(&lt;</a:t>
            </a:r>
            <a:r>
              <a:rPr b="1" lang="en" sz="3000">
                <a:solidFill>
                  <a:srgbClr val="000080"/>
                </a:solidFill>
              </a:rPr>
              <a:t>CourseList </a:t>
            </a:r>
            <a:r>
              <a:rPr lang="en" sz="3000">
                <a:solidFill>
                  <a:schemeClr val="dk1"/>
                </a:solidFill>
              </a:rPr>
              <a:t>/&gt;, </a:t>
            </a:r>
            <a:endParaRPr sz="3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660E7A"/>
                </a:solidFill>
              </a:rPr>
              <a:t>document</a:t>
            </a:r>
            <a:r>
              <a:rPr lang="en" sz="3000">
                <a:solidFill>
                  <a:schemeClr val="dk1"/>
                </a:solidFill>
              </a:rPr>
              <a:t>.</a:t>
            </a:r>
            <a:r>
              <a:rPr lang="en" sz="3000">
                <a:solidFill>
                  <a:srgbClr val="7A7A43"/>
                </a:solidFill>
              </a:rPr>
              <a:t>getElementById</a:t>
            </a:r>
            <a:r>
              <a:rPr lang="en" sz="3000">
                <a:solidFill>
                  <a:schemeClr val="dk1"/>
                </a:solidFill>
              </a:rPr>
              <a:t>(</a:t>
            </a:r>
            <a:r>
              <a:rPr b="1" lang="en" sz="3000">
                <a:solidFill>
                  <a:srgbClr val="008000"/>
                </a:solidFill>
              </a:rPr>
              <a:t>'root'</a:t>
            </a:r>
            <a:r>
              <a:rPr lang="en" sz="3000">
                <a:solidFill>
                  <a:schemeClr val="dk1"/>
                </a:solidFill>
              </a:rPr>
              <a:t>))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800"/>
              <a:t>HTTP</a:t>
            </a:r>
            <a:endParaRPr sz="18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100"/>
              <a:t>CLIENT</a:t>
            </a:r>
            <a:endParaRPr sz="141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304" name="Google Shape;304;p45"/>
          <p:cNvSpPr/>
          <p:nvPr/>
        </p:nvSpPr>
        <p:spPr>
          <a:xfrm>
            <a:off x="2807275" y="736425"/>
            <a:ext cx="6223608" cy="4548744"/>
          </a:xfrm>
          <a:prstGeom prst="cloud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5" name="Google Shape;305;p45"/>
          <p:cNvSpPr/>
          <p:nvPr/>
        </p:nvSpPr>
        <p:spPr>
          <a:xfrm>
            <a:off x="6642000" y="1012875"/>
            <a:ext cx="2154900" cy="3641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RESOURCES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6" name="Google Shape;306;p45"/>
          <p:cNvSpPr/>
          <p:nvPr/>
        </p:nvSpPr>
        <p:spPr>
          <a:xfrm>
            <a:off x="311700" y="1012875"/>
            <a:ext cx="1989600" cy="3641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CLIENT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7" name="Google Shape;307;p45"/>
          <p:cNvSpPr/>
          <p:nvPr/>
        </p:nvSpPr>
        <p:spPr>
          <a:xfrm>
            <a:off x="6861000" y="3436325"/>
            <a:ext cx="1746900" cy="1043050"/>
          </a:xfrm>
          <a:prstGeom prst="flowChartMagneticDisk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Databases</a:t>
            </a:r>
            <a:endParaRPr b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courses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8" name="Google Shape;308;p45"/>
          <p:cNvSpPr/>
          <p:nvPr/>
        </p:nvSpPr>
        <p:spPr>
          <a:xfrm>
            <a:off x="467700" y="3480675"/>
            <a:ext cx="1658400" cy="998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Oswald"/>
                <a:ea typeface="Oswald"/>
                <a:cs typeface="Oswald"/>
                <a:sym typeface="Oswald"/>
              </a:rPr>
              <a:t>course-list</a:t>
            </a:r>
            <a:endParaRPr b="1" sz="2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swald"/>
                <a:ea typeface="Oswald"/>
                <a:cs typeface="Oswald"/>
                <a:sym typeface="Oswald"/>
              </a:rPr>
              <a:t>course-editor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9" name="Google Shape;309;p45"/>
          <p:cNvSpPr txBox="1"/>
          <p:nvPr/>
        </p:nvSpPr>
        <p:spPr>
          <a:xfrm>
            <a:off x="467700" y="1440525"/>
            <a:ext cx="1658400" cy="812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course-service</a:t>
            </a:r>
            <a:endParaRPr b="1"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0" name="Google Shape;310;p45"/>
          <p:cNvSpPr/>
          <p:nvPr/>
        </p:nvSpPr>
        <p:spPr>
          <a:xfrm>
            <a:off x="3980700" y="1012850"/>
            <a:ext cx="1814400" cy="3641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SERVER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1" name="Google Shape;311;p45"/>
          <p:cNvSpPr/>
          <p:nvPr/>
        </p:nvSpPr>
        <p:spPr>
          <a:xfrm>
            <a:off x="4136700" y="3436325"/>
            <a:ext cx="1502400" cy="1043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Oswald"/>
                <a:ea typeface="Oswald"/>
                <a:cs typeface="Oswald"/>
                <a:sym typeface="Oswald"/>
              </a:rPr>
              <a:t>Course</a:t>
            </a:r>
            <a:br>
              <a:rPr b="1" lang="en" sz="2300">
                <a:latin typeface="Oswald"/>
                <a:ea typeface="Oswald"/>
                <a:cs typeface="Oswald"/>
                <a:sym typeface="Oswald"/>
              </a:rPr>
            </a:br>
            <a:r>
              <a:rPr b="1" lang="en" sz="2300">
                <a:latin typeface="Oswald"/>
                <a:ea typeface="Oswald"/>
                <a:cs typeface="Oswald"/>
                <a:sym typeface="Oswald"/>
              </a:rPr>
              <a:t>Repository</a:t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2" name="Google Shape;312;p45"/>
          <p:cNvSpPr txBox="1"/>
          <p:nvPr/>
        </p:nvSpPr>
        <p:spPr>
          <a:xfrm>
            <a:off x="4136700" y="1440525"/>
            <a:ext cx="1502400" cy="812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CourseDao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13" name="Google Shape;313;p45"/>
          <p:cNvCxnSpPr>
            <a:stCxn id="309" idx="3"/>
            <a:endCxn id="312" idx="1"/>
          </p:cNvCxnSpPr>
          <p:nvPr/>
        </p:nvCxnSpPr>
        <p:spPr>
          <a:xfrm>
            <a:off x="2126100" y="1846725"/>
            <a:ext cx="2010600" cy="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14" name="Google Shape;314;p45"/>
          <p:cNvSpPr txBox="1"/>
          <p:nvPr/>
        </p:nvSpPr>
        <p:spPr>
          <a:xfrm>
            <a:off x="2301300" y="1202742"/>
            <a:ext cx="15804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HTTP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Request →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Response ←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Oswald"/>
                <a:ea typeface="Oswald"/>
                <a:cs typeface="Oswald"/>
                <a:sym typeface="Oswald"/>
              </a:rPr>
              <a:t>/findAllCourses</a:t>
            </a:r>
            <a:endParaRPr i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Oswald"/>
                <a:ea typeface="Oswald"/>
                <a:cs typeface="Oswald"/>
                <a:sym typeface="Oswald"/>
              </a:rPr>
              <a:t>/findCourseByID</a:t>
            </a:r>
            <a:endParaRPr i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Oswald"/>
                <a:ea typeface="Oswald"/>
                <a:cs typeface="Oswald"/>
                <a:sym typeface="Oswald"/>
              </a:rPr>
              <a:t>/createCourse</a:t>
            </a:r>
            <a:endParaRPr i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Oswald"/>
                <a:ea typeface="Oswald"/>
                <a:cs typeface="Oswald"/>
                <a:sym typeface="Oswald"/>
              </a:rPr>
              <a:t>/deleteCourse</a:t>
            </a:r>
            <a:endParaRPr i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Oswald"/>
                <a:ea typeface="Oswald"/>
                <a:cs typeface="Oswald"/>
                <a:sym typeface="Oswald"/>
              </a:rPr>
              <a:t>/updateCourse</a:t>
            </a:r>
            <a:endParaRPr i="1" sz="16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15" name="Google Shape;315;p45"/>
          <p:cNvCxnSpPr>
            <a:stCxn id="311" idx="3"/>
            <a:endCxn id="307" idx="2"/>
          </p:cNvCxnSpPr>
          <p:nvPr/>
        </p:nvCxnSpPr>
        <p:spPr>
          <a:xfrm>
            <a:off x="5639100" y="3957875"/>
            <a:ext cx="1221900" cy="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16" name="Google Shape;316;p45"/>
          <p:cNvSpPr txBox="1"/>
          <p:nvPr/>
        </p:nvSpPr>
        <p:spPr>
          <a:xfrm>
            <a:off x="4986453" y="4654250"/>
            <a:ext cx="2047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Oswald"/>
                <a:ea typeface="Oswald"/>
                <a:cs typeface="Oswald"/>
                <a:sym typeface="Oswald"/>
              </a:rPr>
              <a:t>THE INTERNET</a:t>
            </a:r>
            <a:endParaRPr b="1" sz="21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17" name="Google Shape;317;p45"/>
          <p:cNvCxnSpPr>
            <a:stCxn id="311" idx="0"/>
            <a:endCxn id="312" idx="2"/>
          </p:cNvCxnSpPr>
          <p:nvPr/>
        </p:nvCxnSpPr>
        <p:spPr>
          <a:xfrm rot="10800000">
            <a:off x="4887900" y="2252825"/>
            <a:ext cx="0" cy="118350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18" name="Google Shape;318;p45"/>
          <p:cNvCxnSpPr>
            <a:stCxn id="308" idx="0"/>
            <a:endCxn id="309" idx="2"/>
          </p:cNvCxnSpPr>
          <p:nvPr/>
        </p:nvCxnSpPr>
        <p:spPr>
          <a:xfrm rot="10800000">
            <a:off x="1296900" y="2253075"/>
            <a:ext cx="0" cy="122760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80"/>
                </a:solidFill>
                <a:highlight>
                  <a:srgbClr val="FFFFFF"/>
                </a:highlight>
              </a:rPr>
              <a:t>const </a:t>
            </a:r>
            <a:r>
              <a:rPr b="1" i="1" lang="en" sz="3200">
                <a:solidFill>
                  <a:srgbClr val="660E7A"/>
                </a:solidFill>
                <a:highlight>
                  <a:srgbClr val="FFFFFF"/>
                </a:highlight>
              </a:rPr>
              <a:t>FIND_ALL_COURSES  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"http://localhost:8080/</a:t>
            </a:r>
            <a:r>
              <a:rPr b="1" lang="en" sz="3200">
                <a:solidFill>
                  <a:srgbClr val="008000"/>
                </a:solidFill>
                <a:highlight>
                  <a:srgbClr val="FFE599"/>
                </a:highlight>
              </a:rPr>
              <a:t>findAllCourses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endParaRPr b="1" sz="32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80"/>
                </a:solidFill>
                <a:highlight>
                  <a:srgbClr val="FFFFFF"/>
                </a:highlight>
              </a:rPr>
              <a:t>const </a:t>
            </a:r>
            <a:r>
              <a:rPr b="1" i="1" lang="en" sz="3200">
                <a:solidFill>
                  <a:srgbClr val="660E7A"/>
                </a:solidFill>
                <a:highlight>
                  <a:srgbClr val="FFFFFF"/>
                </a:highlight>
              </a:rPr>
              <a:t>FIND_COURSE_BY_ID 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"http://localhost:8080/</a:t>
            </a:r>
            <a:r>
              <a:rPr b="1" lang="en" sz="3200">
                <a:solidFill>
                  <a:srgbClr val="008000"/>
                </a:solidFill>
                <a:highlight>
                  <a:srgbClr val="CFE2F3"/>
                </a:highlight>
              </a:rPr>
              <a:t>findCourseById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endParaRPr b="1" sz="32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80"/>
                </a:solidFill>
                <a:highlight>
                  <a:srgbClr val="FFFFFF"/>
                </a:highlight>
              </a:rPr>
              <a:t>const </a:t>
            </a:r>
            <a:r>
              <a:rPr b="1" i="1" lang="en" sz="3200">
                <a:solidFill>
                  <a:srgbClr val="660E7A"/>
                </a:solidFill>
                <a:highlight>
                  <a:srgbClr val="FFFFFF"/>
                </a:highlight>
              </a:rPr>
              <a:t>CREATE_COURSE_URL 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"http://localhost:8080/</a:t>
            </a:r>
            <a:r>
              <a:rPr b="1" lang="en" sz="3200">
                <a:solidFill>
                  <a:srgbClr val="008000"/>
                </a:solidFill>
                <a:highlight>
                  <a:srgbClr val="D9EAD3"/>
                </a:highlight>
              </a:rPr>
              <a:t>createCourse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endParaRPr b="1" sz="32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80"/>
                </a:solidFill>
                <a:highlight>
                  <a:srgbClr val="FFFFFF"/>
                </a:highlight>
              </a:rPr>
              <a:t>const </a:t>
            </a:r>
            <a:r>
              <a:rPr b="1" i="1" lang="en" sz="3200">
                <a:solidFill>
                  <a:srgbClr val="660E7A"/>
                </a:solidFill>
                <a:highlight>
                  <a:srgbClr val="FFFFFF"/>
                </a:highlight>
              </a:rPr>
              <a:t>DELETE_COURSE_URL 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"http://localhost:8080/</a:t>
            </a:r>
            <a:r>
              <a:rPr b="1" lang="en" sz="3200">
                <a:solidFill>
                  <a:srgbClr val="008000"/>
                </a:solidFill>
                <a:highlight>
                  <a:srgbClr val="F4CCCC"/>
                </a:highlight>
              </a:rPr>
              <a:t>deleteCourse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endParaRPr b="1" sz="32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80"/>
                </a:solidFill>
                <a:highlight>
                  <a:srgbClr val="FFFFFF"/>
                </a:highlight>
              </a:rPr>
              <a:t>const </a:t>
            </a:r>
            <a:r>
              <a:rPr b="1" i="1" lang="en" sz="3200">
                <a:solidFill>
                  <a:srgbClr val="660E7A"/>
                </a:solidFill>
                <a:highlight>
                  <a:srgbClr val="FFFFFF"/>
                </a:highlight>
              </a:rPr>
              <a:t>UPDATE_COURSE     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"http://localhost:8080/updateCourse"</a:t>
            </a:r>
            <a:endParaRPr sz="3200"/>
          </a:p>
        </p:txBody>
      </p:sp>
      <p:sp>
        <p:nvSpPr>
          <p:cNvPr id="324" name="Google Shape;324;p46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DAO From HTTP Client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7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80"/>
                </a:solidFill>
                <a:highlight>
                  <a:srgbClr val="FFFFFF"/>
                </a:highlight>
              </a:rPr>
              <a:t>const </a:t>
            </a:r>
            <a:r>
              <a:rPr i="1" lang="en" sz="3200">
                <a:solidFill>
                  <a:schemeClr val="dk1"/>
                </a:solidFill>
                <a:highlight>
                  <a:srgbClr val="FFFFFF"/>
                </a:highlight>
              </a:rPr>
              <a:t>findAllCourses 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= () =&gt;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200">
                <a:solidFill>
                  <a:schemeClr val="dk1"/>
                </a:solidFill>
                <a:highlight>
                  <a:srgbClr val="FFFFFF"/>
                </a:highlight>
              </a:rPr>
              <a:t>fetch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`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${</a:t>
            </a:r>
            <a:r>
              <a:rPr b="1" i="1" lang="en" sz="3200">
                <a:solidFill>
                  <a:srgbClr val="660E7A"/>
                </a:solidFill>
                <a:highlight>
                  <a:srgbClr val="FFE599"/>
                </a:highlight>
              </a:rPr>
              <a:t>FIND_ALL_COURSES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`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 sz="3200">
                <a:solidFill>
                  <a:srgbClr val="7A7A43"/>
                </a:solidFill>
                <a:highlight>
                  <a:srgbClr val="FFFFFF"/>
                </a:highlight>
              </a:rPr>
              <a:t>then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(response =&gt; response.</a:t>
            </a:r>
            <a:r>
              <a:rPr lang="en" sz="3200">
                <a:solidFill>
                  <a:srgbClr val="7A7A43"/>
                </a:solidFill>
                <a:highlight>
                  <a:srgbClr val="FFFFFF"/>
                </a:highlight>
              </a:rPr>
              <a:t>json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())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80"/>
                </a:solidFill>
                <a:highlight>
                  <a:srgbClr val="FFFFFF"/>
                </a:highlight>
              </a:rPr>
              <a:t>const </a:t>
            </a:r>
            <a:r>
              <a:rPr i="1" lang="en" sz="3200">
                <a:solidFill>
                  <a:schemeClr val="dk1"/>
                </a:solidFill>
                <a:highlight>
                  <a:srgbClr val="FFFFFF"/>
                </a:highlight>
              </a:rPr>
              <a:t>findCourseById 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= (courseId) =&gt;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200">
                <a:solidFill>
                  <a:schemeClr val="dk1"/>
                </a:solidFill>
                <a:highlight>
                  <a:srgbClr val="FFFFFF"/>
                </a:highlight>
              </a:rPr>
              <a:t>f</a:t>
            </a:r>
            <a:r>
              <a:rPr i="1" lang="en" sz="3200">
                <a:solidFill>
                  <a:schemeClr val="dk1"/>
                </a:solidFill>
                <a:highlight>
                  <a:srgbClr val="FFFFFF"/>
                </a:highlight>
              </a:rPr>
              <a:t>etch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`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${</a:t>
            </a:r>
            <a:r>
              <a:rPr b="1" i="1" lang="en" sz="3200">
                <a:solidFill>
                  <a:srgbClr val="660E7A"/>
                </a:solidFill>
                <a:highlight>
                  <a:srgbClr val="CFE2F3"/>
                </a:highlight>
              </a:rPr>
              <a:t>FIND_COURSE_BY_ID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/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${courseId}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`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 sz="3200">
                <a:solidFill>
                  <a:srgbClr val="7A7A43"/>
                </a:solidFill>
                <a:highlight>
                  <a:srgbClr val="FFFFFF"/>
                </a:highlight>
              </a:rPr>
              <a:t>then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(response =&gt; response.</a:t>
            </a:r>
            <a:r>
              <a:rPr lang="en" sz="3200">
                <a:solidFill>
                  <a:srgbClr val="7A7A43"/>
                </a:solidFill>
                <a:highlight>
                  <a:srgbClr val="FFFFFF"/>
                </a:highlight>
              </a:rPr>
              <a:t>json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())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80"/>
                </a:solidFill>
                <a:highlight>
                  <a:srgbClr val="FFFFFF"/>
                </a:highlight>
              </a:rPr>
              <a:t>const </a:t>
            </a:r>
            <a:r>
              <a:rPr i="1" lang="en" sz="3200">
                <a:solidFill>
                  <a:schemeClr val="dk1"/>
                </a:solidFill>
                <a:highlight>
                  <a:srgbClr val="FFFFFF"/>
                </a:highlight>
              </a:rPr>
              <a:t>createCourse 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= (course) =&gt;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200">
                <a:solidFill>
                  <a:schemeClr val="dk1"/>
                </a:solidFill>
                <a:highlight>
                  <a:srgbClr val="FFFFFF"/>
                </a:highlight>
              </a:rPr>
              <a:t>fetch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`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${</a:t>
            </a:r>
            <a:r>
              <a:rPr b="1" i="1" lang="en" sz="3200">
                <a:solidFill>
                  <a:srgbClr val="660E7A"/>
                </a:solidFill>
                <a:highlight>
                  <a:srgbClr val="D9EAD3"/>
                </a:highlight>
              </a:rPr>
              <a:t>CREATE_COURSE_URL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`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 sz="3200">
                <a:solidFill>
                  <a:srgbClr val="7A7A43"/>
                </a:solidFill>
                <a:highlight>
                  <a:srgbClr val="FFFFFF"/>
                </a:highlight>
              </a:rPr>
              <a:t>then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(response =&gt; response.</a:t>
            </a:r>
            <a:r>
              <a:rPr lang="en" sz="3200">
                <a:solidFill>
                  <a:srgbClr val="7A7A43"/>
                </a:solidFill>
                <a:highlight>
                  <a:srgbClr val="FFFFFF"/>
                </a:highlight>
              </a:rPr>
              <a:t>json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())</a:t>
            </a:r>
            <a:endParaRPr sz="2300"/>
          </a:p>
        </p:txBody>
      </p:sp>
      <p:sp>
        <p:nvSpPr>
          <p:cNvPr id="330" name="Google Shape;330;p47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 Retrieves Data Through HTTP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8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Fetch Retrieves Data Through HTTP</a:t>
            </a:r>
            <a:endParaRPr/>
          </a:p>
        </p:txBody>
      </p:sp>
      <p:sp>
        <p:nvSpPr>
          <p:cNvPr id="336" name="Google Shape;336;p48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80"/>
                </a:solidFill>
                <a:highlight>
                  <a:srgbClr val="FFFFFF"/>
                </a:highlight>
              </a:rPr>
              <a:t>const </a:t>
            </a:r>
            <a:r>
              <a:rPr i="1" lang="en" sz="3600">
                <a:solidFill>
                  <a:schemeClr val="dk1"/>
                </a:solidFill>
                <a:highlight>
                  <a:srgbClr val="FFFFFF"/>
                </a:highlight>
              </a:rPr>
              <a:t>deleteCourse </a:t>
            </a:r>
            <a:r>
              <a:rPr lang="en" sz="3600">
                <a:solidFill>
                  <a:schemeClr val="dk1"/>
                </a:solidFill>
                <a:highlight>
                  <a:srgbClr val="FFFFFF"/>
                </a:highlight>
              </a:rPr>
              <a:t>= (courseId) =&gt;</a:t>
            </a:r>
            <a:endParaRPr sz="3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chemeClr val="dk1"/>
                </a:solidFill>
                <a:highlight>
                  <a:srgbClr val="FFFFFF"/>
                </a:highlight>
              </a:rPr>
              <a:t>fetch</a:t>
            </a:r>
            <a:r>
              <a:rPr lang="en" sz="36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600">
                <a:solidFill>
                  <a:srgbClr val="008000"/>
                </a:solidFill>
                <a:highlight>
                  <a:srgbClr val="FFFFFF"/>
                </a:highlight>
              </a:rPr>
              <a:t>`</a:t>
            </a:r>
            <a:r>
              <a:rPr lang="en" sz="3600">
                <a:solidFill>
                  <a:schemeClr val="dk1"/>
                </a:solidFill>
                <a:highlight>
                  <a:srgbClr val="FFFFFF"/>
                </a:highlight>
              </a:rPr>
              <a:t>${</a:t>
            </a:r>
            <a:r>
              <a:rPr b="1" i="1" lang="en" sz="3600">
                <a:solidFill>
                  <a:srgbClr val="660E7A"/>
                </a:solidFill>
                <a:highlight>
                  <a:srgbClr val="F4CCCC"/>
                </a:highlight>
              </a:rPr>
              <a:t>DELETE_COURSE_URL</a:t>
            </a:r>
            <a:r>
              <a:rPr lang="en" sz="36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r>
              <a:rPr b="1" lang="en" sz="3600">
                <a:solidFill>
                  <a:srgbClr val="008000"/>
                </a:solidFill>
                <a:highlight>
                  <a:srgbClr val="FFFFFF"/>
                </a:highlight>
              </a:rPr>
              <a:t>/</a:t>
            </a:r>
            <a:r>
              <a:rPr lang="en" sz="3600">
                <a:solidFill>
                  <a:schemeClr val="dk1"/>
                </a:solidFill>
                <a:highlight>
                  <a:srgbClr val="FFFFFF"/>
                </a:highlight>
              </a:rPr>
              <a:t>${courseId}</a:t>
            </a:r>
            <a:r>
              <a:rPr b="1" lang="en" sz="3600">
                <a:solidFill>
                  <a:srgbClr val="008000"/>
                </a:solidFill>
                <a:highlight>
                  <a:srgbClr val="FFFFFF"/>
                </a:highlight>
              </a:rPr>
              <a:t>`</a:t>
            </a:r>
            <a:r>
              <a:rPr lang="en" sz="36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3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80"/>
                </a:solidFill>
                <a:highlight>
                  <a:srgbClr val="FFFFFF"/>
                </a:highlight>
              </a:rPr>
              <a:t>const </a:t>
            </a:r>
            <a:r>
              <a:rPr i="1" lang="en" sz="3600">
                <a:solidFill>
                  <a:schemeClr val="dk1"/>
                </a:solidFill>
                <a:highlight>
                  <a:srgbClr val="FFFFFF"/>
                </a:highlight>
              </a:rPr>
              <a:t>updateCourse </a:t>
            </a:r>
            <a:r>
              <a:rPr lang="en" sz="3600">
                <a:solidFill>
                  <a:schemeClr val="dk1"/>
                </a:solidFill>
                <a:highlight>
                  <a:srgbClr val="FFFFFF"/>
                </a:highlight>
              </a:rPr>
              <a:t>= (course) =&gt;</a:t>
            </a:r>
            <a:endParaRPr sz="3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chemeClr val="dk1"/>
                </a:solidFill>
                <a:highlight>
                  <a:srgbClr val="FFFFFF"/>
                </a:highlight>
              </a:rPr>
              <a:t>fetch</a:t>
            </a:r>
            <a:r>
              <a:rPr lang="en" sz="36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600">
                <a:solidFill>
                  <a:srgbClr val="008000"/>
                </a:solidFill>
                <a:highlight>
                  <a:srgbClr val="FFFFFF"/>
                </a:highlight>
              </a:rPr>
              <a:t>`</a:t>
            </a:r>
            <a:r>
              <a:rPr lang="en" sz="3600">
                <a:solidFill>
                  <a:schemeClr val="dk1"/>
                </a:solidFill>
                <a:highlight>
                  <a:srgbClr val="FFFFFF"/>
                </a:highlight>
              </a:rPr>
              <a:t>${</a:t>
            </a:r>
            <a:r>
              <a:rPr b="1" i="1" lang="en" sz="3600">
                <a:solidFill>
                  <a:srgbClr val="660E7A"/>
                </a:solidFill>
                <a:highlight>
                  <a:srgbClr val="FFFFFF"/>
                </a:highlight>
              </a:rPr>
              <a:t>UPDATE_COURSE</a:t>
            </a:r>
            <a:r>
              <a:rPr lang="en" sz="36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r>
              <a:rPr b="1" lang="en" sz="3600">
                <a:solidFill>
                  <a:srgbClr val="008000"/>
                </a:solidFill>
                <a:highlight>
                  <a:srgbClr val="FFFFFF"/>
                </a:highlight>
              </a:rPr>
              <a:t>/</a:t>
            </a:r>
            <a:r>
              <a:rPr lang="en" sz="3600">
                <a:solidFill>
                  <a:schemeClr val="dk1"/>
                </a:solidFill>
                <a:highlight>
                  <a:srgbClr val="FFFFFF"/>
                </a:highlight>
              </a:rPr>
              <a:t>${course.courseId}</a:t>
            </a:r>
            <a:r>
              <a:rPr b="1" lang="en" sz="3600">
                <a:solidFill>
                  <a:srgbClr val="008000"/>
                </a:solidFill>
                <a:highlight>
                  <a:srgbClr val="FFFFFF"/>
                </a:highlight>
              </a:rPr>
              <a:t>/</a:t>
            </a:r>
            <a:r>
              <a:rPr lang="en" sz="3600">
                <a:solidFill>
                  <a:schemeClr val="dk1"/>
                </a:solidFill>
                <a:highlight>
                  <a:srgbClr val="FFFFFF"/>
                </a:highlight>
              </a:rPr>
              <a:t>${course.</a:t>
            </a:r>
            <a:r>
              <a:rPr b="1" lang="en" sz="3600">
                <a:solidFill>
                  <a:srgbClr val="660E7A"/>
                </a:solidFill>
                <a:highlight>
                  <a:srgbClr val="FFFFFF"/>
                </a:highlight>
              </a:rPr>
              <a:t>title</a:t>
            </a:r>
            <a:r>
              <a:rPr lang="en" sz="36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r>
              <a:rPr b="1" lang="en" sz="3600">
                <a:solidFill>
                  <a:srgbClr val="008000"/>
                </a:solidFill>
                <a:highlight>
                  <a:srgbClr val="FFFFFF"/>
                </a:highlight>
              </a:rPr>
              <a:t>`</a:t>
            </a:r>
            <a:r>
              <a:rPr lang="en" sz="36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3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 sz="3600">
                <a:solidFill>
                  <a:srgbClr val="7A7A43"/>
                </a:solidFill>
                <a:highlight>
                  <a:srgbClr val="FFFFFF"/>
                </a:highlight>
              </a:rPr>
              <a:t>then</a:t>
            </a:r>
            <a:r>
              <a:rPr lang="en" sz="3600">
                <a:solidFill>
                  <a:schemeClr val="dk1"/>
                </a:solidFill>
                <a:highlight>
                  <a:srgbClr val="FFFFFF"/>
                </a:highlight>
              </a:rPr>
              <a:t>(response =&gt; response.</a:t>
            </a:r>
            <a:r>
              <a:rPr lang="en" sz="3600">
                <a:solidFill>
                  <a:srgbClr val="7A7A43"/>
                </a:solidFill>
                <a:highlight>
                  <a:srgbClr val="FFFFFF"/>
                </a:highlight>
              </a:rPr>
              <a:t>json</a:t>
            </a:r>
            <a:r>
              <a:rPr lang="en" sz="3600">
                <a:solidFill>
                  <a:schemeClr val="dk1"/>
                </a:solidFill>
                <a:highlight>
                  <a:srgbClr val="FFFFFF"/>
                </a:highlight>
              </a:rPr>
              <a:t>())</a:t>
            </a:r>
            <a:endParaRPr sz="3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Include HTTP client in any HTML document that needs to send / retrieve data from the server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&lt;</a:t>
            </a:r>
            <a:r>
              <a:rPr b="1" lang="en" sz="3600">
                <a:solidFill>
                  <a:srgbClr val="000080"/>
                </a:solidFill>
              </a:rPr>
              <a:t>head</a:t>
            </a:r>
            <a:r>
              <a:rPr lang="en" sz="3600">
                <a:solidFill>
                  <a:schemeClr val="dk1"/>
                </a:solidFill>
              </a:rPr>
              <a:t>&gt;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   &lt;</a:t>
            </a:r>
            <a:r>
              <a:rPr b="1" lang="en" sz="3600">
                <a:solidFill>
                  <a:srgbClr val="000080"/>
                </a:solidFill>
              </a:rPr>
              <a:t>script </a:t>
            </a:r>
            <a:r>
              <a:rPr b="1" lang="en" sz="3600">
                <a:solidFill>
                  <a:srgbClr val="0000FF"/>
                </a:solidFill>
              </a:rPr>
              <a:t>src</a:t>
            </a:r>
            <a:r>
              <a:rPr b="1" lang="en" sz="3600">
                <a:solidFill>
                  <a:srgbClr val="008000"/>
                </a:solidFill>
              </a:rPr>
              <a:t>="../services/course-service.js" </a:t>
            </a:r>
            <a:endParaRPr b="1" sz="3600">
              <a:solidFill>
                <a:srgbClr val="008000"/>
              </a:solidFill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0000FF"/>
                </a:solidFill>
              </a:rPr>
              <a:t>type</a:t>
            </a:r>
            <a:r>
              <a:rPr b="1" lang="en" sz="3600">
                <a:solidFill>
                  <a:srgbClr val="008000"/>
                </a:solidFill>
              </a:rPr>
              <a:t>="text/babel"</a:t>
            </a:r>
            <a:r>
              <a:rPr lang="en" sz="3600">
                <a:solidFill>
                  <a:schemeClr val="dk1"/>
                </a:solidFill>
              </a:rPr>
              <a:t>&gt;&lt;/</a:t>
            </a:r>
            <a:r>
              <a:rPr b="1" lang="en" sz="3600">
                <a:solidFill>
                  <a:srgbClr val="000080"/>
                </a:solidFill>
              </a:rPr>
              <a:t>script</a:t>
            </a:r>
            <a:r>
              <a:rPr lang="en" sz="3600">
                <a:solidFill>
                  <a:schemeClr val="dk1"/>
                </a:solidFill>
              </a:rPr>
              <a:t>&gt;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&lt;/</a:t>
            </a:r>
            <a:r>
              <a:rPr b="1" lang="en" sz="3600">
                <a:solidFill>
                  <a:srgbClr val="000080"/>
                </a:solidFill>
              </a:rPr>
              <a:t>head</a:t>
            </a:r>
            <a:r>
              <a:rPr lang="en" sz="3600">
                <a:solidFill>
                  <a:schemeClr val="dk1"/>
                </a:solidFill>
              </a:rPr>
              <a:t>&gt;</a:t>
            </a:r>
            <a:endParaRPr sz="3600"/>
          </a:p>
        </p:txBody>
      </p:sp>
      <p:sp>
        <p:nvSpPr>
          <p:cNvPr id="342" name="Google Shape;342;p49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HTTP Client Script in HTML Head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0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DISPLAYING</a:t>
            </a:r>
            <a:endParaRPr sz="1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/>
              <a:t>RECORDS</a:t>
            </a:r>
            <a:endParaRPr sz="15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1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353" name="Google Shape;353;p51"/>
          <p:cNvSpPr/>
          <p:nvPr/>
        </p:nvSpPr>
        <p:spPr>
          <a:xfrm>
            <a:off x="2807275" y="736425"/>
            <a:ext cx="6223608" cy="4548744"/>
          </a:xfrm>
          <a:prstGeom prst="cloud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4" name="Google Shape;354;p51"/>
          <p:cNvSpPr/>
          <p:nvPr/>
        </p:nvSpPr>
        <p:spPr>
          <a:xfrm>
            <a:off x="7066375" y="1012875"/>
            <a:ext cx="1730400" cy="3641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RESOURCES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5" name="Google Shape;355;p51"/>
          <p:cNvSpPr/>
          <p:nvPr/>
        </p:nvSpPr>
        <p:spPr>
          <a:xfrm>
            <a:off x="311700" y="1012875"/>
            <a:ext cx="1989600" cy="3641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CLIENT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6" name="Google Shape;356;p51"/>
          <p:cNvSpPr/>
          <p:nvPr/>
        </p:nvSpPr>
        <p:spPr>
          <a:xfrm>
            <a:off x="7232550" y="3436325"/>
            <a:ext cx="1375350" cy="1043050"/>
          </a:xfrm>
          <a:prstGeom prst="flowChartMagneticDisk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Databases</a:t>
            </a:r>
            <a:endParaRPr b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courses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7" name="Google Shape;357;p51"/>
          <p:cNvSpPr/>
          <p:nvPr/>
        </p:nvSpPr>
        <p:spPr>
          <a:xfrm>
            <a:off x="467700" y="3480675"/>
            <a:ext cx="1658400" cy="9987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 u="sng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course-list</a:t>
            </a:r>
            <a:endParaRPr b="1" sz="2300" u="sng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swald"/>
                <a:ea typeface="Oswald"/>
                <a:cs typeface="Oswald"/>
                <a:sym typeface="Oswald"/>
              </a:rPr>
              <a:t>course-editor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8" name="Google Shape;358;p51"/>
          <p:cNvSpPr txBox="1"/>
          <p:nvPr/>
        </p:nvSpPr>
        <p:spPr>
          <a:xfrm>
            <a:off x="467700" y="1440525"/>
            <a:ext cx="1658400" cy="812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course-service</a:t>
            </a:r>
            <a:endParaRPr b="1" sz="1900" u="sng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9" name="Google Shape;359;p51"/>
          <p:cNvSpPr/>
          <p:nvPr/>
        </p:nvSpPr>
        <p:spPr>
          <a:xfrm>
            <a:off x="3980700" y="1012850"/>
            <a:ext cx="2341800" cy="3641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SERVER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0" name="Google Shape;360;p51"/>
          <p:cNvSpPr/>
          <p:nvPr/>
        </p:nvSpPr>
        <p:spPr>
          <a:xfrm>
            <a:off x="4136700" y="3436325"/>
            <a:ext cx="1989600" cy="1043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Oswald"/>
                <a:ea typeface="Oswald"/>
                <a:cs typeface="Oswald"/>
                <a:sym typeface="Oswald"/>
              </a:rPr>
              <a:t>Course</a:t>
            </a:r>
            <a:br>
              <a:rPr b="1" lang="en" sz="2500">
                <a:latin typeface="Oswald"/>
                <a:ea typeface="Oswald"/>
                <a:cs typeface="Oswald"/>
                <a:sym typeface="Oswald"/>
              </a:rPr>
            </a:br>
            <a:r>
              <a:rPr b="1" lang="en" sz="2500">
                <a:latin typeface="Oswald"/>
                <a:ea typeface="Oswald"/>
                <a:cs typeface="Oswald"/>
                <a:sym typeface="Oswald"/>
              </a:rPr>
              <a:t>Repository</a:t>
            </a:r>
            <a:endParaRPr sz="2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1" name="Google Shape;361;p51"/>
          <p:cNvSpPr txBox="1"/>
          <p:nvPr/>
        </p:nvSpPr>
        <p:spPr>
          <a:xfrm>
            <a:off x="4136700" y="1440525"/>
            <a:ext cx="1989600" cy="812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CourseDao</a:t>
            </a:r>
            <a:endParaRPr b="1"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"/</a:t>
            </a:r>
            <a:r>
              <a:rPr b="1" i="1" lang="en" sz="16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findAllCourses</a:t>
            </a:r>
            <a:r>
              <a:rPr b="1" lang="en" sz="16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"</a:t>
            </a:r>
            <a:endParaRPr b="1" sz="16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findAllCourses(){}</a:t>
            </a:r>
            <a:endParaRPr b="1" sz="16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62" name="Google Shape;362;p51"/>
          <p:cNvCxnSpPr>
            <a:stCxn id="358" idx="3"/>
            <a:endCxn id="361" idx="1"/>
          </p:cNvCxnSpPr>
          <p:nvPr/>
        </p:nvCxnSpPr>
        <p:spPr>
          <a:xfrm>
            <a:off x="2126100" y="1846725"/>
            <a:ext cx="2010600" cy="0"/>
          </a:xfrm>
          <a:prstGeom prst="straightConnector1">
            <a:avLst/>
          </a:prstGeom>
          <a:noFill/>
          <a:ln cap="flat" cmpd="sng" w="5715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63" name="Google Shape;363;p51"/>
          <p:cNvSpPr txBox="1"/>
          <p:nvPr/>
        </p:nvSpPr>
        <p:spPr>
          <a:xfrm>
            <a:off x="2377500" y="1202742"/>
            <a:ext cx="15804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HTTP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Request →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Response ←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/findAllCourses</a:t>
            </a:r>
            <a:endParaRPr b="1" i="1" sz="16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/deleteCourse</a:t>
            </a:r>
            <a:endParaRPr i="1"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/createCourse</a:t>
            </a:r>
            <a:endParaRPr i="1"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Oswald"/>
                <a:ea typeface="Oswald"/>
                <a:cs typeface="Oswald"/>
                <a:sym typeface="Oswald"/>
              </a:rPr>
              <a:t>/findCourseByID</a:t>
            </a:r>
            <a:endParaRPr i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Oswald"/>
                <a:ea typeface="Oswald"/>
                <a:cs typeface="Oswald"/>
                <a:sym typeface="Oswald"/>
              </a:rPr>
              <a:t>/updateCourse</a:t>
            </a:r>
            <a:endParaRPr i="1" sz="16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64" name="Google Shape;364;p51"/>
          <p:cNvCxnSpPr>
            <a:stCxn id="360" idx="3"/>
            <a:endCxn id="356" idx="2"/>
          </p:cNvCxnSpPr>
          <p:nvPr/>
        </p:nvCxnSpPr>
        <p:spPr>
          <a:xfrm>
            <a:off x="6126300" y="3957875"/>
            <a:ext cx="1106400" cy="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65" name="Google Shape;365;p51"/>
          <p:cNvSpPr txBox="1"/>
          <p:nvPr/>
        </p:nvSpPr>
        <p:spPr>
          <a:xfrm>
            <a:off x="4986453" y="4654250"/>
            <a:ext cx="2047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Oswald"/>
                <a:ea typeface="Oswald"/>
                <a:cs typeface="Oswald"/>
                <a:sym typeface="Oswald"/>
              </a:rPr>
              <a:t>THE INTERNET</a:t>
            </a:r>
            <a:endParaRPr b="1" sz="21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66" name="Google Shape;366;p51"/>
          <p:cNvCxnSpPr>
            <a:stCxn id="360" idx="0"/>
            <a:endCxn id="361" idx="2"/>
          </p:cNvCxnSpPr>
          <p:nvPr/>
        </p:nvCxnSpPr>
        <p:spPr>
          <a:xfrm rot="10800000">
            <a:off x="5131500" y="2252825"/>
            <a:ext cx="0" cy="118350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67" name="Google Shape;367;p51"/>
          <p:cNvCxnSpPr>
            <a:stCxn id="357" idx="0"/>
            <a:endCxn id="358" idx="2"/>
          </p:cNvCxnSpPr>
          <p:nvPr/>
        </p:nvCxnSpPr>
        <p:spPr>
          <a:xfrm rot="10800000">
            <a:off x="1296900" y="2253075"/>
            <a:ext cx="0" cy="1227600"/>
          </a:xfrm>
          <a:prstGeom prst="straightConnector1">
            <a:avLst/>
          </a:prstGeom>
          <a:noFill/>
          <a:ln cap="flat" cmpd="sng" w="5715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Applications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●"/>
            </a:pPr>
            <a:r>
              <a:rPr lang="en" sz="4400"/>
              <a:t>Any software listening for HTTP requests on one/more ports (and responds)</a:t>
            </a:r>
            <a:endParaRPr sz="4400"/>
          </a:p>
          <a:p>
            <a:pPr indent="-508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400"/>
              <a:buChar char="●"/>
            </a:pPr>
            <a:r>
              <a:rPr lang="en" sz="4400"/>
              <a:t>Commonly a buffer layer in a 3 (or more) tier architecture</a:t>
            </a:r>
            <a:endParaRPr sz="4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2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>
                <a:highlight>
                  <a:schemeClr val="lt1"/>
                </a:highlight>
              </a:rPr>
              <a:t>Course-service implements all client/server communication from the client</a:t>
            </a:r>
            <a:endParaRPr sz="32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000080"/>
                </a:solidFill>
                <a:highlight>
                  <a:schemeClr val="lt1"/>
                </a:highlight>
              </a:rPr>
              <a:t>const </a:t>
            </a:r>
            <a:r>
              <a:rPr b="1" i="1" lang="en" sz="3200">
                <a:solidFill>
                  <a:srgbClr val="660E7A"/>
                </a:solidFill>
                <a:highlight>
                  <a:schemeClr val="lt1"/>
                </a:highlight>
              </a:rPr>
              <a:t>FIND_ALL_COURSES  </a:t>
            </a:r>
            <a:r>
              <a:rPr lang="en" sz="3200">
                <a:solidFill>
                  <a:schemeClr val="dk1"/>
                </a:solidFill>
                <a:highlight>
                  <a:schemeClr val="lt1"/>
                </a:highlight>
              </a:rPr>
              <a:t>= </a:t>
            </a:r>
            <a:endParaRPr sz="3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008000"/>
                </a:solidFill>
                <a:highlight>
                  <a:schemeClr val="lt1"/>
                </a:highlight>
              </a:rPr>
              <a:t>"http://localhost:8080/</a:t>
            </a:r>
            <a:r>
              <a:rPr b="1" lang="en" sz="3200">
                <a:solidFill>
                  <a:srgbClr val="008000"/>
                </a:solidFill>
                <a:highlight>
                  <a:srgbClr val="FFE599"/>
                </a:highlight>
              </a:rPr>
              <a:t>findAllCourses</a:t>
            </a:r>
            <a:r>
              <a:rPr b="1" lang="en" sz="3200">
                <a:solidFill>
                  <a:srgbClr val="008000"/>
                </a:solidFill>
                <a:highlight>
                  <a:schemeClr val="lt1"/>
                </a:highlight>
              </a:rPr>
              <a:t>"</a:t>
            </a:r>
            <a:endParaRPr b="1" sz="3200">
              <a:solidFill>
                <a:srgbClr val="008000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80"/>
                </a:solidFill>
                <a:highlight>
                  <a:srgbClr val="FFFFFF"/>
                </a:highlight>
              </a:rPr>
              <a:t>const </a:t>
            </a:r>
            <a:r>
              <a:rPr i="1" lang="en" sz="3200">
                <a:solidFill>
                  <a:schemeClr val="dk1"/>
                </a:solidFill>
                <a:highlight>
                  <a:srgbClr val="FFFFFF"/>
                </a:highlight>
              </a:rPr>
              <a:t>findAllCourses 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= () =&gt;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200">
                <a:solidFill>
                  <a:schemeClr val="dk1"/>
                </a:solidFill>
                <a:highlight>
                  <a:srgbClr val="FFFFFF"/>
                </a:highlight>
              </a:rPr>
              <a:t>fetch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`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${</a:t>
            </a:r>
            <a:r>
              <a:rPr b="1" i="1" lang="en" sz="3200">
                <a:solidFill>
                  <a:srgbClr val="660E7A"/>
                </a:solidFill>
                <a:highlight>
                  <a:srgbClr val="FFE599"/>
                </a:highlight>
              </a:rPr>
              <a:t>FIND_ALL_COURSES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`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 sz="3200">
                <a:solidFill>
                  <a:srgbClr val="7A7A43"/>
                </a:solidFill>
                <a:highlight>
                  <a:srgbClr val="FFFFFF"/>
                </a:highlight>
              </a:rPr>
              <a:t>then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(response =&gt; response.</a:t>
            </a:r>
            <a:r>
              <a:rPr lang="en" sz="3200">
                <a:solidFill>
                  <a:srgbClr val="7A7A43"/>
                </a:solidFill>
                <a:highlight>
                  <a:srgbClr val="FFFFFF"/>
                </a:highlight>
              </a:rPr>
              <a:t>json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())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373" name="Google Shape;373;p52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Client course-service.js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3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HTTP Client Script in HTML Head</a:t>
            </a:r>
            <a:endParaRPr/>
          </a:p>
        </p:txBody>
      </p:sp>
      <p:sp>
        <p:nvSpPr>
          <p:cNvPr id="379" name="Google Shape;379;p53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44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" sz="3400"/>
              <a:t>Include HTTP client in course-list.html so CourseList component can access courses from server</a:t>
            </a:r>
            <a:endParaRPr sz="3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chemeClr val="dk1"/>
                </a:solidFill>
              </a:rPr>
              <a:t>&lt;</a:t>
            </a:r>
            <a:r>
              <a:rPr b="1" lang="en" sz="3400">
                <a:solidFill>
                  <a:srgbClr val="000080"/>
                </a:solidFill>
              </a:rPr>
              <a:t>head</a:t>
            </a:r>
            <a:r>
              <a:rPr lang="en" sz="3400">
                <a:solidFill>
                  <a:schemeClr val="dk1"/>
                </a:solidFill>
              </a:rPr>
              <a:t>&gt;</a:t>
            </a:r>
            <a:endParaRPr sz="3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chemeClr val="dk1"/>
                </a:solidFill>
              </a:rPr>
              <a:t>   &lt;</a:t>
            </a:r>
            <a:r>
              <a:rPr b="1" lang="en" sz="3400">
                <a:solidFill>
                  <a:srgbClr val="000080"/>
                </a:solidFill>
              </a:rPr>
              <a:t>script </a:t>
            </a:r>
            <a:r>
              <a:rPr b="1" lang="en" sz="3400">
                <a:solidFill>
                  <a:srgbClr val="0000FF"/>
                </a:solidFill>
              </a:rPr>
              <a:t>src</a:t>
            </a:r>
            <a:r>
              <a:rPr b="1" lang="en" sz="3400">
                <a:solidFill>
                  <a:srgbClr val="008000"/>
                </a:solidFill>
              </a:rPr>
              <a:t>="../services/course-service.js" </a:t>
            </a:r>
            <a:endParaRPr b="1" sz="3400">
              <a:solidFill>
                <a:srgbClr val="008000"/>
              </a:solidFill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400">
                <a:solidFill>
                  <a:srgbClr val="0000FF"/>
                </a:solidFill>
              </a:rPr>
              <a:t>type</a:t>
            </a:r>
            <a:r>
              <a:rPr b="1" lang="en" sz="3400">
                <a:solidFill>
                  <a:srgbClr val="008000"/>
                </a:solidFill>
              </a:rPr>
              <a:t>="text/babel"</a:t>
            </a:r>
            <a:r>
              <a:rPr lang="en" sz="3400">
                <a:solidFill>
                  <a:schemeClr val="dk1"/>
                </a:solidFill>
              </a:rPr>
              <a:t>&gt;&lt;/</a:t>
            </a:r>
            <a:r>
              <a:rPr b="1" lang="en" sz="3400">
                <a:solidFill>
                  <a:srgbClr val="000080"/>
                </a:solidFill>
              </a:rPr>
              <a:t>script</a:t>
            </a:r>
            <a:r>
              <a:rPr lang="en" sz="3400">
                <a:solidFill>
                  <a:schemeClr val="dk1"/>
                </a:solidFill>
              </a:rPr>
              <a:t>&gt;</a:t>
            </a:r>
            <a:endParaRPr sz="3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chemeClr val="dk1"/>
                </a:solidFill>
              </a:rPr>
              <a:t>&lt;/</a:t>
            </a:r>
            <a:r>
              <a:rPr b="1" lang="en" sz="3400">
                <a:solidFill>
                  <a:srgbClr val="000080"/>
                </a:solidFill>
              </a:rPr>
              <a:t>head</a:t>
            </a:r>
            <a:r>
              <a:rPr lang="en" sz="3400">
                <a:solidFill>
                  <a:schemeClr val="dk1"/>
                </a:solidFill>
              </a:rPr>
              <a:t>&gt;</a:t>
            </a:r>
            <a:endParaRPr sz="3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4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Data for Display</a:t>
            </a:r>
            <a:endParaRPr/>
          </a:p>
        </p:txBody>
      </p:sp>
      <p:sp>
        <p:nvSpPr>
          <p:cNvPr id="385" name="Google Shape;385;p54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00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CourseList </a:t>
            </a:r>
            <a:r>
              <a:rPr b="1" lang="en" sz="3500">
                <a:solidFill>
                  <a:srgbClr val="000080"/>
                </a:solidFill>
                <a:highlight>
                  <a:srgbClr val="FFFFFF"/>
                </a:highlight>
              </a:rPr>
              <a:t>extends 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React.Component {</a:t>
            </a:r>
            <a:endParaRPr sz="3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660E7A"/>
                </a:solidFill>
                <a:highlight>
                  <a:srgbClr val="CFE2F3"/>
                </a:highlight>
              </a:rPr>
              <a:t>state</a:t>
            </a:r>
            <a:r>
              <a:rPr b="1" lang="en" sz="3500">
                <a:solidFill>
                  <a:srgbClr val="660E7A"/>
                </a:solidFill>
                <a:highlight>
                  <a:srgbClr val="FFFFFF"/>
                </a:highlight>
              </a:rPr>
              <a:t> 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= { </a:t>
            </a:r>
            <a:r>
              <a:rPr b="1" lang="en" sz="3500">
                <a:solidFill>
                  <a:srgbClr val="660E7A"/>
                </a:solidFill>
                <a:highlight>
                  <a:srgbClr val="F4CCCC"/>
                </a:highlight>
              </a:rPr>
              <a:t>courses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: [] }</a:t>
            </a:r>
            <a:endParaRPr sz="3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500">
                <a:solidFill>
                  <a:schemeClr val="dk1"/>
                </a:solidFill>
                <a:highlight>
                  <a:srgbClr val="FFE599"/>
                </a:highlight>
              </a:rPr>
              <a:t>findAllCourses </a:t>
            </a:r>
            <a:r>
              <a:rPr lang="en" sz="3500">
                <a:solidFill>
                  <a:schemeClr val="dk1"/>
                </a:solidFill>
                <a:highlight>
                  <a:srgbClr val="FFE599"/>
                </a:highlight>
              </a:rPr>
              <a:t>= ()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 =&gt; </a:t>
            </a:r>
            <a:r>
              <a:rPr i="1" lang="en" sz="3500">
                <a:solidFill>
                  <a:schemeClr val="dk1"/>
                </a:solidFill>
                <a:highlight>
                  <a:srgbClr val="FFFFFF"/>
                </a:highlight>
              </a:rPr>
              <a:t>findAllCourses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()</a:t>
            </a:r>
            <a:endParaRPr sz="3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   .</a:t>
            </a:r>
            <a:r>
              <a:rPr lang="en" sz="3500">
                <a:solidFill>
                  <a:srgbClr val="7A7A43"/>
                </a:solidFill>
                <a:highlight>
                  <a:srgbClr val="FFFFFF"/>
                </a:highlight>
              </a:rPr>
              <a:t>then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((</a:t>
            </a:r>
            <a:r>
              <a:rPr b="1" lang="en" sz="3500">
                <a:solidFill>
                  <a:schemeClr val="dk1"/>
                </a:solidFill>
                <a:highlight>
                  <a:srgbClr val="F4CCCC"/>
                </a:highlight>
              </a:rPr>
              <a:t>courses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) =&gt; </a:t>
            </a:r>
            <a:r>
              <a:rPr b="1" lang="en" sz="3500">
                <a:solidFill>
                  <a:srgbClr val="000080"/>
                </a:solidFill>
                <a:highlight>
                  <a:srgbClr val="CFE2F3"/>
                </a:highlight>
              </a:rPr>
              <a:t>this</a:t>
            </a:r>
            <a:r>
              <a:rPr lang="en" sz="3500">
                <a:solidFill>
                  <a:schemeClr val="dk1"/>
                </a:solidFill>
                <a:highlight>
                  <a:srgbClr val="CFE2F3"/>
                </a:highlight>
              </a:rPr>
              <a:t>.setState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({</a:t>
            </a:r>
            <a:r>
              <a:rPr b="1" lang="en" sz="3500">
                <a:solidFill>
                  <a:schemeClr val="dk1"/>
                </a:solidFill>
                <a:highlight>
                  <a:srgbClr val="F4CCCC"/>
                </a:highlight>
              </a:rPr>
              <a:t>courses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}))</a:t>
            </a:r>
            <a:endParaRPr sz="3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3500">
                <a:solidFill>
                  <a:schemeClr val="dk1"/>
                </a:solidFill>
                <a:highlight>
                  <a:srgbClr val="FFFFFF"/>
                </a:highlight>
              </a:rPr>
              <a:t>componentDidMount</a:t>
            </a:r>
            <a:r>
              <a:rPr i="1" lang="en" sz="35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= () =&gt; </a:t>
            </a:r>
            <a:r>
              <a:rPr b="1" lang="en" sz="3500">
                <a:solidFill>
                  <a:srgbClr val="000080"/>
                </a:solidFill>
                <a:highlight>
                  <a:srgbClr val="FFE599"/>
                </a:highlight>
              </a:rPr>
              <a:t>this</a:t>
            </a:r>
            <a:r>
              <a:rPr lang="en" sz="3500">
                <a:solidFill>
                  <a:schemeClr val="dk1"/>
                </a:solidFill>
                <a:highlight>
                  <a:srgbClr val="FFE599"/>
                </a:highlight>
              </a:rPr>
              <a:t>.</a:t>
            </a:r>
            <a:r>
              <a:rPr i="1" lang="en" sz="3500">
                <a:solidFill>
                  <a:schemeClr val="dk1"/>
                </a:solidFill>
                <a:highlight>
                  <a:srgbClr val="FFE599"/>
                </a:highlight>
              </a:rPr>
              <a:t>findAllCourses</a:t>
            </a:r>
            <a:r>
              <a:rPr lang="en" sz="3500">
                <a:solidFill>
                  <a:schemeClr val="dk1"/>
                </a:solidFill>
                <a:highlight>
                  <a:srgbClr val="FFE599"/>
                </a:highlight>
              </a:rPr>
              <a:t>()</a:t>
            </a:r>
            <a:endParaRPr sz="3500">
              <a:solidFill>
                <a:schemeClr val="dk1"/>
              </a:solidFill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4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5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Rendering Data</a:t>
            </a:r>
            <a:endParaRPr/>
          </a:p>
        </p:txBody>
      </p:sp>
      <p:sp>
        <p:nvSpPr>
          <p:cNvPr id="391" name="Google Shape;391;p55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&lt;</a:t>
            </a:r>
            <a:r>
              <a:rPr b="1" lang="en" sz="3000">
                <a:solidFill>
                  <a:srgbClr val="000080"/>
                </a:solidFill>
              </a:rPr>
              <a:t>table </a:t>
            </a:r>
            <a:r>
              <a:rPr b="1" lang="en" sz="3000">
                <a:solidFill>
                  <a:srgbClr val="0000FF"/>
                </a:solidFill>
              </a:rPr>
              <a:t>className</a:t>
            </a:r>
            <a:r>
              <a:rPr b="1" lang="en" sz="3000">
                <a:solidFill>
                  <a:srgbClr val="008000"/>
                </a:solidFill>
              </a:rPr>
              <a:t>="table"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{</a:t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80"/>
                </a:solidFill>
              </a:rPr>
              <a:t>this</a:t>
            </a:r>
            <a:r>
              <a:rPr lang="en" sz="3000">
                <a:solidFill>
                  <a:schemeClr val="dk1"/>
                </a:solidFill>
              </a:rPr>
              <a:t>.</a:t>
            </a:r>
            <a:r>
              <a:rPr b="1" lang="en" sz="3000">
                <a:solidFill>
                  <a:srgbClr val="660E7A"/>
                </a:solidFill>
              </a:rPr>
              <a:t>state</a:t>
            </a:r>
            <a:r>
              <a:rPr lang="en" sz="3000">
                <a:solidFill>
                  <a:schemeClr val="dk1"/>
                </a:solidFill>
              </a:rPr>
              <a:t>.</a:t>
            </a:r>
            <a:r>
              <a:rPr b="1" lang="en" sz="3000">
                <a:solidFill>
                  <a:srgbClr val="660E7A"/>
                </a:solidFill>
              </a:rPr>
              <a:t>courses</a:t>
            </a:r>
            <a:r>
              <a:rPr lang="en" sz="3000">
                <a:solidFill>
                  <a:schemeClr val="dk1"/>
                </a:solidFill>
              </a:rPr>
              <a:t>.</a:t>
            </a:r>
            <a:r>
              <a:rPr lang="en" sz="3000">
                <a:solidFill>
                  <a:srgbClr val="7A7A43"/>
                </a:solidFill>
              </a:rPr>
              <a:t>map</a:t>
            </a:r>
            <a:r>
              <a:rPr lang="en" sz="3000">
                <a:solidFill>
                  <a:schemeClr val="dk1"/>
                </a:solidFill>
              </a:rPr>
              <a:t>(course =&gt;</a:t>
            </a:r>
            <a:endParaRPr sz="30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&lt;</a:t>
            </a:r>
            <a:r>
              <a:rPr b="1" lang="en" sz="3000">
                <a:solidFill>
                  <a:srgbClr val="000080"/>
                </a:solidFill>
              </a:rPr>
              <a:t>tr </a:t>
            </a:r>
            <a:r>
              <a:rPr b="1" lang="en" sz="3000">
                <a:solidFill>
                  <a:srgbClr val="0000FF"/>
                </a:solidFill>
              </a:rPr>
              <a:t>key</a:t>
            </a:r>
            <a:r>
              <a:rPr b="1" lang="en" sz="3000">
                <a:solidFill>
                  <a:srgbClr val="008000"/>
                </a:solidFill>
              </a:rPr>
              <a:t>=</a:t>
            </a:r>
            <a:r>
              <a:rPr lang="en" sz="3000">
                <a:solidFill>
                  <a:schemeClr val="dk1"/>
                </a:solidFill>
              </a:rPr>
              <a:t>{course.courseId}&gt;</a:t>
            </a:r>
            <a:endParaRPr sz="3000">
              <a:solidFill>
                <a:schemeClr val="dk1"/>
              </a:solidFill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&lt;</a:t>
            </a:r>
            <a:r>
              <a:rPr b="1" lang="en" sz="3000">
                <a:solidFill>
                  <a:srgbClr val="000080"/>
                </a:solidFill>
              </a:rPr>
              <a:t>td</a:t>
            </a:r>
            <a:r>
              <a:rPr lang="en" sz="3000">
                <a:solidFill>
                  <a:schemeClr val="dk1"/>
                </a:solidFill>
              </a:rPr>
              <a:t>&gt;{course.</a:t>
            </a:r>
            <a:r>
              <a:rPr b="1" lang="en" sz="3000">
                <a:solidFill>
                  <a:srgbClr val="660E7A"/>
                </a:solidFill>
              </a:rPr>
              <a:t>title</a:t>
            </a:r>
            <a:r>
              <a:rPr lang="en" sz="3000">
                <a:solidFill>
                  <a:schemeClr val="dk1"/>
                </a:solidFill>
              </a:rPr>
              <a:t>}&lt;/</a:t>
            </a:r>
            <a:r>
              <a:rPr b="1" lang="en" sz="3000">
                <a:solidFill>
                  <a:srgbClr val="000080"/>
                </a:solidFill>
              </a:rPr>
              <a:t>td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&lt;/</a:t>
            </a:r>
            <a:r>
              <a:rPr b="1" lang="en" sz="3000">
                <a:solidFill>
                  <a:srgbClr val="000080"/>
                </a:solidFill>
              </a:rPr>
              <a:t>tr</a:t>
            </a:r>
            <a:r>
              <a:rPr lang="en" sz="3000">
                <a:solidFill>
                  <a:schemeClr val="dk1"/>
                </a:solidFill>
              </a:rPr>
              <a:t>&gt;)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}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&lt;/</a:t>
            </a:r>
            <a:r>
              <a:rPr b="1" lang="en" sz="3000">
                <a:solidFill>
                  <a:srgbClr val="000080"/>
                </a:solidFill>
              </a:rPr>
              <a:t>table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92" name="Google Shape;392;p55"/>
          <p:cNvSpPr/>
          <p:nvPr/>
        </p:nvSpPr>
        <p:spPr>
          <a:xfrm>
            <a:off x="6107425" y="1405600"/>
            <a:ext cx="2976900" cy="31968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Oswald"/>
                <a:ea typeface="Oswald"/>
                <a:cs typeface="Oswald"/>
                <a:sym typeface="Oswald"/>
              </a:rPr>
              <a:t>iterate over courses,</a:t>
            </a:r>
            <a:endParaRPr sz="2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Oswald"/>
                <a:ea typeface="Oswald"/>
                <a:cs typeface="Oswald"/>
                <a:sym typeface="Oswald"/>
              </a:rPr>
              <a:t>append rows for each course, and a column with the course's title</a:t>
            </a:r>
            <a:endParaRPr sz="29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6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course-editor.js</a:t>
            </a:r>
            <a:endParaRPr/>
          </a:p>
        </p:txBody>
      </p:sp>
      <p:sp>
        <p:nvSpPr>
          <p:cNvPr id="398" name="Google Shape;398;p56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&lt;</a:t>
            </a:r>
            <a:r>
              <a:rPr b="1" lang="en" sz="3000">
                <a:solidFill>
                  <a:srgbClr val="000080"/>
                </a:solidFill>
              </a:rPr>
              <a:t>td&gt;</a:t>
            </a:r>
            <a:r>
              <a:rPr lang="en" sz="3000">
                <a:solidFill>
                  <a:schemeClr val="dk1"/>
                </a:solidFill>
              </a:rPr>
              <a:t>&lt;</a:t>
            </a:r>
            <a:r>
              <a:rPr b="1" lang="en" sz="3000">
                <a:solidFill>
                  <a:srgbClr val="000080"/>
                </a:solidFill>
              </a:rPr>
              <a:t>a </a:t>
            </a:r>
            <a:r>
              <a:rPr b="1" lang="en" sz="3000">
                <a:solidFill>
                  <a:srgbClr val="0000FF"/>
                </a:solidFill>
              </a:rPr>
              <a:t>href</a:t>
            </a:r>
            <a:r>
              <a:rPr b="1" lang="en" sz="3000">
                <a:solidFill>
                  <a:srgbClr val="008000"/>
                </a:solidFill>
              </a:rPr>
              <a:t>=</a:t>
            </a:r>
            <a:r>
              <a:rPr lang="en" sz="3000">
                <a:solidFill>
                  <a:schemeClr val="dk1"/>
                </a:solidFill>
              </a:rPr>
              <a:t>{</a:t>
            </a:r>
            <a:r>
              <a:rPr b="1" lang="en" sz="3000">
                <a:solidFill>
                  <a:srgbClr val="008000"/>
                </a:solidFill>
              </a:rPr>
              <a:t>`../../section-list/section-list.html?courseId=</a:t>
            </a:r>
            <a:r>
              <a:rPr lang="en" sz="3000">
                <a:solidFill>
                  <a:schemeClr val="dk1"/>
                </a:solidFill>
              </a:rPr>
              <a:t>${</a:t>
            </a:r>
            <a:r>
              <a:rPr b="1" lang="en" sz="3000">
                <a:solidFill>
                  <a:srgbClr val="000080"/>
                </a:solidFill>
              </a:rPr>
              <a:t>this</a:t>
            </a:r>
            <a:r>
              <a:rPr lang="en" sz="3000">
                <a:solidFill>
                  <a:schemeClr val="dk1"/>
                </a:solidFill>
              </a:rPr>
              <a:t>.</a:t>
            </a:r>
            <a:r>
              <a:rPr b="1" lang="en" sz="3000">
                <a:solidFill>
                  <a:srgbClr val="660E7A"/>
                </a:solidFill>
              </a:rPr>
              <a:t>state</a:t>
            </a:r>
            <a:r>
              <a:rPr lang="en" sz="3000">
                <a:solidFill>
                  <a:schemeClr val="dk1"/>
                </a:solidFill>
              </a:rPr>
              <a:t>.</a:t>
            </a:r>
            <a:r>
              <a:rPr b="1" lang="en" sz="3000">
                <a:solidFill>
                  <a:srgbClr val="660E7A"/>
                </a:solidFill>
              </a:rPr>
              <a:t>course</a:t>
            </a:r>
            <a:r>
              <a:rPr lang="en" sz="3000">
                <a:solidFill>
                  <a:schemeClr val="dk1"/>
                </a:solidFill>
              </a:rPr>
              <a:t>.courseId}</a:t>
            </a:r>
            <a:r>
              <a:rPr b="1" lang="en" sz="3000">
                <a:solidFill>
                  <a:srgbClr val="008000"/>
                </a:solidFill>
              </a:rPr>
              <a:t>`</a:t>
            </a:r>
            <a:r>
              <a:rPr lang="en" sz="3000">
                <a:solidFill>
                  <a:schemeClr val="dk1"/>
                </a:solidFill>
              </a:rPr>
              <a:t>}&gt;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 Sections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&lt;/</a:t>
            </a:r>
            <a:r>
              <a:rPr b="1" lang="en" sz="3000">
                <a:solidFill>
                  <a:srgbClr val="000080"/>
                </a:solidFill>
              </a:rPr>
              <a:t>a</a:t>
            </a:r>
            <a:r>
              <a:rPr lang="en" sz="3000">
                <a:solidFill>
                  <a:schemeClr val="dk1"/>
                </a:solidFill>
              </a:rPr>
              <a:t>&gt;</a:t>
            </a:r>
            <a:r>
              <a:rPr lang="en" sz="3000">
                <a:solidFill>
                  <a:schemeClr val="dk1"/>
                </a:solidFill>
              </a:rPr>
              <a:t>&lt;/</a:t>
            </a:r>
            <a:r>
              <a:rPr b="1" lang="en" sz="3000">
                <a:solidFill>
                  <a:srgbClr val="000080"/>
                </a:solidFill>
              </a:rPr>
              <a:t>td&gt;</a:t>
            </a:r>
            <a:endParaRPr sz="3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7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createCourse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() =&gt;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createCourse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.</a:t>
            </a:r>
            <a:r>
              <a:rPr lang="en" sz="1500">
                <a:solidFill>
                  <a:srgbClr val="7A7A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(() =&gt;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i="1" lang="en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findAllCourses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7A7A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render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 {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button</a:t>
            </a:r>
            <a:endParaRPr b="1" sz="1500">
              <a:solidFill>
                <a:srgbClr val="000080"/>
              </a:solidFill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8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500">
                <a:solidFill>
                  <a:srgbClr val="0000FF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b="1" lang="en" sz="1500">
                <a:solidFill>
                  <a:srgbClr val="008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{() =&gt;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i="1" lang="en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createCourse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()}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Create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3300"/>
          </a:p>
        </p:txBody>
      </p:sp>
      <p:sp>
        <p:nvSpPr>
          <p:cNvPr id="404" name="Google Shape;404;p57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8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300"/>
              <a:t>DELETING</a:t>
            </a:r>
            <a:endParaRPr sz="15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/>
              <a:t>RECORDS</a:t>
            </a:r>
            <a:endParaRPr sz="15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9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415" name="Google Shape;415;p59"/>
          <p:cNvSpPr/>
          <p:nvPr/>
        </p:nvSpPr>
        <p:spPr>
          <a:xfrm>
            <a:off x="2807275" y="736425"/>
            <a:ext cx="6223608" cy="4548744"/>
          </a:xfrm>
          <a:prstGeom prst="cloud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6" name="Google Shape;416;p59"/>
          <p:cNvSpPr/>
          <p:nvPr/>
        </p:nvSpPr>
        <p:spPr>
          <a:xfrm>
            <a:off x="7066375" y="1012875"/>
            <a:ext cx="1730400" cy="3641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RESOURCES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7" name="Google Shape;417;p59"/>
          <p:cNvSpPr/>
          <p:nvPr/>
        </p:nvSpPr>
        <p:spPr>
          <a:xfrm>
            <a:off x="311700" y="1012875"/>
            <a:ext cx="1989600" cy="3641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CLIENT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8" name="Google Shape;418;p59"/>
          <p:cNvSpPr/>
          <p:nvPr/>
        </p:nvSpPr>
        <p:spPr>
          <a:xfrm>
            <a:off x="7232550" y="3436325"/>
            <a:ext cx="1375350" cy="1043050"/>
          </a:xfrm>
          <a:prstGeom prst="flowChartMagneticDisk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Databases</a:t>
            </a:r>
            <a:endParaRPr b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courses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9" name="Google Shape;419;p59"/>
          <p:cNvSpPr/>
          <p:nvPr/>
        </p:nvSpPr>
        <p:spPr>
          <a:xfrm>
            <a:off x="467700" y="3480675"/>
            <a:ext cx="1658400" cy="9987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 u="sng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course-list</a:t>
            </a:r>
            <a:endParaRPr b="1" sz="2300" u="sng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swald"/>
                <a:ea typeface="Oswald"/>
                <a:cs typeface="Oswald"/>
                <a:sym typeface="Oswald"/>
              </a:rPr>
              <a:t>course-editor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0" name="Google Shape;420;p59"/>
          <p:cNvSpPr txBox="1"/>
          <p:nvPr/>
        </p:nvSpPr>
        <p:spPr>
          <a:xfrm>
            <a:off x="467700" y="1440525"/>
            <a:ext cx="1658400" cy="812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course-service</a:t>
            </a:r>
            <a:endParaRPr b="1" sz="1900" u="sng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1" name="Google Shape;421;p59"/>
          <p:cNvSpPr/>
          <p:nvPr/>
        </p:nvSpPr>
        <p:spPr>
          <a:xfrm>
            <a:off x="3980700" y="1012850"/>
            <a:ext cx="2341800" cy="3641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SERVER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2" name="Google Shape;422;p59"/>
          <p:cNvSpPr/>
          <p:nvPr/>
        </p:nvSpPr>
        <p:spPr>
          <a:xfrm>
            <a:off x="4136700" y="3436325"/>
            <a:ext cx="1989600" cy="1043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Course</a:t>
            </a:r>
            <a:br>
              <a:rPr b="1" lang="en" sz="1600">
                <a:latin typeface="Oswald"/>
                <a:ea typeface="Oswald"/>
                <a:cs typeface="Oswald"/>
                <a:sym typeface="Oswald"/>
              </a:rPr>
            </a:b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Repository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3" name="Google Shape;423;p59"/>
          <p:cNvSpPr txBox="1"/>
          <p:nvPr/>
        </p:nvSpPr>
        <p:spPr>
          <a:xfrm>
            <a:off x="4136700" y="1440525"/>
            <a:ext cx="1989600" cy="812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CourseDao</a:t>
            </a:r>
            <a:endParaRPr b="1"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"/</a:t>
            </a:r>
            <a:r>
              <a:rPr b="1" i="1" lang="en" sz="16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deleteCourse{id}</a:t>
            </a:r>
            <a:r>
              <a:rPr b="1" lang="en" sz="16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"</a:t>
            </a:r>
            <a:endParaRPr b="1" sz="16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deleteCourse(id){}</a:t>
            </a:r>
            <a:endParaRPr b="1" sz="16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24" name="Google Shape;424;p59"/>
          <p:cNvCxnSpPr>
            <a:stCxn id="420" idx="3"/>
            <a:endCxn id="423" idx="1"/>
          </p:cNvCxnSpPr>
          <p:nvPr/>
        </p:nvCxnSpPr>
        <p:spPr>
          <a:xfrm>
            <a:off x="2126100" y="1846725"/>
            <a:ext cx="2010600" cy="0"/>
          </a:xfrm>
          <a:prstGeom prst="straightConnector1">
            <a:avLst/>
          </a:prstGeom>
          <a:noFill/>
          <a:ln cap="flat" cmpd="sng" w="5715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25" name="Google Shape;425;p59"/>
          <p:cNvSpPr txBox="1"/>
          <p:nvPr/>
        </p:nvSpPr>
        <p:spPr>
          <a:xfrm>
            <a:off x="2377500" y="1202742"/>
            <a:ext cx="15804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HTTP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Request →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Response ←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Oswald"/>
                <a:ea typeface="Oswald"/>
                <a:cs typeface="Oswald"/>
                <a:sym typeface="Oswald"/>
              </a:rPr>
              <a:t>/findAllCourses</a:t>
            </a:r>
            <a:endParaRPr i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990000"/>
                </a:solidFill>
                <a:latin typeface="Oswald"/>
                <a:ea typeface="Oswald"/>
                <a:cs typeface="Oswald"/>
                <a:sym typeface="Oswald"/>
              </a:rPr>
              <a:t>/deleteCourse/1</a:t>
            </a:r>
            <a:endParaRPr b="1" i="1" sz="1600">
              <a:solidFill>
                <a:srgbClr val="99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/createCourse</a:t>
            </a:r>
            <a:endParaRPr i="1"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Oswald"/>
                <a:ea typeface="Oswald"/>
                <a:cs typeface="Oswald"/>
                <a:sym typeface="Oswald"/>
              </a:rPr>
              <a:t>/findCourseByID</a:t>
            </a:r>
            <a:endParaRPr i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Oswald"/>
                <a:ea typeface="Oswald"/>
                <a:cs typeface="Oswald"/>
                <a:sym typeface="Oswald"/>
              </a:rPr>
              <a:t>/updateCourse</a:t>
            </a:r>
            <a:endParaRPr i="1" sz="16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26" name="Google Shape;426;p59"/>
          <p:cNvCxnSpPr>
            <a:stCxn id="422" idx="3"/>
            <a:endCxn id="418" idx="2"/>
          </p:cNvCxnSpPr>
          <p:nvPr/>
        </p:nvCxnSpPr>
        <p:spPr>
          <a:xfrm>
            <a:off x="6126300" y="3957875"/>
            <a:ext cx="1106400" cy="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27" name="Google Shape;427;p59"/>
          <p:cNvSpPr txBox="1"/>
          <p:nvPr/>
        </p:nvSpPr>
        <p:spPr>
          <a:xfrm>
            <a:off x="4986453" y="4654250"/>
            <a:ext cx="2047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Oswald"/>
                <a:ea typeface="Oswald"/>
                <a:cs typeface="Oswald"/>
                <a:sym typeface="Oswald"/>
              </a:rPr>
              <a:t>THE INTERNET</a:t>
            </a:r>
            <a:endParaRPr b="1" sz="21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28" name="Google Shape;428;p59"/>
          <p:cNvCxnSpPr>
            <a:stCxn id="422" idx="0"/>
            <a:endCxn id="423" idx="2"/>
          </p:cNvCxnSpPr>
          <p:nvPr/>
        </p:nvCxnSpPr>
        <p:spPr>
          <a:xfrm rot="10800000">
            <a:off x="5131500" y="2252825"/>
            <a:ext cx="0" cy="118350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29" name="Google Shape;429;p59"/>
          <p:cNvCxnSpPr>
            <a:stCxn id="419" idx="0"/>
            <a:endCxn id="420" idx="2"/>
          </p:cNvCxnSpPr>
          <p:nvPr/>
        </p:nvCxnSpPr>
        <p:spPr>
          <a:xfrm rot="10800000">
            <a:off x="1296900" y="2253075"/>
            <a:ext cx="0" cy="1227600"/>
          </a:xfrm>
          <a:prstGeom prst="straightConnector1">
            <a:avLst/>
          </a:prstGeom>
          <a:noFill/>
          <a:ln cap="flat" cmpd="sng" w="5715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0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 Delete Button for Each Course</a:t>
            </a:r>
            <a:endParaRPr/>
          </a:p>
        </p:txBody>
      </p:sp>
      <p:sp>
        <p:nvSpPr>
          <p:cNvPr id="435" name="Google Shape;435;p60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dk1"/>
                </a:solidFill>
              </a:rPr>
              <a:t>&lt;</a:t>
            </a:r>
            <a:r>
              <a:rPr b="1" lang="en" sz="3100">
                <a:solidFill>
                  <a:srgbClr val="000080"/>
                </a:solidFill>
              </a:rPr>
              <a:t>tr </a:t>
            </a:r>
            <a:r>
              <a:rPr b="1" lang="en" sz="3100">
                <a:solidFill>
                  <a:srgbClr val="0000FF"/>
                </a:solidFill>
              </a:rPr>
              <a:t>key</a:t>
            </a:r>
            <a:r>
              <a:rPr b="1" lang="en" sz="3100">
                <a:solidFill>
                  <a:srgbClr val="008000"/>
                </a:solidFill>
              </a:rPr>
              <a:t>=</a:t>
            </a:r>
            <a:r>
              <a:rPr lang="en" sz="3100">
                <a:solidFill>
                  <a:schemeClr val="dk1"/>
                </a:solidFill>
              </a:rPr>
              <a:t>{course.courseId}&gt;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dk1"/>
                </a:solidFill>
              </a:rPr>
              <a:t> &lt;</a:t>
            </a:r>
            <a:r>
              <a:rPr b="1" lang="en" sz="3100">
                <a:solidFill>
                  <a:srgbClr val="000080"/>
                </a:solidFill>
              </a:rPr>
              <a:t>td</a:t>
            </a:r>
            <a:r>
              <a:rPr lang="en" sz="3100">
                <a:solidFill>
                  <a:schemeClr val="dk1"/>
                </a:solidFill>
              </a:rPr>
              <a:t>&gt;{course.</a:t>
            </a:r>
            <a:r>
              <a:rPr b="1" lang="en" sz="3100">
                <a:solidFill>
                  <a:srgbClr val="660E7A"/>
                </a:solidFill>
              </a:rPr>
              <a:t>title</a:t>
            </a:r>
            <a:r>
              <a:rPr lang="en" sz="3100">
                <a:solidFill>
                  <a:schemeClr val="dk1"/>
                </a:solidFill>
              </a:rPr>
              <a:t>}&lt;/</a:t>
            </a:r>
            <a:r>
              <a:rPr b="1" lang="en" sz="3100">
                <a:solidFill>
                  <a:srgbClr val="000080"/>
                </a:solidFill>
              </a:rPr>
              <a:t>td</a:t>
            </a:r>
            <a:r>
              <a:rPr lang="en" sz="3100">
                <a:solidFill>
                  <a:schemeClr val="dk1"/>
                </a:solidFill>
              </a:rPr>
              <a:t>&gt;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dk1"/>
                </a:solidFill>
              </a:rPr>
              <a:t> &lt;</a:t>
            </a:r>
            <a:r>
              <a:rPr b="1" lang="en" sz="3100">
                <a:solidFill>
                  <a:srgbClr val="000080"/>
                </a:solidFill>
              </a:rPr>
              <a:t>td</a:t>
            </a:r>
            <a:r>
              <a:rPr lang="en" sz="3100">
                <a:solidFill>
                  <a:schemeClr val="dk1"/>
                </a:solidFill>
              </a:rPr>
              <a:t>&gt;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dk1"/>
                </a:solidFill>
                <a:highlight>
                  <a:srgbClr val="FFE599"/>
                </a:highlight>
              </a:rPr>
              <a:t>   &lt;</a:t>
            </a:r>
            <a:r>
              <a:rPr b="1" lang="en" sz="3100">
                <a:solidFill>
                  <a:srgbClr val="000080"/>
                </a:solidFill>
                <a:highlight>
                  <a:srgbClr val="FFE599"/>
                </a:highlight>
              </a:rPr>
              <a:t>button </a:t>
            </a:r>
            <a:r>
              <a:rPr b="1" lang="en" sz="3100">
                <a:solidFill>
                  <a:srgbClr val="0000FF"/>
                </a:solidFill>
                <a:highlight>
                  <a:srgbClr val="FFE599"/>
                </a:highlight>
              </a:rPr>
              <a:t>className</a:t>
            </a:r>
            <a:r>
              <a:rPr b="1" lang="en" sz="3100">
                <a:solidFill>
                  <a:srgbClr val="008000"/>
                </a:solidFill>
                <a:highlight>
                  <a:srgbClr val="FFE599"/>
                </a:highlight>
              </a:rPr>
              <a:t>="btn btn-danger float-right"</a:t>
            </a:r>
            <a:endParaRPr b="1" sz="3100">
              <a:solidFill>
                <a:srgbClr val="008000"/>
              </a:solidFill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00">
                <a:solidFill>
                  <a:srgbClr val="008000"/>
                </a:solidFill>
                <a:highlight>
                  <a:srgbClr val="FFE599"/>
                </a:highlight>
              </a:rPr>
              <a:t>           </a:t>
            </a:r>
            <a:r>
              <a:rPr b="1" lang="en" sz="3100">
                <a:solidFill>
                  <a:srgbClr val="0000FF"/>
                </a:solidFill>
                <a:highlight>
                  <a:srgbClr val="FFE599"/>
                </a:highlight>
              </a:rPr>
              <a:t>onClick</a:t>
            </a:r>
            <a:r>
              <a:rPr b="1" lang="en" sz="3100">
                <a:solidFill>
                  <a:srgbClr val="008000"/>
                </a:solidFill>
                <a:highlight>
                  <a:srgbClr val="FFE599"/>
                </a:highlight>
              </a:rPr>
              <a:t>=</a:t>
            </a:r>
            <a:r>
              <a:rPr lang="en" sz="3100">
                <a:solidFill>
                  <a:schemeClr val="dk1"/>
                </a:solidFill>
                <a:highlight>
                  <a:srgbClr val="FFE599"/>
                </a:highlight>
              </a:rPr>
              <a:t>{() =&gt; </a:t>
            </a:r>
            <a:r>
              <a:rPr b="1" lang="en" sz="3100">
                <a:solidFill>
                  <a:srgbClr val="000080"/>
                </a:solidFill>
                <a:highlight>
                  <a:srgbClr val="FFE599"/>
                </a:highlight>
              </a:rPr>
              <a:t>this</a:t>
            </a:r>
            <a:r>
              <a:rPr lang="en" sz="3100">
                <a:solidFill>
                  <a:schemeClr val="dk1"/>
                </a:solidFill>
                <a:highlight>
                  <a:srgbClr val="FFE599"/>
                </a:highlight>
              </a:rPr>
              <a:t>.</a:t>
            </a:r>
            <a:r>
              <a:rPr i="1" lang="en" sz="3100">
                <a:solidFill>
                  <a:schemeClr val="dk1"/>
                </a:solidFill>
                <a:highlight>
                  <a:srgbClr val="FFE599"/>
                </a:highlight>
              </a:rPr>
              <a:t>deleteCourse</a:t>
            </a:r>
            <a:r>
              <a:rPr lang="en" sz="3100">
                <a:solidFill>
                  <a:schemeClr val="dk1"/>
                </a:solidFill>
                <a:highlight>
                  <a:srgbClr val="FFE599"/>
                </a:highlight>
              </a:rPr>
              <a:t>(course.courseId)}&gt;</a:t>
            </a:r>
            <a:endParaRPr sz="3100">
              <a:solidFill>
                <a:schemeClr val="dk1"/>
              </a:solidFill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dk1"/>
                </a:solidFill>
                <a:highlight>
                  <a:srgbClr val="FFE599"/>
                </a:highlight>
              </a:rPr>
              <a:t>     Delete</a:t>
            </a:r>
            <a:endParaRPr sz="3100">
              <a:solidFill>
                <a:schemeClr val="dk1"/>
              </a:solidFill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dk1"/>
                </a:solidFill>
                <a:highlight>
                  <a:srgbClr val="FFE599"/>
                </a:highlight>
              </a:rPr>
              <a:t>   &lt;/</a:t>
            </a:r>
            <a:r>
              <a:rPr b="1" lang="en" sz="3100">
                <a:solidFill>
                  <a:srgbClr val="000080"/>
                </a:solidFill>
                <a:highlight>
                  <a:srgbClr val="FFE599"/>
                </a:highlight>
              </a:rPr>
              <a:t>button</a:t>
            </a:r>
            <a:r>
              <a:rPr lang="en" sz="3100">
                <a:solidFill>
                  <a:schemeClr val="dk1"/>
                </a:solidFill>
                <a:highlight>
                  <a:srgbClr val="FFE599"/>
                </a:highlight>
              </a:rPr>
              <a:t>&gt;</a:t>
            </a:r>
            <a:endParaRPr sz="3100">
              <a:solidFill>
                <a:schemeClr val="dk1"/>
              </a:solidFill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dk1"/>
                </a:solidFill>
              </a:rPr>
              <a:t> &lt;/</a:t>
            </a:r>
            <a:r>
              <a:rPr b="1" lang="en" sz="3100">
                <a:solidFill>
                  <a:srgbClr val="000080"/>
                </a:solidFill>
              </a:rPr>
              <a:t>td</a:t>
            </a:r>
            <a:r>
              <a:rPr lang="en" sz="3100">
                <a:solidFill>
                  <a:schemeClr val="dk1"/>
                </a:solidFill>
              </a:rPr>
              <a:t>&gt;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dk1"/>
                </a:solidFill>
              </a:rPr>
              <a:t>&lt;/</a:t>
            </a:r>
            <a:r>
              <a:rPr b="1" lang="en" sz="3100">
                <a:solidFill>
                  <a:srgbClr val="000080"/>
                </a:solidFill>
              </a:rPr>
              <a:t>tr</a:t>
            </a:r>
            <a:r>
              <a:rPr lang="en" sz="3100">
                <a:solidFill>
                  <a:schemeClr val="dk1"/>
                </a:solidFill>
              </a:rPr>
              <a:t>&gt;</a:t>
            </a:r>
            <a:endParaRPr sz="31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1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 deleteCourse onClick Event</a:t>
            </a:r>
            <a:endParaRPr/>
          </a:p>
        </p:txBody>
      </p:sp>
      <p:sp>
        <p:nvSpPr>
          <p:cNvPr id="441" name="Google Shape;441;p61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Component handles onClick event and uses HTTP client to send HTTP Request to delete course passing courseId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200">
                <a:solidFill>
                  <a:schemeClr val="dk1"/>
                </a:solidFill>
                <a:highlight>
                  <a:srgbClr val="FFFFFF"/>
                </a:highlight>
              </a:rPr>
              <a:t>deleteCourse 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= (courseId) =&gt;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i="1" lang="en" sz="3200">
                <a:solidFill>
                  <a:schemeClr val="dk1"/>
                </a:solidFill>
                <a:highlight>
                  <a:srgbClr val="FFFFFF"/>
                </a:highlight>
              </a:rPr>
              <a:t>deleteCourse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(courseId)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  .</a:t>
            </a:r>
            <a:r>
              <a:rPr lang="en" sz="3200">
                <a:solidFill>
                  <a:srgbClr val="7A7A43"/>
                </a:solidFill>
                <a:highlight>
                  <a:srgbClr val="FFFFFF"/>
                </a:highlight>
              </a:rPr>
              <a:t>then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(() =&gt; </a:t>
            </a:r>
            <a:r>
              <a:rPr b="1" lang="en" sz="3200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i="1" lang="en" sz="3200">
                <a:solidFill>
                  <a:schemeClr val="dk1"/>
                </a:solidFill>
                <a:highlight>
                  <a:srgbClr val="FFFFFF"/>
                </a:highlight>
              </a:rPr>
              <a:t>findAllCourses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())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When response comes back, we fetch courses again to update the UI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Hypertext Transfer Protocol (HTTP)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Application protocol for distributed, client/server communication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Session</a:t>
            </a:r>
            <a:endParaRPr sz="3600"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" sz="3200"/>
              <a:t>Request (port, method, headers, message)</a:t>
            </a:r>
            <a:endParaRPr sz="3200"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" sz="3200"/>
              <a:t>Response (status, headers, message)</a:t>
            </a:r>
            <a:endParaRPr sz="32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Stateless</a:t>
            </a:r>
            <a:endParaRPr sz="3600"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" sz="3200"/>
              <a:t>Cookies, server sessions, hidden form data</a:t>
            </a:r>
            <a:endParaRPr sz="32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2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 sz="3500">
                <a:highlight>
                  <a:srgbClr val="FFFFFF"/>
                </a:highlight>
              </a:rPr>
              <a:t>HTTP client implements access to HTTP server</a:t>
            </a:r>
            <a:endParaRPr sz="35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80"/>
                </a:solidFill>
                <a:highlight>
                  <a:srgbClr val="FFFFFF"/>
                </a:highlight>
              </a:rPr>
              <a:t>const </a:t>
            </a:r>
            <a:r>
              <a:rPr b="1" i="1" lang="en" sz="3500">
                <a:solidFill>
                  <a:srgbClr val="660E7A"/>
                </a:solidFill>
                <a:highlight>
                  <a:srgbClr val="FFFFFF"/>
                </a:highlight>
              </a:rPr>
              <a:t>DELETE_COURSE_URL 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endParaRPr sz="3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8000"/>
                </a:solidFill>
                <a:highlight>
                  <a:srgbClr val="FFFFFF"/>
                </a:highlight>
              </a:rPr>
              <a:t>"http://localhost:8080/</a:t>
            </a:r>
            <a:r>
              <a:rPr b="1" lang="en" sz="3500">
                <a:solidFill>
                  <a:srgbClr val="008000"/>
                </a:solidFill>
                <a:highlight>
                  <a:srgbClr val="F4CCCC"/>
                </a:highlight>
              </a:rPr>
              <a:t>deleteCourse</a:t>
            </a:r>
            <a:r>
              <a:rPr b="1" lang="en" sz="350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endParaRPr b="1" sz="35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00">
                <a:solidFill>
                  <a:srgbClr val="000080"/>
                </a:solidFill>
                <a:highlight>
                  <a:schemeClr val="lt1"/>
                </a:highlight>
              </a:rPr>
              <a:t>const </a:t>
            </a:r>
            <a:r>
              <a:rPr i="1" lang="en" sz="3500">
                <a:solidFill>
                  <a:schemeClr val="dk1"/>
                </a:solidFill>
                <a:highlight>
                  <a:schemeClr val="lt1"/>
                </a:highlight>
              </a:rPr>
              <a:t>deleteCourse </a:t>
            </a:r>
            <a:r>
              <a:rPr lang="en" sz="3500">
                <a:solidFill>
                  <a:schemeClr val="dk1"/>
                </a:solidFill>
                <a:highlight>
                  <a:schemeClr val="lt1"/>
                </a:highlight>
              </a:rPr>
              <a:t>= (courseId) =&gt;</a:t>
            </a:r>
            <a:endParaRPr sz="3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500">
                <a:solidFill>
                  <a:schemeClr val="dk1"/>
                </a:solidFill>
                <a:highlight>
                  <a:schemeClr val="lt1"/>
                </a:highlight>
              </a:rPr>
              <a:t>fetch</a:t>
            </a:r>
            <a:r>
              <a:rPr lang="en" sz="3500">
                <a:solidFill>
                  <a:schemeClr val="dk1"/>
                </a:solidFill>
                <a:highlight>
                  <a:schemeClr val="lt1"/>
                </a:highlight>
              </a:rPr>
              <a:t>(</a:t>
            </a:r>
            <a:r>
              <a:rPr b="1" lang="en" sz="3500">
                <a:solidFill>
                  <a:srgbClr val="008000"/>
                </a:solidFill>
                <a:highlight>
                  <a:schemeClr val="lt1"/>
                </a:highlight>
              </a:rPr>
              <a:t>`</a:t>
            </a:r>
            <a:r>
              <a:rPr lang="en" sz="3500">
                <a:solidFill>
                  <a:schemeClr val="dk1"/>
                </a:solidFill>
                <a:highlight>
                  <a:schemeClr val="lt1"/>
                </a:highlight>
              </a:rPr>
              <a:t>${</a:t>
            </a:r>
            <a:r>
              <a:rPr b="1" i="1" lang="en" sz="3500">
                <a:solidFill>
                  <a:srgbClr val="660E7A"/>
                </a:solidFill>
                <a:highlight>
                  <a:srgbClr val="F4CCCC"/>
                </a:highlight>
              </a:rPr>
              <a:t>DELETE_COURSE_URL</a:t>
            </a:r>
            <a:r>
              <a:rPr lang="en" sz="3500">
                <a:solidFill>
                  <a:schemeClr val="dk1"/>
                </a:solidFill>
                <a:highlight>
                  <a:schemeClr val="lt1"/>
                </a:highlight>
              </a:rPr>
              <a:t>}</a:t>
            </a:r>
            <a:r>
              <a:rPr b="1" lang="en" sz="3500">
                <a:solidFill>
                  <a:srgbClr val="008000"/>
                </a:solidFill>
                <a:highlight>
                  <a:schemeClr val="lt1"/>
                </a:highlight>
              </a:rPr>
              <a:t>/</a:t>
            </a:r>
            <a:r>
              <a:rPr lang="en" sz="3500">
                <a:solidFill>
                  <a:schemeClr val="dk1"/>
                </a:solidFill>
                <a:highlight>
                  <a:schemeClr val="lt1"/>
                </a:highlight>
              </a:rPr>
              <a:t>${courseId}</a:t>
            </a:r>
            <a:r>
              <a:rPr b="1" lang="en" sz="3500">
                <a:solidFill>
                  <a:srgbClr val="008000"/>
                </a:solidFill>
                <a:highlight>
                  <a:schemeClr val="lt1"/>
                </a:highlight>
              </a:rPr>
              <a:t>`</a:t>
            </a:r>
            <a:r>
              <a:rPr lang="en" sz="3500">
                <a:solidFill>
                  <a:schemeClr val="dk1"/>
                </a:solidFill>
                <a:highlight>
                  <a:schemeClr val="lt1"/>
                </a:highlight>
              </a:rPr>
              <a:t>)</a:t>
            </a:r>
            <a:endParaRPr b="1" sz="3500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  <p:sp>
        <p:nvSpPr>
          <p:cNvPr id="447" name="Google Shape;447;p62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DAO From HTTP Client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3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0"/>
              <a:t>CREATE</a:t>
            </a:r>
            <a:endParaRPr sz="15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600"/>
              <a:t>RECORDS</a:t>
            </a:r>
            <a:endParaRPr sz="136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4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458" name="Google Shape;458;p64"/>
          <p:cNvSpPr/>
          <p:nvPr/>
        </p:nvSpPr>
        <p:spPr>
          <a:xfrm>
            <a:off x="2807275" y="736425"/>
            <a:ext cx="6223608" cy="4548744"/>
          </a:xfrm>
          <a:prstGeom prst="cloud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9" name="Google Shape;459;p64"/>
          <p:cNvSpPr/>
          <p:nvPr/>
        </p:nvSpPr>
        <p:spPr>
          <a:xfrm>
            <a:off x="7066375" y="1012875"/>
            <a:ext cx="1730400" cy="3641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RESOURCES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0" name="Google Shape;460;p64"/>
          <p:cNvSpPr/>
          <p:nvPr/>
        </p:nvSpPr>
        <p:spPr>
          <a:xfrm>
            <a:off x="311700" y="1012875"/>
            <a:ext cx="1989600" cy="3641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CLIENT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1" name="Google Shape;461;p64"/>
          <p:cNvSpPr/>
          <p:nvPr/>
        </p:nvSpPr>
        <p:spPr>
          <a:xfrm>
            <a:off x="7232550" y="3436325"/>
            <a:ext cx="1375350" cy="1043050"/>
          </a:xfrm>
          <a:prstGeom prst="flowChartMagneticDisk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Databases</a:t>
            </a:r>
            <a:endParaRPr b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courses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2" name="Google Shape;462;p64"/>
          <p:cNvSpPr/>
          <p:nvPr/>
        </p:nvSpPr>
        <p:spPr>
          <a:xfrm>
            <a:off x="467700" y="3480675"/>
            <a:ext cx="1658400" cy="9987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 u="sng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course-list</a:t>
            </a:r>
            <a:endParaRPr b="1" sz="2300" u="sng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swald"/>
                <a:ea typeface="Oswald"/>
                <a:cs typeface="Oswald"/>
                <a:sym typeface="Oswald"/>
              </a:rPr>
              <a:t>course-editor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3" name="Google Shape;463;p64"/>
          <p:cNvSpPr txBox="1"/>
          <p:nvPr/>
        </p:nvSpPr>
        <p:spPr>
          <a:xfrm>
            <a:off x="467700" y="1440525"/>
            <a:ext cx="1658400" cy="812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course-service</a:t>
            </a:r>
            <a:endParaRPr b="1" sz="1900" u="sng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4" name="Google Shape;464;p64"/>
          <p:cNvSpPr/>
          <p:nvPr/>
        </p:nvSpPr>
        <p:spPr>
          <a:xfrm>
            <a:off x="3980700" y="1012850"/>
            <a:ext cx="2341800" cy="3641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SERVER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5" name="Google Shape;465;p64"/>
          <p:cNvSpPr/>
          <p:nvPr/>
        </p:nvSpPr>
        <p:spPr>
          <a:xfrm>
            <a:off x="4136700" y="3436325"/>
            <a:ext cx="1989600" cy="1043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Course</a:t>
            </a:r>
            <a:br>
              <a:rPr b="1" lang="en" sz="1600">
                <a:latin typeface="Oswald"/>
                <a:ea typeface="Oswald"/>
                <a:cs typeface="Oswald"/>
                <a:sym typeface="Oswald"/>
              </a:rPr>
            </a:b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Repository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6" name="Google Shape;466;p64"/>
          <p:cNvSpPr txBox="1"/>
          <p:nvPr/>
        </p:nvSpPr>
        <p:spPr>
          <a:xfrm>
            <a:off x="4136700" y="1440525"/>
            <a:ext cx="1989600" cy="812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CourseDao</a:t>
            </a:r>
            <a:endParaRPr b="1"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"/</a:t>
            </a:r>
            <a:r>
              <a:rPr b="1" i="1" lang="en" sz="16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create</a:t>
            </a:r>
            <a:r>
              <a:rPr b="1" i="1" lang="en" sz="16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Course</a:t>
            </a:r>
            <a:r>
              <a:rPr b="1" lang="en" sz="16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"</a:t>
            </a:r>
            <a:endParaRPr b="1" sz="16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createCourse(){}</a:t>
            </a:r>
            <a:endParaRPr b="1" sz="16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67" name="Google Shape;467;p64"/>
          <p:cNvCxnSpPr>
            <a:stCxn id="463" idx="3"/>
            <a:endCxn id="466" idx="1"/>
          </p:cNvCxnSpPr>
          <p:nvPr/>
        </p:nvCxnSpPr>
        <p:spPr>
          <a:xfrm>
            <a:off x="2126100" y="1846725"/>
            <a:ext cx="2010600" cy="0"/>
          </a:xfrm>
          <a:prstGeom prst="straightConnector1">
            <a:avLst/>
          </a:prstGeom>
          <a:noFill/>
          <a:ln cap="flat" cmpd="sng" w="5715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68" name="Google Shape;468;p64"/>
          <p:cNvSpPr txBox="1"/>
          <p:nvPr/>
        </p:nvSpPr>
        <p:spPr>
          <a:xfrm>
            <a:off x="2377500" y="1202742"/>
            <a:ext cx="15804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HTTP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Request →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Response ←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Oswald"/>
                <a:ea typeface="Oswald"/>
                <a:cs typeface="Oswald"/>
                <a:sym typeface="Oswald"/>
              </a:rPr>
              <a:t>/findAllCourses</a:t>
            </a:r>
            <a:endParaRPr i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Oswald"/>
                <a:ea typeface="Oswald"/>
                <a:cs typeface="Oswald"/>
                <a:sym typeface="Oswald"/>
              </a:rPr>
              <a:t>/deleteCourse</a:t>
            </a:r>
            <a:endParaRPr i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990000"/>
                </a:solidFill>
                <a:latin typeface="Oswald"/>
                <a:ea typeface="Oswald"/>
                <a:cs typeface="Oswald"/>
                <a:sym typeface="Oswald"/>
              </a:rPr>
              <a:t>/createCourse</a:t>
            </a:r>
            <a:endParaRPr b="1" i="1" sz="1600">
              <a:solidFill>
                <a:srgbClr val="99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Oswald"/>
                <a:ea typeface="Oswald"/>
                <a:cs typeface="Oswald"/>
                <a:sym typeface="Oswald"/>
              </a:rPr>
              <a:t>/findCourseByID</a:t>
            </a:r>
            <a:endParaRPr i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Oswald"/>
                <a:ea typeface="Oswald"/>
                <a:cs typeface="Oswald"/>
                <a:sym typeface="Oswald"/>
              </a:rPr>
              <a:t>/updateCourse</a:t>
            </a:r>
            <a:endParaRPr i="1" sz="16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69" name="Google Shape;469;p64"/>
          <p:cNvCxnSpPr>
            <a:stCxn id="465" idx="3"/>
            <a:endCxn id="461" idx="2"/>
          </p:cNvCxnSpPr>
          <p:nvPr/>
        </p:nvCxnSpPr>
        <p:spPr>
          <a:xfrm>
            <a:off x="6126300" y="3957875"/>
            <a:ext cx="1106400" cy="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70" name="Google Shape;470;p64"/>
          <p:cNvSpPr txBox="1"/>
          <p:nvPr/>
        </p:nvSpPr>
        <p:spPr>
          <a:xfrm>
            <a:off x="4986453" y="4654250"/>
            <a:ext cx="2047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Oswald"/>
                <a:ea typeface="Oswald"/>
                <a:cs typeface="Oswald"/>
                <a:sym typeface="Oswald"/>
              </a:rPr>
              <a:t>THE INTERNET</a:t>
            </a:r>
            <a:endParaRPr b="1" sz="21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71" name="Google Shape;471;p64"/>
          <p:cNvCxnSpPr>
            <a:stCxn id="465" idx="0"/>
            <a:endCxn id="466" idx="2"/>
          </p:cNvCxnSpPr>
          <p:nvPr/>
        </p:nvCxnSpPr>
        <p:spPr>
          <a:xfrm rot="10800000">
            <a:off x="5131500" y="2252825"/>
            <a:ext cx="0" cy="118350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72" name="Google Shape;472;p64"/>
          <p:cNvCxnSpPr>
            <a:stCxn id="462" idx="0"/>
            <a:endCxn id="463" idx="2"/>
          </p:cNvCxnSpPr>
          <p:nvPr/>
        </p:nvCxnSpPr>
        <p:spPr>
          <a:xfrm rot="10800000">
            <a:off x="1296900" y="2253075"/>
            <a:ext cx="0" cy="1227600"/>
          </a:xfrm>
          <a:prstGeom prst="straightConnector1">
            <a:avLst/>
          </a:prstGeom>
          <a:noFill/>
          <a:ln cap="flat" cmpd="sng" w="5715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5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Add create button 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&lt;</a:t>
            </a:r>
            <a:r>
              <a:rPr b="1" lang="en" sz="3000">
                <a:solidFill>
                  <a:srgbClr val="000080"/>
                </a:solidFill>
              </a:rPr>
              <a:t>button </a:t>
            </a:r>
            <a:r>
              <a:rPr b="1" lang="en" sz="3000">
                <a:solidFill>
                  <a:srgbClr val="0000FF"/>
                </a:solidFill>
              </a:rPr>
              <a:t>onClick</a:t>
            </a:r>
            <a:r>
              <a:rPr b="1" lang="en" sz="3000">
                <a:solidFill>
                  <a:srgbClr val="008000"/>
                </a:solidFill>
              </a:rPr>
              <a:t>=</a:t>
            </a:r>
            <a:r>
              <a:rPr lang="en" sz="3000">
                <a:solidFill>
                  <a:schemeClr val="dk1"/>
                </a:solidFill>
              </a:rPr>
              <a:t>{() =&gt; </a:t>
            </a:r>
            <a:r>
              <a:rPr b="1" lang="en" sz="3000">
                <a:solidFill>
                  <a:srgbClr val="000080"/>
                </a:solidFill>
              </a:rPr>
              <a:t>this</a:t>
            </a:r>
            <a:r>
              <a:rPr lang="en" sz="3000">
                <a:solidFill>
                  <a:schemeClr val="dk1"/>
                </a:solidFill>
              </a:rPr>
              <a:t>.</a:t>
            </a:r>
            <a:r>
              <a:rPr i="1" lang="en" sz="3000">
                <a:solidFill>
                  <a:schemeClr val="dk1"/>
                </a:solidFill>
              </a:rPr>
              <a:t>createCourse</a:t>
            </a:r>
            <a:r>
              <a:rPr lang="en" sz="3000">
                <a:solidFill>
                  <a:schemeClr val="dk1"/>
                </a:solidFill>
              </a:rPr>
              <a:t>()}&gt;</a:t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Create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&lt;/</a:t>
            </a:r>
            <a:r>
              <a:rPr b="1" lang="en" sz="3000">
                <a:solidFill>
                  <a:srgbClr val="000080"/>
                </a:solidFill>
              </a:rPr>
              <a:t>button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Handle onClick event and send HTTP request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000">
                <a:solidFill>
                  <a:schemeClr val="dk1"/>
                </a:solidFill>
                <a:highlight>
                  <a:srgbClr val="FFFFFF"/>
                </a:highlight>
              </a:rPr>
              <a:t>createCourse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= () =&gt;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000">
                <a:solidFill>
                  <a:schemeClr val="dk1"/>
                </a:solidFill>
                <a:highlight>
                  <a:srgbClr val="FFFFFF"/>
                </a:highlight>
              </a:rPr>
              <a:t>createCourse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()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 sz="3000">
                <a:solidFill>
                  <a:srgbClr val="7A7A43"/>
                </a:solidFill>
                <a:highlight>
                  <a:srgbClr val="FFFFFF"/>
                </a:highlight>
              </a:rPr>
              <a:t>then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(() =&gt; </a:t>
            </a: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i="1" lang="en" sz="3000">
                <a:solidFill>
                  <a:schemeClr val="dk1"/>
                </a:solidFill>
                <a:highlight>
                  <a:srgbClr val="FFFFFF"/>
                </a:highlight>
              </a:rPr>
              <a:t>findAllCourses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())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478" name="Google Shape;478;p65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Create Button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6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const </a:t>
            </a:r>
            <a:r>
              <a:rPr b="1" i="1" lang="en" sz="3000">
                <a:solidFill>
                  <a:srgbClr val="660E7A"/>
                </a:solidFill>
                <a:highlight>
                  <a:srgbClr val="FFFFFF"/>
                </a:highlight>
              </a:rPr>
              <a:t>DELETE_COURSE_URL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"http://localhost:8080/deleteCourse"</a:t>
            </a:r>
            <a:endParaRPr b="1" sz="30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const </a:t>
            </a:r>
            <a:r>
              <a:rPr i="1" lang="en" sz="3000">
                <a:solidFill>
                  <a:schemeClr val="dk1"/>
                </a:solidFill>
                <a:highlight>
                  <a:srgbClr val="FFFFFF"/>
                </a:highlight>
              </a:rPr>
              <a:t>deleteCourse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= (courseId) =&gt;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i="1" lang="en" sz="3000">
                <a:solidFill>
                  <a:schemeClr val="dk1"/>
                </a:solidFill>
                <a:highlight>
                  <a:srgbClr val="FFFFFF"/>
                </a:highlight>
              </a:rPr>
              <a:t>fetch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`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${</a:t>
            </a:r>
            <a:r>
              <a:rPr b="1" i="1" lang="en" sz="3000">
                <a:solidFill>
                  <a:srgbClr val="660E7A"/>
                </a:solidFill>
                <a:highlight>
                  <a:srgbClr val="FFFFFF"/>
                </a:highlight>
              </a:rPr>
              <a:t>DELETE_COURSE_URL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/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${courseId}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`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3000"/>
          </a:p>
        </p:txBody>
      </p:sp>
      <p:sp>
        <p:nvSpPr>
          <p:cNvPr id="484" name="Google Shape;484;p66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DAO From HTTP Client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7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CourseDao</a:t>
            </a:r>
            <a:endParaRPr/>
          </a:p>
        </p:txBody>
      </p:sp>
      <p:sp>
        <p:nvSpPr>
          <p:cNvPr id="490" name="Google Shape;490;p67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We'll create a dummy course to get started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We can edit it later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"/createCourse"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Course createCourse() {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Course course = </a:t>
            </a: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Course();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course.setTitle(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"New Course"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b="1" lang="en" sz="3000">
                <a:solidFill>
                  <a:srgbClr val="660E7A"/>
                </a:solidFill>
                <a:highlight>
                  <a:srgbClr val="FFFFFF"/>
                </a:highlight>
              </a:rPr>
              <a:t>courseRepository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.save(course);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3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8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100"/>
              <a:t>COURSE</a:t>
            </a:r>
            <a:endParaRPr sz="17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0"/>
              <a:t>EDITOR</a:t>
            </a:r>
            <a:endParaRPr sz="19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9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501" name="Google Shape;501;p69"/>
          <p:cNvSpPr/>
          <p:nvPr/>
        </p:nvSpPr>
        <p:spPr>
          <a:xfrm>
            <a:off x="2807275" y="736425"/>
            <a:ext cx="6223608" cy="4548744"/>
          </a:xfrm>
          <a:prstGeom prst="cloud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2" name="Google Shape;502;p69"/>
          <p:cNvSpPr/>
          <p:nvPr/>
        </p:nvSpPr>
        <p:spPr>
          <a:xfrm>
            <a:off x="7066375" y="1012875"/>
            <a:ext cx="1730400" cy="3641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RESOURCES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3" name="Google Shape;503;p69"/>
          <p:cNvSpPr/>
          <p:nvPr/>
        </p:nvSpPr>
        <p:spPr>
          <a:xfrm>
            <a:off x="311700" y="1012875"/>
            <a:ext cx="1989600" cy="3641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CLIENT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4" name="Google Shape;504;p69"/>
          <p:cNvSpPr/>
          <p:nvPr/>
        </p:nvSpPr>
        <p:spPr>
          <a:xfrm>
            <a:off x="7232550" y="3436325"/>
            <a:ext cx="1375350" cy="1043050"/>
          </a:xfrm>
          <a:prstGeom prst="flowChartMagneticDisk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Databases</a:t>
            </a:r>
            <a:endParaRPr b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courses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5" name="Google Shape;505;p69"/>
          <p:cNvSpPr/>
          <p:nvPr/>
        </p:nvSpPr>
        <p:spPr>
          <a:xfrm>
            <a:off x="467700" y="3480675"/>
            <a:ext cx="1658400" cy="9987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swald"/>
                <a:ea typeface="Oswald"/>
                <a:cs typeface="Oswald"/>
                <a:sym typeface="Oswald"/>
              </a:rPr>
              <a:t>course-list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course-editor</a:t>
            </a:r>
            <a:endParaRPr b="1" sz="2000" u="sng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6" name="Google Shape;506;p69"/>
          <p:cNvSpPr txBox="1"/>
          <p:nvPr/>
        </p:nvSpPr>
        <p:spPr>
          <a:xfrm>
            <a:off x="467700" y="1440525"/>
            <a:ext cx="1658400" cy="812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course-service</a:t>
            </a:r>
            <a:endParaRPr b="1" sz="1900" u="sng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7" name="Google Shape;507;p69"/>
          <p:cNvSpPr/>
          <p:nvPr/>
        </p:nvSpPr>
        <p:spPr>
          <a:xfrm>
            <a:off x="3980700" y="1012850"/>
            <a:ext cx="2341800" cy="3641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SERVER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8" name="Google Shape;508;p69"/>
          <p:cNvSpPr/>
          <p:nvPr/>
        </p:nvSpPr>
        <p:spPr>
          <a:xfrm>
            <a:off x="4136700" y="3436325"/>
            <a:ext cx="1989600" cy="1043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Course</a:t>
            </a:r>
            <a:br>
              <a:rPr b="1" lang="en" sz="1600">
                <a:latin typeface="Oswald"/>
                <a:ea typeface="Oswald"/>
                <a:cs typeface="Oswald"/>
                <a:sym typeface="Oswald"/>
              </a:rPr>
            </a:b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Repository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9" name="Google Shape;509;p69"/>
          <p:cNvSpPr txBox="1"/>
          <p:nvPr/>
        </p:nvSpPr>
        <p:spPr>
          <a:xfrm>
            <a:off x="4136700" y="1440525"/>
            <a:ext cx="1989600" cy="812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CourseDao</a:t>
            </a:r>
            <a:endParaRPr b="1"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"</a:t>
            </a:r>
            <a:r>
              <a:rPr b="1" i="1" lang="en" sz="16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b="1" i="1" lang="en" sz="16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findCourseById/id</a:t>
            </a:r>
            <a:r>
              <a:rPr b="1" lang="en" sz="16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"</a:t>
            </a:r>
            <a:endParaRPr b="1" sz="16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findCourseById(id){}</a:t>
            </a:r>
            <a:endParaRPr b="1" sz="16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10" name="Google Shape;510;p69"/>
          <p:cNvCxnSpPr>
            <a:stCxn id="506" idx="3"/>
            <a:endCxn id="509" idx="1"/>
          </p:cNvCxnSpPr>
          <p:nvPr/>
        </p:nvCxnSpPr>
        <p:spPr>
          <a:xfrm>
            <a:off x="2126100" y="1846725"/>
            <a:ext cx="2010600" cy="0"/>
          </a:xfrm>
          <a:prstGeom prst="straightConnector1">
            <a:avLst/>
          </a:prstGeom>
          <a:noFill/>
          <a:ln cap="flat" cmpd="sng" w="5715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11" name="Google Shape;511;p69"/>
          <p:cNvSpPr txBox="1"/>
          <p:nvPr/>
        </p:nvSpPr>
        <p:spPr>
          <a:xfrm>
            <a:off x="2377500" y="1202742"/>
            <a:ext cx="15804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HTTP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Request →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Response ←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Oswald"/>
                <a:ea typeface="Oswald"/>
                <a:cs typeface="Oswald"/>
                <a:sym typeface="Oswald"/>
              </a:rPr>
              <a:t>/findAllCourses</a:t>
            </a:r>
            <a:endParaRPr i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Oswald"/>
                <a:ea typeface="Oswald"/>
                <a:cs typeface="Oswald"/>
                <a:sym typeface="Oswald"/>
              </a:rPr>
              <a:t>/deleteCourse</a:t>
            </a:r>
            <a:endParaRPr i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Oswald"/>
                <a:ea typeface="Oswald"/>
                <a:cs typeface="Oswald"/>
                <a:sym typeface="Oswald"/>
              </a:rPr>
              <a:t>/createCourse</a:t>
            </a:r>
            <a:endParaRPr i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/findCourseByID</a:t>
            </a:r>
            <a:endParaRPr b="1" i="1" sz="16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Oswald"/>
                <a:ea typeface="Oswald"/>
                <a:cs typeface="Oswald"/>
                <a:sym typeface="Oswald"/>
              </a:rPr>
              <a:t>/updateCourse</a:t>
            </a:r>
            <a:endParaRPr i="1" sz="16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12" name="Google Shape;512;p69"/>
          <p:cNvCxnSpPr>
            <a:stCxn id="508" idx="3"/>
            <a:endCxn id="504" idx="2"/>
          </p:cNvCxnSpPr>
          <p:nvPr/>
        </p:nvCxnSpPr>
        <p:spPr>
          <a:xfrm>
            <a:off x="6126300" y="3957875"/>
            <a:ext cx="1106400" cy="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13" name="Google Shape;513;p69"/>
          <p:cNvSpPr txBox="1"/>
          <p:nvPr/>
        </p:nvSpPr>
        <p:spPr>
          <a:xfrm>
            <a:off x="4986453" y="4654250"/>
            <a:ext cx="2047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Oswald"/>
                <a:ea typeface="Oswald"/>
                <a:cs typeface="Oswald"/>
                <a:sym typeface="Oswald"/>
              </a:rPr>
              <a:t>THE INTERNET</a:t>
            </a:r>
            <a:endParaRPr b="1" sz="21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14" name="Google Shape;514;p69"/>
          <p:cNvCxnSpPr>
            <a:stCxn id="508" idx="0"/>
            <a:endCxn id="509" idx="2"/>
          </p:cNvCxnSpPr>
          <p:nvPr/>
        </p:nvCxnSpPr>
        <p:spPr>
          <a:xfrm rot="10800000">
            <a:off x="5131500" y="2252825"/>
            <a:ext cx="0" cy="118350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15" name="Google Shape;515;p69"/>
          <p:cNvCxnSpPr>
            <a:stCxn id="505" idx="0"/>
            <a:endCxn id="506" idx="2"/>
          </p:cNvCxnSpPr>
          <p:nvPr/>
        </p:nvCxnSpPr>
        <p:spPr>
          <a:xfrm rot="10800000">
            <a:off x="1296900" y="2253075"/>
            <a:ext cx="0" cy="1227600"/>
          </a:xfrm>
          <a:prstGeom prst="straightConnector1">
            <a:avLst/>
          </a:prstGeom>
          <a:noFill/>
          <a:ln cap="flat" cmpd="sng" w="5715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0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Object to Edit</a:t>
            </a:r>
            <a:endParaRPr/>
          </a:p>
        </p:txBody>
      </p:sp>
      <p:sp>
        <p:nvSpPr>
          <p:cNvPr id="521" name="Google Shape;521;p70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In course-list.js, let's add an Edit link to each course so we can navigate to an editor screen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80"/>
                </a:solidFill>
              </a:rPr>
              <a:t>this</a:t>
            </a:r>
            <a:r>
              <a:rPr lang="en" sz="3000">
                <a:solidFill>
                  <a:schemeClr val="dk1"/>
                </a:solidFill>
              </a:rPr>
              <a:t>.</a:t>
            </a:r>
            <a:r>
              <a:rPr b="1" lang="en" sz="3000">
                <a:solidFill>
                  <a:srgbClr val="660E7A"/>
                </a:solidFill>
              </a:rPr>
              <a:t>state</a:t>
            </a:r>
            <a:r>
              <a:rPr lang="en" sz="3000">
                <a:solidFill>
                  <a:schemeClr val="dk1"/>
                </a:solidFill>
              </a:rPr>
              <a:t>.</a:t>
            </a:r>
            <a:r>
              <a:rPr b="1" lang="en" sz="3000">
                <a:solidFill>
                  <a:srgbClr val="660E7A"/>
                </a:solidFill>
              </a:rPr>
              <a:t>courses</a:t>
            </a:r>
            <a:r>
              <a:rPr lang="en" sz="3000">
                <a:solidFill>
                  <a:schemeClr val="dk1"/>
                </a:solidFill>
              </a:rPr>
              <a:t>.</a:t>
            </a:r>
            <a:r>
              <a:rPr lang="en" sz="3000">
                <a:solidFill>
                  <a:srgbClr val="7A7A43"/>
                </a:solidFill>
              </a:rPr>
              <a:t>map</a:t>
            </a:r>
            <a:r>
              <a:rPr lang="en" sz="3000">
                <a:solidFill>
                  <a:schemeClr val="dk1"/>
                </a:solidFill>
              </a:rPr>
              <a:t>((course) =&gt;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 &lt;</a:t>
            </a:r>
            <a:r>
              <a:rPr b="1" lang="en" sz="3000">
                <a:solidFill>
                  <a:srgbClr val="000080"/>
                </a:solidFill>
              </a:rPr>
              <a:t>tr </a:t>
            </a:r>
            <a:r>
              <a:rPr b="1" lang="en" sz="3000">
                <a:solidFill>
                  <a:srgbClr val="0000FF"/>
                </a:solidFill>
              </a:rPr>
              <a:t>key</a:t>
            </a:r>
            <a:r>
              <a:rPr b="1" lang="en" sz="3000">
                <a:solidFill>
                  <a:srgbClr val="008000"/>
                </a:solidFill>
              </a:rPr>
              <a:t>=</a:t>
            </a:r>
            <a:r>
              <a:rPr lang="en" sz="3000">
                <a:solidFill>
                  <a:schemeClr val="dk1"/>
                </a:solidFill>
              </a:rPr>
              <a:t>{course.courseId}&gt;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   &lt;</a:t>
            </a:r>
            <a:r>
              <a:rPr b="1" lang="en" sz="3000">
                <a:solidFill>
                  <a:srgbClr val="000080"/>
                </a:solidFill>
              </a:rPr>
              <a:t>td</a:t>
            </a:r>
            <a:r>
              <a:rPr lang="en" sz="3000">
                <a:solidFill>
                  <a:schemeClr val="dk1"/>
                </a:solidFill>
              </a:rPr>
              <a:t>&gt; &lt;</a:t>
            </a:r>
            <a:r>
              <a:rPr b="1" lang="en" sz="3000">
                <a:solidFill>
                  <a:srgbClr val="000080"/>
                </a:solidFill>
              </a:rPr>
              <a:t>a</a:t>
            </a:r>
            <a:r>
              <a:rPr b="1" lang="en" sz="3000">
                <a:solidFill>
                  <a:srgbClr val="008000"/>
                </a:solidFill>
              </a:rPr>
              <a:t> </a:t>
            </a:r>
            <a:r>
              <a:rPr b="1" lang="en" sz="3000">
                <a:solidFill>
                  <a:srgbClr val="0000FF"/>
                </a:solidFill>
              </a:rPr>
              <a:t>href</a:t>
            </a:r>
            <a:r>
              <a:rPr b="1" lang="en" sz="3000">
                <a:solidFill>
                  <a:srgbClr val="008000"/>
                </a:solidFill>
              </a:rPr>
              <a:t>= </a:t>
            </a:r>
            <a:r>
              <a:rPr lang="en" sz="3000">
                <a:solidFill>
                  <a:schemeClr val="dk1"/>
                </a:solidFill>
              </a:rPr>
              <a:t>{</a:t>
            </a:r>
            <a:r>
              <a:rPr b="1" lang="en" sz="3000">
                <a:solidFill>
                  <a:srgbClr val="008000"/>
                </a:solidFill>
              </a:rPr>
              <a:t>`/course-editor/course-editor.html?courseId=</a:t>
            </a:r>
            <a:r>
              <a:rPr lang="en" sz="3000">
                <a:solidFill>
                  <a:schemeClr val="dk1"/>
                </a:solidFill>
              </a:rPr>
              <a:t>${course.courseId}</a:t>
            </a:r>
            <a:r>
              <a:rPr b="1" lang="en" sz="3000">
                <a:solidFill>
                  <a:srgbClr val="008000"/>
                </a:solidFill>
              </a:rPr>
              <a:t>`</a:t>
            </a:r>
            <a:r>
              <a:rPr lang="en" sz="3000">
                <a:solidFill>
                  <a:schemeClr val="dk1"/>
                </a:solidFill>
              </a:rPr>
              <a:t>}&gt; Edit&lt;/</a:t>
            </a:r>
            <a:r>
              <a:rPr b="1" lang="en" sz="3000">
                <a:solidFill>
                  <a:srgbClr val="000080"/>
                </a:solidFill>
              </a:rPr>
              <a:t>a</a:t>
            </a:r>
            <a:r>
              <a:rPr lang="en" sz="3000">
                <a:solidFill>
                  <a:schemeClr val="dk1"/>
                </a:solidFill>
              </a:rPr>
              <a:t>&gt; &lt;/</a:t>
            </a:r>
            <a:r>
              <a:rPr b="1" lang="en" sz="3000">
                <a:solidFill>
                  <a:srgbClr val="000080"/>
                </a:solidFill>
              </a:rPr>
              <a:t>td</a:t>
            </a:r>
            <a:r>
              <a:rPr lang="en" sz="3000">
                <a:solidFill>
                  <a:schemeClr val="dk1"/>
                </a:solidFill>
              </a:rPr>
              <a:t>&gt; &lt;/</a:t>
            </a:r>
            <a:r>
              <a:rPr b="1" lang="en" sz="3000">
                <a:solidFill>
                  <a:srgbClr val="000080"/>
                </a:solidFill>
              </a:rPr>
              <a:t>tr</a:t>
            </a:r>
            <a:r>
              <a:rPr lang="en" sz="3000">
                <a:solidFill>
                  <a:schemeClr val="dk1"/>
                </a:solidFill>
              </a:rPr>
              <a:t>&gt;)</a:t>
            </a:r>
            <a:endParaRPr sz="30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1"/>
          <p:cNvSpPr txBox="1"/>
          <p:nvPr>
            <p:ph idx="1" type="body"/>
          </p:nvPr>
        </p:nvSpPr>
        <p:spPr>
          <a:xfrm>
            <a:off x="220650" y="125"/>
            <a:ext cx="89235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course-list.js</a:t>
            </a:r>
            <a:endParaRPr b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&lt;a href="/</a:t>
            </a:r>
            <a:r>
              <a:rPr b="1" lang="en" sz="2800">
                <a:highlight>
                  <a:srgbClr val="FFE599"/>
                </a:highlight>
              </a:rPr>
              <a:t>course-editor.html</a:t>
            </a:r>
            <a:r>
              <a:rPr lang="en" sz="2800"/>
              <a:t>?</a:t>
            </a:r>
            <a:r>
              <a:rPr lang="en" sz="2800">
                <a:highlight>
                  <a:srgbClr val="CFE2F3"/>
                </a:highlight>
              </a:rPr>
              <a:t>courseId=123</a:t>
            </a:r>
            <a:r>
              <a:rPr lang="en" sz="2800"/>
              <a:t>"&gt; Edit&lt;/a&gt;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highlight>
                  <a:srgbClr val="FFE599"/>
                </a:highlight>
              </a:rPr>
              <a:t>course-editor.html</a:t>
            </a:r>
            <a:r>
              <a:rPr b="1" lang="en" sz="2800"/>
              <a:t> / course-editor.js</a:t>
            </a:r>
            <a:endParaRPr b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highlight>
                  <a:srgbClr val="CFE2F3"/>
                </a:highlight>
              </a:rPr>
              <a:t>courseId = window.location.search.split("=")[1]</a:t>
            </a:r>
            <a:endParaRPr sz="2800"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highlight>
                  <a:srgbClr val="F4CCCC"/>
                </a:highlight>
              </a:rPr>
              <a:t>findCourseById</a:t>
            </a:r>
            <a:r>
              <a:rPr lang="en" sz="2800"/>
              <a:t>(courseId).then(</a:t>
            </a:r>
            <a:r>
              <a:rPr lang="en" sz="2800">
                <a:highlight>
                  <a:srgbClr val="D5A6BD"/>
                </a:highlight>
              </a:rPr>
              <a:t>course</a:t>
            </a:r>
            <a:r>
              <a:rPr lang="en" sz="2800"/>
              <a:t> =&gt; setState({</a:t>
            </a:r>
            <a:r>
              <a:rPr lang="en" sz="2800">
                <a:highlight>
                  <a:srgbClr val="D5A6BD"/>
                </a:highlight>
              </a:rPr>
              <a:t>course</a:t>
            </a:r>
            <a:r>
              <a:rPr lang="en" sz="2800"/>
              <a:t>})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course-service.js</a:t>
            </a:r>
            <a:endParaRPr b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highlight>
                  <a:srgbClr val="F4CCCC"/>
                </a:highlight>
              </a:rPr>
              <a:t>fetch("/</a:t>
            </a:r>
            <a:r>
              <a:rPr lang="en" sz="2800">
                <a:solidFill>
                  <a:schemeClr val="dk1"/>
                </a:solidFill>
                <a:highlight>
                  <a:srgbClr val="F4CCCC"/>
                </a:highlight>
              </a:rPr>
              <a:t>findCourseById</a:t>
            </a:r>
            <a:r>
              <a:rPr lang="en" sz="2800">
                <a:highlight>
                  <a:srgbClr val="F4CCCC"/>
                </a:highlight>
              </a:rPr>
              <a:t>/123").</a:t>
            </a:r>
            <a:r>
              <a:rPr lang="en" sz="2800"/>
              <a:t>then(</a:t>
            </a:r>
            <a:r>
              <a:rPr lang="en" sz="2800">
                <a:highlight>
                  <a:srgbClr val="B6D7A8"/>
                </a:highlight>
              </a:rPr>
              <a:t>response</a:t>
            </a:r>
            <a:r>
              <a:rPr lang="en" sz="2800"/>
              <a:t> =&gt; </a:t>
            </a:r>
            <a:r>
              <a:rPr lang="en" sz="2800">
                <a:highlight>
                  <a:srgbClr val="D5A6BD"/>
                </a:highlight>
              </a:rPr>
              <a:t>response.json()</a:t>
            </a:r>
            <a:r>
              <a:rPr lang="en" sz="2800"/>
              <a:t>)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CourseDao.java</a:t>
            </a:r>
            <a:endParaRPr b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@GetMapping("</a:t>
            </a:r>
            <a:r>
              <a:rPr lang="en" sz="2800">
                <a:highlight>
                  <a:srgbClr val="F4CCCC"/>
                </a:highlight>
              </a:rPr>
              <a:t>/findCourseById/{courseId}</a:t>
            </a:r>
            <a:r>
              <a:rPr lang="en" sz="2800"/>
              <a:t>")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public </a:t>
            </a:r>
            <a:r>
              <a:rPr lang="en" sz="2800">
                <a:highlight>
                  <a:srgbClr val="B6D7A8"/>
                </a:highlight>
              </a:rPr>
              <a:t>Course</a:t>
            </a:r>
            <a:r>
              <a:rPr lang="en" sz="2800"/>
              <a:t> findCourseById(Integer courseId)</a:t>
            </a:r>
            <a:endParaRPr sz="2800"/>
          </a:p>
        </p:txBody>
      </p:sp>
      <p:sp>
        <p:nvSpPr>
          <p:cNvPr id="527" name="Google Shape;527;p71"/>
          <p:cNvSpPr/>
          <p:nvPr/>
        </p:nvSpPr>
        <p:spPr>
          <a:xfrm>
            <a:off x="304800" y="340250"/>
            <a:ext cx="78891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71"/>
          <p:cNvSpPr/>
          <p:nvPr/>
        </p:nvSpPr>
        <p:spPr>
          <a:xfrm>
            <a:off x="304800" y="3924925"/>
            <a:ext cx="664290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71"/>
          <p:cNvSpPr/>
          <p:nvPr/>
        </p:nvSpPr>
        <p:spPr>
          <a:xfrm>
            <a:off x="304800" y="3004825"/>
            <a:ext cx="66429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530" name="Google Shape;530;p71"/>
          <p:cNvSpPr/>
          <p:nvPr/>
        </p:nvSpPr>
        <p:spPr>
          <a:xfrm>
            <a:off x="304800" y="1139400"/>
            <a:ext cx="6642900" cy="14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1" name="Google Shape;531;p71"/>
          <p:cNvCxnSpPr>
            <a:stCxn id="527" idx="1"/>
            <a:endCxn id="530" idx="1"/>
          </p:cNvCxnSpPr>
          <p:nvPr/>
        </p:nvCxnSpPr>
        <p:spPr>
          <a:xfrm>
            <a:off x="304800" y="739850"/>
            <a:ext cx="600" cy="1115700"/>
          </a:xfrm>
          <a:prstGeom prst="curvedConnector3">
            <a:avLst>
              <a:gd fmla="val -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2" name="Google Shape;532;p71"/>
          <p:cNvCxnSpPr>
            <a:stCxn id="530" idx="1"/>
            <a:endCxn id="529" idx="1"/>
          </p:cNvCxnSpPr>
          <p:nvPr/>
        </p:nvCxnSpPr>
        <p:spPr>
          <a:xfrm>
            <a:off x="304800" y="1855500"/>
            <a:ext cx="600" cy="1579200"/>
          </a:xfrm>
          <a:prstGeom prst="curvedConnector3">
            <a:avLst>
              <a:gd fmla="val -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3" name="Google Shape;533;p71"/>
          <p:cNvCxnSpPr>
            <a:stCxn id="529" idx="1"/>
            <a:endCxn id="528" idx="1"/>
          </p:cNvCxnSpPr>
          <p:nvPr/>
        </p:nvCxnSpPr>
        <p:spPr>
          <a:xfrm>
            <a:off x="304800" y="3434575"/>
            <a:ext cx="600" cy="1099800"/>
          </a:xfrm>
          <a:prstGeom prst="curvedConnector3">
            <a:avLst>
              <a:gd fmla="val -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4" name="Google Shape;534;p71"/>
          <p:cNvCxnSpPr>
            <a:stCxn id="528" idx="3"/>
            <a:endCxn id="529" idx="3"/>
          </p:cNvCxnSpPr>
          <p:nvPr/>
        </p:nvCxnSpPr>
        <p:spPr>
          <a:xfrm flipH="1" rot="10800000">
            <a:off x="6947700" y="3434425"/>
            <a:ext cx="600" cy="10998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5" name="Google Shape;535;p71"/>
          <p:cNvCxnSpPr>
            <a:stCxn id="529" idx="3"/>
            <a:endCxn id="530" idx="3"/>
          </p:cNvCxnSpPr>
          <p:nvPr/>
        </p:nvCxnSpPr>
        <p:spPr>
          <a:xfrm flipH="1" rot="10800000">
            <a:off x="6947700" y="1855375"/>
            <a:ext cx="600" cy="15792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Request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TCP port, usually 80 (http), 443 (https)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URL</a:t>
            </a:r>
            <a:endParaRPr sz="28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http(s)://user:pass@domain:port/path?query#anchor</a:t>
            </a:r>
            <a:endParaRPr sz="24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Method: intended effect</a:t>
            </a:r>
            <a:endParaRPr sz="28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GET: “safe” representation (in URL)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POST: add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PUT: replace/add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DELETE: delete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OPTIONS: get</a:t>
            </a:r>
            <a:endParaRPr sz="24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Headers: operational parameters</a:t>
            </a:r>
            <a:endParaRPr sz="2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2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en" sz="3500">
                <a:solidFill>
                  <a:schemeClr val="dk1"/>
                </a:solidFill>
              </a:rPr>
              <a:t>Course editor will fetch a course to edit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&lt;</a:t>
            </a:r>
            <a:r>
              <a:rPr b="1" lang="en" sz="3500">
                <a:solidFill>
                  <a:srgbClr val="000080"/>
                </a:solidFill>
              </a:rPr>
              <a:t>body</a:t>
            </a:r>
            <a:r>
              <a:rPr lang="en" sz="3500">
                <a:solidFill>
                  <a:schemeClr val="dk1"/>
                </a:solidFill>
              </a:rPr>
              <a:t>&gt;</a:t>
            </a:r>
            <a:endParaRPr sz="35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&lt;</a:t>
            </a:r>
            <a:r>
              <a:rPr b="1" lang="en" sz="3500">
                <a:solidFill>
                  <a:srgbClr val="000080"/>
                </a:solidFill>
              </a:rPr>
              <a:t>div </a:t>
            </a:r>
            <a:r>
              <a:rPr b="1" lang="en" sz="3500">
                <a:solidFill>
                  <a:srgbClr val="0000FF"/>
                </a:solidFill>
              </a:rPr>
              <a:t>id</a:t>
            </a:r>
            <a:r>
              <a:rPr b="1" lang="en" sz="3500">
                <a:solidFill>
                  <a:srgbClr val="008000"/>
                </a:solidFill>
              </a:rPr>
              <a:t>="root"</a:t>
            </a:r>
            <a:r>
              <a:rPr lang="en" sz="3500">
                <a:solidFill>
                  <a:schemeClr val="dk1"/>
                </a:solidFill>
              </a:rPr>
              <a:t>&gt;&lt;/</a:t>
            </a:r>
            <a:r>
              <a:rPr b="1" lang="en" sz="3500">
                <a:solidFill>
                  <a:srgbClr val="000080"/>
                </a:solidFill>
              </a:rPr>
              <a:t>div</a:t>
            </a:r>
            <a:r>
              <a:rPr lang="en" sz="3500">
                <a:solidFill>
                  <a:schemeClr val="dk1"/>
                </a:solidFill>
              </a:rPr>
              <a:t>&gt;</a:t>
            </a:r>
            <a:endParaRPr sz="35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&lt;</a:t>
            </a:r>
            <a:r>
              <a:rPr b="1" lang="en" sz="3500">
                <a:solidFill>
                  <a:srgbClr val="000080"/>
                </a:solidFill>
              </a:rPr>
              <a:t>script</a:t>
            </a:r>
            <a:endParaRPr b="1" sz="3500">
              <a:solidFill>
                <a:srgbClr val="000080"/>
              </a:solidFill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FF"/>
                </a:solidFill>
              </a:rPr>
              <a:t>src</a:t>
            </a:r>
            <a:r>
              <a:rPr b="1" lang="en" sz="3500">
                <a:solidFill>
                  <a:srgbClr val="008000"/>
                </a:solidFill>
              </a:rPr>
              <a:t>="course-editor.js"</a:t>
            </a:r>
            <a:endParaRPr b="1" sz="3500">
              <a:solidFill>
                <a:srgbClr val="008000"/>
              </a:solidFill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FF"/>
                </a:solidFill>
              </a:rPr>
              <a:t>type</a:t>
            </a:r>
            <a:r>
              <a:rPr b="1" lang="en" sz="3500">
                <a:solidFill>
                  <a:srgbClr val="008000"/>
                </a:solidFill>
              </a:rPr>
              <a:t>="text/babel"</a:t>
            </a:r>
            <a:r>
              <a:rPr lang="en" sz="3500">
                <a:solidFill>
                  <a:schemeClr val="dk1"/>
                </a:solidFill>
              </a:rPr>
              <a:t>&gt;&lt;/</a:t>
            </a:r>
            <a:r>
              <a:rPr b="1" lang="en" sz="3500">
                <a:solidFill>
                  <a:srgbClr val="000080"/>
                </a:solidFill>
              </a:rPr>
              <a:t>script</a:t>
            </a:r>
            <a:r>
              <a:rPr lang="en" sz="3500">
                <a:solidFill>
                  <a:schemeClr val="dk1"/>
                </a:solidFill>
              </a:rPr>
              <a:t>&gt;</a:t>
            </a:r>
            <a:endParaRPr sz="3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&lt;/</a:t>
            </a:r>
            <a:r>
              <a:rPr b="1" lang="en" sz="3500">
                <a:solidFill>
                  <a:srgbClr val="000080"/>
                </a:solidFill>
              </a:rPr>
              <a:t>body</a:t>
            </a:r>
            <a:r>
              <a:rPr lang="en" sz="3500">
                <a:solidFill>
                  <a:schemeClr val="dk1"/>
                </a:solidFill>
              </a:rPr>
              <a:t>&gt;</a:t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541" name="Google Shape;541;p72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course-editor.html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3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head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&lt;</a:t>
            </a:r>
            <a:r>
              <a:rPr b="1" lang="en" sz="3000">
                <a:solidFill>
                  <a:srgbClr val="000080"/>
                </a:solidFill>
                <a:highlight>
                  <a:srgbClr val="FFE599"/>
                </a:highlight>
              </a:rPr>
              <a:t>script </a:t>
            </a:r>
            <a:r>
              <a:rPr b="1" lang="en" sz="3000">
                <a:solidFill>
                  <a:srgbClr val="0000FF"/>
                </a:solidFill>
                <a:highlight>
                  <a:srgbClr val="FFE599"/>
                </a:highlight>
              </a:rPr>
              <a:t>src</a:t>
            </a:r>
            <a:r>
              <a:rPr b="1" lang="en" sz="3000">
                <a:solidFill>
                  <a:srgbClr val="008000"/>
                </a:solidFill>
                <a:highlight>
                  <a:srgbClr val="FFE599"/>
                </a:highlight>
              </a:rPr>
              <a:t>="https://cdnjs.cloudflare.com/ajax/libs/react/15.4.2/react.js"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&gt;&lt;/</a:t>
            </a:r>
            <a:r>
              <a:rPr b="1" lang="en" sz="3000">
                <a:solidFill>
                  <a:srgbClr val="000080"/>
                </a:solidFill>
                <a:highlight>
                  <a:srgbClr val="FFE599"/>
                </a:highlight>
              </a:rPr>
              <a:t>script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&lt;</a:t>
            </a:r>
            <a:r>
              <a:rPr b="1" lang="en" sz="3000">
                <a:solidFill>
                  <a:srgbClr val="000080"/>
                </a:solidFill>
                <a:highlight>
                  <a:srgbClr val="FFE599"/>
                </a:highlight>
              </a:rPr>
              <a:t>script </a:t>
            </a:r>
            <a:r>
              <a:rPr b="1" lang="en" sz="3000">
                <a:solidFill>
                  <a:srgbClr val="0000FF"/>
                </a:solidFill>
                <a:highlight>
                  <a:srgbClr val="FFE599"/>
                </a:highlight>
              </a:rPr>
              <a:t>src</a:t>
            </a:r>
            <a:r>
              <a:rPr b="1" lang="en" sz="3000">
                <a:solidFill>
                  <a:srgbClr val="008000"/>
                </a:solidFill>
                <a:highlight>
                  <a:srgbClr val="FFE599"/>
                </a:highlight>
              </a:rPr>
              <a:t>="https://cdnjs.cloudflare.com/ajax/libs/react/15.4.2/react-dom.js"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&gt;&lt;/</a:t>
            </a:r>
            <a:r>
              <a:rPr b="1" lang="en" sz="3000">
                <a:solidFill>
                  <a:srgbClr val="000080"/>
                </a:solidFill>
                <a:highlight>
                  <a:srgbClr val="FFE599"/>
                </a:highlight>
              </a:rPr>
              <a:t>script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&lt;</a:t>
            </a:r>
            <a:r>
              <a:rPr b="1" lang="en" sz="3000">
                <a:solidFill>
                  <a:srgbClr val="000080"/>
                </a:solidFill>
                <a:highlight>
                  <a:srgbClr val="FFE599"/>
                </a:highlight>
              </a:rPr>
              <a:t>script </a:t>
            </a:r>
            <a:r>
              <a:rPr b="1" lang="en" sz="3000">
                <a:solidFill>
                  <a:srgbClr val="0000FF"/>
                </a:solidFill>
                <a:highlight>
                  <a:srgbClr val="FFE599"/>
                </a:highlight>
              </a:rPr>
              <a:t>src</a:t>
            </a:r>
            <a:r>
              <a:rPr b="1" lang="en" sz="3000">
                <a:solidFill>
                  <a:srgbClr val="008000"/>
                </a:solidFill>
                <a:highlight>
                  <a:srgbClr val="FFE599"/>
                </a:highlight>
              </a:rPr>
              <a:t>="https://cdnjs.cloudflare.com/ajax/libs/babel-standalone/6.21.1/babel.min.js"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&gt;&lt;/</a:t>
            </a:r>
            <a:r>
              <a:rPr b="1" lang="en" sz="3000">
                <a:solidFill>
                  <a:srgbClr val="000080"/>
                </a:solidFill>
                <a:highlight>
                  <a:srgbClr val="FFE599"/>
                </a:highlight>
              </a:rPr>
              <a:t>script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head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3000"/>
          </a:p>
        </p:txBody>
      </p:sp>
      <p:sp>
        <p:nvSpPr>
          <p:cNvPr id="547" name="Google Shape;547;p73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External JavaScript Libraries to Head</a:t>
            </a:r>
            <a:endParaRPr/>
          </a:p>
        </p:txBody>
      </p:sp>
      <p:sp>
        <p:nvSpPr>
          <p:cNvPr id="548" name="Google Shape;548;p73"/>
          <p:cNvSpPr/>
          <p:nvPr/>
        </p:nvSpPr>
        <p:spPr>
          <a:xfrm>
            <a:off x="6195950" y="1205725"/>
            <a:ext cx="2791800" cy="23298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Oswald"/>
                <a:ea typeface="Oswald"/>
                <a:cs typeface="Oswald"/>
                <a:sym typeface="Oswald"/>
              </a:rPr>
              <a:t>We're loading React.js library to use object oriented HTML components</a:t>
            </a:r>
            <a:endParaRPr sz="29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4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CourseEditor in course-editor.js</a:t>
            </a:r>
            <a:endParaRPr/>
          </a:p>
        </p:txBody>
      </p:sp>
      <p:sp>
        <p:nvSpPr>
          <p:cNvPr id="554" name="Google Shape;554;p74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80"/>
                </a:solidFill>
              </a:rPr>
              <a:t>class </a:t>
            </a:r>
            <a:r>
              <a:rPr lang="en" sz="3000">
                <a:solidFill>
                  <a:schemeClr val="dk1"/>
                </a:solidFill>
              </a:rPr>
              <a:t>CourseEditor </a:t>
            </a:r>
            <a:r>
              <a:rPr b="1" lang="en" sz="3000">
                <a:solidFill>
                  <a:srgbClr val="000080"/>
                </a:solidFill>
              </a:rPr>
              <a:t>extends </a:t>
            </a:r>
            <a:r>
              <a:rPr lang="en" sz="3000">
                <a:solidFill>
                  <a:schemeClr val="dk1"/>
                </a:solidFill>
              </a:rPr>
              <a:t>React.Component {</a:t>
            </a:r>
            <a:endParaRPr sz="3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7A7A43"/>
                </a:solidFill>
              </a:rPr>
              <a:t>render</a:t>
            </a:r>
            <a:r>
              <a:rPr lang="en" sz="3000">
                <a:solidFill>
                  <a:schemeClr val="dk1"/>
                </a:solidFill>
              </a:rPr>
              <a:t>() {</a:t>
            </a:r>
            <a:endParaRPr sz="30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80"/>
                </a:solidFill>
              </a:rPr>
              <a:t>return</a:t>
            </a:r>
            <a:r>
              <a:rPr lang="en" sz="3000">
                <a:solidFill>
                  <a:schemeClr val="dk1"/>
                </a:solidFill>
              </a:rPr>
              <a:t>(</a:t>
            </a:r>
            <a:endParaRPr sz="30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&lt;</a:t>
            </a:r>
            <a:r>
              <a:rPr b="1" lang="en" sz="3000">
                <a:solidFill>
                  <a:srgbClr val="000080"/>
                </a:solidFill>
              </a:rPr>
              <a:t>div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&lt;</a:t>
            </a:r>
            <a:r>
              <a:rPr b="1" lang="en" sz="3000">
                <a:solidFill>
                  <a:srgbClr val="000080"/>
                </a:solidFill>
              </a:rPr>
              <a:t>h1</a:t>
            </a:r>
            <a:r>
              <a:rPr lang="en" sz="3000">
                <a:solidFill>
                  <a:schemeClr val="dk1"/>
                </a:solidFill>
              </a:rPr>
              <a:t>&gt;Course Editor&lt;/</a:t>
            </a:r>
            <a:r>
              <a:rPr b="1" lang="en" sz="3000">
                <a:solidFill>
                  <a:srgbClr val="000080"/>
                </a:solidFill>
              </a:rPr>
              <a:t>h1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&lt;/</a:t>
            </a:r>
            <a:r>
              <a:rPr b="1" lang="en" sz="3000">
                <a:solidFill>
                  <a:srgbClr val="000080"/>
                </a:solidFill>
              </a:rPr>
              <a:t>div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)}}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ReactDOM.</a:t>
            </a:r>
            <a:r>
              <a:rPr lang="en" sz="3000">
                <a:solidFill>
                  <a:srgbClr val="7A7A43"/>
                </a:solidFill>
              </a:rPr>
              <a:t>render</a:t>
            </a:r>
            <a:r>
              <a:rPr lang="en" sz="3000">
                <a:solidFill>
                  <a:schemeClr val="dk1"/>
                </a:solidFill>
              </a:rPr>
              <a:t>(&lt;</a:t>
            </a:r>
            <a:r>
              <a:rPr b="1" lang="en" sz="3000">
                <a:solidFill>
                  <a:srgbClr val="000080"/>
                </a:solidFill>
              </a:rPr>
              <a:t>CourseList </a:t>
            </a:r>
            <a:r>
              <a:rPr lang="en" sz="3000">
                <a:solidFill>
                  <a:schemeClr val="dk1"/>
                </a:solidFill>
              </a:rPr>
              <a:t>/&gt;, </a:t>
            </a:r>
            <a:endParaRPr sz="3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660E7A"/>
                </a:solidFill>
              </a:rPr>
              <a:t>document</a:t>
            </a:r>
            <a:r>
              <a:rPr lang="en" sz="3000">
                <a:solidFill>
                  <a:schemeClr val="dk1"/>
                </a:solidFill>
              </a:rPr>
              <a:t>.</a:t>
            </a:r>
            <a:r>
              <a:rPr lang="en" sz="3000">
                <a:solidFill>
                  <a:srgbClr val="7A7A43"/>
                </a:solidFill>
              </a:rPr>
              <a:t>getElementById</a:t>
            </a:r>
            <a:r>
              <a:rPr lang="en" sz="3000">
                <a:solidFill>
                  <a:schemeClr val="dk1"/>
                </a:solidFill>
              </a:rPr>
              <a:t>(</a:t>
            </a:r>
            <a:r>
              <a:rPr b="1" lang="en" sz="3000">
                <a:solidFill>
                  <a:srgbClr val="008000"/>
                </a:solidFill>
              </a:rPr>
              <a:t>'root'</a:t>
            </a:r>
            <a:r>
              <a:rPr lang="en" sz="3000">
                <a:solidFill>
                  <a:schemeClr val="dk1"/>
                </a:solidFill>
              </a:rPr>
              <a:t>))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5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Parse </a:t>
            </a:r>
            <a:r>
              <a:rPr b="1" lang="en" sz="3000">
                <a:solidFill>
                  <a:schemeClr val="dk1"/>
                </a:solidFill>
              </a:rPr>
              <a:t>courseId</a:t>
            </a:r>
            <a:r>
              <a:rPr lang="en" sz="3000">
                <a:solidFill>
                  <a:schemeClr val="dk1"/>
                </a:solidFill>
              </a:rPr>
              <a:t> from URL and request course from server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000">
                <a:solidFill>
                  <a:schemeClr val="dk1"/>
                </a:solidFill>
                <a:highlight>
                  <a:srgbClr val="FFFFFF"/>
                </a:highlight>
              </a:rPr>
              <a:t>componentDidMount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= () =&gt; </a:t>
            </a: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i="1" lang="en" sz="3000">
                <a:solidFill>
                  <a:schemeClr val="dk1"/>
                </a:solidFill>
                <a:highlight>
                  <a:srgbClr val="FFFFFF"/>
                </a:highlight>
              </a:rPr>
              <a:t>findCourseById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()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000">
                <a:solidFill>
                  <a:schemeClr val="dk1"/>
                </a:solidFill>
                <a:highlight>
                  <a:srgbClr val="FFFFFF"/>
                </a:highlight>
              </a:rPr>
              <a:t>findCourseById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= () =&gt; {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let </a:t>
            </a:r>
            <a:r>
              <a:rPr lang="en" sz="3000">
                <a:solidFill>
                  <a:srgbClr val="458383"/>
                </a:solidFill>
                <a:highlight>
                  <a:srgbClr val="FFFFFF"/>
                </a:highlight>
              </a:rPr>
              <a:t>search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b="1" i="1" lang="en" sz="3000">
                <a:solidFill>
                  <a:srgbClr val="660E7A"/>
                </a:solidFill>
                <a:highlight>
                  <a:srgbClr val="FFFFFF"/>
                </a:highlight>
              </a:rPr>
              <a:t>window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b="1" lang="en" sz="3000">
                <a:solidFill>
                  <a:srgbClr val="660E7A"/>
                </a:solidFill>
                <a:highlight>
                  <a:srgbClr val="FFFFFF"/>
                </a:highlight>
              </a:rPr>
              <a:t>location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 sz="3000">
                <a:solidFill>
                  <a:srgbClr val="7A7A43"/>
                </a:solidFill>
                <a:highlight>
                  <a:srgbClr val="FFFFFF"/>
                </a:highlight>
              </a:rPr>
              <a:t>search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 sz="3000">
                <a:solidFill>
                  <a:srgbClr val="7A7A43"/>
                </a:solidFill>
                <a:highlight>
                  <a:srgbClr val="FFFFFF"/>
                </a:highlight>
              </a:rPr>
              <a:t>split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"="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const </a:t>
            </a:r>
            <a:r>
              <a:rPr lang="en" sz="3000">
                <a:solidFill>
                  <a:srgbClr val="458383"/>
                </a:solidFill>
                <a:highlight>
                  <a:srgbClr val="FFFFFF"/>
                </a:highlight>
              </a:rPr>
              <a:t>courseId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lang="en" sz="3000">
                <a:solidFill>
                  <a:srgbClr val="458383"/>
                </a:solidFill>
                <a:highlight>
                  <a:srgbClr val="FFFFFF"/>
                </a:highlight>
              </a:rPr>
              <a:t>search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[</a:t>
            </a:r>
            <a:r>
              <a:rPr lang="en" sz="300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]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000">
                <a:solidFill>
                  <a:schemeClr val="dk1"/>
                </a:solidFill>
                <a:highlight>
                  <a:srgbClr val="FFFFFF"/>
                </a:highlight>
              </a:rPr>
              <a:t>findCourseById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3000">
                <a:solidFill>
                  <a:srgbClr val="458383"/>
                </a:solidFill>
                <a:highlight>
                  <a:srgbClr val="FFFFFF"/>
                </a:highlight>
              </a:rPr>
              <a:t>courseId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 sz="3000">
                <a:solidFill>
                  <a:srgbClr val="7A7A43"/>
                </a:solidFill>
                <a:highlight>
                  <a:srgbClr val="FFFFFF"/>
                </a:highlight>
              </a:rPr>
              <a:t>then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(course =&gt; </a:t>
            </a: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.setState({course}))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i="1" sz="3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60" name="Google Shape;560;p75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Course On Load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6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&lt;</a:t>
            </a:r>
            <a:r>
              <a:rPr b="1" lang="en" sz="3000">
                <a:solidFill>
                  <a:srgbClr val="000080"/>
                </a:solidFill>
              </a:rPr>
              <a:t>form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&lt;</a:t>
            </a:r>
            <a:r>
              <a:rPr b="1" lang="en" sz="3000">
                <a:solidFill>
                  <a:srgbClr val="000080"/>
                </a:solidFill>
              </a:rPr>
              <a:t>input </a:t>
            </a:r>
            <a:r>
              <a:rPr b="1" lang="en" sz="3000">
                <a:solidFill>
                  <a:srgbClr val="0000FF"/>
                </a:solidFill>
              </a:rPr>
              <a:t>value</a:t>
            </a:r>
            <a:r>
              <a:rPr b="1" lang="en" sz="3000">
                <a:solidFill>
                  <a:srgbClr val="008000"/>
                </a:solidFill>
              </a:rPr>
              <a:t>=</a:t>
            </a:r>
            <a:r>
              <a:rPr lang="en" sz="3000">
                <a:solidFill>
                  <a:schemeClr val="dk1"/>
                </a:solidFill>
              </a:rPr>
              <a:t>{</a:t>
            </a:r>
            <a:r>
              <a:rPr b="1" lang="en" sz="3000">
                <a:solidFill>
                  <a:srgbClr val="000080"/>
                </a:solidFill>
              </a:rPr>
              <a:t>this</a:t>
            </a:r>
            <a:r>
              <a:rPr lang="en" sz="3000">
                <a:solidFill>
                  <a:schemeClr val="dk1"/>
                </a:solidFill>
              </a:rPr>
              <a:t>.</a:t>
            </a:r>
            <a:r>
              <a:rPr b="1" lang="en" sz="3000">
                <a:solidFill>
                  <a:srgbClr val="660E7A"/>
                </a:solidFill>
              </a:rPr>
              <a:t>state</a:t>
            </a:r>
            <a:r>
              <a:rPr lang="en" sz="3000">
                <a:solidFill>
                  <a:schemeClr val="dk1"/>
                </a:solidFill>
              </a:rPr>
              <a:t>.</a:t>
            </a:r>
            <a:r>
              <a:rPr b="1" lang="en" sz="3000">
                <a:solidFill>
                  <a:srgbClr val="660E7A"/>
                </a:solidFill>
              </a:rPr>
              <a:t>course</a:t>
            </a:r>
            <a:r>
              <a:rPr lang="en" sz="3000">
                <a:solidFill>
                  <a:schemeClr val="dk1"/>
                </a:solidFill>
              </a:rPr>
              <a:t>.courseId}/&gt;</a:t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&lt;</a:t>
            </a:r>
            <a:r>
              <a:rPr b="1" lang="en" sz="3000">
                <a:solidFill>
                  <a:srgbClr val="000080"/>
                </a:solidFill>
              </a:rPr>
              <a:t>input</a:t>
            </a:r>
            <a:r>
              <a:rPr b="1" lang="en" sz="3000">
                <a:solidFill>
                  <a:srgbClr val="008000"/>
                </a:solidFill>
              </a:rPr>
              <a:t> </a:t>
            </a:r>
            <a:r>
              <a:rPr b="1" lang="en" sz="3000">
                <a:solidFill>
                  <a:srgbClr val="0000FF"/>
                </a:solidFill>
              </a:rPr>
              <a:t>value</a:t>
            </a:r>
            <a:r>
              <a:rPr b="1" lang="en" sz="3000">
                <a:solidFill>
                  <a:srgbClr val="008000"/>
                </a:solidFill>
              </a:rPr>
              <a:t>=</a:t>
            </a:r>
            <a:r>
              <a:rPr lang="en" sz="3000">
                <a:solidFill>
                  <a:schemeClr val="dk1"/>
                </a:solidFill>
              </a:rPr>
              <a:t>{</a:t>
            </a:r>
            <a:r>
              <a:rPr b="1" lang="en" sz="3000">
                <a:solidFill>
                  <a:srgbClr val="000080"/>
                </a:solidFill>
              </a:rPr>
              <a:t>this</a:t>
            </a:r>
            <a:r>
              <a:rPr lang="en" sz="3000">
                <a:solidFill>
                  <a:schemeClr val="dk1"/>
                </a:solidFill>
              </a:rPr>
              <a:t>.</a:t>
            </a:r>
            <a:r>
              <a:rPr b="1" lang="en" sz="3000">
                <a:solidFill>
                  <a:srgbClr val="660E7A"/>
                </a:solidFill>
              </a:rPr>
              <a:t>state</a:t>
            </a:r>
            <a:r>
              <a:rPr lang="en" sz="3000">
                <a:solidFill>
                  <a:schemeClr val="dk1"/>
                </a:solidFill>
              </a:rPr>
              <a:t>.</a:t>
            </a:r>
            <a:r>
              <a:rPr b="1" lang="en" sz="3000">
                <a:solidFill>
                  <a:srgbClr val="660E7A"/>
                </a:solidFill>
              </a:rPr>
              <a:t>course</a:t>
            </a:r>
            <a:r>
              <a:rPr lang="en" sz="3000">
                <a:solidFill>
                  <a:schemeClr val="dk1"/>
                </a:solidFill>
              </a:rPr>
              <a:t>.</a:t>
            </a:r>
            <a:r>
              <a:rPr b="1" lang="en" sz="3000">
                <a:solidFill>
                  <a:srgbClr val="660E7A"/>
                </a:solidFill>
              </a:rPr>
              <a:t>title</a:t>
            </a:r>
            <a:r>
              <a:rPr lang="en" sz="3000">
                <a:solidFill>
                  <a:schemeClr val="dk1"/>
                </a:solidFill>
              </a:rPr>
              <a:t>}/&gt;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&lt;/</a:t>
            </a:r>
            <a:r>
              <a:rPr b="1" lang="en" sz="3000">
                <a:solidFill>
                  <a:srgbClr val="000080"/>
                </a:solidFill>
              </a:rPr>
              <a:t>form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/>
          </a:p>
        </p:txBody>
      </p:sp>
      <p:sp>
        <p:nvSpPr>
          <p:cNvPr id="566" name="Google Shape;566;p76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 Course Details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7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DAO From HTTP Client</a:t>
            </a:r>
            <a:endParaRPr/>
          </a:p>
        </p:txBody>
      </p:sp>
      <p:sp>
        <p:nvSpPr>
          <p:cNvPr id="572" name="Google Shape;572;p77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const </a:t>
            </a:r>
            <a:r>
              <a:rPr b="1" i="1" lang="en" sz="3000">
                <a:solidFill>
                  <a:srgbClr val="660E7A"/>
                </a:solidFill>
                <a:highlight>
                  <a:srgbClr val="FFFFFF"/>
                </a:highlight>
              </a:rPr>
              <a:t>FIND_COURSE_BY_ID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"http://localhost:8080/findCourseById"</a:t>
            </a:r>
            <a:endParaRPr b="1" sz="30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const </a:t>
            </a:r>
            <a:r>
              <a:rPr i="1" lang="en" sz="3000">
                <a:solidFill>
                  <a:schemeClr val="dk1"/>
                </a:solidFill>
                <a:highlight>
                  <a:srgbClr val="FFFFFF"/>
                </a:highlight>
              </a:rPr>
              <a:t>findCourseById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= (courseId) =&gt;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000">
                <a:solidFill>
                  <a:schemeClr val="dk1"/>
                </a:solidFill>
                <a:highlight>
                  <a:srgbClr val="FFFFFF"/>
                </a:highlight>
              </a:rPr>
              <a:t>fetch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`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${</a:t>
            </a:r>
            <a:r>
              <a:rPr b="1" i="1" lang="en" sz="3000">
                <a:solidFill>
                  <a:srgbClr val="660E7A"/>
                </a:solidFill>
                <a:highlight>
                  <a:srgbClr val="FFFFFF"/>
                </a:highlight>
              </a:rPr>
              <a:t>FIND_COURSE_BY_ID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/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${courseId}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`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 sz="3000">
                <a:solidFill>
                  <a:srgbClr val="7A7A43"/>
                </a:solidFill>
                <a:highlight>
                  <a:srgbClr val="FFFFFF"/>
                </a:highlight>
              </a:rPr>
              <a:t>then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(response =&gt; response.</a:t>
            </a:r>
            <a:r>
              <a:rPr lang="en" sz="3000">
                <a:solidFill>
                  <a:srgbClr val="7A7A43"/>
                </a:solidFill>
                <a:highlight>
                  <a:srgbClr val="FFFFFF"/>
                </a:highlight>
              </a:rPr>
              <a:t>json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())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8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"/findCourseById/{cid}"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Course findCourseById(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808000"/>
                </a:solidFill>
                <a:highlight>
                  <a:srgbClr val="FFFFFF"/>
                </a:highlight>
              </a:rPr>
              <a:t>@PathVariable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"cid"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 Integer cid) {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b="1" lang="en" sz="3000">
                <a:solidFill>
                  <a:srgbClr val="660E7A"/>
                </a:solidFill>
                <a:highlight>
                  <a:srgbClr val="FFFFFF"/>
                </a:highlight>
              </a:rPr>
              <a:t>courseRepository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.findById(cid).get();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3000"/>
          </a:p>
        </p:txBody>
      </p:sp>
      <p:sp>
        <p:nvSpPr>
          <p:cNvPr id="578" name="Google Shape;578;p78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9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100"/>
              <a:t>UPDATE</a:t>
            </a:r>
            <a:endParaRPr sz="17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300"/>
              <a:t>COURSE</a:t>
            </a:r>
            <a:endParaRPr sz="182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80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589" name="Google Shape;589;p80"/>
          <p:cNvSpPr/>
          <p:nvPr/>
        </p:nvSpPr>
        <p:spPr>
          <a:xfrm>
            <a:off x="2807275" y="736425"/>
            <a:ext cx="6223608" cy="4548744"/>
          </a:xfrm>
          <a:prstGeom prst="cloud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0" name="Google Shape;590;p80"/>
          <p:cNvSpPr/>
          <p:nvPr/>
        </p:nvSpPr>
        <p:spPr>
          <a:xfrm>
            <a:off x="7066375" y="1012875"/>
            <a:ext cx="1730400" cy="3641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RESOURCES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1" name="Google Shape;591;p80"/>
          <p:cNvSpPr/>
          <p:nvPr/>
        </p:nvSpPr>
        <p:spPr>
          <a:xfrm>
            <a:off x="311700" y="1012875"/>
            <a:ext cx="1989600" cy="3641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CLIENT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2" name="Google Shape;592;p80"/>
          <p:cNvSpPr/>
          <p:nvPr/>
        </p:nvSpPr>
        <p:spPr>
          <a:xfrm>
            <a:off x="7232550" y="3436325"/>
            <a:ext cx="1375350" cy="1043050"/>
          </a:xfrm>
          <a:prstGeom prst="flowChartMagneticDisk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Databases</a:t>
            </a:r>
            <a:endParaRPr b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courses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3" name="Google Shape;593;p80"/>
          <p:cNvSpPr/>
          <p:nvPr/>
        </p:nvSpPr>
        <p:spPr>
          <a:xfrm>
            <a:off x="467700" y="3480675"/>
            <a:ext cx="1658400" cy="9987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swald"/>
                <a:ea typeface="Oswald"/>
                <a:cs typeface="Oswald"/>
                <a:sym typeface="Oswald"/>
              </a:rPr>
              <a:t>course-list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course-editor</a:t>
            </a:r>
            <a:endParaRPr b="1" sz="2000" u="sng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4" name="Google Shape;594;p80"/>
          <p:cNvSpPr txBox="1"/>
          <p:nvPr/>
        </p:nvSpPr>
        <p:spPr>
          <a:xfrm>
            <a:off x="467700" y="1440525"/>
            <a:ext cx="1658400" cy="812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course-service</a:t>
            </a:r>
            <a:endParaRPr b="1" sz="1900" u="sng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5" name="Google Shape;595;p80"/>
          <p:cNvSpPr/>
          <p:nvPr/>
        </p:nvSpPr>
        <p:spPr>
          <a:xfrm>
            <a:off x="3980700" y="1012850"/>
            <a:ext cx="2341800" cy="3641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SERVER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6" name="Google Shape;596;p80"/>
          <p:cNvSpPr/>
          <p:nvPr/>
        </p:nvSpPr>
        <p:spPr>
          <a:xfrm>
            <a:off x="4136700" y="3436325"/>
            <a:ext cx="1989600" cy="1043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Course</a:t>
            </a:r>
            <a:br>
              <a:rPr b="1" lang="en" sz="1600">
                <a:latin typeface="Oswald"/>
                <a:ea typeface="Oswald"/>
                <a:cs typeface="Oswald"/>
                <a:sym typeface="Oswald"/>
              </a:rPr>
            </a:b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Repository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7" name="Google Shape;597;p80"/>
          <p:cNvSpPr txBox="1"/>
          <p:nvPr/>
        </p:nvSpPr>
        <p:spPr>
          <a:xfrm>
            <a:off x="4136700" y="1440525"/>
            <a:ext cx="1989600" cy="812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CourseDao</a:t>
            </a:r>
            <a:endParaRPr b="1"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"</a:t>
            </a:r>
            <a:r>
              <a:rPr b="1" i="1" lang="en" sz="16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/updateCourse/id</a:t>
            </a:r>
            <a:r>
              <a:rPr b="1" lang="en" sz="16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"</a:t>
            </a:r>
            <a:endParaRPr b="1" sz="16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updateCourse(...){}</a:t>
            </a:r>
            <a:endParaRPr b="1" sz="16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98" name="Google Shape;598;p80"/>
          <p:cNvCxnSpPr>
            <a:stCxn id="594" idx="3"/>
            <a:endCxn id="597" idx="1"/>
          </p:cNvCxnSpPr>
          <p:nvPr/>
        </p:nvCxnSpPr>
        <p:spPr>
          <a:xfrm>
            <a:off x="2126100" y="1846725"/>
            <a:ext cx="2010600" cy="0"/>
          </a:xfrm>
          <a:prstGeom prst="straightConnector1">
            <a:avLst/>
          </a:prstGeom>
          <a:noFill/>
          <a:ln cap="flat" cmpd="sng" w="5715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99" name="Google Shape;599;p80"/>
          <p:cNvSpPr txBox="1"/>
          <p:nvPr/>
        </p:nvSpPr>
        <p:spPr>
          <a:xfrm>
            <a:off x="2377500" y="1202742"/>
            <a:ext cx="15804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HTTP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Request →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Response ←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Oswald"/>
                <a:ea typeface="Oswald"/>
                <a:cs typeface="Oswald"/>
                <a:sym typeface="Oswald"/>
              </a:rPr>
              <a:t>/findAllCourses</a:t>
            </a:r>
            <a:endParaRPr i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Oswald"/>
                <a:ea typeface="Oswald"/>
                <a:cs typeface="Oswald"/>
                <a:sym typeface="Oswald"/>
              </a:rPr>
              <a:t>/deleteCourse</a:t>
            </a:r>
            <a:endParaRPr i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Oswald"/>
                <a:ea typeface="Oswald"/>
                <a:cs typeface="Oswald"/>
                <a:sym typeface="Oswald"/>
              </a:rPr>
              <a:t>/createCourse</a:t>
            </a:r>
            <a:endParaRPr i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/findCourseByID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/updateCourse</a:t>
            </a:r>
            <a:endParaRPr b="1" i="1" sz="16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00" name="Google Shape;600;p80"/>
          <p:cNvCxnSpPr>
            <a:stCxn id="596" idx="3"/>
            <a:endCxn id="592" idx="2"/>
          </p:cNvCxnSpPr>
          <p:nvPr/>
        </p:nvCxnSpPr>
        <p:spPr>
          <a:xfrm>
            <a:off x="6126300" y="3957875"/>
            <a:ext cx="1106400" cy="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01" name="Google Shape;601;p80"/>
          <p:cNvSpPr txBox="1"/>
          <p:nvPr/>
        </p:nvSpPr>
        <p:spPr>
          <a:xfrm>
            <a:off x="4986453" y="4654250"/>
            <a:ext cx="2047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Oswald"/>
                <a:ea typeface="Oswald"/>
                <a:cs typeface="Oswald"/>
                <a:sym typeface="Oswald"/>
              </a:rPr>
              <a:t>THE INTERNET</a:t>
            </a:r>
            <a:endParaRPr b="1" sz="21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02" name="Google Shape;602;p80"/>
          <p:cNvCxnSpPr>
            <a:stCxn id="596" idx="0"/>
            <a:endCxn id="597" idx="2"/>
          </p:cNvCxnSpPr>
          <p:nvPr/>
        </p:nvCxnSpPr>
        <p:spPr>
          <a:xfrm rot="10800000">
            <a:off x="5131500" y="2252825"/>
            <a:ext cx="0" cy="118350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03" name="Google Shape;603;p80"/>
          <p:cNvCxnSpPr>
            <a:stCxn id="593" idx="0"/>
            <a:endCxn id="594" idx="2"/>
          </p:cNvCxnSpPr>
          <p:nvPr/>
        </p:nvCxnSpPr>
        <p:spPr>
          <a:xfrm rot="10800000">
            <a:off x="1296900" y="2253075"/>
            <a:ext cx="0" cy="1227600"/>
          </a:xfrm>
          <a:prstGeom prst="straightConnector1">
            <a:avLst/>
          </a:prstGeom>
          <a:noFill/>
          <a:ln cap="flat" cmpd="sng" w="5715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81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900">
                <a:solidFill>
                  <a:schemeClr val="dk1"/>
                </a:solidFill>
              </a:rPr>
              <a:t>&lt;</a:t>
            </a:r>
            <a:r>
              <a:rPr b="1" lang="en" sz="3900">
                <a:solidFill>
                  <a:srgbClr val="000080"/>
                </a:solidFill>
              </a:rPr>
              <a:t>input </a:t>
            </a:r>
            <a:r>
              <a:rPr b="1" lang="en" sz="3900">
                <a:solidFill>
                  <a:srgbClr val="0000FF"/>
                </a:solidFill>
              </a:rPr>
              <a:t>value</a:t>
            </a:r>
            <a:r>
              <a:rPr b="1" lang="en" sz="3900">
                <a:solidFill>
                  <a:srgbClr val="008000"/>
                </a:solidFill>
              </a:rPr>
              <a:t>=</a:t>
            </a:r>
            <a:r>
              <a:rPr lang="en" sz="3900">
                <a:solidFill>
                  <a:schemeClr val="dk1"/>
                </a:solidFill>
              </a:rPr>
              <a:t>{</a:t>
            </a:r>
            <a:r>
              <a:rPr b="1" lang="en" sz="3900">
                <a:solidFill>
                  <a:srgbClr val="000080"/>
                </a:solidFill>
              </a:rPr>
              <a:t>this</a:t>
            </a:r>
            <a:r>
              <a:rPr lang="en" sz="3900">
                <a:solidFill>
                  <a:schemeClr val="dk1"/>
                </a:solidFill>
              </a:rPr>
              <a:t>.</a:t>
            </a:r>
            <a:r>
              <a:rPr b="1" lang="en" sz="3900">
                <a:solidFill>
                  <a:srgbClr val="660E7A"/>
                </a:solidFill>
              </a:rPr>
              <a:t>state</a:t>
            </a:r>
            <a:r>
              <a:rPr lang="en" sz="3900">
                <a:solidFill>
                  <a:schemeClr val="dk1"/>
                </a:solidFill>
              </a:rPr>
              <a:t>.</a:t>
            </a:r>
            <a:r>
              <a:rPr b="1" lang="en" sz="3900">
                <a:solidFill>
                  <a:srgbClr val="660E7A"/>
                </a:solidFill>
              </a:rPr>
              <a:t>course</a:t>
            </a:r>
            <a:r>
              <a:rPr lang="en" sz="3900">
                <a:solidFill>
                  <a:schemeClr val="dk1"/>
                </a:solidFill>
              </a:rPr>
              <a:t>.</a:t>
            </a:r>
            <a:r>
              <a:rPr b="1" lang="en" sz="3900">
                <a:solidFill>
                  <a:srgbClr val="660E7A"/>
                </a:solidFill>
              </a:rPr>
              <a:t>title</a:t>
            </a:r>
            <a:r>
              <a:rPr lang="en" sz="3900">
                <a:solidFill>
                  <a:schemeClr val="dk1"/>
                </a:solidFill>
              </a:rPr>
              <a:t>}</a:t>
            </a:r>
            <a:endParaRPr b="1" sz="3900">
              <a:solidFill>
                <a:srgbClr val="00008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0000FF"/>
                </a:solidFill>
                <a:highlight>
                  <a:srgbClr val="FFE599"/>
                </a:highlight>
              </a:rPr>
              <a:t>onChange</a:t>
            </a:r>
            <a:r>
              <a:rPr b="1" lang="en" sz="3900">
                <a:solidFill>
                  <a:srgbClr val="008000"/>
                </a:solidFill>
                <a:highlight>
                  <a:srgbClr val="FFE599"/>
                </a:highlight>
              </a:rPr>
              <a:t>=</a:t>
            </a:r>
            <a:r>
              <a:rPr lang="en" sz="3900">
                <a:solidFill>
                  <a:schemeClr val="dk1"/>
                </a:solidFill>
                <a:highlight>
                  <a:srgbClr val="FFE599"/>
                </a:highlight>
              </a:rPr>
              <a:t>{(event) =&gt; </a:t>
            </a:r>
            <a:r>
              <a:rPr b="1" lang="en" sz="3900">
                <a:solidFill>
                  <a:srgbClr val="000080"/>
                </a:solidFill>
                <a:highlight>
                  <a:srgbClr val="FFE599"/>
                </a:highlight>
              </a:rPr>
              <a:t>this</a:t>
            </a:r>
            <a:r>
              <a:rPr lang="en" sz="3900">
                <a:solidFill>
                  <a:schemeClr val="dk1"/>
                </a:solidFill>
                <a:highlight>
                  <a:srgbClr val="FFE599"/>
                </a:highlight>
              </a:rPr>
              <a:t>.setState({</a:t>
            </a:r>
            <a:endParaRPr sz="3900">
              <a:solidFill>
                <a:schemeClr val="dk1"/>
              </a:solidFill>
              <a:highlight>
                <a:srgbClr val="FFE599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660E7A"/>
                </a:solidFill>
                <a:highlight>
                  <a:srgbClr val="FFE599"/>
                </a:highlight>
              </a:rPr>
              <a:t>course</a:t>
            </a:r>
            <a:r>
              <a:rPr lang="en" sz="3900">
                <a:solidFill>
                  <a:schemeClr val="dk1"/>
                </a:solidFill>
                <a:highlight>
                  <a:srgbClr val="FFE599"/>
                </a:highlight>
              </a:rPr>
              <a:t>: { ...</a:t>
            </a:r>
            <a:r>
              <a:rPr b="1" lang="en" sz="3900">
                <a:solidFill>
                  <a:srgbClr val="000080"/>
                </a:solidFill>
                <a:highlight>
                  <a:srgbClr val="FFE599"/>
                </a:highlight>
              </a:rPr>
              <a:t>this</a:t>
            </a:r>
            <a:r>
              <a:rPr lang="en" sz="3900">
                <a:solidFill>
                  <a:schemeClr val="dk1"/>
                </a:solidFill>
                <a:highlight>
                  <a:srgbClr val="FFE599"/>
                </a:highlight>
              </a:rPr>
              <a:t>.</a:t>
            </a:r>
            <a:r>
              <a:rPr b="1" lang="en" sz="3900">
                <a:solidFill>
                  <a:srgbClr val="660E7A"/>
                </a:solidFill>
                <a:highlight>
                  <a:srgbClr val="FFE599"/>
                </a:highlight>
              </a:rPr>
              <a:t>state</a:t>
            </a:r>
            <a:r>
              <a:rPr lang="en" sz="3900">
                <a:solidFill>
                  <a:schemeClr val="dk1"/>
                </a:solidFill>
                <a:highlight>
                  <a:srgbClr val="FFE599"/>
                </a:highlight>
              </a:rPr>
              <a:t>.</a:t>
            </a:r>
            <a:r>
              <a:rPr b="1" lang="en" sz="3900">
                <a:solidFill>
                  <a:srgbClr val="660E7A"/>
                </a:solidFill>
                <a:highlight>
                  <a:srgbClr val="FFE599"/>
                </a:highlight>
              </a:rPr>
              <a:t>course</a:t>
            </a:r>
            <a:r>
              <a:rPr lang="en" sz="3900">
                <a:solidFill>
                  <a:schemeClr val="dk1"/>
                </a:solidFill>
                <a:highlight>
                  <a:srgbClr val="FFE599"/>
                </a:highlight>
              </a:rPr>
              <a:t>,</a:t>
            </a:r>
            <a:endParaRPr sz="3900">
              <a:solidFill>
                <a:schemeClr val="dk1"/>
              </a:solidFill>
              <a:highlight>
                <a:srgbClr val="FFE599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660E7A"/>
                </a:solidFill>
                <a:highlight>
                  <a:srgbClr val="FFE599"/>
                </a:highlight>
              </a:rPr>
              <a:t>              title</a:t>
            </a:r>
            <a:r>
              <a:rPr lang="en" sz="3900">
                <a:solidFill>
                  <a:schemeClr val="dk1"/>
                </a:solidFill>
                <a:highlight>
                  <a:srgbClr val="FFE599"/>
                </a:highlight>
              </a:rPr>
              <a:t>: event.</a:t>
            </a:r>
            <a:r>
              <a:rPr b="1" lang="en" sz="3900">
                <a:solidFill>
                  <a:srgbClr val="660E7A"/>
                </a:solidFill>
                <a:highlight>
                  <a:srgbClr val="FFE599"/>
                </a:highlight>
              </a:rPr>
              <a:t>target</a:t>
            </a:r>
            <a:r>
              <a:rPr lang="en" sz="3900">
                <a:solidFill>
                  <a:schemeClr val="dk1"/>
                </a:solidFill>
                <a:highlight>
                  <a:srgbClr val="FFE599"/>
                </a:highlight>
              </a:rPr>
              <a:t>.</a:t>
            </a:r>
            <a:r>
              <a:rPr b="1" lang="en" sz="3900">
                <a:solidFill>
                  <a:srgbClr val="660E7A"/>
                </a:solidFill>
                <a:highlight>
                  <a:srgbClr val="FFE599"/>
                </a:highlight>
              </a:rPr>
              <a:t>value</a:t>
            </a:r>
            <a:r>
              <a:rPr lang="en" sz="3900">
                <a:solidFill>
                  <a:schemeClr val="dk1"/>
                </a:solidFill>
                <a:highlight>
                  <a:srgbClr val="FFE599"/>
                </a:highlight>
              </a:rPr>
              <a:t>}</a:t>
            </a:r>
            <a:endParaRPr sz="3900">
              <a:solidFill>
                <a:schemeClr val="dk1"/>
              </a:solidFill>
              <a:highlight>
                <a:srgbClr val="FFE599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1"/>
                </a:solidFill>
                <a:highlight>
                  <a:srgbClr val="FFE599"/>
                </a:highlight>
              </a:rPr>
              <a:t>})}</a:t>
            </a:r>
            <a:r>
              <a:rPr lang="en" sz="3900">
                <a:solidFill>
                  <a:schemeClr val="dk1"/>
                </a:solidFill>
              </a:rPr>
              <a:t>/&gt;</a:t>
            </a:r>
            <a:endParaRPr sz="3900"/>
          </a:p>
        </p:txBody>
      </p:sp>
      <p:sp>
        <p:nvSpPr>
          <p:cNvPr id="609" name="Google Shape;609;p81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Local State as You Type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en" sz="3900"/>
              <a:t>Status code, common…</a:t>
            </a:r>
            <a:endParaRPr sz="3900"/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Char char="○"/>
            </a:pPr>
            <a:r>
              <a:rPr lang="en" sz="3500"/>
              <a:t>200=ok, 404=not found, 403=forbidden,</a:t>
            </a:r>
            <a:endParaRPr sz="3500"/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Char char="○"/>
            </a:pPr>
            <a:r>
              <a:rPr lang="en" sz="3500"/>
              <a:t>500=server error</a:t>
            </a:r>
            <a:endParaRPr sz="3500"/>
          </a:p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en" sz="3900"/>
              <a:t>Headers: operational parameters</a:t>
            </a:r>
            <a:endParaRPr sz="3900"/>
          </a:p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en" sz="3900"/>
              <a:t>Message body</a:t>
            </a:r>
            <a:endParaRPr sz="3900"/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Char char="○"/>
            </a:pPr>
            <a:r>
              <a:rPr lang="en" sz="3500"/>
              <a:t>Document (HTML, XML, JSON), image, …</a:t>
            </a:r>
            <a:endParaRPr sz="35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82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Form</a:t>
            </a:r>
            <a:endParaRPr/>
          </a:p>
        </p:txBody>
      </p:sp>
      <p:sp>
        <p:nvSpPr>
          <p:cNvPr id="615" name="Google Shape;615;p82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500">
                <a:solidFill>
                  <a:schemeClr val="dk1"/>
                </a:solidFill>
                <a:highlight>
                  <a:srgbClr val="FFFFFF"/>
                </a:highlight>
              </a:rPr>
              <a:t>submitForm 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= () =&gt;</a:t>
            </a:r>
            <a:endParaRPr sz="3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500">
                <a:solidFill>
                  <a:schemeClr val="dk1"/>
                </a:solidFill>
                <a:highlight>
                  <a:srgbClr val="FFFFFF"/>
                </a:highlight>
              </a:rPr>
              <a:t>updateCourse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500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b="1" lang="en" sz="3500">
                <a:solidFill>
                  <a:srgbClr val="660E7A"/>
                </a:solidFill>
                <a:highlight>
                  <a:srgbClr val="FFFFFF"/>
                </a:highlight>
              </a:rPr>
              <a:t>state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b="1" lang="en" sz="3500">
                <a:solidFill>
                  <a:srgbClr val="660E7A"/>
                </a:solidFill>
                <a:highlight>
                  <a:srgbClr val="FFFFFF"/>
                </a:highlight>
              </a:rPr>
              <a:t>course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3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 sz="3500">
                <a:solidFill>
                  <a:srgbClr val="7A7A43"/>
                </a:solidFill>
                <a:highlight>
                  <a:srgbClr val="FFFFFF"/>
                </a:highlight>
              </a:rPr>
              <a:t>then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500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i="1" lang="en" sz="3500">
                <a:solidFill>
                  <a:schemeClr val="dk1"/>
                </a:solidFill>
                <a:highlight>
                  <a:srgbClr val="FFFFFF"/>
                </a:highlight>
              </a:rPr>
              <a:t>findCourseById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3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1"/>
                </a:solidFill>
              </a:rPr>
              <a:t>&lt;</a:t>
            </a:r>
            <a:r>
              <a:rPr b="1" lang="en" sz="3500">
                <a:solidFill>
                  <a:srgbClr val="000080"/>
                </a:solidFill>
              </a:rPr>
              <a:t>button </a:t>
            </a:r>
            <a:r>
              <a:rPr b="1" lang="en" sz="3500">
                <a:solidFill>
                  <a:srgbClr val="0000FF"/>
                </a:solidFill>
              </a:rPr>
              <a:t>type</a:t>
            </a:r>
            <a:r>
              <a:rPr b="1" lang="en" sz="3500">
                <a:solidFill>
                  <a:srgbClr val="008000"/>
                </a:solidFill>
              </a:rPr>
              <a:t>="button"</a:t>
            </a:r>
            <a:endParaRPr b="1" sz="3500">
              <a:solidFill>
                <a:srgbClr val="008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00">
                <a:solidFill>
                  <a:srgbClr val="0000FF"/>
                </a:solidFill>
              </a:rPr>
              <a:t>onClick</a:t>
            </a:r>
            <a:r>
              <a:rPr b="1" lang="en" sz="3500">
                <a:solidFill>
                  <a:srgbClr val="008000"/>
                </a:solidFill>
              </a:rPr>
              <a:t>=</a:t>
            </a:r>
            <a:r>
              <a:rPr lang="en" sz="3500">
                <a:solidFill>
                  <a:schemeClr val="dk1"/>
                </a:solidFill>
              </a:rPr>
              <a:t>{</a:t>
            </a:r>
            <a:r>
              <a:rPr b="1" lang="en" sz="3500">
                <a:solidFill>
                  <a:srgbClr val="000080"/>
                </a:solidFill>
              </a:rPr>
              <a:t>this</a:t>
            </a:r>
            <a:r>
              <a:rPr lang="en" sz="3500">
                <a:solidFill>
                  <a:schemeClr val="dk1"/>
                </a:solidFill>
              </a:rPr>
              <a:t>.</a:t>
            </a:r>
            <a:r>
              <a:rPr i="1" lang="en" sz="3500">
                <a:solidFill>
                  <a:schemeClr val="dk1"/>
                </a:solidFill>
              </a:rPr>
              <a:t>submitForm</a:t>
            </a:r>
            <a:r>
              <a:rPr lang="en" sz="3500">
                <a:solidFill>
                  <a:schemeClr val="dk1"/>
                </a:solidFill>
              </a:rPr>
              <a:t>}&gt; Save</a:t>
            </a:r>
            <a:endParaRPr sz="3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&lt;/</a:t>
            </a:r>
            <a:r>
              <a:rPr b="1" lang="en" sz="3500">
                <a:solidFill>
                  <a:srgbClr val="000080"/>
                </a:solidFill>
              </a:rPr>
              <a:t>button</a:t>
            </a:r>
            <a:r>
              <a:rPr lang="en" sz="3500">
                <a:solidFill>
                  <a:schemeClr val="dk1"/>
                </a:solidFill>
              </a:rPr>
              <a:t>&gt;</a:t>
            </a:r>
            <a:endParaRPr sz="35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3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const </a:t>
            </a:r>
            <a:r>
              <a:rPr b="1" i="1" lang="en" sz="3000">
                <a:solidFill>
                  <a:srgbClr val="660E7A"/>
                </a:solidFill>
                <a:highlight>
                  <a:srgbClr val="FFFFFF"/>
                </a:highlight>
              </a:rPr>
              <a:t>UPDATE_COURSE    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"http://localhost:8080/updateCourse"</a:t>
            </a:r>
            <a:endParaRPr b="1" sz="30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const </a:t>
            </a:r>
            <a:r>
              <a:rPr i="1" lang="en" sz="3000">
                <a:solidFill>
                  <a:schemeClr val="dk1"/>
                </a:solidFill>
                <a:highlight>
                  <a:srgbClr val="FFFFFF"/>
                </a:highlight>
              </a:rPr>
              <a:t>updateCourse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= (course) =&gt;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chemeClr val="dk1"/>
                </a:solidFill>
                <a:highlight>
                  <a:srgbClr val="FFFFFF"/>
                </a:highlight>
              </a:rPr>
              <a:t>fetch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`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${</a:t>
            </a:r>
            <a:r>
              <a:rPr b="1" i="1" lang="en" sz="3000">
                <a:solidFill>
                  <a:srgbClr val="660E7A"/>
                </a:solidFill>
                <a:highlight>
                  <a:srgbClr val="FFFFFF"/>
                </a:highlight>
              </a:rPr>
              <a:t>UPDATE_COURSE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/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${course.courseId}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/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${course.</a:t>
            </a:r>
            <a:r>
              <a:rPr b="1" lang="en" sz="3000">
                <a:solidFill>
                  <a:srgbClr val="660E7A"/>
                </a:solidFill>
                <a:highlight>
                  <a:srgbClr val="FFFFFF"/>
                </a:highlight>
              </a:rPr>
              <a:t>title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`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 sz="3000">
                <a:solidFill>
                  <a:srgbClr val="7A7A43"/>
                </a:solidFill>
                <a:highlight>
                  <a:srgbClr val="FFFFFF"/>
                </a:highlight>
              </a:rPr>
              <a:t>then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(response =&gt; response.</a:t>
            </a:r>
            <a:r>
              <a:rPr lang="en" sz="3000">
                <a:solidFill>
                  <a:srgbClr val="7A7A43"/>
                </a:solidFill>
                <a:highlight>
                  <a:srgbClr val="FFFFFF"/>
                </a:highlight>
              </a:rPr>
              <a:t>json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())</a:t>
            </a:r>
            <a:endParaRPr sz="3000"/>
          </a:p>
        </p:txBody>
      </p:sp>
      <p:sp>
        <p:nvSpPr>
          <p:cNvPr id="621" name="Google Shape;621;p83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Access DAO From HTTP Client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4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CourseDao</a:t>
            </a:r>
            <a:endParaRPr/>
          </a:p>
        </p:txBody>
      </p:sp>
      <p:sp>
        <p:nvSpPr>
          <p:cNvPr id="627" name="Google Shape;627;p84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"/updateCourse/{courseId}/{newTitle}"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Course updateCourse(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3000">
                <a:solidFill>
                  <a:srgbClr val="808000"/>
                </a:solidFill>
                <a:highlight>
                  <a:srgbClr val="FFFFFF"/>
                </a:highlight>
              </a:rPr>
              <a:t>@PathVariable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"courseId"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 Integer courseId,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3000">
                <a:solidFill>
                  <a:srgbClr val="808000"/>
                </a:solidFill>
                <a:highlight>
                  <a:srgbClr val="FFFFFF"/>
                </a:highlight>
              </a:rPr>
              <a:t>@PathVariable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"newTitle"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 String newTitle) {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Course course = </a:t>
            </a:r>
            <a:r>
              <a:rPr b="1" lang="en" sz="3000">
                <a:solidFill>
                  <a:srgbClr val="660E7A"/>
                </a:solidFill>
                <a:highlight>
                  <a:srgbClr val="FFFFFF"/>
                </a:highlight>
              </a:rPr>
              <a:t>courseRepository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.findById(courseId).get();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course.setTitle(newTitle);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b="1" lang="en" sz="3000">
                <a:solidFill>
                  <a:srgbClr val="660E7A"/>
                </a:solidFill>
                <a:highlight>
                  <a:srgbClr val="FFFFFF"/>
                </a:highlight>
              </a:rPr>
              <a:t>courseRepository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.save(course);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30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5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/>
              <a:t>SECTIONS</a:t>
            </a:r>
            <a:endParaRPr sz="150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6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638" name="Google Shape;638;p86"/>
          <p:cNvSpPr/>
          <p:nvPr/>
        </p:nvSpPr>
        <p:spPr>
          <a:xfrm>
            <a:off x="2807275" y="736425"/>
            <a:ext cx="6223608" cy="4548744"/>
          </a:xfrm>
          <a:prstGeom prst="cloud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9" name="Google Shape;639;p86"/>
          <p:cNvSpPr/>
          <p:nvPr/>
        </p:nvSpPr>
        <p:spPr>
          <a:xfrm>
            <a:off x="7066375" y="1012875"/>
            <a:ext cx="1730400" cy="3641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RESOURCES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0" name="Google Shape;640;p86"/>
          <p:cNvSpPr/>
          <p:nvPr/>
        </p:nvSpPr>
        <p:spPr>
          <a:xfrm>
            <a:off x="311700" y="1012875"/>
            <a:ext cx="1989600" cy="3641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CLIENT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1" name="Google Shape;641;p86"/>
          <p:cNvSpPr/>
          <p:nvPr/>
        </p:nvSpPr>
        <p:spPr>
          <a:xfrm>
            <a:off x="7232550" y="3436325"/>
            <a:ext cx="1375350" cy="1043050"/>
          </a:xfrm>
          <a:prstGeom prst="flowChartMagneticDisk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Databases</a:t>
            </a:r>
            <a:endParaRPr b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courses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2" name="Google Shape;642;p86"/>
          <p:cNvSpPr/>
          <p:nvPr/>
        </p:nvSpPr>
        <p:spPr>
          <a:xfrm>
            <a:off x="467700" y="3480675"/>
            <a:ext cx="1658400" cy="9987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 u="sng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section</a:t>
            </a:r>
            <a:r>
              <a:rPr b="1" lang="en" sz="2300" u="sng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-list</a:t>
            </a:r>
            <a:endParaRPr b="1" sz="2300" u="sng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section</a:t>
            </a:r>
            <a:r>
              <a:rPr lang="en" sz="2200">
                <a:latin typeface="Oswald"/>
                <a:ea typeface="Oswald"/>
                <a:cs typeface="Oswald"/>
                <a:sym typeface="Oswald"/>
              </a:rPr>
              <a:t>-editor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3" name="Google Shape;643;p86"/>
          <p:cNvSpPr txBox="1"/>
          <p:nvPr/>
        </p:nvSpPr>
        <p:spPr>
          <a:xfrm>
            <a:off x="467700" y="1440525"/>
            <a:ext cx="1658400" cy="812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section</a:t>
            </a:r>
            <a:r>
              <a:rPr b="1" lang="en" sz="1800" u="sng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-service</a:t>
            </a:r>
            <a:endParaRPr b="1" sz="1800" u="sng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4" name="Google Shape;644;p86"/>
          <p:cNvSpPr/>
          <p:nvPr/>
        </p:nvSpPr>
        <p:spPr>
          <a:xfrm>
            <a:off x="3980700" y="1012850"/>
            <a:ext cx="2341800" cy="3641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SERVER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5" name="Google Shape;645;p86"/>
          <p:cNvSpPr/>
          <p:nvPr/>
        </p:nvSpPr>
        <p:spPr>
          <a:xfrm>
            <a:off x="4136700" y="3436325"/>
            <a:ext cx="1989600" cy="1043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Oswald"/>
                <a:ea typeface="Oswald"/>
                <a:cs typeface="Oswald"/>
                <a:sym typeface="Oswald"/>
              </a:rPr>
              <a:t>Section</a:t>
            </a:r>
            <a:br>
              <a:rPr b="1" lang="en" sz="2500">
                <a:latin typeface="Oswald"/>
                <a:ea typeface="Oswald"/>
                <a:cs typeface="Oswald"/>
                <a:sym typeface="Oswald"/>
              </a:rPr>
            </a:br>
            <a:r>
              <a:rPr b="1" lang="en" sz="2500">
                <a:latin typeface="Oswald"/>
                <a:ea typeface="Oswald"/>
                <a:cs typeface="Oswald"/>
                <a:sym typeface="Oswald"/>
              </a:rPr>
              <a:t>Repository</a:t>
            </a:r>
            <a:endParaRPr sz="2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6" name="Google Shape;646;p86"/>
          <p:cNvSpPr txBox="1"/>
          <p:nvPr/>
        </p:nvSpPr>
        <p:spPr>
          <a:xfrm>
            <a:off x="4136700" y="1440525"/>
            <a:ext cx="1989600" cy="812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Section</a:t>
            </a:r>
            <a:r>
              <a:rPr b="1" lang="en"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Dao</a:t>
            </a:r>
            <a:endParaRPr b="1" sz="25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47" name="Google Shape;647;p86"/>
          <p:cNvCxnSpPr>
            <a:stCxn id="643" idx="3"/>
            <a:endCxn id="646" idx="1"/>
          </p:cNvCxnSpPr>
          <p:nvPr/>
        </p:nvCxnSpPr>
        <p:spPr>
          <a:xfrm>
            <a:off x="2126100" y="1846725"/>
            <a:ext cx="2010600" cy="0"/>
          </a:xfrm>
          <a:prstGeom prst="straightConnector1">
            <a:avLst/>
          </a:prstGeom>
          <a:noFill/>
          <a:ln cap="flat" cmpd="sng" w="5715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48" name="Google Shape;648;p86"/>
          <p:cNvSpPr txBox="1"/>
          <p:nvPr/>
        </p:nvSpPr>
        <p:spPr>
          <a:xfrm>
            <a:off x="2377500" y="1202742"/>
            <a:ext cx="15804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HTTP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Request →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Response ←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Oswald"/>
                <a:ea typeface="Oswald"/>
                <a:cs typeface="Oswald"/>
                <a:sym typeface="Oswald"/>
              </a:rPr>
              <a:t>/findAllCourses</a:t>
            </a:r>
            <a:endParaRPr i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Oswald"/>
                <a:ea typeface="Oswald"/>
                <a:cs typeface="Oswald"/>
                <a:sym typeface="Oswald"/>
              </a:rPr>
              <a:t>/deleteCourse</a:t>
            </a:r>
            <a:endParaRPr i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990000"/>
                </a:solidFill>
                <a:latin typeface="Oswald"/>
                <a:ea typeface="Oswald"/>
                <a:cs typeface="Oswald"/>
                <a:sym typeface="Oswald"/>
              </a:rPr>
              <a:t>/createCourse</a:t>
            </a:r>
            <a:endParaRPr b="1" i="1" sz="1600">
              <a:solidFill>
                <a:srgbClr val="99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Oswald"/>
                <a:ea typeface="Oswald"/>
                <a:cs typeface="Oswald"/>
                <a:sym typeface="Oswald"/>
              </a:rPr>
              <a:t>/findCourseByID</a:t>
            </a:r>
            <a:endParaRPr i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Oswald"/>
                <a:ea typeface="Oswald"/>
                <a:cs typeface="Oswald"/>
                <a:sym typeface="Oswald"/>
              </a:rPr>
              <a:t>/updateCourse</a:t>
            </a:r>
            <a:endParaRPr i="1" sz="16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49" name="Google Shape;649;p86"/>
          <p:cNvCxnSpPr>
            <a:stCxn id="645" idx="3"/>
            <a:endCxn id="641" idx="2"/>
          </p:cNvCxnSpPr>
          <p:nvPr/>
        </p:nvCxnSpPr>
        <p:spPr>
          <a:xfrm>
            <a:off x="6126300" y="3957875"/>
            <a:ext cx="1106400" cy="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50" name="Google Shape;650;p86"/>
          <p:cNvSpPr txBox="1"/>
          <p:nvPr/>
        </p:nvSpPr>
        <p:spPr>
          <a:xfrm>
            <a:off x="4986453" y="4654250"/>
            <a:ext cx="2047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Oswald"/>
                <a:ea typeface="Oswald"/>
                <a:cs typeface="Oswald"/>
                <a:sym typeface="Oswald"/>
              </a:rPr>
              <a:t>THE INTERNET</a:t>
            </a:r>
            <a:endParaRPr b="1" sz="21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51" name="Google Shape;651;p86"/>
          <p:cNvCxnSpPr>
            <a:stCxn id="645" idx="0"/>
            <a:endCxn id="646" idx="2"/>
          </p:cNvCxnSpPr>
          <p:nvPr/>
        </p:nvCxnSpPr>
        <p:spPr>
          <a:xfrm rot="10800000">
            <a:off x="5131500" y="2252825"/>
            <a:ext cx="0" cy="118350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52" name="Google Shape;652;p86"/>
          <p:cNvCxnSpPr>
            <a:stCxn id="642" idx="0"/>
            <a:endCxn id="643" idx="2"/>
          </p:cNvCxnSpPr>
          <p:nvPr/>
        </p:nvCxnSpPr>
        <p:spPr>
          <a:xfrm rot="10800000">
            <a:off x="1296900" y="2253075"/>
            <a:ext cx="0" cy="1227600"/>
          </a:xfrm>
          <a:prstGeom prst="straightConnector1">
            <a:avLst/>
          </a:prstGeom>
          <a:noFill/>
          <a:ln cap="flat" cmpd="sng" w="5715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87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600"/>
              <a:t>SECTION</a:t>
            </a:r>
            <a:br>
              <a:rPr lang="en" sz="12000"/>
            </a:br>
            <a:r>
              <a:rPr lang="en" sz="12000"/>
              <a:t>REPO &amp; DAO</a:t>
            </a:r>
            <a:endParaRPr sz="150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88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Repo and DAO</a:t>
            </a:r>
            <a:endParaRPr/>
          </a:p>
        </p:txBody>
      </p:sp>
      <p:sp>
        <p:nvSpPr>
          <p:cNvPr id="663" name="Google Shape;663;p88"/>
          <p:cNvSpPr/>
          <p:nvPr/>
        </p:nvSpPr>
        <p:spPr>
          <a:xfrm>
            <a:off x="2807275" y="736425"/>
            <a:ext cx="6223608" cy="4548744"/>
          </a:xfrm>
          <a:prstGeom prst="cloud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4" name="Google Shape;664;p88"/>
          <p:cNvSpPr/>
          <p:nvPr/>
        </p:nvSpPr>
        <p:spPr>
          <a:xfrm>
            <a:off x="6642000" y="1012875"/>
            <a:ext cx="2154900" cy="3641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RESOURCES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5" name="Google Shape;665;p88"/>
          <p:cNvSpPr/>
          <p:nvPr/>
        </p:nvSpPr>
        <p:spPr>
          <a:xfrm>
            <a:off x="311700" y="1012875"/>
            <a:ext cx="1814400" cy="3641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CLIENTS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6" name="Google Shape;666;p88"/>
          <p:cNvSpPr/>
          <p:nvPr/>
        </p:nvSpPr>
        <p:spPr>
          <a:xfrm>
            <a:off x="6861000" y="3436325"/>
            <a:ext cx="1746900" cy="1043050"/>
          </a:xfrm>
          <a:prstGeom prst="flowChartMagneticDisk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Databases</a:t>
            </a:r>
            <a:endParaRPr b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MySQL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7" name="Google Shape;667;p88"/>
          <p:cNvSpPr/>
          <p:nvPr/>
        </p:nvSpPr>
        <p:spPr>
          <a:xfrm>
            <a:off x="6860988" y="1857000"/>
            <a:ext cx="1746900" cy="865200"/>
          </a:xfrm>
          <a:prstGeom prst="foldedCorner">
            <a:avLst>
              <a:gd fmla="val 34863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Documents/Files</a:t>
            </a:r>
            <a:endParaRPr b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HTML, PDF, JPG, MOV, WAV, PNG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8" name="Google Shape;668;p88"/>
          <p:cNvSpPr/>
          <p:nvPr/>
        </p:nvSpPr>
        <p:spPr>
          <a:xfrm>
            <a:off x="467700" y="3480675"/>
            <a:ext cx="1502400" cy="998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SectionEditor</a:t>
            </a:r>
            <a:endParaRPr b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findSectionById</a:t>
            </a:r>
            <a:endParaRPr b="1"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9" name="Google Shape;669;p88"/>
          <p:cNvSpPr txBox="1"/>
          <p:nvPr/>
        </p:nvSpPr>
        <p:spPr>
          <a:xfrm>
            <a:off x="467700" y="1440525"/>
            <a:ext cx="1502400" cy="812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SectionService</a:t>
            </a:r>
            <a:endParaRPr b="1"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findSectionById</a:t>
            </a:r>
            <a:endParaRPr b="1"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0" name="Google Shape;670;p88"/>
          <p:cNvSpPr/>
          <p:nvPr/>
        </p:nvSpPr>
        <p:spPr>
          <a:xfrm>
            <a:off x="3980700" y="1012850"/>
            <a:ext cx="1814400" cy="36414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SERVERS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1" name="Google Shape;671;p88"/>
          <p:cNvSpPr/>
          <p:nvPr/>
        </p:nvSpPr>
        <p:spPr>
          <a:xfrm>
            <a:off x="4136700" y="3436325"/>
            <a:ext cx="1502400" cy="1043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Section</a:t>
            </a:r>
            <a:br>
              <a:rPr b="1" lang="en" sz="1600">
                <a:latin typeface="Oswald"/>
                <a:ea typeface="Oswald"/>
                <a:cs typeface="Oswald"/>
                <a:sym typeface="Oswald"/>
              </a:rPr>
            </a:b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Repository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2" name="Google Shape;672;p88"/>
          <p:cNvSpPr txBox="1"/>
          <p:nvPr/>
        </p:nvSpPr>
        <p:spPr>
          <a:xfrm>
            <a:off x="4136700" y="1440525"/>
            <a:ext cx="1502400" cy="812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SectionDAO</a:t>
            </a:r>
            <a:endParaRPr b="1"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findSectionById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73" name="Google Shape;673;p88"/>
          <p:cNvCxnSpPr>
            <a:stCxn id="669" idx="3"/>
            <a:endCxn id="672" idx="1"/>
          </p:cNvCxnSpPr>
          <p:nvPr/>
        </p:nvCxnSpPr>
        <p:spPr>
          <a:xfrm>
            <a:off x="1970100" y="1846725"/>
            <a:ext cx="2166600" cy="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74" name="Google Shape;674;p88"/>
          <p:cNvSpPr txBox="1"/>
          <p:nvPr/>
        </p:nvSpPr>
        <p:spPr>
          <a:xfrm>
            <a:off x="2301300" y="1202785"/>
            <a:ext cx="15804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HTTP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Request →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Response ←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75" name="Google Shape;675;p88"/>
          <p:cNvCxnSpPr>
            <a:stCxn id="671" idx="3"/>
            <a:endCxn id="666" idx="2"/>
          </p:cNvCxnSpPr>
          <p:nvPr/>
        </p:nvCxnSpPr>
        <p:spPr>
          <a:xfrm>
            <a:off x="5639100" y="3957875"/>
            <a:ext cx="1221900" cy="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76" name="Google Shape;676;p88"/>
          <p:cNvSpPr txBox="1"/>
          <p:nvPr/>
        </p:nvSpPr>
        <p:spPr>
          <a:xfrm>
            <a:off x="4986453" y="4654250"/>
            <a:ext cx="2047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Oswald"/>
                <a:ea typeface="Oswald"/>
                <a:cs typeface="Oswald"/>
                <a:sym typeface="Oswald"/>
              </a:rPr>
              <a:t>THE INTERNET</a:t>
            </a:r>
            <a:endParaRPr b="1" sz="21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77" name="Google Shape;677;p88"/>
          <p:cNvCxnSpPr>
            <a:stCxn id="671" idx="0"/>
            <a:endCxn id="672" idx="2"/>
          </p:cNvCxnSpPr>
          <p:nvPr/>
        </p:nvCxnSpPr>
        <p:spPr>
          <a:xfrm rot="10800000">
            <a:off x="4887900" y="2252825"/>
            <a:ext cx="0" cy="118350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78" name="Google Shape;678;p88"/>
          <p:cNvCxnSpPr>
            <a:stCxn id="668" idx="0"/>
            <a:endCxn id="669" idx="2"/>
          </p:cNvCxnSpPr>
          <p:nvPr/>
        </p:nvCxnSpPr>
        <p:spPr>
          <a:xfrm rot="10800000">
            <a:off x="1218900" y="2252775"/>
            <a:ext cx="0" cy="122790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89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public interface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SectionRepository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extends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CrudRepository&lt;Section, Integer&gt; {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3000"/>
          </a:p>
        </p:txBody>
      </p:sp>
      <p:sp>
        <p:nvSpPr>
          <p:cNvPr id="684" name="Google Shape;684;p89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Repository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90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DAO</a:t>
            </a:r>
            <a:endParaRPr/>
          </a:p>
        </p:txBody>
      </p:sp>
      <p:sp>
        <p:nvSpPr>
          <p:cNvPr id="690" name="Google Shape;690;p90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4000">
                <a:solidFill>
                  <a:schemeClr val="dk1"/>
                </a:solidFill>
                <a:highlight>
                  <a:srgbClr val="FFFFFF"/>
                </a:highlight>
              </a:rPr>
              <a:t>SectionDao {</a:t>
            </a:r>
            <a:endParaRPr sz="4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808000"/>
                </a:solidFill>
                <a:highlight>
                  <a:srgbClr val="FFFFFF"/>
                </a:highlight>
              </a:rPr>
              <a:t>@Autowired</a:t>
            </a:r>
            <a:endParaRPr sz="40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dk1"/>
                </a:solidFill>
                <a:highlight>
                  <a:srgbClr val="FFFFFF"/>
                </a:highlight>
              </a:rPr>
              <a:t>SectionRepository </a:t>
            </a:r>
            <a:r>
              <a:rPr b="1" lang="en" sz="4000">
                <a:solidFill>
                  <a:srgbClr val="660E7A"/>
                </a:solidFill>
                <a:highlight>
                  <a:srgbClr val="FFFFFF"/>
                </a:highlight>
              </a:rPr>
              <a:t>sectionRepository</a:t>
            </a:r>
            <a:r>
              <a:rPr lang="en" sz="40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4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808000"/>
                </a:solidFill>
                <a:highlight>
                  <a:srgbClr val="FFFFFF"/>
                </a:highlight>
              </a:rPr>
              <a:t>@Autowired</a:t>
            </a:r>
            <a:endParaRPr sz="40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dk1"/>
                </a:solidFill>
                <a:highlight>
                  <a:srgbClr val="FFFFFF"/>
                </a:highlight>
              </a:rPr>
              <a:t>CourseRepository </a:t>
            </a:r>
            <a:r>
              <a:rPr b="1" lang="en" sz="4000">
                <a:solidFill>
                  <a:srgbClr val="660E7A"/>
                </a:solidFill>
                <a:highlight>
                  <a:srgbClr val="FFFFFF"/>
                </a:highlight>
              </a:rPr>
              <a:t>courseRepository</a:t>
            </a:r>
            <a:r>
              <a:rPr lang="en" sz="40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4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40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91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Iterable&lt;Section&gt; findAllSections() {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b="1" lang="en" sz="3000">
                <a:solidFill>
                  <a:srgbClr val="660E7A"/>
                </a:solidFill>
                <a:highlight>
                  <a:srgbClr val="FFFFFF"/>
                </a:highlight>
              </a:rPr>
              <a:t>sectionRepository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.findAll();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Section findSectionById(Integer sid) {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b="1" lang="en" sz="3000">
                <a:solidFill>
                  <a:srgbClr val="660E7A"/>
                </a:solidFill>
                <a:highlight>
                  <a:srgbClr val="FFFFFF"/>
                </a:highlight>
              </a:rPr>
              <a:t>sectionRepository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.findById(sid).get();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List&lt;Section&gt; findSectionsForCourse(Integer cid) {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b="1" lang="en" sz="3000">
                <a:solidFill>
                  <a:srgbClr val="660E7A"/>
                </a:solidFill>
                <a:highlight>
                  <a:srgbClr val="FFFFFF"/>
                </a:highlight>
              </a:rPr>
              <a:t>courseRepository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.findById(cid)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41148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.get().getSections();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96" name="Google Shape;696;p91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Finder Methods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Models</a:t>
            </a:r>
            <a:endParaRPr/>
          </a:p>
        </p:txBody>
      </p:sp>
      <p:graphicFrame>
        <p:nvGraphicFramePr>
          <p:cNvPr id="109" name="Google Shape;109;p20"/>
          <p:cNvGraphicFramePr/>
          <p:nvPr/>
        </p:nvGraphicFramePr>
        <p:xfrm>
          <a:off x="0" y="67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{649360BD-BD96-4E0D-B020-4DFDD4B797AC}</a:tableStyleId>
              </a:tblPr>
              <a:tblGrid>
                <a:gridCol w="3048000"/>
                <a:gridCol w="3048000"/>
                <a:gridCol w="3048000"/>
              </a:tblGrid>
              <a:tr h="59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JSON</a:t>
                      </a:r>
                      <a:endParaRPr b="1"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Java</a:t>
                      </a:r>
                      <a:endParaRPr b="1"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SQL</a:t>
                      </a:r>
                      <a:endParaRPr b="1"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7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{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00008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   "</a:t>
                      </a:r>
                      <a:r>
                        <a:rPr b="1" lang="en" sz="2400">
                          <a:solidFill>
                            <a:srgbClr val="660E7A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id</a:t>
                      </a:r>
                      <a:r>
                        <a:rPr b="1" lang="en" sz="2400">
                          <a:solidFill>
                            <a:srgbClr val="00008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"</a:t>
                      </a:r>
                      <a:r>
                        <a:rPr b="1"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: </a:t>
                      </a: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123,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00008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   "</a:t>
                      </a:r>
                      <a:r>
                        <a:rPr b="1" lang="en" sz="2400">
                          <a:solidFill>
                            <a:srgbClr val="660E7A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title</a:t>
                      </a:r>
                      <a:r>
                        <a:rPr b="1" lang="en" sz="2400">
                          <a:solidFill>
                            <a:srgbClr val="00008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"</a:t>
                      </a:r>
                      <a:r>
                        <a:rPr b="1"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:</a:t>
                      </a: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 "CS1234",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00008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   "</a:t>
                      </a:r>
                      <a:r>
                        <a:rPr b="1" lang="en" sz="2400">
                          <a:solidFill>
                            <a:srgbClr val="660E7A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start</a:t>
                      </a:r>
                      <a:r>
                        <a:rPr b="1" lang="en" sz="2400">
                          <a:solidFill>
                            <a:srgbClr val="00008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"</a:t>
                      </a:r>
                      <a:r>
                        <a:rPr b="1"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:</a:t>
                      </a: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 "1234-12-23",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00008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   </a:t>
                      </a:r>
                      <a:r>
                        <a:rPr b="1" lang="en" sz="2400">
                          <a:solidFill>
                            <a:srgbClr val="00008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"</a:t>
                      </a:r>
                      <a:r>
                        <a:rPr b="1" lang="en" sz="2400">
                          <a:solidFill>
                            <a:srgbClr val="660E7A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end</a:t>
                      </a:r>
                      <a:r>
                        <a:rPr b="1" lang="en" sz="2400">
                          <a:solidFill>
                            <a:srgbClr val="00008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"</a:t>
                      </a:r>
                      <a:r>
                        <a:rPr b="1"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:</a:t>
                      </a: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 "1234-12-23",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00008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   "</a:t>
                      </a:r>
                      <a:r>
                        <a:rPr b="1" lang="en" sz="2400">
                          <a:solidFill>
                            <a:srgbClr val="660E7A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seats</a:t>
                      </a:r>
                      <a:r>
                        <a:rPr b="1" lang="en" sz="2400">
                          <a:solidFill>
                            <a:srgbClr val="00008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"</a:t>
                      </a:r>
                      <a:r>
                        <a:rPr b="1"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: </a:t>
                      </a: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23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}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rgbClr val="00008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public class 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Section {</a:t>
                      </a:r>
                      <a:endParaRPr sz="24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rgbClr val="00008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  private 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Integer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</a:t>
                      </a:r>
                      <a:r>
                        <a:rPr b="1" lang="en" sz="2400">
                          <a:solidFill>
                            <a:srgbClr val="660E7A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id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;</a:t>
                      </a:r>
                      <a:endParaRPr sz="24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00008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  private 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String </a:t>
                      </a:r>
                      <a:r>
                        <a:rPr b="1" lang="en" sz="2400">
                          <a:solidFill>
                            <a:srgbClr val="660E7A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title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;</a:t>
                      </a:r>
                      <a:endParaRPr sz="24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00008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  </a:t>
                      </a:r>
                      <a:r>
                        <a:rPr b="1" lang="en" sz="2400">
                          <a:solidFill>
                            <a:srgbClr val="00008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private 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Date </a:t>
                      </a:r>
                      <a:r>
                        <a:rPr b="1" lang="en" sz="2400">
                          <a:solidFill>
                            <a:srgbClr val="660E7A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start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;</a:t>
                      </a:r>
                      <a:endParaRPr sz="24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rgbClr val="00008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  private 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Date </a:t>
                      </a:r>
                      <a:r>
                        <a:rPr b="1" lang="en" sz="2400">
                          <a:solidFill>
                            <a:srgbClr val="660E7A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end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;</a:t>
                      </a:r>
                      <a:endParaRPr sz="24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00008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  private 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Integer </a:t>
                      </a:r>
                      <a:r>
                        <a:rPr b="1" lang="en" sz="2400">
                          <a:solidFill>
                            <a:srgbClr val="660E7A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seats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;</a:t>
                      </a:r>
                      <a:endParaRPr sz="24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}</a:t>
                      </a:r>
                      <a:endParaRPr sz="24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300">
                          <a:solidFill>
                            <a:srgbClr val="00008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CREATE TABLE section </a:t>
                      </a:r>
                      <a:r>
                        <a:rPr lang="en" sz="23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</a:t>
                      </a:r>
                      <a:endParaRPr sz="23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3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 </a:t>
                      </a:r>
                      <a:r>
                        <a:rPr b="1" lang="en" sz="2300">
                          <a:solidFill>
                            <a:srgbClr val="660E7A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id </a:t>
                      </a:r>
                      <a:r>
                        <a:rPr b="1" lang="en" sz="2300">
                          <a:solidFill>
                            <a:srgbClr val="00008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int</a:t>
                      </a:r>
                      <a:r>
                        <a:rPr lang="en" sz="23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</a:t>
                      </a:r>
                      <a:r>
                        <a:rPr lang="en" sz="2300">
                          <a:solidFill>
                            <a:srgbClr val="0000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11</a:t>
                      </a:r>
                      <a:r>
                        <a:rPr lang="en" sz="23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),</a:t>
                      </a:r>
                      <a:endParaRPr sz="23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3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 </a:t>
                      </a:r>
                      <a:r>
                        <a:rPr b="1" lang="en" sz="2300">
                          <a:solidFill>
                            <a:srgbClr val="660E7A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title </a:t>
                      </a:r>
                      <a:r>
                        <a:rPr b="1" lang="en" sz="2300">
                          <a:solidFill>
                            <a:srgbClr val="00008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varchar</a:t>
                      </a:r>
                      <a:r>
                        <a:rPr lang="en" sz="23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</a:t>
                      </a:r>
                      <a:r>
                        <a:rPr lang="en" sz="2300">
                          <a:solidFill>
                            <a:srgbClr val="0000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45</a:t>
                      </a:r>
                      <a:r>
                        <a:rPr lang="en" sz="23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),</a:t>
                      </a:r>
                      <a:endParaRPr sz="23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3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 </a:t>
                      </a:r>
                      <a:r>
                        <a:rPr b="1" lang="en" sz="2300">
                          <a:solidFill>
                            <a:srgbClr val="660E7A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start </a:t>
                      </a:r>
                      <a:r>
                        <a:rPr b="1" lang="en" sz="2300">
                          <a:solidFill>
                            <a:srgbClr val="00008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date</a:t>
                      </a:r>
                      <a:r>
                        <a:rPr lang="en" sz="23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,</a:t>
                      </a:r>
                      <a:endParaRPr sz="23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3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 </a:t>
                      </a:r>
                      <a:r>
                        <a:rPr b="1" lang="en" sz="2300">
                          <a:solidFill>
                            <a:srgbClr val="660E7A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end </a:t>
                      </a:r>
                      <a:r>
                        <a:rPr b="1" lang="en" sz="2300">
                          <a:solidFill>
                            <a:srgbClr val="00008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date</a:t>
                      </a:r>
                      <a:r>
                        <a:rPr lang="en" sz="23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,</a:t>
                      </a:r>
                      <a:endParaRPr sz="23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3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 </a:t>
                      </a:r>
                      <a:r>
                        <a:rPr b="1" lang="en" sz="2300">
                          <a:solidFill>
                            <a:srgbClr val="660E7A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seats </a:t>
                      </a:r>
                      <a:r>
                        <a:rPr b="1" lang="en" sz="2300">
                          <a:solidFill>
                            <a:srgbClr val="00008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int</a:t>
                      </a:r>
                      <a:r>
                        <a:rPr lang="en" sz="23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</a:t>
                      </a:r>
                      <a:r>
                        <a:rPr lang="en" sz="2300">
                          <a:solidFill>
                            <a:srgbClr val="0000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11</a:t>
                      </a:r>
                      <a:r>
                        <a:rPr lang="en" sz="23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)</a:t>
                      </a:r>
                      <a:endParaRPr sz="23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3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 </a:t>
                      </a:r>
                      <a:r>
                        <a:rPr b="1" lang="en" sz="2300">
                          <a:solidFill>
                            <a:srgbClr val="00008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PRIMARY KEY </a:t>
                      </a:r>
                      <a:r>
                        <a:rPr lang="en" sz="23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(`id`)</a:t>
                      </a:r>
                      <a:endParaRPr sz="23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);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92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Section for Course</a:t>
            </a:r>
            <a:endParaRPr/>
          </a:p>
        </p:txBody>
      </p:sp>
      <p:sp>
        <p:nvSpPr>
          <p:cNvPr id="702" name="Google Shape;702;p92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Section createSectionForCourse(Integer cid) {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Course course = </a:t>
            </a:r>
            <a:r>
              <a:rPr b="1" lang="en" sz="3000">
                <a:solidFill>
                  <a:srgbClr val="660E7A"/>
                </a:solidFill>
                <a:highlight>
                  <a:srgbClr val="FFFFFF"/>
                </a:highlight>
              </a:rPr>
              <a:t>courseRepository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.findById(cid).get();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Section section = </a:t>
            </a: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Section();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section.setSectionName(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"New Section"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section.setCourse(course);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3000">
                <a:solidFill>
                  <a:srgbClr val="660E7A"/>
                </a:solidFill>
                <a:highlight>
                  <a:srgbClr val="FFFFFF"/>
                </a:highlight>
              </a:rPr>
              <a:t>sectionRepository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.save(section);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section;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30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93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deleteSection(Integer sid) {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3000">
                <a:solidFill>
                  <a:srgbClr val="660E7A"/>
                </a:solidFill>
                <a:highlight>
                  <a:srgbClr val="FFFFFF"/>
                </a:highlight>
              </a:rPr>
              <a:t>sectionRepository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.deleteById(sid);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Section updateSection(Integer sid, String newName) {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Section section = </a:t>
            </a:r>
            <a:r>
              <a:rPr b="1" lang="en" sz="3000">
                <a:solidFill>
                  <a:srgbClr val="660E7A"/>
                </a:solidFill>
                <a:highlight>
                  <a:srgbClr val="FFFFFF"/>
                </a:highlight>
              </a:rPr>
              <a:t>sectionRepository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.findById(sid).get();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section.setSectionName(newName);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3000">
                <a:solidFill>
                  <a:srgbClr val="660E7A"/>
                </a:solidFill>
                <a:highlight>
                  <a:srgbClr val="FFFFFF"/>
                </a:highlight>
              </a:rPr>
              <a:t>sectionRepository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.save(section);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section;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708" name="Google Shape;708;p93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and Update Section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94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Access</a:t>
            </a:r>
            <a:endParaRPr/>
          </a:p>
        </p:txBody>
      </p:sp>
      <p:sp>
        <p:nvSpPr>
          <p:cNvPr id="714" name="Google Shape;714;p94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808000"/>
                </a:solidFill>
                <a:highlight>
                  <a:srgbClr val="FFFFFF"/>
                </a:highlight>
              </a:rPr>
              <a:t>@RestController</a:t>
            </a:r>
            <a:endParaRPr sz="30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SectionDao {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"/findAllSections"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Iterable&lt;Section&gt; findAllSections() { … }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"/findSectionById/{sid}"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Section findSectionById(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3000">
                <a:solidFill>
                  <a:srgbClr val="808000"/>
                </a:solidFill>
                <a:highlight>
                  <a:srgbClr val="FFFFFF"/>
                </a:highlight>
              </a:rPr>
              <a:t>@PathVariable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"sid"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 Integer sid) { … }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"/findSectionsForCourse/{cid}"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List&lt;Section&gt; findSectionsForCourse() { … }</a:t>
            </a:r>
            <a:endParaRPr sz="30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95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HTTP Access</a:t>
            </a:r>
            <a:endParaRPr/>
          </a:p>
        </p:txBody>
      </p:sp>
      <p:sp>
        <p:nvSpPr>
          <p:cNvPr id="720" name="Google Shape;720;p95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"/createSectionForCourse/{cid}"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Section createSectionForCourse(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3000">
                <a:solidFill>
                  <a:srgbClr val="808000"/>
                </a:solidFill>
                <a:highlight>
                  <a:srgbClr val="FFFFFF"/>
                </a:highlight>
              </a:rPr>
              <a:t>@PathVariable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"cid"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 Integer cid) { … }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"/deleteSection/{sid}"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deleteSection(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3000">
                <a:solidFill>
                  <a:srgbClr val="808000"/>
                </a:solidFill>
                <a:highlight>
                  <a:srgbClr val="FFFFFF"/>
                </a:highlight>
              </a:rPr>
              <a:t>@PathVariable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"sid"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 Integer sid) { … }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"/updateSection/{sid}/{newName}"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Section updateSection(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3000">
                <a:solidFill>
                  <a:srgbClr val="808000"/>
                </a:solidFill>
                <a:highlight>
                  <a:srgbClr val="FFFFFF"/>
                </a:highlight>
              </a:rPr>
              <a:t>@PathVariable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"sid"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 Integer sid,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3000">
                <a:solidFill>
                  <a:srgbClr val="808000"/>
                </a:solidFill>
                <a:highlight>
                  <a:srgbClr val="FFFFFF"/>
                </a:highlight>
              </a:rPr>
              <a:t>@PathVariable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"newName"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 String newName) { … }</a:t>
            </a:r>
            <a:endParaRPr sz="30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96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300"/>
              <a:t>RENDER</a:t>
            </a:r>
            <a:endParaRPr sz="18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00"/>
              <a:t>ALL SECTIONS</a:t>
            </a:r>
            <a:endParaRPr sz="106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97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section-list.html</a:t>
            </a:r>
            <a:endParaRPr/>
          </a:p>
        </p:txBody>
      </p:sp>
      <p:sp>
        <p:nvSpPr>
          <p:cNvPr id="731" name="Google Shape;731;p97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http://localhost:8080/section-list/section-list.html?courseId=3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&lt;!DOCTYPE </a:t>
            </a:r>
            <a:r>
              <a:rPr b="1" lang="en" sz="3000">
                <a:solidFill>
                  <a:srgbClr val="0000FF"/>
                </a:solidFill>
              </a:rPr>
              <a:t>html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&lt;</a:t>
            </a:r>
            <a:r>
              <a:rPr b="1" lang="en" sz="3000">
                <a:solidFill>
                  <a:srgbClr val="000080"/>
                </a:solidFill>
              </a:rPr>
              <a:t>html </a:t>
            </a:r>
            <a:r>
              <a:rPr b="1" lang="en" sz="3000">
                <a:solidFill>
                  <a:srgbClr val="0000FF"/>
                </a:solidFill>
              </a:rPr>
              <a:t>lang</a:t>
            </a:r>
            <a:r>
              <a:rPr b="1" lang="en" sz="3000">
                <a:solidFill>
                  <a:srgbClr val="008000"/>
                </a:solidFill>
              </a:rPr>
              <a:t>="en"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&lt;</a:t>
            </a:r>
            <a:r>
              <a:rPr b="1" lang="en" sz="3000">
                <a:solidFill>
                  <a:srgbClr val="000080"/>
                </a:solidFill>
              </a:rPr>
              <a:t>head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   &lt;</a:t>
            </a:r>
            <a:r>
              <a:rPr b="1" lang="en" sz="3000">
                <a:solidFill>
                  <a:srgbClr val="000080"/>
                </a:solidFill>
              </a:rPr>
              <a:t>title</a:t>
            </a:r>
            <a:r>
              <a:rPr lang="en" sz="3000">
                <a:solidFill>
                  <a:schemeClr val="dk1"/>
                </a:solidFill>
              </a:rPr>
              <a:t>&gt;Section List&lt;/</a:t>
            </a:r>
            <a:r>
              <a:rPr b="1" lang="en" sz="3000">
                <a:solidFill>
                  <a:srgbClr val="000080"/>
                </a:solidFill>
              </a:rPr>
              <a:t>title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&lt;/</a:t>
            </a:r>
            <a:r>
              <a:rPr b="1" lang="en" sz="3000">
                <a:solidFill>
                  <a:srgbClr val="000080"/>
                </a:solidFill>
              </a:rPr>
              <a:t>head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&lt;</a:t>
            </a:r>
            <a:r>
              <a:rPr b="1" lang="en" sz="3000">
                <a:solidFill>
                  <a:srgbClr val="000080"/>
                </a:solidFill>
              </a:rPr>
              <a:t>body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	&lt;!-- MAIN CONTENT --&gt;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&lt;/</a:t>
            </a:r>
            <a:r>
              <a:rPr b="1" lang="en" sz="3000">
                <a:solidFill>
                  <a:srgbClr val="000080"/>
                </a:solidFill>
              </a:rPr>
              <a:t>body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&lt;/</a:t>
            </a:r>
            <a:r>
              <a:rPr b="1" lang="en" sz="3000">
                <a:solidFill>
                  <a:srgbClr val="000080"/>
                </a:solidFill>
              </a:rPr>
              <a:t>html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98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Styles and Library Scripts</a:t>
            </a:r>
            <a:endParaRPr/>
          </a:p>
        </p:txBody>
      </p:sp>
      <p:sp>
        <p:nvSpPr>
          <p:cNvPr id="737" name="Google Shape;737;p98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&lt;</a:t>
            </a:r>
            <a:r>
              <a:rPr b="1" lang="en" sz="3000">
                <a:solidFill>
                  <a:srgbClr val="000080"/>
                </a:solidFill>
              </a:rPr>
              <a:t>head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   &lt;</a:t>
            </a:r>
            <a:r>
              <a:rPr b="1" lang="en" sz="3000">
                <a:solidFill>
                  <a:srgbClr val="000080"/>
                </a:solidFill>
              </a:rPr>
              <a:t>title</a:t>
            </a:r>
            <a:r>
              <a:rPr lang="en" sz="3000">
                <a:solidFill>
                  <a:schemeClr val="dk1"/>
                </a:solidFill>
              </a:rPr>
              <a:t>&gt;Section Editor&lt;/</a:t>
            </a:r>
            <a:r>
              <a:rPr b="1" lang="en" sz="3000">
                <a:solidFill>
                  <a:srgbClr val="000080"/>
                </a:solidFill>
              </a:rPr>
              <a:t>title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   &lt;</a:t>
            </a:r>
            <a:r>
              <a:rPr b="1" lang="en" sz="3000">
                <a:solidFill>
                  <a:srgbClr val="000080"/>
                </a:solidFill>
                <a:highlight>
                  <a:srgbClr val="FFE599"/>
                </a:highlight>
              </a:rPr>
              <a:t>link </a:t>
            </a:r>
            <a:r>
              <a:rPr b="1" lang="en" sz="3000">
                <a:solidFill>
                  <a:srgbClr val="0000FF"/>
                </a:solidFill>
                <a:highlight>
                  <a:srgbClr val="FFE599"/>
                </a:highlight>
              </a:rPr>
              <a:t>href</a:t>
            </a:r>
            <a:r>
              <a:rPr b="1" lang="en" sz="3000">
                <a:solidFill>
                  <a:srgbClr val="008000"/>
                </a:solidFill>
                <a:highlight>
                  <a:srgbClr val="FFE599"/>
                </a:highlight>
              </a:rPr>
              <a:t>=".../bootstrap.min.css" </a:t>
            </a:r>
            <a:r>
              <a:rPr b="1" lang="en" sz="3000">
                <a:solidFill>
                  <a:srgbClr val="0000FF"/>
                </a:solidFill>
                <a:highlight>
                  <a:srgbClr val="FFE599"/>
                </a:highlight>
              </a:rPr>
              <a:t>rel</a:t>
            </a:r>
            <a:r>
              <a:rPr b="1" lang="en" sz="3000">
                <a:solidFill>
                  <a:srgbClr val="008000"/>
                </a:solidFill>
                <a:highlight>
                  <a:srgbClr val="FFE599"/>
                </a:highlight>
              </a:rPr>
              <a:t>="stylesheet"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/&gt;</a:t>
            </a:r>
            <a:endParaRPr sz="3000">
              <a:solidFill>
                <a:schemeClr val="dk1"/>
              </a:solidFill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   &lt;</a:t>
            </a:r>
            <a:r>
              <a:rPr b="1" lang="en" sz="3000">
                <a:solidFill>
                  <a:srgbClr val="000080"/>
                </a:solidFill>
                <a:highlight>
                  <a:srgbClr val="FFE599"/>
                </a:highlight>
              </a:rPr>
              <a:t>script </a:t>
            </a:r>
            <a:r>
              <a:rPr b="1" lang="en" sz="3000">
                <a:solidFill>
                  <a:srgbClr val="0000FF"/>
                </a:solidFill>
                <a:highlight>
                  <a:srgbClr val="FFE599"/>
                </a:highlight>
              </a:rPr>
              <a:t>src</a:t>
            </a:r>
            <a:r>
              <a:rPr b="1" lang="en" sz="3000">
                <a:solidFill>
                  <a:srgbClr val="008000"/>
                </a:solidFill>
                <a:highlight>
                  <a:srgbClr val="FFE599"/>
                </a:highlight>
              </a:rPr>
              <a:t>=".../react.js"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&gt;&lt;/</a:t>
            </a:r>
            <a:r>
              <a:rPr b="1" lang="en" sz="3000">
                <a:solidFill>
                  <a:srgbClr val="000080"/>
                </a:solidFill>
                <a:highlight>
                  <a:srgbClr val="FFE599"/>
                </a:highlight>
              </a:rPr>
              <a:t>script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   &lt;</a:t>
            </a:r>
            <a:r>
              <a:rPr b="1" lang="en" sz="3000">
                <a:solidFill>
                  <a:srgbClr val="000080"/>
                </a:solidFill>
                <a:highlight>
                  <a:srgbClr val="FFE599"/>
                </a:highlight>
              </a:rPr>
              <a:t>script </a:t>
            </a:r>
            <a:r>
              <a:rPr b="1" lang="en" sz="3000">
                <a:solidFill>
                  <a:srgbClr val="0000FF"/>
                </a:solidFill>
                <a:highlight>
                  <a:srgbClr val="FFE599"/>
                </a:highlight>
              </a:rPr>
              <a:t>src</a:t>
            </a:r>
            <a:r>
              <a:rPr b="1" lang="en" sz="3000">
                <a:solidFill>
                  <a:srgbClr val="008000"/>
                </a:solidFill>
                <a:highlight>
                  <a:srgbClr val="FFE599"/>
                </a:highlight>
              </a:rPr>
              <a:t>="../services/section-service.js" </a:t>
            </a:r>
            <a:endParaRPr b="1" sz="3000">
              <a:solidFill>
                <a:srgbClr val="008000"/>
              </a:solidFill>
              <a:highlight>
                <a:srgbClr val="FFE599"/>
              </a:highlight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FF"/>
                </a:solidFill>
              </a:rPr>
              <a:t>type</a:t>
            </a:r>
            <a:r>
              <a:rPr b="1" lang="en" sz="3000">
                <a:solidFill>
                  <a:srgbClr val="008000"/>
                </a:solidFill>
              </a:rPr>
              <a:t>="text/babel"</a:t>
            </a:r>
            <a:r>
              <a:rPr lang="en" sz="3000">
                <a:solidFill>
                  <a:schemeClr val="dk1"/>
                </a:solidFill>
              </a:rPr>
              <a:t>&gt;&lt;/</a:t>
            </a:r>
            <a:r>
              <a:rPr b="1" lang="en" sz="3000">
                <a:solidFill>
                  <a:srgbClr val="000080"/>
                </a:solidFill>
              </a:rPr>
              <a:t>script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&lt;/</a:t>
            </a:r>
            <a:r>
              <a:rPr b="1" lang="en" sz="3000">
                <a:solidFill>
                  <a:srgbClr val="000080"/>
                </a:solidFill>
              </a:rPr>
              <a:t>head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99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Script</a:t>
            </a:r>
            <a:endParaRPr/>
          </a:p>
        </p:txBody>
      </p:sp>
      <p:sp>
        <p:nvSpPr>
          <p:cNvPr id="743" name="Google Shape;743;p99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&lt;</a:t>
            </a:r>
            <a:r>
              <a:rPr b="1" lang="en" sz="3000">
                <a:solidFill>
                  <a:srgbClr val="000080"/>
                </a:solidFill>
              </a:rPr>
              <a:t>body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&lt;</a:t>
            </a:r>
            <a:r>
              <a:rPr b="1" lang="en" sz="3000">
                <a:solidFill>
                  <a:srgbClr val="000080"/>
                </a:solidFill>
              </a:rPr>
              <a:t>div </a:t>
            </a:r>
            <a:r>
              <a:rPr b="1" lang="en" sz="3000">
                <a:solidFill>
                  <a:srgbClr val="0000FF"/>
                </a:solidFill>
              </a:rPr>
              <a:t>id</a:t>
            </a:r>
            <a:r>
              <a:rPr b="1" lang="en" sz="3000">
                <a:solidFill>
                  <a:srgbClr val="008000"/>
                </a:solidFill>
              </a:rPr>
              <a:t>="root"</a:t>
            </a:r>
            <a:r>
              <a:rPr lang="en" sz="3000">
                <a:solidFill>
                  <a:schemeClr val="dk1"/>
                </a:solidFill>
              </a:rPr>
              <a:t>&gt;&lt;/</a:t>
            </a:r>
            <a:r>
              <a:rPr b="1" lang="en" sz="3000">
                <a:solidFill>
                  <a:srgbClr val="000080"/>
                </a:solidFill>
              </a:rPr>
              <a:t>div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&lt;</a:t>
            </a:r>
            <a:r>
              <a:rPr b="1" lang="en" sz="3000">
                <a:solidFill>
                  <a:srgbClr val="000080"/>
                </a:solidFill>
              </a:rPr>
              <a:t>script	</a:t>
            </a:r>
            <a:r>
              <a:rPr b="1" lang="en" sz="3000">
                <a:solidFill>
                  <a:srgbClr val="0000FF"/>
                </a:solidFill>
              </a:rPr>
              <a:t>src</a:t>
            </a:r>
            <a:r>
              <a:rPr b="1" lang="en" sz="3000">
                <a:solidFill>
                  <a:srgbClr val="008000"/>
                </a:solidFill>
              </a:rPr>
              <a:t>="</a:t>
            </a:r>
            <a:r>
              <a:rPr b="1" lang="en" sz="3000">
                <a:solidFill>
                  <a:srgbClr val="008000"/>
                </a:solidFill>
                <a:highlight>
                  <a:srgbClr val="FFE599"/>
                </a:highlight>
              </a:rPr>
              <a:t>section-list.js</a:t>
            </a:r>
            <a:r>
              <a:rPr b="1" lang="en" sz="3000">
                <a:solidFill>
                  <a:srgbClr val="008000"/>
                </a:solidFill>
              </a:rPr>
              <a:t>" </a:t>
            </a:r>
            <a:endParaRPr b="1" sz="3000">
              <a:solidFill>
                <a:srgbClr val="008000"/>
              </a:solidFill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FF"/>
                </a:solidFill>
              </a:rPr>
              <a:t>type</a:t>
            </a:r>
            <a:r>
              <a:rPr b="1" lang="en" sz="3000">
                <a:solidFill>
                  <a:srgbClr val="008000"/>
                </a:solidFill>
              </a:rPr>
              <a:t>="text/babel"</a:t>
            </a:r>
            <a:r>
              <a:rPr lang="en" sz="3000">
                <a:solidFill>
                  <a:schemeClr val="dk1"/>
                </a:solidFill>
              </a:rPr>
              <a:t>&gt;&lt;/</a:t>
            </a:r>
            <a:r>
              <a:rPr b="1" lang="en" sz="3000">
                <a:solidFill>
                  <a:srgbClr val="000080"/>
                </a:solidFill>
              </a:rPr>
              <a:t>script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&lt;/</a:t>
            </a:r>
            <a:r>
              <a:rPr b="1" lang="en" sz="3000">
                <a:solidFill>
                  <a:srgbClr val="000080"/>
                </a:solidFill>
              </a:rPr>
              <a:t>body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00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section-list.js</a:t>
            </a:r>
            <a:endParaRPr/>
          </a:p>
        </p:txBody>
      </p:sp>
      <p:sp>
        <p:nvSpPr>
          <p:cNvPr id="749" name="Google Shape;749;p100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SectionList </a:t>
            </a: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extends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React.Component {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3000">
                <a:solidFill>
                  <a:srgbClr val="7A7A43"/>
                </a:solidFill>
                <a:highlight>
                  <a:srgbClr val="FFFFFF"/>
                </a:highlight>
              </a:rPr>
              <a:t>render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() {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return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  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div </a:t>
            </a:r>
            <a:r>
              <a:rPr b="1" lang="en" sz="3000">
                <a:solidFill>
                  <a:srgbClr val="0000FF"/>
                </a:solidFill>
                <a:highlight>
                  <a:srgbClr val="EFEFEF"/>
                </a:highlight>
              </a:rPr>
              <a:t>className</a:t>
            </a:r>
            <a:r>
              <a:rPr b="1" lang="en" sz="3000">
                <a:solidFill>
                  <a:srgbClr val="008000"/>
                </a:solidFill>
                <a:highlight>
                  <a:srgbClr val="EFEFEF"/>
                </a:highlight>
              </a:rPr>
              <a:t>="container-fluid"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h1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Section List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h1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  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div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)}}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ReactDOM.</a:t>
            </a:r>
            <a:r>
              <a:rPr lang="en" sz="3000">
                <a:solidFill>
                  <a:srgbClr val="7A7A43"/>
                </a:solidFill>
                <a:highlight>
                  <a:srgbClr val="FFFFFF"/>
                </a:highlight>
              </a:rPr>
              <a:t>render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SectionList 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/&gt;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i="1" lang="en" sz="3000">
                <a:solidFill>
                  <a:srgbClr val="660E7A"/>
                </a:solidFill>
                <a:highlight>
                  <a:srgbClr val="FFFFFF"/>
                </a:highlight>
              </a:rPr>
              <a:t>document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 sz="3000">
                <a:solidFill>
                  <a:srgbClr val="7A7A43"/>
                </a:solidFill>
                <a:highlight>
                  <a:srgbClr val="FFFFFF"/>
                </a:highlight>
              </a:rPr>
              <a:t>getElementById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'root'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))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01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Data from Server</a:t>
            </a:r>
            <a:endParaRPr/>
          </a:p>
        </p:txBody>
      </p:sp>
      <p:sp>
        <p:nvSpPr>
          <p:cNvPr id="755" name="Google Shape;755;p101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SectionList </a:t>
            </a: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extends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React.Component {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660E7A"/>
                </a:solidFill>
                <a:highlight>
                  <a:srgbClr val="FFFFFF"/>
                </a:highlight>
              </a:rPr>
              <a:t>state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= {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660E7A"/>
                </a:solidFill>
                <a:highlight>
                  <a:srgbClr val="FFFFFF"/>
                </a:highlight>
              </a:rPr>
              <a:t>sections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: []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000">
                <a:solidFill>
                  <a:schemeClr val="dk1"/>
                </a:solidFill>
                <a:highlight>
                  <a:srgbClr val="FFFFFF"/>
                </a:highlight>
              </a:rPr>
              <a:t>findAllSections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= () =&gt;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000">
                <a:solidFill>
                  <a:schemeClr val="dk1"/>
                </a:solidFill>
                <a:highlight>
                  <a:srgbClr val="FFFFFF"/>
                </a:highlight>
              </a:rPr>
              <a:t>findAllSections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()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 sz="3000">
                <a:solidFill>
                  <a:srgbClr val="7A7A43"/>
                </a:solidFill>
                <a:highlight>
                  <a:srgbClr val="FFFFFF"/>
                </a:highlight>
              </a:rPr>
              <a:t>then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(sections =&gt; </a:t>
            </a: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.setState({sections}))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000">
                <a:solidFill>
                  <a:schemeClr val="dk1"/>
                </a:solidFill>
                <a:highlight>
                  <a:srgbClr val="FFFFFF"/>
                </a:highlight>
              </a:rPr>
              <a:t>componentDidMount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= () =&gt; </a:t>
            </a: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i="1" lang="en" sz="3000">
                <a:solidFill>
                  <a:schemeClr val="dk1"/>
                </a:solidFill>
                <a:highlight>
                  <a:srgbClr val="FFFFFF"/>
                </a:highlight>
              </a:rPr>
              <a:t>findAllSections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()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/>
              <a:t>SERVER</a:t>
            </a:r>
            <a:endParaRPr sz="200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02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Rendering Records</a:t>
            </a:r>
            <a:endParaRPr/>
          </a:p>
        </p:txBody>
      </p:sp>
      <p:sp>
        <p:nvSpPr>
          <p:cNvPr id="761" name="Google Shape;761;p102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&lt;</a:t>
            </a:r>
            <a:r>
              <a:rPr b="1" lang="en" sz="3000">
                <a:solidFill>
                  <a:srgbClr val="000080"/>
                </a:solidFill>
              </a:rPr>
              <a:t>table </a:t>
            </a:r>
            <a:r>
              <a:rPr b="1" lang="en" sz="3000">
                <a:solidFill>
                  <a:srgbClr val="0000FF"/>
                </a:solidFill>
              </a:rPr>
              <a:t>className</a:t>
            </a:r>
            <a:r>
              <a:rPr b="1" lang="en" sz="3000">
                <a:solidFill>
                  <a:srgbClr val="008000"/>
                </a:solidFill>
              </a:rPr>
              <a:t>="table"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{ </a:t>
            </a:r>
            <a:r>
              <a:rPr b="1" lang="en" sz="3000">
                <a:solidFill>
                  <a:srgbClr val="000080"/>
                </a:solidFill>
              </a:rPr>
              <a:t>this</a:t>
            </a:r>
            <a:r>
              <a:rPr lang="en" sz="3000">
                <a:solidFill>
                  <a:schemeClr val="dk1"/>
                </a:solidFill>
              </a:rPr>
              <a:t>.</a:t>
            </a:r>
            <a:r>
              <a:rPr b="1" lang="en" sz="3000">
                <a:solidFill>
                  <a:srgbClr val="660E7A"/>
                </a:solidFill>
              </a:rPr>
              <a:t>state</a:t>
            </a:r>
            <a:r>
              <a:rPr lang="en" sz="3000">
                <a:solidFill>
                  <a:schemeClr val="dk1"/>
                </a:solidFill>
              </a:rPr>
              <a:t>.</a:t>
            </a:r>
            <a:r>
              <a:rPr b="1" lang="en" sz="3000">
                <a:solidFill>
                  <a:srgbClr val="660E7A"/>
                </a:solidFill>
              </a:rPr>
              <a:t>sections</a:t>
            </a:r>
            <a:r>
              <a:rPr lang="en" sz="3000">
                <a:solidFill>
                  <a:schemeClr val="dk1"/>
                </a:solidFill>
              </a:rPr>
              <a:t>.</a:t>
            </a:r>
            <a:r>
              <a:rPr lang="en" sz="3000">
                <a:solidFill>
                  <a:srgbClr val="7A7A43"/>
                </a:solidFill>
              </a:rPr>
              <a:t>map</a:t>
            </a:r>
            <a:r>
              <a:rPr lang="en" sz="3000">
                <a:solidFill>
                  <a:schemeClr val="dk1"/>
                </a:solidFill>
              </a:rPr>
              <a:t>(section =&gt;</a:t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   &lt;</a:t>
            </a:r>
            <a:r>
              <a:rPr b="1" lang="en" sz="3000">
                <a:solidFill>
                  <a:srgbClr val="000080"/>
                </a:solidFill>
              </a:rPr>
              <a:t>tr </a:t>
            </a:r>
            <a:r>
              <a:rPr b="1" lang="en" sz="3000">
                <a:solidFill>
                  <a:srgbClr val="0000FF"/>
                </a:solidFill>
              </a:rPr>
              <a:t>key</a:t>
            </a:r>
            <a:r>
              <a:rPr b="1" lang="en" sz="3000">
                <a:solidFill>
                  <a:srgbClr val="008000"/>
                </a:solidFill>
              </a:rPr>
              <a:t>=</a:t>
            </a:r>
            <a:r>
              <a:rPr lang="en" sz="3000">
                <a:solidFill>
                  <a:schemeClr val="dk1"/>
                </a:solidFill>
              </a:rPr>
              <a:t>{section.sectionId}&gt;</a:t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     &lt;</a:t>
            </a:r>
            <a:r>
              <a:rPr b="1" lang="en" sz="3000">
                <a:solidFill>
                  <a:srgbClr val="000080"/>
                </a:solidFill>
              </a:rPr>
              <a:t>td</a:t>
            </a:r>
            <a:r>
              <a:rPr lang="en" sz="3000">
                <a:solidFill>
                  <a:schemeClr val="dk1"/>
                </a:solidFill>
              </a:rPr>
              <a:t>&gt;{section.sectionName}&lt;/</a:t>
            </a:r>
            <a:r>
              <a:rPr b="1" lang="en" sz="3000">
                <a:solidFill>
                  <a:srgbClr val="000080"/>
                </a:solidFill>
              </a:rPr>
              <a:t>td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   &lt;/</a:t>
            </a:r>
            <a:r>
              <a:rPr b="1" lang="en" sz="3000">
                <a:solidFill>
                  <a:srgbClr val="000080"/>
                </a:solidFill>
              </a:rPr>
              <a:t>tr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)}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&lt;/</a:t>
            </a:r>
            <a:r>
              <a:rPr b="1" lang="en" sz="3000">
                <a:solidFill>
                  <a:srgbClr val="000080"/>
                </a:solidFill>
              </a:rPr>
              <a:t>table</a:t>
            </a:r>
            <a:r>
              <a:rPr lang="en" sz="3000">
                <a:solidFill>
                  <a:schemeClr val="dk1"/>
                </a:solidFill>
              </a:rPr>
              <a:t>&gt;</a:t>
            </a:r>
            <a:endParaRPr sz="30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03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const </a:t>
            </a:r>
            <a:r>
              <a:rPr b="1" i="1" lang="en" sz="3000">
                <a:solidFill>
                  <a:srgbClr val="660E7A"/>
                </a:solidFill>
                <a:highlight>
                  <a:srgbClr val="FFFFFF"/>
                </a:highlight>
              </a:rPr>
              <a:t>FIND_ALL_SECTIONS 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"http://localhost:8080/findAllSections"</a:t>
            </a:r>
            <a:endParaRPr b="1" sz="30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const </a:t>
            </a:r>
            <a:r>
              <a:rPr i="1" lang="en" sz="3000">
                <a:solidFill>
                  <a:schemeClr val="dk1"/>
                </a:solidFill>
                <a:highlight>
                  <a:srgbClr val="FFFFFF"/>
                </a:highlight>
              </a:rPr>
              <a:t>findAllSections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= () =&gt; </a:t>
            </a:r>
            <a:r>
              <a:rPr i="1" lang="en" sz="3000">
                <a:solidFill>
                  <a:schemeClr val="dk1"/>
                </a:solidFill>
                <a:highlight>
                  <a:srgbClr val="FFFFFF"/>
                </a:highlight>
              </a:rPr>
              <a:t>fetch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`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${</a:t>
            </a:r>
            <a:r>
              <a:rPr b="1" i="1" lang="en" sz="3000">
                <a:solidFill>
                  <a:srgbClr val="660E7A"/>
                </a:solidFill>
                <a:highlight>
                  <a:srgbClr val="FFFFFF"/>
                </a:highlight>
              </a:rPr>
              <a:t>FIND_ALL_SECTIONS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`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.</a:t>
            </a:r>
            <a:r>
              <a:rPr lang="en" sz="3000">
                <a:solidFill>
                  <a:srgbClr val="7A7A43"/>
                </a:solidFill>
                <a:highlight>
                  <a:srgbClr val="FFFFFF"/>
                </a:highlight>
              </a:rPr>
              <a:t>then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(response =&gt; response.</a:t>
            </a:r>
            <a:r>
              <a:rPr lang="en" sz="3000">
                <a:solidFill>
                  <a:srgbClr val="7A7A43"/>
                </a:solidFill>
                <a:highlight>
                  <a:srgbClr val="FFFFFF"/>
                </a:highlight>
              </a:rPr>
              <a:t>json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())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67" name="Google Shape;767;p103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HTTP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04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Access</a:t>
            </a:r>
            <a:endParaRPr/>
          </a:p>
        </p:txBody>
      </p:sp>
      <p:sp>
        <p:nvSpPr>
          <p:cNvPr id="773" name="Google Shape;773;p104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808000"/>
                </a:solidFill>
                <a:highlight>
                  <a:srgbClr val="FFFFFF"/>
                </a:highlight>
              </a:rPr>
              <a:t>@RestController</a:t>
            </a:r>
            <a:endParaRPr sz="30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SectionDao {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"/findAllSections"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Iterable&lt;Section&gt; findAllSections() { … }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30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05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0"/>
              <a:t>SECTIONS</a:t>
            </a:r>
            <a:endParaRPr sz="1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FOR COURSE</a:t>
            </a:r>
            <a:endParaRPr sz="110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06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course-editor.js</a:t>
            </a:r>
            <a:endParaRPr/>
          </a:p>
        </p:txBody>
      </p:sp>
      <p:sp>
        <p:nvSpPr>
          <p:cNvPr id="784" name="Google Shape;784;p106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a </a:t>
            </a:r>
            <a:r>
              <a:rPr b="1" lang="en" sz="3000">
                <a:solidFill>
                  <a:srgbClr val="0000FF"/>
                </a:solidFill>
                <a:highlight>
                  <a:srgbClr val="EFEFEF"/>
                </a:highlight>
              </a:rPr>
              <a:t>href</a:t>
            </a:r>
            <a:r>
              <a:rPr b="1" lang="en" sz="3000">
                <a:solidFill>
                  <a:srgbClr val="008000"/>
                </a:solidFill>
                <a:highlight>
                  <a:srgbClr val="EFEFEF"/>
                </a:highlight>
              </a:rPr>
              <a:t>=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{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`../../section-list/section-list.html?courseId=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${</a:t>
            </a: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b="1" lang="en" sz="3000">
                <a:solidFill>
                  <a:srgbClr val="660E7A"/>
                </a:solidFill>
                <a:highlight>
                  <a:srgbClr val="FFFFFF"/>
                </a:highlight>
              </a:rPr>
              <a:t>state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b="1" lang="en" sz="3000">
                <a:solidFill>
                  <a:srgbClr val="660E7A"/>
                </a:solidFill>
                <a:highlight>
                  <a:srgbClr val="FFFFFF"/>
                </a:highlight>
              </a:rPr>
              <a:t>course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.courseId}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`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Sections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3000">
                <a:solidFill>
                  <a:srgbClr val="000080"/>
                </a:solidFill>
                <a:highlight>
                  <a:srgbClr val="EFEFEF"/>
                </a:highlight>
              </a:rPr>
              <a:t>a</a:t>
            </a:r>
            <a:r>
              <a:rPr lang="en" sz="3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3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07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Access</a:t>
            </a:r>
            <a:endParaRPr/>
          </a:p>
        </p:txBody>
      </p:sp>
      <p:sp>
        <p:nvSpPr>
          <p:cNvPr id="790" name="Google Shape;790;p107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808000"/>
                </a:solidFill>
                <a:highlight>
                  <a:srgbClr val="FFFFFF"/>
                </a:highlight>
              </a:rPr>
              <a:t>@RestController</a:t>
            </a:r>
            <a:endParaRPr sz="30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SectionDao {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"/findSectionsForCourse/{cid}"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List&lt;Section&gt; findSectionsForCourse(...) { … }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08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const </a:t>
            </a:r>
            <a:r>
              <a:rPr b="1" i="1" lang="en" sz="3000">
                <a:solidFill>
                  <a:srgbClr val="660E7A"/>
                </a:solidFill>
                <a:highlight>
                  <a:srgbClr val="FFFFFF"/>
                </a:highlight>
              </a:rPr>
              <a:t>FIND_SECTIONS_FOR_COURSE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"http://localhost:8080/findSectionsForCourse"</a:t>
            </a:r>
            <a:endParaRPr b="1" sz="30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const </a:t>
            </a:r>
            <a:r>
              <a:rPr i="1" lang="en" sz="3000">
                <a:solidFill>
                  <a:schemeClr val="dk1"/>
                </a:solidFill>
                <a:highlight>
                  <a:srgbClr val="FFFFFF"/>
                </a:highlight>
              </a:rPr>
              <a:t>findSectionsForCourse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= (courseId) =&gt;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i="1" lang="en" sz="3000">
                <a:solidFill>
                  <a:schemeClr val="dk1"/>
                </a:solidFill>
                <a:highlight>
                  <a:srgbClr val="FFFFFF"/>
                </a:highlight>
              </a:rPr>
              <a:t>fetch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`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${</a:t>
            </a:r>
            <a:r>
              <a:rPr b="1" i="1" lang="en" sz="3000">
                <a:solidFill>
                  <a:srgbClr val="660E7A"/>
                </a:solidFill>
                <a:highlight>
                  <a:srgbClr val="FFFFFF"/>
                </a:highlight>
              </a:rPr>
              <a:t>FIND_SECTIONS_FOR_COURSE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/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${courseId}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`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.</a:t>
            </a:r>
            <a:r>
              <a:rPr lang="en" sz="3000">
                <a:solidFill>
                  <a:srgbClr val="7A7A43"/>
                </a:solidFill>
                <a:highlight>
                  <a:srgbClr val="FFFFFF"/>
                </a:highlight>
              </a:rPr>
              <a:t>then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(response =&gt; response.</a:t>
            </a:r>
            <a:r>
              <a:rPr lang="en" sz="3000">
                <a:solidFill>
                  <a:srgbClr val="7A7A43"/>
                </a:solidFill>
                <a:highlight>
                  <a:srgbClr val="FFFFFF"/>
                </a:highlight>
              </a:rPr>
              <a:t>json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())</a:t>
            </a:r>
            <a:endParaRPr b="1" sz="3000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  <p:sp>
        <p:nvSpPr>
          <p:cNvPr id="796" name="Google Shape;796;p108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HTTP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09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109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000">
                <a:solidFill>
                  <a:schemeClr val="dk1"/>
                </a:solidFill>
                <a:highlight>
                  <a:srgbClr val="FFFFFF"/>
                </a:highlight>
              </a:rPr>
              <a:t>componentDidMount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= () =&gt; {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E599"/>
                </a:highlight>
              </a:rPr>
              <a:t>let </a:t>
            </a:r>
            <a:r>
              <a:rPr lang="en" sz="3000">
                <a:solidFill>
                  <a:srgbClr val="458383"/>
                </a:solidFill>
                <a:highlight>
                  <a:srgbClr val="FFE599"/>
                </a:highlight>
              </a:rPr>
              <a:t>search 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= </a:t>
            </a:r>
            <a:r>
              <a:rPr b="1" i="1" lang="en" sz="3000">
                <a:solidFill>
                  <a:srgbClr val="660E7A"/>
                </a:solidFill>
                <a:highlight>
                  <a:srgbClr val="FFE599"/>
                </a:highlight>
              </a:rPr>
              <a:t>window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.</a:t>
            </a:r>
            <a:r>
              <a:rPr b="1" lang="en" sz="3000">
                <a:solidFill>
                  <a:srgbClr val="660E7A"/>
                </a:solidFill>
                <a:highlight>
                  <a:srgbClr val="FFE599"/>
                </a:highlight>
              </a:rPr>
              <a:t>location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.</a:t>
            </a:r>
            <a:r>
              <a:rPr lang="en" sz="3000">
                <a:solidFill>
                  <a:srgbClr val="7A7A43"/>
                </a:solidFill>
                <a:highlight>
                  <a:srgbClr val="FFE599"/>
                </a:highlight>
              </a:rPr>
              <a:t>search</a:t>
            </a:r>
            <a:endParaRPr sz="3000">
              <a:solidFill>
                <a:srgbClr val="7A7A43"/>
              </a:solidFill>
              <a:highlight>
                <a:srgbClr val="FFE599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E599"/>
                </a:highlight>
              </a:rPr>
              <a:t>if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(</a:t>
            </a:r>
            <a:r>
              <a:rPr lang="en" sz="3000">
                <a:solidFill>
                  <a:srgbClr val="458383"/>
                </a:solidFill>
                <a:highlight>
                  <a:srgbClr val="FFE599"/>
                </a:highlight>
              </a:rPr>
              <a:t>search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) {</a:t>
            </a:r>
            <a:endParaRPr sz="3000">
              <a:solidFill>
                <a:schemeClr val="dk1"/>
              </a:solidFill>
              <a:highlight>
                <a:srgbClr val="FFE599"/>
              </a:highlight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E599"/>
                </a:highlight>
              </a:rPr>
              <a:t>this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.</a:t>
            </a:r>
            <a:r>
              <a:rPr i="1" lang="en" sz="3000">
                <a:solidFill>
                  <a:schemeClr val="dk1"/>
                </a:solidFill>
                <a:highlight>
                  <a:srgbClr val="FFE599"/>
                </a:highlight>
              </a:rPr>
              <a:t>findSectionsForCourse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()</a:t>
            </a:r>
            <a:endParaRPr sz="3000">
              <a:solidFill>
                <a:schemeClr val="dk1"/>
              </a:solidFill>
              <a:highlight>
                <a:srgbClr val="FFE599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} </a:t>
            </a:r>
            <a:r>
              <a:rPr b="1" lang="en" sz="3000">
                <a:solidFill>
                  <a:srgbClr val="000080"/>
                </a:solidFill>
                <a:highlight>
                  <a:srgbClr val="FFE599"/>
                </a:highlight>
              </a:rPr>
              <a:t>else 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</a:rPr>
              <a:t>{</a:t>
            </a:r>
            <a:endParaRPr sz="3000">
              <a:solidFill>
                <a:schemeClr val="dk1"/>
              </a:solidFill>
              <a:highlight>
                <a:srgbClr val="FFE599"/>
              </a:highlight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i="1" lang="en" sz="3000">
                <a:solidFill>
                  <a:schemeClr val="dk1"/>
                </a:solidFill>
                <a:highlight>
                  <a:srgbClr val="FFFFFF"/>
                </a:highlight>
              </a:rPr>
              <a:t>findAllSections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()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10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110"/>
          <p:cNvSpPr txBox="1"/>
          <p:nvPr>
            <p:ph idx="1" type="body"/>
          </p:nvPr>
        </p:nvSpPr>
        <p:spPr>
          <a:xfrm>
            <a:off x="220650" y="670925"/>
            <a:ext cx="89235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000">
                <a:solidFill>
                  <a:schemeClr val="dk1"/>
                </a:solidFill>
                <a:highlight>
                  <a:srgbClr val="FFFFFF"/>
                </a:highlight>
              </a:rPr>
              <a:t>findSectionsForCourse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= () =&gt; {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let </a:t>
            </a:r>
            <a:r>
              <a:rPr lang="en" sz="3000">
                <a:solidFill>
                  <a:srgbClr val="458383"/>
                </a:solidFill>
                <a:highlight>
                  <a:srgbClr val="FFFFFF"/>
                </a:highlight>
              </a:rPr>
              <a:t>search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b="1" i="1" lang="en" sz="3000">
                <a:solidFill>
                  <a:srgbClr val="660E7A"/>
                </a:solidFill>
                <a:highlight>
                  <a:srgbClr val="FFFFFF"/>
                </a:highlight>
              </a:rPr>
              <a:t>window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b="1" lang="en" sz="3000">
                <a:solidFill>
                  <a:srgbClr val="660E7A"/>
                </a:solidFill>
                <a:highlight>
                  <a:srgbClr val="FFFFFF"/>
                </a:highlight>
              </a:rPr>
              <a:t>location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 sz="3000">
                <a:solidFill>
                  <a:srgbClr val="7A7A43"/>
                </a:solidFill>
                <a:highlight>
                  <a:srgbClr val="FFFFFF"/>
                </a:highlight>
              </a:rPr>
              <a:t>search</a:t>
            </a:r>
            <a:endParaRPr sz="3000">
              <a:solidFill>
                <a:srgbClr val="7A7A43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458383"/>
                </a:solidFill>
                <a:highlight>
                  <a:srgbClr val="FFFFFF"/>
                </a:highlight>
              </a:rPr>
              <a:t>search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lang="en" sz="3000">
                <a:solidFill>
                  <a:srgbClr val="458383"/>
                </a:solidFill>
                <a:highlight>
                  <a:srgbClr val="FFFFFF"/>
                </a:highlight>
              </a:rPr>
              <a:t>search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 sz="3000">
                <a:solidFill>
                  <a:srgbClr val="7A7A43"/>
                </a:solidFill>
                <a:highlight>
                  <a:srgbClr val="FFFFFF"/>
                </a:highlight>
              </a:rPr>
              <a:t>replace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"?"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""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458383"/>
                </a:solidFill>
                <a:highlight>
                  <a:srgbClr val="FFFFFF"/>
                </a:highlight>
              </a:rPr>
              <a:t>search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lang="en" sz="3000">
                <a:solidFill>
                  <a:srgbClr val="458383"/>
                </a:solidFill>
                <a:highlight>
                  <a:srgbClr val="FFFFFF"/>
                </a:highlight>
              </a:rPr>
              <a:t>search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 sz="3000">
                <a:solidFill>
                  <a:srgbClr val="7A7A43"/>
                </a:solidFill>
                <a:highlight>
                  <a:srgbClr val="FFFFFF"/>
                </a:highlight>
              </a:rPr>
              <a:t>split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"="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const </a:t>
            </a:r>
            <a:r>
              <a:rPr lang="en" sz="3000">
                <a:solidFill>
                  <a:srgbClr val="458383"/>
                </a:solidFill>
                <a:highlight>
                  <a:srgbClr val="FFFFFF"/>
                </a:highlight>
              </a:rPr>
              <a:t>courseId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lang="en" sz="3000">
                <a:solidFill>
                  <a:srgbClr val="458383"/>
                </a:solidFill>
                <a:highlight>
                  <a:srgbClr val="FFFFFF"/>
                </a:highlight>
              </a:rPr>
              <a:t>search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[</a:t>
            </a:r>
            <a:r>
              <a:rPr lang="en" sz="300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]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000">
                <a:solidFill>
                  <a:schemeClr val="dk1"/>
                </a:solidFill>
                <a:highlight>
                  <a:srgbClr val="FFFFFF"/>
                </a:highlight>
              </a:rPr>
              <a:t>findSectionsForCourse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3000">
                <a:solidFill>
                  <a:srgbClr val="458383"/>
                </a:solidFill>
                <a:highlight>
                  <a:srgbClr val="FFFFFF"/>
                </a:highlight>
              </a:rPr>
              <a:t>courseId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 sz="3000">
                <a:solidFill>
                  <a:srgbClr val="7A7A43"/>
                </a:solidFill>
                <a:highlight>
                  <a:srgbClr val="FFFFFF"/>
                </a:highlight>
              </a:rPr>
              <a:t>then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(sections =&gt; </a:t>
            </a: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.setState({sections}))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11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0"/>
              <a:t>COURSE</a:t>
            </a:r>
            <a:endParaRPr sz="17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FOR SECTION</a:t>
            </a:r>
            <a:endParaRPr sz="1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