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715000" cx="9144000"/>
  <p:notesSz cx="6858000" cy="9144000"/>
  <p:embeddedFontLs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Oswald-bold.fntdata"/><Relationship Id="rId10" Type="http://schemas.openxmlformats.org/officeDocument/2006/relationships/slide" Target="slides/slide4.xml"/><Relationship Id="rId21" Type="http://schemas.openxmlformats.org/officeDocument/2006/relationships/font" Target="fonts/Oswald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0a36dd55c_0_5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0a36dd5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94e7fb844_1_4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94e7fb844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94e7fb844_1_4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94e7fb844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9a11088d2_0_9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9a11088d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754afbc82_1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754afbc8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fa449ba3b_44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fa449ba3b_4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728003c2c_222_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728003c2c_22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94e7fb844_1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94e7fb84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94e7fb844_1_1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94e7fb84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9a11088d2_0_6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9a11088d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94e7fb844_1_2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94e7fb84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9809b8fc8_14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9809b8fc8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94e7fb844_1_3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94e7fb844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9a11088d2_0_12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9a11088d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372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785075"/>
            <a:ext cx="8520600" cy="42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localhost:8080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presentation/d/1jkBylv9qA-ULEJmlx9Asb378dOdn2xj2tU5kDBksXJU/edit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</a:t>
            </a:r>
            <a:r>
              <a:rPr b="1" lang="en" sz="10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PRING</a:t>
            </a:r>
            <a:r>
              <a:rPr b="1" lang="en" sz="11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B</a:t>
            </a:r>
            <a:r>
              <a:rPr b="1" lang="en" sz="10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OOT</a:t>
            </a:r>
            <a:endParaRPr b="1" sz="9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&amp; H</a:t>
            </a:r>
            <a:r>
              <a:rPr b="1" lang="en" sz="14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EROKU</a:t>
            </a:r>
            <a:endParaRPr b="1" sz="13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4"/>
          <p:cNvSpPr txBox="1"/>
          <p:nvPr>
            <p:ph type="title"/>
          </p:nvPr>
        </p:nvSpPr>
        <p:spPr>
          <a:xfrm>
            <a:off x="311700" y="372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RENAME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/>
              <a:t>YOUR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/>
              <a:t>APPLICATION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2" name="Google Shape;152;p34"/>
          <p:cNvSpPr txBox="1"/>
          <p:nvPr>
            <p:ph idx="1" type="body"/>
          </p:nvPr>
        </p:nvSpPr>
        <p:spPr>
          <a:xfrm>
            <a:off x="311700" y="785075"/>
            <a:ext cx="8520600" cy="42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Oswald"/>
                <a:ea typeface="Oswald"/>
                <a:cs typeface="Oswald"/>
                <a:sym typeface="Oswald"/>
              </a:rPr>
              <a:t>Heroku </a:t>
            </a:r>
            <a:r>
              <a:rPr lang="en" sz="2800">
                <a:latin typeface="Oswald"/>
                <a:ea typeface="Oswald"/>
                <a:cs typeface="Oswald"/>
                <a:sym typeface="Oswald"/>
              </a:rPr>
              <a:t>chooses</a:t>
            </a:r>
            <a:r>
              <a:rPr lang="en" sz="2800">
                <a:latin typeface="Oswald"/>
                <a:ea typeface="Oswald"/>
                <a:cs typeface="Oswald"/>
                <a:sym typeface="Oswald"/>
              </a:rPr>
              <a:t> a random name for your application. Customize the name of your application as follows (optional)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800"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1" lang="en" sz="2800">
                <a:latin typeface="Consolas"/>
                <a:ea typeface="Consolas"/>
                <a:cs typeface="Consolas"/>
                <a:sym typeface="Consolas"/>
              </a:rPr>
              <a:t>heroku apps:rename</a:t>
            </a:r>
            <a:r>
              <a:rPr b="1" lang="en" sz="2800">
                <a:latin typeface="Consolas"/>
                <a:ea typeface="Consolas"/>
                <a:cs typeface="Consolas"/>
                <a:sym typeface="Consolas"/>
              </a:rPr>
              <a:t> my-very-own-app</a:t>
            </a:r>
            <a:endParaRPr b="1"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latin typeface="Oswald"/>
                <a:ea typeface="Oswald"/>
                <a:cs typeface="Oswald"/>
                <a:sym typeface="Oswald"/>
              </a:rPr>
              <a:t>For instance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800">
                <a:latin typeface="Consolas"/>
                <a:ea typeface="Consolas"/>
                <a:cs typeface="Consolas"/>
                <a:sym typeface="Consolas"/>
              </a:rPr>
              <a:t>$ heroku apps:rename cs1234-summer1-2123</a:t>
            </a:r>
            <a:endParaRPr b="1"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latin typeface="Oswald"/>
                <a:ea typeface="Oswald"/>
                <a:cs typeface="Oswald"/>
                <a:sym typeface="Oswald"/>
              </a:rPr>
              <a:t>Append your last and first names to end of application name to facilitate uniqueness and better identify your application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/>
              <a:t>Note there's a 30 character length limit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 txBox="1"/>
          <p:nvPr>
            <p:ph type="title"/>
          </p:nvPr>
        </p:nvSpPr>
        <p:spPr>
          <a:xfrm>
            <a:off x="311700" y="372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/>
              <a:t>GIT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/>
              <a:t>REMOTE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(if you renamed the app)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8" name="Google Shape;158;p35"/>
          <p:cNvSpPr txBox="1"/>
          <p:nvPr>
            <p:ph idx="1" type="body"/>
          </p:nvPr>
        </p:nvSpPr>
        <p:spPr>
          <a:xfrm>
            <a:off x="311700" y="785075"/>
            <a:ext cx="8520600" cy="42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Oswald"/>
                <a:ea typeface="Oswald"/>
                <a:cs typeface="Oswald"/>
                <a:sym typeface="Oswald"/>
              </a:rPr>
              <a:t>If you changed the application name, you'll </a:t>
            </a:r>
            <a:r>
              <a:rPr lang="en" sz="2800"/>
              <a:t>might</a:t>
            </a:r>
            <a:r>
              <a:rPr lang="en" sz="2800">
                <a:latin typeface="Oswald"/>
                <a:ea typeface="Oswald"/>
                <a:cs typeface="Oswald"/>
                <a:sym typeface="Oswald"/>
              </a:rPr>
              <a:t> need to change the git remote URL in </a:t>
            </a:r>
            <a:r>
              <a:rPr b="1" lang="en" sz="2800">
                <a:latin typeface="Oswald"/>
                <a:ea typeface="Oswald"/>
                <a:cs typeface="Oswald"/>
                <a:sym typeface="Oswald"/>
              </a:rPr>
              <a:t>.git/config</a:t>
            </a:r>
            <a:r>
              <a:rPr lang="en" sz="2800">
                <a:latin typeface="Oswald"/>
                <a:ea typeface="Oswald"/>
                <a:cs typeface="Oswald"/>
                <a:sym typeface="Oswald"/>
              </a:rPr>
              <a:t> file. On macOS: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800">
                <a:latin typeface="Consolas"/>
                <a:ea typeface="Consolas"/>
                <a:cs typeface="Consolas"/>
                <a:sym typeface="Consolas"/>
              </a:rPr>
              <a:t>open .git/config</a:t>
            </a:r>
            <a:endParaRPr b="1"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latin typeface="Oswald"/>
                <a:ea typeface="Oswald"/>
                <a:cs typeface="Oswald"/>
                <a:sym typeface="Oswald"/>
              </a:rPr>
              <a:t>Change the line after </a:t>
            </a:r>
            <a:r>
              <a:rPr b="1" lang="en" sz="2800">
                <a:latin typeface="Oswald"/>
                <a:ea typeface="Oswald"/>
                <a:cs typeface="Oswald"/>
                <a:sym typeface="Oswald"/>
              </a:rPr>
              <a:t>[remote "heroku"]</a:t>
            </a:r>
            <a:r>
              <a:rPr lang="en" sz="2800">
                <a:latin typeface="Oswald"/>
                <a:ea typeface="Oswald"/>
                <a:cs typeface="Oswald"/>
                <a:sym typeface="Oswald"/>
              </a:rPr>
              <a:t> to something like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[remote "heroku"]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url = https://git.heroku.com/cs1234-summer1-2123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 txBox="1"/>
          <p:nvPr>
            <p:ph type="title"/>
          </p:nvPr>
        </p:nvSpPr>
        <p:spPr>
          <a:xfrm>
            <a:off x="311700" y="372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APPLICATION TO STS (OPTIONAL)</a:t>
            </a:r>
            <a:endParaRPr/>
          </a:p>
        </p:txBody>
      </p:sp>
      <p:sp>
        <p:nvSpPr>
          <p:cNvPr id="164" name="Google Shape;164;p36"/>
          <p:cNvSpPr txBox="1"/>
          <p:nvPr>
            <p:ph idx="1" type="body"/>
          </p:nvPr>
        </p:nvSpPr>
        <p:spPr>
          <a:xfrm>
            <a:off x="311700" y="785075"/>
            <a:ext cx="8520600" cy="42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From within STS, import the </a:t>
            </a:r>
            <a:r>
              <a:rPr b="1" lang="en" sz="2300">
                <a:latin typeface="Consolas"/>
                <a:ea typeface="Consolas"/>
                <a:cs typeface="Consolas"/>
                <a:sym typeface="Consolas"/>
              </a:rPr>
              <a:t>webdev</a:t>
            </a:r>
            <a:r>
              <a:rPr lang="en" sz="2300"/>
              <a:t> web </a:t>
            </a:r>
            <a:r>
              <a:rPr lang="en" sz="2300"/>
              <a:t>application into STS by selecting</a:t>
            </a:r>
            <a:br>
              <a:rPr lang="en" sz="2300"/>
            </a:br>
            <a:r>
              <a:rPr lang="en" sz="2300"/>
              <a:t>File → Import → Maven → Existing Maven Projects → Next → Browse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/>
              <a:t>Browse to the location of your </a:t>
            </a:r>
            <a:r>
              <a:rPr b="1" lang="en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webdev</a:t>
            </a:r>
            <a:r>
              <a:rPr lang="en" sz="2300"/>
              <a:t> </a:t>
            </a:r>
            <a:r>
              <a:rPr lang="en" sz="2300"/>
              <a:t>spring boot application created earlier, select the </a:t>
            </a:r>
            <a:r>
              <a:rPr b="1" lang="en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webdev</a:t>
            </a:r>
            <a:r>
              <a:rPr lang="en" sz="2300"/>
              <a:t> </a:t>
            </a:r>
            <a:r>
              <a:rPr lang="en" sz="2300"/>
              <a:t>application and click finish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/>
              <a:t>From the left Package Explorer, select </a:t>
            </a:r>
            <a:r>
              <a:rPr lang="en" sz="2300"/>
              <a:t>webdev</a:t>
            </a:r>
            <a:r>
              <a:rPr lang="en" sz="2300"/>
              <a:t> → src/main/java → com.example.</a:t>
            </a:r>
            <a:r>
              <a:rPr lang="en" sz="2300"/>
              <a:t>webdev</a:t>
            </a:r>
            <a:r>
              <a:rPr lang="en" sz="2300"/>
              <a:t> → DemoApplication.java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/>
              <a:t>Right click DemoApplication.java and select Run As → Java Application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/>
              <a:t>Wait for server to boot and then point your browser to </a:t>
            </a:r>
            <a:r>
              <a:rPr lang="en" sz="2300" u="sng">
                <a:solidFill>
                  <a:schemeClr val="hlink"/>
                </a:solidFill>
                <a:hlinkClick r:id="rId3"/>
              </a:rPr>
              <a:t>http://localhost:8080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300"/>
              <a:t>Verify the browser renders the index page created earlier</a:t>
            </a:r>
            <a:endParaRPr sz="2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7"/>
          <p:cNvSpPr txBox="1"/>
          <p:nvPr>
            <p:ph type="title"/>
          </p:nvPr>
        </p:nvSpPr>
        <p:spPr>
          <a:xfrm>
            <a:off x="311700" y="372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APPLICATION WITH INTELLIJ (PREFERRED)</a:t>
            </a:r>
            <a:endParaRPr/>
          </a:p>
        </p:txBody>
      </p:sp>
      <p:sp>
        <p:nvSpPr>
          <p:cNvPr id="170" name="Google Shape;170;p37"/>
          <p:cNvSpPr txBox="1"/>
          <p:nvPr>
            <p:ph idx="1" type="body"/>
          </p:nvPr>
        </p:nvSpPr>
        <p:spPr>
          <a:xfrm>
            <a:off x="311700" y="785075"/>
            <a:ext cx="8520600" cy="42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Instead of STS, you can open your project with IntelliJ</a:t>
            </a:r>
            <a:endParaRPr sz="3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300"/>
              <a:t>Download and install IntelliJ from</a:t>
            </a:r>
            <a:endParaRPr sz="3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300"/>
              <a:t>https://www.jetbrains.com/idea/download/</a:t>
            </a:r>
            <a:endParaRPr sz="3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1000"/>
            <a:ext cx="9144000" cy="4800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ctrTitle"/>
          </p:nvPr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</a:t>
            </a:r>
            <a:r>
              <a:rPr b="1" lang="en" sz="16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EROKU</a:t>
            </a:r>
            <a:endParaRPr b="1" sz="15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/>
          <p:nvPr>
            <p:ph type="title"/>
          </p:nvPr>
        </p:nvSpPr>
        <p:spPr>
          <a:xfrm>
            <a:off x="311700" y="372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0" name="Google Shape;110;p27"/>
          <p:cNvSpPr txBox="1"/>
          <p:nvPr>
            <p:ph idx="1" type="body"/>
          </p:nvPr>
        </p:nvSpPr>
        <p:spPr>
          <a:xfrm>
            <a:off x="311700" y="785075"/>
            <a:ext cx="8520600" cy="42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Oswald"/>
                <a:ea typeface="Oswald"/>
                <a:cs typeface="Oswald"/>
                <a:sym typeface="Oswald"/>
              </a:rPr>
              <a:t>This presentation walks you through setting up a generic </a:t>
            </a:r>
            <a:r>
              <a:rPr lang="en" sz="3200"/>
              <a:t>S</a:t>
            </a:r>
            <a:r>
              <a:rPr lang="en" sz="3200">
                <a:latin typeface="Oswald"/>
                <a:ea typeface="Oswald"/>
                <a:cs typeface="Oswald"/>
                <a:sym typeface="Oswald"/>
              </a:rPr>
              <a:t>pring </a:t>
            </a:r>
            <a:r>
              <a:rPr lang="en" sz="3200"/>
              <a:t>B</a:t>
            </a:r>
            <a:r>
              <a:rPr lang="en" sz="3200">
                <a:latin typeface="Oswald"/>
                <a:ea typeface="Oswald"/>
                <a:cs typeface="Oswald"/>
                <a:sym typeface="Oswald"/>
              </a:rPr>
              <a:t>oot web application on heroku.</a:t>
            </a:r>
            <a:r>
              <a:rPr lang="en" sz="3200"/>
              <a:t>com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200">
                <a:latin typeface="Oswald"/>
                <a:ea typeface="Oswald"/>
                <a:cs typeface="Oswald"/>
                <a:sym typeface="Oswald"/>
              </a:rPr>
              <a:t>In general, these are the steps or topics covered in this presentation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431800" lvl="0" marL="457200" rtl="0" algn="l">
              <a:spcBef>
                <a:spcPts val="1600"/>
              </a:spcBef>
              <a:spcAft>
                <a:spcPts val="0"/>
              </a:spcAft>
              <a:buSzPts val="3200"/>
              <a:buFont typeface="Oswald"/>
              <a:buAutoNum type="arabicPeriod"/>
            </a:pPr>
            <a:r>
              <a:rPr lang="en" sz="3200">
                <a:latin typeface="Oswald"/>
                <a:ea typeface="Oswald"/>
                <a:cs typeface="Oswald"/>
                <a:sym typeface="Oswald"/>
              </a:rPr>
              <a:t>Creating a spring boot web application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Oswald"/>
              <a:buAutoNum type="arabicPeriod"/>
            </a:pPr>
            <a:r>
              <a:rPr lang="en" sz="3200">
                <a:latin typeface="Oswald"/>
                <a:ea typeface="Oswald"/>
                <a:cs typeface="Oswald"/>
                <a:sym typeface="Oswald"/>
              </a:rPr>
              <a:t>Deploying spring boot web application on heroku.com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/>
          <p:nvPr>
            <p:ph type="title"/>
          </p:nvPr>
        </p:nvSpPr>
        <p:spPr>
          <a:xfrm>
            <a:off x="311700" y="372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/>
              <a:t>THE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/>
              <a:t>DEVELOPMENT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/>
              <a:t>ENVIRONMENT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6" name="Google Shape;116;p28"/>
          <p:cNvSpPr txBox="1"/>
          <p:nvPr>
            <p:ph idx="1" type="body"/>
          </p:nvPr>
        </p:nvSpPr>
        <p:spPr>
          <a:xfrm>
            <a:off x="311700" y="785075"/>
            <a:ext cx="8520600" cy="42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Oswald"/>
                <a:ea typeface="Oswald"/>
                <a:cs typeface="Oswald"/>
                <a:sym typeface="Oswald"/>
              </a:rPr>
              <a:t>Make sure the following are already setup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●"/>
            </a:pPr>
            <a:r>
              <a:rPr lang="en" sz="2800">
                <a:solidFill>
                  <a:schemeClr val="dk1"/>
                </a:solidFill>
              </a:rPr>
              <a:t>A</a:t>
            </a:r>
            <a:r>
              <a:rPr lang="en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 account on heroku.com</a:t>
            </a:r>
            <a:endParaRPr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●"/>
            </a:pPr>
            <a:r>
              <a:rPr lang="en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Heroku CLI (Command Line Interface)</a:t>
            </a:r>
            <a:endParaRPr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" sz="2800">
                <a:latin typeface="Oswald"/>
                <a:ea typeface="Oswald"/>
                <a:cs typeface="Oswald"/>
                <a:sym typeface="Oswald"/>
              </a:rPr>
              <a:t>Spring Tool Suite up and running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" sz="2800">
                <a:latin typeface="Oswald"/>
                <a:ea typeface="Oswald"/>
                <a:cs typeface="Oswald"/>
                <a:sym typeface="Oswald"/>
              </a:rPr>
              <a:t>Spring CLI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" sz="2800"/>
              <a:t>A</a:t>
            </a:r>
            <a:r>
              <a:rPr lang="en" sz="2800">
                <a:latin typeface="Oswald"/>
                <a:ea typeface="Oswald"/>
                <a:cs typeface="Oswald"/>
                <a:sym typeface="Oswald"/>
              </a:rPr>
              <a:t>n account on github.com, or the school's github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>
                <a:latin typeface="Oswald"/>
                <a:ea typeface="Oswald"/>
                <a:cs typeface="Oswald"/>
                <a:sym typeface="Oswald"/>
              </a:rPr>
              <a:t>If not, take a look at the </a:t>
            </a:r>
            <a:r>
              <a:rPr lang="en" sz="28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Setting up a Development Environment</a:t>
            </a:r>
            <a:r>
              <a:rPr lang="en" sz="2800">
                <a:latin typeface="Oswald"/>
                <a:ea typeface="Oswald"/>
                <a:cs typeface="Oswald"/>
                <a:sym typeface="Oswald"/>
              </a:rPr>
              <a:t> slides before going on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title"/>
          </p:nvPr>
        </p:nvSpPr>
        <p:spPr>
          <a:xfrm>
            <a:off x="311700" y="372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/>
              <a:t>A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/>
              <a:t>WEB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/>
              <a:t>APP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/>
              <a:t>USING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/>
              <a:t>THE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/>
              <a:t>SPRING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CLI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2" name="Google Shape;122;p29"/>
          <p:cNvSpPr txBox="1"/>
          <p:nvPr>
            <p:ph idx="1" type="body"/>
          </p:nvPr>
        </p:nvSpPr>
        <p:spPr>
          <a:xfrm>
            <a:off x="311700" y="785075"/>
            <a:ext cx="8520600" cy="42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Oswald"/>
                <a:ea typeface="Oswald"/>
                <a:cs typeface="Oswald"/>
                <a:sym typeface="Oswald"/>
              </a:rPr>
              <a:t>From a command line terminal, use the spring command to create a simple spring web app called </a:t>
            </a:r>
            <a:r>
              <a:rPr lang="en" sz="3100"/>
              <a:t>webdev</a:t>
            </a:r>
            <a:endParaRPr sz="3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100"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1" lang="en" sz="3100">
                <a:latin typeface="Consolas"/>
                <a:ea typeface="Consolas"/>
                <a:cs typeface="Consolas"/>
                <a:sym typeface="Consolas"/>
              </a:rPr>
              <a:t>spring init --dependencies=web webdev</a:t>
            </a:r>
            <a:endParaRPr b="1" sz="3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1" lang="en" sz="3100">
                <a:latin typeface="Consolas"/>
                <a:ea typeface="Consolas"/>
                <a:cs typeface="Consolas"/>
                <a:sym typeface="Consolas"/>
              </a:rPr>
              <a:t>cd </a:t>
            </a:r>
            <a:r>
              <a:rPr b="1" lang="en" sz="3100">
                <a:latin typeface="Consolas"/>
                <a:ea typeface="Consolas"/>
                <a:cs typeface="Consolas"/>
                <a:sym typeface="Consolas"/>
              </a:rPr>
              <a:t>webdev</a:t>
            </a:r>
            <a:endParaRPr b="1" sz="3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100">
                <a:latin typeface="Oswald"/>
                <a:ea typeface="Oswald"/>
                <a:cs typeface="Oswald"/>
                <a:sym typeface="Oswald"/>
              </a:rPr>
              <a:t>You can call your application whatever you want, but for this presentation we will refer to it as </a:t>
            </a:r>
            <a:r>
              <a:rPr lang="en" sz="3100"/>
              <a:t>webdev</a:t>
            </a:r>
            <a:r>
              <a:rPr lang="en" sz="3100">
                <a:latin typeface="Oswald"/>
                <a:ea typeface="Oswald"/>
                <a:cs typeface="Oswald"/>
                <a:sym typeface="Oswald"/>
              </a:rPr>
              <a:t> henceforth</a:t>
            </a:r>
            <a:endParaRPr sz="31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/>
          <p:nvPr>
            <p:ph type="title"/>
          </p:nvPr>
        </p:nvSpPr>
        <p:spPr>
          <a:xfrm>
            <a:off x="311700" y="372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/>
              <a:t>AN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index.html </a:t>
            </a:r>
            <a:r>
              <a:rPr lang="en"/>
              <a:t>WEB PAGE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8" name="Google Shape;128;p30"/>
          <p:cNvSpPr txBox="1"/>
          <p:nvPr>
            <p:ph idx="1" type="body"/>
          </p:nvPr>
        </p:nvSpPr>
        <p:spPr>
          <a:xfrm>
            <a:off x="311700" y="785075"/>
            <a:ext cx="8520600" cy="42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Oswald"/>
                <a:ea typeface="Oswald"/>
                <a:cs typeface="Oswald"/>
                <a:sym typeface="Oswald"/>
              </a:rPr>
              <a:t>From the command line, create a </a:t>
            </a:r>
            <a:r>
              <a:rPr b="1" lang="en" sz="3100">
                <a:latin typeface="Oswald"/>
                <a:ea typeface="Oswald"/>
                <a:cs typeface="Oswald"/>
                <a:sym typeface="Oswald"/>
              </a:rPr>
              <a:t>webapp</a:t>
            </a:r>
            <a:r>
              <a:rPr lang="en" sz="3100">
                <a:latin typeface="Oswald"/>
                <a:ea typeface="Oswald"/>
                <a:cs typeface="Oswald"/>
                <a:sym typeface="Oswald"/>
              </a:rPr>
              <a:t> directory</a:t>
            </a:r>
            <a:endParaRPr sz="3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1" lang="en" sz="3100">
                <a:latin typeface="Consolas"/>
                <a:ea typeface="Consolas"/>
                <a:cs typeface="Consolas"/>
                <a:sym typeface="Consolas"/>
              </a:rPr>
              <a:t>mkdir src/main/</a:t>
            </a:r>
            <a:r>
              <a:rPr b="1" lang="en" sz="3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webapp</a:t>
            </a:r>
            <a:endParaRPr b="1" sz="3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100">
                <a:latin typeface="Oswald"/>
                <a:ea typeface="Oswald"/>
                <a:cs typeface="Oswald"/>
                <a:sym typeface="Oswald"/>
              </a:rPr>
              <a:t>Create a simple </a:t>
            </a:r>
            <a:r>
              <a:rPr b="1" lang="en" sz="3100">
                <a:latin typeface="Oswald"/>
                <a:ea typeface="Oswald"/>
                <a:cs typeface="Oswald"/>
                <a:sym typeface="Oswald"/>
              </a:rPr>
              <a:t>index.html</a:t>
            </a:r>
            <a:r>
              <a:rPr lang="en" sz="3100">
                <a:latin typeface="Oswald"/>
                <a:ea typeface="Oswald"/>
                <a:cs typeface="Oswald"/>
                <a:sym typeface="Oswald"/>
              </a:rPr>
              <a:t> at root of the web application</a:t>
            </a:r>
            <a:endParaRPr sz="3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1" lang="en" sz="3100">
                <a:latin typeface="Consolas"/>
                <a:ea typeface="Consolas"/>
                <a:cs typeface="Consolas"/>
                <a:sym typeface="Consolas"/>
              </a:rPr>
              <a:t>cat &gt; </a:t>
            </a:r>
            <a:r>
              <a:rPr b="1" lang="en" sz="3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src/main/webapp/</a:t>
            </a:r>
            <a:r>
              <a:rPr b="1" lang="en" sz="3100">
                <a:latin typeface="Consolas"/>
                <a:ea typeface="Consolas"/>
                <a:cs typeface="Consolas"/>
                <a:sym typeface="Consolas"/>
              </a:rPr>
              <a:t>index.html</a:t>
            </a:r>
            <a:endParaRPr b="1" sz="3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Consolas"/>
                <a:ea typeface="Consolas"/>
                <a:cs typeface="Consolas"/>
                <a:sym typeface="Consolas"/>
              </a:rPr>
              <a:t>&lt;h1&gt;Welcome to spring boot&lt;/h1&gt;</a:t>
            </a:r>
            <a:endParaRPr b="1" sz="3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100">
                <a:latin typeface="Oswald"/>
                <a:ea typeface="Oswald"/>
                <a:cs typeface="Oswald"/>
                <a:sym typeface="Oswald"/>
              </a:rPr>
              <a:t>Type Ctrl+C to save the file</a:t>
            </a:r>
            <a:endParaRPr sz="31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1"/>
          <p:cNvSpPr txBox="1"/>
          <p:nvPr>
            <p:ph type="title"/>
          </p:nvPr>
        </p:nvSpPr>
        <p:spPr>
          <a:xfrm>
            <a:off x="311700" y="372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/>
              <a:t>YOUR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/>
              <a:t>SPRING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/>
              <a:t>BOOT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/>
              <a:t>FROM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/>
              <a:t>COMMAND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/>
              <a:t>LINE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4" name="Google Shape;134;p31"/>
          <p:cNvSpPr txBox="1"/>
          <p:nvPr>
            <p:ph idx="1" type="body"/>
          </p:nvPr>
        </p:nvSpPr>
        <p:spPr>
          <a:xfrm>
            <a:off x="311700" y="785075"/>
            <a:ext cx="8520600" cy="42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Oswald"/>
                <a:ea typeface="Oswald"/>
                <a:cs typeface="Oswald"/>
                <a:sym typeface="Oswald"/>
              </a:rPr>
              <a:t>You can run your app from your command line. First compile and package using mvn</a:t>
            </a:r>
            <a:endParaRPr sz="2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latin typeface="Consolas"/>
                <a:ea typeface="Consolas"/>
                <a:cs typeface="Consolas"/>
                <a:sym typeface="Consolas"/>
              </a:rPr>
              <a:t>$ m</a:t>
            </a:r>
            <a:r>
              <a:rPr b="1" lang="en" sz="2900"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b="1" lang="en" sz="2900">
                <a:latin typeface="Consolas"/>
                <a:ea typeface="Consolas"/>
                <a:cs typeface="Consolas"/>
                <a:sym typeface="Consolas"/>
              </a:rPr>
              <a:t>n clean install</a:t>
            </a:r>
            <a:endParaRPr b="1" sz="2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latin typeface="Oswald"/>
                <a:ea typeface="Oswald"/>
                <a:cs typeface="Oswald"/>
                <a:sym typeface="Oswald"/>
              </a:rPr>
              <a:t>This will package your app into a JAR file under the target directory. Run it as an executable packaged app</a:t>
            </a:r>
            <a:endParaRPr sz="2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700">
                <a:latin typeface="Consolas"/>
                <a:ea typeface="Consolas"/>
                <a:cs typeface="Consolas"/>
                <a:sym typeface="Consolas"/>
              </a:rPr>
              <a:t>$ java -jar target/*.jar</a:t>
            </a:r>
            <a:endParaRPr b="1" sz="2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Point your browser to </a:t>
            </a:r>
            <a:r>
              <a:rPr b="1"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http://localhost:8080</a:t>
            </a: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to see app</a:t>
            </a:r>
            <a:endParaRPr sz="2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2"/>
          <p:cNvSpPr txBox="1"/>
          <p:nvPr>
            <p:ph type="title"/>
          </p:nvPr>
        </p:nvSpPr>
        <p:spPr>
          <a:xfrm>
            <a:off x="311700" y="372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/>
              <a:t>PROJECT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/>
              <a:t>TO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/>
              <a:t>GIT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lang="en"/>
              <a:t>AND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/>
              <a:t>DEPLOY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/>
              <a:t>TO HEROKU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0" name="Google Shape;140;p32"/>
          <p:cNvSpPr txBox="1"/>
          <p:nvPr>
            <p:ph idx="1" type="body"/>
          </p:nvPr>
        </p:nvSpPr>
        <p:spPr>
          <a:xfrm>
            <a:off x="311700" y="785075"/>
            <a:ext cx="8520600" cy="42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Oswald"/>
                <a:ea typeface="Oswald"/>
                <a:cs typeface="Oswald"/>
                <a:sym typeface="Oswald"/>
              </a:rPr>
              <a:t>Create, initialize and add all source code to local </a:t>
            </a:r>
            <a:r>
              <a:rPr b="1" lang="en" sz="2500">
                <a:latin typeface="Oswald"/>
                <a:ea typeface="Oswald"/>
                <a:cs typeface="Oswald"/>
                <a:sym typeface="Oswald"/>
              </a:rPr>
              <a:t>git</a:t>
            </a:r>
            <a:r>
              <a:rPr lang="en" sz="2500">
                <a:latin typeface="Oswald"/>
                <a:ea typeface="Oswald"/>
                <a:cs typeface="Oswald"/>
                <a:sym typeface="Oswald"/>
              </a:rPr>
              <a:t> source repository</a:t>
            </a:r>
            <a:endParaRPr sz="25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git init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git add .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git commit -am 'first commit'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>
                <a:latin typeface="Oswald"/>
                <a:ea typeface="Oswald"/>
                <a:cs typeface="Oswald"/>
                <a:sym typeface="Oswald"/>
              </a:rPr>
              <a:t>Login to heroku, create application, push your repository, and open app</a:t>
            </a:r>
            <a:endParaRPr sz="25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heroku login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heroku create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git push heroku master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heroku open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500">
                <a:latin typeface="Oswald"/>
                <a:ea typeface="Oswald"/>
                <a:cs typeface="Oswald"/>
                <a:sym typeface="Oswald"/>
              </a:rPr>
              <a:t>Verify the index page shows on your browser</a:t>
            </a:r>
            <a:endParaRPr sz="25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/>
          <p:nvPr>
            <p:ph type="title"/>
          </p:nvPr>
        </p:nvSpPr>
        <p:spPr>
          <a:xfrm>
            <a:off x="311700" y="372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/>
              <a:t>TAIL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/>
              <a:t>OF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/>
              <a:t>REMOTE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/>
              <a:t>LOGS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6" name="Google Shape;146;p33"/>
          <p:cNvSpPr txBox="1"/>
          <p:nvPr>
            <p:ph idx="1" type="body"/>
          </p:nvPr>
        </p:nvSpPr>
        <p:spPr>
          <a:xfrm>
            <a:off x="311700" y="785075"/>
            <a:ext cx="8520600" cy="42915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$ </a:t>
            </a:r>
            <a:r>
              <a:rPr b="1" lang="en" sz="2200">
                <a:latin typeface="Oswald"/>
                <a:ea typeface="Oswald"/>
                <a:cs typeface="Oswald"/>
                <a:sym typeface="Oswald"/>
              </a:rPr>
              <a:t>heroku logs --tail</a:t>
            </a:r>
            <a:endParaRPr b="1" sz="2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2018-05-03T00:31:30 app[api]: Release v1 created by user jannunzi@gmail.com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2018-05-03T00:31:31 app[api]: Enable Logplex by user jannunzi@gmail.com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2018-05-03T00:31:30 app[api]: Initial release by user jannunzi@gmail.com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2018-05-03T00:31:31 app[api]: Release v2 created by user jannunzi@gmail.com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2018-05-03T00:41:58 app[api]: Build started by user jannunzi@gmail.com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2018-05-03T00:42:27 app[api]: Deploy 73324bc8 by user jannunzi@gmail.com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2018-05-03T00:42:27 app[api]: Release v3 created by user jannunzi@gmail.com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2018-05-03T00:41:58.000000+00:00 app[api]: Build succeeded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