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3"/>
    <p:sldMasterId id="2147483699" r:id="rId4"/>
    <p:sldMasterId id="2147483700" r:id="rId5"/>
    <p:sldMasterId id="2147483701" r:id="rId6"/>
    <p:sldMasterId id="214748370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</p:sldIdLst>
  <p:sldSz cy="5143500" cx="9144000"/>
  <p:notesSz cx="6858000" cy="9144000"/>
  <p:embeddedFontLst>
    <p:embeddedFont>
      <p:font typeface="Oswald"/>
      <p:regular r:id="rId93"/>
      <p:bold r:id="rId9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84" Type="http://schemas.openxmlformats.org/officeDocument/2006/relationships/slide" Target="slides/slide76.xml"/><Relationship Id="rId83" Type="http://schemas.openxmlformats.org/officeDocument/2006/relationships/slide" Target="slides/slide75.xml"/><Relationship Id="rId42" Type="http://schemas.openxmlformats.org/officeDocument/2006/relationships/slide" Target="slides/slide34.xml"/><Relationship Id="rId86" Type="http://schemas.openxmlformats.org/officeDocument/2006/relationships/slide" Target="slides/slide78.xml"/><Relationship Id="rId41" Type="http://schemas.openxmlformats.org/officeDocument/2006/relationships/slide" Target="slides/slide33.xml"/><Relationship Id="rId85" Type="http://schemas.openxmlformats.org/officeDocument/2006/relationships/slide" Target="slides/slide77.xml"/><Relationship Id="rId44" Type="http://schemas.openxmlformats.org/officeDocument/2006/relationships/slide" Target="slides/slide36.xml"/><Relationship Id="rId88" Type="http://schemas.openxmlformats.org/officeDocument/2006/relationships/slide" Target="slides/slide80.xml"/><Relationship Id="rId43" Type="http://schemas.openxmlformats.org/officeDocument/2006/relationships/slide" Target="slides/slide35.xml"/><Relationship Id="rId87" Type="http://schemas.openxmlformats.org/officeDocument/2006/relationships/slide" Target="slides/slide7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89" Type="http://schemas.openxmlformats.org/officeDocument/2006/relationships/slide" Target="slides/slide81.xml"/><Relationship Id="rId80" Type="http://schemas.openxmlformats.org/officeDocument/2006/relationships/slide" Target="slides/slide72.xml"/><Relationship Id="rId82" Type="http://schemas.openxmlformats.org/officeDocument/2006/relationships/slide" Target="slides/slide74.xml"/><Relationship Id="rId81" Type="http://schemas.openxmlformats.org/officeDocument/2006/relationships/slide" Target="slides/slide73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31" Type="http://schemas.openxmlformats.org/officeDocument/2006/relationships/slide" Target="slides/slide23.xml"/><Relationship Id="rId75" Type="http://schemas.openxmlformats.org/officeDocument/2006/relationships/slide" Target="slides/slide67.xml"/><Relationship Id="rId30" Type="http://schemas.openxmlformats.org/officeDocument/2006/relationships/slide" Target="slides/slide22.xml"/><Relationship Id="rId74" Type="http://schemas.openxmlformats.org/officeDocument/2006/relationships/slide" Target="slides/slide66.xml"/><Relationship Id="rId33" Type="http://schemas.openxmlformats.org/officeDocument/2006/relationships/slide" Target="slides/slide25.xml"/><Relationship Id="rId77" Type="http://schemas.openxmlformats.org/officeDocument/2006/relationships/slide" Target="slides/slide69.xml"/><Relationship Id="rId32" Type="http://schemas.openxmlformats.org/officeDocument/2006/relationships/slide" Target="slides/slide24.xml"/><Relationship Id="rId76" Type="http://schemas.openxmlformats.org/officeDocument/2006/relationships/slide" Target="slides/slide68.xml"/><Relationship Id="rId35" Type="http://schemas.openxmlformats.org/officeDocument/2006/relationships/slide" Target="slides/slide27.xml"/><Relationship Id="rId79" Type="http://schemas.openxmlformats.org/officeDocument/2006/relationships/slide" Target="slides/slide71.xml"/><Relationship Id="rId34" Type="http://schemas.openxmlformats.org/officeDocument/2006/relationships/slide" Target="slides/slide26.xml"/><Relationship Id="rId78" Type="http://schemas.openxmlformats.org/officeDocument/2006/relationships/slide" Target="slides/slide70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20" Type="http://schemas.openxmlformats.org/officeDocument/2006/relationships/slide" Target="slides/slide12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22" Type="http://schemas.openxmlformats.org/officeDocument/2006/relationships/slide" Target="slides/slide14.xml"/><Relationship Id="rId66" Type="http://schemas.openxmlformats.org/officeDocument/2006/relationships/slide" Target="slides/slide58.xml"/><Relationship Id="rId21" Type="http://schemas.openxmlformats.org/officeDocument/2006/relationships/slide" Target="slides/slide13.xml"/><Relationship Id="rId65" Type="http://schemas.openxmlformats.org/officeDocument/2006/relationships/slide" Target="slides/slide57.xml"/><Relationship Id="rId24" Type="http://schemas.openxmlformats.org/officeDocument/2006/relationships/slide" Target="slides/slide16.xml"/><Relationship Id="rId68" Type="http://schemas.openxmlformats.org/officeDocument/2006/relationships/slide" Target="slides/slide60.xml"/><Relationship Id="rId23" Type="http://schemas.openxmlformats.org/officeDocument/2006/relationships/slide" Target="slides/slide15.xml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69" Type="http://schemas.openxmlformats.org/officeDocument/2006/relationships/slide" Target="slides/slide6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94" Type="http://schemas.openxmlformats.org/officeDocument/2006/relationships/font" Target="fonts/Oswald-bold.fntdata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91" Type="http://schemas.openxmlformats.org/officeDocument/2006/relationships/slide" Target="slides/slide83.xml"/><Relationship Id="rId90" Type="http://schemas.openxmlformats.org/officeDocument/2006/relationships/slide" Target="slides/slide82.xml"/><Relationship Id="rId93" Type="http://schemas.openxmlformats.org/officeDocument/2006/relationships/font" Target="fonts/Oswald-regular.fntdata"/><Relationship Id="rId92" Type="http://schemas.openxmlformats.org/officeDocument/2006/relationships/slide" Target="slides/slide84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00b9c722d06bd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00b9c722d06bd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00b9c722d06bd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00b9c722d06bd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ea4bc746a27021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ea4bc746a270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94819b6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94819b6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619caf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619caf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94819b6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94819b6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94819b6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94819b6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94819b6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94819b6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00b9c722d06bd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00b9c722d06bd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7ead91d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7ead91d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94819b6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94819b6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94819b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94819b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7ead91d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7ead91d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7ead91df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7ead91d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00b9c722d06bd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00b9c722d06bd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94819b6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94819b6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00b9c722d06bd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00b9c722d06bd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94819b6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94819b6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9bd82b2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9bd82b2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94819b6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94819b6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94819b6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594819b6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94819b6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94819b6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f33c19418064fc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f33c19418064fc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00b9c722d06bd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f00b9c722d06bd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94819b6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94819b6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94819b6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94819b6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955e2e828d7f23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955e2e828d7f23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594819b6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594819b6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94819b6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594819b6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94819b66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94819b6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94819b66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94819b6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94819b6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94819b6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7955e2e828d7f23a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7955e2e828d7f23a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746ad2e5d0999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746ad2e5d0999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594819b6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594819b6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594819b6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594819b6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94819b6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94819b6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594819b66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594819b66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594819b66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594819b66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594819b66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594819b66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594819b66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594819b66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955e2e828d7f23a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955e2e828d7f23a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594819b66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594819b66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594819b66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594819b66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00b9c722d06bd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00b9c722d06bd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94819b66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94819b66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94819b66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94819b66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594819b66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594819b66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94819b66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94819b66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7955e2e828d7f23a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7955e2e828d7f23a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59bd82b2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59bd82b2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59bd82b2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59bd82b2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59bd82b2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59bd82b2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59bd82b2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59bd82b2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59bd82b2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359bd82b2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94819b6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94819b6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9bd82b2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9bd82b2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f33c19418064fc6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3f33c19418064fc6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f33c19418064fc6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f33c19418064fc6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59bd82b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59bd82b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59bd82b2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59bd82b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7955e2e828d7f23a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7955e2e828d7f23a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594819b6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594819b6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5619caf6e_0_22:notes"/>
          <p:cNvSpPr/>
          <p:nvPr>
            <p:ph idx="2" type="sldImg"/>
          </p:nvPr>
        </p:nvSpPr>
        <p:spPr>
          <a:xfrm>
            <a:off x="38117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35619caf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5619caf6e_0_70:notes"/>
          <p:cNvSpPr/>
          <p:nvPr>
            <p:ph idx="2" type="sldImg"/>
          </p:nvPr>
        </p:nvSpPr>
        <p:spPr>
          <a:xfrm>
            <a:off x="38117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5619caf6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5619caf6e_0_94:notes"/>
          <p:cNvSpPr/>
          <p:nvPr>
            <p:ph idx="2" type="sldImg"/>
          </p:nvPr>
        </p:nvSpPr>
        <p:spPr>
          <a:xfrm>
            <a:off x="38117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35619caf6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94819b6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94819b6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619caf6e_0_118:notes"/>
          <p:cNvSpPr/>
          <p:nvPr>
            <p:ph idx="2" type="sldImg"/>
          </p:nvPr>
        </p:nvSpPr>
        <p:spPr>
          <a:xfrm>
            <a:off x="38117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5619caf6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5619caf6e_0_144:notes"/>
          <p:cNvSpPr/>
          <p:nvPr>
            <p:ph idx="2" type="sldImg"/>
          </p:nvPr>
        </p:nvSpPr>
        <p:spPr>
          <a:xfrm>
            <a:off x="38117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35619caf6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5619caf6e_0_158:notes"/>
          <p:cNvSpPr/>
          <p:nvPr>
            <p:ph idx="2" type="sldImg"/>
          </p:nvPr>
        </p:nvSpPr>
        <p:spPr>
          <a:xfrm>
            <a:off x="38117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5619caf6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955e2e828d7f23a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7955e2e828d7f23a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619caf6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5619caf6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59bd82b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59bd82b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619caf6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619caf6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59bd82b2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359bd82b2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59bd82b2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359bd82b2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359bd82b2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359bd82b2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94819b6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94819b6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359bd82b2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359bd82b2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59bd82b2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59bd82b2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7955e2e828d7f23a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7955e2e828d7f23a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59bd82b2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59bd82b2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5496566aa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5496566aa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94819b6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94819b6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0" y="715478"/>
            <a:ext cx="9144000" cy="44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type="title"/>
          </p:nvPr>
        </p:nvSpPr>
        <p:spPr>
          <a:xfrm>
            <a:off x="0" y="247"/>
            <a:ext cx="91440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" name="Google Shape;7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title"/>
          </p:nvPr>
        </p:nvSpPr>
        <p:spPr>
          <a:xfrm>
            <a:off x="311700" y="-12175"/>
            <a:ext cx="8520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b="1" sz="4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b="1" sz="40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b="1" sz="40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b="1" sz="40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b="1" sz="40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b="1" sz="40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b="1" sz="40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b="1" sz="40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b="1" sz="4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>
            <a:off x="311700" y="772325"/>
            <a:ext cx="8520600" cy="3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6" name="Google Shape;10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9" name="Google Shape;119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" name="Google Shape;12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swald"/>
              <a:buChar char="●"/>
              <a:defRPr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937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○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937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■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937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●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937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○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937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■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937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●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937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Oswald"/>
              <a:buChar char="○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937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Oswald"/>
              <a:buChar char="■"/>
              <a:defRPr sz="26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5"/>
          <p:cNvSpPr txBox="1"/>
          <p:nvPr>
            <p:ph type="title"/>
          </p:nvPr>
        </p:nvSpPr>
        <p:spPr>
          <a:xfrm>
            <a:off x="311700" y="-12175"/>
            <a:ext cx="88323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b="1" sz="4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b="1" sz="40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b="1" sz="40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b="1" sz="40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b="1" sz="40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b="1" sz="40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b="1" sz="40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b="1" sz="40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Oswald"/>
              <a:buNone/>
              <a:defRPr b="1" sz="4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26" name="Google Shape;126;p35"/>
          <p:cNvSpPr txBox="1"/>
          <p:nvPr>
            <p:ph idx="1" type="body"/>
          </p:nvPr>
        </p:nvSpPr>
        <p:spPr>
          <a:xfrm>
            <a:off x="311700" y="730625"/>
            <a:ext cx="8832300" cy="44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  <a:defRPr sz="2100">
                <a:solidFill>
                  <a:srgbClr val="000000"/>
                </a:solidFill>
              </a:defRPr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  <a:defRPr sz="1700">
                <a:solidFill>
                  <a:srgbClr val="000000"/>
                </a:solidFill>
              </a:defRPr>
            </a:lvl2pPr>
            <a:lvl3pPr indent="-33655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  <a:defRPr sz="1700">
                <a:solidFill>
                  <a:srgbClr val="000000"/>
                </a:solidFill>
              </a:defRPr>
            </a:lvl3pPr>
            <a:lvl4pPr indent="-33655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  <a:defRPr sz="1700">
                <a:solidFill>
                  <a:srgbClr val="000000"/>
                </a:solidFill>
              </a:defRPr>
            </a:lvl4pPr>
            <a:lvl5pPr indent="-33655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  <a:defRPr sz="1700">
                <a:solidFill>
                  <a:srgbClr val="000000"/>
                </a:solidFill>
              </a:defRPr>
            </a:lvl5pPr>
            <a:lvl6pPr indent="-33655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  <a:defRPr sz="1700">
                <a:solidFill>
                  <a:srgbClr val="000000"/>
                </a:solidFill>
              </a:defRPr>
            </a:lvl6pPr>
            <a:lvl7pPr indent="-33655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  <a:defRPr sz="1700">
                <a:solidFill>
                  <a:srgbClr val="000000"/>
                </a:solidFill>
              </a:defRPr>
            </a:lvl7pPr>
            <a:lvl8pPr indent="-33655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  <a:defRPr sz="1700">
                <a:solidFill>
                  <a:srgbClr val="000000"/>
                </a:solidFill>
              </a:defRPr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  <a:defRPr sz="17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7" name="Google Shape;1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2" name="Google Shape;14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6" name="Google Shape;146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7" name="Google Shape;147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1" name="Google Shape;15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5" name="Google Shape;15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4" name="Google Shape;164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5" name="Google Shape;16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" name="Google Shape;17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6" name="Google Shape;176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7" name="Google Shape;17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4" name="Google Shape;18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7" name="Google Shape;18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1" name="Google Shape;191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3" name="Google Shape;19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6" name="Google Shape;19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" name="Google Shape;199;p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0" name="Google Shape;20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localhost:4200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getbootstrap.com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odejs.org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nodejs.org/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www.mongodb.com/" TargetMode="External"/><Relationship Id="rId4" Type="http://schemas.openxmlformats.org/officeDocument/2006/relationships/hyperlink" Target="https://goo.gl/zFsgLZ" TargetMode="External"/><Relationship Id="rId5" Type="http://schemas.openxmlformats.org/officeDocument/2006/relationships/hyperlink" Target="https://goo.gl/YdssiL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://mongoosejs.com/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8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6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1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EAN</a:t>
            </a:r>
            <a:r>
              <a:rPr b="1"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&amp; O</a:t>
            </a:r>
            <a:r>
              <a:rPr b="1" lang="en" sz="1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MDb</a:t>
            </a:r>
            <a:endParaRPr b="1" sz="1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" name="Google Shape;208;p56"/>
          <p:cNvSpPr txBox="1"/>
          <p:nvPr>
            <p:ph idx="1" type="subTitle"/>
          </p:nvPr>
        </p:nvSpPr>
        <p:spPr>
          <a:xfrm>
            <a:off x="311700" y="4424200"/>
            <a:ext cx="85206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sz="3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5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b="1" lang="en" sz="17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NGULAR</a:t>
            </a:r>
            <a:endParaRPr b="1" sz="17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9" name="Google Shape;279;p65"/>
          <p:cNvSpPr txBox="1"/>
          <p:nvPr>
            <p:ph idx="1" type="subTitle"/>
          </p:nvPr>
        </p:nvSpPr>
        <p:spPr>
          <a:xfrm>
            <a:off x="311700" y="4424200"/>
            <a:ext cx="85206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sz="3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6"/>
          <p:cNvSpPr txBox="1"/>
          <p:nvPr>
            <p:ph type="title"/>
          </p:nvPr>
        </p:nvSpPr>
        <p:spPr>
          <a:xfrm>
            <a:off x="311700" y="-12175"/>
            <a:ext cx="8520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is Angular?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5" name="Google Shape;285;p66"/>
          <p:cNvSpPr txBox="1"/>
          <p:nvPr>
            <p:ph idx="1" type="body"/>
          </p:nvPr>
        </p:nvSpPr>
        <p:spPr>
          <a:xfrm>
            <a:off x="311700" y="772325"/>
            <a:ext cx="8832300" cy="3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Angular is a TypeScript, open source, Web application platform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Angular is developed by the Angular Team at Google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Angular uses modern programming techniques such as OOP, strong typing, generics, inversion of control, lambdas, decorators and various design patterns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7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Install Angular CLI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1" name="Google Shape;291;p67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"/>
              <a:t> to install the latest Angular CLI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Angular CLI makes it easy to create an application that already works, right out of the box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It already follows best practices!</a:t>
            </a:r>
            <a:endParaRPr/>
          </a:p>
        </p:txBody>
      </p:sp>
      <p:sp>
        <p:nvSpPr>
          <p:cNvPr id="292" name="Google Shape;292;p67"/>
          <p:cNvSpPr/>
          <p:nvPr/>
        </p:nvSpPr>
        <p:spPr>
          <a:xfrm>
            <a:off x="530625" y="1365825"/>
            <a:ext cx="8283600" cy="68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npm install -g @angular/cli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8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Create an Angular Web Application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8" name="Google Shape;298;p68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 Angular's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ng</a:t>
            </a:r>
            <a:r>
              <a:rPr lang="en"/>
              <a:t> command to create a brand new Angular client application</a:t>
            </a:r>
            <a:endParaRPr/>
          </a:p>
        </p:txBody>
      </p:sp>
      <p:sp>
        <p:nvSpPr>
          <p:cNvPr id="299" name="Google Shape;299;p68"/>
          <p:cNvSpPr/>
          <p:nvPr/>
        </p:nvSpPr>
        <p:spPr>
          <a:xfrm>
            <a:off x="530625" y="1899225"/>
            <a:ext cx="8283600" cy="30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ng new mean-movie-client-angular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Installing packages for tooling via npm.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Installed packages for tooling via npm.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Successfully initialized git.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Project 'mean-movie' successfully created.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mean-movie-client-angular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9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Explore the Angular Folder Structure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5" name="Google Shape;305;p69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List the content of the new project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All your source will go 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69"/>
          <p:cNvSpPr/>
          <p:nvPr/>
        </p:nvSpPr>
        <p:spPr>
          <a:xfrm>
            <a:off x="530625" y="1823025"/>
            <a:ext cx="8283600" cy="30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.angular-cli.json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.editorconfig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.git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.gitignore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e2e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karma.conf.js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69"/>
          <p:cNvSpPr/>
          <p:nvPr/>
        </p:nvSpPr>
        <p:spPr>
          <a:xfrm>
            <a:off x="4678950" y="1823025"/>
            <a:ext cx="4135200" cy="30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node_modules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package.json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protractor.conf.js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tsconfig.json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tslint.json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0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Run the Default Angular Application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3" name="Google Shape;313;p70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ng new</a:t>
            </a:r>
            <a:r>
              <a:rPr lang="en"/>
              <a:t> command created a default, bare bones application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Run it using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ng serve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Navigate to the default Web application</a:t>
            </a:r>
            <a:endParaRPr/>
          </a:p>
        </p:txBody>
      </p:sp>
      <p:sp>
        <p:nvSpPr>
          <p:cNvPr id="314" name="Google Shape;314;p70"/>
          <p:cNvSpPr/>
          <p:nvPr/>
        </p:nvSpPr>
        <p:spPr>
          <a:xfrm>
            <a:off x="530625" y="2484750"/>
            <a:ext cx="8283600" cy="176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ng serve --open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** NG Live Development Server is listening on localhost:4200, open your browser on http://localhost:4200 **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1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Navigate to Default Angular Application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0" name="Google Shape;320;p71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Point your browser to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http://localhost:4200</a:t>
            </a:r>
            <a:br>
              <a:rPr lang="en"/>
            </a:b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It should look similar to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the image shown here</a:t>
            </a:r>
            <a:endParaRPr/>
          </a:p>
        </p:txBody>
      </p:sp>
      <p:pic>
        <p:nvPicPr>
          <p:cNvPr id="321" name="Google Shape;32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2375" y="677100"/>
            <a:ext cx="3229551" cy="43364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2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</a:t>
            </a:r>
            <a:r>
              <a:rPr b="1"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OOTSTRAP</a:t>
            </a:r>
            <a:r>
              <a:rPr b="1" lang="en" sz="1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&amp; F</a:t>
            </a:r>
            <a:r>
              <a:rPr b="1" lang="en" sz="1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ONTAWESOME</a:t>
            </a:r>
            <a:endParaRPr b="1" sz="1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7" name="Google Shape;327;p72"/>
          <p:cNvSpPr txBox="1"/>
          <p:nvPr>
            <p:ph idx="1" type="subTitle"/>
          </p:nvPr>
        </p:nvSpPr>
        <p:spPr>
          <a:xfrm>
            <a:off x="311700" y="4424200"/>
            <a:ext cx="85206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sz="3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3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src/index.html</a:t>
            </a:r>
            <a:r>
              <a:rPr lang="en" sz="2400"/>
              <a:t>, load the latest bootstrap CSS library</a:t>
            </a:r>
            <a:endParaRPr sz="2400"/>
          </a:p>
        </p:txBody>
      </p:sp>
      <p:sp>
        <p:nvSpPr>
          <p:cNvPr id="333" name="Google Shape;333;p73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Load the bootstrap CSS Library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4" name="Google Shape;334;p73"/>
          <p:cNvSpPr/>
          <p:nvPr/>
        </p:nvSpPr>
        <p:spPr>
          <a:xfrm>
            <a:off x="291525" y="1261800"/>
            <a:ext cx="8522700" cy="378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en" sz="2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meta </a:t>
            </a:r>
            <a:r>
              <a:rPr b="1" lang="en" sz="2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charset=</a:t>
            </a:r>
            <a:r>
              <a:rPr b="1" lang="en" sz="2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en" sz="2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&gt;MeanMovie&lt;/</a:t>
            </a:r>
            <a:r>
              <a:rPr b="1" lang="en" sz="2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60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b="1" lang="en" sz="260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href=</a:t>
            </a:r>
            <a:r>
              <a:rPr b="1" lang="en" sz="2600">
                <a:solidFill>
                  <a:srgbClr val="008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"https://maxcdn.bootstrapcdn.com/bootstrap/4.0.0/css/bootstrap.min.css" </a:t>
            </a:r>
            <a:r>
              <a:rPr b="1" lang="en" sz="260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rel=</a:t>
            </a:r>
            <a:r>
              <a:rPr b="1" lang="en" sz="2600">
                <a:solidFill>
                  <a:srgbClr val="008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en" sz="26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26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2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4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Load the fontawesome Font Library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0" name="Google Shape;340;p74"/>
          <p:cNvSpPr/>
          <p:nvPr/>
        </p:nvSpPr>
        <p:spPr>
          <a:xfrm>
            <a:off x="530625" y="1261800"/>
            <a:ext cx="8283600" cy="378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en" sz="2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meta </a:t>
            </a:r>
            <a:r>
              <a:rPr b="1" lang="en" sz="2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charset=</a:t>
            </a:r>
            <a:r>
              <a:rPr b="1" lang="en" sz="2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en" sz="2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&gt;MeanMovie&lt;/</a:t>
            </a:r>
            <a:r>
              <a:rPr b="1" lang="en" sz="2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600">
                <a:solidFill>
                  <a:srgbClr val="000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b="1" lang="en" sz="260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href=</a:t>
            </a:r>
            <a:r>
              <a:rPr b="1" lang="en" sz="2600">
                <a:solidFill>
                  <a:srgbClr val="008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"https://maxcdn.bootstrapcdn.com/font-awesome/4.7.0/css/font-awesome.min.css" </a:t>
            </a:r>
            <a:r>
              <a:rPr b="1" lang="en" sz="260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rel=</a:t>
            </a:r>
            <a:r>
              <a:rPr b="1" lang="en" sz="2600">
                <a:solidFill>
                  <a:srgbClr val="008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en" sz="26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26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26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74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src/index.html</a:t>
            </a:r>
            <a:r>
              <a:rPr lang="en" sz="2400"/>
              <a:t>, load the latest fontawesome font library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7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What is MEAN?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" name="Google Shape;214;p57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MEAN is a Web software stack composed of</a:t>
            </a:r>
            <a:endParaRPr sz="3100"/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Char char="○"/>
            </a:pPr>
            <a:r>
              <a:rPr b="1" lang="en" sz="3100"/>
              <a:t>M</a:t>
            </a:r>
            <a:r>
              <a:rPr lang="en" sz="3100"/>
              <a:t>ongoDB - a NoSQL document database</a:t>
            </a:r>
            <a:endParaRPr sz="3100"/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Char char="○"/>
            </a:pPr>
            <a:r>
              <a:rPr b="1" lang="en" sz="3100"/>
              <a:t>E</a:t>
            </a:r>
            <a:r>
              <a:rPr lang="en" sz="3100"/>
              <a:t>xpress - a popular Node.js middle-tier library</a:t>
            </a:r>
            <a:endParaRPr sz="3100"/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Char char="○"/>
            </a:pPr>
            <a:r>
              <a:rPr b="1" lang="en" sz="3100"/>
              <a:t>A</a:t>
            </a:r>
            <a:r>
              <a:rPr lang="en" sz="3100"/>
              <a:t>ngular - a MVC JavaScript library</a:t>
            </a:r>
            <a:endParaRPr sz="3100"/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Char char="○"/>
            </a:pPr>
            <a:r>
              <a:rPr b="1" lang="en" sz="3100"/>
              <a:t>N</a:t>
            </a:r>
            <a:r>
              <a:rPr lang="en" sz="3100"/>
              <a:t>ode.js - a JavaScript runtime</a:t>
            </a:r>
            <a:endParaRPr sz="3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5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Oswald"/>
                <a:ea typeface="Oswald"/>
                <a:cs typeface="Oswald"/>
                <a:sym typeface="Oswald"/>
              </a:rPr>
              <a:t>Alternatively, Install Bootstrap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7" name="Google Shape;347;p75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Instead of linking libraries, you can install them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npm install bootstrap --save</a:t>
            </a:r>
            <a:br>
              <a:rPr b="1" lang="en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	$ npm install font-awesome --save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And then move the files to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src/assets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500">
                <a:latin typeface="Consolas"/>
                <a:ea typeface="Consolas"/>
                <a:cs typeface="Consolas"/>
                <a:sym typeface="Consolas"/>
              </a:rPr>
              <a:t>	$ mv node_modules/bootstrap/dist src/assets</a:t>
            </a:r>
            <a:br>
              <a:rPr b="1" lang="en" sz="25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500">
                <a:latin typeface="Consolas"/>
                <a:ea typeface="Consolas"/>
                <a:cs typeface="Consolas"/>
                <a:sym typeface="Consolas"/>
              </a:rPr>
              <a:t>	$ mv node_modules/font-awesome/css src/assets</a:t>
            </a:r>
            <a:br>
              <a:rPr b="1" lang="en" sz="25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500">
                <a:latin typeface="Consolas"/>
                <a:ea typeface="Consolas"/>
                <a:cs typeface="Consolas"/>
                <a:sym typeface="Consolas"/>
              </a:rPr>
              <a:t>	$ mv node_modules/font-awesome/fonts src/assets</a:t>
            </a:r>
            <a:endParaRPr b="1" sz="2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6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Link the files in index.html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3" name="Google Shape;353;p76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Then link to new local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link </a:t>
            </a:r>
            <a:r>
              <a:rPr b="1" lang="en">
                <a:solidFill>
                  <a:srgbClr val="0000FF"/>
                </a:solidFill>
                <a:highlight>
                  <a:srgbClr val="EFEFEF"/>
                </a:highlight>
              </a:rPr>
              <a:t>href=</a:t>
            </a:r>
            <a:r>
              <a:rPr b="1" lang="en">
                <a:solidFill>
                  <a:srgbClr val="008000"/>
                </a:solidFill>
                <a:highlight>
                  <a:srgbClr val="EFEFEF"/>
                </a:highlight>
              </a:rPr>
              <a:t>"assets/dist/css/bootstrap.min.css" </a:t>
            </a:r>
            <a:br>
              <a:rPr b="1" lang="en">
                <a:solidFill>
                  <a:srgbClr val="008000"/>
                </a:solidFill>
                <a:highlight>
                  <a:srgbClr val="EFEFEF"/>
                </a:highlight>
              </a:rPr>
            </a:br>
            <a:r>
              <a:rPr b="1" lang="en">
                <a:solidFill>
                  <a:srgbClr val="008000"/>
                </a:solidFill>
                <a:highlight>
                  <a:srgbClr val="EFEFEF"/>
                </a:highlight>
              </a:rPr>
              <a:t>		</a:t>
            </a:r>
            <a:r>
              <a:rPr b="1" lang="en">
                <a:solidFill>
                  <a:srgbClr val="0000FF"/>
                </a:solidFill>
                <a:highlight>
                  <a:srgbClr val="EFEFEF"/>
                </a:highlight>
              </a:rPr>
              <a:t>rel=</a:t>
            </a:r>
            <a:r>
              <a:rPr b="1" lang="en">
                <a:solidFill>
                  <a:srgbClr val="008000"/>
                </a:solidFill>
                <a:highlight>
                  <a:srgbClr val="EFEFEF"/>
                </a:highlight>
              </a:rPr>
              <a:t>"stylesheet"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/&gt;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">
                <a:solidFill>
                  <a:srgbClr val="000080"/>
                </a:solidFill>
                <a:highlight>
                  <a:srgbClr val="EFEFEF"/>
                </a:highlight>
              </a:rPr>
              <a:t>link </a:t>
            </a:r>
            <a:r>
              <a:rPr b="1" lang="en">
                <a:solidFill>
                  <a:srgbClr val="0000FF"/>
                </a:solidFill>
                <a:highlight>
                  <a:srgbClr val="EFEFEF"/>
                </a:highlight>
              </a:rPr>
              <a:t>href=</a:t>
            </a:r>
            <a:r>
              <a:rPr b="1" lang="en">
                <a:solidFill>
                  <a:srgbClr val="008000"/>
                </a:solidFill>
                <a:highlight>
                  <a:srgbClr val="EFEFEF"/>
                </a:highlight>
              </a:rPr>
              <a:t>"assets/css/font-awesome.min.css" </a:t>
            </a:r>
            <a:br>
              <a:rPr b="1" lang="en">
                <a:solidFill>
                  <a:srgbClr val="008000"/>
                </a:solidFill>
                <a:highlight>
                  <a:srgbClr val="EFEFEF"/>
                </a:highlight>
              </a:rPr>
            </a:br>
            <a:r>
              <a:rPr b="1" lang="en">
                <a:solidFill>
                  <a:srgbClr val="008000"/>
                </a:solidFill>
                <a:highlight>
                  <a:srgbClr val="EFEFEF"/>
                </a:highlight>
              </a:rPr>
              <a:t>		</a:t>
            </a:r>
            <a:r>
              <a:rPr b="1" lang="en">
                <a:solidFill>
                  <a:srgbClr val="0000FF"/>
                </a:solidFill>
                <a:highlight>
                  <a:srgbClr val="EFEFEF"/>
                </a:highlight>
              </a:rPr>
              <a:t>rel=</a:t>
            </a:r>
            <a:r>
              <a:rPr b="1" lang="en">
                <a:solidFill>
                  <a:srgbClr val="008000"/>
                </a:solidFill>
                <a:highlight>
                  <a:srgbClr val="EFEFEF"/>
                </a:highlight>
              </a:rPr>
              <a:t>"stylesheet"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/&gt;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Now IDE can perform auto complete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7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MOVIE MODEL</a:t>
            </a:r>
            <a:endParaRPr b="1" sz="16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9" name="Google Shape;359;p77"/>
          <p:cNvSpPr txBox="1"/>
          <p:nvPr>
            <p:ph idx="1" type="subTitle"/>
          </p:nvPr>
        </p:nvSpPr>
        <p:spPr>
          <a:xfrm>
            <a:off x="311700" y="4424200"/>
            <a:ext cx="85206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sz="3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8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Create an Angular Movie Model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5" name="Google Shape;365;p78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src/models/movie.model.client.ts</a:t>
            </a:r>
            <a:r>
              <a:rPr lang="en" sz="2400"/>
              <a:t>, create an Angular movie model to hold movie data</a:t>
            </a:r>
            <a:endParaRPr sz="2400"/>
          </a:p>
        </p:txBody>
      </p:sp>
      <p:sp>
        <p:nvSpPr>
          <p:cNvPr id="366" name="Google Shape;366;p78"/>
          <p:cNvSpPr/>
          <p:nvPr/>
        </p:nvSpPr>
        <p:spPr>
          <a:xfrm>
            <a:off x="530625" y="1646550"/>
            <a:ext cx="8283600" cy="328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export class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Movie {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T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itle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string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P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lot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 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string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imdbI</a:t>
            </a:r>
            <a:r>
              <a:rPr b="1" lang="en" sz="300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D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string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300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P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oster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string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7" name="Google Shape;367;p78"/>
          <p:cNvSpPr/>
          <p:nvPr/>
        </p:nvSpPr>
        <p:spPr>
          <a:xfrm>
            <a:off x="5360125" y="2348200"/>
            <a:ext cx="3087300" cy="2017800"/>
          </a:xfrm>
          <a:prstGeom prst="foldedCorner">
            <a:avLst>
              <a:gd fmla="val 38435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case</a:t>
            </a:r>
            <a:r>
              <a:rPr lang="en" sz="3000">
                <a:latin typeface="Oswald"/>
                <a:ea typeface="Oswald"/>
                <a:cs typeface="Oswald"/>
                <a:sym typeface="Oswald"/>
              </a:rPr>
              <a:t> based on Omdb's movie schema. Omdb uses uppercase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9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MOVIE SERVICE</a:t>
            </a:r>
            <a:endParaRPr b="1" sz="16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3" name="Google Shape;373;p79"/>
          <p:cNvSpPr txBox="1"/>
          <p:nvPr>
            <p:ph idx="1" type="subTitle"/>
          </p:nvPr>
        </p:nvSpPr>
        <p:spPr>
          <a:xfrm>
            <a:off x="311700" y="4424200"/>
            <a:ext cx="85206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sz="3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80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Create an Angular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Service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Client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9" name="Google Shape;379;p80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In </a:t>
            </a:r>
            <a:r>
              <a:rPr b="1" lang="en" sz="2900">
                <a:latin typeface="Courier New"/>
                <a:ea typeface="Courier New"/>
                <a:cs typeface="Courier New"/>
                <a:sym typeface="Courier New"/>
              </a:rPr>
              <a:t>src/services/omdb.service.client.ts</a:t>
            </a:r>
            <a:r>
              <a:rPr lang="en" sz="2900"/>
              <a:t>, create an angular </a:t>
            </a:r>
            <a:r>
              <a:rPr b="1" lang="en" sz="2900"/>
              <a:t>movie </a:t>
            </a:r>
            <a:r>
              <a:rPr b="1" lang="en" sz="2900">
                <a:solidFill>
                  <a:schemeClr val="dk1"/>
                </a:solidFill>
              </a:rPr>
              <a:t>service </a:t>
            </a:r>
            <a:r>
              <a:rPr b="1" lang="en" sz="2900"/>
              <a:t>client</a:t>
            </a:r>
            <a:r>
              <a:rPr lang="en" sz="2900"/>
              <a:t> to retrieve movies from omdb.com</a:t>
            </a:r>
            <a:endParaRPr sz="2900"/>
          </a:p>
        </p:txBody>
      </p:sp>
      <p:sp>
        <p:nvSpPr>
          <p:cNvPr id="380" name="Google Shape;380;p80"/>
          <p:cNvSpPr/>
          <p:nvPr/>
        </p:nvSpPr>
        <p:spPr>
          <a:xfrm>
            <a:off x="367900" y="2408550"/>
            <a:ext cx="8446200" cy="230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export class 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OmdbServiceClient {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 url 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</a:t>
            </a:r>
            <a:r>
              <a:rPr b="1" lang="en" sz="27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'http://omdbapi.com?apikey=YOURKEY&amp;'</a:t>
            </a:r>
            <a:endParaRPr b="1" sz="2700">
              <a:solidFill>
                <a:srgbClr val="008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7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findMoviesByKeyword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= keyword =&gt;...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7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findMovieByImdbId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= imdbId =&gt;...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  <a:endParaRPr b="1" sz="2700">
              <a:solidFill>
                <a:srgbClr val="00008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1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Make Services Injectable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6" name="Google Shape;386;p81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Angular uses </a:t>
            </a:r>
            <a:r>
              <a:rPr b="1" lang="en" sz="2900"/>
              <a:t>dependency injection</a:t>
            </a:r>
            <a:r>
              <a:rPr lang="en" sz="2900"/>
              <a:t> to reuse resources throughout an application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Decorate the service as </a:t>
            </a:r>
            <a:r>
              <a:rPr b="1" lang="en" sz="2900">
                <a:latin typeface="Courier New"/>
                <a:ea typeface="Courier New"/>
                <a:cs typeface="Courier New"/>
                <a:sym typeface="Courier New"/>
              </a:rPr>
              <a:t>Injectable</a:t>
            </a:r>
            <a:r>
              <a:rPr lang="en" sz="2900"/>
              <a:t> to reuse elsewhere</a:t>
            </a:r>
            <a:endParaRPr sz="2900"/>
          </a:p>
        </p:txBody>
      </p:sp>
      <p:sp>
        <p:nvSpPr>
          <p:cNvPr id="387" name="Google Shape;387;p81"/>
          <p:cNvSpPr/>
          <p:nvPr/>
        </p:nvSpPr>
        <p:spPr>
          <a:xfrm>
            <a:off x="104675" y="2941950"/>
            <a:ext cx="8963100" cy="174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import </a:t>
            </a:r>
            <a:r>
              <a:rPr lang="en" sz="27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{Injectable} </a:t>
            </a:r>
            <a:r>
              <a:rPr b="1" lang="en" sz="27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from </a:t>
            </a:r>
            <a:r>
              <a:rPr b="1" lang="en" sz="27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'@angular/core'</a:t>
            </a:r>
            <a:r>
              <a:rPr lang="en" sz="27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 sz="27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@Injectable()</a:t>
            </a:r>
            <a:endParaRPr sz="27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export class </a:t>
            </a:r>
            <a:r>
              <a:rPr lang="en" sz="27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OmdbMovieService {...}</a:t>
            </a:r>
            <a:endParaRPr sz="27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82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Implement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findMoviesByKeyword()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3" name="Google Shape;393;p82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Implement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findMoviesByKeyword()</a:t>
            </a:r>
            <a:endParaRPr b="1"/>
          </a:p>
        </p:txBody>
      </p:sp>
      <p:sp>
        <p:nvSpPr>
          <p:cNvPr id="394" name="Google Shape;394;p82"/>
          <p:cNvSpPr/>
          <p:nvPr/>
        </p:nvSpPr>
        <p:spPr>
          <a:xfrm>
            <a:off x="530625" y="1358125"/>
            <a:ext cx="8283600" cy="3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findMoviesByKeyword</a:t>
            </a:r>
            <a:endParaRPr sz="4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keyword =&gt;</a:t>
            </a:r>
            <a:endParaRPr sz="4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fetch</a:t>
            </a:r>
            <a:r>
              <a:rPr lang="en" sz="4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41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lang="en" sz="4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41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url</a:t>
            </a:r>
            <a:r>
              <a:rPr b="1" lang="en" sz="41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+</a:t>
            </a:r>
            <a:endParaRPr sz="4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's=' + keyword)</a:t>
            </a:r>
            <a:endParaRPr sz="4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41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then</a:t>
            </a:r>
            <a:r>
              <a:rPr lang="en" sz="4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(res =&gt; res.</a:t>
            </a:r>
            <a:r>
              <a:rPr lang="en" sz="41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json</a:t>
            </a:r>
            <a:r>
              <a:rPr lang="en" sz="4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())</a:t>
            </a:r>
            <a:endParaRPr b="1" sz="4100">
              <a:solidFill>
                <a:srgbClr val="00008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3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Implement findMovieByImdbId()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0" name="Google Shape;400;p83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Implement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findMovieByImdbId()</a:t>
            </a:r>
            <a:endParaRPr b="1"/>
          </a:p>
        </p:txBody>
      </p:sp>
      <p:sp>
        <p:nvSpPr>
          <p:cNvPr id="401" name="Google Shape;401;p83"/>
          <p:cNvSpPr/>
          <p:nvPr/>
        </p:nvSpPr>
        <p:spPr>
          <a:xfrm>
            <a:off x="530625" y="1358125"/>
            <a:ext cx="8283600" cy="3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findMoviesByImdbId</a:t>
            </a:r>
            <a:endParaRPr sz="4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imdbId =&gt;</a:t>
            </a:r>
            <a:endParaRPr sz="4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fetch</a:t>
            </a:r>
            <a:r>
              <a:rPr lang="en" sz="4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41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lang="en" sz="4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41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url</a:t>
            </a:r>
            <a:r>
              <a:rPr b="1" lang="en" sz="41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4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+</a:t>
            </a:r>
            <a:endParaRPr sz="4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'i=' + imdbId)</a:t>
            </a:r>
            <a:endParaRPr sz="4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41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then</a:t>
            </a:r>
            <a:r>
              <a:rPr lang="en" sz="4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(res =&gt; res.</a:t>
            </a:r>
            <a:r>
              <a:rPr lang="en" sz="41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json</a:t>
            </a:r>
            <a:r>
              <a:rPr lang="en" sz="4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())</a:t>
            </a:r>
            <a:endParaRPr b="1" sz="4100">
              <a:solidFill>
                <a:srgbClr val="00008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4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Register Movie Service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7" name="Google Shape;407;p84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Register services </a:t>
            </a:r>
            <a:r>
              <a:rPr lang="en" sz="2900"/>
              <a:t>i</a:t>
            </a:r>
            <a:r>
              <a:rPr lang="en" sz="2900"/>
              <a:t>n </a:t>
            </a:r>
            <a:r>
              <a:rPr b="1" lang="en" sz="2900">
                <a:latin typeface="Courier New"/>
                <a:ea typeface="Courier New"/>
                <a:cs typeface="Courier New"/>
                <a:sym typeface="Courier New"/>
              </a:rPr>
              <a:t>src/app/app.module.ts</a:t>
            </a:r>
            <a:endParaRPr b="1" sz="2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Google Shape;408;p84"/>
          <p:cNvSpPr/>
          <p:nvPr/>
        </p:nvSpPr>
        <p:spPr>
          <a:xfrm>
            <a:off x="530625" y="1358125"/>
            <a:ext cx="8283600" cy="3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import </a:t>
            </a:r>
            <a:r>
              <a:rPr lang="en" sz="25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{ OmdbMovieService }</a:t>
            </a:r>
            <a:endParaRPr sz="255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from </a:t>
            </a:r>
            <a:r>
              <a:rPr b="1" lang="en" sz="25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'../services/movie.service.client'</a:t>
            </a:r>
            <a:r>
              <a:rPr lang="en" sz="25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;</a:t>
            </a:r>
            <a:endParaRPr sz="255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...</a:t>
            </a:r>
            <a:endParaRPr sz="25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@NgModule({</a:t>
            </a:r>
            <a:endParaRPr sz="25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...</a:t>
            </a:r>
            <a:endParaRPr sz="25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providers</a:t>
            </a: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[ </a:t>
            </a:r>
            <a:r>
              <a:rPr lang="en" sz="25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OmdbMovieService</a:t>
            </a: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]</a:t>
            </a:r>
            <a:endParaRPr sz="25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})</a:t>
            </a:r>
            <a:endParaRPr sz="25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export class </a:t>
            </a: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AppModule { }</a:t>
            </a:r>
            <a:endParaRPr sz="25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8"/>
          <p:cNvSpPr txBox="1"/>
          <p:nvPr>
            <p:ph type="title"/>
          </p:nvPr>
        </p:nvSpPr>
        <p:spPr>
          <a:xfrm>
            <a:off x="311700" y="-12175"/>
            <a:ext cx="88323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MEAN stack</a:t>
            </a:r>
            <a:endParaRPr/>
          </a:p>
        </p:txBody>
      </p:sp>
      <p:sp>
        <p:nvSpPr>
          <p:cNvPr id="220" name="Google Shape;220;p58"/>
          <p:cNvSpPr/>
          <p:nvPr/>
        </p:nvSpPr>
        <p:spPr>
          <a:xfrm>
            <a:off x="311700" y="1011675"/>
            <a:ext cx="2524500" cy="339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Angular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1" name="Google Shape;221;p58"/>
          <p:cNvSpPr/>
          <p:nvPr/>
        </p:nvSpPr>
        <p:spPr>
          <a:xfrm>
            <a:off x="3341450" y="1009699"/>
            <a:ext cx="2524500" cy="3396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Node.js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Google Shape;222;p58"/>
          <p:cNvSpPr/>
          <p:nvPr/>
        </p:nvSpPr>
        <p:spPr>
          <a:xfrm>
            <a:off x="6371200" y="1009675"/>
            <a:ext cx="2524500" cy="3396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swald"/>
                <a:ea typeface="Oswald"/>
                <a:cs typeface="Oswald"/>
                <a:sym typeface="Oswald"/>
              </a:rPr>
              <a:t>MongoDB</a:t>
            </a:r>
            <a:endParaRPr b="1" sz="27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3" name="Google Shape;223;p58"/>
          <p:cNvSpPr/>
          <p:nvPr/>
        </p:nvSpPr>
        <p:spPr>
          <a:xfrm>
            <a:off x="464100" y="1749175"/>
            <a:ext cx="2221200" cy="510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User Interface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4" name="Google Shape;224;p58"/>
          <p:cNvSpPr/>
          <p:nvPr/>
        </p:nvSpPr>
        <p:spPr>
          <a:xfrm>
            <a:off x="464100" y="2402700"/>
            <a:ext cx="2221200" cy="510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Components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5" name="Google Shape;225;p58"/>
          <p:cNvSpPr/>
          <p:nvPr/>
        </p:nvSpPr>
        <p:spPr>
          <a:xfrm>
            <a:off x="463350" y="3056225"/>
            <a:ext cx="2221200" cy="510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Data Model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6" name="Google Shape;226;p58"/>
          <p:cNvSpPr/>
          <p:nvPr/>
        </p:nvSpPr>
        <p:spPr>
          <a:xfrm>
            <a:off x="464100" y="3709750"/>
            <a:ext cx="2221200" cy="510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Web Client Service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7" name="Google Shape;227;p58"/>
          <p:cNvSpPr/>
          <p:nvPr/>
        </p:nvSpPr>
        <p:spPr>
          <a:xfrm>
            <a:off x="3493475" y="1749175"/>
            <a:ext cx="2221200" cy="510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Mongoose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8" name="Google Shape;228;p58"/>
          <p:cNvSpPr/>
          <p:nvPr/>
        </p:nvSpPr>
        <p:spPr>
          <a:xfrm>
            <a:off x="3493475" y="2402700"/>
            <a:ext cx="2221200" cy="510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Schema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9" name="Google Shape;229;p58"/>
          <p:cNvSpPr/>
          <p:nvPr/>
        </p:nvSpPr>
        <p:spPr>
          <a:xfrm>
            <a:off x="3492725" y="3056225"/>
            <a:ext cx="2221200" cy="510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Data Model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0" name="Google Shape;230;p58"/>
          <p:cNvSpPr/>
          <p:nvPr/>
        </p:nvSpPr>
        <p:spPr>
          <a:xfrm>
            <a:off x="3493475" y="3709750"/>
            <a:ext cx="2221200" cy="510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swald"/>
                <a:ea typeface="Oswald"/>
                <a:cs typeface="Oswald"/>
                <a:sym typeface="Oswald"/>
              </a:rPr>
              <a:t>Express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 Services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31" name="Google Shape;231;p58"/>
          <p:cNvCxnSpPr>
            <a:stCxn id="226" idx="3"/>
            <a:endCxn id="230" idx="1"/>
          </p:cNvCxnSpPr>
          <p:nvPr/>
        </p:nvCxnSpPr>
        <p:spPr>
          <a:xfrm>
            <a:off x="2685300" y="3965050"/>
            <a:ext cx="808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2" name="Google Shape;232;p58"/>
          <p:cNvSpPr/>
          <p:nvPr/>
        </p:nvSpPr>
        <p:spPr>
          <a:xfrm>
            <a:off x="6522100" y="1749175"/>
            <a:ext cx="2221200" cy="510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swald"/>
                <a:ea typeface="Oswald"/>
                <a:cs typeface="Oswald"/>
                <a:sym typeface="Oswald"/>
              </a:rPr>
              <a:t>Collections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33" name="Google Shape;233;p58"/>
          <p:cNvCxnSpPr>
            <a:stCxn id="227" idx="3"/>
            <a:endCxn id="232" idx="1"/>
          </p:cNvCxnSpPr>
          <p:nvPr/>
        </p:nvCxnSpPr>
        <p:spPr>
          <a:xfrm>
            <a:off x="5714675" y="2004475"/>
            <a:ext cx="807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5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SEARCH</a:t>
            </a:r>
            <a:r>
              <a:rPr b="1" lang="en" sz="1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13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COMPONENT</a:t>
            </a:r>
            <a:endParaRPr b="1" sz="13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4" name="Google Shape;414;p85"/>
          <p:cNvSpPr txBox="1"/>
          <p:nvPr>
            <p:ph idx="1" type="subTitle"/>
          </p:nvPr>
        </p:nvSpPr>
        <p:spPr>
          <a:xfrm>
            <a:off x="311700" y="4424200"/>
            <a:ext cx="85206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sz="3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6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Create a Movie Search Component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0" name="Google Shape;420;p86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Create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src/components</a:t>
            </a:r>
            <a:r>
              <a:rPr lang="en" sz="2900">
                <a:solidFill>
                  <a:schemeClr val="dk1"/>
                </a:solidFill>
              </a:rPr>
              <a:t> directory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Use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ng </a:t>
            </a:r>
            <a:r>
              <a:rPr b="1" lang="en" sz="29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9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900">
                <a:solidFill>
                  <a:schemeClr val="dk1"/>
                </a:solidFill>
              </a:rPr>
              <a:t> command to </a:t>
            </a:r>
            <a:r>
              <a:rPr b="1" lang="en" sz="29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2900">
                <a:solidFill>
                  <a:schemeClr val="dk1"/>
                </a:solidFill>
              </a:rPr>
              <a:t>enerate</a:t>
            </a:r>
            <a:r>
              <a:rPr lang="en" sz="2900">
                <a:solidFill>
                  <a:schemeClr val="dk1"/>
                </a:solidFill>
              </a:rPr>
              <a:t> an Angular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movie-search</a:t>
            </a:r>
            <a:r>
              <a:rPr lang="en" sz="2900">
                <a:solidFill>
                  <a:schemeClr val="dk1"/>
                </a:solidFill>
              </a:rPr>
              <a:t> </a:t>
            </a:r>
            <a:r>
              <a:rPr b="1" lang="en" sz="29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900">
                <a:solidFill>
                  <a:schemeClr val="dk1"/>
                </a:solidFill>
              </a:rPr>
              <a:t>omponent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Verify the component is in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src/movie-search</a:t>
            </a:r>
            <a:endParaRPr b="1" sz="2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86"/>
          <p:cNvSpPr/>
          <p:nvPr/>
        </p:nvSpPr>
        <p:spPr>
          <a:xfrm>
            <a:off x="530625" y="2618200"/>
            <a:ext cx="8283600" cy="68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ng g c movie-search</a:t>
            </a:r>
            <a:endParaRPr b="1" sz="2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87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Explore the Angular Component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7" name="Google Shape;427;p87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An Angular component consists of 4 files as shown below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Implement data and control logic in the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*.ts</a:t>
            </a:r>
            <a:r>
              <a:rPr lang="en" sz="2900">
                <a:solidFill>
                  <a:schemeClr val="dk1"/>
                </a:solidFill>
              </a:rPr>
              <a:t> file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Implement unit tests in the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*.spec.ts</a:t>
            </a:r>
            <a:r>
              <a:rPr lang="en" sz="2900">
                <a:solidFill>
                  <a:schemeClr val="dk1"/>
                </a:solidFill>
              </a:rPr>
              <a:t> file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428" name="Google Shape;428;p87"/>
          <p:cNvSpPr/>
          <p:nvPr/>
        </p:nvSpPr>
        <p:spPr>
          <a:xfrm>
            <a:off x="530625" y="1475200"/>
            <a:ext cx="8283600" cy="189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movie-search.component.css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movie-search.component.html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movie-search.component.spec.ts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movie-search.component.ts</a:t>
            </a:r>
            <a:endParaRPr b="1" sz="2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87"/>
          <p:cNvSpPr/>
          <p:nvPr/>
        </p:nvSpPr>
        <p:spPr>
          <a:xfrm>
            <a:off x="6408800" y="1611075"/>
            <a:ext cx="2312100" cy="1627200"/>
          </a:xfrm>
          <a:prstGeom prst="foldedCorner">
            <a:avLst>
              <a:gd fmla="val 38435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components are composed of CSS, HTML, and TS files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8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SEARCH</a:t>
            </a:r>
            <a:r>
              <a:rPr b="1" lang="en" sz="1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INTERFACE</a:t>
            </a:r>
            <a:endParaRPr b="1" sz="14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5" name="Google Shape;435;p88"/>
          <p:cNvSpPr txBox="1"/>
          <p:nvPr>
            <p:ph idx="1" type="subTitle"/>
          </p:nvPr>
        </p:nvSpPr>
        <p:spPr>
          <a:xfrm>
            <a:off x="311700" y="4424200"/>
            <a:ext cx="85206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sz="3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89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Explore the Angular Component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1" name="Google Shape;441;p89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In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movie-search.component.html</a:t>
            </a:r>
            <a:r>
              <a:rPr lang="en" sz="2900">
                <a:solidFill>
                  <a:schemeClr val="dk1"/>
                </a:solidFill>
              </a:rPr>
              <a:t>, add a form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442" name="Google Shape;442;p89"/>
          <p:cNvSpPr/>
          <p:nvPr/>
        </p:nvSpPr>
        <p:spPr>
          <a:xfrm>
            <a:off x="530625" y="1272275"/>
            <a:ext cx="8283600" cy="369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2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h1</a:t>
            </a: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&gt;Search Movies&lt;/</a:t>
            </a:r>
            <a:r>
              <a:rPr b="1" lang="en" sz="2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h1</a:t>
            </a: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2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div </a:t>
            </a:r>
            <a:r>
              <a:rPr b="1" lang="en" sz="23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3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"input-group"</a:t>
            </a: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&lt;</a:t>
            </a:r>
            <a:r>
              <a:rPr b="1" lang="en" sz="2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input </a:t>
            </a:r>
            <a:r>
              <a:rPr b="1" lang="en" sz="23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3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"form-control"</a:t>
            </a: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&lt;</a:t>
            </a:r>
            <a:r>
              <a:rPr b="1" lang="en" sz="2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div </a:t>
            </a:r>
            <a:r>
              <a:rPr b="1" lang="en" sz="23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3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"input-group-append"</a:t>
            </a: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&lt;</a:t>
            </a:r>
            <a:r>
              <a:rPr b="1" lang="en" sz="2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button </a:t>
            </a:r>
            <a:r>
              <a:rPr b="1" lang="en" sz="23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3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"btn btn-primary"</a:t>
            </a: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Search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&lt;/</a:t>
            </a:r>
            <a:r>
              <a:rPr b="1" lang="en" sz="2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button</a:t>
            </a: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&lt;/</a:t>
            </a:r>
            <a:r>
              <a:rPr b="1" lang="en" sz="2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div</a:t>
            </a: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 sz="2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div</a:t>
            </a: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3" name="Google Shape;443;p89"/>
          <p:cNvSpPr/>
          <p:nvPr/>
        </p:nvSpPr>
        <p:spPr>
          <a:xfrm>
            <a:off x="4742400" y="3727950"/>
            <a:ext cx="3673800" cy="882000"/>
          </a:xfrm>
          <a:prstGeom prst="foldedCorner">
            <a:avLst>
              <a:gd fmla="val 38435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swald"/>
                <a:ea typeface="Oswald"/>
                <a:cs typeface="Oswald"/>
                <a:sym typeface="Oswald"/>
              </a:rPr>
              <a:t>classes and layout are based on </a:t>
            </a:r>
            <a:r>
              <a:rPr lang="en" sz="21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bootstrap 4.0</a:t>
            </a:r>
            <a:r>
              <a:rPr lang="en" sz="2100">
                <a:latin typeface="Oswald"/>
                <a:ea typeface="Oswald"/>
                <a:cs typeface="Oswald"/>
                <a:sym typeface="Oswald"/>
              </a:rPr>
              <a:t> styling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0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Display the Movie Search Component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9" name="Google Shape;449;p90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In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.component.html</a:t>
            </a:r>
            <a:r>
              <a:rPr lang="en" sz="2900">
                <a:solidFill>
                  <a:schemeClr val="dk1"/>
                </a:solidFill>
              </a:rPr>
              <a:t>, replace the default content to render the new movie search component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Wrap the component with a bootstrap fluid container to add some padding all around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450" name="Google Shape;450;p90"/>
          <p:cNvSpPr/>
          <p:nvPr/>
        </p:nvSpPr>
        <p:spPr>
          <a:xfrm>
            <a:off x="530625" y="2783650"/>
            <a:ext cx="8283600" cy="220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div </a:t>
            </a:r>
            <a:r>
              <a:rPr b="1" lang="en" sz="3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30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"container-fluid"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&lt;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app-movie-search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&lt;/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app-movie-search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div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1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Navigate to Movie Search Component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91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Navigate to the movie search component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http://localhost:4200/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>
                <a:solidFill>
                  <a:schemeClr val="dk1"/>
                </a:solidFill>
              </a:rPr>
              <a:t>Verify it renders as shown here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57" name="Google Shape;45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3" y="2609850"/>
            <a:ext cx="8067675" cy="205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92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Add FormModule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3" name="Google Shape;463;p92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In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app-module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.ts</a:t>
            </a:r>
            <a:r>
              <a:rPr lang="en" sz="2900">
                <a:solidFill>
                  <a:schemeClr val="dk1"/>
                </a:solidFill>
              </a:rPr>
              <a:t>, import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FormModule</a:t>
            </a:r>
            <a:endParaRPr b="1" sz="2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92"/>
          <p:cNvSpPr/>
          <p:nvPr/>
        </p:nvSpPr>
        <p:spPr>
          <a:xfrm>
            <a:off x="530625" y="1399000"/>
            <a:ext cx="8283600" cy="34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import </a:t>
            </a:r>
            <a:r>
              <a:rPr lang="en" sz="23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{FormsModule} </a:t>
            </a:r>
            <a:r>
              <a:rPr b="1" lang="en" sz="23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from </a:t>
            </a:r>
            <a:r>
              <a:rPr b="1" lang="en" sz="23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'@angular/forms'</a:t>
            </a:r>
            <a:r>
              <a:rPr lang="en" sz="23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 sz="23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@NgModule({</a:t>
            </a:r>
            <a:endParaRPr sz="23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  imports</a:t>
            </a:r>
            <a:r>
              <a:rPr lang="en" sz="23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[</a:t>
            </a:r>
            <a:endParaRPr sz="23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...</a:t>
            </a:r>
            <a:endParaRPr sz="23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FormsModule</a:t>
            </a:r>
            <a:endParaRPr sz="23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],</a:t>
            </a:r>
            <a:endParaRPr sz="23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})</a:t>
            </a:r>
            <a:endParaRPr sz="23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export class </a:t>
            </a:r>
            <a:r>
              <a:rPr lang="en" sz="23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AppModule { }</a:t>
            </a:r>
            <a:endParaRPr b="1" sz="3700">
              <a:solidFill>
                <a:srgbClr val="00008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3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Tie View to Controller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0" name="Google Shape;470;p93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In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movie-search.component.html</a:t>
            </a:r>
            <a:r>
              <a:rPr lang="en" sz="2900">
                <a:solidFill>
                  <a:schemeClr val="dk1"/>
                </a:solidFill>
              </a:rPr>
              <a:t>...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471" name="Google Shape;471;p93"/>
          <p:cNvSpPr/>
          <p:nvPr/>
        </p:nvSpPr>
        <p:spPr>
          <a:xfrm>
            <a:off x="530625" y="1272275"/>
            <a:ext cx="8282700" cy="369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2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h1</a:t>
            </a: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&gt;Search Movies&lt;/</a:t>
            </a:r>
            <a:r>
              <a:rPr b="1" lang="en" sz="2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h1</a:t>
            </a: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2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div </a:t>
            </a:r>
            <a:r>
              <a:rPr b="1" lang="en" sz="23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3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"input-group"</a:t>
            </a: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&lt;</a:t>
            </a:r>
            <a:r>
              <a:rPr b="1" lang="en" sz="2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input </a:t>
            </a:r>
            <a:r>
              <a:rPr b="1" lang="en" sz="2300">
                <a:solidFill>
                  <a:srgbClr val="0000FF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[(ngModel)]=</a:t>
            </a:r>
            <a:r>
              <a:rPr b="1" lang="en" sz="23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"keyword"</a:t>
            </a:r>
            <a:endParaRPr b="1" sz="2300">
              <a:solidFill>
                <a:srgbClr val="008000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800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        </a:t>
            </a:r>
            <a:r>
              <a:rPr b="1" lang="en" sz="23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3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"form-control"</a:t>
            </a: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&lt;</a:t>
            </a:r>
            <a:r>
              <a:rPr b="1" lang="en" sz="2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div </a:t>
            </a:r>
            <a:r>
              <a:rPr b="1" lang="en" sz="23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3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"input-group-append"</a:t>
            </a: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&lt;</a:t>
            </a:r>
            <a:r>
              <a:rPr b="1" lang="en" sz="2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button </a:t>
            </a:r>
            <a:r>
              <a:rPr b="1" lang="en" sz="2300">
                <a:solidFill>
                  <a:srgbClr val="0000FF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(click)=</a:t>
            </a:r>
            <a:r>
              <a:rPr b="1" lang="en" sz="23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"search()"</a:t>
            </a: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Search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&lt;/</a:t>
            </a:r>
            <a:r>
              <a:rPr b="1" lang="en" sz="2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button</a:t>
            </a: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&lt;/</a:t>
            </a:r>
            <a:r>
              <a:rPr b="1" lang="en" sz="2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div</a:t>
            </a: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94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b="1" lang="en" sz="1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EARCH</a:t>
            </a:r>
            <a:r>
              <a:rPr b="1" lang="en" sz="1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12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b="1" lang="en" sz="1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ONTROLLER</a:t>
            </a:r>
            <a:endParaRPr b="1" sz="1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7" name="Google Shape;477;p94"/>
          <p:cNvSpPr txBox="1"/>
          <p:nvPr>
            <p:ph idx="1" type="subTitle"/>
          </p:nvPr>
        </p:nvSpPr>
        <p:spPr>
          <a:xfrm>
            <a:off x="311700" y="4424200"/>
            <a:ext cx="85206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sz="3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9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Download and install Node.js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9" name="Google Shape;239;p59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Node.js is a JavaScript runtime that can be used to create middle tier applications using the JavaScript programming language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Download and install Node.js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https://nodejs.org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Verify Node.js is installed from the command line</a:t>
            </a:r>
            <a:endParaRPr/>
          </a:p>
        </p:txBody>
      </p:sp>
      <p:sp>
        <p:nvSpPr>
          <p:cNvPr id="240" name="Google Shape;240;p59"/>
          <p:cNvSpPr/>
          <p:nvPr/>
        </p:nvSpPr>
        <p:spPr>
          <a:xfrm>
            <a:off x="530625" y="3728025"/>
            <a:ext cx="8283600" cy="94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$ node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&gt; console.log('hello world')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5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Tie Controller to View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3" name="Google Shape;483;p95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In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movie-search.component.ts</a:t>
            </a:r>
            <a:r>
              <a:rPr lang="en" sz="2900">
                <a:solidFill>
                  <a:schemeClr val="dk1"/>
                </a:solidFill>
              </a:rPr>
              <a:t> </a:t>
            </a:r>
            <a:r>
              <a:rPr lang="en" sz="2900">
                <a:solidFill>
                  <a:schemeClr val="dk1"/>
                </a:solidFill>
              </a:rPr>
              <a:t>declare the variable and event handlers bound to the view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484" name="Google Shape;484;p95"/>
          <p:cNvSpPr/>
          <p:nvPr/>
        </p:nvSpPr>
        <p:spPr>
          <a:xfrm>
            <a:off x="530625" y="1858975"/>
            <a:ext cx="8359800" cy="192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export class 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MovieSearchComponent</a:t>
            </a:r>
            <a:r>
              <a:rPr b="1" lang="en" sz="27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... 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70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keyword</a:t>
            </a:r>
            <a:r>
              <a:rPr lang="en" sz="27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b="1" lang="en" sz="270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string</a:t>
            </a:r>
            <a:r>
              <a:rPr lang="en" sz="27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;</a:t>
            </a:r>
            <a:endParaRPr sz="270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" sz="2700">
                <a:solidFill>
                  <a:srgbClr val="7A7A43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search</a:t>
            </a:r>
            <a:r>
              <a:rPr lang="en" sz="27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 = () =&gt; { }</a:t>
            </a:r>
            <a:endParaRPr sz="270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96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Implement Component Data and Logic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0" name="Google Shape;490;p96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In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movie-search.ts</a:t>
            </a:r>
            <a:r>
              <a:rPr lang="en" sz="2900">
                <a:solidFill>
                  <a:schemeClr val="dk1"/>
                </a:solidFill>
              </a:rPr>
              <a:t>, import the movie model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We'll bind the search results to the movies variable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491" name="Google Shape;491;p96"/>
          <p:cNvSpPr/>
          <p:nvPr/>
        </p:nvSpPr>
        <p:spPr>
          <a:xfrm>
            <a:off x="530625" y="2013100"/>
            <a:ext cx="8283600" cy="282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import </a:t>
            </a:r>
            <a:r>
              <a:rPr lang="en" sz="27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{ Movie } </a:t>
            </a:r>
            <a:r>
              <a:rPr b="1" lang="en" sz="270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from</a:t>
            </a:r>
            <a:endParaRPr b="1" sz="2700">
              <a:solidFill>
                <a:srgbClr val="000080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27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'../../models/movie.model.client'</a:t>
            </a:r>
            <a:r>
              <a:rPr lang="en" sz="27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;</a:t>
            </a:r>
            <a:endParaRPr sz="270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7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export class 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MovieSearchComponent ...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70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movies</a:t>
            </a:r>
            <a:r>
              <a:rPr lang="en" sz="27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: Movie[];</a:t>
            </a:r>
            <a:endParaRPr sz="270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7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Inject the Movie Service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7" name="Google Shape;497;p97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In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movie-search.ts</a:t>
            </a:r>
            <a:r>
              <a:rPr lang="en" sz="2900">
                <a:solidFill>
                  <a:schemeClr val="dk1"/>
                </a:solidFill>
              </a:rPr>
              <a:t>, inject the movie service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498" name="Google Shape;498;p97"/>
          <p:cNvSpPr/>
          <p:nvPr/>
        </p:nvSpPr>
        <p:spPr>
          <a:xfrm>
            <a:off x="530625" y="1399000"/>
            <a:ext cx="8446500" cy="343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import </a:t>
            </a:r>
            <a:r>
              <a:rPr lang="en" sz="27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{ OmdbMovieService } </a:t>
            </a:r>
            <a:r>
              <a:rPr b="1" lang="en" sz="270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from</a:t>
            </a:r>
            <a:endParaRPr b="1" sz="2700">
              <a:solidFill>
                <a:srgbClr val="000080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7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'../../services/movie.service.client'</a:t>
            </a:r>
            <a:r>
              <a:rPr lang="en" sz="27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;</a:t>
            </a:r>
            <a:endParaRPr b="1" sz="2700">
              <a:solidFill>
                <a:srgbClr val="000080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...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export class 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MovieSearchComponent ...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 constructor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270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private </a:t>
            </a:r>
            <a:r>
              <a:rPr lang="en" sz="27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service: OmdbMovieService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){}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8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Use Movie Service from Event Handler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4" name="Google Shape;504;p98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In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movie-search.ts</a:t>
            </a:r>
            <a:r>
              <a:rPr lang="en" sz="2900">
                <a:solidFill>
                  <a:schemeClr val="dk1"/>
                </a:solidFill>
              </a:rPr>
              <a:t>, use the movie service to search for a movie when the user clicks on search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505" name="Google Shape;505;p98"/>
          <p:cNvSpPr/>
          <p:nvPr/>
        </p:nvSpPr>
        <p:spPr>
          <a:xfrm>
            <a:off x="319300" y="1868600"/>
            <a:ext cx="8378400" cy="319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search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 {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27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.service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.</a:t>
            </a:r>
            <a:r>
              <a:rPr b="1" lang="en" sz="27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findMoviesByKeyword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27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7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keyword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.</a:t>
            </a:r>
            <a:r>
              <a:rPr b="1" lang="en" sz="27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then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(response =&gt; 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b="1" lang="en" sz="27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7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movies 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response.Search)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  <a:endParaRPr sz="2700">
              <a:solidFill>
                <a:srgbClr val="7A7A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9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Render the Search Result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1" name="Google Shape;511;p99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In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movie-search.html</a:t>
            </a:r>
            <a:r>
              <a:rPr lang="en" sz="2900">
                <a:solidFill>
                  <a:schemeClr val="dk1"/>
                </a:solidFill>
              </a:rPr>
              <a:t>, render movies as a list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512" name="Google Shape;512;p99"/>
          <p:cNvSpPr/>
          <p:nvPr/>
        </p:nvSpPr>
        <p:spPr>
          <a:xfrm>
            <a:off x="530625" y="1271425"/>
            <a:ext cx="8167200" cy="37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h2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&gt;Search Results&lt;/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h2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ul </a:t>
            </a:r>
            <a:r>
              <a:rPr b="1" lang="en" sz="3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30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"list-group"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&lt;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li </a:t>
            </a:r>
            <a:r>
              <a:rPr b="1" lang="en" sz="3000">
                <a:solidFill>
                  <a:srgbClr val="0000FF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*ngFor=</a:t>
            </a:r>
            <a:r>
              <a:rPr b="1" lang="en" sz="30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"let </a:t>
            </a:r>
            <a:r>
              <a:rPr b="1" i="1" lang="en" sz="300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30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 of </a:t>
            </a:r>
            <a:r>
              <a:rPr b="1" lang="en" sz="300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movies</a:t>
            </a:r>
            <a:r>
              <a:rPr b="1" lang="en" sz="30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</a:t>
            </a:r>
            <a:endParaRPr b="1" sz="3000">
              <a:solidFill>
                <a:srgbClr val="008000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b="1" lang="en" sz="3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30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"list-group-item"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30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{{</a:t>
            </a:r>
            <a:r>
              <a:rPr b="1" i="1" lang="en" sz="300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lang="en" sz="30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300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Title</a:t>
            </a:r>
            <a:r>
              <a:rPr lang="en" sz="30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}}</a:t>
            </a:r>
            <a:endParaRPr sz="300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&lt;/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li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ul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400">
              <a:solidFill>
                <a:srgbClr val="7A7A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00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Add a Poster Image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8" name="Google Shape;518;p100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In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movie-search.html</a:t>
            </a:r>
            <a:r>
              <a:rPr lang="en" sz="2900">
                <a:solidFill>
                  <a:schemeClr val="dk1"/>
                </a:solidFill>
              </a:rPr>
              <a:t>, add a poster image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519" name="Google Shape;519;p100"/>
          <p:cNvSpPr/>
          <p:nvPr/>
        </p:nvSpPr>
        <p:spPr>
          <a:xfrm>
            <a:off x="530625" y="1271425"/>
            <a:ext cx="8167200" cy="37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32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li </a:t>
            </a:r>
            <a:r>
              <a:rPr b="1" lang="en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*ngFor=</a:t>
            </a:r>
            <a:r>
              <a:rPr b="1" lang="en" sz="3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"let </a:t>
            </a:r>
            <a:r>
              <a:rPr b="1" i="1" lang="en" sz="32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3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 of </a:t>
            </a:r>
            <a:r>
              <a:rPr b="1" lang="en" sz="32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movies</a:t>
            </a:r>
            <a:r>
              <a:rPr b="1" lang="en" sz="3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</a:t>
            </a:r>
            <a:endParaRPr b="1" sz="3200">
              <a:solidFill>
                <a:srgbClr val="008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3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3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"list-group-item"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32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320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img </a:t>
            </a:r>
            <a:r>
              <a:rPr b="1" lang="en" sz="3200">
                <a:solidFill>
                  <a:srgbClr val="0000FF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src=</a:t>
            </a:r>
            <a:r>
              <a:rPr b="1" lang="en" sz="32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"{{</a:t>
            </a:r>
            <a:r>
              <a:rPr b="1" i="1" lang="en" sz="320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32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320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Poster</a:t>
            </a:r>
            <a:r>
              <a:rPr b="1" lang="en" sz="32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}}"</a:t>
            </a:r>
            <a:endParaRPr b="1" sz="3200">
              <a:solidFill>
                <a:srgbClr val="008000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b="1" lang="en" sz="3200">
                <a:solidFill>
                  <a:srgbClr val="0000FF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width=</a:t>
            </a:r>
            <a:r>
              <a:rPr b="1" lang="en" sz="32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"30px"</a:t>
            </a:r>
            <a:r>
              <a:rPr lang="en" sz="32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&gt;</a:t>
            </a:r>
            <a:endParaRPr sz="320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{{</a:t>
            </a:r>
            <a:r>
              <a:rPr b="1" i="1" lang="en" sz="32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32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Title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}}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 sz="32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li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1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Search for a Movie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5" name="Google Shape;525;p101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Search for batman and</a:t>
            </a:r>
            <a:br>
              <a:rPr lang="en" sz="2900">
                <a:solidFill>
                  <a:schemeClr val="dk1"/>
                </a:solidFill>
              </a:rPr>
            </a:br>
            <a:r>
              <a:rPr lang="en" sz="2900">
                <a:solidFill>
                  <a:schemeClr val="dk1"/>
                </a:solidFill>
              </a:rPr>
              <a:t>verify results render as</a:t>
            </a:r>
            <a:br>
              <a:rPr lang="en" sz="2900">
                <a:solidFill>
                  <a:schemeClr val="dk1"/>
                </a:solidFill>
              </a:rPr>
            </a:br>
            <a:r>
              <a:rPr lang="en" sz="2900">
                <a:solidFill>
                  <a:schemeClr val="dk1"/>
                </a:solidFill>
              </a:rPr>
              <a:t>shown here</a:t>
            </a:r>
            <a:endParaRPr sz="2900">
              <a:solidFill>
                <a:schemeClr val="dk1"/>
              </a:solidFill>
            </a:endParaRPr>
          </a:p>
        </p:txBody>
      </p:sp>
      <p:pic>
        <p:nvPicPr>
          <p:cNvPr id="526" name="Google Shape;526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603" y="677125"/>
            <a:ext cx="4259872" cy="43796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02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MOVIE DETAILS</a:t>
            </a:r>
            <a:endParaRPr b="1" sz="1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2" name="Google Shape;532;p102"/>
          <p:cNvSpPr txBox="1"/>
          <p:nvPr>
            <p:ph idx="1" type="subTitle"/>
          </p:nvPr>
        </p:nvSpPr>
        <p:spPr>
          <a:xfrm>
            <a:off x="311700" y="4424200"/>
            <a:ext cx="85206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sz="3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03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Add a Movie Details Event Handler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8" name="Google Shape;538;p103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In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movie-search.html</a:t>
            </a:r>
            <a:r>
              <a:rPr lang="en" sz="2900">
                <a:solidFill>
                  <a:schemeClr val="dk1"/>
                </a:solidFill>
              </a:rPr>
              <a:t>, add movie event handler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539" name="Google Shape;539;p103"/>
          <p:cNvSpPr/>
          <p:nvPr/>
        </p:nvSpPr>
        <p:spPr>
          <a:xfrm>
            <a:off x="530625" y="1271425"/>
            <a:ext cx="8167200" cy="37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29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li </a:t>
            </a:r>
            <a:r>
              <a:rPr b="1" lang="en" sz="2900">
                <a:solidFill>
                  <a:srgbClr val="0000FF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(click)=</a:t>
            </a:r>
            <a:r>
              <a:rPr b="1" lang="en" sz="29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</a:t>
            </a:r>
            <a:r>
              <a:rPr b="1" lang="en" sz="290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details</a:t>
            </a:r>
            <a:r>
              <a:rPr b="1" lang="en" sz="29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(m.</a:t>
            </a:r>
            <a:r>
              <a:rPr b="1" lang="en" sz="290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imdbID</a:t>
            </a:r>
            <a:r>
              <a:rPr b="1" lang="en" sz="29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)"</a:t>
            </a:r>
            <a:endParaRPr b="1" sz="2900">
              <a:solidFill>
                <a:srgbClr val="008000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b="1" lang="en" sz="29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*ngFor=</a:t>
            </a:r>
            <a:r>
              <a:rPr b="1" lang="en" sz="29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"let </a:t>
            </a:r>
            <a:r>
              <a:rPr b="1" i="1" lang="en" sz="29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29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 of </a:t>
            </a:r>
            <a:r>
              <a:rPr b="1" lang="en" sz="29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movies</a:t>
            </a:r>
            <a:r>
              <a:rPr b="1" lang="en" sz="29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</a:t>
            </a:r>
            <a:endParaRPr b="1" sz="2900">
              <a:solidFill>
                <a:srgbClr val="008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b="1" lang="en" sz="29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9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"list-group-item"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&lt;</a:t>
            </a:r>
            <a:r>
              <a:rPr b="1" lang="en" sz="29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img </a:t>
            </a:r>
            <a:r>
              <a:rPr b="1" lang="en" sz="29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src=</a:t>
            </a:r>
            <a:r>
              <a:rPr b="1" lang="en" sz="29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"{{</a:t>
            </a:r>
            <a:r>
              <a:rPr b="1" i="1" lang="en" sz="29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29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9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Poster</a:t>
            </a:r>
            <a:r>
              <a:rPr b="1" lang="en" sz="29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}}"</a:t>
            </a:r>
            <a:endParaRPr b="1" sz="2900">
              <a:solidFill>
                <a:srgbClr val="008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         </a:t>
            </a:r>
            <a:r>
              <a:rPr b="1" lang="en" sz="29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width=</a:t>
            </a:r>
            <a:r>
              <a:rPr b="1" lang="en" sz="29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"30px"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{{</a:t>
            </a:r>
            <a:r>
              <a:rPr b="1" i="1" lang="en" sz="29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9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Title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}}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 sz="29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li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3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04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Implement Movie Details Event Handler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5" name="Google Shape;545;p104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In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movie-search.ts</a:t>
            </a:r>
            <a:r>
              <a:rPr lang="en" sz="2900">
                <a:solidFill>
                  <a:schemeClr val="dk1"/>
                </a:solidFill>
              </a:rPr>
              <a:t>, implement detail handler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546" name="Google Shape;546;p104"/>
          <p:cNvSpPr/>
          <p:nvPr/>
        </p:nvSpPr>
        <p:spPr>
          <a:xfrm>
            <a:off x="530625" y="1300325"/>
            <a:ext cx="8167200" cy="375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movie</a:t>
            </a:r>
            <a:r>
              <a:rPr lang="en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Movie;</a:t>
            </a:r>
            <a:endParaRPr sz="3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details</a:t>
            </a:r>
            <a:r>
              <a:rPr lang="en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= imdbID =&gt;</a:t>
            </a:r>
            <a:endParaRPr sz="3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  this</a:t>
            </a:r>
            <a:r>
              <a:rPr lang="en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.movieService</a:t>
            </a:r>
            <a:endParaRPr sz="3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.</a:t>
            </a:r>
            <a:r>
              <a:rPr b="1" lang="en" sz="33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findMovieByImdbId</a:t>
            </a:r>
            <a:r>
              <a:rPr lang="en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(imdbID)</a:t>
            </a:r>
            <a:endParaRPr sz="3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.</a:t>
            </a:r>
            <a:r>
              <a:rPr b="1" lang="en" sz="33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then</a:t>
            </a:r>
            <a:r>
              <a:rPr lang="en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(response =&gt;</a:t>
            </a:r>
            <a:endParaRPr sz="3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b="1" lang="en" sz="3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lang="en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33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movie </a:t>
            </a:r>
            <a:r>
              <a:rPr lang="en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response)</a:t>
            </a:r>
            <a:endParaRPr sz="3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0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</a:t>
            </a:r>
            <a:r>
              <a:rPr b="1" lang="en" sz="16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MDb</a:t>
            </a:r>
            <a:endParaRPr b="1" sz="17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API</a:t>
            </a:r>
            <a:endParaRPr b="1" sz="17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6" name="Google Shape;246;p60"/>
          <p:cNvSpPr txBox="1"/>
          <p:nvPr>
            <p:ph idx="1" type="subTitle"/>
          </p:nvPr>
        </p:nvSpPr>
        <p:spPr>
          <a:xfrm>
            <a:off x="311700" y="4424200"/>
            <a:ext cx="85206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sz="3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05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Highlight Selected Movie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2" name="Google Shape;552;p105"/>
          <p:cNvSpPr/>
          <p:nvPr/>
        </p:nvSpPr>
        <p:spPr>
          <a:xfrm>
            <a:off x="529750" y="677225"/>
            <a:ext cx="8167800" cy="437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26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li </a:t>
            </a:r>
            <a:r>
              <a:rPr b="1" lang="en" sz="26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(click)=</a:t>
            </a:r>
            <a:r>
              <a:rPr b="1" lang="en" sz="26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</a:t>
            </a:r>
            <a:r>
              <a:rPr b="1" lang="en" sz="265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details</a:t>
            </a:r>
            <a:r>
              <a:rPr b="1" lang="en" sz="26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(m.</a:t>
            </a:r>
            <a:r>
              <a:rPr b="1" lang="en" sz="26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imdbID</a:t>
            </a:r>
            <a:r>
              <a:rPr b="1" lang="en" sz="26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)"</a:t>
            </a:r>
            <a:endParaRPr b="1" sz="2650">
              <a:solidFill>
                <a:srgbClr val="008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26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*ngFor=</a:t>
            </a:r>
            <a:r>
              <a:rPr b="1" lang="en" sz="26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"let </a:t>
            </a:r>
            <a:r>
              <a:rPr b="1" i="1" lang="en" sz="26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26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 of </a:t>
            </a:r>
            <a:r>
              <a:rPr b="1" lang="en" sz="26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movies</a:t>
            </a:r>
            <a:r>
              <a:rPr b="1" lang="en" sz="26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</a:t>
            </a:r>
            <a:endParaRPr b="1" sz="2650">
              <a:solidFill>
                <a:srgbClr val="008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2650">
                <a:solidFill>
                  <a:srgbClr val="0000FF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[ngClass]=</a:t>
            </a:r>
            <a:r>
              <a:rPr b="1" lang="en" sz="26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"{'active':</a:t>
            </a:r>
            <a:endParaRPr b="1" sz="2650">
              <a:solidFill>
                <a:srgbClr val="008000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b="1" i="1" lang="en" sz="265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26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65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imdbID</a:t>
            </a:r>
            <a:r>
              <a:rPr b="1" lang="en" sz="26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 === </a:t>
            </a:r>
            <a:r>
              <a:rPr b="1" lang="en" sz="265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movie</a:t>
            </a:r>
            <a:r>
              <a:rPr b="1" lang="en" sz="26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65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imdbID</a:t>
            </a:r>
            <a:r>
              <a:rPr b="1" lang="en" sz="26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}"</a:t>
            </a:r>
            <a:endParaRPr b="1" sz="2650">
              <a:solidFill>
                <a:srgbClr val="008000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26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6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"list-group-item"</a:t>
            </a:r>
            <a:r>
              <a:rPr lang="en" sz="26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6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&lt;</a:t>
            </a:r>
            <a:r>
              <a:rPr b="1" lang="en" sz="26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img </a:t>
            </a:r>
            <a:r>
              <a:rPr b="1" lang="en" sz="26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src=</a:t>
            </a:r>
            <a:r>
              <a:rPr b="1" lang="en" sz="26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"{{</a:t>
            </a:r>
            <a:r>
              <a:rPr b="1" i="1" lang="en" sz="26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26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6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Poster</a:t>
            </a:r>
            <a:r>
              <a:rPr b="1" lang="en" sz="26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}}"</a:t>
            </a:r>
            <a:endParaRPr b="1" sz="2650">
              <a:solidFill>
                <a:srgbClr val="008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b="1" lang="en" sz="26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width=</a:t>
            </a:r>
            <a:r>
              <a:rPr b="1" lang="en" sz="26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"30px"</a:t>
            </a:r>
            <a:r>
              <a:rPr lang="en" sz="26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6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{{</a:t>
            </a:r>
            <a:r>
              <a:rPr b="1" i="1" lang="en" sz="26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lang="en" sz="26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6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Title</a:t>
            </a:r>
            <a:r>
              <a:rPr lang="en" sz="26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}}</a:t>
            </a:r>
            <a:endParaRPr sz="26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 sz="26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li</a:t>
            </a:r>
            <a:r>
              <a:rPr lang="en" sz="26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6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Add a Movie Details Column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8" name="Google Shape;558;p106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In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movie-search.html</a:t>
            </a:r>
            <a:r>
              <a:rPr lang="en" sz="2900">
                <a:solidFill>
                  <a:schemeClr val="dk1"/>
                </a:solidFill>
              </a:rPr>
              <a:t>, add details column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559" name="Google Shape;559;p106"/>
          <p:cNvSpPr/>
          <p:nvPr/>
        </p:nvSpPr>
        <p:spPr>
          <a:xfrm>
            <a:off x="529750" y="1300325"/>
            <a:ext cx="8167800" cy="375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230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div </a:t>
            </a:r>
            <a:r>
              <a:rPr b="1" lang="en" sz="2300">
                <a:solidFill>
                  <a:srgbClr val="0000FF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3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"row"</a:t>
            </a:r>
            <a:r>
              <a:rPr lang="en" sz="23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&gt;</a:t>
            </a:r>
            <a:endParaRPr sz="230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" sz="23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230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div </a:t>
            </a:r>
            <a:r>
              <a:rPr b="1" lang="en" sz="2300">
                <a:solidFill>
                  <a:srgbClr val="0000FF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3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"col-md-6"</a:t>
            </a:r>
            <a:r>
              <a:rPr lang="en" sz="23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&gt;</a:t>
            </a:r>
            <a:endParaRPr sz="230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&lt;</a:t>
            </a:r>
            <a:r>
              <a:rPr b="1" lang="en" sz="2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h1</a:t>
            </a: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&gt;Search Movies&lt;/</a:t>
            </a:r>
            <a:r>
              <a:rPr b="1" lang="en" sz="23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h1</a:t>
            </a: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...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" sz="23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 sz="230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div</a:t>
            </a:r>
            <a:r>
              <a:rPr lang="en" sz="23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&gt;</a:t>
            </a:r>
            <a:endParaRPr sz="230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" sz="23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230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div </a:t>
            </a:r>
            <a:r>
              <a:rPr b="1" lang="en" sz="2300">
                <a:solidFill>
                  <a:srgbClr val="0000FF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3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"col-md-6"</a:t>
            </a:r>
            <a:r>
              <a:rPr lang="en" sz="23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&gt;</a:t>
            </a:r>
            <a:endParaRPr sz="230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lang="en" sz="2200">
                <a:solidFill>
                  <a:schemeClr val="dk1"/>
                </a:solidFill>
                <a:highlight>
                  <a:srgbClr val="FF9900"/>
                </a:highlight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2200">
                <a:solidFill>
                  <a:srgbClr val="000080"/>
                </a:solidFill>
                <a:highlight>
                  <a:srgbClr val="FF9900"/>
                </a:highlight>
                <a:latin typeface="Oswald"/>
                <a:ea typeface="Oswald"/>
                <a:cs typeface="Oswald"/>
                <a:sym typeface="Oswald"/>
              </a:rPr>
              <a:t>h1</a:t>
            </a:r>
            <a:r>
              <a:rPr lang="en" sz="2200">
                <a:solidFill>
                  <a:schemeClr val="dk1"/>
                </a:solidFill>
                <a:highlight>
                  <a:srgbClr val="FF9900"/>
                </a:highlight>
                <a:latin typeface="Oswald"/>
                <a:ea typeface="Oswald"/>
                <a:cs typeface="Oswald"/>
                <a:sym typeface="Oswald"/>
              </a:rPr>
              <a:t>&gt;{{</a:t>
            </a:r>
            <a:r>
              <a:rPr b="1" lang="en" sz="2200">
                <a:solidFill>
                  <a:srgbClr val="660E7A"/>
                </a:solidFill>
                <a:highlight>
                  <a:srgbClr val="FF9900"/>
                </a:highlight>
                <a:latin typeface="Oswald"/>
                <a:ea typeface="Oswald"/>
                <a:cs typeface="Oswald"/>
                <a:sym typeface="Oswald"/>
              </a:rPr>
              <a:t>movie</a:t>
            </a:r>
            <a:r>
              <a:rPr lang="en" sz="2200">
                <a:solidFill>
                  <a:schemeClr val="dk1"/>
                </a:solidFill>
                <a:highlight>
                  <a:srgbClr val="FF9900"/>
                </a:highlight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200">
                <a:solidFill>
                  <a:srgbClr val="660E7A"/>
                </a:solidFill>
                <a:highlight>
                  <a:srgbClr val="FF9900"/>
                </a:highlight>
                <a:latin typeface="Oswald"/>
                <a:ea typeface="Oswald"/>
                <a:cs typeface="Oswald"/>
                <a:sym typeface="Oswald"/>
              </a:rPr>
              <a:t>Title</a:t>
            </a:r>
            <a:r>
              <a:rPr lang="en" sz="2200">
                <a:solidFill>
                  <a:schemeClr val="dk1"/>
                </a:solidFill>
                <a:highlight>
                  <a:srgbClr val="FF9900"/>
                </a:highlight>
                <a:latin typeface="Oswald"/>
                <a:ea typeface="Oswald"/>
                <a:cs typeface="Oswald"/>
                <a:sym typeface="Oswald"/>
              </a:rPr>
              <a:t>}}&lt;/</a:t>
            </a:r>
            <a:r>
              <a:rPr b="1" lang="en" sz="2200">
                <a:solidFill>
                  <a:srgbClr val="000080"/>
                </a:solidFill>
                <a:highlight>
                  <a:srgbClr val="FF9900"/>
                </a:highlight>
                <a:latin typeface="Oswald"/>
                <a:ea typeface="Oswald"/>
                <a:cs typeface="Oswald"/>
                <a:sym typeface="Oswald"/>
              </a:rPr>
              <a:t>h1</a:t>
            </a:r>
            <a:r>
              <a:rPr lang="en" sz="2200">
                <a:solidFill>
                  <a:schemeClr val="dk1"/>
                </a:solidFill>
                <a:highlight>
                  <a:srgbClr val="FF9900"/>
                </a:highlight>
                <a:latin typeface="Oswald"/>
                <a:ea typeface="Oswald"/>
                <a:cs typeface="Oswald"/>
                <a:sym typeface="Oswald"/>
              </a:rPr>
              <a:t>&gt;</a:t>
            </a:r>
            <a:endParaRPr sz="2300">
              <a:solidFill>
                <a:schemeClr val="dk1"/>
              </a:solidFill>
              <a:highlight>
                <a:srgbClr val="FF99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lang="en" sz="23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 sz="230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div</a:t>
            </a:r>
            <a:r>
              <a:rPr lang="en" sz="23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&gt;</a:t>
            </a:r>
            <a:endParaRPr sz="230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 sz="230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div</a:t>
            </a:r>
            <a:r>
              <a:rPr lang="en" sz="23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&gt;</a:t>
            </a:r>
            <a:endParaRPr b="1" sz="1900">
              <a:solidFill>
                <a:srgbClr val="660E7A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07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Render the Following Movie Details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5" name="Google Shape;565;p107"/>
          <p:cNvSpPr/>
          <p:nvPr/>
        </p:nvSpPr>
        <p:spPr>
          <a:xfrm>
            <a:off x="529750" y="1300325"/>
            <a:ext cx="8167800" cy="375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highlight>
                  <a:srgbClr val="FF9900"/>
                </a:highlight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2700">
                <a:solidFill>
                  <a:srgbClr val="000080"/>
                </a:solidFill>
                <a:highlight>
                  <a:srgbClr val="FF9900"/>
                </a:highlight>
                <a:latin typeface="Oswald"/>
                <a:ea typeface="Oswald"/>
                <a:cs typeface="Oswald"/>
                <a:sym typeface="Oswald"/>
              </a:rPr>
              <a:t>h1</a:t>
            </a:r>
            <a:r>
              <a:rPr lang="en" sz="2700">
                <a:solidFill>
                  <a:schemeClr val="dk1"/>
                </a:solidFill>
                <a:highlight>
                  <a:srgbClr val="FF9900"/>
                </a:highlight>
                <a:latin typeface="Oswald"/>
                <a:ea typeface="Oswald"/>
                <a:cs typeface="Oswald"/>
                <a:sym typeface="Oswald"/>
              </a:rPr>
              <a:t>&gt;{{</a:t>
            </a:r>
            <a:r>
              <a:rPr b="1" lang="en" sz="2700">
                <a:solidFill>
                  <a:srgbClr val="660E7A"/>
                </a:solidFill>
                <a:highlight>
                  <a:srgbClr val="FF9900"/>
                </a:highlight>
                <a:latin typeface="Oswald"/>
                <a:ea typeface="Oswald"/>
                <a:cs typeface="Oswald"/>
                <a:sym typeface="Oswald"/>
              </a:rPr>
              <a:t>movie</a:t>
            </a:r>
            <a:r>
              <a:rPr lang="en" sz="2700">
                <a:solidFill>
                  <a:schemeClr val="dk1"/>
                </a:solidFill>
                <a:highlight>
                  <a:srgbClr val="FF9900"/>
                </a:highlight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700">
                <a:solidFill>
                  <a:srgbClr val="660E7A"/>
                </a:solidFill>
                <a:highlight>
                  <a:srgbClr val="FF9900"/>
                </a:highlight>
                <a:latin typeface="Oswald"/>
                <a:ea typeface="Oswald"/>
                <a:cs typeface="Oswald"/>
                <a:sym typeface="Oswald"/>
              </a:rPr>
              <a:t>Title</a:t>
            </a:r>
            <a:r>
              <a:rPr lang="en" sz="2700">
                <a:solidFill>
                  <a:schemeClr val="dk1"/>
                </a:solidFill>
                <a:highlight>
                  <a:srgbClr val="FF9900"/>
                </a:highlight>
                <a:latin typeface="Oswald"/>
                <a:ea typeface="Oswald"/>
                <a:cs typeface="Oswald"/>
                <a:sym typeface="Oswald"/>
              </a:rPr>
              <a:t>}}&lt;/</a:t>
            </a:r>
            <a:r>
              <a:rPr b="1" lang="en" sz="2700">
                <a:solidFill>
                  <a:srgbClr val="000080"/>
                </a:solidFill>
                <a:highlight>
                  <a:srgbClr val="FF9900"/>
                </a:highlight>
                <a:latin typeface="Oswald"/>
                <a:ea typeface="Oswald"/>
                <a:cs typeface="Oswald"/>
                <a:sym typeface="Oswald"/>
              </a:rPr>
              <a:t>h1</a:t>
            </a:r>
            <a:r>
              <a:rPr lang="en" sz="2700">
                <a:solidFill>
                  <a:schemeClr val="dk1"/>
                </a:solidFill>
                <a:highlight>
                  <a:srgbClr val="FF9900"/>
                </a:highlight>
                <a:latin typeface="Oswald"/>
                <a:ea typeface="Oswald"/>
                <a:cs typeface="Oswald"/>
                <a:sym typeface="Oswald"/>
              </a:rPr>
              <a:t>&gt;</a:t>
            </a:r>
            <a:endParaRPr sz="2700">
              <a:solidFill>
                <a:schemeClr val="dk1"/>
              </a:solidFill>
              <a:highlight>
                <a:srgbClr val="FF99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27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div </a:t>
            </a:r>
            <a:r>
              <a:rPr b="1" lang="en" sz="27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7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"row"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&lt;</a:t>
            </a:r>
            <a:r>
              <a:rPr b="1" lang="en" sz="27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div </a:t>
            </a:r>
            <a:r>
              <a:rPr b="1" lang="en" sz="27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7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"col-md-4"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&lt;</a:t>
            </a:r>
            <a:r>
              <a:rPr b="1" lang="en" sz="27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img </a:t>
            </a:r>
            <a:r>
              <a:rPr b="1" lang="en" sz="27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width=</a:t>
            </a:r>
            <a:r>
              <a:rPr b="1" lang="en" sz="27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"100%" </a:t>
            </a:r>
            <a:r>
              <a:rPr b="1" lang="en" sz="27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src=</a:t>
            </a:r>
            <a:r>
              <a:rPr b="1" lang="en" sz="27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"{{</a:t>
            </a:r>
            <a:r>
              <a:rPr b="1" lang="en" sz="27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movie</a:t>
            </a:r>
            <a:r>
              <a:rPr b="1" lang="en" sz="27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7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Poster</a:t>
            </a:r>
            <a:r>
              <a:rPr b="1" lang="en" sz="27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}}"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/&gt;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&lt;/</a:t>
            </a:r>
            <a:r>
              <a:rPr b="1" lang="en" sz="27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div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&lt;</a:t>
            </a:r>
            <a:r>
              <a:rPr b="1" lang="en" sz="27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div </a:t>
            </a:r>
            <a:r>
              <a:rPr b="1" lang="en" sz="27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7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"col-md-8"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&lt;</a:t>
            </a:r>
            <a:r>
              <a:rPr b="1" lang="en" sz="27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p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&gt;{{</a:t>
            </a:r>
            <a:r>
              <a:rPr b="1" lang="en" sz="27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movie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7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Plot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}}&lt;/</a:t>
            </a:r>
            <a:r>
              <a:rPr b="1" lang="en" sz="27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p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&lt;/</a:t>
            </a:r>
            <a:r>
              <a:rPr b="1" lang="en" sz="27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div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 sz="27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div</a:t>
            </a:r>
            <a:r>
              <a:rPr lang="en" sz="2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6" name="Google Shape;566;p107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In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movie-search.html</a:t>
            </a:r>
            <a:r>
              <a:rPr lang="en" sz="2900">
                <a:solidFill>
                  <a:schemeClr val="dk1"/>
                </a:solidFill>
              </a:rPr>
              <a:t>, render following details:</a:t>
            </a: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08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Search and Select a Movie for Details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72" name="Google Shape;572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677225"/>
            <a:ext cx="5628516" cy="4313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09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LIKE A MOVIE</a:t>
            </a:r>
            <a:endParaRPr b="1" sz="16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8" name="Google Shape;578;p109"/>
          <p:cNvSpPr txBox="1"/>
          <p:nvPr>
            <p:ph idx="1" type="subTitle"/>
          </p:nvPr>
        </p:nvSpPr>
        <p:spPr>
          <a:xfrm>
            <a:off x="311700" y="4424200"/>
            <a:ext cx="85206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sz="3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10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In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movie-search.html</a:t>
            </a:r>
            <a:r>
              <a:rPr lang="en" sz="2900">
                <a:solidFill>
                  <a:schemeClr val="dk1"/>
                </a:solidFill>
              </a:rPr>
              <a:t>, add stars to like/unlike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584" name="Google Shape;584;p110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Add Like/Unlike Icons Next to Movies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5" name="Google Shape;585;p110"/>
          <p:cNvSpPr/>
          <p:nvPr/>
        </p:nvSpPr>
        <p:spPr>
          <a:xfrm>
            <a:off x="529750" y="1300325"/>
            <a:ext cx="8167800" cy="375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22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h2</a:t>
            </a: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&gt;Search Results&lt;/</a:t>
            </a:r>
            <a:r>
              <a:rPr b="1" lang="en" sz="22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h2</a:t>
            </a: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22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ul </a:t>
            </a:r>
            <a:r>
              <a:rPr b="1" lang="en" sz="2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"list-group"</a:t>
            </a: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&lt;</a:t>
            </a:r>
            <a:r>
              <a:rPr b="1" lang="en" sz="22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li </a:t>
            </a:r>
            <a:r>
              <a:rPr b="1" lang="en" sz="2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... </a:t>
            </a:r>
            <a:r>
              <a:rPr b="1" lang="en" sz="2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"list-group-item"</a:t>
            </a: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&lt;</a:t>
            </a:r>
            <a:r>
              <a:rPr b="1" lang="en" sz="22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img </a:t>
            </a:r>
            <a:r>
              <a:rPr b="1" lang="en" sz="2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src=</a:t>
            </a:r>
            <a:r>
              <a:rPr b="1" lang="en" sz="2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"{{</a:t>
            </a:r>
            <a:r>
              <a:rPr b="1" i="1" lang="en" sz="22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2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2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Poster</a:t>
            </a:r>
            <a:r>
              <a:rPr b="1" lang="en" sz="2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}}" </a:t>
            </a:r>
            <a:r>
              <a:rPr b="1" lang="en" sz="22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width=</a:t>
            </a:r>
            <a:r>
              <a:rPr b="1" lang="en" sz="22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"30px"</a:t>
            </a: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{{</a:t>
            </a:r>
            <a:r>
              <a:rPr b="1" i="1" lang="en" sz="22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2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Title</a:t>
            </a: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}}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lang="en" sz="22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220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 </a:t>
            </a:r>
            <a:r>
              <a:rPr b="1" lang="en" sz="2200">
                <a:solidFill>
                  <a:srgbClr val="0000FF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(click)=</a:t>
            </a:r>
            <a:r>
              <a:rPr b="1" lang="en" sz="22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</a:t>
            </a:r>
            <a:r>
              <a:rPr b="1" lang="en" sz="2200">
                <a:solidFill>
                  <a:srgbClr val="7A7A43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like</a:t>
            </a:r>
            <a:r>
              <a:rPr b="1" lang="en" sz="22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i="1" lang="en" sz="220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22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, false)"</a:t>
            </a:r>
            <a:endParaRPr b="1" sz="2200">
              <a:solidFill>
                <a:srgbClr val="008000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b="1" lang="en" sz="2200">
                <a:solidFill>
                  <a:srgbClr val="0000FF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2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"fa fa-star float-right"</a:t>
            </a:r>
            <a:r>
              <a:rPr lang="en" sz="22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&gt;&lt;/</a:t>
            </a:r>
            <a:r>
              <a:rPr b="1" lang="en" sz="220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</a:t>
            </a:r>
            <a:r>
              <a:rPr lang="en" sz="22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&gt;</a:t>
            </a:r>
            <a:endParaRPr sz="220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lang="en" sz="22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220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 </a:t>
            </a:r>
            <a:r>
              <a:rPr b="1" lang="en" sz="2200">
                <a:solidFill>
                  <a:srgbClr val="0000FF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(click)=</a:t>
            </a:r>
            <a:r>
              <a:rPr b="1" lang="en" sz="22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</a:t>
            </a:r>
            <a:r>
              <a:rPr b="1" lang="en" sz="2200">
                <a:solidFill>
                  <a:srgbClr val="7A7A43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like</a:t>
            </a:r>
            <a:r>
              <a:rPr b="1" lang="en" sz="22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i="1" lang="en" sz="220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22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, true)"</a:t>
            </a:r>
            <a:endParaRPr b="1" sz="2200">
              <a:solidFill>
                <a:srgbClr val="008000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800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b="1" lang="en" sz="2200">
                <a:solidFill>
                  <a:srgbClr val="0000FF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20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"fa fa-star-o float-right"</a:t>
            </a:r>
            <a:r>
              <a:rPr lang="en" sz="22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&gt;&lt;/</a:t>
            </a:r>
            <a:r>
              <a:rPr b="1" lang="en" sz="220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</a:t>
            </a:r>
            <a:r>
              <a:rPr lang="en" sz="220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&gt;</a:t>
            </a:r>
            <a:endParaRPr sz="220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&lt;/</a:t>
            </a:r>
            <a:r>
              <a:rPr b="1" lang="en" sz="22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li</a:t>
            </a: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 sz="22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ul</a:t>
            </a: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11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In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movie-search.ts</a:t>
            </a:r>
            <a:r>
              <a:rPr lang="en" sz="2900">
                <a:solidFill>
                  <a:schemeClr val="dk1"/>
                </a:solidFill>
              </a:rPr>
              <a:t>, implement like/unlike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591" name="Google Shape;591;p111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Implement Like/Unlike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2" name="Google Shape;592;p111"/>
          <p:cNvSpPr/>
          <p:nvPr/>
        </p:nvSpPr>
        <p:spPr>
          <a:xfrm>
            <a:off x="417300" y="1300325"/>
            <a:ext cx="8588700" cy="375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liked</a:t>
            </a: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Movie[] = [];</a:t>
            </a:r>
            <a:endParaRPr sz="25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like</a:t>
            </a: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= (movie, likedMovie) =&gt; {</a:t>
            </a:r>
            <a:endParaRPr sz="25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5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const </a:t>
            </a:r>
            <a:r>
              <a:rPr lang="en" sz="2550">
                <a:solidFill>
                  <a:srgbClr val="458383"/>
                </a:solidFill>
                <a:latin typeface="Oswald"/>
                <a:ea typeface="Oswald"/>
                <a:cs typeface="Oswald"/>
                <a:sym typeface="Oswald"/>
              </a:rPr>
              <a:t>index </a:t>
            </a: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</a:t>
            </a:r>
            <a:r>
              <a:rPr b="1" lang="en" sz="25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5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liked</a:t>
            </a: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" sz="255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indexOf</a:t>
            </a: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(movie);</a:t>
            </a:r>
            <a:endParaRPr sz="25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25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if </a:t>
            </a: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550">
                <a:solidFill>
                  <a:srgbClr val="458383"/>
                </a:solidFill>
                <a:latin typeface="Oswald"/>
                <a:ea typeface="Oswald"/>
                <a:cs typeface="Oswald"/>
                <a:sym typeface="Oswald"/>
              </a:rPr>
              <a:t>index </a:t>
            </a: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=== -</a:t>
            </a:r>
            <a:r>
              <a:rPr lang="en" sz="25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1 </a:t>
            </a: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&amp;&amp; likedMovie) {</a:t>
            </a:r>
            <a:endParaRPr sz="25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25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5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liked</a:t>
            </a: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" sz="255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push</a:t>
            </a: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(movie);</a:t>
            </a:r>
            <a:endParaRPr sz="25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} </a:t>
            </a:r>
            <a:r>
              <a:rPr b="1" lang="en" sz="25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else if </a:t>
            </a: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550">
                <a:solidFill>
                  <a:srgbClr val="458383"/>
                </a:solidFill>
                <a:latin typeface="Oswald"/>
                <a:ea typeface="Oswald"/>
                <a:cs typeface="Oswald"/>
                <a:sym typeface="Oswald"/>
              </a:rPr>
              <a:t>index </a:t>
            </a: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!== -</a:t>
            </a:r>
            <a:r>
              <a:rPr lang="en" sz="25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1 </a:t>
            </a: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&amp;&amp; !likedMovie) {</a:t>
            </a:r>
            <a:endParaRPr sz="25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25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this</a:t>
            </a: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5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liked</a:t>
            </a: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" sz="255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splice</a:t>
            </a: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550">
                <a:solidFill>
                  <a:srgbClr val="458383"/>
                </a:solidFill>
                <a:latin typeface="Oswald"/>
                <a:ea typeface="Oswald"/>
                <a:cs typeface="Oswald"/>
                <a:sym typeface="Oswald"/>
              </a:rPr>
              <a:t>index</a:t>
            </a: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 sz="25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25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}</a:t>
            </a:r>
            <a:endParaRPr sz="25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</a:t>
            </a:r>
            <a:endParaRPr sz="26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12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In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movie-search.html</a:t>
            </a:r>
            <a:r>
              <a:rPr lang="en" sz="2900">
                <a:solidFill>
                  <a:schemeClr val="dk1"/>
                </a:solidFill>
              </a:rPr>
              <a:t>, add a new column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598" name="Google Shape;598;p112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Add a Like/Unlike Column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9" name="Google Shape;599;p112"/>
          <p:cNvSpPr/>
          <p:nvPr/>
        </p:nvSpPr>
        <p:spPr>
          <a:xfrm>
            <a:off x="529750" y="1300325"/>
            <a:ext cx="8167800" cy="375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21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div </a:t>
            </a:r>
            <a:r>
              <a:rPr b="1" lang="en" sz="21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1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"row"</a:t>
            </a: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1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&lt;</a:t>
            </a:r>
            <a:r>
              <a:rPr b="1" lang="en" sz="21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div </a:t>
            </a:r>
            <a:r>
              <a:rPr b="1" lang="en" sz="21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1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</a:t>
            </a:r>
            <a:r>
              <a:rPr b="1" lang="en" sz="2150" strike="sngStrike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col-md-6</a:t>
            </a:r>
            <a:r>
              <a:rPr b="1" lang="en" sz="21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col-md-4</a:t>
            </a:r>
            <a:r>
              <a:rPr b="1" lang="en" sz="21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</a:t>
            </a: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1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&lt;</a:t>
            </a:r>
            <a:r>
              <a:rPr b="1" lang="en" sz="21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h1</a:t>
            </a: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&gt;Search Movies&lt;/</a:t>
            </a:r>
            <a:r>
              <a:rPr b="1" lang="en" sz="21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h1</a:t>
            </a: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1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&lt;/</a:t>
            </a:r>
            <a:r>
              <a:rPr b="1" lang="en" sz="21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div</a:t>
            </a: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1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&lt;</a:t>
            </a:r>
            <a:r>
              <a:rPr b="1" lang="en" sz="21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div </a:t>
            </a:r>
            <a:r>
              <a:rPr b="1" lang="en" sz="21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1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</a:t>
            </a:r>
            <a:r>
              <a:rPr b="1" lang="en" sz="2150" strike="sngStrike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col-md-6</a:t>
            </a:r>
            <a:r>
              <a:rPr b="1" lang="en" sz="21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col-md-4</a:t>
            </a:r>
            <a:r>
              <a:rPr b="1" lang="en" sz="21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</a:t>
            </a: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1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&lt;</a:t>
            </a:r>
            <a:r>
              <a:rPr b="1" lang="en" sz="21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h1</a:t>
            </a: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&gt;{{</a:t>
            </a:r>
            <a:r>
              <a:rPr b="1" lang="en" sz="21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movie</a:t>
            </a: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1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Title</a:t>
            </a: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}}&lt;/</a:t>
            </a:r>
            <a:r>
              <a:rPr b="1" lang="en" sz="21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h1</a:t>
            </a: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1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&lt;/</a:t>
            </a:r>
            <a:r>
              <a:rPr b="1" lang="en" sz="21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div</a:t>
            </a: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1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lang="en" sz="21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215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div </a:t>
            </a:r>
            <a:r>
              <a:rPr b="1" lang="en" sz="2150">
                <a:solidFill>
                  <a:srgbClr val="0000FF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1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"col-md-4"</a:t>
            </a:r>
            <a:r>
              <a:rPr lang="en" sz="21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&gt;</a:t>
            </a:r>
            <a:endParaRPr sz="215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</a:t>
            </a:r>
            <a:r>
              <a:rPr lang="en" sz="21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215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h2</a:t>
            </a:r>
            <a:r>
              <a:rPr lang="en" sz="21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&gt;Liked&lt;/</a:t>
            </a:r>
            <a:r>
              <a:rPr b="1" lang="en" sz="215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h2</a:t>
            </a:r>
            <a:r>
              <a:rPr lang="en" sz="21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&gt;</a:t>
            </a:r>
            <a:endParaRPr sz="215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lang="en" sz="21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 sz="2150">
                <a:solidFill>
                  <a:srgbClr val="00008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div</a:t>
            </a:r>
            <a:r>
              <a:rPr lang="en" sz="215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&gt;</a:t>
            </a:r>
            <a:endParaRPr sz="215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 sz="21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div</a:t>
            </a:r>
            <a:r>
              <a:rPr lang="en" sz="21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13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Render Liked Movies in New Column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5" name="Google Shape;605;p113"/>
          <p:cNvSpPr/>
          <p:nvPr/>
        </p:nvSpPr>
        <p:spPr>
          <a:xfrm>
            <a:off x="87350" y="677225"/>
            <a:ext cx="8957700" cy="437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20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div </a:t>
            </a:r>
            <a:r>
              <a:rPr b="1" lang="en" sz="20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"col-md-4"</a:t>
            </a: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 &lt;</a:t>
            </a:r>
            <a:r>
              <a:rPr b="1" lang="en" sz="20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h1</a:t>
            </a: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&gt;Liked&lt;/</a:t>
            </a:r>
            <a:r>
              <a:rPr b="1" lang="en" sz="20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h1</a:t>
            </a: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0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&lt;</a:t>
            </a:r>
            <a:r>
              <a:rPr b="1" lang="en" sz="20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ul </a:t>
            </a:r>
            <a:r>
              <a:rPr b="1" lang="en" sz="20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"list-group"</a:t>
            </a: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0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&lt;</a:t>
            </a:r>
            <a:r>
              <a:rPr b="1" lang="en" sz="20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li </a:t>
            </a:r>
            <a:r>
              <a:rPr b="1" lang="en" sz="20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(click)=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</a:t>
            </a:r>
            <a:r>
              <a:rPr b="1" lang="en" sz="205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details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(m.</a:t>
            </a:r>
            <a:r>
              <a:rPr b="1" lang="en" sz="20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imdbID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)"</a:t>
            </a:r>
            <a:endParaRPr b="1" sz="2050">
              <a:solidFill>
                <a:srgbClr val="008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b="1" lang="en" sz="20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*ngFor=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"let </a:t>
            </a:r>
            <a:r>
              <a:rPr b="1" i="1" lang="en" sz="20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 of </a:t>
            </a:r>
            <a:r>
              <a:rPr b="1" lang="en" sz="20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liked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 </a:t>
            </a:r>
            <a:r>
              <a:rPr b="1" lang="en" sz="20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"list-group-item"</a:t>
            </a:r>
            <a:endParaRPr b="1" sz="2050">
              <a:solidFill>
                <a:srgbClr val="008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b="1" lang="en" sz="20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[ngClass]=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"{'active': </a:t>
            </a:r>
            <a:r>
              <a:rPr b="1" i="1" lang="en" sz="20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0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imdbID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===</a:t>
            </a:r>
            <a:r>
              <a:rPr b="1" lang="en" sz="20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movie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0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imdbID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}"</a:t>
            </a: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0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&lt;</a:t>
            </a:r>
            <a:r>
              <a:rPr b="1" lang="en" sz="20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img </a:t>
            </a:r>
            <a:r>
              <a:rPr b="1" lang="en" sz="20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src=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"{{</a:t>
            </a:r>
            <a:r>
              <a:rPr b="1" i="1" lang="en" sz="20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0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Poster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}}" </a:t>
            </a:r>
            <a:r>
              <a:rPr b="1" lang="en" sz="20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width=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"30px"</a:t>
            </a: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&gt;{{</a:t>
            </a:r>
            <a:r>
              <a:rPr b="1" i="1" lang="en" sz="20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0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Title</a:t>
            </a: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}}</a:t>
            </a:r>
            <a:endParaRPr sz="20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&lt;</a:t>
            </a:r>
            <a:r>
              <a:rPr b="1" lang="en" sz="20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i </a:t>
            </a:r>
            <a:r>
              <a:rPr b="1" lang="en" sz="20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(click)=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</a:t>
            </a:r>
            <a:r>
              <a:rPr b="1" lang="en" sz="205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like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i="1" lang="en" sz="20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, false)"</a:t>
            </a:r>
            <a:endParaRPr b="1" sz="2050">
              <a:solidFill>
                <a:srgbClr val="008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        </a:t>
            </a:r>
            <a:r>
              <a:rPr b="1" lang="en" sz="20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"fa fa-star float-right"</a:t>
            </a: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&gt;&lt;/</a:t>
            </a:r>
            <a:r>
              <a:rPr b="1" lang="en" sz="20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i</a:t>
            </a: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0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&lt;</a:t>
            </a:r>
            <a:r>
              <a:rPr b="1" lang="en" sz="20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i </a:t>
            </a:r>
            <a:r>
              <a:rPr b="1" lang="en" sz="20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(click)=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</a:t>
            </a:r>
            <a:r>
              <a:rPr b="1" lang="en" sz="205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like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i="1" lang="en" sz="205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, true)"</a:t>
            </a:r>
            <a:endParaRPr b="1" sz="2050">
              <a:solidFill>
                <a:srgbClr val="008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        </a:t>
            </a:r>
            <a:r>
              <a:rPr b="1" lang="en" sz="205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05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"fa fa-star-o float-right"</a:t>
            </a: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&gt;&lt;/</a:t>
            </a:r>
            <a:r>
              <a:rPr b="1" lang="en" sz="20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i</a:t>
            </a: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0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&lt;/</a:t>
            </a:r>
            <a:r>
              <a:rPr b="1" lang="en" sz="20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li</a:t>
            </a: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0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&lt;/</a:t>
            </a:r>
            <a:r>
              <a:rPr b="1" lang="en" sz="20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ul</a:t>
            </a: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0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 sz="205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div</a:t>
            </a:r>
            <a:r>
              <a:rPr lang="en" sz="205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&gt;</a:t>
            </a:r>
            <a:endParaRPr sz="28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14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In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movie-search.html</a:t>
            </a:r>
            <a:r>
              <a:rPr lang="en" sz="2900">
                <a:solidFill>
                  <a:schemeClr val="dk1"/>
                </a:solidFill>
              </a:rPr>
              <a:t>, add </a:t>
            </a:r>
            <a:r>
              <a:rPr b="1" lang="en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text-warning</a:t>
            </a:r>
            <a:r>
              <a:rPr lang="en" sz="2900">
                <a:solidFill>
                  <a:schemeClr val="dk1"/>
                </a:solidFill>
              </a:rPr>
              <a:t> class to full star to paint it yellow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611" name="Google Shape;611;p114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Paint Liked Stars as Yellow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2" name="Google Shape;612;p114"/>
          <p:cNvSpPr/>
          <p:nvPr/>
        </p:nvSpPr>
        <p:spPr>
          <a:xfrm>
            <a:off x="524050" y="2009600"/>
            <a:ext cx="81228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chemeClr val="dk1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2850">
                <a:solidFill>
                  <a:srgbClr val="00008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i </a:t>
            </a:r>
            <a:r>
              <a:rPr b="1" lang="en" sz="2850">
                <a:solidFill>
                  <a:srgbClr val="0000FF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(click)=</a:t>
            </a:r>
            <a:r>
              <a:rPr b="1" lang="en" sz="2850">
                <a:solidFill>
                  <a:srgbClr val="00800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"</a:t>
            </a:r>
            <a:r>
              <a:rPr b="1" lang="en" sz="2850">
                <a:solidFill>
                  <a:srgbClr val="7A7A43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like</a:t>
            </a:r>
            <a:r>
              <a:rPr b="1" lang="en" sz="2850">
                <a:solidFill>
                  <a:srgbClr val="00800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i="1" lang="en" sz="2850">
                <a:solidFill>
                  <a:srgbClr val="660E7A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2850">
                <a:solidFill>
                  <a:srgbClr val="00800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, false)"</a:t>
            </a:r>
            <a:endParaRPr b="1" sz="2850">
              <a:solidFill>
                <a:srgbClr val="008000"/>
              </a:solidFill>
              <a:highlight>
                <a:srgbClr val="EFEFE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rgbClr val="00800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2850">
                <a:solidFill>
                  <a:srgbClr val="0000FF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850">
                <a:solidFill>
                  <a:srgbClr val="00800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"fa fa-star float-right</a:t>
            </a:r>
            <a:endParaRPr b="1" sz="2850">
              <a:solidFill>
                <a:srgbClr val="008000"/>
              </a:solidFill>
              <a:highlight>
                <a:srgbClr val="EFEFE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rgbClr val="00800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          </a:t>
            </a:r>
            <a:r>
              <a:rPr b="1" lang="en" sz="28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text-warning</a:t>
            </a:r>
            <a:r>
              <a:rPr b="1" lang="en" sz="2850">
                <a:solidFill>
                  <a:srgbClr val="00800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"</a:t>
            </a:r>
            <a:r>
              <a:rPr lang="en" sz="2850">
                <a:solidFill>
                  <a:schemeClr val="dk1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&gt;</a:t>
            </a:r>
            <a:endParaRPr sz="2850">
              <a:solidFill>
                <a:schemeClr val="dk1"/>
              </a:solidFill>
              <a:highlight>
                <a:srgbClr val="EFEFE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chemeClr val="dk1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&lt;/</a:t>
            </a:r>
            <a:r>
              <a:rPr b="1" lang="en" sz="2850">
                <a:solidFill>
                  <a:srgbClr val="00008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i</a:t>
            </a:r>
            <a:r>
              <a:rPr lang="en" sz="2850">
                <a:solidFill>
                  <a:schemeClr val="dk1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&gt;</a:t>
            </a:r>
            <a:endParaRPr sz="355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1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Apply for an API key at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omdbapi.com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2" name="Google Shape;252;p61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Omdbapi.com is a Website that provides movie and television data accessible over an </a:t>
            </a:r>
            <a:r>
              <a:rPr i="1" lang="en"/>
              <a:t>application programming interface</a:t>
            </a:r>
            <a:r>
              <a:rPr lang="en"/>
              <a:t> (API)</a:t>
            </a:r>
            <a:br>
              <a:rPr lang="en"/>
            </a:b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Apply for a Web Service API Key and you will receive it as an email</a:t>
            </a:r>
            <a:br>
              <a:rPr lang="en"/>
            </a:b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Keep it safe and do not share it with others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15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Use hidden to hide stars and empty stars mutually exclusive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618" name="Google Shape;618;p115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Make Stars and Empty Stars Exclusive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9" name="Google Shape;619;p115"/>
          <p:cNvSpPr/>
          <p:nvPr/>
        </p:nvSpPr>
        <p:spPr>
          <a:xfrm>
            <a:off x="524050" y="1547375"/>
            <a:ext cx="8355900" cy="323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2550">
                <a:solidFill>
                  <a:srgbClr val="00008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i </a:t>
            </a:r>
            <a:r>
              <a:rPr b="1" lang="en" sz="2550">
                <a:solidFill>
                  <a:srgbClr val="0000FF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(click)=</a:t>
            </a:r>
            <a:r>
              <a:rPr b="1" lang="en" sz="2550">
                <a:solidFill>
                  <a:srgbClr val="00800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"</a:t>
            </a:r>
            <a:r>
              <a:rPr b="1" lang="en" sz="2550">
                <a:solidFill>
                  <a:srgbClr val="7A7A43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like</a:t>
            </a:r>
            <a:r>
              <a:rPr b="1" lang="en" sz="2550">
                <a:solidFill>
                  <a:srgbClr val="00800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i="1" lang="en" sz="2550">
                <a:solidFill>
                  <a:srgbClr val="660E7A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2550">
                <a:solidFill>
                  <a:srgbClr val="00800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, false)"</a:t>
            </a:r>
            <a:endParaRPr b="1" sz="2550">
              <a:solidFill>
                <a:srgbClr val="008000"/>
              </a:solidFill>
              <a:highlight>
                <a:srgbClr val="EFEFE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rgbClr val="00800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2550">
                <a:solidFill>
                  <a:srgbClr val="0000FF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[hidden]=</a:t>
            </a:r>
            <a:r>
              <a:rPr b="1" lang="en" sz="25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</a:t>
            </a:r>
            <a:r>
              <a:rPr b="1" lang="en" sz="255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liked</a:t>
            </a:r>
            <a:r>
              <a:rPr b="1" lang="en" sz="25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550">
                <a:solidFill>
                  <a:srgbClr val="7A7A43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indexOf</a:t>
            </a:r>
            <a:r>
              <a:rPr b="1" lang="en" sz="25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i="1" lang="en" sz="255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25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) === -1"</a:t>
            </a:r>
            <a:endParaRPr b="1" sz="2550">
              <a:solidFill>
                <a:srgbClr val="008000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rgbClr val="00800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2550">
                <a:solidFill>
                  <a:srgbClr val="0000FF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550">
                <a:solidFill>
                  <a:srgbClr val="00800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"fa fa-star float-right</a:t>
            </a:r>
            <a:endParaRPr b="1" sz="2550">
              <a:solidFill>
                <a:srgbClr val="008000"/>
              </a:solidFill>
              <a:highlight>
                <a:srgbClr val="EFEFE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rgbClr val="00800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          text-warning"</a:t>
            </a:r>
            <a:r>
              <a:rPr lang="en" sz="2550">
                <a:solidFill>
                  <a:schemeClr val="dk1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&gt;&lt;/</a:t>
            </a:r>
            <a:r>
              <a:rPr b="1" lang="en" sz="2550">
                <a:solidFill>
                  <a:srgbClr val="00008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i</a:t>
            </a:r>
            <a:r>
              <a:rPr lang="en" sz="2550">
                <a:solidFill>
                  <a:schemeClr val="dk1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&gt;</a:t>
            </a:r>
            <a:endParaRPr sz="2550">
              <a:solidFill>
                <a:schemeClr val="dk1"/>
              </a:solidFill>
              <a:highlight>
                <a:srgbClr val="EFEFE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&lt;</a:t>
            </a:r>
            <a:r>
              <a:rPr b="1" lang="en" sz="2550">
                <a:solidFill>
                  <a:srgbClr val="00008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i </a:t>
            </a:r>
            <a:r>
              <a:rPr b="1" lang="en" sz="2550">
                <a:solidFill>
                  <a:srgbClr val="0000FF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(click)=</a:t>
            </a:r>
            <a:r>
              <a:rPr b="1" lang="en" sz="2550">
                <a:solidFill>
                  <a:srgbClr val="00800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"</a:t>
            </a:r>
            <a:r>
              <a:rPr b="1" lang="en" sz="2550">
                <a:solidFill>
                  <a:srgbClr val="7A7A43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like</a:t>
            </a:r>
            <a:r>
              <a:rPr b="1" lang="en" sz="2550">
                <a:solidFill>
                  <a:srgbClr val="00800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i="1" lang="en" sz="2550">
                <a:solidFill>
                  <a:srgbClr val="660E7A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2550">
                <a:solidFill>
                  <a:srgbClr val="00800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, true)"</a:t>
            </a:r>
            <a:endParaRPr b="1" sz="2550">
              <a:solidFill>
                <a:srgbClr val="008000"/>
              </a:solidFill>
              <a:highlight>
                <a:srgbClr val="EFEFE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rgbClr val="00800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2550">
                <a:solidFill>
                  <a:srgbClr val="0000FF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[hidden]=</a:t>
            </a:r>
            <a:r>
              <a:rPr b="1" lang="en" sz="25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"</a:t>
            </a:r>
            <a:r>
              <a:rPr b="1" lang="en" sz="255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liked</a:t>
            </a:r>
            <a:r>
              <a:rPr b="1" lang="en" sz="25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b="1" lang="en" sz="2550">
                <a:solidFill>
                  <a:srgbClr val="7A7A43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indexOf</a:t>
            </a:r>
            <a:r>
              <a:rPr b="1" lang="en" sz="25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i="1" lang="en" sz="2550">
                <a:solidFill>
                  <a:srgbClr val="660E7A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m</a:t>
            </a:r>
            <a:r>
              <a:rPr b="1" lang="en" sz="2550">
                <a:solidFill>
                  <a:srgbClr val="008000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) &gt; -1"</a:t>
            </a:r>
            <a:endParaRPr b="1" sz="2550">
              <a:solidFill>
                <a:srgbClr val="008000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rgbClr val="00800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2550">
                <a:solidFill>
                  <a:srgbClr val="0000FF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class=</a:t>
            </a:r>
            <a:r>
              <a:rPr b="1" lang="en" sz="2550">
                <a:solidFill>
                  <a:srgbClr val="00800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"fa fa-star-o float-right"</a:t>
            </a:r>
            <a:r>
              <a:rPr lang="en" sz="2550">
                <a:solidFill>
                  <a:schemeClr val="dk1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&gt;&lt;/</a:t>
            </a:r>
            <a:r>
              <a:rPr b="1" lang="en" sz="2550">
                <a:solidFill>
                  <a:srgbClr val="000080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i</a:t>
            </a:r>
            <a:r>
              <a:rPr lang="en" sz="2550">
                <a:solidFill>
                  <a:schemeClr val="dk1"/>
                </a:solidFill>
                <a:highlight>
                  <a:srgbClr val="EFEFEF"/>
                </a:highlight>
                <a:latin typeface="Oswald"/>
                <a:ea typeface="Oswald"/>
                <a:cs typeface="Oswald"/>
                <a:sym typeface="Oswald"/>
              </a:rPr>
              <a:t>&gt;</a:t>
            </a:r>
            <a:endParaRPr sz="4050">
              <a:solidFill>
                <a:schemeClr val="dk1"/>
              </a:solidFill>
              <a:highlight>
                <a:srgbClr val="EFEFE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16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</a:t>
            </a:r>
            <a:r>
              <a:rPr b="1" lang="en" sz="1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ODE</a:t>
            </a:r>
            <a:r>
              <a:rPr b="1" lang="en" sz="1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.JS</a:t>
            </a:r>
            <a:endParaRPr b="1" sz="1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</a:t>
            </a:r>
            <a:r>
              <a:rPr b="1" lang="en" sz="1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XPRESS</a:t>
            </a:r>
            <a:endParaRPr b="1" sz="14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5" name="Google Shape;625;p116"/>
          <p:cNvSpPr txBox="1"/>
          <p:nvPr>
            <p:ph idx="1" type="subTitle"/>
          </p:nvPr>
        </p:nvSpPr>
        <p:spPr>
          <a:xfrm>
            <a:off x="311700" y="4424200"/>
            <a:ext cx="85206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sz="3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17"/>
          <p:cNvSpPr txBox="1"/>
          <p:nvPr>
            <p:ph idx="1" type="body"/>
          </p:nvPr>
        </p:nvSpPr>
        <p:spPr>
          <a:xfrm>
            <a:off x="311700" y="730625"/>
            <a:ext cx="8832300" cy="44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Oswald"/>
              <a:buChar char="●"/>
            </a:pPr>
            <a:r>
              <a:rPr lang="en" sz="3100">
                <a:latin typeface="Oswald"/>
                <a:ea typeface="Oswald"/>
                <a:cs typeface="Oswald"/>
                <a:sym typeface="Oswald"/>
              </a:rPr>
              <a:t>Node.js is an open-source, cross-platform JavaScript run-time environment that executes JavaScript code outside of a browser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Oswald"/>
              <a:buChar char="●"/>
            </a:pPr>
            <a:r>
              <a:rPr lang="en" sz="3100">
                <a:latin typeface="Oswald"/>
                <a:ea typeface="Oswald"/>
                <a:cs typeface="Oswald"/>
                <a:sym typeface="Oswald"/>
              </a:rPr>
              <a:t>Download Node.js from </a:t>
            </a:r>
            <a:r>
              <a:rPr lang="en" sz="31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https://nodejs.org/</a:t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swald"/>
              <a:ea typeface="Oswald"/>
              <a:cs typeface="Oswald"/>
              <a:sym typeface="Oswald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Oswald"/>
              <a:buChar char="●"/>
            </a:pPr>
            <a:r>
              <a:rPr lang="en" sz="3100">
                <a:latin typeface="Oswald"/>
                <a:ea typeface="Oswald"/>
                <a:cs typeface="Oswald"/>
                <a:sym typeface="Oswald"/>
              </a:rPr>
              <a:t>Execute JavaScript from command line: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3100">
                <a:latin typeface="Consolas"/>
                <a:ea typeface="Consolas"/>
                <a:cs typeface="Consolas"/>
                <a:sym typeface="Consolas"/>
              </a:rPr>
              <a:t>$ node  hello.js</a:t>
            </a:r>
            <a:endParaRPr b="1" sz="3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1" name="Google Shape;631;p117"/>
          <p:cNvSpPr txBox="1"/>
          <p:nvPr>
            <p:ph type="title"/>
          </p:nvPr>
        </p:nvSpPr>
        <p:spPr>
          <a:xfrm>
            <a:off x="311700" y="-12175"/>
            <a:ext cx="88323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18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Choose a directory where to implement a Node.js server application, e.g., </a:t>
            </a:r>
            <a:r>
              <a:rPr b="1"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mean-movie-server-node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Accept the default configurations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Google Shape;637;p118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Create a Node.js Movie Server App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8" name="Google Shape;638;p118"/>
          <p:cNvSpPr/>
          <p:nvPr/>
        </p:nvSpPr>
        <p:spPr>
          <a:xfrm>
            <a:off x="529750" y="1955650"/>
            <a:ext cx="8167800" cy="161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mkdir mean-movie-server-node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mean-movie-server-node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npm init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19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Express is a Node.js library module for creating middle tier HTTP Web service endpoints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Mongoose is a Node.js library module that allows interacting with MongoDB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Google Shape;644;p119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Install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Express and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Mongoose Modules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5" name="Google Shape;645;p119"/>
          <p:cNvSpPr/>
          <p:nvPr/>
        </p:nvSpPr>
        <p:spPr>
          <a:xfrm>
            <a:off x="529750" y="2870050"/>
            <a:ext cx="8167800" cy="11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npm install mongoose --save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77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npm </a:t>
            </a: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install </a:t>
            </a:r>
            <a:r>
              <a:rPr b="1"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 --save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20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MONGO</a:t>
            </a:r>
            <a:endParaRPr b="1" sz="17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1" name="Google Shape;651;p120"/>
          <p:cNvSpPr txBox="1"/>
          <p:nvPr>
            <p:ph idx="1" type="subTitle"/>
          </p:nvPr>
        </p:nvSpPr>
        <p:spPr>
          <a:xfrm>
            <a:off x="311700" y="4424200"/>
            <a:ext cx="85206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sz="3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21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Download and MongoDB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7" name="Google Shape;657;p121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MongoDB is a NoSQL document based database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Read all about MongoDB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https://www.mongodb.com/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Download and install the free community version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https://goo.gl/zFsgLZ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My slides on </a:t>
            </a:r>
            <a:r>
              <a:rPr lang="en"/>
              <a:t>MongoDB cover the topic in detail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https://goo.gl/YdssiL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22"/>
          <p:cNvSpPr txBox="1"/>
          <p:nvPr>
            <p:ph type="title"/>
          </p:nvPr>
        </p:nvSpPr>
        <p:spPr>
          <a:xfrm>
            <a:off x="0" y="247"/>
            <a:ext cx="91440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Use mongod to Start Database Server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3" name="Google Shape;663;p122"/>
          <p:cNvSpPr txBox="1"/>
          <p:nvPr>
            <p:ph idx="1" type="body"/>
          </p:nvPr>
        </p:nvSpPr>
        <p:spPr>
          <a:xfrm>
            <a:off x="0" y="715478"/>
            <a:ext cx="9144000" cy="44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From the command line, use </a:t>
            </a:r>
            <a:r>
              <a:rPr b="1" lang="en">
                <a:latin typeface="Oswald"/>
                <a:ea typeface="Oswald"/>
                <a:cs typeface="Oswald"/>
                <a:sym typeface="Oswald"/>
              </a:rPr>
              <a:t>mongod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to start the database server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On macOS, you might need to use </a:t>
            </a:r>
            <a:r>
              <a:rPr b="1" lang="en">
                <a:latin typeface="Oswald"/>
                <a:ea typeface="Oswald"/>
                <a:cs typeface="Oswald"/>
                <a:sym typeface="Oswald"/>
              </a:rPr>
              <a:t>sudo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4" name="Google Shape;664;p122"/>
          <p:cNvSpPr/>
          <p:nvPr/>
        </p:nvSpPr>
        <p:spPr>
          <a:xfrm>
            <a:off x="569425" y="2871750"/>
            <a:ext cx="8044500" cy="665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sudo mongod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23"/>
          <p:cNvSpPr txBox="1"/>
          <p:nvPr>
            <p:ph type="title"/>
          </p:nvPr>
        </p:nvSpPr>
        <p:spPr>
          <a:xfrm>
            <a:off x="0" y="247"/>
            <a:ext cx="91440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Use mongo to Connect to Database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0" name="Google Shape;670;p123"/>
          <p:cNvSpPr txBox="1"/>
          <p:nvPr>
            <p:ph idx="1" type="body"/>
          </p:nvPr>
        </p:nvSpPr>
        <p:spPr>
          <a:xfrm>
            <a:off x="0" y="715478"/>
            <a:ext cx="9144000" cy="44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From the command line, use </a:t>
            </a:r>
            <a:r>
              <a:rPr b="1" lang="en">
                <a:latin typeface="Oswald"/>
                <a:ea typeface="Oswald"/>
                <a:cs typeface="Oswald"/>
                <a:sym typeface="Oswald"/>
              </a:rPr>
              <a:t>mongo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to connect to the database server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1" name="Google Shape;671;p123"/>
          <p:cNvSpPr/>
          <p:nvPr/>
        </p:nvSpPr>
        <p:spPr>
          <a:xfrm>
            <a:off x="569425" y="1909451"/>
            <a:ext cx="8044500" cy="2377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mongo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MongoDB shell version v3.4.7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connecting to: mongodb://127.0.0.1:27017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MongoDB server version: 3.4.7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24"/>
          <p:cNvSpPr txBox="1"/>
          <p:nvPr>
            <p:ph idx="1" type="body"/>
          </p:nvPr>
        </p:nvSpPr>
        <p:spPr>
          <a:xfrm>
            <a:off x="0" y="715478"/>
            <a:ext cx="9144000" cy="44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Create a database using the </a:t>
            </a:r>
            <a:r>
              <a:rPr b="1" lang="en">
                <a:latin typeface="Oswald"/>
                <a:ea typeface="Oswald"/>
                <a:cs typeface="Oswald"/>
                <a:sym typeface="Oswald"/>
              </a:rPr>
              <a:t>use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command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All subsequent commands will be relative to the current database in use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7" name="Google Shape;677;p124"/>
          <p:cNvSpPr txBox="1"/>
          <p:nvPr>
            <p:ph type="title"/>
          </p:nvPr>
        </p:nvSpPr>
        <p:spPr>
          <a:xfrm>
            <a:off x="0" y="247"/>
            <a:ext cx="91440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Create a movie database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8" name="Google Shape;678;p124"/>
          <p:cNvSpPr/>
          <p:nvPr/>
        </p:nvSpPr>
        <p:spPr>
          <a:xfrm>
            <a:off x="569425" y="1497960"/>
            <a:ext cx="8044500" cy="123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use mean-movie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switched to db mean-movie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2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Try out API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8" name="Google Shape;258;p62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Click test link in Omdb's email confirmation, e.g., http://www.omdbapi.com/?</a:t>
            </a:r>
            <a:r>
              <a:rPr lang="en" sz="2400">
                <a:solidFill>
                  <a:schemeClr val="dk1"/>
                </a:solidFill>
              </a:rPr>
              <a:t>apikey=</a:t>
            </a:r>
            <a:r>
              <a:rPr b="1" lang="en" sz="2400">
                <a:solidFill>
                  <a:schemeClr val="dk1"/>
                </a:solidFill>
              </a:rPr>
              <a:t>YOURKEY</a:t>
            </a:r>
            <a:r>
              <a:rPr lang="en" sz="2400">
                <a:solidFill>
                  <a:schemeClr val="dk1"/>
                </a:solidFill>
              </a:rPr>
              <a:t>&amp;</a:t>
            </a:r>
            <a:r>
              <a:rPr lang="en" sz="2400"/>
              <a:t>i=tt3896198</a:t>
            </a:r>
            <a:endParaRPr b="1" sz="2400"/>
          </a:p>
        </p:txBody>
      </p:sp>
      <p:sp>
        <p:nvSpPr>
          <p:cNvPr id="259" name="Google Shape;259;p62"/>
          <p:cNvSpPr/>
          <p:nvPr/>
        </p:nvSpPr>
        <p:spPr>
          <a:xfrm>
            <a:off x="530625" y="1629525"/>
            <a:ext cx="8283600" cy="341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"Title": "Guardians of the Galaxy Vol. 2",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"Year": "2017", "Rated": "PG-13",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"Released": "05 May 2017",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"Runtime": "136 min", "Genre": "Action",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"Director": "James Gunn",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"Metascore": "67", "imdbRating": "7.8",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"imdbVotes": "322,401",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"imdbID": "tt3896198"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...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25"/>
          <p:cNvSpPr txBox="1"/>
          <p:nvPr>
            <p:ph type="title"/>
          </p:nvPr>
        </p:nvSpPr>
        <p:spPr>
          <a:xfrm>
            <a:off x="0" y="247"/>
            <a:ext cx="91440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Inserting a Movie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4" name="Google Shape;684;p125"/>
          <p:cNvSpPr txBox="1"/>
          <p:nvPr>
            <p:ph idx="1" type="body"/>
          </p:nvPr>
        </p:nvSpPr>
        <p:spPr>
          <a:xfrm>
            <a:off x="0" y="715478"/>
            <a:ext cx="9144000" cy="44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Use the </a:t>
            </a:r>
            <a:r>
              <a:rPr b="1" lang="en">
                <a:latin typeface="Oswald"/>
                <a:ea typeface="Oswald"/>
                <a:cs typeface="Oswald"/>
                <a:sym typeface="Oswald"/>
              </a:rPr>
              <a:t>insert()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command to insert data into a collection. Data is formatted as JSON objects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Inserting movie object into </a:t>
            </a:r>
            <a:r>
              <a:rPr b="1" lang="en">
                <a:latin typeface="Oswald"/>
                <a:ea typeface="Oswald"/>
                <a:cs typeface="Oswald"/>
                <a:sym typeface="Oswald"/>
              </a:rPr>
              <a:t>movie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collection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Inserting data creates collection if none existent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5" name="Google Shape;685;p125"/>
          <p:cNvSpPr/>
          <p:nvPr/>
        </p:nvSpPr>
        <p:spPr>
          <a:xfrm>
            <a:off x="569425" y="2519040"/>
            <a:ext cx="8044500" cy="156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db.movie.insert({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Title:  'Avatar',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Plot:   '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 paraplegic marine ...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',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imdbID: '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tt0499549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'});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26"/>
          <p:cNvSpPr/>
          <p:nvPr/>
        </p:nvSpPr>
        <p:spPr>
          <a:xfrm>
            <a:off x="201750" y="715450"/>
            <a:ext cx="8765100" cy="430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Courier New"/>
                <a:ea typeface="Courier New"/>
                <a:cs typeface="Courier New"/>
                <a:sym typeface="Courier New"/>
              </a:rPr>
              <a:t>db.movie.insert({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Courier New"/>
                <a:ea typeface="Courier New"/>
                <a:cs typeface="Courier New"/>
                <a:sym typeface="Courier New"/>
              </a:rPr>
              <a:t>Title:  'Titanic', </a:t>
            </a:r>
            <a:r>
              <a:rPr b="1"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imdbID: 'tt0120338',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Courier New"/>
                <a:ea typeface="Courier New"/>
                <a:cs typeface="Courier New"/>
                <a:sym typeface="Courier New"/>
              </a:rPr>
              <a:t>Plot:   'A seventeen-year-old aristocrat...',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db.movie.insert({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Title:  'Aliens', imdbID: 'tt0090605',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Plot:   'Ellen Ripley is rescued...',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db.movie.insert({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Title:  'The Terminator', imdbID: 'tt0088247',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Plot:   'A seemingly indestructible humanoid',</a:t>
            </a:r>
            <a:endParaRPr b="1"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1" name="Google Shape;691;p126"/>
          <p:cNvSpPr txBox="1"/>
          <p:nvPr>
            <p:ph type="title"/>
          </p:nvPr>
        </p:nvSpPr>
        <p:spPr>
          <a:xfrm>
            <a:off x="0" y="247"/>
            <a:ext cx="91440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Inserting Several Movies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27"/>
          <p:cNvSpPr txBox="1"/>
          <p:nvPr>
            <p:ph type="title"/>
          </p:nvPr>
        </p:nvSpPr>
        <p:spPr>
          <a:xfrm>
            <a:off x="0" y="247"/>
            <a:ext cx="91440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Querying documents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7" name="Google Shape;697;p127"/>
          <p:cNvSpPr/>
          <p:nvPr/>
        </p:nvSpPr>
        <p:spPr>
          <a:xfrm>
            <a:off x="179050" y="715450"/>
            <a:ext cx="8797800" cy="4265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db.movie.find().pretty()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	"_id" : ObjectId("5ab107c757176cb3d63a..."),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"Title" : "Avatar",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"Plot" : "A paraplegic marine ...",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"imdbID" : "tt0499549"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	"_id" : ObjectId("5ab107cf57176cb3d63a..."),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"Title" : "Titanic",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"imdbID" : "tt0120338",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"Plot" : "A seventeen-year-old aristocra..."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}...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28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MONGOOSE MODELS</a:t>
            </a:r>
            <a:endParaRPr b="1" sz="1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3" name="Google Shape;703;p128"/>
          <p:cNvSpPr txBox="1"/>
          <p:nvPr>
            <p:ph idx="1" type="subTitle"/>
          </p:nvPr>
        </p:nvSpPr>
        <p:spPr>
          <a:xfrm>
            <a:off x="311700" y="4424200"/>
            <a:ext cx="85206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sz="3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29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Download and install Mongoose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9" name="Google Shape;709;p129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Mongoose</a:t>
            </a:r>
            <a:r>
              <a:rPr lang="en"/>
              <a:t> is a Node.js MongoDB driver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It provides abstractions such as schemas, validation, and collection references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Read all about mongoose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http://mongoosejs.com/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"/>
              <a:t> to install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0" name="Google Shape;710;p129"/>
          <p:cNvSpPr/>
          <p:nvPr/>
        </p:nvSpPr>
        <p:spPr>
          <a:xfrm>
            <a:off x="529750" y="4029200"/>
            <a:ext cx="8340300" cy="7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$ npm install mongoose --save</a:t>
            </a:r>
            <a:endParaRPr sz="2900">
              <a:solidFill>
                <a:schemeClr val="dk1"/>
              </a:solidFill>
              <a:highlight>
                <a:srgbClr val="F0F0F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30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In </a:t>
            </a:r>
            <a:r>
              <a:rPr b="1"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src/app/models/db.js</a:t>
            </a:r>
            <a:r>
              <a:rPr lang="en" sz="2800">
                <a:solidFill>
                  <a:schemeClr val="dk1"/>
                </a:solidFill>
              </a:rPr>
              <a:t>, connect to the movie database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716" name="Google Shape;716;p130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Connect to the database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7" name="Google Shape;717;p130"/>
          <p:cNvSpPr/>
          <p:nvPr/>
        </p:nvSpPr>
        <p:spPr>
          <a:xfrm>
            <a:off x="529750" y="1851825"/>
            <a:ext cx="8340300" cy="255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module.exports = function() {</a:t>
            </a:r>
            <a:endParaRPr b="1" sz="2700">
              <a:solidFill>
                <a:srgbClr val="33333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  var</a:t>
            </a:r>
            <a:r>
              <a:rPr lang="en" sz="2700">
                <a:solidFill>
                  <a:schemeClr val="dk1"/>
                </a:solidFill>
                <a:highlight>
                  <a:srgbClr val="F0F0F0"/>
                </a:highlight>
                <a:latin typeface="Oswald"/>
                <a:ea typeface="Oswald"/>
                <a:cs typeface="Oswald"/>
                <a:sym typeface="Oswald"/>
              </a:rPr>
              <a:t> mongoose = </a:t>
            </a:r>
            <a:r>
              <a:rPr lang="en" sz="2700">
                <a:solidFill>
                  <a:srgbClr val="0086B3"/>
                </a:solidFill>
                <a:latin typeface="Oswald"/>
                <a:ea typeface="Oswald"/>
                <a:cs typeface="Oswald"/>
                <a:sym typeface="Oswald"/>
              </a:rPr>
              <a:t>require</a:t>
            </a:r>
            <a:r>
              <a:rPr lang="en" sz="2700">
                <a:solidFill>
                  <a:schemeClr val="dk1"/>
                </a:solidFill>
                <a:highlight>
                  <a:srgbClr val="F0F0F0"/>
                </a:highlight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2700">
                <a:solidFill>
                  <a:srgbClr val="DD1144"/>
                </a:solidFill>
                <a:latin typeface="Oswald"/>
                <a:ea typeface="Oswald"/>
                <a:cs typeface="Oswald"/>
                <a:sym typeface="Oswald"/>
              </a:rPr>
              <a:t>'mongoose'</a:t>
            </a:r>
            <a:r>
              <a:rPr lang="en" sz="2700">
                <a:solidFill>
                  <a:schemeClr val="dk1"/>
                </a:solidFill>
                <a:highlight>
                  <a:srgbClr val="F0F0F0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br>
              <a:rPr lang="en" sz="2700">
                <a:solidFill>
                  <a:schemeClr val="dk1"/>
                </a:solidFill>
                <a:highlight>
                  <a:srgbClr val="F0F0F0"/>
                </a:highlight>
                <a:latin typeface="Oswald"/>
                <a:ea typeface="Oswald"/>
                <a:cs typeface="Oswald"/>
                <a:sym typeface="Oswald"/>
              </a:rPr>
            </a:br>
            <a:r>
              <a:rPr lang="en" sz="2700">
                <a:solidFill>
                  <a:schemeClr val="dk1"/>
                </a:solidFill>
                <a:highlight>
                  <a:srgbClr val="F0F0F0"/>
                </a:highlight>
                <a:latin typeface="Oswald"/>
                <a:ea typeface="Oswald"/>
                <a:cs typeface="Oswald"/>
                <a:sym typeface="Oswald"/>
              </a:rPr>
              <a:t>  mongoose.connect</a:t>
            </a:r>
            <a:endParaRPr sz="2700">
              <a:solidFill>
                <a:schemeClr val="dk1"/>
              </a:solidFill>
              <a:highlight>
                <a:srgbClr val="F0F0F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highlight>
                  <a:srgbClr val="F0F0F0"/>
                </a:highlight>
                <a:latin typeface="Oswald"/>
                <a:ea typeface="Oswald"/>
                <a:cs typeface="Oswald"/>
                <a:sym typeface="Oswald"/>
              </a:rPr>
              <a:t>    (</a:t>
            </a:r>
            <a:r>
              <a:rPr lang="en" sz="2700">
                <a:solidFill>
                  <a:srgbClr val="DD1144"/>
                </a:solidFill>
                <a:latin typeface="Oswald"/>
                <a:ea typeface="Oswald"/>
                <a:cs typeface="Oswald"/>
                <a:sym typeface="Oswald"/>
              </a:rPr>
              <a:t>'mongodb://localhost/mean-movie'</a:t>
            </a:r>
            <a:r>
              <a:rPr lang="en" sz="2700">
                <a:solidFill>
                  <a:schemeClr val="dk1"/>
                </a:solidFill>
                <a:highlight>
                  <a:srgbClr val="F0F0F0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2700">
              <a:solidFill>
                <a:schemeClr val="dk1"/>
              </a:solidFill>
              <a:highlight>
                <a:srgbClr val="F0F0F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highlight>
                  <a:srgbClr val="F0F0F0"/>
                </a:highlight>
                <a:latin typeface="Oswald"/>
                <a:ea typeface="Oswald"/>
                <a:cs typeface="Oswald"/>
                <a:sym typeface="Oswald"/>
              </a:rPr>
              <a:t>}</a:t>
            </a:r>
            <a:endParaRPr sz="2700">
              <a:solidFill>
                <a:schemeClr val="dk1"/>
              </a:solidFill>
              <a:highlight>
                <a:srgbClr val="F0F0F0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31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In </a:t>
            </a:r>
            <a:r>
              <a:rPr b="1"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src/app/models/movie.schema.server.js</a:t>
            </a:r>
            <a:r>
              <a:rPr lang="en" sz="2800">
                <a:solidFill>
                  <a:schemeClr val="dk1"/>
                </a:solidFill>
              </a:rPr>
              <a:t>, create the following movie schema: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723" name="Google Shape;723;p131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Create a server movie schema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4" name="Google Shape;724;p131"/>
          <p:cNvSpPr/>
          <p:nvPr/>
        </p:nvSpPr>
        <p:spPr>
          <a:xfrm>
            <a:off x="529750" y="1808700"/>
            <a:ext cx="8340300" cy="324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var </a:t>
            </a:r>
            <a:r>
              <a:rPr lang="en" sz="2900">
                <a:solidFill>
                  <a:srgbClr val="458383"/>
                </a:solidFill>
                <a:latin typeface="Oswald"/>
                <a:ea typeface="Oswald"/>
                <a:cs typeface="Oswald"/>
                <a:sym typeface="Oswald"/>
              </a:rPr>
              <a:t>mongoose 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require(</a:t>
            </a:r>
            <a:r>
              <a:rPr b="1" lang="en" sz="29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'mongoose'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var </a:t>
            </a:r>
            <a:r>
              <a:rPr lang="en" sz="2900">
                <a:solidFill>
                  <a:srgbClr val="458383"/>
                </a:solidFill>
                <a:latin typeface="Oswald"/>
                <a:ea typeface="Oswald"/>
                <a:cs typeface="Oswald"/>
                <a:sym typeface="Oswald"/>
              </a:rPr>
              <a:t>movieSchema 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</a:t>
            </a:r>
            <a:r>
              <a:rPr lang="en" sz="2900">
                <a:solidFill>
                  <a:srgbClr val="458383"/>
                </a:solidFill>
                <a:latin typeface="Oswald"/>
                <a:ea typeface="Oswald"/>
                <a:cs typeface="Oswald"/>
                <a:sym typeface="Oswald"/>
              </a:rPr>
              <a:t>mongoose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" sz="29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Schema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({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29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Title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String,   </a:t>
            </a:r>
            <a:r>
              <a:rPr b="1" lang="en" sz="29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Plot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String,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29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Poster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String,  </a:t>
            </a:r>
            <a:r>
              <a:rPr b="1" lang="en" sz="29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imdbID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String,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29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liked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Boolean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}, {collection: 'movies');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module.</a:t>
            </a:r>
            <a:r>
              <a:rPr lang="en" sz="29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exports 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</a:t>
            </a:r>
            <a:r>
              <a:rPr lang="en" sz="2900">
                <a:solidFill>
                  <a:srgbClr val="458383"/>
                </a:solidFill>
                <a:latin typeface="Oswald"/>
                <a:ea typeface="Oswald"/>
                <a:cs typeface="Oswald"/>
                <a:sym typeface="Oswald"/>
              </a:rPr>
              <a:t>movieSchema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32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In </a:t>
            </a:r>
            <a:r>
              <a:rPr b="1"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src/app/models/movie.model.server.js</a:t>
            </a:r>
            <a:r>
              <a:rPr lang="en" sz="2800">
                <a:solidFill>
                  <a:schemeClr val="dk1"/>
                </a:solidFill>
              </a:rPr>
              <a:t>, create the following movie model: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730" name="Google Shape;730;p132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Create a server movie model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1" name="Google Shape;731;p132"/>
          <p:cNvSpPr/>
          <p:nvPr/>
        </p:nvSpPr>
        <p:spPr>
          <a:xfrm>
            <a:off x="529750" y="1808700"/>
            <a:ext cx="8340300" cy="324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var </a:t>
            </a:r>
            <a:r>
              <a:rPr lang="en" sz="2900">
                <a:solidFill>
                  <a:srgbClr val="458383"/>
                </a:solidFill>
                <a:latin typeface="Oswald"/>
                <a:ea typeface="Oswald"/>
                <a:cs typeface="Oswald"/>
                <a:sym typeface="Oswald"/>
              </a:rPr>
              <a:t>mongoose 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require(</a:t>
            </a:r>
            <a:r>
              <a:rPr b="1" lang="en" sz="29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'mongoose'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var </a:t>
            </a:r>
            <a:r>
              <a:rPr lang="en" sz="2900">
                <a:solidFill>
                  <a:srgbClr val="458383"/>
                </a:solidFill>
                <a:latin typeface="Oswald"/>
                <a:ea typeface="Oswald"/>
                <a:cs typeface="Oswald"/>
                <a:sym typeface="Oswald"/>
              </a:rPr>
              <a:t>movieSchema 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require(</a:t>
            </a:r>
            <a:r>
              <a:rPr b="1" lang="en" sz="29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'./movie.schema.server'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var </a:t>
            </a:r>
            <a:r>
              <a:rPr lang="en" sz="2900">
                <a:solidFill>
                  <a:srgbClr val="458383"/>
                </a:solidFill>
                <a:latin typeface="Oswald"/>
                <a:ea typeface="Oswald"/>
                <a:cs typeface="Oswald"/>
                <a:sym typeface="Oswald"/>
              </a:rPr>
              <a:t>movieModel 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58383"/>
                </a:solidFill>
                <a:latin typeface="Oswald"/>
                <a:ea typeface="Oswald"/>
                <a:cs typeface="Oswald"/>
                <a:sym typeface="Oswald"/>
              </a:rPr>
              <a:t>mongoose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" sz="29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model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29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'Movie'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58383"/>
                </a:solidFill>
                <a:latin typeface="Oswald"/>
                <a:ea typeface="Oswald"/>
                <a:cs typeface="Oswald"/>
                <a:sym typeface="Oswald"/>
              </a:rPr>
              <a:t>movieSchema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2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module.</a:t>
            </a:r>
            <a:r>
              <a:rPr lang="en" sz="29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exports 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</a:t>
            </a:r>
            <a:r>
              <a:rPr lang="en" sz="2900">
                <a:solidFill>
                  <a:srgbClr val="458383"/>
                </a:solidFill>
                <a:latin typeface="Oswald"/>
                <a:ea typeface="Oswald"/>
                <a:cs typeface="Oswald"/>
                <a:sym typeface="Oswald"/>
              </a:rPr>
              <a:t>movieModel</a:t>
            </a: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;</a:t>
            </a:r>
            <a:endParaRPr b="1" sz="2800">
              <a:solidFill>
                <a:srgbClr val="00008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33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In </a:t>
            </a:r>
            <a:r>
              <a:rPr b="1"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src/app/models/movie.model.server.js</a:t>
            </a:r>
            <a:r>
              <a:rPr lang="en" sz="2800">
                <a:solidFill>
                  <a:schemeClr val="dk1"/>
                </a:solidFill>
              </a:rPr>
              <a:t>, implement </a:t>
            </a:r>
            <a:r>
              <a:rPr b="1"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findMovieById()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7" name="Google Shape;737;p133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Implement findMovieById()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8" name="Google Shape;738;p133"/>
          <p:cNvSpPr/>
          <p:nvPr/>
        </p:nvSpPr>
        <p:spPr>
          <a:xfrm>
            <a:off x="529750" y="1808700"/>
            <a:ext cx="8340300" cy="256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458383"/>
                </a:solidFill>
                <a:latin typeface="Oswald"/>
                <a:ea typeface="Oswald"/>
                <a:cs typeface="Oswald"/>
                <a:sym typeface="Oswald"/>
              </a:rPr>
              <a:t>movieModel</a:t>
            </a:r>
            <a:r>
              <a:rPr lang="en" sz="4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" sz="45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findMovieById </a:t>
            </a:r>
            <a:r>
              <a:rPr lang="en" sz="4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(id) =&gt;</a:t>
            </a:r>
            <a:endParaRPr sz="4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lang="en" sz="45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return </a:t>
            </a:r>
            <a:r>
              <a:rPr lang="en" sz="4500">
                <a:solidFill>
                  <a:srgbClr val="458383"/>
                </a:solidFill>
                <a:latin typeface="Oswald"/>
                <a:ea typeface="Oswald"/>
                <a:cs typeface="Oswald"/>
                <a:sym typeface="Oswald"/>
              </a:rPr>
              <a:t>movieModel</a:t>
            </a:r>
            <a:r>
              <a:rPr lang="en" sz="4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.findById(id);</a:t>
            </a:r>
            <a:endParaRPr b="1" sz="4500">
              <a:solidFill>
                <a:srgbClr val="00008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34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In </a:t>
            </a:r>
            <a:r>
              <a:rPr b="1"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src/app/models/movie.model.server.js</a:t>
            </a:r>
            <a:r>
              <a:rPr lang="en" sz="2800">
                <a:solidFill>
                  <a:schemeClr val="dk1"/>
                </a:solidFill>
              </a:rPr>
              <a:t>, implement </a:t>
            </a:r>
            <a:r>
              <a:rPr b="1"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createMovie()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Google Shape;744;p134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Implement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create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Movie()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5" name="Google Shape;745;p134"/>
          <p:cNvSpPr/>
          <p:nvPr/>
        </p:nvSpPr>
        <p:spPr>
          <a:xfrm>
            <a:off x="529750" y="1808700"/>
            <a:ext cx="8340300" cy="256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458383"/>
                </a:solidFill>
                <a:latin typeface="Oswald"/>
                <a:ea typeface="Oswald"/>
                <a:cs typeface="Oswald"/>
                <a:sym typeface="Oswald"/>
              </a:rPr>
              <a:t>movieModel</a:t>
            </a:r>
            <a:r>
              <a:rPr lang="en" sz="4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" sz="45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createMovie </a:t>
            </a:r>
            <a:r>
              <a:rPr lang="en" sz="4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(movie) =&gt;</a:t>
            </a:r>
            <a:endParaRPr sz="4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4500">
                <a:solidFill>
                  <a:srgbClr val="458383"/>
                </a:solidFill>
                <a:latin typeface="Oswald"/>
                <a:ea typeface="Oswald"/>
                <a:cs typeface="Oswald"/>
                <a:sym typeface="Oswald"/>
              </a:rPr>
              <a:t>movieModel</a:t>
            </a:r>
            <a:r>
              <a:rPr lang="en" sz="4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" sz="45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create</a:t>
            </a:r>
            <a:r>
              <a:rPr lang="en" sz="4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(movie)</a:t>
            </a:r>
            <a:endParaRPr sz="4500">
              <a:solidFill>
                <a:srgbClr val="45838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3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Searching for movies by keyword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5" name="Google Shape;265;p63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http://www.omdbapi.com/?apikey=</a:t>
            </a:r>
            <a:r>
              <a:rPr b="1" lang="en" sz="2400"/>
              <a:t>YOURKEY</a:t>
            </a:r>
            <a:r>
              <a:rPr lang="en" sz="2400"/>
              <a:t>&amp;</a:t>
            </a:r>
            <a:r>
              <a:rPr lang="en" sz="2400">
                <a:highlight>
                  <a:srgbClr val="FFFF00"/>
                </a:highlight>
              </a:rPr>
              <a:t>s=batman</a:t>
            </a:r>
            <a:endParaRPr sz="2400">
              <a:highlight>
                <a:srgbClr val="FFFF00"/>
              </a:highlight>
            </a:endParaRPr>
          </a:p>
        </p:txBody>
      </p:sp>
      <p:sp>
        <p:nvSpPr>
          <p:cNvPr id="266" name="Google Shape;266;p63"/>
          <p:cNvSpPr/>
          <p:nvPr/>
        </p:nvSpPr>
        <p:spPr>
          <a:xfrm>
            <a:off x="530625" y="1252175"/>
            <a:ext cx="8283600" cy="379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	Search: [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{"Title": "</a:t>
            </a: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Batman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Begins",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"imdbID": "tt0372784"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...},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{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"Title": "</a:t>
            </a: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Batman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Returns",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"imdbID": "tt0103776"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...},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...first 10 results...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],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"totalResults": "338",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"Response": "True"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35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In </a:t>
            </a:r>
            <a:r>
              <a:rPr b="1"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src/app/models/movie.model.server.js</a:t>
            </a:r>
            <a:r>
              <a:rPr lang="en" sz="2800">
                <a:solidFill>
                  <a:schemeClr val="dk1"/>
                </a:solidFill>
              </a:rPr>
              <a:t>, implement </a:t>
            </a:r>
            <a:r>
              <a:rPr b="1"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updateMovie</a:t>
            </a:r>
            <a:r>
              <a:rPr b="1"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1" name="Google Shape;751;p135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Implement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updateMovie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()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2" name="Google Shape;752;p135"/>
          <p:cNvSpPr/>
          <p:nvPr/>
        </p:nvSpPr>
        <p:spPr>
          <a:xfrm>
            <a:off x="529750" y="1808700"/>
            <a:ext cx="8340300" cy="32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458383"/>
                </a:solidFill>
                <a:latin typeface="Oswald"/>
                <a:ea typeface="Oswald"/>
                <a:cs typeface="Oswald"/>
                <a:sym typeface="Oswald"/>
              </a:rPr>
              <a:t>movieModel</a:t>
            </a:r>
            <a:r>
              <a:rPr lang="en" sz="4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" sz="45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updateMovie </a:t>
            </a:r>
            <a:r>
              <a:rPr lang="en" sz="4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(movie) =&gt;</a:t>
            </a:r>
            <a:endParaRPr sz="4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4500">
                <a:solidFill>
                  <a:srgbClr val="458383"/>
                </a:solidFill>
                <a:latin typeface="Oswald"/>
                <a:ea typeface="Oswald"/>
                <a:cs typeface="Oswald"/>
                <a:sym typeface="Oswald"/>
              </a:rPr>
              <a:t>movieModel</a:t>
            </a:r>
            <a:r>
              <a:rPr lang="en" sz="4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" sz="45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update</a:t>
            </a:r>
            <a:r>
              <a:rPr lang="en" sz="4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endParaRPr sz="4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{</a:t>
            </a:r>
            <a:r>
              <a:rPr b="1" lang="en" sz="45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_id</a:t>
            </a:r>
            <a:r>
              <a:rPr lang="en" sz="4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movie.</a:t>
            </a:r>
            <a:r>
              <a:rPr b="1" lang="en" sz="45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_id</a:t>
            </a:r>
            <a:r>
              <a:rPr lang="en" sz="4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},</a:t>
            </a:r>
            <a:endParaRPr sz="4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{</a:t>
            </a:r>
            <a:r>
              <a:rPr b="1" lang="en" sz="45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$set</a:t>
            </a:r>
            <a:r>
              <a:rPr lang="en" sz="4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movie});</a:t>
            </a:r>
            <a:endParaRPr sz="4500">
              <a:solidFill>
                <a:srgbClr val="45838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36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Implement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likeMovie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()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8" name="Google Shape;758;p136"/>
          <p:cNvSpPr/>
          <p:nvPr/>
        </p:nvSpPr>
        <p:spPr>
          <a:xfrm>
            <a:off x="281425" y="804050"/>
            <a:ext cx="8588700" cy="41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58383"/>
                </a:solidFill>
                <a:latin typeface="Oswald"/>
                <a:ea typeface="Oswald"/>
                <a:cs typeface="Oswald"/>
                <a:sym typeface="Oswald"/>
              </a:rPr>
              <a:t>movieModel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" sz="30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likeMovie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(movie, liked) =&gt; {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movie.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liked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liked;</a:t>
            </a:r>
            <a:endParaRPr b="1" sz="3000">
              <a:solidFill>
                <a:srgbClr val="00008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return </a:t>
            </a:r>
            <a:r>
              <a:rPr i="1"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findMovieById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(movie.</a:t>
            </a: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_id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.</a:t>
            </a:r>
            <a:r>
              <a:rPr lang="en" sz="30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then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function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(_movie) {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if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(!_movie) {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return </a:t>
            </a:r>
            <a:r>
              <a:rPr i="1"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createMovie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(movie)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}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else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{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 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return </a:t>
            </a:r>
            <a:r>
              <a:rPr i="1"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updateMovie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(movie);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}});}</a:t>
            </a:r>
            <a:endParaRPr sz="3000">
              <a:solidFill>
                <a:srgbClr val="45838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37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REST SERVICE</a:t>
            </a:r>
            <a:endParaRPr b="1" sz="1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4" name="Google Shape;764;p137"/>
          <p:cNvSpPr txBox="1"/>
          <p:nvPr>
            <p:ph idx="1" type="subTitle"/>
          </p:nvPr>
        </p:nvSpPr>
        <p:spPr>
          <a:xfrm>
            <a:off x="311700" y="4424200"/>
            <a:ext cx="85206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sz="3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38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In </a:t>
            </a:r>
            <a:r>
              <a:rPr b="1"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server.js</a:t>
            </a:r>
            <a:r>
              <a:rPr lang="en" sz="2800">
                <a:solidFill>
                  <a:schemeClr val="dk1"/>
                </a:solidFill>
              </a:rPr>
              <a:t>, create an express HTTP server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0" name="Google Shape;770;p138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Implement a Simple Express Server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1" name="Google Shape;771;p138"/>
          <p:cNvSpPr/>
          <p:nvPr/>
        </p:nvSpPr>
        <p:spPr>
          <a:xfrm>
            <a:off x="281425" y="1378075"/>
            <a:ext cx="8588700" cy="355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var </a:t>
            </a:r>
            <a:r>
              <a:rPr lang="en" sz="3000">
                <a:solidFill>
                  <a:srgbClr val="458383"/>
                </a:solidFill>
                <a:latin typeface="Oswald"/>
                <a:ea typeface="Oswald"/>
                <a:cs typeface="Oswald"/>
                <a:sym typeface="Oswald"/>
              </a:rPr>
              <a:t>express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require(</a:t>
            </a:r>
            <a:r>
              <a:rPr b="1" lang="en" sz="30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'express'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app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</a:t>
            </a:r>
            <a:r>
              <a:rPr lang="en" sz="3000">
                <a:solidFill>
                  <a:srgbClr val="458383"/>
                </a:solidFill>
                <a:latin typeface="Oswald"/>
                <a:ea typeface="Oswald"/>
                <a:cs typeface="Oswald"/>
                <a:sym typeface="Oswald"/>
              </a:rPr>
              <a:t>express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();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app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.get(</a:t>
            </a:r>
            <a:r>
              <a:rPr b="1" lang="en" sz="30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'/'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lang="en" sz="3000">
                <a:solidFill>
                  <a:srgbClr val="000080"/>
                </a:solidFill>
                <a:latin typeface="Oswald"/>
                <a:ea typeface="Oswald"/>
                <a:cs typeface="Oswald"/>
                <a:sym typeface="Oswald"/>
              </a:rPr>
              <a:t>function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(req, res){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res.</a:t>
            </a:r>
            <a:r>
              <a:rPr lang="en" sz="30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send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b="1" lang="en" sz="3000">
                <a:solidFill>
                  <a:srgbClr val="008000"/>
                </a:solidFill>
                <a:latin typeface="Oswald"/>
                <a:ea typeface="Oswald"/>
                <a:cs typeface="Oswald"/>
                <a:sym typeface="Oswald"/>
              </a:rPr>
              <a:t>'hello world'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});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0E7A"/>
                </a:solidFill>
                <a:latin typeface="Oswald"/>
                <a:ea typeface="Oswald"/>
                <a:cs typeface="Oswald"/>
                <a:sym typeface="Oswald"/>
              </a:rPr>
              <a:t>app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r>
              <a:rPr lang="en" sz="3000">
                <a:solidFill>
                  <a:srgbClr val="7A7A43"/>
                </a:solidFill>
                <a:latin typeface="Oswald"/>
                <a:ea typeface="Oswald"/>
                <a:cs typeface="Oswald"/>
                <a:sym typeface="Oswald"/>
              </a:rPr>
              <a:t>listen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sz="30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3000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);</a:t>
            </a:r>
            <a:endParaRPr sz="2500">
              <a:solidFill>
                <a:srgbClr val="45838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39"/>
          <p:cNvSpPr txBox="1"/>
          <p:nvPr>
            <p:ph type="title"/>
          </p:nvPr>
        </p:nvSpPr>
        <p:spPr>
          <a:xfrm>
            <a:off x="311700" y="-12175"/>
            <a:ext cx="85206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Oswald"/>
                <a:ea typeface="Oswald"/>
                <a:cs typeface="Oswald"/>
                <a:sym typeface="Oswald"/>
              </a:rPr>
              <a:t>Enable CORS on Server</a:t>
            </a:r>
            <a:endParaRPr b="1" sz="4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7" name="Google Shape;777;p139"/>
          <p:cNvSpPr txBox="1"/>
          <p:nvPr>
            <p:ph idx="1" type="body"/>
          </p:nvPr>
        </p:nvSpPr>
        <p:spPr>
          <a:xfrm>
            <a:off x="184300" y="771475"/>
            <a:ext cx="8959800" cy="41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58383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app</a:t>
            </a: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.use(</a:t>
            </a:r>
            <a:r>
              <a:rPr b="1" lang="en" sz="2900">
                <a:solidFill>
                  <a:srgbClr val="00008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function</a:t>
            </a: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(req, res, next) {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res.header(</a:t>
            </a: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"Access-Control-Allow-Origin"</a:t>
            </a: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"*"</a:t>
            </a: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res.header(</a:t>
            </a: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"Access-Control-Allow-Headers"</a:t>
            </a: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"Origin, X-Requested-With, Content-Type, Accept"</a:t>
            </a: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res.header(</a:t>
            </a: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"Access-Control-Allow-Methods"</a:t>
            </a: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008000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"GET, POST, PUT, DELETE, OPTIONS"</a:t>
            </a: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);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next();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});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4"/>
          <p:cNvSpPr txBox="1"/>
          <p:nvPr>
            <p:ph type="title"/>
          </p:nvPr>
        </p:nvSpPr>
        <p:spPr>
          <a:xfrm>
            <a:off x="0" y="-12175"/>
            <a:ext cx="91440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Retrieving movie details by imdbID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" name="Google Shape;272;p64"/>
          <p:cNvSpPr txBox="1"/>
          <p:nvPr>
            <p:ph idx="1" type="body"/>
          </p:nvPr>
        </p:nvSpPr>
        <p:spPr>
          <a:xfrm>
            <a:off x="0" y="677125"/>
            <a:ext cx="91440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http://www.omdbapi.com/?apikey=</a:t>
            </a:r>
            <a:r>
              <a:rPr b="1" lang="en" sz="2400"/>
              <a:t>YOURKEY</a:t>
            </a:r>
            <a:r>
              <a:rPr lang="en" sz="2400"/>
              <a:t>&amp;</a:t>
            </a:r>
            <a:r>
              <a:rPr lang="en" sz="2400">
                <a:highlight>
                  <a:srgbClr val="FFFF00"/>
                </a:highlight>
              </a:rPr>
              <a:t>i=tt0372784</a:t>
            </a:r>
            <a:endParaRPr sz="2400">
              <a:highlight>
                <a:srgbClr val="FFFF00"/>
              </a:highlight>
            </a:endParaRPr>
          </a:p>
        </p:txBody>
      </p:sp>
      <p:sp>
        <p:nvSpPr>
          <p:cNvPr id="273" name="Google Shape;273;p64"/>
          <p:cNvSpPr/>
          <p:nvPr/>
        </p:nvSpPr>
        <p:spPr>
          <a:xfrm>
            <a:off x="530625" y="1252175"/>
            <a:ext cx="8283600" cy="379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"Title": "Batman Begins",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"Year": "2005",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"Rated": "PG-13",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"Released": "15 Jun 2005",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"Director": "Christopher Nolan",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"Poster": "https://images-...",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"Ratings": [ ... ],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"Plot": "After ...",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