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715000" cx="9144000"/>
  <p:notesSz cx="6858000" cy="9144000"/>
  <p:embeddedFontLs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swald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0b3bbbb30_0_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0b3bbbb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b3bbbb30_0_5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b3bbbb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a92158db9_0_2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a92158db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a92158db9_0_5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a92158d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a92158db9_0_3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a92158db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a92158db9_0_6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a92158db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92158db9_0_3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92158db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a92158db9_0_4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a92158db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a92158db9_0_6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a92158db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0b3bbbb30_0_6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0b3bbbb3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0b3bbbb30_0_7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0b3bbbb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48ce3523_2_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48ce352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48ce3523_2_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48ce352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a92158db9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a92158d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a92158db9_0_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a92158d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a92158db9_0_1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a92158d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a92158db9_0_1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a92158db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1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p21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Font typeface="Oswald"/>
              <a:buNone/>
              <a:defRPr sz="5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Font typeface="Oswald"/>
              <a:buNone/>
              <a:defRPr sz="5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Font typeface="Oswald"/>
              <a:buNone/>
              <a:defRPr sz="5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Font typeface="Oswald"/>
              <a:buNone/>
              <a:defRPr sz="5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Font typeface="Oswald"/>
              <a:buNone/>
              <a:defRPr sz="5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Font typeface="Oswald"/>
              <a:buNone/>
              <a:defRPr sz="5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Font typeface="Oswald"/>
              <a:buNone/>
              <a:defRPr sz="5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Font typeface="Oswald"/>
              <a:buNone/>
              <a:defRPr sz="5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Font typeface="Oswald"/>
              <a:buNone/>
              <a:defRPr sz="5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991925"/>
            <a:ext cx="8832300" cy="4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STATE</a:t>
            </a:r>
            <a:endParaRPr b="1" sz="26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25"/>
          <p:cNvSpPr txBox="1"/>
          <p:nvPr/>
        </p:nvSpPr>
        <p:spPr>
          <a:xfrm>
            <a:off x="0" y="5027625"/>
            <a:ext cx="9144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Google Shape;100;p25"/>
          <p:cNvSpPr txBox="1"/>
          <p:nvPr>
            <p:ph type="ctrTitle"/>
          </p:nvPr>
        </p:nvSpPr>
        <p:spPr>
          <a:xfrm>
            <a:off x="0" y="315900"/>
            <a:ext cx="9144000" cy="5399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APPLICATION</a:t>
            </a:r>
            <a:endParaRPr b="1" sz="1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</a:t>
            </a:r>
            <a:r>
              <a:rPr b="1" lang="en" sz="16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OGIN</a:t>
            </a:r>
            <a:r>
              <a:rPr b="1" lang="en" sz="1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&amp; R</a:t>
            </a:r>
            <a:r>
              <a:rPr b="1" lang="en" sz="10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EGISTER</a:t>
            </a:r>
            <a:r>
              <a:rPr b="1" lang="en" sz="1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w/ H</a:t>
            </a:r>
            <a:r>
              <a:rPr b="1" lang="en" sz="10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TTP</a:t>
            </a:r>
            <a:r>
              <a:rPr b="1" lang="en" sz="1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b="1" lang="en" sz="10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ESSION</a:t>
            </a:r>
            <a:endParaRPr b="1" sz="10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0" y="0"/>
            <a:ext cx="91440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Registering as a new user</a:t>
            </a:r>
            <a:endParaRPr/>
          </a:p>
        </p:txBody>
      </p:sp>
      <p:sp>
        <p:nvSpPr>
          <p:cNvPr id="159" name="Google Shape;159;p35"/>
          <p:cNvSpPr txBox="1"/>
          <p:nvPr>
            <p:ph idx="1" type="body"/>
          </p:nvPr>
        </p:nvSpPr>
        <p:spPr>
          <a:xfrm>
            <a:off x="311700" y="991925"/>
            <a:ext cx="8832300" cy="4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List&lt;User&gt; users = new ArrayList&lt;User&gt;();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@PostMapping("/api/register")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User register(@RequestBody User user,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HttpSession session)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session.setAttribute("currentUser", user);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users.add(user);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return user;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75" y="967900"/>
            <a:ext cx="8909650" cy="38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6"/>
          <p:cNvSpPr txBox="1"/>
          <p:nvPr>
            <p:ph type="title"/>
          </p:nvPr>
        </p:nvSpPr>
        <p:spPr>
          <a:xfrm>
            <a:off x="0" y="0"/>
            <a:ext cx="91440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Postman to test Web service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 txBox="1"/>
          <p:nvPr>
            <p:ph type="title"/>
          </p:nvPr>
        </p:nvSpPr>
        <p:spPr>
          <a:xfrm>
            <a:off x="0" y="0"/>
            <a:ext cx="91440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profile from session</a:t>
            </a:r>
            <a:endParaRPr/>
          </a:p>
        </p:txBody>
      </p:sp>
      <p:sp>
        <p:nvSpPr>
          <p:cNvPr id="171" name="Google Shape;171;p37"/>
          <p:cNvSpPr txBox="1"/>
          <p:nvPr>
            <p:ph idx="1" type="body"/>
          </p:nvPr>
        </p:nvSpPr>
        <p:spPr>
          <a:xfrm>
            <a:off x="311700" y="991925"/>
            <a:ext cx="8832300" cy="4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@GetMapping("/api/profile")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public User profile(HttpSession session) {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 currentUser = (</a:t>
            </a:r>
            <a:r>
              <a:rPr lang="en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User)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session.getAttribute("currentUser");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currentUser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1800"/>
            <a:ext cx="8839199" cy="454511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8"/>
          <p:cNvSpPr txBox="1"/>
          <p:nvPr>
            <p:ph type="title"/>
          </p:nvPr>
        </p:nvSpPr>
        <p:spPr>
          <a:xfrm>
            <a:off x="0" y="0"/>
            <a:ext cx="91440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Postman to test Web service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type="title"/>
          </p:nvPr>
        </p:nvSpPr>
        <p:spPr>
          <a:xfrm>
            <a:off x="0" y="0"/>
            <a:ext cx="91440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Logout</a:t>
            </a:r>
            <a:endParaRPr/>
          </a:p>
        </p:txBody>
      </p:sp>
      <p:sp>
        <p:nvSpPr>
          <p:cNvPr id="183" name="Google Shape;183;p39"/>
          <p:cNvSpPr txBox="1"/>
          <p:nvPr>
            <p:ph idx="1" type="body"/>
          </p:nvPr>
        </p:nvSpPr>
        <p:spPr>
          <a:xfrm>
            <a:off x="311700" y="991925"/>
            <a:ext cx="8832300" cy="4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@PostMapping("/api/logout")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public void logout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(HttpSession session) 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	session.invalidate();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4" name="Google Shape;1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75" y="4872550"/>
            <a:ext cx="8953876" cy="7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title"/>
          </p:nvPr>
        </p:nvSpPr>
        <p:spPr>
          <a:xfrm>
            <a:off x="0" y="0"/>
            <a:ext cx="91440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passing credentials</a:t>
            </a:r>
            <a:endParaRPr/>
          </a:p>
        </p:txBody>
      </p:sp>
      <p:sp>
        <p:nvSpPr>
          <p:cNvPr id="190" name="Google Shape;190;p40"/>
          <p:cNvSpPr txBox="1"/>
          <p:nvPr>
            <p:ph idx="1" type="body"/>
          </p:nvPr>
        </p:nvSpPr>
        <p:spPr>
          <a:xfrm>
            <a:off x="311700" y="991925"/>
            <a:ext cx="8832300" cy="4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@PostMapping("/api/login")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User login(	@RequestBody User credentials,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HttpSession session)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for (User user : users)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if( user.getUsername().equals(credentials.getUsername())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&amp;&amp; user.getPassword().equals(credentials.getPassword()))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session.setAttribute("currentUser", user);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user;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return null;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2400"/>
            <a:ext cx="7908125" cy="54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0" y="0"/>
            <a:ext cx="91440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HttpSession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991925"/>
            <a:ext cx="8832300" cy="4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HTTP is a stateless protocol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HTTP s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ervers can't distinguish one request from another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Cookies can store distinguishing information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Servers use cookies to distinguish requests and remember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HttpSession is an API built on cookies to distinguish and store and retrieve data for related requests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Cookies can be used to track users over time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0" y="0"/>
            <a:ext cx="91440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HttpSession sequence diagram</a:t>
            </a:r>
            <a:endParaRPr/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1800"/>
            <a:ext cx="8872532" cy="47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0" y="0"/>
            <a:ext cx="91440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An Attribute</a:t>
            </a:r>
            <a:endParaRPr/>
          </a:p>
        </p:txBody>
      </p:sp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75" y="991800"/>
            <a:ext cx="8214436" cy="472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0" y="0"/>
            <a:ext cx="91440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etting An Attribute</a:t>
            </a:r>
            <a:endParaRPr/>
          </a:p>
        </p:txBody>
      </p:sp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4200"/>
            <a:ext cx="7257162" cy="441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0" y="0"/>
            <a:ext cx="91440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HttpSession examples</a:t>
            </a:r>
            <a:endParaRPr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11700" y="991925"/>
            <a:ext cx="8832300" cy="4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@RestController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public class HttpSessionExamples {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	… next several slides …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0" y="0"/>
            <a:ext cx="91440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Setting</a:t>
            </a:r>
            <a:r>
              <a:rPr lang="en"/>
              <a:t> session attributes</a:t>
            </a:r>
            <a:endParaRPr/>
          </a:p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311700" y="991925"/>
            <a:ext cx="8832300" cy="4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@GetMapping("/api/session/set/{attr}/{value}")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String setSessionAttribute(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@PathVariable("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") String 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@PathVariable("value") String value,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HttpSession session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setAttribute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, value);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+ " = " + value;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0" y="0"/>
            <a:ext cx="91440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Retrieving</a:t>
            </a:r>
            <a:r>
              <a:rPr lang="en"/>
              <a:t> session attributes</a:t>
            </a:r>
            <a:endParaRPr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311700" y="991925"/>
            <a:ext cx="8832300" cy="4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@GetMapping("/api/session/get/{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}")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public String getSessionAttribute(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	@PathVariable ("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") String attr,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	HttpSession session) {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return (String)session.getAttribute(attr);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0" y="0"/>
            <a:ext cx="91440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Invalidating</a:t>
            </a:r>
            <a:r>
              <a:rPr lang="en"/>
              <a:t> session</a:t>
            </a:r>
            <a:endParaRPr/>
          </a:p>
        </p:txBody>
      </p:sp>
      <p:sp>
        <p:nvSpPr>
          <p:cNvPr id="148" name="Google Shape;148;p33"/>
          <p:cNvSpPr txBox="1"/>
          <p:nvPr>
            <p:ph idx="1" type="body"/>
          </p:nvPr>
        </p:nvSpPr>
        <p:spPr>
          <a:xfrm>
            <a:off x="311700" y="991925"/>
            <a:ext cx="8832300" cy="4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@GetMapping("/api/session/invalidate")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public String invalidateSession(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HttpSession session) {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	session.invalidate();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return "session invalidated";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