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y="5143500" cx="9144000"/>
  <p:notesSz cx="6858000" cy="9144000"/>
  <p:embeddedFontLst>
    <p:embeddedFont>
      <p:font typeface="Oswald"/>
      <p:regular r:id="rId73"/>
      <p:bold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Oswald-regular.fntdata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74" Type="http://schemas.openxmlformats.org/officeDocument/2006/relationships/font" Target="fonts/Oswald-bold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d897b18f6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d897b18f6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95200d5c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95200d5c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95200d5c0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95200d5c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95200d5c0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95200d5c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95200d5c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95200d5c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95200d5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95200d5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95200d5c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95200d5c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95200d5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95200d5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95200d5c0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95200d5c0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95200d5c0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95200d5c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95200d5c0_0_8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95200d5c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95200d5c0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95200d5c0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95200d5c0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95200d5c0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95200d5c0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95200d5c0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9d209cf5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9d209cf5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95200d5c0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95200d5c0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95200d5c0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95200d5c0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9d209cf5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9d209cf5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9d209cf5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9d209cf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95200d5c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95200d5c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95200d5c0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95200d5c0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95200d5c0_0_13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95200d5c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9d209cf5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9d209cf5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95200d5c0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95200d5c0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95200d5c0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95200d5c0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95200d5c0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95200d5c0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3795838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3795838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95200d5c0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95200d5c0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37958384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3795838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37958384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3795838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7958384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37958384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37958384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37958384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95200d5c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95200d5c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37958384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37958384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37958384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37958384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7958384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37958384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37958384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37958384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37958384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37958384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37958384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37958384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37958384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37958384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37958384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37958384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37958384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37958384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37958384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37958384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5200d5c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95200d5c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37958384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37958384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37958384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37958384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37958384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37958384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37958384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37958384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37958384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37958384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37958384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37958384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37958384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37958384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37958384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37958384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37958384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37958384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44f10e160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44f10e160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95200d5c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95200d5c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4f10e160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44f10e160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4f10e160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4f10e160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44f10e160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44f10e160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4f10e160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44f10e160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4f10e160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4f10e160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4f10e160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4f10e160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44f10e160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44f10e160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44f10e160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44f10e160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95200d5c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95200d5c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95200d5c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95200d5c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d86399ac8_8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d86399ac8_8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localhost:8080/api/cours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presentation/d/1Dt3CqNEFOBuJYa5MvslzINEYphKWjkR6fydm_b62X_0/edit?usp=sharin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presentation/d/1jkBylv9qA-ULEJmlx9Asb378dOdn2xj2tU5kDBksXJU/edit?usp=sharing" TargetMode="External"/><Relationship Id="rId4" Type="http://schemas.openxmlformats.org/officeDocument/2006/relationships/hyperlink" Target="https://docs.google.com/presentation/d/19Z0dEz-_6vgt0S492NjEqfP8nfTKtYjpb8UOfyWfLZ4/edit?usp=sharing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</a:t>
            </a:r>
            <a:r>
              <a:rPr lang="en" sz="12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EB</a:t>
            </a:r>
            <a:r>
              <a:rPr lang="en" sz="13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S</a:t>
            </a:r>
            <a:r>
              <a:rPr lang="en" sz="12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ERVICE</a:t>
            </a:r>
            <a:r>
              <a:rPr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R</a:t>
            </a:r>
            <a:r>
              <a:rPr lang="en" sz="1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EACT</a:t>
            </a:r>
            <a:r>
              <a:rPr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C</a:t>
            </a:r>
            <a:r>
              <a:rPr lang="en" sz="1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LIENTS</a:t>
            </a:r>
            <a:endParaRPr sz="1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4418025"/>
            <a:ext cx="9144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sz="2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9200"/>
            <a:ext cx="8839199" cy="31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course data model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50">
                <a:solidFill>
                  <a:schemeClr val="dk1"/>
                </a:solidFill>
                <a:highlight>
                  <a:srgbClr val="FFFFFF"/>
                </a:highlight>
              </a:rPr>
              <a:t>package com.example.myapp.models;</a:t>
            </a:r>
            <a:endParaRPr sz="3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50">
                <a:solidFill>
                  <a:schemeClr val="dk1"/>
                </a:solidFill>
                <a:highlight>
                  <a:srgbClr val="FFFFFF"/>
                </a:highlight>
              </a:rPr>
              <a:t>import java.util.Date;</a:t>
            </a:r>
            <a:endParaRPr sz="3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5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3150">
                <a:solidFill>
                  <a:schemeClr val="dk1"/>
                </a:solidFill>
                <a:highlight>
                  <a:srgbClr val="FFFFFF"/>
                </a:highlight>
              </a:rPr>
              <a:t>Course {</a:t>
            </a:r>
            <a:endParaRPr sz="3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5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en" sz="3150">
                <a:solidFill>
                  <a:srgbClr val="000080"/>
                </a:solidFill>
                <a:highlight>
                  <a:srgbClr val="FFFFFF"/>
                </a:highlight>
              </a:rPr>
              <a:t>private int </a:t>
            </a:r>
            <a:r>
              <a:rPr lang="en" sz="3150">
                <a:solidFill>
                  <a:schemeClr val="dk1"/>
                </a:solidFill>
                <a:highlight>
                  <a:srgbClr val="FFFFFF"/>
                </a:highlight>
              </a:rPr>
              <a:t>id;</a:t>
            </a:r>
            <a:endParaRPr sz="3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5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en" sz="315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3150">
                <a:solidFill>
                  <a:schemeClr val="dk1"/>
                </a:solidFill>
                <a:highlight>
                  <a:srgbClr val="FFFFFF"/>
                </a:highlight>
              </a:rPr>
              <a:t>String title;</a:t>
            </a:r>
            <a:endParaRPr sz="3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50">
                <a:solidFill>
                  <a:schemeClr val="dk1"/>
                </a:solidFill>
                <a:highlight>
                  <a:srgbClr val="FFFFFF"/>
                </a:highlight>
              </a:rPr>
              <a:t>  // setters and getters...</a:t>
            </a:r>
            <a:endParaRPr sz="3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package com.example.myapp.</a:t>
            </a:r>
            <a:r>
              <a:rPr b="1" i="1" lang="en" sz="2650" u="sng">
                <a:solidFill>
                  <a:schemeClr val="dk1"/>
                </a:solidFill>
                <a:highlight>
                  <a:srgbClr val="FFFFFF"/>
                </a:highlight>
              </a:rPr>
              <a:t>services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2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@RestController</a:t>
            </a:r>
            <a:endParaRPr sz="2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@CrossOrigin(origins = </a:t>
            </a:r>
            <a:r>
              <a:rPr b="1" lang="en" sz="2650">
                <a:solidFill>
                  <a:srgbClr val="008000"/>
                </a:solidFill>
                <a:highlight>
                  <a:srgbClr val="FFFFFF"/>
                </a:highlight>
              </a:rPr>
              <a:t>"http://localhost:3000"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2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5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CourseController {</a:t>
            </a:r>
            <a:endParaRPr sz="2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  List&lt;Course&gt; courses = </a:t>
            </a:r>
            <a:r>
              <a:rPr b="1" lang="en" sz="265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ArrayList&lt;Course&gt;();</a:t>
            </a:r>
            <a:endParaRPr sz="2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  @GetMapping(</a:t>
            </a:r>
            <a:r>
              <a:rPr b="1" lang="en" sz="2650">
                <a:solidFill>
                  <a:srgbClr val="008000"/>
                </a:solidFill>
                <a:highlight>
                  <a:srgbClr val="FFFFFF"/>
                </a:highlight>
              </a:rPr>
              <a:t>"/api/course"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2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en" sz="265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List&lt;Course&gt; findAllCourses() {</a:t>
            </a:r>
            <a:endParaRPr sz="2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r>
              <a:rPr b="1" lang="en" sz="265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courses;</a:t>
            </a:r>
            <a:endParaRPr sz="2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}}</a:t>
            </a:r>
            <a:endParaRPr sz="3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all courses Web service endpoint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and verify new web service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Commit all changes to source control, e.g.,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/>
              <a:t>git commit -am 'added course data model and service'</a:t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Restart the server and test locally, </a:t>
            </a:r>
            <a:r>
              <a:rPr lang="en" sz="2600">
                <a:solidFill>
                  <a:schemeClr val="dk1"/>
                </a:solidFill>
              </a:rPr>
              <a:t>v</a:t>
            </a:r>
            <a:r>
              <a:rPr lang="en" sz="2600">
                <a:solidFill>
                  <a:schemeClr val="dk1"/>
                </a:solidFill>
              </a:rPr>
              <a:t>erify response is an empty array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hlink"/>
                </a:solidFill>
                <a:hlinkClick r:id="rId3"/>
              </a:rPr>
              <a:t>http://localhost:8080/api/courses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Push to heroku and verify remote response is also an empty array</a:t>
            </a:r>
            <a:endParaRPr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</a:t>
            </a:r>
            <a:r>
              <a:rPr lang="en" sz="14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EACT</a:t>
            </a:r>
            <a:r>
              <a:rPr lang="en" sz="1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W</a:t>
            </a:r>
            <a:r>
              <a:rPr lang="en" sz="14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EB</a:t>
            </a:r>
            <a:r>
              <a:rPr lang="en" sz="1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S</a:t>
            </a:r>
            <a:r>
              <a:rPr lang="en" sz="1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ERVICE</a:t>
            </a:r>
            <a:r>
              <a:rPr lang="en" sz="1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C</a:t>
            </a:r>
            <a:r>
              <a:rPr lang="en" sz="1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LIENT</a:t>
            </a:r>
            <a:endParaRPr sz="10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0" y="4418025"/>
            <a:ext cx="9144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sz="2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react app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If you don't already have a react client application, create a new one as follows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$ create-react-app whiteboard-client-react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Test the application by starting it with npm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$ cd 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whiteboard-client-react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$ npm start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Verify the default react application opens in a browser</a:t>
            </a:r>
            <a:endParaRPr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src/index.js create WhiteBoard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React </a:t>
            </a:r>
            <a:r>
              <a:rPr b="1" lang="en" sz="2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b="1" lang="en" sz="2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'react'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ReactDOM </a:t>
            </a:r>
            <a:r>
              <a:rPr b="1" lang="en" sz="2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b="1" lang="en" sz="2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'react-dom'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ReactDOM.render(</a:t>
            </a:r>
            <a:endParaRPr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b="1" lang="en" sz="2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&gt;WhiteBoard&lt;/</a:t>
            </a:r>
            <a:r>
              <a:rPr b="1" lang="en" sz="2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</a:t>
            </a:r>
            <a:endParaRPr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6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6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'root'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from scratch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Open react application in your favorite ide, e.g., WebStorm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Remove all the code under src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We will be creating the app from scratch</a:t>
            </a:r>
            <a:endParaRPr sz="3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2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React </a:t>
            </a:r>
            <a:r>
              <a:rPr b="1" lang="en" sz="28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b="1" lang="en" sz="28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'react'</a:t>
            </a:r>
            <a:r>
              <a:rPr lang="en" sz="2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2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WhiteBoard </a:t>
            </a:r>
            <a:r>
              <a:rPr b="1" lang="en" sz="28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2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React.Component {</a:t>
            </a:r>
            <a:endParaRPr sz="2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85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en" sz="2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2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28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2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&lt;</a:t>
            </a:r>
            <a:r>
              <a:rPr b="1" lang="en" sz="28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2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&gt;WhiteBoard&lt;/</a:t>
            </a:r>
            <a:r>
              <a:rPr b="1" lang="en" sz="28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2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)</a:t>
            </a:r>
            <a:endParaRPr sz="2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export default </a:t>
            </a:r>
            <a:r>
              <a:rPr lang="en" sz="2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WhiteBoard;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src/containers/WhiteBoard.js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index.js use new container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React </a:t>
            </a:r>
            <a:r>
              <a:rPr b="1" lang="en" sz="2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b="1" lang="en" sz="2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'react'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ReactDOM </a:t>
            </a:r>
            <a:r>
              <a:rPr b="1" lang="en" sz="2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b="1" lang="en" sz="2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'react-dom'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WhiteBoard </a:t>
            </a:r>
            <a:r>
              <a:rPr b="1" lang="en" sz="2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b="1" lang="en" sz="2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'./containers/WhiteBoard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ReactDOM.render(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2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2200" strike="sng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22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&gt;WhiteBoard&lt;/</a:t>
            </a:r>
            <a:r>
              <a:rPr b="1" lang="en" sz="2200" strike="sng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22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</a:t>
            </a:r>
            <a:endParaRPr sz="22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b="1" lang="en" sz="2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WhiteBoard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/&gt;,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2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2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'root'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This presentation walks you through getting started with building a </a:t>
            </a:r>
            <a:r>
              <a:rPr lang="en" sz="2100"/>
              <a:t>WhiteBoard</a:t>
            </a:r>
            <a:r>
              <a:rPr lang="en" sz="2100"/>
              <a:t> application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It is assumed that you already have a spring boot web application </a:t>
            </a:r>
            <a:r>
              <a:rPr lang="en" sz="2100">
                <a:solidFill>
                  <a:schemeClr val="dk1"/>
                </a:solidFill>
              </a:rPr>
              <a:t>deployed and running on heroku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If not, take a look at the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Deploying Spring Boot Web Applications to Heroku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 general, these are the steps or topics covered in this presentation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Implementing a Course List container webpage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/>
              <a:t>Implementing a Course Row component</a:t>
            </a: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to heroku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Commit all source code to a heroku repository and start the application on heroku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init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add 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commit -am 'first commit'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heroku login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heroku create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heroku apps:rename whiteboard-</a:t>
            </a:r>
            <a:r>
              <a:rPr lang="en">
                <a:solidFill>
                  <a:schemeClr val="dk1"/>
                </a:solidFill>
                <a:highlight>
                  <a:srgbClr val="FF9900"/>
                </a:highlight>
                <a:latin typeface="Consolas"/>
                <a:ea typeface="Consolas"/>
                <a:cs typeface="Consolas"/>
                <a:sym typeface="Consolas"/>
              </a:rPr>
              <a:t>summer-2048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-client-react-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john-doe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push heroku master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heroku open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Verify that the index.html content renders in the browser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  <a:highlight>
                  <a:srgbClr val="FF9900"/>
                </a:highlight>
              </a:rPr>
              <a:t>Use this semester</a:t>
            </a:r>
            <a:r>
              <a:rPr lang="en">
                <a:solidFill>
                  <a:schemeClr val="dk1"/>
                </a:solidFill>
              </a:rPr>
              <a:t>.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Use your username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r>
              <a:rPr lang="en" sz="1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OURSE</a:t>
            </a:r>
            <a:r>
              <a:rPr lang="en" sz="1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L</a:t>
            </a:r>
            <a:r>
              <a:rPr lang="en" sz="1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IST</a:t>
            </a:r>
            <a:r>
              <a:rPr lang="en" sz="1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O</a:t>
            </a:r>
            <a:r>
              <a:rPr lang="en" sz="1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</a:t>
            </a:r>
            <a:r>
              <a:rPr lang="en" sz="1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1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r>
              <a:rPr lang="en" sz="1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OURSE</a:t>
            </a:r>
            <a:r>
              <a:rPr lang="en" sz="1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R</a:t>
            </a:r>
            <a:r>
              <a:rPr lang="en" sz="1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OWS</a:t>
            </a:r>
            <a:endParaRPr sz="1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src/containers/CourseList.js</a:t>
            </a:r>
            <a:endParaRPr/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React </a:t>
            </a:r>
            <a:r>
              <a:rPr b="1" lang="en" sz="18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b="1" lang="en" sz="18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'react'</a:t>
            </a:r>
            <a:r>
              <a:rPr lang="en" sz="1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CourseList </a:t>
            </a:r>
            <a:r>
              <a:rPr b="1" lang="en" sz="18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React.Component {</a:t>
            </a:r>
            <a:endParaRPr sz="1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5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lang="en" sz="1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5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en" sz="1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&lt;</a:t>
            </a:r>
            <a:r>
              <a:rPr b="1" lang="en" sz="18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" sz="1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&gt;Course List&lt;/</a:t>
            </a:r>
            <a:r>
              <a:rPr b="1" lang="en" sz="18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" sz="1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)</a:t>
            </a:r>
            <a:endParaRPr sz="1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export default </a:t>
            </a:r>
            <a:r>
              <a:rPr lang="en" sz="1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CourseList;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</a:t>
            </a:r>
            <a:r>
              <a:rPr lang="en"/>
              <a:t>WhiteBoard</a:t>
            </a:r>
            <a:r>
              <a:rPr lang="en"/>
              <a:t>, show CourseList</a:t>
            </a:r>
            <a:endParaRPr/>
          </a:p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CourseList </a:t>
            </a:r>
            <a:r>
              <a:rPr b="1" lang="en" sz="24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b="1" lang="en" sz="24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'./CourseList'</a:t>
            </a: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WhiteBoard </a:t>
            </a:r>
            <a:r>
              <a:rPr b="1" lang="en" sz="24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React.Component {</a:t>
            </a:r>
            <a:endParaRPr sz="24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45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24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24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4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&lt;</a:t>
            </a:r>
            <a:r>
              <a:rPr b="1" lang="en" sz="24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&lt;</a:t>
            </a:r>
            <a:r>
              <a:rPr b="1" lang="en" sz="24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&gt;WhiteBoard&lt;/</a:t>
            </a:r>
            <a:r>
              <a:rPr b="1" lang="en" sz="24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&lt;</a:t>
            </a:r>
            <a:r>
              <a:rPr b="1" lang="en" sz="24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CourseList</a:t>
            </a: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24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&lt;/</a:t>
            </a:r>
            <a:r>
              <a:rPr b="1" lang="en" sz="24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)}}</a:t>
            </a:r>
            <a:endParaRPr b="1" sz="295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CourseList, add course table</a:t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24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1" lang="en" sz="24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&gt;Course List&lt;/</a:t>
            </a:r>
            <a:r>
              <a:rPr b="1" lang="en" sz="24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1" lang="en" sz="24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1" lang="en" sz="24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thead</a:t>
            </a: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1" lang="en" sz="24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1" lang="en" sz="24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&gt;Title&lt;/</a:t>
            </a:r>
            <a:r>
              <a:rPr b="1" lang="en" sz="24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1" lang="en" sz="24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1" lang="en" sz="24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thead</a:t>
            </a: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1" lang="en" sz="24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tbody</a:t>
            </a: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1" lang="en" sz="24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1" lang="en" sz="24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&gt;Course Row&lt;/</a:t>
            </a:r>
            <a:r>
              <a:rPr b="1" lang="en" sz="24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1" lang="en" sz="24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1" lang="en" sz="24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tbody</a:t>
            </a: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b="1" lang="en" sz="24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" sz="24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2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src/components/CourseRow.js</a:t>
            </a:r>
            <a:endParaRPr/>
          </a:p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React </a:t>
            </a:r>
            <a:r>
              <a:rPr b="1"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b="1"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'react'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CourseRow </a:t>
            </a:r>
            <a:r>
              <a:rPr b="1"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React.Component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4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1"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&gt;Course Row&lt;/</a:t>
            </a:r>
            <a:r>
              <a:rPr b="1"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1"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export default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CourseRow;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 CourseList, replace course rows with CourseRow</a:t>
            </a:r>
            <a:endParaRPr sz="3200"/>
          </a:p>
        </p:txBody>
      </p:sp>
      <p:sp>
        <p:nvSpPr>
          <p:cNvPr id="204" name="Google Shape;204;p38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1" lang="en" sz="32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tbody</a:t>
            </a:r>
            <a:r>
              <a:rPr lang="en" sz="32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2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b="1" lang="en" sz="32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CourseRow</a:t>
            </a:r>
            <a:r>
              <a:rPr lang="en" sz="32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32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b="1" lang="en" sz="32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CourseRow</a:t>
            </a:r>
            <a:r>
              <a:rPr lang="en" sz="32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32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b="1" lang="en" sz="32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CourseRow</a:t>
            </a:r>
            <a:r>
              <a:rPr lang="en" sz="32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32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b="1" lang="en" sz="32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tbody</a:t>
            </a:r>
            <a:r>
              <a:rPr lang="en" sz="32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</a:t>
            </a:r>
            <a:r>
              <a:rPr lang="en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ETRIEVING</a:t>
            </a:r>
            <a:r>
              <a:rPr lang="en" sz="9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D</a:t>
            </a:r>
            <a:r>
              <a:rPr lang="en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ATA</a:t>
            </a:r>
            <a:r>
              <a:rPr lang="en" sz="9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F</a:t>
            </a:r>
            <a:r>
              <a:rPr lang="en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ROM</a:t>
            </a:r>
            <a:r>
              <a:rPr lang="en" sz="9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A W</a:t>
            </a:r>
            <a:r>
              <a:rPr lang="en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EB</a:t>
            </a:r>
            <a:r>
              <a:rPr lang="en" sz="9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S</a:t>
            </a:r>
            <a:r>
              <a:rPr lang="en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ERVICE</a:t>
            </a:r>
            <a:r>
              <a:rPr lang="en" sz="9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I</a:t>
            </a:r>
            <a:r>
              <a:rPr lang="en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</a:t>
            </a:r>
            <a:r>
              <a:rPr lang="en" sz="9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R</a:t>
            </a:r>
            <a:r>
              <a:rPr lang="en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EACT</a:t>
            </a:r>
            <a:endParaRPr sz="9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src/services/CourseService.js</a:t>
            </a:r>
            <a:endParaRPr/>
          </a:p>
        </p:txBody>
      </p:sp>
      <p:sp>
        <p:nvSpPr>
          <p:cNvPr id="215" name="Google Shape;215;p40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50">
                <a:solidFill>
                  <a:srgbClr val="000080"/>
                </a:solidFill>
                <a:highlight>
                  <a:srgbClr val="FFFFFF"/>
                </a:highlight>
              </a:rPr>
              <a:t>export default class 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CourseService {</a:t>
            </a:r>
            <a:endParaRPr sz="3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i="1" lang="en" sz="3450">
                <a:solidFill>
                  <a:schemeClr val="dk1"/>
                </a:solidFill>
                <a:highlight>
                  <a:srgbClr val="FFFFFF"/>
                </a:highlight>
              </a:rPr>
              <a:t>findAllCourses 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= () =&gt; {}</a:t>
            </a:r>
            <a:endParaRPr sz="3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50">
                <a:solidFill>
                  <a:srgbClr val="458383"/>
                </a:solidFill>
                <a:highlight>
                  <a:srgbClr val="FFFFFF"/>
                </a:highlight>
              </a:rPr>
              <a:t>   </a:t>
            </a:r>
            <a:r>
              <a:rPr i="1" lang="en" sz="3450">
                <a:solidFill>
                  <a:schemeClr val="dk1"/>
                </a:solidFill>
                <a:highlight>
                  <a:srgbClr val="FFFFFF"/>
                </a:highlight>
              </a:rPr>
              <a:t>createCourse 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= course =&gt; {}</a:t>
            </a:r>
            <a:endParaRPr sz="3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i="1" lang="en" sz="3450">
                <a:solidFill>
                  <a:schemeClr val="dk1"/>
                </a:solidFill>
                <a:highlight>
                  <a:srgbClr val="FFFFFF"/>
                </a:highlight>
              </a:rPr>
              <a:t>deleteCourse 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= courseId =&gt; {}</a:t>
            </a:r>
            <a:endParaRPr sz="3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i="1" lang="en" sz="3450">
                <a:solidFill>
                  <a:schemeClr val="dk1"/>
                </a:solidFill>
                <a:highlight>
                  <a:srgbClr val="FFFFFF"/>
                </a:highlight>
              </a:rPr>
              <a:t>deleteModule 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= moduleToDelete =&gt; {}</a:t>
            </a:r>
            <a:endParaRPr sz="3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b="1" sz="375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Implement </a:t>
            </a:r>
            <a:r>
              <a:rPr lang="en" sz="3600">
                <a:highlight>
                  <a:srgbClr val="FF9900"/>
                </a:highlight>
              </a:rPr>
              <a:t>findAllCourses</a:t>
            </a:r>
            <a:r>
              <a:rPr lang="en" sz="3600"/>
              <a:t>() Web service client</a:t>
            </a:r>
            <a:endParaRPr sz="3600"/>
          </a:p>
        </p:txBody>
      </p:sp>
      <p:sp>
        <p:nvSpPr>
          <p:cNvPr id="221" name="Google Shape;221;p41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COURSE_API_URL = </a:t>
            </a:r>
            <a:endParaRPr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'</a:t>
            </a:r>
            <a:r>
              <a:rPr b="1" lang="en" sz="260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https://whiteboard.herokuapp.com/api/course</a:t>
            </a:r>
            <a:r>
              <a:rPr b="1" lang="en" sz="2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26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export default class 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CourseService {</a:t>
            </a:r>
            <a:endParaRPr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600">
                <a:solidFill>
                  <a:srgbClr val="7A7A43"/>
                </a:solidFill>
                <a:highlight>
                  <a:srgbClr val="FF9900"/>
                </a:highlight>
                <a:latin typeface="Consolas"/>
                <a:ea typeface="Consolas"/>
                <a:cs typeface="Consolas"/>
                <a:sym typeface="Consolas"/>
              </a:rPr>
              <a:t>findAllCourses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() =&gt;</a:t>
            </a:r>
            <a:endParaRPr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etch(COURSE_API_URL)</a:t>
            </a:r>
            <a:endParaRPr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.</a:t>
            </a:r>
            <a:r>
              <a:rPr lang="en" sz="26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(response =&gt; </a:t>
            </a:r>
            <a:endParaRPr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response.json());</a:t>
            </a:r>
            <a:endParaRPr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41"/>
          <p:cNvSpPr/>
          <p:nvPr/>
        </p:nvSpPr>
        <p:spPr>
          <a:xfrm>
            <a:off x="6595100" y="2548900"/>
            <a:ext cx="2281500" cy="20199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your URL will be different. It will be whatever you called your heroku application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the development environment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Make sure you have the following setup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You have an account on heroku.com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Heroku CLI (Command Line Interface)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Spring Tool Suite up and running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Spring CLI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MySQL Workbench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You have an account on github.com, or the school's github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If not, take a look at the following slides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Setup Development Environment for WebDev</a:t>
            </a:r>
            <a:br>
              <a:rPr lang="en" sz="2000"/>
            </a:br>
            <a:r>
              <a:rPr lang="en" sz="2000" u="sng">
                <a:solidFill>
                  <a:schemeClr val="hlink"/>
                </a:solidFill>
                <a:hlinkClick r:id="rId4"/>
              </a:rPr>
              <a:t>Adding a Remote MySQL Database to a Spring Boot Web Application on Heroku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2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CourseService </a:t>
            </a:r>
            <a:r>
              <a:rPr b="1" lang="en" sz="21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b="1" lang="en" sz="21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'../services/CourseService'</a:t>
            </a:r>
            <a:r>
              <a:rPr lang="en" sz="2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2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CourseList </a:t>
            </a:r>
            <a:r>
              <a:rPr b="1" lang="en" sz="21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2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React.Component {</a:t>
            </a:r>
            <a:endParaRPr sz="2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lang="en" sz="2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2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1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215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courseService </a:t>
            </a:r>
            <a:r>
              <a:rPr lang="en" sz="2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CourseService();</a:t>
            </a:r>
            <a:endParaRPr sz="2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1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215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state </a:t>
            </a:r>
            <a:r>
              <a:rPr lang="en" sz="2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{</a:t>
            </a:r>
            <a:r>
              <a:rPr b="1" lang="en" sz="215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courses</a:t>
            </a:r>
            <a:r>
              <a:rPr lang="en" sz="2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[]};</a:t>
            </a:r>
            <a:endParaRPr sz="2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componentDidMount</a:t>
            </a:r>
            <a:r>
              <a:rPr lang="en" sz="2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2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1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215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courseService</a:t>
            </a:r>
            <a:r>
              <a:rPr lang="en" sz="2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15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findAllCourses</a:t>
            </a:r>
            <a:r>
              <a:rPr lang="en" sz="2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</a:t>
            </a:r>
            <a:r>
              <a:rPr lang="en" sz="215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2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(courses =&gt; </a:t>
            </a:r>
            <a:endParaRPr sz="2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1" lang="en" sz="21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15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setState</a:t>
            </a:r>
            <a:r>
              <a:rPr lang="en" sz="2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b="1" lang="en" sz="215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courses</a:t>
            </a:r>
            <a:r>
              <a:rPr lang="en" sz="2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courses}));</a:t>
            </a:r>
            <a:endParaRPr sz="2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CourseList, findAllCourses() on mount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course rows</a:t>
            </a:r>
            <a:endParaRPr/>
          </a:p>
        </p:txBody>
      </p:sp>
      <p:sp>
        <p:nvSpPr>
          <p:cNvPr id="234" name="Google Shape;234;p43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5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courseRows</a:t>
            </a:r>
            <a:r>
              <a:rPr lang="en" sz="32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() =&gt; {</a:t>
            </a:r>
            <a:endParaRPr sz="32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1" lang="en" sz="32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32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1" lang="en" sz="32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32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&gt;Course Row&lt;/</a:t>
            </a:r>
            <a:r>
              <a:rPr b="1" lang="en" sz="32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32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1" lang="en" sz="32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32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32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32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50">
                <a:solidFill>
                  <a:schemeClr val="dk1"/>
                </a:solidFill>
              </a:rPr>
              <a:t>Invoke</a:t>
            </a:r>
            <a:r>
              <a:rPr lang="en" sz="3250">
                <a:solidFill>
                  <a:schemeClr val="dk1"/>
                </a:solidFill>
              </a:rPr>
              <a:t> courseRows() from within the template</a:t>
            </a:r>
            <a:endParaRPr sz="3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32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tbody</a:t>
            </a:r>
            <a:r>
              <a:rPr lang="en" sz="32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2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 lang="en" sz="32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32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325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courseRows</a:t>
            </a:r>
            <a:r>
              <a:rPr lang="en" sz="32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()}</a:t>
            </a:r>
            <a:endParaRPr sz="32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" sz="32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tbody</a:t>
            </a:r>
            <a:r>
              <a:rPr lang="en" sz="32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over courses</a:t>
            </a:r>
            <a:endParaRPr/>
          </a:p>
        </p:txBody>
      </p:sp>
      <p:sp>
        <p:nvSpPr>
          <p:cNvPr id="240" name="Google Shape;240;p44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CourseRow </a:t>
            </a:r>
            <a:r>
              <a:rPr b="1" lang="en" sz="3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 b="1" sz="34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"../components/CourseRow"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400">
              <a:solidFill>
                <a:srgbClr val="7A7A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courseRows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() =&gt;</a:t>
            </a:r>
            <a:endParaRPr sz="3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3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34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34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courses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34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3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course, idx) =&gt;</a:t>
            </a:r>
            <a:endParaRPr sz="3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3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CourseRow </a:t>
            </a:r>
            <a:r>
              <a:rPr b="1" lang="en" sz="3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1" lang="en" sz="3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{idx}</a:t>
            </a:r>
            <a:endParaRPr sz="3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			   course</a:t>
            </a:r>
            <a:r>
              <a:rPr b="1" lang="en" sz="3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{course}/&gt;);</a:t>
            </a:r>
            <a:endParaRPr sz="3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 CourseRow as a table row</a:t>
            </a:r>
            <a:endParaRPr/>
          </a:p>
        </p:txBody>
      </p:sp>
      <p:sp>
        <p:nvSpPr>
          <p:cNvPr id="246" name="Google Shape;246;p45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CourseRow = ({course}) =&gt;</a:t>
            </a:r>
            <a:endParaRPr sz="3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1" lang="en" sz="3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1" lang="en" sz="3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3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Course Row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" sz="3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1" lang="en" sz="3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1" lang="en" sz="3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1" lang="en" sz="3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&gt;{</a:t>
            </a:r>
            <a:r>
              <a:rPr lang="en" sz="36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course.</a:t>
            </a:r>
            <a:r>
              <a:rPr b="1" lang="en" sz="3600">
                <a:solidFill>
                  <a:srgbClr val="660E7A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}&lt;/</a:t>
            </a:r>
            <a:r>
              <a:rPr b="1" lang="en" sz="3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1" lang="en" sz="3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6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</a:t>
            </a:r>
            <a:r>
              <a:rPr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EW</a:t>
            </a:r>
            <a:r>
              <a:rPr lang="en" sz="1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C</a:t>
            </a:r>
            <a:r>
              <a:rPr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OURSE</a:t>
            </a:r>
            <a:r>
              <a:rPr lang="en" sz="1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F</a:t>
            </a:r>
            <a:r>
              <a:rPr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ORM</a:t>
            </a:r>
            <a:endParaRPr sz="1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7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CourseList, add new course title form</a:t>
            </a:r>
            <a:endParaRPr/>
          </a:p>
        </p:txBody>
      </p:sp>
      <p:sp>
        <p:nvSpPr>
          <p:cNvPr id="257" name="Google Shape;257;p47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31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thead</a:t>
            </a: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b="1" lang="en" sz="31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1" lang="en" sz="31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&gt;Title&lt;/</a:t>
            </a:r>
            <a:r>
              <a:rPr b="1" lang="en" sz="31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1" lang="en" sz="31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1" lang="en" sz="31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1" lang="en" sz="31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1" lang="en" sz="31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b="1" lang="en" sz="31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1" lang="en" sz="31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="titleFld"</a:t>
            </a:r>
            <a:endParaRPr b="1" sz="31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1" lang="en" sz="31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placeholder</a:t>
            </a:r>
            <a:r>
              <a:rPr b="1" lang="en" sz="31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="cs101"</a:t>
            </a: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3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b="1" lang="en" sz="31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1" lang="en" sz="31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1" lang="en" sz="31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&gt;Add&lt;/</a:t>
            </a:r>
            <a:r>
              <a:rPr b="1" lang="en" sz="31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1" lang="en" sz="31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&lt;/</a:t>
            </a:r>
            <a:r>
              <a:rPr b="1" lang="en" sz="31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" sz="31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thead</a:t>
            </a: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8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 click and title change events</a:t>
            </a:r>
            <a:endParaRPr/>
          </a:p>
        </p:txBody>
      </p:sp>
      <p:sp>
        <p:nvSpPr>
          <p:cNvPr id="263" name="Google Shape;263;p48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7A7A43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titleChanged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(event) = () =&gt; { … }</a:t>
            </a:r>
            <a:endParaRPr sz="3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7A7A43"/>
                </a:solidFill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createCourse</a:t>
            </a:r>
            <a:r>
              <a:rPr lang="en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     = () =&gt; { … }</a:t>
            </a:r>
            <a:endParaRPr sz="3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33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b="1" lang="en" sz="33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onChange</a:t>
            </a:r>
            <a:r>
              <a:rPr b="1" lang="en" sz="330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33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 lang="en" sz="330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33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3300">
                <a:solidFill>
                  <a:srgbClr val="7A7A43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titleChanged</a:t>
            </a:r>
            <a:r>
              <a:rPr lang="en" sz="33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3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33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button </a:t>
            </a:r>
            <a:r>
              <a:rPr b="1" lang="en" sz="3300">
                <a:solidFill>
                  <a:srgbClr val="0000FF"/>
                </a:solidFill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b="1" lang="en" sz="3300">
                <a:solidFill>
                  <a:srgbClr val="008000"/>
                </a:solidFill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3300">
                <a:solidFill>
                  <a:schemeClr val="dk1"/>
                </a:solidFill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 lang="en" sz="3300">
                <a:solidFill>
                  <a:srgbClr val="000080"/>
                </a:solidFill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3300">
                <a:solidFill>
                  <a:schemeClr val="dk1"/>
                </a:solidFill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3300">
                <a:solidFill>
                  <a:srgbClr val="7A7A43"/>
                </a:solidFill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createCourse</a:t>
            </a:r>
            <a:r>
              <a:rPr lang="en" sz="3300">
                <a:solidFill>
                  <a:schemeClr val="dk1"/>
                </a:solidFill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Add&lt;/</a:t>
            </a:r>
            <a:r>
              <a:rPr b="1" lang="en" sz="33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 title change</a:t>
            </a:r>
            <a:endParaRPr/>
          </a:p>
        </p:txBody>
      </p:sp>
      <p:sp>
        <p:nvSpPr>
          <p:cNvPr id="269" name="Google Shape;269;p49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titleChanged</a:t>
            </a:r>
            <a:r>
              <a:rPr lang="en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(event) =&gt;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8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setState</a:t>
            </a:r>
            <a:r>
              <a:rPr lang="en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28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course</a:t>
            </a:r>
            <a:r>
              <a:rPr lang="en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</a:t>
            </a:r>
            <a:r>
              <a:rPr b="1" lang="en" sz="28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event.</a:t>
            </a:r>
            <a:r>
              <a:rPr b="1" lang="en" sz="28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lang="en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28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value </a:t>
            </a:r>
            <a:r>
              <a:rPr lang="en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7A7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createCourse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() =&gt;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800">
                <a:solidFill>
                  <a:srgbClr val="7A7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2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2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course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800">
              <a:solidFill>
                <a:srgbClr val="7A7A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r>
              <a:rPr lang="en" sz="1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REATE</a:t>
            </a:r>
            <a:r>
              <a:rPr lang="en" sz="17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C</a:t>
            </a:r>
            <a:r>
              <a:rPr lang="en" sz="1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OURSE</a:t>
            </a:r>
            <a:endParaRPr sz="16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1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createCourse() in </a:t>
            </a:r>
            <a:r>
              <a:rPr lang="en"/>
              <a:t>CourseService.js</a:t>
            </a:r>
            <a:endParaRPr/>
          </a:p>
        </p:txBody>
      </p:sp>
      <p:sp>
        <p:nvSpPr>
          <p:cNvPr id="280" name="Google Shape;280;p51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7A7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createCourse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course =&gt;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fetch(</a:t>
            </a:r>
            <a:r>
              <a:rPr lang="en" sz="3000">
                <a:solidFill>
                  <a:srgbClr val="45838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COURSE_API_URL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{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i="1" lang="en" sz="30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3000">
                <a:solidFill>
                  <a:srgbClr val="7A7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(course),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headers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'Content-Type'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'application/json'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30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'POST'</a:t>
            </a:r>
            <a:endParaRPr b="1" sz="30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}).</a:t>
            </a:r>
            <a:r>
              <a:rPr lang="en" sz="3000">
                <a:solidFill>
                  <a:srgbClr val="7A7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(response =&gt;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response.json())}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lang="en" sz="1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PRING</a:t>
            </a:r>
            <a:r>
              <a:rPr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B</a:t>
            </a:r>
            <a:r>
              <a:rPr lang="en" sz="1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OOT</a:t>
            </a:r>
            <a:r>
              <a:rPr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13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lang="en" sz="1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IDDLE</a:t>
            </a:r>
            <a:r>
              <a:rPr lang="en" sz="13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T</a:t>
            </a:r>
            <a:r>
              <a:rPr lang="en" sz="1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IER</a:t>
            </a:r>
            <a:endParaRPr sz="1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0" y="4418025"/>
            <a:ext cx="9144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sz="2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2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createCourse() in </a:t>
            </a:r>
            <a:r>
              <a:rPr lang="en"/>
              <a:t>CourseService.java</a:t>
            </a:r>
            <a:endParaRPr/>
          </a:p>
        </p:txBody>
      </p:sp>
      <p:sp>
        <p:nvSpPr>
          <p:cNvPr id="286" name="Google Shape;286;p52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@PostMapping(</a:t>
            </a:r>
            <a:r>
              <a:rPr b="1" lang="en" sz="3450">
                <a:solidFill>
                  <a:srgbClr val="008000"/>
                </a:solidFill>
                <a:highlight>
                  <a:srgbClr val="FFFFFF"/>
                </a:highlight>
              </a:rPr>
              <a:t>"/api/course"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5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List&lt;Course&gt; createCourse(</a:t>
            </a:r>
            <a:endParaRPr sz="3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@RequestBody Course course) {</a:t>
            </a:r>
            <a:endParaRPr sz="3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   course.setId(randomInteger());</a:t>
            </a:r>
            <a:endParaRPr sz="3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   courses.add(course);</a:t>
            </a:r>
            <a:endParaRPr sz="3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45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courses;</a:t>
            </a:r>
            <a:endParaRPr sz="3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4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3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findAllCourses() i</a:t>
            </a:r>
            <a:r>
              <a:rPr lang="en"/>
              <a:t>n CourseList.js</a:t>
            </a:r>
            <a:endParaRPr/>
          </a:p>
        </p:txBody>
      </p:sp>
      <p:sp>
        <p:nvSpPr>
          <p:cNvPr id="292" name="Google Shape;292;p53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componentDidMount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() =&gt;</a:t>
            </a:r>
            <a:endParaRPr sz="3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3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3400">
                <a:solidFill>
                  <a:srgbClr val="7A7A43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findAllCourses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3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7A7A43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findAllCourses</a:t>
            </a:r>
            <a:r>
              <a:rPr lang="en" sz="34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= ()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=&gt;</a:t>
            </a:r>
            <a:endParaRPr sz="3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3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34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courseService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34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findAllCourses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3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" sz="34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(courses =&gt; </a:t>
            </a:r>
            <a:endParaRPr sz="3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3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34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setState</a:t>
            </a:r>
            <a:endParaRPr sz="3400">
              <a:solidFill>
                <a:srgbClr val="7A7A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({</a:t>
            </a:r>
            <a:r>
              <a:rPr b="1" lang="en" sz="34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courses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courses}));</a:t>
            </a:r>
            <a:endParaRPr sz="3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53"/>
          <p:cNvSpPr/>
          <p:nvPr/>
        </p:nvSpPr>
        <p:spPr>
          <a:xfrm>
            <a:off x="6378900" y="1017725"/>
            <a:ext cx="2367300" cy="17025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This will allow reusing findAllCourses() elsewhere</a:t>
            </a:r>
            <a:endParaRPr sz="2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4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 course list after creating a new one</a:t>
            </a:r>
            <a:endParaRPr/>
          </a:p>
        </p:txBody>
      </p:sp>
      <p:sp>
        <p:nvSpPr>
          <p:cNvPr id="299" name="Google Shape;299;p54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createCourse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() =&gt;</a:t>
            </a:r>
            <a:endParaRPr sz="3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3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36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courseService</a:t>
            </a:r>
            <a:endParaRPr b="1" sz="3600">
              <a:solidFill>
                <a:srgbClr val="660E7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36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createCourse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3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36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36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course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" sz="36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(() =&gt;</a:t>
            </a:r>
            <a:endParaRPr sz="3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3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36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findAllCourses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5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</a:t>
            </a:r>
            <a:r>
              <a:rPr lang="en" sz="1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ELETE</a:t>
            </a:r>
            <a:r>
              <a:rPr lang="en" sz="17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C</a:t>
            </a:r>
            <a:r>
              <a:rPr lang="en" sz="1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OURSE</a:t>
            </a:r>
            <a:endParaRPr sz="16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6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CourseList, add deleteCourse() handler</a:t>
            </a:r>
            <a:endParaRPr/>
          </a:p>
        </p:txBody>
      </p:sp>
      <p:sp>
        <p:nvSpPr>
          <p:cNvPr id="310" name="Google Shape;310;p56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7A7A43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deleteCourse</a:t>
            </a:r>
            <a:r>
              <a:rPr lang="en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() =</a:t>
            </a:r>
            <a:r>
              <a:rPr lang="en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33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33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33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'delete'</a:t>
            </a:r>
            <a:r>
              <a:rPr lang="en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300">
              <a:solidFill>
                <a:srgbClr val="7A7A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courseRows</a:t>
            </a:r>
            <a:r>
              <a:rPr lang="en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() =&gt;</a:t>
            </a:r>
            <a:endParaRPr sz="3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33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33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33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courses</a:t>
            </a:r>
            <a:r>
              <a:rPr lang="en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33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(course =&gt;</a:t>
            </a:r>
            <a:endParaRPr sz="3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1" lang="en" sz="33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CourseRow </a:t>
            </a:r>
            <a:r>
              <a:rPr b="1" lang="en" sz="3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course</a:t>
            </a:r>
            <a:r>
              <a:rPr b="1" lang="en" sz="33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{course}</a:t>
            </a:r>
            <a:endParaRPr sz="3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1" lang="en" sz="33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{course.</a:t>
            </a:r>
            <a:r>
              <a:rPr b="1" lang="en" sz="33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1" lang="en" sz="330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33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 lang="en" sz="330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33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3300">
                <a:solidFill>
                  <a:srgbClr val="7A7A43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deleteCourse</a:t>
            </a:r>
            <a:r>
              <a:rPr lang="en" sz="33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/&gt;)</a:t>
            </a:r>
            <a:endParaRPr sz="3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7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deleteCourse handler to CourseRow</a:t>
            </a:r>
            <a:endParaRPr/>
          </a:p>
        </p:txBody>
      </p:sp>
      <p:sp>
        <p:nvSpPr>
          <p:cNvPr id="316" name="Google Shape;316;p57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CourseRow =</a:t>
            </a:r>
            <a:endParaRPr sz="3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({course, delete}) =&gt;</a:t>
            </a:r>
            <a:endParaRPr sz="3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3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1" lang="en" sz="3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&gt;{</a:t>
            </a:r>
            <a:r>
              <a:rPr b="1" lang="en" sz="34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course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34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}&lt;/</a:t>
            </a:r>
            <a:r>
              <a:rPr b="1" lang="en" sz="3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1" lang="en" sz="3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1" lang="en" sz="3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endParaRPr b="1" sz="34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3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b="1" lang="en" sz="340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34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3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() =&gt; </a:t>
            </a:r>
            <a:r>
              <a:rPr lang="en" sz="3400">
                <a:solidFill>
                  <a:srgbClr val="7A7A43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delete(course.id)</a:t>
            </a:r>
            <a:r>
              <a:rPr lang="en" sz="34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Delete&lt;/</a:t>
            </a:r>
            <a:r>
              <a:rPr b="1" lang="en" sz="3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b="1" lang="en" sz="3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1" lang="en" sz="3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8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course id to deleteCourse()</a:t>
            </a:r>
            <a:endParaRPr/>
          </a:p>
        </p:txBody>
      </p:sp>
      <p:sp>
        <p:nvSpPr>
          <p:cNvPr id="322" name="Google Shape;322;p58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In CourseRow, pass course id to delete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27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button </a:t>
            </a:r>
            <a:r>
              <a:rPr b="1" lang="en" sz="2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b="1" lang="en" sz="27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27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() =&gt;</a:t>
            </a: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{</a:t>
            </a:r>
            <a:r>
              <a:rPr lang="en" sz="2700">
                <a:solidFill>
                  <a:srgbClr val="7A7A43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" sz="27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700">
                <a:solidFill>
                  <a:srgbClr val="660E7A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course</a:t>
            </a:r>
            <a:r>
              <a:rPr lang="en" sz="27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2700">
                <a:solidFill>
                  <a:srgbClr val="660E7A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27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}}&gt;</a:t>
            </a:r>
            <a:endParaRPr sz="2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Delete&lt;/</a:t>
            </a:r>
            <a:r>
              <a:rPr b="1" lang="en" sz="27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In CourseList, receive courseId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deleteCourse</a:t>
            </a: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7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courseId</a:t>
            </a: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=&gt;</a:t>
            </a:r>
            <a:endParaRPr sz="2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7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7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7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'delete ' </a:t>
            </a: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27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courseId</a:t>
            </a: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9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 deleteCourse() in CourseService</a:t>
            </a:r>
            <a:endParaRPr/>
          </a:p>
        </p:txBody>
      </p:sp>
      <p:sp>
        <p:nvSpPr>
          <p:cNvPr id="328" name="Google Shape;328;p59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In CourseList, delegate deteCourse() to service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deleteCourse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courseId =&gt;</a:t>
            </a:r>
            <a:endParaRPr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26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courseService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6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deleteCourse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(courseId);</a:t>
            </a:r>
            <a:endParaRPr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In CourseService, implement delete course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deleteCourse</a:t>
            </a:r>
            <a:r>
              <a:rPr lang="en" sz="26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courseId =&gt;</a:t>
            </a:r>
            <a:endParaRPr sz="26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65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6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65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6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6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'delete ' </a:t>
            </a:r>
            <a:r>
              <a:rPr lang="en" sz="26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courseId);</a:t>
            </a:r>
            <a:endParaRPr sz="3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0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CourseService, send DELETE to server</a:t>
            </a:r>
            <a:endParaRPr/>
          </a:p>
        </p:txBody>
      </p:sp>
      <p:sp>
        <p:nvSpPr>
          <p:cNvPr id="334" name="Google Shape;334;p60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750">
                <a:solidFill>
                  <a:schemeClr val="dk1"/>
                </a:solidFill>
                <a:highlight>
                  <a:srgbClr val="FFFFFF"/>
                </a:highlight>
              </a:rPr>
              <a:t>deleteCourse </a:t>
            </a:r>
            <a:r>
              <a:rPr lang="en" sz="3750">
                <a:solidFill>
                  <a:schemeClr val="dk1"/>
                </a:solidFill>
                <a:highlight>
                  <a:srgbClr val="FFFFFF"/>
                </a:highlight>
              </a:rPr>
              <a:t>= courseId =&gt;</a:t>
            </a:r>
            <a:endParaRPr sz="3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50">
                <a:solidFill>
                  <a:schemeClr val="dk1"/>
                </a:solidFill>
                <a:highlight>
                  <a:srgbClr val="FFFFFF"/>
                </a:highlight>
              </a:rPr>
              <a:t> fetch(</a:t>
            </a:r>
            <a:r>
              <a:rPr b="1" lang="en" sz="3750">
                <a:solidFill>
                  <a:srgbClr val="008000"/>
                </a:solidFill>
                <a:highlight>
                  <a:srgbClr val="FFFFFF"/>
                </a:highlight>
              </a:rPr>
              <a:t>COURSE_API_URL </a:t>
            </a:r>
            <a:r>
              <a:rPr lang="en" sz="3750">
                <a:solidFill>
                  <a:schemeClr val="dk1"/>
                </a:solidFill>
                <a:highlight>
                  <a:srgbClr val="FFFFFF"/>
                </a:highlight>
              </a:rPr>
              <a:t>+ courseId, {</a:t>
            </a:r>
            <a:endParaRPr sz="3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750">
                <a:solidFill>
                  <a:srgbClr val="660E7A"/>
                </a:solidFill>
                <a:highlight>
                  <a:srgbClr val="FFFFFF"/>
                </a:highlight>
              </a:rPr>
              <a:t>method</a:t>
            </a:r>
            <a:r>
              <a:rPr lang="en" sz="375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750">
                <a:solidFill>
                  <a:srgbClr val="008000"/>
                </a:solidFill>
                <a:highlight>
                  <a:srgbClr val="FFFFFF"/>
                </a:highlight>
              </a:rPr>
              <a:t>'delete'</a:t>
            </a:r>
            <a:r>
              <a:rPr lang="en" sz="37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750">
                <a:solidFill>
                  <a:srgbClr val="660E7A"/>
                </a:solidFill>
                <a:highlight>
                  <a:srgbClr val="FFFFFF"/>
                </a:highlight>
              </a:rPr>
              <a:t>headers</a:t>
            </a:r>
            <a:r>
              <a:rPr lang="en" sz="3750">
                <a:solidFill>
                  <a:schemeClr val="dk1"/>
                </a:solidFill>
                <a:highlight>
                  <a:srgbClr val="FFFFFF"/>
                </a:highlight>
              </a:rPr>
              <a:t>: {</a:t>
            </a:r>
            <a:endParaRPr sz="3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5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r>
              <a:rPr b="1" lang="en" sz="3750">
                <a:solidFill>
                  <a:srgbClr val="008000"/>
                </a:solidFill>
                <a:highlight>
                  <a:srgbClr val="FFFFFF"/>
                </a:highlight>
              </a:rPr>
              <a:t>'content-type'</a:t>
            </a:r>
            <a:r>
              <a:rPr lang="en" sz="375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750">
                <a:solidFill>
                  <a:srgbClr val="008000"/>
                </a:solidFill>
                <a:highlight>
                  <a:srgbClr val="FFFFFF"/>
                </a:highlight>
              </a:rPr>
              <a:t>'application/json'   </a:t>
            </a:r>
            <a:r>
              <a:rPr lang="en" sz="375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50">
                <a:solidFill>
                  <a:schemeClr val="dk1"/>
                </a:solidFill>
                <a:highlight>
                  <a:srgbClr val="FFFFFF"/>
                </a:highlight>
              </a:rPr>
              <a:t> }).</a:t>
            </a:r>
            <a:r>
              <a:rPr lang="en" sz="3750">
                <a:solidFill>
                  <a:srgbClr val="7A7A43"/>
                </a:solidFill>
                <a:highlight>
                  <a:srgbClr val="FFFFFF"/>
                </a:highlight>
              </a:rPr>
              <a:t>then</a:t>
            </a:r>
            <a:r>
              <a:rPr lang="en" sz="3750">
                <a:solidFill>
                  <a:schemeClr val="dk1"/>
                </a:solidFill>
                <a:highlight>
                  <a:srgbClr val="FFFFFF"/>
                </a:highlight>
              </a:rPr>
              <a:t>(response =&gt; response.json())</a:t>
            </a:r>
            <a:endParaRPr sz="4550">
              <a:solidFill>
                <a:srgbClr val="7A7A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1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server, implement deleteCourse</a:t>
            </a:r>
            <a:endParaRPr/>
          </a:p>
        </p:txBody>
      </p:sp>
      <p:sp>
        <p:nvSpPr>
          <p:cNvPr id="340" name="Google Shape;340;p61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@DeleteMapping(</a:t>
            </a:r>
            <a:r>
              <a:rPr b="1" lang="en" sz="3350">
                <a:solidFill>
                  <a:srgbClr val="008000"/>
                </a:solidFill>
                <a:highlight>
                  <a:srgbClr val="FFFFFF"/>
                </a:highlight>
              </a:rPr>
              <a:t>"/api/course/{id}"</a:t>
            </a: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5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List&lt;Course&gt; deleteCourse</a:t>
            </a:r>
            <a:endParaRPr sz="3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(@PathVariable(</a:t>
            </a:r>
            <a:r>
              <a:rPr b="1" lang="en" sz="3350">
                <a:solidFill>
                  <a:srgbClr val="008000"/>
                </a:solidFill>
                <a:highlight>
                  <a:srgbClr val="FFFFFF"/>
                </a:highlight>
              </a:rPr>
              <a:t>"id"</a:t>
            </a: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) </a:t>
            </a:r>
            <a:r>
              <a:rPr b="1" lang="en" sz="3350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courseId) {</a:t>
            </a:r>
            <a:endParaRPr sz="3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   courses = courses.stream()</a:t>
            </a:r>
            <a:endParaRPr sz="3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    .filter(course -&gt; course.getId() != courseId)</a:t>
            </a:r>
            <a:endParaRPr sz="3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    .collect(Collectors.toList());</a:t>
            </a:r>
            <a:endParaRPr sz="3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35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courses;}</a:t>
            </a:r>
            <a:endParaRPr sz="5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spring boot server application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If you already have created a spring boot server, you can skip this section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Use spring CLI to create the middle tier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$ spring init --dependencies=web whiteboard-</a:t>
            </a: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summer-2048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-server-java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$ cd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whiteboard-server-java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$ mkdir src/main/webapp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$ cat &gt; src/main/webapp/index.html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&lt;h1&gt;Welcome to the WhiteBoard spring boot server app&lt;/h1&gt;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</a:rPr>
              <a:t>Use this semester</a:t>
            </a:r>
            <a:r>
              <a:rPr lang="en" sz="2000">
                <a:solidFill>
                  <a:schemeClr val="dk1"/>
                </a:solidFill>
              </a:rPr>
              <a:t>, and append your username to distinguish from other similarly named applications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2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lang="en" sz="1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ELECT</a:t>
            </a:r>
            <a:r>
              <a:rPr lang="en" sz="17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C</a:t>
            </a:r>
            <a:r>
              <a:rPr lang="en" sz="1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OURSE</a:t>
            </a:r>
            <a:endParaRPr sz="16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3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react router dom</a:t>
            </a:r>
            <a:endParaRPr/>
          </a:p>
        </p:txBody>
      </p:sp>
      <p:sp>
        <p:nvSpPr>
          <p:cNvPr id="351" name="Google Shape;351;p63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If you have not already done so, install reac-router-dom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$ npm install --save react-router-dom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This will allow implementing navigation between components</a:t>
            </a:r>
            <a:endParaRPr sz="39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4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react router rom</a:t>
            </a:r>
            <a:endParaRPr/>
          </a:p>
        </p:txBody>
      </p:sp>
      <p:sp>
        <p:nvSpPr>
          <p:cNvPr id="357" name="Google Shape;357;p64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 lang="en" sz="34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BrowserRouter </a:t>
            </a:r>
            <a:r>
              <a:rPr b="1" lang="en" sz="3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34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3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b="1" lang="en" sz="3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'react-router-dom'</a:t>
            </a:r>
            <a:endParaRPr b="1" sz="3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3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3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3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34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340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" sz="34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...</a:t>
            </a:r>
            <a:endParaRPr sz="3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&lt;/</a:t>
            </a:r>
            <a:r>
              <a:rPr b="1" lang="en" sz="3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)}</a:t>
            </a:r>
            <a:endParaRPr sz="3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5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/>
              <a:t>WhiteBoard</a:t>
            </a:r>
            <a:r>
              <a:rPr lang="en"/>
              <a:t>, add Route to CourseList</a:t>
            </a:r>
            <a:endParaRPr/>
          </a:p>
        </p:txBody>
      </p:sp>
      <p:sp>
        <p:nvSpPr>
          <p:cNvPr id="363" name="Google Shape;363;p65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30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" sz="3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b="1" lang="en" sz="30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3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</a:t>
            </a:r>
            <a:r>
              <a:rPr b="1" lang="en" sz="30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3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&gt;WhiteBoard&lt;/</a:t>
            </a:r>
            <a:r>
              <a:rPr b="1" lang="en" sz="30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3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</a:t>
            </a:r>
            <a:r>
              <a:rPr b="1" lang="en" sz="305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b="1" lang="en" sz="30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3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b="1" lang="en" sz="3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="/course"</a:t>
            </a:r>
            <a:endParaRPr b="1" sz="3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b="1" lang="en" sz="3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b="1" lang="en" sz="3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3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{CourseList}&gt;</a:t>
            </a:r>
            <a:endParaRPr sz="3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&lt;/</a:t>
            </a:r>
            <a:r>
              <a:rPr b="1" lang="en" sz="30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n" sz="3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&lt;/</a:t>
            </a:r>
            <a:r>
              <a:rPr b="1" lang="en" sz="30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3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" sz="30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" sz="3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6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new CourseEditor container</a:t>
            </a:r>
            <a:endParaRPr/>
          </a:p>
        </p:txBody>
      </p:sp>
      <p:sp>
        <p:nvSpPr>
          <p:cNvPr id="369" name="Google Shape;369;p66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React, {</a:t>
            </a: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Component}</a:t>
            </a: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31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b="1" lang="en" sz="31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'react'</a:t>
            </a: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CourseEditor </a:t>
            </a:r>
            <a:r>
              <a:rPr b="1" lang="en" sz="31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Component {</a:t>
            </a:r>
            <a:endParaRPr sz="3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315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3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31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3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&lt;</a:t>
            </a:r>
            <a:r>
              <a:rPr b="1" lang="en" sz="31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Course Editor</a:t>
            </a: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" sz="31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)}}</a:t>
            </a:r>
            <a:endParaRPr sz="3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export default </a:t>
            </a: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CourseEditor</a:t>
            </a:r>
            <a:r>
              <a:rPr lang="en" sz="3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CourseRow, create Link to edit course</a:t>
            </a:r>
            <a:endParaRPr/>
          </a:p>
        </p:txBody>
      </p:sp>
      <p:sp>
        <p:nvSpPr>
          <p:cNvPr id="375" name="Google Shape;375;p67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2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b="1" lang="en" sz="285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Link </a:t>
            </a:r>
            <a:r>
              <a:rPr lang="en" sz="2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" sz="28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b="1" lang="en" sz="28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'react-router-dom'</a:t>
            </a:r>
            <a:endParaRPr b="1" sz="28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285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b="1" lang="en" sz="28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b="1" lang="en" sz="28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 b="1" sz="28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 lang="en" sz="28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`/course/</a:t>
            </a:r>
            <a:r>
              <a:rPr lang="en" sz="2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b="1" lang="en" sz="28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285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lang="en" sz="2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285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course</a:t>
            </a:r>
            <a:r>
              <a:rPr lang="en" sz="2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285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2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en" sz="28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/edit</a:t>
            </a:r>
            <a:r>
              <a:rPr b="1" lang="en" sz="28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" sz="2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}&gt;</a:t>
            </a:r>
            <a:endParaRPr sz="2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  <a:r>
              <a:rPr b="1" lang="en" sz="28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285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lang="en" sz="2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285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course</a:t>
            </a:r>
            <a:r>
              <a:rPr lang="en" sz="2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285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2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" sz="28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" sz="2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8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/>
              <a:t>WhiteBoard</a:t>
            </a:r>
            <a:r>
              <a:rPr lang="en"/>
              <a:t>, add route to new Course</a:t>
            </a:r>
            <a:endParaRPr/>
          </a:p>
        </p:txBody>
      </p:sp>
      <p:sp>
        <p:nvSpPr>
          <p:cNvPr id="381" name="Google Shape;381;p68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23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" sz="23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b="1" lang="en" sz="23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23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&lt;</a:t>
            </a:r>
            <a:r>
              <a:rPr b="1" lang="en" sz="23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23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&gt;WhiteBoard&lt;/</a:t>
            </a:r>
            <a:r>
              <a:rPr b="1" lang="en" sz="23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23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&lt;</a:t>
            </a:r>
            <a:r>
              <a:rPr b="1" lang="en" sz="23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Route </a:t>
            </a:r>
            <a:r>
              <a:rPr b="1" lang="en" sz="23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b="1" lang="en" sz="23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="/course/list"</a:t>
            </a:r>
            <a:endParaRPr b="1" sz="23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lang="en" sz="23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b="1" lang="en" sz="23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3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{CourseList}&gt;</a:t>
            </a:r>
            <a:endParaRPr sz="23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&lt;/</a:t>
            </a:r>
            <a:r>
              <a:rPr b="1" lang="en" sz="23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n" sz="23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&lt;</a:t>
            </a:r>
            <a:r>
              <a:rPr b="1" lang="en" sz="235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b="1" lang="en" sz="23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3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b="1" lang="en" sz="23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="/course/:courseId/edit"</a:t>
            </a:r>
            <a:endParaRPr b="1" sz="23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lang="en" sz="23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b="1" lang="en" sz="23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3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{CourseEditor}&gt;</a:t>
            </a:r>
            <a:endParaRPr sz="23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&lt;/</a:t>
            </a:r>
            <a:r>
              <a:rPr b="1" lang="en" sz="23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n" sz="23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1" lang="en" sz="23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23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" sz="23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" sz="23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9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selectCourse() i</a:t>
            </a:r>
            <a:r>
              <a:rPr lang="en"/>
              <a:t>n CourseEditor</a:t>
            </a:r>
            <a:endParaRPr/>
          </a:p>
        </p:txBody>
      </p:sp>
      <p:sp>
        <p:nvSpPr>
          <p:cNvPr id="387" name="Google Shape;387;p69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rgbClr val="7A7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lang="en" sz="2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(props) {</a:t>
            </a:r>
            <a:endParaRPr sz="2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2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(props);</a:t>
            </a:r>
            <a:endParaRPr sz="2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215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state </a:t>
            </a:r>
            <a:r>
              <a:rPr lang="en" sz="2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{</a:t>
            </a:r>
            <a:r>
              <a:rPr b="1" lang="en" sz="215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courseId</a:t>
            </a:r>
            <a:r>
              <a:rPr lang="en" sz="2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" sz="21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2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rgbClr val="7A7A43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selectCourse</a:t>
            </a:r>
            <a:r>
              <a:rPr lang="en" sz="2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courseId =&gt; {</a:t>
            </a:r>
            <a:endParaRPr sz="2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150">
                <a:solidFill>
                  <a:srgbClr val="7A7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setState</a:t>
            </a:r>
            <a:r>
              <a:rPr lang="en" sz="2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b="1" lang="en" sz="215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courseId</a:t>
            </a:r>
            <a:r>
              <a:rPr lang="en" sz="2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courseId});</a:t>
            </a:r>
            <a:endParaRPr sz="2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rgbClr val="7A7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en" sz="2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2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2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2150">
                <a:solidFill>
                  <a:srgbClr val="00008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lang="en" sz="21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Course {</a:t>
            </a:r>
            <a:r>
              <a:rPr b="1" lang="en" sz="2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215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2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215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courseId</a:t>
            </a:r>
            <a:r>
              <a:rPr lang="en" sz="2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21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" sz="2150">
                <a:solidFill>
                  <a:srgbClr val="00008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lang="en" sz="21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0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 selectCourse on mount/change</a:t>
            </a:r>
            <a:endParaRPr/>
          </a:p>
        </p:txBody>
      </p:sp>
      <p:sp>
        <p:nvSpPr>
          <p:cNvPr id="393" name="Google Shape;393;p70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componentDidMount</a:t>
            </a:r>
            <a:r>
              <a:rPr lang="en" sz="26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26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6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6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65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selectCourse</a:t>
            </a:r>
            <a:endParaRPr sz="2650">
              <a:solidFill>
                <a:srgbClr val="7A7A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6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6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265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lang="en" sz="26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265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en" sz="26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265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en" sz="26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265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courseId</a:t>
            </a:r>
            <a:r>
              <a:rPr lang="en" sz="26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6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6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componentWillReceiveProps</a:t>
            </a:r>
            <a:r>
              <a:rPr lang="en" sz="26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(newProps){</a:t>
            </a:r>
            <a:endParaRPr sz="26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65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6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65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selectCourse</a:t>
            </a:r>
            <a:endParaRPr sz="2650">
              <a:solidFill>
                <a:srgbClr val="7A7A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lang="en" sz="26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(newProps.</a:t>
            </a:r>
            <a:r>
              <a:rPr b="1" lang="en" sz="265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en" sz="26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265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en" sz="26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265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courseId</a:t>
            </a:r>
            <a:r>
              <a:rPr lang="en" sz="26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6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1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lang="en" sz="8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ODULE</a:t>
            </a:r>
            <a:r>
              <a:rPr lang="en" sz="9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, L</a:t>
            </a:r>
            <a:r>
              <a:rPr lang="en" sz="8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ESSON</a:t>
            </a:r>
            <a:r>
              <a:rPr lang="en" sz="9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, T</a:t>
            </a:r>
            <a:r>
              <a:rPr lang="en" sz="8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OPIC</a:t>
            </a:r>
            <a:r>
              <a:rPr lang="en" sz="9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, W</a:t>
            </a:r>
            <a:r>
              <a:rPr lang="en" sz="8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IDGETS</a:t>
            </a:r>
            <a:endParaRPr sz="8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Rename packages and main class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Start STS and import the project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File → Import → Existing Maven Projects → Next → Browse…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Navigate to where you created the project and click Open, then Finish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Open the default main class under src/main/java, e.g., DemoApplication.java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Refactor the package name to wbdv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Refactor the class name to WhiteBoardApplication.java</a:t>
            </a:r>
            <a:endParaRPr sz="23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2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Module.java</a:t>
            </a:r>
            <a:endParaRPr/>
          </a:p>
        </p:txBody>
      </p:sp>
      <p:sp>
        <p:nvSpPr>
          <p:cNvPr id="404" name="Google Shape;404;p72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65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4650">
                <a:solidFill>
                  <a:schemeClr val="dk1"/>
                </a:solidFill>
                <a:highlight>
                  <a:srgbClr val="FFFFFF"/>
                </a:highlight>
              </a:rPr>
              <a:t>Course {</a:t>
            </a:r>
            <a:endParaRPr sz="4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65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en" sz="4650">
                <a:solidFill>
                  <a:srgbClr val="000080"/>
                </a:solidFill>
                <a:highlight>
                  <a:srgbClr val="FFFFFF"/>
                </a:highlight>
              </a:rPr>
              <a:t>private int </a:t>
            </a:r>
            <a:r>
              <a:rPr lang="en" sz="4650">
                <a:solidFill>
                  <a:schemeClr val="dk1"/>
                </a:solidFill>
                <a:highlight>
                  <a:srgbClr val="FFFFFF"/>
                </a:highlight>
              </a:rPr>
              <a:t>id;</a:t>
            </a:r>
            <a:endParaRPr sz="4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65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en" sz="465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4650">
                <a:solidFill>
                  <a:schemeClr val="dk1"/>
                </a:solidFill>
                <a:highlight>
                  <a:srgbClr val="FFFFFF"/>
                </a:highlight>
              </a:rPr>
              <a:t>String title;</a:t>
            </a:r>
            <a:endParaRPr sz="4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65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en" sz="465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4650">
                <a:solidFill>
                  <a:schemeClr val="dk1"/>
                </a:solidFill>
                <a:highlight>
                  <a:srgbClr val="FFFFFF"/>
                </a:highlight>
              </a:rPr>
              <a:t>List&lt;Module&gt; modules;</a:t>
            </a:r>
            <a:endParaRPr sz="4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5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5950">
              <a:solidFill>
                <a:srgbClr val="7A7A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3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Module.java</a:t>
            </a:r>
            <a:endParaRPr/>
          </a:p>
        </p:txBody>
      </p:sp>
      <p:sp>
        <p:nvSpPr>
          <p:cNvPr id="410" name="Google Shape;410;p73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5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4850">
                <a:solidFill>
                  <a:schemeClr val="dk1"/>
                </a:solidFill>
                <a:highlight>
                  <a:srgbClr val="FFFFFF"/>
                </a:highlight>
              </a:rPr>
              <a:t>Module {</a:t>
            </a:r>
            <a:endParaRPr sz="4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5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en" sz="4850">
                <a:solidFill>
                  <a:srgbClr val="000080"/>
                </a:solidFill>
                <a:highlight>
                  <a:srgbClr val="FFFFFF"/>
                </a:highlight>
              </a:rPr>
              <a:t>private int </a:t>
            </a:r>
            <a:r>
              <a:rPr lang="en" sz="4850">
                <a:solidFill>
                  <a:schemeClr val="dk1"/>
                </a:solidFill>
                <a:highlight>
                  <a:srgbClr val="FFFFFF"/>
                </a:highlight>
              </a:rPr>
              <a:t>id;</a:t>
            </a:r>
            <a:endParaRPr sz="4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5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en" sz="485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4850">
                <a:solidFill>
                  <a:schemeClr val="dk1"/>
                </a:solidFill>
                <a:highlight>
                  <a:srgbClr val="FFFFFF"/>
                </a:highlight>
              </a:rPr>
              <a:t>String title;</a:t>
            </a:r>
            <a:endParaRPr sz="4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5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en" sz="485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4850">
                <a:solidFill>
                  <a:schemeClr val="dk1"/>
                </a:solidFill>
                <a:highlight>
                  <a:srgbClr val="FFFFFF"/>
                </a:highlight>
              </a:rPr>
              <a:t>List&lt;Lesson&gt; lessons;</a:t>
            </a:r>
            <a:endParaRPr sz="4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5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53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4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Lesson.java</a:t>
            </a:r>
            <a:endParaRPr/>
          </a:p>
        </p:txBody>
      </p:sp>
      <p:sp>
        <p:nvSpPr>
          <p:cNvPr id="416" name="Google Shape;416;p74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45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5450">
                <a:solidFill>
                  <a:schemeClr val="dk1"/>
                </a:solidFill>
                <a:highlight>
                  <a:srgbClr val="FFFFFF"/>
                </a:highlight>
              </a:rPr>
              <a:t>Lesson {</a:t>
            </a:r>
            <a:endParaRPr sz="5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5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en" sz="5450">
                <a:solidFill>
                  <a:srgbClr val="000080"/>
                </a:solidFill>
                <a:highlight>
                  <a:srgbClr val="FFFFFF"/>
                </a:highlight>
              </a:rPr>
              <a:t>private int </a:t>
            </a:r>
            <a:r>
              <a:rPr lang="en" sz="5450">
                <a:solidFill>
                  <a:schemeClr val="dk1"/>
                </a:solidFill>
                <a:highlight>
                  <a:srgbClr val="FFFFFF"/>
                </a:highlight>
              </a:rPr>
              <a:t>id;</a:t>
            </a:r>
            <a:endParaRPr sz="5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5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en" sz="545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5450">
                <a:solidFill>
                  <a:schemeClr val="dk1"/>
                </a:solidFill>
                <a:highlight>
                  <a:srgbClr val="FFFFFF"/>
                </a:highlight>
              </a:rPr>
              <a:t>String title;</a:t>
            </a:r>
            <a:endParaRPr sz="5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5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en" sz="545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5450">
                <a:solidFill>
                  <a:schemeClr val="dk1"/>
                </a:solidFill>
                <a:highlight>
                  <a:srgbClr val="FFFFFF"/>
                </a:highlight>
              </a:rPr>
              <a:t>List&lt;Topic&gt; topics;</a:t>
            </a:r>
            <a:endParaRPr sz="5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5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59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5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Topic.java</a:t>
            </a:r>
            <a:endParaRPr/>
          </a:p>
        </p:txBody>
      </p:sp>
      <p:sp>
        <p:nvSpPr>
          <p:cNvPr id="422" name="Google Shape;422;p75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5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4850">
                <a:solidFill>
                  <a:schemeClr val="dk1"/>
                </a:solidFill>
                <a:highlight>
                  <a:srgbClr val="FFFFFF"/>
                </a:highlight>
              </a:rPr>
              <a:t>Topic {</a:t>
            </a:r>
            <a:endParaRPr sz="4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5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en" sz="4850">
                <a:solidFill>
                  <a:srgbClr val="000080"/>
                </a:solidFill>
                <a:highlight>
                  <a:srgbClr val="FFFFFF"/>
                </a:highlight>
              </a:rPr>
              <a:t>private int </a:t>
            </a:r>
            <a:r>
              <a:rPr lang="en" sz="4850">
                <a:solidFill>
                  <a:schemeClr val="dk1"/>
                </a:solidFill>
                <a:highlight>
                  <a:srgbClr val="FFFFFF"/>
                </a:highlight>
              </a:rPr>
              <a:t>id;</a:t>
            </a:r>
            <a:endParaRPr sz="4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5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en" sz="485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4850">
                <a:solidFill>
                  <a:schemeClr val="dk1"/>
                </a:solidFill>
                <a:highlight>
                  <a:srgbClr val="FFFFFF"/>
                </a:highlight>
              </a:rPr>
              <a:t>String title;</a:t>
            </a:r>
            <a:endParaRPr sz="4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5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en" sz="485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4850">
                <a:solidFill>
                  <a:schemeClr val="dk1"/>
                </a:solidFill>
                <a:highlight>
                  <a:srgbClr val="FFFFFF"/>
                </a:highlight>
              </a:rPr>
              <a:t>List&lt;Widget&gt; widgets;</a:t>
            </a:r>
            <a:endParaRPr sz="4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5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53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6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Widget.java</a:t>
            </a:r>
            <a:endParaRPr/>
          </a:p>
        </p:txBody>
      </p:sp>
      <p:sp>
        <p:nvSpPr>
          <p:cNvPr id="428" name="Google Shape;428;p76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85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6850">
                <a:solidFill>
                  <a:schemeClr val="dk1"/>
                </a:solidFill>
                <a:highlight>
                  <a:srgbClr val="FFFFFF"/>
                </a:highlight>
              </a:rPr>
              <a:t>Widget {</a:t>
            </a:r>
            <a:endParaRPr sz="6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85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en" sz="6850">
                <a:solidFill>
                  <a:srgbClr val="000080"/>
                </a:solidFill>
                <a:highlight>
                  <a:srgbClr val="FFFFFF"/>
                </a:highlight>
              </a:rPr>
              <a:t>private int </a:t>
            </a:r>
            <a:r>
              <a:rPr lang="en" sz="6850">
                <a:solidFill>
                  <a:schemeClr val="dk1"/>
                </a:solidFill>
                <a:highlight>
                  <a:srgbClr val="FFFFFF"/>
                </a:highlight>
              </a:rPr>
              <a:t>id;</a:t>
            </a:r>
            <a:endParaRPr sz="6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85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en" sz="685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6850">
                <a:solidFill>
                  <a:schemeClr val="dk1"/>
                </a:solidFill>
                <a:highlight>
                  <a:srgbClr val="FFFFFF"/>
                </a:highlight>
              </a:rPr>
              <a:t>String title;</a:t>
            </a:r>
            <a:endParaRPr sz="6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85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73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7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findCourseById</a:t>
            </a:r>
            <a:endParaRPr sz="8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8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findCourseById in CourseService.java</a:t>
            </a:r>
            <a:endParaRPr/>
          </a:p>
        </p:txBody>
      </p:sp>
      <p:sp>
        <p:nvSpPr>
          <p:cNvPr id="439" name="Google Shape;439;p78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@GetMapping(</a:t>
            </a:r>
            <a:r>
              <a:rPr b="1" lang="en" sz="3450">
                <a:solidFill>
                  <a:srgbClr val="008000"/>
                </a:solidFill>
                <a:highlight>
                  <a:srgbClr val="FFFFFF"/>
                </a:highlight>
              </a:rPr>
              <a:t>"/api/course/{id}"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5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Course findCourseById(</a:t>
            </a:r>
            <a:endParaRPr sz="3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@PathVariable(</a:t>
            </a:r>
            <a:r>
              <a:rPr b="1" lang="en" sz="3450">
                <a:solidFill>
                  <a:srgbClr val="008000"/>
                </a:solidFill>
                <a:highlight>
                  <a:srgbClr val="FFFFFF"/>
                </a:highlight>
              </a:rPr>
              <a:t>"id"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) </a:t>
            </a:r>
            <a:r>
              <a:rPr b="1" lang="en" sz="3450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courseId) {</a:t>
            </a:r>
            <a:endParaRPr sz="3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450">
                <a:solidFill>
                  <a:srgbClr val="000080"/>
                </a:solidFill>
                <a:highlight>
                  <a:srgbClr val="FFFFFF"/>
                </a:highlight>
              </a:rPr>
              <a:t>for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(Course course : courses)</a:t>
            </a:r>
            <a:endParaRPr sz="3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" sz="3450">
                <a:solidFill>
                  <a:srgbClr val="000080"/>
                </a:solidFill>
                <a:highlight>
                  <a:srgbClr val="FFFFFF"/>
                </a:highlight>
              </a:rPr>
              <a:t>if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(course.getId() == courseId)</a:t>
            </a:r>
            <a:endParaRPr sz="3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           </a:t>
            </a:r>
            <a:r>
              <a:rPr b="1" lang="en" sz="345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course;</a:t>
            </a:r>
            <a:endParaRPr sz="3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450">
                <a:solidFill>
                  <a:srgbClr val="000080"/>
                </a:solidFill>
                <a:highlight>
                  <a:srgbClr val="FFFFFF"/>
                </a:highlight>
              </a:rPr>
              <a:t>return null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3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b="1" sz="895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9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findCourseById in CourseService.js</a:t>
            </a:r>
            <a:endParaRPr/>
          </a:p>
        </p:txBody>
      </p:sp>
      <p:sp>
        <p:nvSpPr>
          <p:cNvPr id="445" name="Google Shape;445;p79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850">
                <a:solidFill>
                  <a:srgbClr val="000080"/>
                </a:solidFill>
                <a:highlight>
                  <a:srgbClr val="FFFFFF"/>
                </a:highlight>
              </a:rPr>
              <a:t>export default class </a:t>
            </a:r>
            <a:r>
              <a:rPr lang="en" sz="3850">
                <a:solidFill>
                  <a:schemeClr val="dk1"/>
                </a:solidFill>
                <a:highlight>
                  <a:srgbClr val="FFFFFF"/>
                </a:highlight>
              </a:rPr>
              <a:t>CourseService {</a:t>
            </a:r>
            <a:endParaRPr sz="3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i="1" lang="en" sz="3850">
                <a:solidFill>
                  <a:schemeClr val="dk1"/>
                </a:solidFill>
                <a:highlight>
                  <a:srgbClr val="FFFFFF"/>
                </a:highlight>
              </a:rPr>
              <a:t>findCourseById </a:t>
            </a:r>
            <a:r>
              <a:rPr lang="en" sz="3850">
                <a:solidFill>
                  <a:schemeClr val="dk1"/>
                </a:solidFill>
                <a:highlight>
                  <a:srgbClr val="FFFFFF"/>
                </a:highlight>
              </a:rPr>
              <a:t>= courseId =&gt;</a:t>
            </a:r>
            <a:endParaRPr sz="3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50">
                <a:solidFill>
                  <a:schemeClr val="dk1"/>
                </a:solidFill>
                <a:highlight>
                  <a:srgbClr val="FFFFFF"/>
                </a:highlight>
              </a:rPr>
              <a:t>  fetch(</a:t>
            </a:r>
            <a:r>
              <a:rPr b="1" lang="en" sz="3850">
                <a:solidFill>
                  <a:srgbClr val="008000"/>
                </a:solidFill>
                <a:highlight>
                  <a:srgbClr val="FFFFFF"/>
                </a:highlight>
              </a:rPr>
              <a:t>COURSE_API_URL </a:t>
            </a:r>
            <a:r>
              <a:rPr lang="en" sz="3850">
                <a:solidFill>
                  <a:schemeClr val="dk1"/>
                </a:solidFill>
                <a:highlight>
                  <a:srgbClr val="FFFFFF"/>
                </a:highlight>
              </a:rPr>
              <a:t>+ courseId)</a:t>
            </a:r>
            <a:endParaRPr sz="3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50">
                <a:solidFill>
                  <a:schemeClr val="dk1"/>
                </a:solidFill>
                <a:highlight>
                  <a:srgbClr val="FFFFFF"/>
                </a:highlight>
              </a:rPr>
              <a:t>   .</a:t>
            </a:r>
            <a:r>
              <a:rPr lang="en" sz="3850">
                <a:solidFill>
                  <a:srgbClr val="7A7A43"/>
                </a:solidFill>
                <a:highlight>
                  <a:srgbClr val="FFFFFF"/>
                </a:highlight>
              </a:rPr>
              <a:t>then</a:t>
            </a:r>
            <a:r>
              <a:rPr lang="en" sz="3850">
                <a:solidFill>
                  <a:schemeClr val="dk1"/>
                </a:solidFill>
                <a:highlight>
                  <a:srgbClr val="FFFFFF"/>
                </a:highlight>
              </a:rPr>
              <a:t>(response =&gt; response.json())</a:t>
            </a:r>
            <a:endParaRPr sz="3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5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4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the server in spring tool suite (STS)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Start the server application by right clicking on </a:t>
            </a:r>
            <a:r>
              <a:rPr lang="en" sz="2900">
                <a:solidFill>
                  <a:schemeClr val="dk1"/>
                </a:solidFill>
              </a:rPr>
              <a:t>WhiteBoardApplication</a:t>
            </a:r>
            <a:r>
              <a:rPr lang="en" sz="2900"/>
              <a:t>.java and selecting Run As… → Java Application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Test the server application by navigating to localhost:8080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Verify that the index.html content renders in the browser</a:t>
            </a:r>
            <a:endParaRPr sz="2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-12175"/>
            <a:ext cx="88323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to heroku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775100"/>
            <a:ext cx="88323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Commit all source code to a heroku repository and start the application on heroku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$ git init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$ git add 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$ git commit -am 'first commit'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$ heroku login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$ heroku create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heroku apps:rename whiteboard-server-java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$ git push heroku master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$ heroku open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Verify that the index.html content renders in the browser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r>
              <a:rPr lang="en" sz="18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OURSE</a:t>
            </a:r>
            <a:endParaRPr sz="18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0" y="4418025"/>
            <a:ext cx="9144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sz="2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" name="Google Shape;104;p2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</a:t>
            </a:r>
            <a:r>
              <a:rPr lang="en" sz="1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EB</a:t>
            </a:r>
            <a:r>
              <a:rPr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S</a:t>
            </a:r>
            <a:r>
              <a:rPr lang="en" sz="1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ERVICE</a:t>
            </a:r>
            <a:endParaRPr sz="1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