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Oswald"/>
      <p:regular r:id="rId46"/>
      <p:bold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Oswald-regular.fntdata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Oswald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40b3ad66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40b3ad66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0b3ad66f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0b3ad66f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0b3ad66f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0b3ad66f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0b3ad66f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0b3ad66f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0b3ad66f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0b3ad66f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0b3ad66fb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0b3ad66fb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0b3ad66f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0b3ad66f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0b3ad66fb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0b3ad66fb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0b3ad66fb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0b3ad66fb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0b3ad66fb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0b3ad66fb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0b3ad66fb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0b3ad66fb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0b3ad66f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0b3ad66f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0b3ad66fb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0b3ad66fb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0b3ad66fb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0b3ad66fb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0b3ad66fb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0b3ad66fb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0b3ad66fb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0b3ad66fb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0b3ad66fb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0b3ad66fb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0b3ad66fb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0b3ad66fb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0b3ad66fb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0b3ad66fb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0b3ad66fb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0b3ad66fb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0b3ad66fb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0b3ad66fb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0b3ad66fb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0b3ad66fb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0b3ad66f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0b3ad66f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0b3ad66fb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0b3ad66fb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0b3ad66fb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0b3ad66fb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0b3ad66fb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40b3ad66fb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40b3ad66fb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40b3ad66fb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40b3ad66fb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40b3ad66fb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62409de5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62409de5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45e45fc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745e45fc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745e45fc7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745e45fc7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745e45fc7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745e45fc7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745e45fc7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745e45fc7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0b3ad66f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0b3ad66f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745e45fc7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745e45fc7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0b3ad66f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0b3ad66f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0b3ad66f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0b3ad66f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0b3ad66f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0b3ad66f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c746c351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c746c351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c746c351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c746c351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-75" y="0"/>
            <a:ext cx="91440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Oswald"/>
              <a:buNone/>
              <a:defRPr b="1" sz="5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Oswald"/>
              <a:buNone/>
              <a:defRPr b="1" sz="5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Oswald"/>
              <a:buNone/>
              <a:defRPr b="1" sz="5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Oswald"/>
              <a:buNone/>
              <a:defRPr b="1" sz="5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Oswald"/>
              <a:buNone/>
              <a:defRPr b="1" sz="5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Oswald"/>
              <a:buNone/>
              <a:defRPr b="1" sz="5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Oswald"/>
              <a:buNone/>
              <a:defRPr b="1" sz="5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Oswald"/>
              <a:buNone/>
              <a:defRPr b="1" sz="5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Oswald"/>
              <a:buNone/>
              <a:defRPr b="1" sz="5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41225" y="1017600"/>
            <a:ext cx="90027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swald"/>
              <a:buChar char="●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○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■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●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○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■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●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○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Oswald"/>
              <a:buChar char="■"/>
              <a:defRPr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" name="Google Shape;3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localhost:8080/hello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localhost:8080/hello/alice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localhost:8080/hello/alice?message=life%20is%20good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8761D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b="1" sz="1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228600"/>
            <a:ext cx="9144000" cy="2771700"/>
          </a:xfrm>
          <a:prstGeom prst="rect">
            <a:avLst/>
          </a:prstGeom>
          <a:solidFill>
            <a:srgbClr val="38761D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</a:t>
            </a:r>
            <a:r>
              <a:rPr b="1" lang="en" sz="22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EB</a:t>
            </a:r>
            <a:endParaRPr b="1" sz="17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0" y="2565300"/>
            <a:ext cx="9144000" cy="221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</a:t>
            </a:r>
            <a:r>
              <a:rPr b="1" lang="en" sz="13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ERVICES</a:t>
            </a:r>
            <a:endParaRPr b="1" sz="126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0" y="4418025"/>
            <a:ext cx="9144000" cy="725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sz="25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-75" y="0"/>
            <a:ext cx="91440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Respond to a simple HTTP GET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141225" y="1017600"/>
            <a:ext cx="90027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rgbClr val="000080"/>
                </a:solidFill>
                <a:highlight>
                  <a:srgbClr val="FFFFFF"/>
                </a:highlight>
              </a:rPr>
              <a:t>package 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</a:rPr>
              <a:t>com.example.myapp.services;</a:t>
            </a:r>
            <a:endParaRPr sz="2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rgbClr val="000080"/>
                </a:solidFill>
                <a:highlight>
                  <a:srgbClr val="FFFFFF"/>
                </a:highlight>
              </a:rPr>
              <a:t>import 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</a:rPr>
              <a:t>org.springframework.web.bind.annotation.</a:t>
            </a:r>
            <a:r>
              <a:rPr lang="en" sz="2800">
                <a:solidFill>
                  <a:srgbClr val="808000"/>
                </a:solidFill>
                <a:highlight>
                  <a:srgbClr val="FFF2CC"/>
                </a:highlight>
              </a:rPr>
              <a:t>GetMapping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2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rgbClr val="000080"/>
                </a:solidFill>
                <a:highlight>
                  <a:srgbClr val="FFFFFF"/>
                </a:highlight>
              </a:rPr>
              <a:t>import 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</a:rPr>
              <a:t>org.springframework.web.bind.annotation.</a:t>
            </a:r>
            <a:r>
              <a:rPr lang="en" sz="2800">
                <a:solidFill>
                  <a:srgbClr val="808000"/>
                </a:solidFill>
                <a:highlight>
                  <a:srgbClr val="FFFFFF"/>
                </a:highlight>
              </a:rPr>
              <a:t>RestController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2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rgbClr val="808000"/>
                </a:solidFill>
                <a:highlight>
                  <a:srgbClr val="FFFFFF"/>
                </a:highlight>
              </a:rPr>
              <a:t>@RestController</a:t>
            </a:r>
            <a:endParaRPr sz="28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</a:rPr>
              <a:t>HelloWorldService {</a:t>
            </a:r>
            <a:endParaRPr sz="2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" sz="2800">
                <a:solidFill>
                  <a:srgbClr val="808000"/>
                </a:solidFill>
                <a:highlight>
                  <a:srgbClr val="FFF2CC"/>
                </a:highlight>
              </a:rPr>
              <a:t>@GetMapping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2800">
                <a:solidFill>
                  <a:srgbClr val="008000"/>
                </a:solidFill>
                <a:highlight>
                  <a:srgbClr val="FFFFFF"/>
                </a:highlight>
              </a:rPr>
              <a:t>"/hello"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2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280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</a:rPr>
              <a:t>String sayHello() {</a:t>
            </a:r>
            <a:endParaRPr sz="2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b="1" lang="en" sz="280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b="1" lang="en" sz="2800">
                <a:solidFill>
                  <a:srgbClr val="008000"/>
                </a:solidFill>
                <a:highlight>
                  <a:srgbClr val="FFFFFF"/>
                </a:highlight>
              </a:rPr>
              <a:t>"Hello World"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2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</a:rPr>
              <a:t>}}</a:t>
            </a:r>
            <a:endParaRPr sz="2800"/>
          </a:p>
        </p:txBody>
      </p:sp>
      <p:sp>
        <p:nvSpPr>
          <p:cNvPr id="111" name="Google Shape;111;p22"/>
          <p:cNvSpPr/>
          <p:nvPr/>
        </p:nvSpPr>
        <p:spPr>
          <a:xfrm>
            <a:off x="5087700" y="2790325"/>
            <a:ext cx="3673800" cy="1999800"/>
          </a:xfrm>
          <a:prstGeom prst="foldedCorner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Oswald"/>
                <a:ea typeface="Oswald"/>
                <a:cs typeface="Oswald"/>
                <a:sym typeface="Oswald"/>
              </a:rPr>
              <a:t>This simple example allow remote process to access a simple string by invoking a URL path ending in /hello</a:t>
            </a:r>
            <a:endParaRPr sz="27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-75" y="0"/>
            <a:ext cx="91440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the simple HTTP GET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141225" y="1017600"/>
            <a:ext cx="90027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Recompile and re-run the application</a:t>
            </a:r>
            <a:endParaRPr sz="3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800"/>
              <a:t>Point the browser to </a:t>
            </a:r>
            <a:r>
              <a:rPr lang="en" sz="3800" u="sng">
                <a:solidFill>
                  <a:schemeClr val="hlink"/>
                </a:solidFill>
                <a:hlinkClick r:id="rId3"/>
              </a:rPr>
              <a:t>http://localhost:8080/hello</a:t>
            </a:r>
            <a:endParaRPr sz="3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800"/>
              <a:t>Verify the browser renders Hello World</a:t>
            </a:r>
            <a:endParaRPr sz="3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800"/>
              <a:t>In this case the two remote processes are the server and browser, but not limited to browsers</a:t>
            </a:r>
            <a:endParaRPr sz="3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-75" y="0"/>
            <a:ext cx="91440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path variables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141225" y="1017600"/>
            <a:ext cx="90027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Web service can be parameterized with variables in the path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808000"/>
                </a:solidFill>
                <a:highlight>
                  <a:srgbClr val="FFFFFF"/>
                </a:highlight>
              </a:rPr>
              <a:t>@GetMapping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3000">
                <a:solidFill>
                  <a:srgbClr val="008000"/>
                </a:solidFill>
                <a:highlight>
                  <a:srgbClr val="FFFFFF"/>
                </a:highlight>
              </a:rPr>
              <a:t>"/hello/{</a:t>
            </a:r>
            <a:r>
              <a:rPr b="1" lang="en" sz="3000">
                <a:solidFill>
                  <a:srgbClr val="008000"/>
                </a:solidFill>
                <a:highlight>
                  <a:srgbClr val="FFF2CC"/>
                </a:highlight>
              </a:rPr>
              <a:t>name</a:t>
            </a:r>
            <a:r>
              <a:rPr b="1" lang="en" sz="3000">
                <a:solidFill>
                  <a:srgbClr val="008000"/>
                </a:solidFill>
                <a:highlight>
                  <a:srgbClr val="FFFFFF"/>
                </a:highlight>
              </a:rPr>
              <a:t>}"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String sayHelloToName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" sz="3000">
                <a:solidFill>
                  <a:srgbClr val="808000"/>
                </a:solidFill>
                <a:highlight>
                  <a:srgbClr val="FFFFFF"/>
                </a:highlight>
              </a:rPr>
              <a:t>@PathVariable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3000">
                <a:solidFill>
                  <a:srgbClr val="008000"/>
                </a:solidFill>
                <a:highlight>
                  <a:srgbClr val="FFFFFF"/>
                </a:highlight>
              </a:rPr>
              <a:t>"</a:t>
            </a:r>
            <a:r>
              <a:rPr b="1" lang="en" sz="3000">
                <a:solidFill>
                  <a:srgbClr val="008000"/>
                </a:solidFill>
                <a:highlight>
                  <a:srgbClr val="FFF2CC"/>
                </a:highlight>
              </a:rPr>
              <a:t>name</a:t>
            </a:r>
            <a:r>
              <a:rPr b="1" lang="en" sz="3000">
                <a:solidFill>
                  <a:srgbClr val="008000"/>
                </a:solidFill>
                <a:highlight>
                  <a:srgbClr val="FFFFFF"/>
                </a:highlight>
              </a:rPr>
              <a:t>"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) String </a:t>
            </a:r>
            <a:r>
              <a:rPr b="1" lang="en" sz="3000">
                <a:solidFill>
                  <a:schemeClr val="dk1"/>
                </a:solidFill>
                <a:highlight>
                  <a:srgbClr val="FFFFFF"/>
                </a:highlight>
              </a:rPr>
              <a:t>nameVariable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) {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300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b="1" lang="en" sz="3000">
                <a:solidFill>
                  <a:srgbClr val="008000"/>
                </a:solidFill>
                <a:highlight>
                  <a:srgbClr val="FFFFFF"/>
                </a:highlight>
              </a:rPr>
              <a:t>"Hello " 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+ </a:t>
            </a:r>
            <a:r>
              <a:rPr b="1" lang="en" sz="3000">
                <a:solidFill>
                  <a:schemeClr val="dk1"/>
                </a:solidFill>
                <a:highlight>
                  <a:srgbClr val="FFFFFF"/>
                </a:highlight>
              </a:rPr>
              <a:t>nameVariable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-75" y="0"/>
            <a:ext cx="91440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the path variables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141225" y="1017600"/>
            <a:ext cx="90027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Recompile and re-run the application</a:t>
            </a:r>
            <a:endParaRPr sz="3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800"/>
              <a:t>Point your browser to</a:t>
            </a:r>
            <a:endParaRPr sz="38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800" u="sng">
                <a:solidFill>
                  <a:schemeClr val="hlink"/>
                </a:solidFill>
                <a:hlinkClick r:id="rId3"/>
              </a:rPr>
              <a:t>http://localhost:8080/hello/alice</a:t>
            </a:r>
            <a:endParaRPr sz="3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800"/>
              <a:t>Verify the browser renders Hello alice</a:t>
            </a:r>
            <a:endParaRPr sz="3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-75" y="0"/>
            <a:ext cx="91440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query parameters</a:t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141225" y="1017600"/>
            <a:ext cx="90027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Request parameters can also parameterize </a:t>
            </a:r>
            <a:r>
              <a:rPr lang="en" sz="3000"/>
              <a:t>Web services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808000"/>
                </a:solidFill>
                <a:highlight>
                  <a:srgbClr val="FFFFFF"/>
                </a:highlight>
              </a:rPr>
              <a:t>@GetMapping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3000">
                <a:solidFill>
                  <a:srgbClr val="008000"/>
                </a:solidFill>
                <a:highlight>
                  <a:srgbClr val="FFFFFF"/>
                </a:highlight>
              </a:rPr>
              <a:t>"/hello/{name}"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String sayHelloToName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       (</a:t>
            </a:r>
            <a:r>
              <a:rPr lang="en" sz="3000">
                <a:solidFill>
                  <a:srgbClr val="808000"/>
                </a:solidFill>
                <a:highlight>
                  <a:srgbClr val="FFFFFF"/>
                </a:highlight>
              </a:rPr>
              <a:t>@RequestParam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3000">
                <a:solidFill>
                  <a:srgbClr val="008000"/>
                </a:solidFill>
                <a:highlight>
                  <a:srgbClr val="FFFFFF"/>
                </a:highlight>
              </a:rPr>
              <a:t>"message"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) String </a:t>
            </a:r>
            <a:r>
              <a:rPr b="1" lang="en" sz="3000">
                <a:solidFill>
                  <a:schemeClr val="dk1"/>
                </a:solidFill>
                <a:highlight>
                  <a:srgbClr val="FFFFFF"/>
                </a:highlight>
              </a:rPr>
              <a:t>msg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en" sz="3000">
                <a:solidFill>
                  <a:srgbClr val="808000"/>
                </a:solidFill>
                <a:highlight>
                  <a:srgbClr val="FFFFFF"/>
                </a:highlight>
              </a:rPr>
              <a:t>@PathVariable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3000">
                <a:solidFill>
                  <a:srgbClr val="008000"/>
                </a:solidFill>
                <a:highlight>
                  <a:srgbClr val="FFFFFF"/>
                </a:highlight>
              </a:rPr>
              <a:t>"name"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) String nameVariable) {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300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b="1" lang="en" sz="3000">
                <a:solidFill>
                  <a:srgbClr val="008000"/>
                </a:solidFill>
                <a:highlight>
                  <a:srgbClr val="FFFFFF"/>
                </a:highlight>
              </a:rPr>
              <a:t>"Hello " 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+ nameVariable + </a:t>
            </a:r>
            <a:r>
              <a:rPr b="1" lang="en" sz="3000">
                <a:solidFill>
                  <a:srgbClr val="008000"/>
                </a:solidFill>
                <a:highlight>
                  <a:srgbClr val="FFFFFF"/>
                </a:highlight>
              </a:rPr>
              <a:t>", message = " 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+ </a:t>
            </a:r>
            <a:r>
              <a:rPr b="1" lang="en" sz="3000">
                <a:solidFill>
                  <a:schemeClr val="dk1"/>
                </a:solidFill>
                <a:highlight>
                  <a:srgbClr val="FFFFFF"/>
                </a:highlight>
              </a:rPr>
              <a:t>msg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3000">
              <a:solidFill>
                <a:srgbClr val="808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-75" y="0"/>
            <a:ext cx="91440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the path variables</a:t>
            </a:r>
            <a:endParaRPr/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141225" y="1017600"/>
            <a:ext cx="90027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Recompile and re-run the application</a:t>
            </a:r>
            <a:endParaRPr sz="3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400"/>
              <a:t>Point your browser to </a:t>
            </a:r>
            <a:r>
              <a:rPr lang="en" sz="3400" u="sng">
                <a:solidFill>
                  <a:schemeClr val="hlink"/>
                </a:solidFill>
                <a:hlinkClick r:id="rId3"/>
              </a:rPr>
              <a:t>http://localhost:8080/hello/alice?message=life is good</a:t>
            </a:r>
            <a:endParaRPr sz="3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400"/>
              <a:t>Verify browser: </a:t>
            </a:r>
            <a:r>
              <a:rPr lang="en" sz="3400"/>
              <a:t>Hello alice, message = life is good</a:t>
            </a:r>
            <a:endParaRPr sz="3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-75" y="0"/>
            <a:ext cx="91440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simple Java class</a:t>
            </a:r>
            <a:endParaRPr/>
          </a:p>
        </p:txBody>
      </p:sp>
      <p:sp>
        <p:nvSpPr>
          <p:cNvPr id="147" name="Google Shape;147;p28"/>
          <p:cNvSpPr txBox="1"/>
          <p:nvPr>
            <p:ph idx="1" type="body"/>
          </p:nvPr>
        </p:nvSpPr>
        <p:spPr>
          <a:xfrm>
            <a:off x="141225" y="1017600"/>
            <a:ext cx="90027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Web services can also return complex data types</a:t>
            </a:r>
            <a:endParaRPr sz="2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/>
              <a:t>Create a simple Java class in com.example.myapp.data.Message</a:t>
            </a:r>
            <a:endParaRPr sz="2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0080"/>
                </a:solidFill>
                <a:highlight>
                  <a:srgbClr val="FFFFFF"/>
                </a:highlight>
              </a:rPr>
              <a:t>package 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</a:rPr>
              <a:t>com.example.myapp.data;</a:t>
            </a:r>
            <a:endParaRPr sz="2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0080"/>
                </a:solidFill>
                <a:highlight>
                  <a:srgbClr val="FFFFFF"/>
                </a:highlight>
              </a:rPr>
              <a:t>import 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</a:rPr>
              <a:t>java.util.Date;</a:t>
            </a:r>
            <a:endParaRPr sz="2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</a:rPr>
              <a:t>Message {</a:t>
            </a:r>
            <a:endParaRPr sz="2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2800">
                <a:solidFill>
                  <a:srgbClr val="000080"/>
                </a:solidFill>
                <a:highlight>
                  <a:srgbClr val="FFFFFF"/>
                </a:highlight>
              </a:rPr>
              <a:t>private 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</a:rPr>
              <a:t>String </a:t>
            </a:r>
            <a:r>
              <a:rPr b="1" lang="en" sz="2800">
                <a:solidFill>
                  <a:srgbClr val="660E7A"/>
                </a:solidFill>
                <a:highlight>
                  <a:srgbClr val="FFFFFF"/>
                </a:highlight>
              </a:rPr>
              <a:t>text 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</a:rPr>
              <a:t>= </a:t>
            </a:r>
            <a:r>
              <a:rPr b="1" lang="en" sz="2800">
                <a:solidFill>
                  <a:srgbClr val="008000"/>
                </a:solidFill>
                <a:highlight>
                  <a:srgbClr val="FFFFFF"/>
                </a:highlight>
              </a:rPr>
              <a:t>"Default text"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2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2800">
                <a:solidFill>
                  <a:srgbClr val="000080"/>
                </a:solidFill>
                <a:highlight>
                  <a:srgbClr val="FFFFFF"/>
                </a:highlight>
              </a:rPr>
              <a:t>private 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</a:rPr>
              <a:t>Date </a:t>
            </a:r>
            <a:r>
              <a:rPr b="1" lang="en" sz="2800">
                <a:solidFill>
                  <a:srgbClr val="660E7A"/>
                </a:solidFill>
                <a:highlight>
                  <a:srgbClr val="FFFFFF"/>
                </a:highlight>
              </a:rPr>
              <a:t>createdAt 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</a:rPr>
              <a:t>= </a:t>
            </a:r>
            <a:r>
              <a:rPr b="1" lang="en" sz="2800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</a:rPr>
              <a:t>Date(); // setters &amp; getters</a:t>
            </a:r>
            <a:endParaRPr sz="2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2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-75" y="0"/>
            <a:ext cx="91440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Responding with an object</a:t>
            </a:r>
            <a:endParaRPr/>
          </a:p>
        </p:txBody>
      </p:sp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141225" y="1017600"/>
            <a:ext cx="90027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Simply return an instance of the data object.</a:t>
            </a:r>
            <a:endParaRPr sz="3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400"/>
              <a:t>Data formats as JSON by default</a:t>
            </a:r>
            <a:endParaRPr sz="3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>
                <a:solidFill>
                  <a:srgbClr val="808000"/>
                </a:solidFill>
                <a:highlight>
                  <a:srgbClr val="FFFFFF"/>
                </a:highlight>
              </a:rPr>
              <a:t>@GetMapping</a:t>
            </a:r>
            <a:r>
              <a:rPr lang="en" sz="35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3500">
                <a:solidFill>
                  <a:srgbClr val="008000"/>
                </a:solidFill>
                <a:highlight>
                  <a:srgbClr val="FFFFFF"/>
                </a:highlight>
              </a:rPr>
              <a:t>"/message"</a:t>
            </a:r>
            <a:r>
              <a:rPr lang="en" sz="35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3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50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 sz="3500">
                <a:solidFill>
                  <a:schemeClr val="dk1"/>
                </a:solidFill>
                <a:highlight>
                  <a:srgbClr val="FFFFFF"/>
                </a:highlight>
              </a:rPr>
              <a:t>Message getMessage() {</a:t>
            </a:r>
            <a:endParaRPr sz="3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3500">
                <a:solidFill>
                  <a:srgbClr val="000080"/>
                </a:solidFill>
                <a:highlight>
                  <a:srgbClr val="FFFFFF"/>
                </a:highlight>
              </a:rPr>
              <a:t>return new </a:t>
            </a:r>
            <a:r>
              <a:rPr lang="en" sz="3500">
                <a:solidFill>
                  <a:schemeClr val="dk1"/>
                </a:solidFill>
                <a:highlight>
                  <a:srgbClr val="FFFFFF"/>
                </a:highlight>
              </a:rPr>
              <a:t>Message();</a:t>
            </a:r>
            <a:endParaRPr sz="3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3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title"/>
          </p:nvPr>
        </p:nvSpPr>
        <p:spPr>
          <a:xfrm>
            <a:off x="-75" y="0"/>
            <a:ext cx="91440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the simple Java object</a:t>
            </a:r>
            <a:endParaRPr/>
          </a:p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141225" y="1017600"/>
            <a:ext cx="90027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Recompile and re-run the application</a:t>
            </a:r>
            <a:endParaRPr sz="3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800"/>
              <a:t>Point your browser to</a:t>
            </a:r>
            <a:endParaRPr sz="38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800"/>
              <a:t>http://localhost:8080/message</a:t>
            </a:r>
            <a:endParaRPr sz="3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800"/>
              <a:t>Verify browser:</a:t>
            </a:r>
            <a:endParaRPr sz="3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200"/>
              <a:t>{</a:t>
            </a:r>
            <a:r>
              <a:rPr b="1" lang="en" sz="3200">
                <a:solidFill>
                  <a:srgbClr val="660E7A"/>
                </a:solidFill>
                <a:highlight>
                  <a:schemeClr val="lt1"/>
                </a:highlight>
              </a:rPr>
              <a:t>text</a:t>
            </a:r>
            <a:r>
              <a:rPr lang="en" sz="3200">
                <a:solidFill>
                  <a:schemeClr val="dk1"/>
                </a:solidFill>
                <a:highlight>
                  <a:schemeClr val="lt1"/>
                </a:highlight>
              </a:rPr>
              <a:t>: </a:t>
            </a:r>
            <a:r>
              <a:rPr b="1" lang="en" sz="3200">
                <a:solidFill>
                  <a:srgbClr val="008000"/>
                </a:solidFill>
                <a:highlight>
                  <a:schemeClr val="lt1"/>
                </a:highlight>
              </a:rPr>
              <a:t>"Default text"</a:t>
            </a:r>
            <a:r>
              <a:rPr lang="en" sz="3200">
                <a:solidFill>
                  <a:schemeClr val="dk1"/>
                </a:solidFill>
                <a:highlight>
                  <a:schemeClr val="lt1"/>
                </a:highlight>
              </a:rPr>
              <a:t>,</a:t>
            </a:r>
            <a:r>
              <a:rPr b="1" lang="en" sz="3200">
                <a:solidFill>
                  <a:srgbClr val="660E7A"/>
                </a:solidFill>
                <a:highlight>
                  <a:schemeClr val="lt1"/>
                </a:highlight>
              </a:rPr>
              <a:t> createdAt</a:t>
            </a:r>
            <a:r>
              <a:rPr lang="en" sz="3200">
                <a:solidFill>
                  <a:schemeClr val="dk1"/>
                </a:solidFill>
                <a:highlight>
                  <a:schemeClr val="lt1"/>
                </a:highlight>
              </a:rPr>
              <a:t>: </a:t>
            </a:r>
            <a:r>
              <a:rPr b="1" lang="en" sz="3200">
                <a:solidFill>
                  <a:srgbClr val="008000"/>
                </a:solidFill>
                <a:highlight>
                  <a:schemeClr val="lt1"/>
                </a:highlight>
              </a:rPr>
              <a:t>"2018-07-11"</a:t>
            </a:r>
            <a:r>
              <a:rPr lang="en" sz="3200"/>
              <a:t>}</a:t>
            </a:r>
            <a:endParaRPr sz="3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8761D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HTTP POST</a:t>
            </a:r>
            <a:endParaRPr b="1" sz="15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5" name="Google Shape;165;p31"/>
          <p:cNvSpPr txBox="1"/>
          <p:nvPr>
            <p:ph type="ctrTitle"/>
          </p:nvPr>
        </p:nvSpPr>
        <p:spPr>
          <a:xfrm>
            <a:off x="0" y="4418025"/>
            <a:ext cx="9144000" cy="725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sz="25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-75" y="0"/>
            <a:ext cx="91440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Spring Boot Web project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141225" y="1017600"/>
            <a:ext cx="90027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</a:rPr>
              <a:t>Use spring command line tool to create a project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spring init --dependencies=web myapp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</a:rPr>
              <a:t>Create a simple hello world webpage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mkdir myapp/src/main/webapp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cat &gt;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myapp/src/main/webapp/index.html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&lt;h1&gt;Hello World&lt;/h1&gt;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title"/>
          </p:nvPr>
        </p:nvSpPr>
        <p:spPr>
          <a:xfrm>
            <a:off x="-75" y="0"/>
            <a:ext cx="91440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Requests</a:t>
            </a:r>
            <a:endParaRPr/>
          </a:p>
        </p:txBody>
      </p:sp>
      <p:sp>
        <p:nvSpPr>
          <p:cNvPr id="171" name="Google Shape;171;p32"/>
          <p:cNvSpPr txBox="1"/>
          <p:nvPr>
            <p:ph idx="1" type="body"/>
          </p:nvPr>
        </p:nvSpPr>
        <p:spPr>
          <a:xfrm>
            <a:off x="141225" y="1017600"/>
            <a:ext cx="90027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HTTP POST requests allow embedding request data in HTTP body in addition, or instead of, path and request parameters</a:t>
            </a:r>
            <a:endParaRPr sz="3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200"/>
              <a:t>Moreover, passing sensitive information in HTTP GET requests as path or request parameters is not secure</a:t>
            </a:r>
            <a:endParaRPr sz="3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200"/>
              <a:t>HTTP BODY in </a:t>
            </a:r>
            <a:r>
              <a:rPr lang="en" sz="3200">
                <a:solidFill>
                  <a:schemeClr val="dk1"/>
                </a:solidFill>
              </a:rPr>
              <a:t>HTTP POST </a:t>
            </a:r>
            <a:r>
              <a:rPr lang="en" sz="3200"/>
              <a:t>requests can be </a:t>
            </a:r>
            <a:r>
              <a:rPr lang="en" sz="3200"/>
              <a:t>encrypted </a:t>
            </a:r>
            <a:r>
              <a:rPr lang="en" sz="3200"/>
              <a:t>for secure client/server data communication</a:t>
            </a:r>
            <a:endParaRPr sz="3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type="title"/>
          </p:nvPr>
        </p:nvSpPr>
        <p:spPr>
          <a:xfrm>
            <a:off x="-75" y="0"/>
            <a:ext cx="91440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Create a User class</a:t>
            </a:r>
            <a:endParaRPr/>
          </a:p>
        </p:txBody>
      </p:sp>
      <p:sp>
        <p:nvSpPr>
          <p:cNvPr id="177" name="Google Shape;177;p33"/>
          <p:cNvSpPr txBox="1"/>
          <p:nvPr>
            <p:ph idx="1" type="body"/>
          </p:nvPr>
        </p:nvSpPr>
        <p:spPr>
          <a:xfrm>
            <a:off x="141225" y="1017600"/>
            <a:ext cx="90027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Under com.example.myapp.data, create a User class</a:t>
            </a:r>
            <a:endParaRPr sz="3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rgbClr val="000080"/>
                </a:solidFill>
                <a:highlight>
                  <a:srgbClr val="FFFFFF"/>
                </a:highlight>
              </a:rPr>
              <a:t>package </a:t>
            </a:r>
            <a:r>
              <a:rPr lang="en" sz="3600">
                <a:solidFill>
                  <a:schemeClr val="dk1"/>
                </a:solidFill>
                <a:highlight>
                  <a:srgbClr val="FFFFFF"/>
                </a:highlight>
              </a:rPr>
              <a:t>com.example.myapp.data;</a:t>
            </a:r>
            <a:endParaRPr sz="3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" sz="3600">
                <a:solidFill>
                  <a:schemeClr val="dk1"/>
                </a:solidFill>
                <a:highlight>
                  <a:srgbClr val="FFFFFF"/>
                </a:highlight>
              </a:rPr>
              <a:t>User {</a:t>
            </a:r>
            <a:endParaRPr sz="3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3600">
                <a:solidFill>
                  <a:srgbClr val="000080"/>
                </a:solidFill>
                <a:highlight>
                  <a:srgbClr val="FFFFFF"/>
                </a:highlight>
              </a:rPr>
              <a:t>private </a:t>
            </a:r>
            <a:r>
              <a:rPr lang="en" sz="3600">
                <a:solidFill>
                  <a:schemeClr val="dk1"/>
                </a:solidFill>
                <a:highlight>
                  <a:srgbClr val="FFFFFF"/>
                </a:highlight>
              </a:rPr>
              <a:t>String </a:t>
            </a:r>
            <a:r>
              <a:rPr b="1" lang="en" sz="3600">
                <a:solidFill>
                  <a:srgbClr val="660E7A"/>
                </a:solidFill>
                <a:highlight>
                  <a:srgbClr val="FFFFFF"/>
                </a:highlight>
              </a:rPr>
              <a:t>username</a:t>
            </a:r>
            <a:r>
              <a:rPr lang="en" sz="36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3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3600">
                <a:solidFill>
                  <a:srgbClr val="000080"/>
                </a:solidFill>
                <a:highlight>
                  <a:srgbClr val="FFFFFF"/>
                </a:highlight>
              </a:rPr>
              <a:t>private </a:t>
            </a:r>
            <a:r>
              <a:rPr lang="en" sz="3600">
                <a:solidFill>
                  <a:schemeClr val="dk1"/>
                </a:solidFill>
                <a:highlight>
                  <a:srgbClr val="FFFFFF"/>
                </a:highlight>
              </a:rPr>
              <a:t>String </a:t>
            </a:r>
            <a:r>
              <a:rPr b="1" lang="en" sz="3600">
                <a:solidFill>
                  <a:srgbClr val="660E7A"/>
                </a:solidFill>
                <a:highlight>
                  <a:srgbClr val="FFFFFF"/>
                </a:highlight>
              </a:rPr>
              <a:t>password</a:t>
            </a:r>
            <a:r>
              <a:rPr lang="en" sz="36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3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2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type="title"/>
          </p:nvPr>
        </p:nvSpPr>
        <p:spPr>
          <a:xfrm>
            <a:off x="-75" y="0"/>
            <a:ext cx="91440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Posting a new User instance</a:t>
            </a:r>
            <a:endParaRPr/>
          </a:p>
        </p:txBody>
      </p:sp>
      <p:sp>
        <p:nvSpPr>
          <p:cNvPr id="183" name="Google Shape;183;p34"/>
          <p:cNvSpPr txBox="1"/>
          <p:nvPr>
            <p:ph idx="1" type="body"/>
          </p:nvPr>
        </p:nvSpPr>
        <p:spPr>
          <a:xfrm>
            <a:off x="141225" y="1017600"/>
            <a:ext cx="90027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Use </a:t>
            </a:r>
            <a:r>
              <a:rPr b="1" lang="en" sz="3600"/>
              <a:t>@RequestBody</a:t>
            </a:r>
            <a:r>
              <a:rPr lang="en" sz="3600"/>
              <a:t> to retrieve HTTP body data</a:t>
            </a:r>
            <a:endParaRPr sz="3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808000"/>
                </a:solidFill>
                <a:highlight>
                  <a:srgbClr val="FFFFFF"/>
                </a:highlight>
              </a:rPr>
              <a:t>@PostMapping</a:t>
            </a:r>
            <a:r>
              <a:rPr lang="en" sz="36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3600">
                <a:solidFill>
                  <a:srgbClr val="008000"/>
                </a:solidFill>
                <a:highlight>
                  <a:srgbClr val="FFFFFF"/>
                </a:highlight>
              </a:rPr>
              <a:t>"/api/user"</a:t>
            </a:r>
            <a:r>
              <a:rPr lang="en" sz="36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3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" sz="3600">
                <a:solidFill>
                  <a:schemeClr val="dk1"/>
                </a:solidFill>
                <a:highlight>
                  <a:srgbClr val="FFFFFF"/>
                </a:highlight>
              </a:rPr>
              <a:t>User createUser</a:t>
            </a:r>
            <a:endParaRPr sz="3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  <a:highlight>
                  <a:srgbClr val="FFFFFF"/>
                </a:highlight>
              </a:rPr>
              <a:t>       (</a:t>
            </a:r>
            <a:r>
              <a:rPr lang="en" sz="3600">
                <a:solidFill>
                  <a:srgbClr val="808000"/>
                </a:solidFill>
                <a:highlight>
                  <a:srgbClr val="FFFFFF"/>
                </a:highlight>
              </a:rPr>
              <a:t>@RequestBody </a:t>
            </a:r>
            <a:r>
              <a:rPr lang="en" sz="3600">
                <a:solidFill>
                  <a:schemeClr val="dk1"/>
                </a:solidFill>
                <a:highlight>
                  <a:srgbClr val="FFFFFF"/>
                </a:highlight>
              </a:rPr>
              <a:t>User newUser) {</a:t>
            </a:r>
            <a:endParaRPr sz="3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" sz="360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lang="en" sz="3600">
                <a:solidFill>
                  <a:schemeClr val="dk1"/>
                </a:solidFill>
                <a:highlight>
                  <a:srgbClr val="FFFFFF"/>
                </a:highlight>
              </a:rPr>
              <a:t>newUser;</a:t>
            </a:r>
            <a:endParaRPr sz="3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35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8761D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REST</a:t>
            </a:r>
            <a:endParaRPr b="1" sz="20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9" name="Google Shape;189;p35"/>
          <p:cNvSpPr txBox="1"/>
          <p:nvPr>
            <p:ph type="ctrTitle"/>
          </p:nvPr>
        </p:nvSpPr>
        <p:spPr>
          <a:xfrm>
            <a:off x="0" y="4418025"/>
            <a:ext cx="9144000" cy="725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sz="25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/>
          <p:nvPr>
            <p:ph type="title"/>
          </p:nvPr>
        </p:nvSpPr>
        <p:spPr>
          <a:xfrm>
            <a:off x="-75" y="0"/>
            <a:ext cx="91440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RESTful Web services</a:t>
            </a:r>
            <a:endParaRPr/>
          </a:p>
        </p:txBody>
      </p:sp>
      <p:sp>
        <p:nvSpPr>
          <p:cNvPr id="195" name="Google Shape;195;p36"/>
          <p:cNvSpPr txBox="1"/>
          <p:nvPr>
            <p:ph idx="1" type="body"/>
          </p:nvPr>
        </p:nvSpPr>
        <p:spPr>
          <a:xfrm>
            <a:off x="141225" y="1017600"/>
            <a:ext cx="90027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Representational state transfer</a:t>
            </a:r>
            <a:r>
              <a:rPr lang="en" sz="2500"/>
              <a:t> (</a:t>
            </a:r>
            <a:r>
              <a:rPr lang="en" sz="2500">
                <a:solidFill>
                  <a:schemeClr val="dk1"/>
                </a:solidFill>
              </a:rPr>
              <a:t>REST) is a set of architectural conventions for creating Web services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HTTP Web services conventions on HTTP operations (state transition)</a:t>
            </a:r>
            <a:endParaRPr sz="2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POST</a:t>
            </a:r>
            <a:r>
              <a:rPr lang="en" sz="2500">
                <a:solidFill>
                  <a:schemeClr val="dk1"/>
                </a:solidFill>
              </a:rPr>
              <a:t>		</a:t>
            </a:r>
            <a:r>
              <a:rPr b="1" lang="en" sz="2500" u="sng">
                <a:solidFill>
                  <a:schemeClr val="dk1"/>
                </a:solidFill>
              </a:rPr>
              <a:t>C</a:t>
            </a:r>
            <a:r>
              <a:rPr b="1" lang="en" sz="2500">
                <a:solidFill>
                  <a:schemeClr val="dk1"/>
                </a:solidFill>
              </a:rPr>
              <a:t>reate</a:t>
            </a:r>
            <a:r>
              <a:rPr lang="en" sz="2500">
                <a:solidFill>
                  <a:schemeClr val="dk1"/>
                </a:solidFill>
              </a:rPr>
              <a:t> new instances</a:t>
            </a:r>
            <a:endParaRPr sz="2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GET</a:t>
            </a:r>
            <a:r>
              <a:rPr lang="en" sz="2500">
                <a:solidFill>
                  <a:schemeClr val="dk1"/>
                </a:solidFill>
              </a:rPr>
              <a:t>		</a:t>
            </a:r>
            <a:r>
              <a:rPr b="1" lang="en" sz="2500" u="sng">
                <a:solidFill>
                  <a:schemeClr val="dk1"/>
                </a:solidFill>
              </a:rPr>
              <a:t>R</a:t>
            </a:r>
            <a:r>
              <a:rPr b="1" lang="en" sz="2500">
                <a:solidFill>
                  <a:schemeClr val="dk1"/>
                </a:solidFill>
              </a:rPr>
              <a:t>ead</a:t>
            </a:r>
            <a:r>
              <a:rPr lang="en" sz="2500">
                <a:solidFill>
                  <a:schemeClr val="dk1"/>
                </a:solidFill>
              </a:rPr>
              <a:t> existing instances</a:t>
            </a:r>
            <a:endParaRPr sz="2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PUT</a:t>
            </a:r>
            <a:r>
              <a:rPr lang="en" sz="2500">
                <a:solidFill>
                  <a:schemeClr val="dk1"/>
                </a:solidFill>
              </a:rPr>
              <a:t>		</a:t>
            </a:r>
            <a:r>
              <a:rPr b="1" lang="en" sz="2500" u="sng">
                <a:solidFill>
                  <a:schemeClr val="dk1"/>
                </a:solidFill>
              </a:rPr>
              <a:t>U</a:t>
            </a:r>
            <a:r>
              <a:rPr b="1" lang="en" sz="2500">
                <a:solidFill>
                  <a:schemeClr val="dk1"/>
                </a:solidFill>
              </a:rPr>
              <a:t>pdate</a:t>
            </a:r>
            <a:r>
              <a:rPr lang="en" sz="2500">
                <a:solidFill>
                  <a:schemeClr val="dk1"/>
                </a:solidFill>
              </a:rPr>
              <a:t> existing instances</a:t>
            </a:r>
            <a:endParaRPr sz="2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DELETE	</a:t>
            </a:r>
            <a:r>
              <a:rPr lang="en" sz="2500">
                <a:solidFill>
                  <a:schemeClr val="dk1"/>
                </a:solidFill>
              </a:rPr>
              <a:t>	</a:t>
            </a:r>
            <a:r>
              <a:rPr b="1" lang="en" sz="2500" u="sng">
                <a:solidFill>
                  <a:schemeClr val="dk1"/>
                </a:solidFill>
              </a:rPr>
              <a:t>D</a:t>
            </a:r>
            <a:r>
              <a:rPr b="1" lang="en" sz="2500">
                <a:solidFill>
                  <a:schemeClr val="dk1"/>
                </a:solidFill>
              </a:rPr>
              <a:t>elete</a:t>
            </a:r>
            <a:r>
              <a:rPr lang="en" sz="2500">
                <a:solidFill>
                  <a:schemeClr val="dk1"/>
                </a:solidFill>
              </a:rPr>
              <a:t> existing instances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/>
          <p:nvPr>
            <p:ph type="title"/>
          </p:nvPr>
        </p:nvSpPr>
        <p:spPr>
          <a:xfrm>
            <a:off x="-75" y="0"/>
            <a:ext cx="91440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RESTful convention on URLs</a:t>
            </a:r>
            <a:endParaRPr/>
          </a:p>
        </p:txBody>
      </p:sp>
      <p:sp>
        <p:nvSpPr>
          <p:cNvPr id="201" name="Google Shape;201;p37"/>
          <p:cNvSpPr txBox="1"/>
          <p:nvPr>
            <p:ph idx="1" type="body"/>
          </p:nvPr>
        </p:nvSpPr>
        <p:spPr>
          <a:xfrm>
            <a:off x="141225" y="1017600"/>
            <a:ext cx="90027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RESTful Web services map HTTP URL request path patterns to the structure of data served by a Web service.</a:t>
            </a:r>
            <a:endParaRPr sz="2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/>
              <a:t>An HTTP URL maps to a data model</a:t>
            </a:r>
            <a:endParaRPr sz="2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800"/>
              <a:t>Consider the following data model represented as a UML class diagram</a:t>
            </a:r>
            <a:endParaRPr sz="2800"/>
          </a:p>
        </p:txBody>
      </p:sp>
      <p:pic>
        <p:nvPicPr>
          <p:cNvPr id="202" name="Google Shape;20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63" y="4098586"/>
            <a:ext cx="8855876" cy="78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/>
          <p:nvPr>
            <p:ph idx="1" type="body"/>
          </p:nvPr>
        </p:nvSpPr>
        <p:spPr>
          <a:xfrm>
            <a:off x="141225" y="1017600"/>
            <a:ext cx="90027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solidFill>
                  <a:schemeClr val="dk1"/>
                </a:solidFill>
              </a:rPr>
              <a:t>Consider the following data model represented as a UML class diagram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700"/>
              <a:t>Class A represents all instances of type A, referred to as </a:t>
            </a:r>
            <a:r>
              <a:rPr b="1" lang="en" sz="2700"/>
              <a:t>entities</a:t>
            </a:r>
            <a:endParaRPr b="1" sz="2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700"/>
              <a:t>Instances can be implemented as </a:t>
            </a:r>
            <a:r>
              <a:rPr b="1" lang="en" sz="2700"/>
              <a:t>records</a:t>
            </a:r>
            <a:r>
              <a:rPr lang="en" sz="2700"/>
              <a:t> in a database or </a:t>
            </a:r>
            <a:r>
              <a:rPr b="1" lang="en" sz="2700"/>
              <a:t>object instances</a:t>
            </a:r>
            <a:r>
              <a:rPr lang="en" sz="2700"/>
              <a:t> in a running program</a:t>
            </a:r>
            <a:endParaRPr sz="2700"/>
          </a:p>
        </p:txBody>
      </p:sp>
      <p:sp>
        <p:nvSpPr>
          <p:cNvPr id="208" name="Google Shape;208;p38"/>
          <p:cNvSpPr txBox="1"/>
          <p:nvPr>
            <p:ph type="title"/>
          </p:nvPr>
        </p:nvSpPr>
        <p:spPr>
          <a:xfrm>
            <a:off x="-75" y="0"/>
            <a:ext cx="91440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Mapping URLs to a data model</a:t>
            </a:r>
            <a:endParaRPr/>
          </a:p>
        </p:txBody>
      </p:sp>
      <p:pic>
        <p:nvPicPr>
          <p:cNvPr id="209" name="Google Shape;20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00" y="1876025"/>
            <a:ext cx="8855876" cy="78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 txBox="1"/>
          <p:nvPr>
            <p:ph idx="1" type="body"/>
          </p:nvPr>
        </p:nvSpPr>
        <p:spPr>
          <a:xfrm>
            <a:off x="141225" y="1017600"/>
            <a:ext cx="90027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POST		/A			Create new entity of type A. Data in HTTP body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GET		/A			Retrieve all instances of entity type A, e.g., array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GET		/A/123		Retrieve single instance, whose ID is 123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PUT		/A/234	Update instance, whose ID is 234. Data in body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DELETE		/A/345		Delete existing instance, whose ID is 345</a:t>
            </a:r>
            <a:endParaRPr sz="2700"/>
          </a:p>
        </p:txBody>
      </p:sp>
      <p:sp>
        <p:nvSpPr>
          <p:cNvPr id="215" name="Google Shape;215;p39"/>
          <p:cNvSpPr txBox="1"/>
          <p:nvPr>
            <p:ph type="title"/>
          </p:nvPr>
        </p:nvSpPr>
        <p:spPr>
          <a:xfrm>
            <a:off x="-75" y="0"/>
            <a:ext cx="91440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Operating on an entity</a:t>
            </a:r>
            <a:endParaRPr/>
          </a:p>
        </p:txBody>
      </p:sp>
      <p:pic>
        <p:nvPicPr>
          <p:cNvPr id="216" name="Google Shape;21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00" y="1114025"/>
            <a:ext cx="8855876" cy="78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0"/>
          <p:cNvSpPr txBox="1"/>
          <p:nvPr>
            <p:ph idx="1" type="body"/>
          </p:nvPr>
        </p:nvSpPr>
        <p:spPr>
          <a:xfrm>
            <a:off x="141225" y="1017600"/>
            <a:ext cx="90027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URL paths hierarchy allows navigating through complex data structures</a:t>
            </a:r>
            <a:endParaRPr sz="2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POST	/A/123/B	Create new instance of B related to instance of A </a:t>
            </a:r>
            <a:endParaRPr sz="2600">
              <a:solidFill>
                <a:schemeClr val="dk1"/>
              </a:solidFill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whose ID is 123. Data for new B in HTTP body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GET		/A/234/B	Retrieve all instances of B related to instance of A</a:t>
            </a:r>
            <a:endParaRPr sz="2600"/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whose ID is 234. As an array or list</a:t>
            </a:r>
            <a:endParaRPr sz="2600"/>
          </a:p>
        </p:txBody>
      </p:sp>
      <p:sp>
        <p:nvSpPr>
          <p:cNvPr id="222" name="Google Shape;222;p40"/>
          <p:cNvSpPr txBox="1"/>
          <p:nvPr>
            <p:ph type="title"/>
          </p:nvPr>
        </p:nvSpPr>
        <p:spPr>
          <a:xfrm>
            <a:off x="-75" y="0"/>
            <a:ext cx="91440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Navigating the data structure</a:t>
            </a:r>
            <a:endParaRPr/>
          </a:p>
        </p:txBody>
      </p:sp>
      <p:pic>
        <p:nvPicPr>
          <p:cNvPr id="223" name="Google Shape;22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00" y="1799825"/>
            <a:ext cx="8855876" cy="78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1"/>
          <p:cNvSpPr txBox="1"/>
          <p:nvPr>
            <p:ph type="title"/>
          </p:nvPr>
        </p:nvSpPr>
        <p:spPr>
          <a:xfrm>
            <a:off x="-75" y="0"/>
            <a:ext cx="91440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Referencing nested instances</a:t>
            </a:r>
            <a:endParaRPr/>
          </a:p>
        </p:txBody>
      </p:sp>
      <p:sp>
        <p:nvSpPr>
          <p:cNvPr id="229" name="Google Shape;229;p41"/>
          <p:cNvSpPr txBox="1"/>
          <p:nvPr>
            <p:ph idx="1" type="body"/>
          </p:nvPr>
        </p:nvSpPr>
        <p:spPr>
          <a:xfrm>
            <a:off x="141225" y="1017600"/>
            <a:ext cx="90027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Referencing nested data instances has two alternatives</a:t>
            </a:r>
            <a:endParaRPr sz="2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500"/>
              <a:t>GET		/A/123/B/234	Retrieve instance B with ID 234 related to instance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						A with ID 123. Useful if service needs context of A</a:t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OR</a:t>
            </a:r>
            <a:endParaRPr b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GET		/B/234			Retrieve instance B with ID 234, regardless of A.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						Useful when context of A is unnecessary</a:t>
            </a:r>
            <a:endParaRPr sz="2500"/>
          </a:p>
        </p:txBody>
      </p:sp>
      <p:pic>
        <p:nvPicPr>
          <p:cNvPr id="230" name="Google Shape;23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00" y="1799825"/>
            <a:ext cx="8855876" cy="78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-75" y="0"/>
            <a:ext cx="91440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 and run the project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141225" y="1017600"/>
            <a:ext cx="90027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Change directory to your project, compile and execute</a:t>
            </a:r>
            <a:endParaRPr sz="3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cd myapp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mvn clean install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java -jar target/myapp-0.0.1-SNAPSHOT.jar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500"/>
              <a:t>Point your browser to </a:t>
            </a:r>
            <a:r>
              <a:rPr lang="en" sz="3500"/>
              <a:t>http://localhost:8080/</a:t>
            </a:r>
            <a:endParaRPr sz="35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2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8761D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</a:t>
            </a:r>
            <a:r>
              <a:rPr b="1" lang="en" sz="14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XAMPLE</a:t>
            </a:r>
            <a:endParaRPr b="1" sz="14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6" name="Google Shape;236;p42"/>
          <p:cNvSpPr txBox="1"/>
          <p:nvPr>
            <p:ph type="ctrTitle"/>
          </p:nvPr>
        </p:nvSpPr>
        <p:spPr>
          <a:xfrm>
            <a:off x="0" y="4418025"/>
            <a:ext cx="9144000" cy="725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sz="25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/>
          <p:nvPr>
            <p:ph type="title"/>
          </p:nvPr>
        </p:nvSpPr>
        <p:spPr>
          <a:xfrm>
            <a:off x="-75" y="0"/>
            <a:ext cx="91440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Consider the following data model</a:t>
            </a:r>
            <a:endParaRPr sz="4900"/>
          </a:p>
        </p:txBody>
      </p:sp>
      <p:sp>
        <p:nvSpPr>
          <p:cNvPr id="242" name="Google Shape;242;p43"/>
          <p:cNvSpPr txBox="1"/>
          <p:nvPr>
            <p:ph idx="1" type="body"/>
          </p:nvPr>
        </p:nvSpPr>
        <p:spPr>
          <a:xfrm>
            <a:off x="141225" y="1017600"/>
            <a:ext cx="90027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The following data model illustrates several one to many relations</a:t>
            </a:r>
            <a:endParaRPr sz="29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POST		/</a:t>
            </a:r>
            <a:r>
              <a:rPr lang="en" sz="2900"/>
              <a:t>courses</a:t>
            </a:r>
            <a:r>
              <a:rPr lang="en" sz="2900"/>
              <a:t>			</a:t>
            </a:r>
            <a:r>
              <a:rPr b="1" lang="en" sz="2900"/>
              <a:t>C</a:t>
            </a:r>
            <a:r>
              <a:rPr lang="en" sz="2900"/>
              <a:t>reate a new course</a:t>
            </a:r>
            <a:endParaRPr sz="2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GET		/courses 			</a:t>
            </a:r>
            <a:r>
              <a:rPr b="1" lang="en" sz="2900"/>
              <a:t>R</a:t>
            </a:r>
            <a:r>
              <a:rPr lang="en" sz="2900"/>
              <a:t>etrieve all courses</a:t>
            </a:r>
            <a:endParaRPr sz="2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GET		/courses/123		Retrieve course 123</a:t>
            </a:r>
            <a:endParaRPr sz="2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PUT		/courses/234		</a:t>
            </a:r>
            <a:r>
              <a:rPr b="1" lang="en" sz="2900"/>
              <a:t>U</a:t>
            </a:r>
            <a:r>
              <a:rPr lang="en" sz="2900"/>
              <a:t>pdate course 234</a:t>
            </a:r>
            <a:endParaRPr sz="2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DELETE	/courses/345		</a:t>
            </a:r>
            <a:r>
              <a:rPr b="1" lang="en" sz="2900"/>
              <a:t>D</a:t>
            </a:r>
            <a:r>
              <a:rPr lang="en" sz="2900"/>
              <a:t>elete course 345</a:t>
            </a:r>
            <a:endParaRPr sz="2900"/>
          </a:p>
        </p:txBody>
      </p:sp>
      <p:pic>
        <p:nvPicPr>
          <p:cNvPr id="243" name="Google Shape;24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00" y="1706600"/>
            <a:ext cx="8832123" cy="81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/>
          <p:nvPr>
            <p:ph type="title"/>
          </p:nvPr>
        </p:nvSpPr>
        <p:spPr>
          <a:xfrm>
            <a:off x="-75" y="0"/>
            <a:ext cx="91440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Operating on Modules</a:t>
            </a:r>
            <a:endParaRPr sz="4900"/>
          </a:p>
        </p:txBody>
      </p:sp>
      <p:sp>
        <p:nvSpPr>
          <p:cNvPr id="249" name="Google Shape;249;p44"/>
          <p:cNvSpPr txBox="1"/>
          <p:nvPr>
            <p:ph idx="1" type="body"/>
          </p:nvPr>
        </p:nvSpPr>
        <p:spPr>
          <a:xfrm>
            <a:off x="141225" y="1017600"/>
            <a:ext cx="90027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POST		/courses/123/modules	Create new module in course</a:t>
            </a:r>
            <a:endParaRPr sz="2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										123</a:t>
            </a:r>
            <a:endParaRPr sz="2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GET		/</a:t>
            </a:r>
            <a:r>
              <a:rPr lang="en" sz="2900"/>
              <a:t>courses</a:t>
            </a:r>
            <a:r>
              <a:rPr lang="en" sz="2900"/>
              <a:t>/234/modules	Retrieve all modules in course</a:t>
            </a:r>
            <a:endParaRPr sz="2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										234</a:t>
            </a:r>
            <a:endParaRPr sz="2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GET		/modules/345			Retrieve module 345</a:t>
            </a:r>
            <a:endParaRPr sz="2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PUT		/modules/456			Update module 456</a:t>
            </a:r>
            <a:endParaRPr sz="2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DELETE	/modules/567			Delete module 567</a:t>
            </a:r>
            <a:endParaRPr sz="2900"/>
          </a:p>
        </p:txBody>
      </p:sp>
      <p:pic>
        <p:nvPicPr>
          <p:cNvPr id="250" name="Google Shape;25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00" y="1020800"/>
            <a:ext cx="8832123" cy="81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5"/>
          <p:cNvSpPr txBox="1"/>
          <p:nvPr>
            <p:ph type="title"/>
          </p:nvPr>
        </p:nvSpPr>
        <p:spPr>
          <a:xfrm>
            <a:off x="-75" y="0"/>
            <a:ext cx="91440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Operating on Sections</a:t>
            </a:r>
            <a:endParaRPr sz="4900"/>
          </a:p>
        </p:txBody>
      </p:sp>
      <p:sp>
        <p:nvSpPr>
          <p:cNvPr id="256" name="Google Shape;256;p45"/>
          <p:cNvSpPr txBox="1"/>
          <p:nvPr>
            <p:ph idx="1" type="body"/>
          </p:nvPr>
        </p:nvSpPr>
        <p:spPr>
          <a:xfrm>
            <a:off x="141225" y="1017600"/>
            <a:ext cx="90027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POST		/modules/123/sections	Create new section in module</a:t>
            </a:r>
            <a:endParaRPr sz="2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										123</a:t>
            </a:r>
            <a:endParaRPr sz="2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GET		/</a:t>
            </a:r>
            <a:r>
              <a:rPr lang="en" sz="2900">
                <a:solidFill>
                  <a:schemeClr val="dk1"/>
                </a:solidFill>
              </a:rPr>
              <a:t>modules</a:t>
            </a:r>
            <a:r>
              <a:rPr lang="en" sz="2900"/>
              <a:t>/234/sections	Retrieve all sections in </a:t>
            </a:r>
            <a:r>
              <a:rPr lang="en" sz="2900">
                <a:solidFill>
                  <a:schemeClr val="dk1"/>
                </a:solidFill>
              </a:rPr>
              <a:t>module</a:t>
            </a:r>
            <a:endParaRPr sz="2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										234</a:t>
            </a:r>
            <a:endParaRPr sz="2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GET		/sections/345			Retrieve </a:t>
            </a:r>
            <a:r>
              <a:rPr lang="en" sz="2900">
                <a:solidFill>
                  <a:schemeClr val="dk1"/>
                </a:solidFill>
              </a:rPr>
              <a:t>section</a:t>
            </a:r>
            <a:r>
              <a:rPr lang="en" sz="2900"/>
              <a:t> 345</a:t>
            </a:r>
            <a:endParaRPr sz="2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PUT		/</a:t>
            </a:r>
            <a:r>
              <a:rPr lang="en" sz="2900">
                <a:solidFill>
                  <a:schemeClr val="dk1"/>
                </a:solidFill>
              </a:rPr>
              <a:t>sections</a:t>
            </a:r>
            <a:r>
              <a:rPr lang="en" sz="2900"/>
              <a:t>/456			Update </a:t>
            </a:r>
            <a:r>
              <a:rPr lang="en" sz="2900">
                <a:solidFill>
                  <a:schemeClr val="dk1"/>
                </a:solidFill>
              </a:rPr>
              <a:t>section</a:t>
            </a:r>
            <a:r>
              <a:rPr lang="en" sz="2900"/>
              <a:t> 456</a:t>
            </a:r>
            <a:endParaRPr sz="2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DELETE	/</a:t>
            </a:r>
            <a:r>
              <a:rPr lang="en" sz="2900">
                <a:solidFill>
                  <a:schemeClr val="dk1"/>
                </a:solidFill>
              </a:rPr>
              <a:t>sections</a:t>
            </a:r>
            <a:r>
              <a:rPr lang="en" sz="2900"/>
              <a:t>/567			Delete </a:t>
            </a:r>
            <a:r>
              <a:rPr lang="en" sz="2900">
                <a:solidFill>
                  <a:schemeClr val="dk1"/>
                </a:solidFill>
              </a:rPr>
              <a:t>section</a:t>
            </a:r>
            <a:r>
              <a:rPr lang="en" sz="2900"/>
              <a:t> 567</a:t>
            </a:r>
            <a:endParaRPr sz="2900"/>
          </a:p>
        </p:txBody>
      </p:sp>
      <p:pic>
        <p:nvPicPr>
          <p:cNvPr id="257" name="Google Shape;25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00" y="1020800"/>
            <a:ext cx="8832123" cy="81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6"/>
          <p:cNvSpPr txBox="1"/>
          <p:nvPr>
            <p:ph type="title"/>
          </p:nvPr>
        </p:nvSpPr>
        <p:spPr>
          <a:xfrm>
            <a:off x="-75" y="0"/>
            <a:ext cx="91440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Operating on Topics</a:t>
            </a:r>
            <a:endParaRPr sz="4900"/>
          </a:p>
        </p:txBody>
      </p:sp>
      <p:sp>
        <p:nvSpPr>
          <p:cNvPr id="263" name="Google Shape;263;p46"/>
          <p:cNvSpPr txBox="1"/>
          <p:nvPr>
            <p:ph idx="1" type="body"/>
          </p:nvPr>
        </p:nvSpPr>
        <p:spPr>
          <a:xfrm>
            <a:off x="141225" y="1017600"/>
            <a:ext cx="90027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POST		/</a:t>
            </a:r>
            <a:r>
              <a:rPr lang="en" sz="2900">
                <a:solidFill>
                  <a:schemeClr val="dk1"/>
                </a:solidFill>
              </a:rPr>
              <a:t>sections</a:t>
            </a:r>
            <a:r>
              <a:rPr lang="en" sz="2900"/>
              <a:t>/123/topics	Create new </a:t>
            </a:r>
            <a:r>
              <a:rPr lang="en" sz="2900">
                <a:solidFill>
                  <a:schemeClr val="dk1"/>
                </a:solidFill>
              </a:rPr>
              <a:t>topic</a:t>
            </a:r>
            <a:r>
              <a:rPr lang="en" sz="2900"/>
              <a:t> in </a:t>
            </a:r>
            <a:r>
              <a:rPr lang="en" sz="2900">
                <a:solidFill>
                  <a:schemeClr val="dk1"/>
                </a:solidFill>
              </a:rPr>
              <a:t>section</a:t>
            </a:r>
            <a:endParaRPr sz="2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										123</a:t>
            </a:r>
            <a:endParaRPr sz="2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GET		/</a:t>
            </a:r>
            <a:r>
              <a:rPr lang="en" sz="2900">
                <a:solidFill>
                  <a:schemeClr val="dk1"/>
                </a:solidFill>
              </a:rPr>
              <a:t>sections</a:t>
            </a:r>
            <a:r>
              <a:rPr lang="en" sz="2900"/>
              <a:t>/234/</a:t>
            </a:r>
            <a:r>
              <a:rPr lang="en" sz="2900">
                <a:solidFill>
                  <a:schemeClr val="dk1"/>
                </a:solidFill>
              </a:rPr>
              <a:t>topics</a:t>
            </a:r>
            <a:r>
              <a:rPr lang="en" sz="2900"/>
              <a:t>	Retrieve all </a:t>
            </a:r>
            <a:r>
              <a:rPr lang="en" sz="2900">
                <a:solidFill>
                  <a:schemeClr val="dk1"/>
                </a:solidFill>
              </a:rPr>
              <a:t>topics</a:t>
            </a:r>
            <a:r>
              <a:rPr lang="en" sz="2900"/>
              <a:t> in </a:t>
            </a:r>
            <a:r>
              <a:rPr lang="en" sz="2900">
                <a:solidFill>
                  <a:schemeClr val="dk1"/>
                </a:solidFill>
              </a:rPr>
              <a:t>section</a:t>
            </a:r>
            <a:endParaRPr sz="2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										234</a:t>
            </a:r>
            <a:endParaRPr sz="2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GET		/</a:t>
            </a:r>
            <a:r>
              <a:rPr lang="en" sz="2900">
                <a:solidFill>
                  <a:schemeClr val="dk1"/>
                </a:solidFill>
              </a:rPr>
              <a:t>topics</a:t>
            </a:r>
            <a:r>
              <a:rPr lang="en" sz="2900"/>
              <a:t>/345				Retrieve </a:t>
            </a:r>
            <a:r>
              <a:rPr lang="en" sz="2900">
                <a:solidFill>
                  <a:schemeClr val="dk1"/>
                </a:solidFill>
              </a:rPr>
              <a:t>topic</a:t>
            </a:r>
            <a:r>
              <a:rPr lang="en" sz="2900"/>
              <a:t> 345</a:t>
            </a:r>
            <a:endParaRPr sz="2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PUT		/</a:t>
            </a:r>
            <a:r>
              <a:rPr lang="en" sz="2900">
                <a:solidFill>
                  <a:schemeClr val="dk1"/>
                </a:solidFill>
              </a:rPr>
              <a:t>topics</a:t>
            </a:r>
            <a:r>
              <a:rPr lang="en" sz="2900"/>
              <a:t>/456				Update </a:t>
            </a:r>
            <a:r>
              <a:rPr lang="en" sz="2900">
                <a:solidFill>
                  <a:schemeClr val="dk1"/>
                </a:solidFill>
              </a:rPr>
              <a:t>topic</a:t>
            </a:r>
            <a:r>
              <a:rPr lang="en" sz="2900"/>
              <a:t> 456</a:t>
            </a:r>
            <a:endParaRPr sz="2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DELETE	/</a:t>
            </a:r>
            <a:r>
              <a:rPr lang="en" sz="2900">
                <a:solidFill>
                  <a:schemeClr val="dk1"/>
                </a:solidFill>
              </a:rPr>
              <a:t>topics</a:t>
            </a:r>
            <a:r>
              <a:rPr lang="en" sz="2900"/>
              <a:t>/567				Delete </a:t>
            </a:r>
            <a:r>
              <a:rPr lang="en" sz="2900">
                <a:solidFill>
                  <a:schemeClr val="dk1"/>
                </a:solidFill>
              </a:rPr>
              <a:t>topic</a:t>
            </a:r>
            <a:r>
              <a:rPr lang="en" sz="2900"/>
              <a:t> 567</a:t>
            </a:r>
            <a:endParaRPr sz="2900"/>
          </a:p>
        </p:txBody>
      </p:sp>
      <p:pic>
        <p:nvPicPr>
          <p:cNvPr id="264" name="Google Shape;26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00" y="1020800"/>
            <a:ext cx="8832123" cy="81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7"/>
          <p:cNvSpPr txBox="1"/>
          <p:nvPr>
            <p:ph type="title"/>
          </p:nvPr>
        </p:nvSpPr>
        <p:spPr>
          <a:xfrm>
            <a:off x="-75" y="0"/>
            <a:ext cx="91440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Many to Many</a:t>
            </a:r>
            <a:endParaRPr sz="4900"/>
          </a:p>
        </p:txBody>
      </p:sp>
      <p:sp>
        <p:nvSpPr>
          <p:cNvPr id="270" name="Google Shape;270;p47"/>
          <p:cNvSpPr txBox="1"/>
          <p:nvPr>
            <p:ph idx="1" type="body"/>
          </p:nvPr>
        </p:nvSpPr>
        <p:spPr>
          <a:xfrm>
            <a:off x="141225" y="1017600"/>
            <a:ext cx="90027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POST		/</a:t>
            </a:r>
            <a:r>
              <a:rPr lang="en" sz="2900">
                <a:solidFill>
                  <a:schemeClr val="dk1"/>
                </a:solidFill>
              </a:rPr>
              <a:t>actors</a:t>
            </a:r>
            <a:r>
              <a:rPr lang="en" sz="2900"/>
              <a:t>/123/movies		Create new </a:t>
            </a:r>
            <a:r>
              <a:rPr lang="en" sz="2900">
                <a:solidFill>
                  <a:schemeClr val="dk1"/>
                </a:solidFill>
              </a:rPr>
              <a:t>movie for actor 123</a:t>
            </a:r>
            <a:endParaRPr sz="2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GET		</a:t>
            </a:r>
            <a:r>
              <a:rPr lang="en" sz="2900">
                <a:solidFill>
                  <a:schemeClr val="dk1"/>
                </a:solidFill>
              </a:rPr>
              <a:t>/actors/234/movies		Get all movies for actor 234</a:t>
            </a:r>
            <a:endParaRPr sz="2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sp>
        <p:nvSpPr>
          <p:cNvPr id="271" name="Google Shape;271;p47"/>
          <p:cNvSpPr/>
          <p:nvPr/>
        </p:nvSpPr>
        <p:spPr>
          <a:xfrm>
            <a:off x="1302225" y="987025"/>
            <a:ext cx="1930200" cy="822600"/>
          </a:xfrm>
          <a:prstGeom prst="rect">
            <a:avLst/>
          </a:prstGeom>
          <a:solidFill>
            <a:srgbClr val="9FC5E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Oswald"/>
                <a:ea typeface="Oswald"/>
                <a:cs typeface="Oswald"/>
                <a:sym typeface="Oswald"/>
              </a:rPr>
              <a:t>Actors</a:t>
            </a:r>
            <a:endParaRPr b="1" sz="3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2" name="Google Shape;272;p47"/>
          <p:cNvSpPr/>
          <p:nvPr/>
        </p:nvSpPr>
        <p:spPr>
          <a:xfrm>
            <a:off x="5581750" y="987025"/>
            <a:ext cx="1930200" cy="822600"/>
          </a:xfrm>
          <a:prstGeom prst="rect">
            <a:avLst/>
          </a:prstGeom>
          <a:solidFill>
            <a:srgbClr val="9FC5E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Oswald"/>
                <a:ea typeface="Oswald"/>
                <a:cs typeface="Oswald"/>
                <a:sym typeface="Oswald"/>
              </a:rPr>
              <a:t>Movies</a:t>
            </a:r>
            <a:endParaRPr b="1" sz="30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73" name="Google Shape;273;p47"/>
          <p:cNvCxnSpPr>
            <a:stCxn id="271" idx="3"/>
            <a:endCxn id="272" idx="1"/>
          </p:cNvCxnSpPr>
          <p:nvPr/>
        </p:nvCxnSpPr>
        <p:spPr>
          <a:xfrm>
            <a:off x="3232425" y="1398325"/>
            <a:ext cx="23493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4" name="Google Shape;274;p47"/>
          <p:cNvSpPr txBox="1"/>
          <p:nvPr/>
        </p:nvSpPr>
        <p:spPr>
          <a:xfrm>
            <a:off x="2895600" y="990600"/>
            <a:ext cx="3000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*				*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8761D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FILTERING</a:t>
            </a:r>
            <a:endParaRPr b="1" sz="13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&amp; SORTING</a:t>
            </a:r>
            <a:endParaRPr b="1" sz="12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0" name="Google Shape;280;p48"/>
          <p:cNvSpPr txBox="1"/>
          <p:nvPr>
            <p:ph type="ctrTitle"/>
          </p:nvPr>
        </p:nvSpPr>
        <p:spPr>
          <a:xfrm>
            <a:off x="0" y="4418025"/>
            <a:ext cx="9144000" cy="725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sz="25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9"/>
          <p:cNvSpPr txBox="1"/>
          <p:nvPr>
            <p:ph type="title"/>
          </p:nvPr>
        </p:nvSpPr>
        <p:spPr>
          <a:xfrm>
            <a:off x="-75" y="0"/>
            <a:ext cx="91440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Filtering &amp; Sorting</a:t>
            </a:r>
            <a:endParaRPr sz="4900"/>
          </a:p>
        </p:txBody>
      </p:sp>
      <p:sp>
        <p:nvSpPr>
          <p:cNvPr id="286" name="Google Shape;286;p49"/>
          <p:cNvSpPr txBox="1"/>
          <p:nvPr>
            <p:ph idx="1" type="body"/>
          </p:nvPr>
        </p:nvSpPr>
        <p:spPr>
          <a:xfrm>
            <a:off x="141225" y="1017600"/>
            <a:ext cx="90027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Keep base URLs as lean as possible</a:t>
            </a:r>
            <a:endParaRPr sz="45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4500"/>
              <a:t>Complex result filters, sorting requirements and advanced searching can be implemented as query parameters</a:t>
            </a:r>
            <a:endParaRPr sz="45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0"/>
          <p:cNvSpPr txBox="1"/>
          <p:nvPr>
            <p:ph type="title"/>
          </p:nvPr>
        </p:nvSpPr>
        <p:spPr>
          <a:xfrm>
            <a:off x="-75" y="0"/>
            <a:ext cx="91440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Filtering</a:t>
            </a:r>
            <a:endParaRPr/>
          </a:p>
        </p:txBody>
      </p:sp>
      <p:sp>
        <p:nvSpPr>
          <p:cNvPr id="292" name="Google Shape;292;p50"/>
          <p:cNvSpPr txBox="1"/>
          <p:nvPr>
            <p:ph idx="1" type="body"/>
          </p:nvPr>
        </p:nvSpPr>
        <p:spPr>
          <a:xfrm>
            <a:off x="141225" y="1017600"/>
            <a:ext cx="90027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Use unique query parameters for each field that implements filtering</a:t>
            </a:r>
            <a:endParaRPr sz="3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100"/>
              <a:t>For example, requesting list of tickets from the /tickets endpoint, you may want to limit these to only those in the open state, e.g.,</a:t>
            </a:r>
            <a:endParaRPr sz="3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100"/>
              <a:t>GET /tickets?state=open</a:t>
            </a:r>
            <a:endParaRPr sz="31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1"/>
          <p:cNvSpPr txBox="1"/>
          <p:nvPr>
            <p:ph type="title"/>
          </p:nvPr>
        </p:nvSpPr>
        <p:spPr>
          <a:xfrm>
            <a:off x="-75" y="0"/>
            <a:ext cx="91440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</a:t>
            </a:r>
            <a:endParaRPr/>
          </a:p>
        </p:txBody>
      </p:sp>
      <p:sp>
        <p:nvSpPr>
          <p:cNvPr id="298" name="Google Shape;298;p51"/>
          <p:cNvSpPr txBox="1"/>
          <p:nvPr>
            <p:ph idx="1" type="body"/>
          </p:nvPr>
        </p:nvSpPr>
        <p:spPr>
          <a:xfrm>
            <a:off x="141225" y="1017600"/>
            <a:ext cx="90027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S</a:t>
            </a:r>
            <a:r>
              <a:rPr lang="en" sz="2600"/>
              <a:t>ort parameter can be list of comma separated fields, each with a possible unary negative to imply descending sort order</a:t>
            </a:r>
            <a:endParaRPr sz="2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/>
              <a:t>GET /tickets?sort=-priority</a:t>
            </a:r>
            <a:endParaRPr sz="2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Retrieves a list of tickets in descending order of priority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/>
              <a:t>GET /tickets?sort=-priority,created_at</a:t>
            </a:r>
            <a:endParaRPr sz="2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Retrieves a list of tickets in descending order of priority. Within a specific priority, older tickets are ordered first</a:t>
            </a:r>
            <a:endParaRPr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-75" y="0"/>
            <a:ext cx="91440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Explore projects' main class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141225" y="1017600"/>
            <a:ext cx="90027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Spring command line tool created a default main class,</a:t>
            </a:r>
            <a:br>
              <a:rPr lang="en" sz="3100"/>
            </a:br>
            <a:r>
              <a:rPr lang="en" sz="3100"/>
              <a:t>e.g., in src/main/java/com/example/myapp/DemoApplication</a:t>
            </a:r>
            <a:endParaRPr sz="3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100"/>
              <a:t>Create Web services under the same root package,</a:t>
            </a:r>
            <a:br>
              <a:rPr lang="en" sz="3100"/>
            </a:br>
            <a:r>
              <a:rPr lang="en" sz="3100"/>
              <a:t>e.g., com.example.myapp</a:t>
            </a:r>
            <a:endParaRPr sz="31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2"/>
          <p:cNvSpPr txBox="1"/>
          <p:nvPr>
            <p:ph type="title"/>
          </p:nvPr>
        </p:nvSpPr>
        <p:spPr>
          <a:xfrm>
            <a:off x="-75" y="0"/>
            <a:ext cx="91440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Searching</a:t>
            </a:r>
            <a:endParaRPr/>
          </a:p>
        </p:txBody>
      </p:sp>
      <p:sp>
        <p:nvSpPr>
          <p:cNvPr id="304" name="Google Shape;304;p52"/>
          <p:cNvSpPr txBox="1"/>
          <p:nvPr>
            <p:ph idx="1" type="body"/>
          </p:nvPr>
        </p:nvSpPr>
        <p:spPr>
          <a:xfrm>
            <a:off x="141225" y="1017600"/>
            <a:ext cx="90027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When full text search is used as a mechanism of retrieving resource instances for a specific type of resource, it can be exposed on API as query parameter on resource's endpoint, let's say q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/>
              <a:t>Search queries should be passed straight to the search engine and API output should be in the same format as a normal list result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/>
              <a:t>GET /tickets?sort=-updated_at - Retrieve recently updated tickets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/>
              <a:t>GET /tickets?state=closed&amp;sort=-updated_at - Retrieve recently closed tickets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100"/>
              <a:t>GET /tickets?q=return&amp;state=open&amp;sort=-priority,created_at - Retrieve the highest priority open tickets mentioning the word 'return'</a:t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-75" y="0"/>
            <a:ext cx="91440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simple Web service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141225" y="1017600"/>
            <a:ext cx="90027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Under com.example.myapp.services,</a:t>
            </a:r>
            <a:br>
              <a:rPr lang="en" sz="3900"/>
            </a:br>
            <a:r>
              <a:rPr lang="en" sz="3900"/>
              <a:t>create Java class HelloWorldService</a:t>
            </a:r>
            <a:endParaRPr sz="3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450">
                <a:solidFill>
                  <a:srgbClr val="000080"/>
                </a:solidFill>
                <a:highlight>
                  <a:srgbClr val="FFFFFF"/>
                </a:highlight>
              </a:rPr>
              <a:t>package </a:t>
            </a:r>
            <a:r>
              <a:rPr lang="en" sz="3450">
                <a:solidFill>
                  <a:schemeClr val="dk1"/>
                </a:solidFill>
                <a:highlight>
                  <a:srgbClr val="FFFFFF"/>
                </a:highlight>
              </a:rPr>
              <a:t>com.example.myapp.services;</a:t>
            </a:r>
            <a:endParaRPr sz="3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450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" sz="3450">
                <a:solidFill>
                  <a:schemeClr val="dk1"/>
                </a:solidFill>
                <a:highlight>
                  <a:srgbClr val="FFFFFF"/>
                </a:highlight>
              </a:rPr>
              <a:t>HelloWorldService {</a:t>
            </a:r>
            <a:endParaRPr sz="3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45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3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-75" y="0"/>
            <a:ext cx="91440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Annotate class as a service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141225" y="1017600"/>
            <a:ext cx="90027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000080"/>
                </a:solidFill>
                <a:highlight>
                  <a:srgbClr val="FFFFFF"/>
                </a:highlight>
              </a:rPr>
              <a:t>package 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com.example.myapp.services;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000080"/>
                </a:solidFill>
                <a:highlight>
                  <a:srgbClr val="FFF2CC"/>
                </a:highlight>
              </a:rPr>
              <a:t>import </a:t>
            </a:r>
            <a:r>
              <a:rPr lang="en" sz="3000">
                <a:solidFill>
                  <a:schemeClr val="dk1"/>
                </a:solidFill>
                <a:highlight>
                  <a:srgbClr val="FFF2CC"/>
                </a:highlight>
              </a:rPr>
              <a:t>org.springframework.web.bind.annotation.</a:t>
            </a:r>
            <a:r>
              <a:rPr lang="en" sz="3000">
                <a:solidFill>
                  <a:srgbClr val="808000"/>
                </a:solidFill>
                <a:highlight>
                  <a:srgbClr val="FFF2CC"/>
                </a:highlight>
              </a:rPr>
              <a:t>RestController</a:t>
            </a:r>
            <a:r>
              <a:rPr lang="en" sz="3000">
                <a:solidFill>
                  <a:schemeClr val="dk1"/>
                </a:solidFill>
                <a:highlight>
                  <a:srgbClr val="FFF2CC"/>
                </a:highlight>
              </a:rPr>
              <a:t>;</a:t>
            </a:r>
            <a:endParaRPr sz="30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808000"/>
                </a:solidFill>
                <a:highlight>
                  <a:srgbClr val="FFF2CC"/>
                </a:highlight>
              </a:rPr>
              <a:t>@RestController</a:t>
            </a:r>
            <a:endParaRPr sz="3000">
              <a:solidFill>
                <a:srgbClr val="808000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HelloWorldService {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8761D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HTTP GET</a:t>
            </a:r>
            <a:endParaRPr b="1" sz="16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2" name="Google Shape;92;p19"/>
          <p:cNvSpPr txBox="1"/>
          <p:nvPr>
            <p:ph type="ctrTitle"/>
          </p:nvPr>
        </p:nvSpPr>
        <p:spPr>
          <a:xfrm>
            <a:off x="0" y="4418025"/>
            <a:ext cx="9144000" cy="725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sz="25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-75" y="0"/>
            <a:ext cx="91440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</a:t>
            </a:r>
            <a:r>
              <a:rPr lang="en"/>
              <a:t> Requests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141225" y="1017600"/>
            <a:ext cx="90027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HTTP GET requests is the simplest and most common type of HTTP Requests</a:t>
            </a:r>
            <a:endParaRPr sz="3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200"/>
              <a:t>HTTP GET is what browsers use to retrieve documents from HTTP servers</a:t>
            </a:r>
            <a:endParaRPr sz="3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200"/>
              <a:t>Embed parameters in URL as </a:t>
            </a:r>
            <a:r>
              <a:rPr b="1" lang="en" sz="3200">
                <a:solidFill>
                  <a:srgbClr val="FF0000"/>
                </a:solidFill>
              </a:rPr>
              <a:t>path</a:t>
            </a:r>
            <a:r>
              <a:rPr lang="en" sz="3200"/>
              <a:t> or </a:t>
            </a:r>
            <a:r>
              <a:rPr b="1" lang="en" sz="3200">
                <a:solidFill>
                  <a:srgbClr val="0000FF"/>
                </a:solidFill>
              </a:rPr>
              <a:t>query</a:t>
            </a:r>
            <a:r>
              <a:rPr lang="en" sz="3200"/>
              <a:t> parameters</a:t>
            </a:r>
            <a:endParaRPr sz="32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200"/>
              <a:t>http://find/user/by/id/</a:t>
            </a:r>
            <a:r>
              <a:rPr b="1" lang="en" sz="3200">
                <a:solidFill>
                  <a:srgbClr val="FF0000"/>
                </a:solidFill>
              </a:rPr>
              <a:t>123</a:t>
            </a:r>
            <a:r>
              <a:rPr b="1" lang="en" sz="3200">
                <a:solidFill>
                  <a:srgbClr val="6AA84F"/>
                </a:solidFill>
              </a:rPr>
              <a:t>?</a:t>
            </a:r>
            <a:r>
              <a:rPr b="1" lang="en" sz="3200">
                <a:solidFill>
                  <a:srgbClr val="0000FF"/>
                </a:solidFill>
              </a:rPr>
              <a:t>minsalary</a:t>
            </a:r>
            <a:r>
              <a:rPr lang="en" sz="3200"/>
              <a:t>=10000</a:t>
            </a:r>
            <a:endParaRPr sz="3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-75" y="0"/>
            <a:ext cx="91440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Spring Boot Rest Controllers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141225" y="1017600"/>
            <a:ext cx="90027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Spring Boot controllers allow executing Java methods in a Java class by invoking a URL</a:t>
            </a:r>
            <a:endParaRPr sz="4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4000"/>
              <a:t>This allows remote processes to share behaviors and data across a wide area network</a:t>
            </a:r>
            <a:endParaRPr sz="4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4000"/>
              <a:t>Exposing bevarior and data (a service) on a network is referred to as </a:t>
            </a:r>
            <a:r>
              <a:rPr b="1" i="1" lang="en" sz="4000" u="sng"/>
              <a:t>Web services</a:t>
            </a:r>
            <a:endParaRPr b="1" i="1" sz="4000" u="sng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