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715000" cx="9144000"/>
  <p:notesSz cx="6858000" cy="9144000"/>
  <p:embeddedFontLst>
    <p:embeddedFont>
      <p:font typeface="Oswald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37C2D1-C06F-43ED-A1B6-D65EA9EB7FA0}">
  <a:tblStyle styleId="{EC37C2D1-C06F-43ED-A1B6-D65EA9EB7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Oswald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Oswald-regular.fntdata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282a905_0_2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282a9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bab2e753_1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bab2e7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282a905_0_3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282a9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282a905_0_4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282a9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4282a905_0_25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4282a90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282a905_0_4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4282a9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4282a905_0_5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4282a9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82a905_0_6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282a9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0d4a07_03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0d4a07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0d4a07_04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0d4a07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46bab2e753_0_3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46bab2e7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4282a905_0_6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4282a90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282a905_0_7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4282a9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282a905_0_8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4282a9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4282a905_0_16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4282a90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282a905_0_23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282a90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4282a905_0_22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4282a90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282a905_0_25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4282a90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4282a905_0_8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4282a9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4282a905_0_9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4282a9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4282a905_0_12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4282a9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6bab2e753_0_4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46bab2e7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4282a905_0_10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4282a90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4282a905_0_11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4282a9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4282a905_0_20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4282a9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f0d4a07_02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f0d4a07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4282a905_0_13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4282a9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4282a905_0_14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4282a9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282a905_0_21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4282a90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4282a905_0_15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4282a9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4282a905_0_17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4282a90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4282a905_0_18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4282a9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14282a905_0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14282a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4282a905_0_19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4282a90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4282a905_0_19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4282a90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fd6fcaf9_0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fd6fc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fd6fcaf9_0_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fd6fca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fd6fcaf9_0_1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fd6fca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feddff66_0_7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feddff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feddff66_0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feddf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feddff66_0_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feddf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eddff66_0_2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feddff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6bab2e753_1_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6bab2e7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da17a7c1_0_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8da17a7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feddff66_0_9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feddff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6bab2e753_1_4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6bab2e75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bab2e753_1_6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bab2e75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feddff66_0_11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feddff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feddff66_0_10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4feddff6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feddff66_0_1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feddf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feddff66_0_2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4feddff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feddff66_0_3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feddff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6bab2e753_1_7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6bab2e75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e529ff4f8_1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e529ff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3a86eb7_5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3a86eb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feddff66_0_11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feddff6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feddff66_0_5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feddff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feddff66_0_61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feddff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4feddff66_0_6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4feddff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feddff66_0_13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4feddff6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4feddff66_0_12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4feddff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feddff66_0_145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feddff6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feddff66_0_15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feddff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6bab2e753_1_10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6bab2e75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4feddff66_0_164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4feddff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282a905_0_1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282a9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feddff66_0_17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4feddff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feddff66_0_176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4feddff6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4feddff66_0_182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4feddff6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4feddff66_0_193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4feddff6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4feddff66_0_199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4feddff6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feddff66_0_217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feddff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6f0d4a07_02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6f0d4a07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4282a905_0_18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4282a9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ccfde34c_0_0:notes"/>
          <p:cNvSpPr/>
          <p:nvPr>
            <p:ph idx="2" type="sldImg"/>
          </p:nvPr>
        </p:nvSpPr>
        <p:spPr>
          <a:xfrm>
            <a:off x="685990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ccfde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AA84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b="1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o4j.com/" TargetMode="External"/><Relationship Id="rId4" Type="http://schemas.openxmlformats.org/officeDocument/2006/relationships/hyperlink" Target="https://firebase.google.com/docs/database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operator/query/lt/#op._S_lt" TargetMode="External"/><Relationship Id="rId10" Type="http://schemas.openxmlformats.org/officeDocument/2006/relationships/hyperlink" Target="https://docs.mongodb.com/manual/reference/operator/query/in/#op._S_in" TargetMode="External"/><Relationship Id="rId13" Type="http://schemas.openxmlformats.org/officeDocument/2006/relationships/hyperlink" Target="https://docs.mongodb.com/manual/reference/operator/query/lte/#op._S_lte" TargetMode="External"/><Relationship Id="rId12" Type="http://schemas.openxmlformats.org/officeDocument/2006/relationships/hyperlink" Target="https://docs.mongodb.com/manual/reference/operator/query/lt/#op._S_l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mongodb.com/manual/reference/operator/query/eq/#op._S_eq" TargetMode="External"/><Relationship Id="rId4" Type="http://schemas.openxmlformats.org/officeDocument/2006/relationships/hyperlink" Target="https://docs.mongodb.com/manual/reference/operator/query/eq/#op._S_eq" TargetMode="External"/><Relationship Id="rId9" Type="http://schemas.openxmlformats.org/officeDocument/2006/relationships/hyperlink" Target="https://docs.mongodb.com/manual/reference/operator/query/in/#op._S_in" TargetMode="External"/><Relationship Id="rId15" Type="http://schemas.openxmlformats.org/officeDocument/2006/relationships/hyperlink" Target="https://docs.mongodb.com/manual/reference/operator/query/ne/#op._S_ne" TargetMode="External"/><Relationship Id="rId14" Type="http://schemas.openxmlformats.org/officeDocument/2006/relationships/hyperlink" Target="https://docs.mongodb.com/manual/reference/operator/query/lte/#op._S_lte" TargetMode="External"/><Relationship Id="rId17" Type="http://schemas.openxmlformats.org/officeDocument/2006/relationships/hyperlink" Target="https://docs.mongodb.com/manual/reference/operator/query/nin/#op._S_nin" TargetMode="External"/><Relationship Id="rId16" Type="http://schemas.openxmlformats.org/officeDocument/2006/relationships/hyperlink" Target="https://docs.mongodb.com/manual/reference/operator/query/ne/#op._S_ne" TargetMode="External"/><Relationship Id="rId5" Type="http://schemas.openxmlformats.org/officeDocument/2006/relationships/hyperlink" Target="https://docs.mongodb.com/manual/reference/operator/query/gt/#op._S_gt" TargetMode="External"/><Relationship Id="rId6" Type="http://schemas.openxmlformats.org/officeDocument/2006/relationships/hyperlink" Target="https://docs.mongodb.com/manual/reference/operator/query/gt/#op._S_gt" TargetMode="External"/><Relationship Id="rId18" Type="http://schemas.openxmlformats.org/officeDocument/2006/relationships/hyperlink" Target="https://docs.mongodb.com/manual/reference/operator/query/nin/#op._S_nin" TargetMode="External"/><Relationship Id="rId7" Type="http://schemas.openxmlformats.org/officeDocument/2006/relationships/hyperlink" Target="https://docs.mongodb.com/manual/reference/operator/query/gte/#op._S_gte" TargetMode="External"/><Relationship Id="rId8" Type="http://schemas.openxmlformats.org/officeDocument/2006/relationships/hyperlink" Target="https://docs.mongodb.com/manual/reference/operator/query/gte/#op._S_gte" TargetMode="Externa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operator/query/or/#op._S_or" TargetMode="External"/><Relationship Id="rId10" Type="http://schemas.openxmlformats.org/officeDocument/2006/relationships/hyperlink" Target="https://docs.mongodb.com/manual/reference/operator/query/or/#op._S_o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mongodb.com/manual/reference/operator/query/" TargetMode="External"/><Relationship Id="rId4" Type="http://schemas.openxmlformats.org/officeDocument/2006/relationships/hyperlink" Target="https://docs.mongodb.com/manual/reference/operator/query/and/#op._S_and" TargetMode="External"/><Relationship Id="rId9" Type="http://schemas.openxmlformats.org/officeDocument/2006/relationships/hyperlink" Target="https://docs.mongodb.com/manual/reference/operator/query/nor/#op._S_nor" TargetMode="External"/><Relationship Id="rId5" Type="http://schemas.openxmlformats.org/officeDocument/2006/relationships/hyperlink" Target="https://docs.mongodb.com/manual/reference/operator/query/and/#op._S_and" TargetMode="External"/><Relationship Id="rId6" Type="http://schemas.openxmlformats.org/officeDocument/2006/relationships/hyperlink" Target="https://docs.mongodb.com/manual/reference/operator/query/not/#op._S_not" TargetMode="External"/><Relationship Id="rId7" Type="http://schemas.openxmlformats.org/officeDocument/2006/relationships/hyperlink" Target="https://docs.mongodb.com/manual/reference/operator/query/not/#op._S_not" TargetMode="External"/><Relationship Id="rId8" Type="http://schemas.openxmlformats.org/officeDocument/2006/relationships/hyperlink" Target="https://docs.mongodb.com/manual/reference/operator/query/nor/#op._S_nor" TargetMode="Externa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operator/aggregation/skip/#pipe._S_skip" TargetMode="External"/><Relationship Id="rId10" Type="http://schemas.openxmlformats.org/officeDocument/2006/relationships/hyperlink" Target="https://docs.mongodb.com/manual/reference/operator/aggregation/skip/#pipe._S_sk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mongodb.com/manual/reference/operator/aggregation-pipeline/" TargetMode="External"/><Relationship Id="rId4" Type="http://schemas.openxmlformats.org/officeDocument/2006/relationships/hyperlink" Target="https://docs.mongodb.com/manual/reference/operator/aggregation/count/#pipe._S_count" TargetMode="External"/><Relationship Id="rId9" Type="http://schemas.openxmlformats.org/officeDocument/2006/relationships/hyperlink" Target="https://docs.mongodb.com/manual/reference/operator/aggregation/limit/#pipe._S_limit" TargetMode="External"/><Relationship Id="rId5" Type="http://schemas.openxmlformats.org/officeDocument/2006/relationships/hyperlink" Target="https://docs.mongodb.com/manual/reference/operator/aggregation/count/#pipe._S_count" TargetMode="External"/><Relationship Id="rId6" Type="http://schemas.openxmlformats.org/officeDocument/2006/relationships/hyperlink" Target="https://docs.mongodb.com/manual/reference/operator/aggregation/group/#pipe._S_group" TargetMode="External"/><Relationship Id="rId7" Type="http://schemas.openxmlformats.org/officeDocument/2006/relationships/hyperlink" Target="https://docs.mongodb.com/manual/reference/operator/aggregation/group/#pipe._S_group" TargetMode="External"/><Relationship Id="rId8" Type="http://schemas.openxmlformats.org/officeDocument/2006/relationships/hyperlink" Target="https://docs.mongodb.com/manual/reference/operator/aggregation/limit/#pipe._S_limi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mongodb.com/manual/crud/" TargetMode="Externa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method/db.collection.insert/#db.collection.insert" TargetMode="External"/><Relationship Id="rId10" Type="http://schemas.openxmlformats.org/officeDocument/2006/relationships/hyperlink" Target="https://docs.mongodb.com/manual/reference/method/db.collection.insert/#db.collection.in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mongodb.com/manual/reference/method/db.collection.insertOne/#db.collection.insertOne" TargetMode="External"/><Relationship Id="rId4" Type="http://schemas.openxmlformats.org/officeDocument/2006/relationships/hyperlink" Target="https://docs.mongodb.com/manual/reference/method/db.collection.insertOne/#db.collection.insertOne" TargetMode="External"/><Relationship Id="rId9" Type="http://schemas.openxmlformats.org/officeDocument/2006/relationships/hyperlink" Target="https://docs.mongodb.com/manual/reference/method/db.collection.insert/#db.collection.insert" TargetMode="External"/><Relationship Id="rId5" Type="http://schemas.openxmlformats.org/officeDocument/2006/relationships/hyperlink" Target="https://docs.mongodb.com/manual/reference/method/db.collection.insertMany/#db.collection.insertMany" TargetMode="External"/><Relationship Id="rId6" Type="http://schemas.openxmlformats.org/officeDocument/2006/relationships/hyperlink" Target="https://docs.mongodb.com/manual/reference/method/db.collection.insertMany/#db.collection.insertMany" TargetMode="External"/><Relationship Id="rId7" Type="http://schemas.openxmlformats.org/officeDocument/2006/relationships/hyperlink" Target="https://docs.mongodb.com/manual/reference/method/db.collection.insertMany/#db.collection.insertMany" TargetMode="External"/><Relationship Id="rId8" Type="http://schemas.openxmlformats.org/officeDocument/2006/relationships/hyperlink" Target="https://docs.mongodb.com/manual/core/document/#bson-document-form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mongodb.com/manual/reference/method/db.collection.update/#db.collection.upd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mongodb.com/manual/reference/method/db.collection.updateOne/#db.collection.updateOne" TargetMode="External"/><Relationship Id="rId4" Type="http://schemas.openxmlformats.org/officeDocument/2006/relationships/hyperlink" Target="https://docs.mongodb.com/manual/reference/method/db.collection.updateOne/#db.collection.updateOne" TargetMode="External"/><Relationship Id="rId9" Type="http://schemas.openxmlformats.org/officeDocument/2006/relationships/hyperlink" Target="https://docs.mongodb.com/manual/reference/method/db.collection.update/#db.collection.update" TargetMode="External"/><Relationship Id="rId5" Type="http://schemas.openxmlformats.org/officeDocument/2006/relationships/hyperlink" Target="https://docs.mongodb.com/manual/reference/method/db.collection.updateMany/#db.collection.updateMany" TargetMode="External"/><Relationship Id="rId6" Type="http://schemas.openxmlformats.org/officeDocument/2006/relationships/hyperlink" Target="https://docs.mongodb.com/manual/reference/method/db.collection.updateMany/#db.collection.updateMany" TargetMode="External"/><Relationship Id="rId7" Type="http://schemas.openxmlformats.org/officeDocument/2006/relationships/hyperlink" Target="https://docs.mongodb.com/manual/reference/method/db.collection.replaceOne/#db.collection.replaceOne" TargetMode="External"/><Relationship Id="rId8" Type="http://schemas.openxmlformats.org/officeDocument/2006/relationships/hyperlink" Target="https://docs.mongodb.com/manual/reference/method/db.collection.replaceOne/#db.collection.replaceOne" TargetMode="External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mongodb.com/manual/reference/method/db.collection.deleteOne/#db.collection.deleteOn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mongodb.com/manual/reference/method/db.collection.deleteOne/#db.collection.deleteOne" TargetMode="External"/><Relationship Id="rId4" Type="http://schemas.openxmlformats.org/officeDocument/2006/relationships/hyperlink" Target="https://docs.mongodb.com/manual/reference/method/db.collection.deleteOne/#db.collection.deleteOne" TargetMode="External"/><Relationship Id="rId9" Type="http://schemas.openxmlformats.org/officeDocument/2006/relationships/hyperlink" Target="https://docs.mongodb.com/manual/reference/method/db.collection.deleteOne/#db.collection.deleteOne" TargetMode="External"/><Relationship Id="rId5" Type="http://schemas.openxmlformats.org/officeDocument/2006/relationships/hyperlink" Target="https://docs.mongodb.com/manual/reference/method/db.collection.deleteMany/#db.collection.deleteMany" TargetMode="External"/><Relationship Id="rId6" Type="http://schemas.openxmlformats.org/officeDocument/2006/relationships/hyperlink" Target="https://docs.mongodb.com/manual/reference/method/db.collection.deleteMany/#db.collection.deleteMany" TargetMode="External"/><Relationship Id="rId7" Type="http://schemas.openxmlformats.org/officeDocument/2006/relationships/hyperlink" Target="https://docs.mongodb.com/manual/reference/method/db.collection.remove/#db.collection.remove" TargetMode="External"/><Relationship Id="rId8" Type="http://schemas.openxmlformats.org/officeDocument/2006/relationships/hyperlink" Target="https://docs.mongodb.com/manual/reference/method/db.collection.remove/#db.collection.remov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/>
              <a:t> </a:t>
            </a:r>
            <a:endParaRPr sz="17000"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Jose Annunziato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6273"/>
            <a:ext cx="9144000" cy="248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r>
              <a:rPr lang="en"/>
              <a:t> Server Listens at Port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27017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38125" y="794975"/>
            <a:ext cx="8686500" cy="47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MongoDB starting : pid=9062 port=27017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dbpath=/data/db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64-bit host=Joses-MBP.home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db version v3.4.7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version: cf38c1b8a0a8dca4a11737581beafef4fe120bcd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OpenSSL version: OpenSSL 0.9.8zh 14 Jan 2016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allocator: system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modules: none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build environment: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distarch: x86_64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target_arch: x86_64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options: {}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        Detected data files in /data/db created by the 'wiredTiger' storage engine, so setting the active storage engine to 'wiredTiger'.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NETWORK  [thread1] waiting for connections on port 27017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0"/>
              <a:t>M</a:t>
            </a:r>
            <a:r>
              <a:rPr lang="en" sz="18000"/>
              <a:t>ONGO</a:t>
            </a:r>
            <a:r>
              <a:rPr lang="en" sz="19000"/>
              <a:t> C</a:t>
            </a:r>
            <a:r>
              <a:rPr lang="en" sz="18000"/>
              <a:t>LIENT</a:t>
            </a:r>
            <a:endParaRPr sz="18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r>
              <a:rPr lang="en"/>
              <a:t> to connect to database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From the command line,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r>
              <a:rPr lang="en"/>
              <a:t> to connect to the database 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69425" y="2121600"/>
            <a:ext cx="8044500" cy="245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MongoDB shell version v3.4.7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connecting to: mongodb://127.0.0.1:27017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MongoDB server version: 3.4.7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From mongo command line interface (CLI), use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 db</a:t>
            </a:r>
            <a:r>
              <a:rPr lang="en"/>
              <a:t> to list the databases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databases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69425" y="1969200"/>
            <a:ext cx="8044500" cy="34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show dbs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admin 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cs4500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cs3200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cs5610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f360  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local 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test                       0.000GB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18775"/>
            <a:ext cx="8349819" cy="4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Create a database using the use command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All subsequent commands will be relative to the current database in use</a:t>
            </a:r>
            <a:endParaRPr sz="34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database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569425" y="1893000"/>
            <a:ext cx="8044500" cy="13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use db_design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switched to db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db_design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collections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</a:t>
            </a:r>
            <a:r>
              <a:rPr b="1" lang="en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/>
              <a:t>s that manipulate data start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"/>
              <a:t> followed by the </a:t>
            </a:r>
            <a:r>
              <a:rPr b="1" lang="en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/>
              <a:t> name, e.g.: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Commands include: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b="1" lang="en" sz="28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b="1" lang="en" sz="28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b="1" lang="en" sz="28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b="1" lang="en" sz="28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569425" y="2197800"/>
            <a:ext cx="8044500" cy="63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b="1" lang="en" sz="24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&lt;collection&gt;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&lt;command&gt;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(&lt;data&gt;)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data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lang="en"/>
              <a:t>the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insert()</a:t>
            </a:r>
            <a:r>
              <a:rPr lang="en"/>
              <a:t> command to insert data into a collection. Data is formatted as JSON objec</a:t>
            </a:r>
            <a:r>
              <a:rPr lang="en"/>
              <a:t>ts</a:t>
            </a:r>
            <a:br>
              <a:rPr lang="en"/>
            </a:b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Inserting</a:t>
            </a:r>
            <a:r>
              <a:rPr lang="en"/>
              <a:t> user object into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/>
              <a:t> collection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Inserting data creates collection if none existent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569425" y="2883600"/>
            <a:ext cx="8044500" cy="173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db.users.insert({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username:  'ada',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firstName: 'Ada',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lastName:  'Lovelace'});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documents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5" y="1421704"/>
            <a:ext cx="8696550" cy="25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collections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5" y="925247"/>
            <a:ext cx="8665017" cy="43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Relational Databases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Char char="●"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NoSQL databases are an alternative to Relational databases. Don't use SQL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Char char="●"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3600">
                <a:latin typeface="Oswald"/>
                <a:ea typeface="Oswald"/>
                <a:cs typeface="Oswald"/>
                <a:sym typeface="Oswald"/>
              </a:rPr>
              <a:t>everal NoSQL databases: </a:t>
            </a:r>
            <a:r>
              <a:rPr b="1" i="1" lang="en" sz="3600" u="sng">
                <a:latin typeface="Oswald"/>
                <a:ea typeface="Oswald"/>
                <a:cs typeface="Oswald"/>
                <a:sym typeface="Oswald"/>
              </a:rPr>
              <a:t>MongoDB</a:t>
            </a:r>
            <a:r>
              <a:rPr lang="en" sz="36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600">
                <a:latin typeface="Oswald"/>
                <a:ea typeface="Oswald"/>
                <a:cs typeface="Oswald"/>
                <a:sym typeface="Oswald"/>
              </a:rPr>
              <a:t>Cassandra, CouchDB, Redis, DynamoDB, Firebase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Char char="●"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Other types of NoSQL databases: Object, Document, Graph, Real Time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collections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the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 collections</a:t>
            </a:r>
            <a:r>
              <a:rPr lang="en"/>
              <a:t> to list existing collections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569425" y="2121600"/>
            <a:ext cx="8044500" cy="126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900">
                <a:latin typeface="Courier New"/>
                <a:ea typeface="Courier New"/>
                <a:cs typeface="Courier New"/>
                <a:sym typeface="Courier New"/>
              </a:rPr>
              <a:t>show collections</a:t>
            </a:r>
            <a:endParaRPr b="1"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documents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the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/>
              <a:t> command to query documents from a collection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Mongo adds unique identifier field 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endParaRPr b="1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569425" y="2121600"/>
            <a:ext cx="8044500" cy="208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db.users.find()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ObjectId("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5aa5ab73ab319d0f94089fc7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"), "username" : "ada", "firstName" : "Ada", "lastName" : "Lovelace"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print queries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the 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pretty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/>
              <a:t> command to pretty print queries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569425" y="2121600"/>
            <a:ext cx="8044500" cy="282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db.users.find().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pretty()</a:t>
            </a:r>
            <a:endParaRPr b="1" sz="24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ObjectId("5aa5ab73...4089fc7"),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"username" : "ada",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"firstName" : "Ada",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"lastName" : "Lovelace"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document by Id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First parameter filters documents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ObjecId</a:t>
            </a:r>
            <a:r>
              <a:rPr lang="en"/>
              <a:t> to filter by primary key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endParaRPr b="1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29200" y="2121600"/>
            <a:ext cx="8885700" cy="314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_id: 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('5aa5ab73ab319d0f94089fc7')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"_id" : 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("5aa5ab73ab319d0f94089fc7")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"username" : "ada",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"firstName" : "Ada",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"lastName" : "Lovelace"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document by non key fields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/>
              <a:t> matches all fields in first parameter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29200" y="1664400"/>
            <a:ext cx="8885700" cy="282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username: 'ada'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ObjectId("5aa5ab73ab319d0f94089fc7"),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"username" : "ada"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"firstName" : "Ada",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"lastName" : "Lovelace"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fields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Second parameter selects fields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569425" y="1664400"/>
            <a:ext cx="8044500" cy="282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{username: 'ada'},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{lastName: 1}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ObjectId("5aa5ab73ab319d0f..."),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 : "Lovelace"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94975"/>
            <a:ext cx="8349819" cy="4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3"/>
          <p:cNvCxnSpPr/>
          <p:nvPr/>
        </p:nvCxnSpPr>
        <p:spPr>
          <a:xfrm rot="10800000">
            <a:off x="6033200" y="5257750"/>
            <a:ext cx="1023600" cy="298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Let's create several sections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more data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287600" y="1406225"/>
            <a:ext cx="8535300" cy="415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.insert({name: '01',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seats: 12, course: 'cs101'})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.insert({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'02',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seats: 23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course: 'cs101'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.insert({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'03',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seats: 34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course: 'cs102'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sections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.insert({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'04',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seats: 45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course: 'cs102'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data with predicates</a:t>
            </a:r>
            <a:endParaRPr/>
          </a:p>
        </p:txBody>
      </p:sp>
      <p:sp>
        <p:nvSpPr>
          <p:cNvPr id="209" name="Google Shape;209;p35"/>
          <p:cNvSpPr/>
          <p:nvPr/>
        </p:nvSpPr>
        <p:spPr>
          <a:xfrm>
            <a:off x="569425" y="796625"/>
            <a:ext cx="8378400" cy="4918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db.sections.find(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{course: 'cs101'}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ObjectId("5aa5bd55ab319d0f..."),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"seats" : 12,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"course" : "cs101"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ObjectId("5aa5bd55ab319d0f..."),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"02",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"seats" : 23,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"course" : "cs101"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down query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additional fields to query to narrow down matching documents</a:t>
            </a: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569425" y="1984425"/>
            <a:ext cx="8044500" cy="350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course: 'cs101',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seats:  12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ObjectId("5aa5bd55ab319d0f..."),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"seats" : 12,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"course" : "cs101"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Relational Databases</a:t>
            </a:r>
            <a:endParaRPr/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i="1" lang="en" sz="3200" u="sng"/>
              <a:t>Graph databases</a:t>
            </a:r>
            <a:r>
              <a:rPr lang="en" sz="3200"/>
              <a:t> deal with highly interconnected data where the database consists of nodes and relationships between them, e.g., </a:t>
            </a:r>
            <a:r>
              <a:rPr lang="en" sz="3200" u="sng">
                <a:solidFill>
                  <a:schemeClr val="hlink"/>
                </a:solidFill>
                <a:hlinkClick r:id="rId3"/>
              </a:rPr>
              <a:t>Neo4J</a:t>
            </a:r>
            <a:br>
              <a:rPr lang="en" sz="3200"/>
            </a:b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i="1" lang="en" sz="3200" u="sng"/>
              <a:t>Real time databases</a:t>
            </a:r>
            <a:r>
              <a:rPr lang="en" sz="3200"/>
              <a:t> handle workloads whose state is constantly changing, e.g., </a:t>
            </a:r>
            <a:r>
              <a:rPr lang="en" sz="3200" u="sng">
                <a:solidFill>
                  <a:schemeClr val="hlink"/>
                </a:solidFill>
                <a:hlinkClick r:id="rId4"/>
              </a:rPr>
              <a:t>Firebase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and less than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$gt</a:t>
            </a:r>
            <a:r>
              <a:rPr lang="en"/>
              <a:t> and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$lt</a:t>
            </a:r>
            <a:r>
              <a:rPr lang="en"/>
              <a:t> to filter documents</a:t>
            </a: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213250" y="1482425"/>
            <a:ext cx="8811300" cy="415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{seats: {$gt: 30}}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ObjectId("5aa5b7cca...4089fd1"),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"03",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"seats" : 34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ObjectId("5aa5b7d2...94089fd2"),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"04",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"seats" : 45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$and</a:t>
            </a:r>
            <a:r>
              <a:rPr lang="en"/>
              <a:t> to combine predicates</a:t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569425" y="1099775"/>
            <a:ext cx="8044500" cy="422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$and: [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{seats: {$gt: 30}},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{seats: {$lt: 40}}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ObjectId("5aa5bd55ab319d0f..."),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"section" : "03",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"seats" : 34,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"course" : "cs102"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Sort ascending modifies query ordering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Sort descending</a:t>
            </a:r>
            <a:r>
              <a:rPr lang="en"/>
              <a:t> modifies query ordering</a:t>
            </a:r>
            <a:endParaRPr/>
          </a:p>
        </p:txBody>
      </p:sp>
      <p:sp>
        <p:nvSpPr>
          <p:cNvPr id="235" name="Google Shape;235;p3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lang="en"/>
              <a:t> to sort query results</a:t>
            </a:r>
            <a:endParaRPr/>
          </a:p>
        </p:txBody>
      </p:sp>
      <p:sp>
        <p:nvSpPr>
          <p:cNvPr id="236" name="Google Shape;236;p39"/>
          <p:cNvSpPr/>
          <p:nvPr/>
        </p:nvSpPr>
        <p:spPr>
          <a:xfrm>
            <a:off x="569425" y="1510750"/>
            <a:ext cx="8044500" cy="166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db.sections.find().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sort({seats: 1})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"01",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"03",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"04",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569425" y="3796750"/>
            <a:ext cx="8044500" cy="166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db.sections.find().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sort({seats: -1})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"04",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"03",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"section" : "01", "seats"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and filtering collections</a:t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6000"/>
            <a:ext cx="8503499" cy="42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query selectors</a:t>
            </a:r>
            <a:endParaRPr/>
          </a:p>
        </p:txBody>
      </p:sp>
      <p:graphicFrame>
        <p:nvGraphicFramePr>
          <p:cNvPr id="249" name="Google Shape;249;p41"/>
          <p:cNvGraphicFramePr/>
          <p:nvPr/>
        </p:nvGraphicFramePr>
        <p:xfrm>
          <a:off x="323025" y="9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223475"/>
                <a:gridCol w="7249825"/>
              </a:tblGrid>
              <a:tr h="33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19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19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3"/>
                        </a:rPr>
                        <a:t>$eq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4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values that are equal to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5"/>
                        </a:rPr>
                        <a:t>$gt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6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values that are greater than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7"/>
                        </a:rPr>
                        <a:t>$gte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8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values that are greater than or equal to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9"/>
                        </a:rPr>
                        <a:t>$in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0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any of the values specified in an array.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1"/>
                        </a:rPr>
                        <a:t>$lt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2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values that are less than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3"/>
                        </a:rPr>
                        <a:t>$lte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4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values that are less than or equal to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5"/>
                        </a:rPr>
                        <a:t>$ne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6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all values that are not equal to a specified value.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7"/>
                        </a:rPr>
                        <a:t>$nin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8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Matches none of the values specified in an array.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query selectors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</a:t>
            </a:r>
            <a:endParaRPr/>
          </a:p>
        </p:txBody>
      </p:sp>
      <p:graphicFrame>
        <p:nvGraphicFramePr>
          <p:cNvPr id="256" name="Google Shape;256;p42"/>
          <p:cNvGraphicFramePr/>
          <p:nvPr/>
        </p:nvGraphicFramePr>
        <p:xfrm>
          <a:off x="475425" y="9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189475"/>
                <a:gridCol w="7048425"/>
              </a:tblGrid>
              <a:tr h="2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4"/>
                        </a:rPr>
                        <a:t>$and</a:t>
                      </a:r>
                      <a:endParaRPr sz="33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5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Joins query clauses with a logical AND returns all documents that match the conditions of both clauses.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6"/>
                        </a:rPr>
                        <a:t>$not</a:t>
                      </a:r>
                      <a:endParaRPr sz="33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7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Inverts the effect of a query expression and returns documents that do not match the query expression.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8"/>
                        </a:rPr>
                        <a:t>$nor</a:t>
                      </a:r>
                      <a:endParaRPr sz="33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9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Joins query clauses with a logical NOR returns all documents that fail to match both clauses.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3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0"/>
                        </a:rPr>
                        <a:t>$or</a:t>
                      </a:r>
                      <a:endParaRPr sz="33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1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Joins query clauses with a logical OR returns all documents that match the conditions of either clause.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https://docs.mongodb.com/manual/reference/operator/aggregation-pipeline/</a:t>
            </a:r>
            <a:endParaRPr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operators</a:t>
            </a:r>
            <a:endParaRPr/>
          </a:p>
        </p:txBody>
      </p:sp>
      <p:graphicFrame>
        <p:nvGraphicFramePr>
          <p:cNvPr id="263" name="Google Shape;263;p43"/>
          <p:cNvGraphicFramePr/>
          <p:nvPr/>
        </p:nvGraphicFramePr>
        <p:xfrm>
          <a:off x="475425" y="9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255175"/>
                <a:gridCol w="6982725"/>
              </a:tblGrid>
              <a:tr h="2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4"/>
                        </a:rPr>
                        <a:t>$count</a:t>
                      </a:r>
                      <a:endParaRPr sz="28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5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a count of the number of documents at this stage of the aggregation pipeline.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6"/>
                        </a:rPr>
                        <a:t>$group</a:t>
                      </a:r>
                      <a:endParaRPr sz="28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7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Groups input documents by a specified identifier expression and applies the accumulator expression(s), if specified, to each group.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8"/>
                        </a:rPr>
                        <a:t>$limit</a:t>
                      </a:r>
                      <a:endParaRPr sz="28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9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Passes the first n documents unmodified to the pipeline where n is the specified limit. For each input document, outputs either one document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0"/>
                        </a:rPr>
                        <a:t>$skip</a:t>
                      </a:r>
                      <a:endParaRPr sz="28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1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Skips the first n documents where n is the specified skip number and passes the remaining documents unmodified to the pipeline.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"/>
              <a:t> command to update existing documents</a:t>
            </a:r>
            <a:endParaRPr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documents</a:t>
            </a:r>
            <a:endParaRPr/>
          </a:p>
        </p:txBody>
      </p:sp>
      <p:sp>
        <p:nvSpPr>
          <p:cNvPr id="270" name="Google Shape;270;p44"/>
          <p:cNvSpPr/>
          <p:nvPr/>
        </p:nvSpPr>
        <p:spPr>
          <a:xfrm>
            <a:off x="228600" y="1752600"/>
            <a:ext cx="8686800" cy="354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db.sections.find({name: '02'}, {seats: 1})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"_id" : ObjectId("5aa5b..."),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"seats" : 23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db.section.update({name: '02'},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{seats: 22}) -- careful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db.section.update({name: '02'},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$set: {seats: 22}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WriteResult({"nMatched" : 1,"nModified" : 1})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db.sections.find({name: '02'}, {seats: 1})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"_id" : ObjectId("5aa5b..."),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"seats" : 22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/>
              <a:t> command to delete existing documents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Checkout documentation for all operations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https://docs.mongodb.com/manual/crud/</a:t>
            </a:r>
            <a:endParaRPr/>
          </a:p>
        </p:txBody>
      </p:sp>
      <p:sp>
        <p:nvSpPr>
          <p:cNvPr id="276" name="Google Shape;276;p4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</a:t>
            </a:r>
            <a:r>
              <a:rPr lang="en"/>
              <a:t> documents</a:t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546650" y="1828800"/>
            <a:ext cx="8001000" cy="103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({name: '02'})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WriteResult({ "nRemoved" : 1 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commands</a:t>
            </a:r>
            <a:endParaRPr/>
          </a:p>
        </p:txBody>
      </p:sp>
      <p:graphicFrame>
        <p:nvGraphicFramePr>
          <p:cNvPr id="283" name="Google Shape;283;p46"/>
          <p:cNvGraphicFramePr/>
          <p:nvPr/>
        </p:nvGraphicFramePr>
        <p:xfrm>
          <a:off x="172300" y="8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3687325"/>
                <a:gridCol w="5107150"/>
              </a:tblGrid>
              <a:tr h="2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24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24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3"/>
                        </a:rPr>
                        <a:t>db.collection.insertOne()</a:t>
                      </a:r>
                      <a:endParaRPr sz="24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4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Inserts a single document into a collection.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5"/>
                        </a:rPr>
                        <a:t>db.collection.insertMany()</a:t>
                      </a:r>
                      <a:endParaRPr sz="24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6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7"/>
                        </a:rPr>
                        <a:t>db.collection.insertMany()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inserts multiple </a:t>
                      </a: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8"/>
                        </a:rPr>
                        <a:t>documents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into a collection.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9"/>
                        </a:rPr>
                        <a:t>db.collection.insert()</a:t>
                      </a:r>
                      <a:endParaRPr sz="24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0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11"/>
                        </a:rPr>
                        <a:t>db.collection.insert()</a:t>
                      </a:r>
                      <a:r>
                        <a:rPr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inserts a single document or multiple documents into a collection.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MongoDB</a:t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69425" y="3181325"/>
            <a:ext cx="8044500" cy="122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https://www.mongodb.com/try/download/community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MongoDB's main Website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Download free community database server from</a:t>
            </a:r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569425" y="1573700"/>
            <a:ext cx="8044500" cy="794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https://www.mongodb.com/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commands</a:t>
            </a:r>
            <a:endParaRPr/>
          </a:p>
        </p:txBody>
      </p:sp>
      <p:graphicFrame>
        <p:nvGraphicFramePr>
          <p:cNvPr id="289" name="Google Shape;289;p47"/>
          <p:cNvGraphicFramePr/>
          <p:nvPr/>
        </p:nvGraphicFramePr>
        <p:xfrm>
          <a:off x="172300" y="8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3057275"/>
                <a:gridCol w="5737200"/>
              </a:tblGrid>
              <a:tr h="2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2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2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3"/>
                        </a:rPr>
                        <a:t>db.collection.updateOne()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4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Updates at most a single document that match a specified filter even though multiple documents may match the specified filter.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5"/>
                        </a:rPr>
                        <a:t>db.collection.updateMany()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6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Update all documents that match a specified filter.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7"/>
                        </a:rPr>
                        <a:t>db.collection.replaceOne()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8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Replaces at most a single document that match a specified filter even though multiple documents may match the specified filter.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9"/>
                        </a:rPr>
                        <a:t>db.collection.update()</a:t>
                      </a:r>
                      <a:endParaRPr sz="19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0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Either updates or replaces a single document that match a specified filter or updates all documents that match a specified filter.</a:t>
                      </a:r>
                      <a:endParaRPr sz="1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commands</a:t>
            </a:r>
            <a:endParaRPr/>
          </a:p>
        </p:txBody>
      </p:sp>
      <p:graphicFrame>
        <p:nvGraphicFramePr>
          <p:cNvPr id="295" name="Google Shape;295;p48"/>
          <p:cNvGraphicFramePr/>
          <p:nvPr/>
        </p:nvGraphicFramePr>
        <p:xfrm>
          <a:off x="172300" y="8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3329500"/>
                <a:gridCol w="5464975"/>
              </a:tblGrid>
              <a:tr h="23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b="1" sz="2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21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3"/>
                        </a:rPr>
                        <a:t>db.collection.deleteOne()</a:t>
                      </a:r>
                      <a:endParaRPr sz="21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4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Delete at most a single document that match a specified filter even though multiple documents may match the specified filter.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5"/>
                        </a:rPr>
                        <a:t>db.collection.deleteMany()</a:t>
                      </a:r>
                      <a:endParaRPr sz="21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6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Delete all documents that match a specified filter.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7"/>
                        </a:rPr>
                        <a:t>db.collection.remove()</a:t>
                      </a:r>
                      <a:endParaRPr sz="21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8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Delete a single document or all documents that match a specified filter.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  <a:hlinkClick r:id="rId9"/>
                        </a:rPr>
                        <a:t>db.collection.deleteOne()</a:t>
                      </a:r>
                      <a:endParaRPr sz="2100" u="sng">
                        <a:solidFill>
                          <a:schemeClr val="hlink"/>
                        </a:solidFill>
                        <a:latin typeface="Oswald"/>
                        <a:ea typeface="Oswald"/>
                        <a:cs typeface="Oswald"/>
                        <a:sym typeface="Oswald"/>
                        <a:hlinkClick r:id="rId10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Delete at most a single document that match a specified filter even though multiple documents may match the specified filter.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04775" marB="114300" marR="47625" marL="476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I</a:t>
            </a:r>
            <a:r>
              <a:rPr lang="en" sz="11000"/>
              <a:t>NHERITANCE</a:t>
            </a:r>
            <a:r>
              <a:rPr lang="en" sz="12000"/>
              <a:t>/</a:t>
            </a:r>
            <a:r>
              <a:rPr lang="en" sz="10500"/>
              <a:t> </a:t>
            </a:r>
            <a:r>
              <a:rPr lang="en" sz="10200"/>
              <a:t>G</a:t>
            </a:r>
            <a:r>
              <a:rPr lang="en" sz="9200"/>
              <a:t>ENERALIZATIONS</a:t>
            </a:r>
            <a:endParaRPr sz="8200"/>
          </a:p>
        </p:txBody>
      </p:sp>
      <p:sp>
        <p:nvSpPr>
          <p:cNvPr id="301" name="Google Shape;301;p49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94975"/>
            <a:ext cx="8349819" cy="4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50"/>
          <p:cNvCxnSpPr/>
          <p:nvPr/>
        </p:nvCxnSpPr>
        <p:spPr>
          <a:xfrm flipH="1">
            <a:off x="3298750" y="1668125"/>
            <a:ext cx="1786800" cy="264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Model generalizations by flattening hierarchy and adding a type property, aka </a:t>
            </a:r>
            <a:r>
              <a:rPr b="1" i="1" lang="en"/>
              <a:t>denormalized strategy</a:t>
            </a:r>
            <a:endParaRPr b="1"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Creating faculties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Retrieving faculties</a:t>
            </a:r>
            <a:endParaRPr/>
          </a:p>
        </p:txBody>
      </p:sp>
      <p:sp>
        <p:nvSpPr>
          <p:cNvPr id="314" name="Google Shape;314;p5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/>
              <a:t>Generalization</a:t>
            </a: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228600" y="2446850"/>
            <a:ext cx="8686800" cy="178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db.users.update({username: 'ada'},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{$set: {type: 'FACULTY', office: '132A'}});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db.users.insert({username: 'tlee', type: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'FACULTY'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office: '133B'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51"/>
          <p:cNvSpPr/>
          <p:nvPr/>
        </p:nvSpPr>
        <p:spPr>
          <a:xfrm>
            <a:off x="228600" y="5037650"/>
            <a:ext cx="8686800" cy="59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db.users.find({type: 'FACULTY'})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Creating students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Retrieving students</a:t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>
            <a:off x="228600" y="1608650"/>
            <a:ext cx="8686800" cy="235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db.users.insert({username: 'john',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gpa: 3.8, type: 'STUDENT'})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db.users.insert({username: 'jane',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type: 'STUDENT'})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db.users.update({username: 'jane'},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{$set: { gpa: 3.9}})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5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Generalization</a:t>
            </a:r>
            <a:endParaRPr/>
          </a:p>
        </p:txBody>
      </p:sp>
      <p:sp>
        <p:nvSpPr>
          <p:cNvPr id="324" name="Google Shape;324;p52"/>
          <p:cNvSpPr/>
          <p:nvPr/>
        </p:nvSpPr>
        <p:spPr>
          <a:xfrm>
            <a:off x="228600" y="4885250"/>
            <a:ext cx="8686800" cy="64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db.users.find({type: 'STUDENT'})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M</a:t>
            </a:r>
            <a:r>
              <a:rPr lang="en" sz="14000"/>
              <a:t>ANY</a:t>
            </a:r>
            <a:r>
              <a:rPr lang="en" sz="15000"/>
              <a:t> T</a:t>
            </a:r>
            <a:r>
              <a:rPr lang="en" sz="14000"/>
              <a:t>O</a:t>
            </a:r>
            <a:r>
              <a:rPr lang="en" sz="15000"/>
              <a:t> M</a:t>
            </a:r>
            <a:r>
              <a:rPr lang="en" sz="14000"/>
              <a:t>ANY</a:t>
            </a:r>
            <a:endParaRPr sz="14000"/>
          </a:p>
        </p:txBody>
      </p:sp>
      <p:sp>
        <p:nvSpPr>
          <p:cNvPr id="330" name="Google Shape;330;p53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Dr. Jose Annunziato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94975"/>
            <a:ext cx="8349819" cy="4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54"/>
          <p:cNvCxnSpPr/>
          <p:nvPr/>
        </p:nvCxnSpPr>
        <p:spPr>
          <a:xfrm>
            <a:off x="7054075" y="2032525"/>
            <a:ext cx="585900" cy="162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There are several ways of modeling many to many</a:t>
            </a:r>
            <a:br>
              <a:rPr lang="en" sz="3600"/>
            </a:b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Using a map: Enrollment</a:t>
            </a:r>
            <a:endParaRPr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enrollment1.section = section1._id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enrollment1.student = student1._id</a:t>
            </a:r>
            <a:br>
              <a:rPr lang="en" sz="3000"/>
            </a:br>
            <a:endParaRPr sz="3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Using arrays of foreign keys</a:t>
            </a:r>
            <a:endParaRPr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student1.sections = [ section1._id, section2._id, ... ]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section1.students = [ student1._id, student2._id, ... ]</a:t>
            </a:r>
            <a:endParaRPr sz="3000"/>
          </a:p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using maps</a:t>
            </a:r>
            <a:endParaRPr/>
          </a:p>
        </p:txBody>
      </p:sp>
      <p:graphicFrame>
        <p:nvGraphicFramePr>
          <p:cNvPr id="349" name="Google Shape;349;p56"/>
          <p:cNvGraphicFramePr/>
          <p:nvPr/>
        </p:nvGraphicFramePr>
        <p:xfrm>
          <a:off x="2065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540425"/>
              </a:tblGrid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56"/>
          <p:cNvGraphicFramePr/>
          <p:nvPr/>
        </p:nvGraphicFramePr>
        <p:xfrm>
          <a:off x="7238125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677275"/>
              </a:tblGrid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section4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56"/>
          <p:cNvGraphicFramePr/>
          <p:nvPr/>
        </p:nvGraphicFramePr>
        <p:xfrm>
          <a:off x="29337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470575"/>
                <a:gridCol w="1492450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enrollments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section4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352" name="Google Shape;352;p56"/>
          <p:cNvCxnSpPr/>
          <p:nvPr/>
        </p:nvCxnSpPr>
        <p:spPr>
          <a:xfrm rot="10800000">
            <a:off x="1762625" y="2879400"/>
            <a:ext cx="1193400" cy="21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56"/>
          <p:cNvCxnSpPr/>
          <p:nvPr/>
        </p:nvCxnSpPr>
        <p:spPr>
          <a:xfrm rot="10800000">
            <a:off x="1762625" y="2346000"/>
            <a:ext cx="1193400" cy="21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56"/>
          <p:cNvCxnSpPr/>
          <p:nvPr/>
        </p:nvCxnSpPr>
        <p:spPr>
          <a:xfrm flipH="1" rot="10800000">
            <a:off x="5901125" y="2321025"/>
            <a:ext cx="1346700" cy="21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56"/>
          <p:cNvCxnSpPr/>
          <p:nvPr/>
        </p:nvCxnSpPr>
        <p:spPr>
          <a:xfrm flipH="1" rot="10800000">
            <a:off x="5901125" y="2507250"/>
            <a:ext cx="1357500" cy="3831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56"/>
          <p:cNvCxnSpPr/>
          <p:nvPr/>
        </p:nvCxnSpPr>
        <p:spPr>
          <a:xfrm flipH="1" rot="10800000">
            <a:off x="5901125" y="3464025"/>
            <a:ext cx="1346700" cy="21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56"/>
          <p:cNvCxnSpPr/>
          <p:nvPr/>
        </p:nvCxnSpPr>
        <p:spPr>
          <a:xfrm rot="10800000">
            <a:off x="1762625" y="3412800"/>
            <a:ext cx="1193400" cy="21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56"/>
          <p:cNvCxnSpPr/>
          <p:nvPr/>
        </p:nvCxnSpPr>
        <p:spPr>
          <a:xfrm rot="10800000">
            <a:off x="1773575" y="3569225"/>
            <a:ext cx="1171500" cy="470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56"/>
          <p:cNvCxnSpPr/>
          <p:nvPr/>
        </p:nvCxnSpPr>
        <p:spPr>
          <a:xfrm flipH="1" rot="10800000">
            <a:off x="5901125" y="3997425"/>
            <a:ext cx="1346700" cy="21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MongoDB</a:t>
            </a:r>
            <a:endParaRPr/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6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On macOS</a:t>
            </a:r>
            <a:endParaRPr sz="33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untar download to </a:t>
            </a:r>
            <a:r>
              <a:rPr b="1" lang="en" sz="2700"/>
              <a:t>/usr/local/</a:t>
            </a:r>
            <a:endParaRPr b="1"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e.g., </a:t>
            </a:r>
            <a:r>
              <a:rPr b="1" lang="en" sz="2700"/>
              <a:t>/usr/local/mongodb-macos-x86_64-4.4.1/</a:t>
            </a:r>
            <a:endParaRPr b="1"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add </a:t>
            </a:r>
            <a:r>
              <a:rPr b="1" lang="en" sz="2700"/>
              <a:t>/usr/local/mongodb-macos-x86_64-4.4.1/bin/</a:t>
            </a:r>
            <a:br>
              <a:rPr lang="en" sz="2700"/>
            </a:br>
            <a:r>
              <a:rPr lang="en" sz="2700"/>
              <a:t>to </a:t>
            </a:r>
            <a:r>
              <a:rPr b="1" lang="en" sz="2700"/>
              <a:t>PATH</a:t>
            </a:r>
            <a:r>
              <a:rPr lang="en" sz="2700"/>
              <a:t> environment variable</a:t>
            </a:r>
            <a:br>
              <a:rPr lang="en" sz="2700"/>
            </a:br>
            <a:endParaRPr sz="27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On Windows</a:t>
            </a:r>
            <a:endParaRPr sz="33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untar download to </a:t>
            </a:r>
            <a:r>
              <a:rPr b="1" lang="en" sz="2700"/>
              <a:t>C:/Program Files</a:t>
            </a:r>
            <a:endParaRPr b="1"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e.g., </a:t>
            </a:r>
            <a:r>
              <a:rPr b="1" lang="en" sz="2700"/>
              <a:t>C:/Program Files/mongodb-windows86_64-4.4.1/</a:t>
            </a:r>
            <a:endParaRPr b="1"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add </a:t>
            </a:r>
            <a:r>
              <a:rPr b="1" lang="en" sz="2700"/>
              <a:t>C:/Program Files/mongodb-windows86_64-4.4.1/bin</a:t>
            </a:r>
            <a:br>
              <a:rPr lang="en" sz="2700"/>
            </a:br>
            <a:r>
              <a:rPr lang="en" sz="2700"/>
              <a:t>to </a:t>
            </a:r>
            <a:r>
              <a:rPr b="1" lang="en" sz="2700"/>
              <a:t>PATH</a:t>
            </a:r>
            <a:r>
              <a:rPr lang="en" sz="2700"/>
              <a:t> environment variable</a:t>
            </a:r>
            <a:endParaRPr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Creating enrollments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Alternatively, students and sections can reference each other with arrays of identifiers</a:t>
            </a:r>
            <a:endParaRPr/>
          </a:p>
        </p:txBody>
      </p:sp>
      <p:sp>
        <p:nvSpPr>
          <p:cNvPr id="365" name="Google Shape;365;p57"/>
          <p:cNvSpPr/>
          <p:nvPr/>
        </p:nvSpPr>
        <p:spPr>
          <a:xfrm>
            <a:off x="228600" y="1608650"/>
            <a:ext cx="8686800" cy="238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&gt; db.enrollments.insert({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section: '5aa5bd55ab319d0f94089fd3',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student: '5aa9515ad982cb8e72af70ce'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})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5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using maps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with arrays</a:t>
            </a:r>
            <a:endParaRPr/>
          </a:p>
        </p:txBody>
      </p:sp>
      <p:cxnSp>
        <p:nvCxnSpPr>
          <p:cNvPr id="372" name="Google Shape;372;p58"/>
          <p:cNvCxnSpPr/>
          <p:nvPr/>
        </p:nvCxnSpPr>
        <p:spPr>
          <a:xfrm>
            <a:off x="3492500" y="2912250"/>
            <a:ext cx="2124000" cy="21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3" name="Google Shape;373;p58"/>
          <p:cNvGraphicFramePr/>
          <p:nvPr/>
        </p:nvGraphicFramePr>
        <p:xfrm>
          <a:off x="2781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470575"/>
                <a:gridCol w="1700475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[section1]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[section1]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[section3, section4]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 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4" name="Google Shape;374;p58"/>
          <p:cNvGraphicFramePr/>
          <p:nvPr/>
        </p:nvGraphicFramePr>
        <p:xfrm>
          <a:off x="56007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733325"/>
                <a:gridCol w="1481525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[student1,</a:t>
                      </a: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student2</a:t>
                      </a: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 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section2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[student3]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[student3]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section4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375" name="Google Shape;375;p58"/>
          <p:cNvCxnSpPr/>
          <p:nvPr/>
        </p:nvCxnSpPr>
        <p:spPr>
          <a:xfrm flipH="1" rot="10800000">
            <a:off x="3470600" y="3087500"/>
            <a:ext cx="2145900" cy="426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8"/>
          <p:cNvCxnSpPr/>
          <p:nvPr/>
        </p:nvCxnSpPr>
        <p:spPr>
          <a:xfrm>
            <a:off x="3470603" y="4055250"/>
            <a:ext cx="2156700" cy="3240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8"/>
          <p:cNvCxnSpPr/>
          <p:nvPr/>
        </p:nvCxnSpPr>
        <p:spPr>
          <a:xfrm>
            <a:off x="3481550" y="4149400"/>
            <a:ext cx="2135100" cy="8649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with arrays</a:t>
            </a:r>
            <a:endParaRPr/>
          </a:p>
        </p:txBody>
      </p:sp>
      <p:cxnSp>
        <p:nvCxnSpPr>
          <p:cNvPr id="383" name="Google Shape;383;p59"/>
          <p:cNvCxnSpPr/>
          <p:nvPr/>
        </p:nvCxnSpPr>
        <p:spPr>
          <a:xfrm>
            <a:off x="3492500" y="2912250"/>
            <a:ext cx="2124000" cy="219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384" name="Google Shape;384;p59"/>
          <p:cNvGraphicFramePr/>
          <p:nvPr/>
        </p:nvGraphicFramePr>
        <p:xfrm>
          <a:off x="2781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470575"/>
                <a:gridCol w="1700475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[section1]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[section1]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[section3, section4]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 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p59"/>
          <p:cNvGraphicFramePr/>
          <p:nvPr/>
        </p:nvGraphicFramePr>
        <p:xfrm>
          <a:off x="56007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733325"/>
                <a:gridCol w="1481525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</a:t>
                      </a: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student1, student2</a:t>
                      </a: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 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section2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[student3]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[student3]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section4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386" name="Google Shape;386;p59"/>
          <p:cNvCxnSpPr/>
          <p:nvPr/>
        </p:nvCxnSpPr>
        <p:spPr>
          <a:xfrm flipH="1" rot="10800000">
            <a:off x="3470600" y="3087500"/>
            <a:ext cx="2145900" cy="4269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7" name="Google Shape;387;p59"/>
          <p:cNvCxnSpPr/>
          <p:nvPr/>
        </p:nvCxnSpPr>
        <p:spPr>
          <a:xfrm>
            <a:off x="3470603" y="4055250"/>
            <a:ext cx="2156700" cy="324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8" name="Google Shape;388;p59"/>
          <p:cNvCxnSpPr/>
          <p:nvPr/>
        </p:nvCxnSpPr>
        <p:spPr>
          <a:xfrm>
            <a:off x="3481550" y="4149400"/>
            <a:ext cx="2135100" cy="8649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/>
          <p:nvPr/>
        </p:nvSpPr>
        <p:spPr>
          <a:xfrm>
            <a:off x="228600" y="1608650"/>
            <a:ext cx="8686800" cy="361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&gt; db.students.update({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_id: ObjectId('</a:t>
            </a: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5aa95148d982cb8e72af70cd'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)},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$set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: {sections: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[</a:t>
            </a: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'5aa5bd55ab319d0f94089fd3'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]}})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&gt; db.students.update({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_id: ObjectId(</a:t>
            </a: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'5aa95148d982cb8e72af70cd'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)},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$push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: {sections: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'5aa9515ad982cb8e72af70f4'}})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Students</a:t>
            </a:r>
            <a:r>
              <a:rPr lang="en"/>
              <a:t> reference </a:t>
            </a:r>
            <a:r>
              <a:rPr b="1" lang="en"/>
              <a:t>array of</a:t>
            </a:r>
            <a:r>
              <a:rPr lang="en"/>
              <a:t> </a:t>
            </a:r>
            <a:r>
              <a:rPr lang="en"/>
              <a:t>enrolled </a:t>
            </a:r>
            <a:r>
              <a:rPr b="1" lang="en"/>
              <a:t>sections</a:t>
            </a:r>
            <a:endParaRPr b="1"/>
          </a:p>
        </p:txBody>
      </p:sp>
      <p:sp>
        <p:nvSpPr>
          <p:cNvPr id="395" name="Google Shape;395;p6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with arrays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Sections</a:t>
            </a:r>
            <a:r>
              <a:rPr lang="en"/>
              <a:t> reference </a:t>
            </a:r>
            <a:r>
              <a:rPr b="1" lang="en"/>
              <a:t>array of</a:t>
            </a:r>
            <a:r>
              <a:rPr lang="en"/>
              <a:t> </a:t>
            </a:r>
            <a:r>
              <a:rPr lang="en"/>
              <a:t>enrolled </a:t>
            </a:r>
            <a:r>
              <a:rPr b="1" lang="en"/>
              <a:t>students</a:t>
            </a:r>
            <a:endParaRPr b="1"/>
          </a:p>
        </p:txBody>
      </p:sp>
      <p:sp>
        <p:nvSpPr>
          <p:cNvPr id="401" name="Google Shape;401;p61"/>
          <p:cNvSpPr/>
          <p:nvPr/>
        </p:nvSpPr>
        <p:spPr>
          <a:xfrm>
            <a:off x="228600" y="1608650"/>
            <a:ext cx="8686800" cy="361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db.sections.update({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_id: ObjectId('5aa5bd55ab319d0f94089fd3')},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{students: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['5aa95148d982cb8e72af70cd']}})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db.sections.update({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_id: ObjectId('5aa5bd55ab319d0f94089fd3')},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$push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{students: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'5aa9515ad982cb8e72af70ce'}})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6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Many to Many with arrays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/>
              <a:t>O</a:t>
            </a:r>
            <a:r>
              <a:rPr lang="en" sz="16000"/>
              <a:t>NE</a:t>
            </a:r>
            <a:r>
              <a:rPr lang="en" sz="17000"/>
              <a:t> T</a:t>
            </a:r>
            <a:r>
              <a:rPr lang="en" sz="16000"/>
              <a:t>O</a:t>
            </a:r>
            <a:r>
              <a:rPr lang="en" sz="17000"/>
              <a:t> M</a:t>
            </a:r>
            <a:r>
              <a:rPr lang="en" sz="16000"/>
              <a:t>ANY</a:t>
            </a:r>
            <a:endParaRPr sz="16000"/>
          </a:p>
        </p:txBody>
      </p:sp>
      <p:sp>
        <p:nvSpPr>
          <p:cNvPr id="408" name="Google Shape;408;p62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94975"/>
            <a:ext cx="8349819" cy="4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63"/>
          <p:cNvCxnSpPr/>
          <p:nvPr/>
        </p:nvCxnSpPr>
        <p:spPr>
          <a:xfrm flipH="1">
            <a:off x="1709425" y="2570550"/>
            <a:ext cx="980700" cy="142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63"/>
          <p:cNvCxnSpPr/>
          <p:nvPr/>
        </p:nvCxnSpPr>
        <p:spPr>
          <a:xfrm>
            <a:off x="2690125" y="2606425"/>
            <a:ext cx="526200" cy="1506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 are three ways of modeling one to many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Child references parent (classical)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sections.facultyId = faculty._id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courses.authorId = faculty._id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Parent arrays of child foreign keys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faculties.sectionsTaught    = [ section1._id, section2._id, ... ]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faculties.coursesAuthored = [ course1._id, course2._id, ... ]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Parent arrays of embedded child object instances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faculties.sectionsTaught = [ section1, section2, ... ]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faculties.coursesAuthored = [ </a:t>
            </a:r>
            <a:r>
              <a:rPr lang="en"/>
              <a:t>course1, course2, ...</a:t>
            </a:r>
            <a:r>
              <a:rPr lang="en"/>
              <a:t> ]</a:t>
            </a:r>
            <a:endParaRPr/>
          </a:p>
        </p:txBody>
      </p:sp>
      <p:sp>
        <p:nvSpPr>
          <p:cNvPr id="422" name="Google Shape;422;p6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One to Many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One to Many w/ FK - normalized</a:t>
            </a:r>
            <a:endParaRPr/>
          </a:p>
        </p:txBody>
      </p:sp>
      <p:graphicFrame>
        <p:nvGraphicFramePr>
          <p:cNvPr id="428" name="Google Shape;428;p65"/>
          <p:cNvGraphicFramePr/>
          <p:nvPr/>
        </p:nvGraphicFramePr>
        <p:xfrm>
          <a:off x="13495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540425"/>
              </a:tblGrid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faculties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Google Shape;429;p65"/>
          <p:cNvGraphicFramePr/>
          <p:nvPr/>
        </p:nvGraphicFramePr>
        <p:xfrm>
          <a:off x="40767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470575"/>
                <a:gridCol w="1492450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section2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430" name="Google Shape;430;p65"/>
          <p:cNvCxnSpPr/>
          <p:nvPr/>
        </p:nvCxnSpPr>
        <p:spPr>
          <a:xfrm rot="10800000">
            <a:off x="2912350" y="2912375"/>
            <a:ext cx="1160400" cy="327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65"/>
          <p:cNvCxnSpPr/>
          <p:nvPr/>
        </p:nvCxnSpPr>
        <p:spPr>
          <a:xfrm rot="10800000">
            <a:off x="2934100" y="3437800"/>
            <a:ext cx="1149600" cy="624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65"/>
          <p:cNvCxnSpPr/>
          <p:nvPr/>
        </p:nvCxnSpPr>
        <p:spPr>
          <a:xfrm rot="10800000">
            <a:off x="2934350" y="2917075"/>
            <a:ext cx="1108800" cy="5034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One to Many w/ FK - normalized</a:t>
            </a:r>
            <a:endParaRPr/>
          </a:p>
        </p:txBody>
      </p:sp>
      <p:graphicFrame>
        <p:nvGraphicFramePr>
          <p:cNvPr id="438" name="Google Shape;438;p66"/>
          <p:cNvGraphicFramePr/>
          <p:nvPr/>
        </p:nvGraphicFramePr>
        <p:xfrm>
          <a:off x="13495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540425"/>
              </a:tblGrid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faculties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faculty1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66"/>
          <p:cNvGraphicFramePr/>
          <p:nvPr/>
        </p:nvGraphicFramePr>
        <p:xfrm>
          <a:off x="40767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470575"/>
                <a:gridCol w="1492450"/>
              </a:tblGrid>
              <a:tr h="46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sections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section1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section2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section3</a:t>
                      </a: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440" name="Google Shape;440;p66"/>
          <p:cNvCxnSpPr/>
          <p:nvPr/>
        </p:nvCxnSpPr>
        <p:spPr>
          <a:xfrm rot="10800000">
            <a:off x="2912350" y="2912375"/>
            <a:ext cx="1160400" cy="32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1" name="Google Shape;441;p66"/>
          <p:cNvCxnSpPr/>
          <p:nvPr/>
        </p:nvCxnSpPr>
        <p:spPr>
          <a:xfrm rot="10800000">
            <a:off x="2934350" y="2917075"/>
            <a:ext cx="1108800" cy="503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Edit ~/.bash_profile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Append path to $PATH variable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export PATH="$PATH:/usr/local/mongodb-macos-x86_64-4.4.4/bin"</a:t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Mac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Section references faculty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This is how relational databases generally model one to many relationships</a:t>
            </a:r>
            <a:endParaRPr/>
          </a:p>
        </p:txBody>
      </p:sp>
      <p:sp>
        <p:nvSpPr>
          <p:cNvPr id="447" name="Google Shape;447;p67"/>
          <p:cNvSpPr/>
          <p:nvPr/>
        </p:nvSpPr>
        <p:spPr>
          <a:xfrm>
            <a:off x="228600" y="1608650"/>
            <a:ext cx="8686800" cy="224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db.sections.update({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_id: ObjectId('5aa5bd55ab319d0f94089fd3')},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{$set: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faculty: '5aa5ab73ab319d0f94089fc7'}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6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One to Many w/ FK</a:t>
            </a:r>
            <a:r>
              <a:rPr lang="en"/>
              <a:t> - normalized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0"/>
              <a:t>E</a:t>
            </a:r>
            <a:r>
              <a:rPr lang="en" sz="15500"/>
              <a:t>MBEDDED</a:t>
            </a:r>
            <a:endParaRPr sz="1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0"/>
              <a:t>O</a:t>
            </a:r>
            <a:r>
              <a:rPr lang="en" sz="15500"/>
              <a:t>BJECTS</a:t>
            </a:r>
            <a:endParaRPr sz="15500"/>
          </a:p>
        </p:txBody>
      </p:sp>
      <p:sp>
        <p:nvSpPr>
          <p:cNvPr id="454" name="Google Shape;454;p68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23" y="794975"/>
            <a:ext cx="6627075" cy="49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model</a:t>
            </a:r>
            <a:endParaRPr/>
          </a:p>
        </p:txBody>
      </p:sp>
      <p:cxnSp>
        <p:nvCxnSpPr>
          <p:cNvPr id="461" name="Google Shape;461;p69"/>
          <p:cNvCxnSpPr/>
          <p:nvPr/>
        </p:nvCxnSpPr>
        <p:spPr>
          <a:xfrm rot="10800000">
            <a:off x="2391150" y="4435700"/>
            <a:ext cx="3527100" cy="8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69"/>
          <p:cNvCxnSpPr/>
          <p:nvPr/>
        </p:nvCxnSpPr>
        <p:spPr>
          <a:xfrm flipH="1">
            <a:off x="3132750" y="4519400"/>
            <a:ext cx="2785500" cy="693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69"/>
          <p:cNvCxnSpPr/>
          <p:nvPr/>
        </p:nvCxnSpPr>
        <p:spPr>
          <a:xfrm flipH="1">
            <a:off x="5702900" y="4519400"/>
            <a:ext cx="203400" cy="669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69"/>
          <p:cNvSpPr/>
          <p:nvPr/>
        </p:nvSpPr>
        <p:spPr>
          <a:xfrm>
            <a:off x="3935900" y="5071800"/>
            <a:ext cx="1458900" cy="221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9"/>
          <p:cNvSpPr txBox="1"/>
          <p:nvPr/>
        </p:nvSpPr>
        <p:spPr>
          <a:xfrm>
            <a:off x="4074948" y="4984639"/>
            <a:ext cx="1105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Embed object instances</a:t>
            </a:r>
            <a:br>
              <a:rPr lang="en"/>
            </a:br>
            <a:r>
              <a:rPr lang="en"/>
              <a:t>as properties of other objects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topic1, topic2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lesson1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.topics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 topic1, topic2, 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module1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.lessons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 lesson1, 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course1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.modules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 module1, module2,...]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7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objects - denormalized</a:t>
            </a:r>
            <a:endParaRPr/>
          </a:p>
        </p:txBody>
      </p:sp>
      <p:graphicFrame>
        <p:nvGraphicFramePr>
          <p:cNvPr id="472" name="Google Shape;472;p70"/>
          <p:cNvGraphicFramePr/>
          <p:nvPr/>
        </p:nvGraphicFramePr>
        <p:xfrm>
          <a:off x="6212275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25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CC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course1</a:t>
                      </a:r>
                      <a:endParaRPr b="1" sz="2500">
                        <a:solidFill>
                          <a:srgbClr val="CC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course2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Google Shape;473;p70"/>
          <p:cNvGraphicFramePr/>
          <p:nvPr/>
        </p:nvGraphicFramePr>
        <p:xfrm>
          <a:off x="6364675" y="19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2235650"/>
              </a:tblGrid>
              <a:tr h="28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modules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7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1155CC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module1</a:t>
                      </a:r>
                      <a:endParaRPr b="1" sz="2500">
                        <a:solidFill>
                          <a:srgbClr val="1155CC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9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module2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70"/>
          <p:cNvGraphicFramePr/>
          <p:nvPr/>
        </p:nvGraphicFramePr>
        <p:xfrm>
          <a:off x="6517075" y="30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{EC37C2D1-C06F-43ED-A1B6-D65EA9EB7FA0}</a:tableStyleId>
              </a:tblPr>
              <a:tblGrid>
                <a:gridCol w="1901725"/>
              </a:tblGrid>
              <a:tr h="28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lessons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rgbClr val="38761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lesson1</a:t>
                      </a:r>
                      <a:endParaRPr b="1" sz="2500">
                        <a:solidFill>
                          <a:srgbClr val="38761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1"/>
          <p:cNvSpPr/>
          <p:nvPr/>
        </p:nvSpPr>
        <p:spPr>
          <a:xfrm>
            <a:off x="228600" y="770450"/>
            <a:ext cx="8686800" cy="4575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db.modules.insert({name: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lessons: [{name: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'lesson1'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}]})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db.modules.find().pretty()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ObjectId("5aa96092d982cb8e7..."),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"name" : "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lessons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"name" : "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lesson1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7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module &amp; embedded lesson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/>
          <p:nvPr/>
        </p:nvSpPr>
        <p:spPr>
          <a:xfrm>
            <a:off x="228600" y="770450"/>
            <a:ext cx="8686800" cy="466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db.modules.update({name: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$push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{lessons: {name: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'lesson2'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db.modules.find().pretty()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ObjectId("5aa96092d982cb8e7..."),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"name" : "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"lessons"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	"name" : "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lesson1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		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	"name" : 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lesson2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	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7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embedded lesson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/>
          <p:nvPr/>
        </p:nvSpPr>
        <p:spPr>
          <a:xfrm>
            <a:off x="228600" y="770450"/>
            <a:ext cx="8686800" cy="396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db.modules.find(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{name: </a:t>
            </a:r>
            <a:r>
              <a:rPr b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lessons: 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ObjectId("5aa96092d982cb8e72..."),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lessons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{		"name" : "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lesson1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		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{		"name" : "lesson2"	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7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embedded objects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4"/>
          <p:cNvSpPr/>
          <p:nvPr/>
        </p:nvSpPr>
        <p:spPr>
          <a:xfrm>
            <a:off x="228600" y="770450"/>
            <a:ext cx="8686800" cy="484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db.modules.update({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name: 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'lessons.name': 'lesson1'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}, {$set: {'lessons.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topics': [{name: 'topic1'}]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db.modules.find().pretty()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"name" : "module1"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lessons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{ "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lesson1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"topics" : [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{"name": "topic1"}]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{ "name" : "lesson2"	}]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7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objects to nested array</a:t>
            </a:r>
            <a:endParaRPr/>
          </a:p>
        </p:txBody>
      </p:sp>
      <p:sp>
        <p:nvSpPr>
          <p:cNvPr id="499" name="Google Shape;499;p74"/>
          <p:cNvSpPr/>
          <p:nvPr/>
        </p:nvSpPr>
        <p:spPr>
          <a:xfrm>
            <a:off x="5736900" y="2397675"/>
            <a:ext cx="2978100" cy="3109200"/>
          </a:xfrm>
          <a:prstGeom prst="foldedCorner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The positional </a:t>
            </a:r>
            <a:r>
              <a:rPr b="1" lang="en" sz="2600" u="sng">
                <a:latin typeface="Oswald"/>
                <a:ea typeface="Oswald"/>
                <a:cs typeface="Oswald"/>
                <a:sym typeface="Oswald"/>
              </a:rPr>
              <a:t>$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 operator identifies an element in an array to update without explicitly specifying the position of the element in the array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5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0"/>
              <a:t>P</a:t>
            </a:r>
            <a:r>
              <a:rPr lang="en" sz="13500"/>
              <a:t>OSITIONAL</a:t>
            </a:r>
            <a:r>
              <a:rPr lang="en" sz="14500"/>
              <a:t> O</a:t>
            </a:r>
            <a:r>
              <a:rPr lang="en" sz="13500"/>
              <a:t>PERATOR</a:t>
            </a:r>
            <a:endParaRPr sz="12500"/>
          </a:p>
        </p:txBody>
      </p:sp>
      <p:sp>
        <p:nvSpPr>
          <p:cNvPr id="505" name="Google Shape;505;p75"/>
          <p:cNvSpPr txBox="1"/>
          <p:nvPr>
            <p:ph idx="1" type="subTitle"/>
          </p:nvPr>
        </p:nvSpPr>
        <p:spPr>
          <a:xfrm>
            <a:off x="685800" y="5035196"/>
            <a:ext cx="777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/>
          <p:nvPr/>
        </p:nvSpPr>
        <p:spPr>
          <a:xfrm>
            <a:off x="228600" y="770450"/>
            <a:ext cx="8686800" cy="2899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db.courses.insert({name: 'course1'})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"_id" : ObjectId("5aa96463d982cb8e72a..."),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"name" : "course1"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7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Data Directory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MongoDB needs a directory to store data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Typically located at the root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 macOS you might need to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/>
              <a:t>If you don't have permission, provide path at startup (later)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69425" y="2030900"/>
            <a:ext cx="8044500" cy="95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&gt; mkdir /data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mkdir /data/db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69425" y="3810154"/>
            <a:ext cx="8044500" cy="95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urier New"/>
                <a:ea typeface="Courier New"/>
                <a:cs typeface="Courier New"/>
                <a:sym typeface="Courier New"/>
              </a:rPr>
              <a:t>&gt; sudo mkdir /data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mkdir /data/db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/>
          <p:nvPr/>
        </p:nvSpPr>
        <p:spPr>
          <a:xfrm>
            <a:off x="228600" y="770450"/>
            <a:ext cx="8686800" cy="349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db.courses.update({name: 'course1'},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{$set: 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modules: []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db.courses.find({name: 'course1'}).pretty();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ObjectId("5aa96463d982cb8e72..."),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"name" : "course1",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"modules" : [ 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77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empty m</a:t>
            </a:r>
            <a:r>
              <a:rPr lang="en"/>
              <a:t>odules a</a:t>
            </a:r>
            <a:r>
              <a:rPr lang="en"/>
              <a:t>rray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/>
          <p:nvPr/>
        </p:nvSpPr>
        <p:spPr>
          <a:xfrm>
            <a:off x="228600" y="770450"/>
            <a:ext cx="8686800" cy="424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db.courses.update({name: 'course1'},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{$push: {modules: {name: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db.courses.find({name: 'course1'}).pretty();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"_id" : ObjectId("5aa96463d982cb8e72a..."),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"name" : "course1",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"modules"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"name" : 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78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an embedded module object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/>
          <p:nvPr/>
        </p:nvSpPr>
        <p:spPr>
          <a:xfrm>
            <a:off x="228600" y="770450"/>
            <a:ext cx="8686800" cy="460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db.courses.update({name: 'course1'},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{$push: {modules: {name: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'module2'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db.courses.find({name: 'course1'}).pretty();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	"_id" : ObjectId("5aa96463d982cb8e72a..."),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"name" : "course1",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"modules"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"name" : "module1"	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"name" : 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79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another embedded module object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0"/>
          <p:cNvSpPr/>
          <p:nvPr/>
        </p:nvSpPr>
        <p:spPr>
          <a:xfrm>
            <a:off x="228600" y="770450"/>
            <a:ext cx="8686800" cy="484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name: 'course1'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modules.name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'module1'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}, {$set: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{'modules.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lessons': [{name:'lesson1'}]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db.courses.find({name: 'course1'}).pretty();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course1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"</a:t>
            </a:r>
            <a:r>
              <a:rPr b="1"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"lessons" : [{"name" : "lesson1"}]</a:t>
            </a:r>
            <a:endParaRPr b="1" sz="2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},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{	"name" : "module2"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80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module section to the module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1"/>
          <p:cNvSpPr/>
          <p:nvPr/>
        </p:nvSpPr>
        <p:spPr>
          <a:xfrm>
            <a:off x="228600" y="770450"/>
            <a:ext cx="8686800" cy="484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db.courses.update({name: 'course1', 'modules.name': 'module1', 'modules.lessons.name': 'lesson1'}, {$set: {'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modules.$.lessons.$.topics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': [{name: 'topic1'}]}});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Too many positional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(i.e. '$') elements found in path '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modules.$.lessons.$.topics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81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topic to the section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2"/>
          <p:cNvSpPr/>
          <p:nvPr/>
        </p:nvSpPr>
        <p:spPr>
          <a:xfrm>
            <a:off x="228600" y="770450"/>
            <a:ext cx="8686800" cy="484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db.courses.update({name: 'course1', 'modules.name': 'module1', 'modules.lessons.name': 'lesson1'}, {$set: 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'modules.$.lessons.</a:t>
            </a:r>
            <a:r>
              <a:rPr b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.topics'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[{name: 'topic1'}]}});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db.courses.find().pretty()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 "name" : "course1",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"modules" :  [{"name" : "module1",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"lessons" : [{"name" : "lesson1",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"topics" : [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{ "name" : "topic1"	}]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}],...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82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topic to the section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3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3" name="Google Shape;553;p83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http://www.mongodb.org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https://mongolab.com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http://mongoosejs.com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r>
              <a:rPr lang="en"/>
              <a:t> to </a:t>
            </a:r>
            <a:r>
              <a:rPr lang="en"/>
              <a:t>Start Database Server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From the command line,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r>
              <a:rPr lang="en"/>
              <a:t> to start the database server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 macOS, you might need to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69425" y="3021500"/>
            <a:ext cx="8044500" cy="73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&gt; sudo mongod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74950" y="794975"/>
            <a:ext cx="89691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You can specify the data path when you start the database server using the </a:t>
            </a:r>
            <a:r>
              <a:rPr b="1" lang="en">
                <a:highlight>
                  <a:srgbClr val="FFE599"/>
                </a:highlight>
              </a:rPr>
              <a:t>--dbpath</a:t>
            </a:r>
            <a:r>
              <a:rPr lang="en"/>
              <a:t> option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you don't have permission to create the </a:t>
            </a:r>
            <a:r>
              <a:rPr b="1" lang="en"/>
              <a:t>/data/db</a:t>
            </a:r>
            <a:r>
              <a:rPr lang="en"/>
              <a:t> path at the root of your file system, then use this technique to provide another path of your choice 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275"/>
            <a:ext cx="91440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Data Directory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69425" y="2183300"/>
            <a:ext cx="8044500" cy="1098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mkdir myDbPath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mongod </a:t>
            </a:r>
            <a:r>
              <a:rPr b="1" lang="en" sz="30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--dbpath </a:t>
            </a:r>
            <a:r>
              <a:rPr b="1" lang="en" sz="3000">
                <a:solidFill>
                  <a:schemeClr val="dk1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myDbPath</a:t>
            </a:r>
            <a:endParaRPr b="1" sz="30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