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715000" cx="9144000"/>
  <p:notesSz cx="6858000" cy="9144000"/>
  <p:embeddedFontLst>
    <p:embeddedFont>
      <p:font typeface="Helvetica Neue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6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2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4feddff66_0_224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34feddff6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feddff66_0_287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feddff6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feddff66_0_294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feddff6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feddff66_0_301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feddff6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feddff66_0_307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feddff6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feddff66_0_316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feddff66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feddff66_0_324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feddff6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feddff66_0_331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feddff6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feddff66_0_339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feddff6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feddff66_0_345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feddff6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feddff66_0_35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feddff6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4feddff66_0_236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34feddff6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feddff66_0_369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feddff66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feddff66_0_377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feddff66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feddff66_0_384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feddff6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feddff66_0_392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feddff6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feddff66_0_399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feddff66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feddff66_0_407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feddff6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6bab2e753_0_32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6bab2e75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feddff66_0_429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feddff66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feddff66_0_435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4feddff66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feddff66_0_443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feddff66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46bab2e803_0_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46bab2e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feddff66_0_45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feddff66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feddff66_0_417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feddff6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f0d4a07_02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f0d4a07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4feddff66_0_249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4feddff6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4feddff66_0_257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4feddff6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feddff66_0_264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feddff6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feddff66_0_271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feddff6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feddff66_0_28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feddff6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7b75370ad_1_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7b75370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6AA84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Oswald"/>
              <a:buNone/>
              <a:defRPr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Oswald"/>
              <a:buNone/>
              <a:defRPr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Oswald"/>
              <a:buNone/>
              <a:defRPr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Oswald"/>
              <a:buNone/>
              <a:defRPr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Oswald"/>
              <a:buNone/>
              <a:defRPr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Oswald"/>
              <a:buNone/>
              <a:defRPr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Oswald"/>
              <a:buNone/>
              <a:defRPr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Oswald"/>
              <a:buNone/>
              <a:defRPr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Oswald"/>
              <a:buNone/>
              <a:defRPr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5035196"/>
            <a:ext cx="77724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b="1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b="1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b="1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b="1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b="1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b="1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b="1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b="1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333500"/>
            <a:ext cx="39945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333500"/>
            <a:ext cx="39945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895899"/>
            <a:ext cx="82296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ongoosejs.com/" TargetMode="External"/><Relationship Id="rId4" Type="http://schemas.openxmlformats.org/officeDocument/2006/relationships/hyperlink" Target="https://mongoosejs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0">
                <a:solidFill>
                  <a:srgbClr val="8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mongoose</a:t>
            </a:r>
            <a:endParaRPr sz="13500">
              <a:solidFill>
                <a:srgbClr val="8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685800" y="5035196"/>
            <a:ext cx="77724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Dr. Jose Annunziato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data/models/user.dao.server.js</a:t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Encapsulate data access in DAOs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228600" y="1577550"/>
            <a:ext cx="8686800" cy="3867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mongoose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require(</a:t>
            </a:r>
            <a:r>
              <a:rPr b="1"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'mongoose'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userSchema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...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userModel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583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findAllUsers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() =&gt;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userModel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exports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findAllUsers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45838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data/test.js</a:t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findAllUsers()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228600" y="1653750"/>
            <a:ext cx="8686800" cy="3492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require(</a:t>
            </a:r>
            <a:r>
              <a:rPr b="1" lang="en" sz="4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'./db'</a:t>
            </a:r>
            <a:r>
              <a:rPr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)();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4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userDao </a:t>
            </a:r>
            <a:r>
              <a:rPr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...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userDao</a:t>
            </a:r>
            <a:r>
              <a:rPr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4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findAllUsers</a:t>
            </a:r>
            <a:r>
              <a:rPr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4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(users =&gt;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lang="en" sz="4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4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(users));</a:t>
            </a:r>
            <a:endParaRPr sz="4000">
              <a:solidFill>
                <a:srgbClr val="45838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data/models/user.dao.server.js</a:t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User By Primary Key...</a:t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228600" y="1577550"/>
            <a:ext cx="8686800" cy="3867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3500">
              <a:solidFill>
                <a:srgbClr val="4583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findUserById</a:t>
            </a:r>
            <a:r>
              <a:rPr lang="en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userId =&gt;</a:t>
            </a:r>
            <a:r>
              <a:rPr b="1" lang="en" sz="3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35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userModel</a:t>
            </a:r>
            <a:r>
              <a:rPr lang="en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5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en" sz="35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en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userId})</a:t>
            </a:r>
            <a:endParaRPr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module.exports = {</a:t>
            </a:r>
            <a:endParaRPr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findAllUsers, </a:t>
            </a:r>
            <a:r>
              <a:rPr b="1" lang="en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findUserById</a:t>
            </a:r>
            <a:endParaRPr b="1"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data/test.js</a:t>
            </a:r>
            <a:endParaRPr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findUserById()</a:t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228600" y="1577550"/>
            <a:ext cx="8686800" cy="3944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userDao</a:t>
            </a:r>
            <a:endParaRPr sz="3000">
              <a:solidFill>
                <a:srgbClr val="4583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findUserById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'5aa5ab73ab319d0f94089fc7'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 =&gt; </a:t>
            </a:r>
            <a:r>
              <a:rPr b="1" lang="en" sz="3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(user));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 { _id: 5aa5ab73ab319d0f94089fc7,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username: 'ada',    firstName: 'Ada',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lastName: 'Lovelace', type: 'FACULTY'}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data/models/user.dao.server.js</a:t>
            </a:r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findById()</a:t>
            </a:r>
            <a:r>
              <a:rPr lang="en"/>
              <a:t> Syntactic Sugar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228600" y="1577550"/>
            <a:ext cx="8686800" cy="3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findUserById</a:t>
            </a:r>
            <a:r>
              <a:rPr lang="en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userId =&gt;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strike="sngStrike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userModel</a:t>
            </a:r>
            <a:r>
              <a:rPr lang="en" sz="32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200" strike="sngStrike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32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en" sz="3200" strike="sng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en" sz="32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userId})</a:t>
            </a:r>
            <a:endParaRPr sz="2900" strike="sng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32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userModel</a:t>
            </a:r>
            <a:r>
              <a:rPr lang="en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32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findById</a:t>
            </a:r>
            <a:r>
              <a:rPr lang="en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(userId)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_id: 5aa5ab73ab319d0f94089fc7,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username: 'ada',      firstName: 'Ada',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lastName: 'Lovelace', type: 'FACULTY' }</a:t>
            </a:r>
            <a:endParaRPr sz="3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data/models/user.dao.server.js</a:t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228600" y="1577550"/>
            <a:ext cx="8825100" cy="3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findUserByUsername</a:t>
            </a:r>
            <a:r>
              <a:rPr lang="en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username =&gt;</a:t>
            </a:r>
            <a:endParaRPr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  userModel</a:t>
            </a:r>
            <a:endParaRPr sz="3500">
              <a:solidFill>
                <a:srgbClr val="4583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5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en" sz="35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username})</a:t>
            </a:r>
            <a:endParaRPr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module.exports =</a:t>
            </a:r>
            <a:endParaRPr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en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findUserByUsername</a:t>
            </a:r>
            <a:r>
              <a:rPr lang="en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...}</a:t>
            </a:r>
            <a:endParaRPr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By Unique Non Key...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data/test.js</a:t>
            </a:r>
            <a:endParaRPr/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findUserByUsername()</a:t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228600" y="1577550"/>
            <a:ext cx="8686800" cy="3944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userDao</a:t>
            </a:r>
            <a:endParaRPr sz="3800">
              <a:solidFill>
                <a:srgbClr val="4583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8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findUserByUsername</a:t>
            </a:r>
            <a:r>
              <a:rPr lang="en" sz="3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lang="en" sz="3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</a:t>
            </a:r>
            <a:r>
              <a:rPr lang="en" sz="38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3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 =&gt;</a:t>
            </a:r>
            <a:endParaRPr sz="3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3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3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8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3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(user));</a:t>
            </a:r>
            <a:endParaRPr sz="3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 { _id: 5aa5ab73ab319d0f94089fc7,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username: 'ada',      firstName: 'Ada',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lastName: 'Lovelace', type: 'FACULTY' } ]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data/models/user.dao.server.js</a:t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228600" y="1577550"/>
            <a:ext cx="8686800" cy="4040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findUserByUsername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username =&gt;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3000" strike="sngStrike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userModel</a:t>
            </a:r>
            <a:endParaRPr sz="3000" strike="sngStrike">
              <a:solidFill>
                <a:srgbClr val="4583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30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0" strike="sngStrike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30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en" sz="3000" strike="sng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30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username})</a:t>
            </a:r>
            <a:endParaRPr sz="3000" strike="sng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userModel</a:t>
            </a:r>
            <a:endParaRPr sz="3000">
              <a:solidFill>
                <a:srgbClr val="4583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3000" u="sng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findOne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en" sz="3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username})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_id: 5aa5ab73ab319d0f94089fc7,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username: 'ada',      firstName: 'Ada',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lastName: 'Lovelace', type: 'FACULTY' }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findOne()</a:t>
            </a:r>
            <a:r>
              <a:rPr lang="en"/>
              <a:t> Syntactic Sugar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0"/>
              <a:t>I</a:t>
            </a:r>
            <a:r>
              <a:rPr lang="en" sz="8500"/>
              <a:t>NSERT</a:t>
            </a:r>
            <a:r>
              <a:rPr lang="en" sz="9500"/>
              <a:t>, U</a:t>
            </a:r>
            <a:r>
              <a:rPr lang="en" sz="8500"/>
              <a:t>PDATE</a:t>
            </a:r>
            <a:r>
              <a:rPr lang="en" sz="9500"/>
              <a:t>, D</a:t>
            </a:r>
            <a:r>
              <a:rPr lang="en" sz="8500"/>
              <a:t>ELETE</a:t>
            </a:r>
            <a:r>
              <a:rPr lang="en" sz="9500"/>
              <a:t>, M</a:t>
            </a:r>
            <a:r>
              <a:rPr lang="en" sz="8500"/>
              <a:t>ONGOOSE</a:t>
            </a:r>
            <a:r>
              <a:rPr lang="en" sz="9500"/>
              <a:t> M</a:t>
            </a:r>
            <a:r>
              <a:rPr lang="en" sz="8500"/>
              <a:t>ODELS</a:t>
            </a:r>
            <a:endParaRPr sz="8500"/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685800" y="5035196"/>
            <a:ext cx="77724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data/models/user.dao.server.js</a:t>
            </a: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228600" y="1577550"/>
            <a:ext cx="8686800" cy="4051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createUser</a:t>
            </a:r>
            <a:r>
              <a:rPr lang="en" sz="3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user =&gt;</a:t>
            </a:r>
            <a:endParaRPr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34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userModel</a:t>
            </a:r>
            <a:r>
              <a:rPr lang="en" sz="3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4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3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(user)</a:t>
            </a:r>
            <a:endParaRPr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module.exports = {createUser</a:t>
            </a:r>
            <a:r>
              <a:rPr lang="en" sz="3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3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_id: 5aa9888dae4e5f3818f0b962,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username: 'paul',  password: 'muad\'dib',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firstName: 'Paul', lastName: 'Atreides',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__v: 0 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Objects...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Mongoose</a:t>
            </a:r>
            <a:r>
              <a:rPr lang="en"/>
              <a:t> is a MongoDB object modeling tool designed to work in an asynchronous environment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Mongoose</a:t>
            </a:r>
            <a:r>
              <a:rPr lang="en"/>
              <a:t> provides a straight-forward, schema-based solution to model your application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It includes built-in type casting, validation, query building, business logic hooks and more, out of the box</a:t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mongoose</a:t>
            </a:r>
            <a:endParaRPr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data/test.js</a:t>
            </a:r>
            <a:endParaRPr/>
          </a:p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Objects...</a:t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>
            <a:off x="228600" y="1414640"/>
            <a:ext cx="8686800" cy="421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userDao</a:t>
            </a:r>
            <a:endParaRPr sz="3100">
              <a:solidFill>
                <a:srgbClr val="4583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1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createUser</a:t>
            </a:r>
            <a:r>
              <a:rPr lang="en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3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31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3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'paul'</a:t>
            </a:r>
            <a:r>
              <a:rPr lang="en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31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3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'muad</a:t>
            </a:r>
            <a:r>
              <a:rPr b="1" lang="en" sz="3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\'</a:t>
            </a:r>
            <a:r>
              <a:rPr b="1" lang="en" sz="3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dib'</a:t>
            </a:r>
            <a:r>
              <a:rPr lang="en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31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3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'Paul'</a:t>
            </a:r>
            <a:r>
              <a:rPr lang="en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31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3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'Atreides'</a:t>
            </a:r>
            <a:endParaRPr b="1" sz="3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en" sz="31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(newUser =&gt;</a:t>
            </a:r>
            <a:endParaRPr sz="3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31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1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(newUser));</a:t>
            </a:r>
            <a:endParaRPr sz="2500">
              <a:solidFill>
                <a:srgbClr val="45838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data/models/user.dao.server.js</a:t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228600" y="1577550"/>
            <a:ext cx="8686800" cy="387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updateUser</a:t>
            </a:r>
            <a:r>
              <a:rPr lang="en" sz="3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(uid, user) =&gt;</a:t>
            </a:r>
            <a:endParaRPr sz="3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39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userModel</a:t>
            </a:r>
            <a:endParaRPr sz="3900">
              <a:solidFill>
                <a:srgbClr val="4583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3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9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3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en" sz="3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en" sz="3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3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uid</a:t>
            </a:r>
            <a:r>
              <a:rPr lang="en" sz="3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3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r>
              <a:rPr b="1" lang="en" sz="3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$set</a:t>
            </a:r>
            <a:r>
              <a:rPr lang="en" sz="3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user})</a:t>
            </a:r>
            <a:endParaRPr sz="3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module.exports =</a:t>
            </a:r>
            <a:endParaRPr sz="3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{updateUser...}</a:t>
            </a:r>
            <a:endParaRPr sz="3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8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</a:t>
            </a:r>
            <a:r>
              <a:rPr lang="en"/>
              <a:t> Objects...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data/test.js</a:t>
            </a:r>
            <a:endParaRPr/>
          </a:p>
        </p:txBody>
      </p:sp>
      <p:sp>
        <p:nvSpPr>
          <p:cNvPr id="170" name="Google Shape;170;p29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Objects...</a:t>
            </a:r>
            <a:endParaRPr/>
          </a:p>
        </p:txBody>
      </p:sp>
      <p:sp>
        <p:nvSpPr>
          <p:cNvPr id="171" name="Google Shape;171;p29"/>
          <p:cNvSpPr/>
          <p:nvPr/>
        </p:nvSpPr>
        <p:spPr>
          <a:xfrm>
            <a:off x="228600" y="1425150"/>
            <a:ext cx="8686800" cy="421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userDao</a:t>
            </a:r>
            <a:endParaRPr sz="3000">
              <a:solidFill>
                <a:srgbClr val="4583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updateUser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'5aa9888dae4e5f3818f0b962'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r>
              <a:rPr b="1" lang="en" sz="3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'Paul Muad</a:t>
            </a:r>
            <a:r>
              <a:rPr b="1" lang="en" sz="3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\'</a:t>
            </a:r>
            <a:r>
              <a:rPr b="1"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dib'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(status =&gt; {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3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(status);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n: 1, nModified: 1, ok: 1 }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data/models/user.dao.server.js</a:t>
            </a: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228600" y="1577550"/>
            <a:ext cx="8686800" cy="395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deleteUser </a:t>
            </a:r>
            <a:r>
              <a:rPr lang="en" sz="4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userId =&gt;</a:t>
            </a:r>
            <a:endParaRPr sz="4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41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userModel</a:t>
            </a:r>
            <a:endParaRPr sz="4100">
              <a:solidFill>
                <a:srgbClr val="4583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4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41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 sz="4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en" sz="41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en" sz="4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userId})</a:t>
            </a:r>
            <a:endParaRPr sz="4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module.exports =</a:t>
            </a:r>
            <a:endParaRPr sz="4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{deleteUser...}</a:t>
            </a:r>
            <a:endParaRPr sz="4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30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</a:t>
            </a:r>
            <a:r>
              <a:rPr lang="en"/>
              <a:t> Objects...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data/test.js</a:t>
            </a:r>
            <a:endParaRPr/>
          </a:p>
        </p:txBody>
      </p:sp>
      <p:sp>
        <p:nvSpPr>
          <p:cNvPr id="184" name="Google Shape;184;p31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Objects...</a:t>
            </a: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228600" y="1425150"/>
            <a:ext cx="8686800" cy="421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userDao</a:t>
            </a:r>
            <a:endParaRPr sz="3000">
              <a:solidFill>
                <a:srgbClr val="4583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deleteUser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'5aa9888dae4e5f3818f0b962'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(status =&gt; {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3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(status);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583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{ n: 1, ok: 1 }</a:t>
            </a:r>
            <a:endParaRPr sz="3000">
              <a:solidFill>
                <a:srgbClr val="45838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/>
              <a:t>M</a:t>
            </a:r>
            <a:r>
              <a:rPr lang="en" sz="14000"/>
              <a:t>ONGOOSE</a:t>
            </a:r>
            <a:r>
              <a:rPr lang="en" sz="12000"/>
              <a:t> </a:t>
            </a:r>
            <a:r>
              <a:rPr lang="en" sz="11100"/>
              <a:t>M</a:t>
            </a:r>
            <a:r>
              <a:rPr lang="en" sz="10100"/>
              <a:t>ANY</a:t>
            </a:r>
            <a:r>
              <a:rPr lang="en" sz="11100"/>
              <a:t> T</a:t>
            </a:r>
            <a:r>
              <a:rPr lang="en" sz="10100"/>
              <a:t>O</a:t>
            </a:r>
            <a:r>
              <a:rPr lang="en" sz="11100"/>
              <a:t> M</a:t>
            </a:r>
            <a:r>
              <a:rPr lang="en" sz="10100"/>
              <a:t>ANY</a:t>
            </a:r>
            <a:endParaRPr sz="10100"/>
          </a:p>
        </p:txBody>
      </p:sp>
      <p:sp>
        <p:nvSpPr>
          <p:cNvPr id="191" name="Google Shape;191;p32"/>
          <p:cNvSpPr txBox="1"/>
          <p:nvPr>
            <p:ph idx="1" type="subTitle"/>
          </p:nvPr>
        </p:nvSpPr>
        <p:spPr>
          <a:xfrm>
            <a:off x="685800" y="5035196"/>
            <a:ext cx="77724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Following Model</a:t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94975"/>
            <a:ext cx="8349819" cy="489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33"/>
          <p:cNvCxnSpPr/>
          <p:nvPr/>
        </p:nvCxnSpPr>
        <p:spPr>
          <a:xfrm flipH="1">
            <a:off x="6120050" y="2737075"/>
            <a:ext cx="1127700" cy="886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data/models/section.schema.server.js</a:t>
            </a:r>
            <a:endParaRPr/>
          </a:p>
        </p:txBody>
      </p:sp>
      <p:sp>
        <p:nvSpPr>
          <p:cNvPr id="204" name="Google Shape;204;p34"/>
          <p:cNvSpPr/>
          <p:nvPr/>
        </p:nvSpPr>
        <p:spPr>
          <a:xfrm>
            <a:off x="228600" y="1577550"/>
            <a:ext cx="8686800" cy="30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mongoose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require(</a:t>
            </a:r>
            <a:r>
              <a:rPr b="1"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'mongoose'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sectionSchema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		 </a:t>
            </a:r>
            <a:r>
              <a:rPr b="1" lang="en" sz="3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String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}, {</a:t>
            </a:r>
            <a:r>
              <a:rPr b="1" lang="en" sz="3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'section'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exports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sectionSchema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000">
              <a:solidFill>
                <a:srgbClr val="45838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4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Section Schema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data/models/section.dao.server.js</a:t>
            </a:r>
            <a:endParaRPr/>
          </a:p>
        </p:txBody>
      </p:sp>
      <p:sp>
        <p:nvSpPr>
          <p:cNvPr id="211" name="Google Shape;211;p35"/>
          <p:cNvSpPr/>
          <p:nvPr/>
        </p:nvSpPr>
        <p:spPr>
          <a:xfrm>
            <a:off x="228600" y="1577550"/>
            <a:ext cx="8686800" cy="345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mongoose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require(</a:t>
            </a:r>
            <a:r>
              <a:rPr b="1"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'mongoose'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sectionSchema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require(</a:t>
            </a:r>
            <a:r>
              <a:rPr b="1"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'./section.schema.server'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sectionModel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'SectionModel'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sectionSchema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exports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000">
              <a:solidFill>
                <a:srgbClr val="45838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35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Section Model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data/models/section.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dao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.server.js</a:t>
            </a:r>
            <a:endParaRPr/>
          </a:p>
        </p:txBody>
      </p:sp>
      <p:sp>
        <p:nvSpPr>
          <p:cNvPr id="218" name="Google Shape;218;p36"/>
          <p:cNvSpPr/>
          <p:nvPr/>
        </p:nvSpPr>
        <p:spPr>
          <a:xfrm>
            <a:off x="228600" y="1577550"/>
            <a:ext cx="8686800" cy="345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createSection</a:t>
            </a:r>
            <a:r>
              <a:rPr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section =&gt;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4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sectionModel</a:t>
            </a:r>
            <a:r>
              <a:rPr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4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(section)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module.exports =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createSection</a:t>
            </a:r>
            <a:r>
              <a:rPr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36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createSection()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Create a Node.js project using </a:t>
            </a:r>
            <a:r>
              <a:rPr b="1" i="1" lang="en"/>
              <a:t>npm</a:t>
            </a:r>
            <a:endParaRPr b="1"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Open project with WebStorm or your favorite editor</a:t>
            </a:r>
            <a:endParaRPr/>
          </a:p>
        </p:txBody>
      </p:sp>
      <p:sp>
        <p:nvSpPr>
          <p:cNvPr id="40" name="Google Shape;40;p10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Node.js Project</a:t>
            </a:r>
            <a:endParaRPr/>
          </a:p>
        </p:txBody>
      </p:sp>
      <p:sp>
        <p:nvSpPr>
          <p:cNvPr id="41" name="Google Shape;41;p10"/>
          <p:cNvSpPr/>
          <p:nvPr/>
        </p:nvSpPr>
        <p:spPr>
          <a:xfrm>
            <a:off x="228600" y="1653750"/>
            <a:ext cx="8686800" cy="2127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 mkdir whiteboard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whiteboard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npm init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init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npm install mongoose --save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data/models/test.js</a:t>
            </a:r>
            <a:endParaRPr/>
          </a:p>
        </p:txBody>
      </p:sp>
      <p:sp>
        <p:nvSpPr>
          <p:cNvPr id="225" name="Google Shape;225;p37"/>
          <p:cNvSpPr/>
          <p:nvPr/>
        </p:nvSpPr>
        <p:spPr>
          <a:xfrm>
            <a:off x="228600" y="1577550"/>
            <a:ext cx="8686800" cy="392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sectionDao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require(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'./models/section.dao.server'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sectionDao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createSection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b="1" lang="en" sz="3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'section101'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sectionDao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createSection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b="1" lang="en" sz="3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'section202'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37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Couple of Sections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data/models/enrollment.schema.server.js</a:t>
            </a:r>
            <a:endParaRPr/>
          </a:p>
        </p:txBody>
      </p:sp>
      <p:sp>
        <p:nvSpPr>
          <p:cNvPr id="232" name="Google Shape;232;p38"/>
          <p:cNvSpPr/>
          <p:nvPr/>
        </p:nvSpPr>
        <p:spPr>
          <a:xfrm>
            <a:off x="228600" y="1577550"/>
            <a:ext cx="8686800" cy="3920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26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mongoose 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require(</a:t>
            </a:r>
            <a:r>
              <a:rPr b="1" lang="en" sz="2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'mongoose'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26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enrollmentSchema 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26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6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6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r>
              <a:rPr b="1" lang="en" sz="26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'UserModel'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6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6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6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6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Types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6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6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r>
              <a:rPr b="1" lang="en" sz="26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'SectionModel'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6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6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6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6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Types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6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module.</a:t>
            </a:r>
            <a:r>
              <a:rPr lang="en" sz="26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exports 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26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enrollmentSchema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600">
              <a:solidFill>
                <a:srgbClr val="45838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38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/>
              <a:t>Enrollment</a:t>
            </a:r>
            <a:r>
              <a:rPr lang="en"/>
              <a:t> Schema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http://www.mongodb.org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https://mongolab.com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http://mongoosejs.com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/db.js</a:t>
            </a:r>
            <a:r>
              <a:rPr lang="en"/>
              <a:t>, connect to the database</a:t>
            </a:r>
            <a:endParaRPr/>
          </a:p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MongoDB Programmatically</a:t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228600" y="1577550"/>
            <a:ext cx="8686800" cy="3492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module.</a:t>
            </a:r>
            <a:r>
              <a:rPr lang="en" sz="265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exports </a:t>
            </a:r>
            <a:r>
              <a:rPr lang="en" sz="2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26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2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6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265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mongoose </a:t>
            </a:r>
            <a:r>
              <a:rPr lang="en" sz="2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require(</a:t>
            </a:r>
            <a:r>
              <a:rPr b="1" lang="en" sz="26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'mongoose'</a:t>
            </a:r>
            <a:r>
              <a:rPr lang="en" sz="2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6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265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databaseName </a:t>
            </a:r>
            <a:r>
              <a:rPr lang="en" sz="2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26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'whiteboard'</a:t>
            </a:r>
            <a:r>
              <a:rPr lang="en" sz="2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6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var   </a:t>
            </a:r>
            <a:r>
              <a:rPr lang="en" sz="265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connectionString </a:t>
            </a:r>
            <a:r>
              <a:rPr lang="en" sz="2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endParaRPr sz="2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'mongodb://localhost/'</a:t>
            </a:r>
            <a:r>
              <a:rPr lang="en" sz="2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65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connectionString </a:t>
            </a:r>
            <a:r>
              <a:rPr lang="en" sz="2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+= </a:t>
            </a:r>
            <a:r>
              <a:rPr lang="en" sz="265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databaseName</a:t>
            </a:r>
            <a:r>
              <a:rPr lang="en" sz="2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65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en" sz="2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65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" sz="2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65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connectionString</a:t>
            </a:r>
            <a:r>
              <a:rPr lang="en" sz="2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models/user.schema.server.js</a:t>
            </a:r>
            <a:endParaRPr/>
          </a:p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 schemas</a:t>
            </a:r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228600" y="1653750"/>
            <a:ext cx="8686800" cy="380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mongoose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require(</a:t>
            </a:r>
            <a:r>
              <a:rPr b="1"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'mongoose'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userSchema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3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String,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3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String,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3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String,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3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String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}, {</a:t>
            </a:r>
            <a:r>
              <a:rPr b="1" lang="en" sz="3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'user'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exports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userSchema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data/models/user.dao.server.js</a:t>
            </a:r>
            <a:endParaRPr/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 models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28600" y="1653750"/>
            <a:ext cx="8686800" cy="3008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mongoose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require(</a:t>
            </a:r>
            <a:r>
              <a:rPr b="1"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'mongoose'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userSchema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require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'./user.schema.server'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userModel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endParaRPr sz="3000">
              <a:solidFill>
                <a:srgbClr val="7A7A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'UserModel'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userSchema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exports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userModel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0" y="794975"/>
            <a:ext cx="91440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data/test.js</a:t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Mongoose models to query database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28600" y="1653750"/>
            <a:ext cx="8686800" cy="3492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require(</a:t>
            </a:r>
            <a:r>
              <a:rPr b="1"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'./db'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)();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userDao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require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'./models/user.dao.server'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userDao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((err, users) =&gt; {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3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(users);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30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Users Retrieved from Database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28600" y="815550"/>
            <a:ext cx="8686800" cy="4630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 { _id: 5aa5ab73ab319d0f94089fc7,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username: 'ada',      firstName: 'Ada',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lastName: 'Lovelace', type: 'FACULTY' },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 _id: 5aa5b136ab319d0f94089fc9,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username: 'tlee',		 firstName: 'Tim',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lastName: 'Berners-Lee',type: 'FACULTY' },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 _id: 5aa95148d982cb8e72af70cd,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username: 'jane',  type: 'STUDENT',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gpa: 3.9 },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 _id: 5aa9515ad982cb8e72af70ce,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username: 'john', gpa: 3.8,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type: 'STUDENT' } ]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/>
              <a:t>M</a:t>
            </a:r>
            <a:r>
              <a:rPr lang="en" sz="14000"/>
              <a:t>ONGOOSE</a:t>
            </a:r>
            <a:endParaRPr sz="1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/>
              <a:t>DAO</a:t>
            </a:r>
            <a:r>
              <a:rPr lang="en" sz="14000"/>
              <a:t>S</a:t>
            </a:r>
            <a:endParaRPr sz="14000"/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685800" y="5035196"/>
            <a:ext cx="77724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