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Montserrat" pitchFamily="2" charset="77"/>
      <p:regular r:id="rId22"/>
      <p:bold r:id="rId23"/>
      <p:italic r:id="rId24"/>
      <p:boldItalic r:id="rId25"/>
    </p:embeddedFont>
    <p:embeddedFont>
      <p:font typeface="Raleway"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a0c5fc512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a0c5fc512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a0c5fc51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a0c5fc51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a0c5fc512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1a0c5fc512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a0c5fc512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1a0c5fc512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a1cd18b18_4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a1cd18b18_4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a1cd18b18_4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a1cd18b18_4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a0c5fc5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a0c5fc5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a1cd18b18_43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a1cd18b18_43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a1cd18b18_43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a1cd18b18_43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a1cd18b18_4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a1cd18b18_4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a1cd18b18_43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a1cd18b18_43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a0c5fc51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a0c5fc51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a0c5fc512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a0c5fc512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a0c5fc512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a0c5fc512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Data Driven Actuator Selection</a:t>
            </a:r>
            <a:endParaRPr/>
          </a:p>
        </p:txBody>
      </p:sp>
      <p:sp>
        <p:nvSpPr>
          <p:cNvPr id="55" name="Google Shape;55;p13"/>
          <p:cNvSpPr txBox="1">
            <a:spLocks noGrp="1"/>
          </p:cNvSpPr>
          <p:nvPr>
            <p:ph type="subTitle" idx="1"/>
          </p:nvPr>
        </p:nvSpPr>
        <p:spPr>
          <a:xfrm>
            <a:off x="311700" y="2834125"/>
            <a:ext cx="8520600" cy="1201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NN classifier: Architecture </a:t>
            </a:r>
            <a:endParaRPr/>
          </a:p>
        </p:txBody>
      </p:sp>
      <p:sp>
        <p:nvSpPr>
          <p:cNvPr id="141" name="Google Shape;14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b="1"/>
              <a:t>Using 1 hidden layer neural network with 25 hidden nodes [Sequential].</a:t>
            </a:r>
            <a:endParaRPr b="1"/>
          </a:p>
          <a:p>
            <a:pPr marL="0" lvl="0" indent="0" algn="l" rtl="0">
              <a:spcBef>
                <a:spcPts val="1200"/>
              </a:spcBef>
              <a:spcAft>
                <a:spcPts val="0"/>
              </a:spcAft>
              <a:buNone/>
            </a:pPr>
            <a:r>
              <a:rPr lang="en" b="1"/>
              <a:t>Activation: Relu</a:t>
            </a:r>
            <a:endParaRPr b="1"/>
          </a:p>
          <a:p>
            <a:pPr marL="0" lvl="0" indent="0" algn="l" rtl="0">
              <a:spcBef>
                <a:spcPts val="1200"/>
              </a:spcBef>
              <a:spcAft>
                <a:spcPts val="0"/>
              </a:spcAft>
              <a:buNone/>
            </a:pPr>
            <a:r>
              <a:rPr lang="en" b="1"/>
              <a:t>Optimizer: Adam</a:t>
            </a:r>
            <a:endParaRPr b="1"/>
          </a:p>
          <a:p>
            <a:pPr marL="0" lvl="0" indent="0" algn="l" rtl="0">
              <a:spcBef>
                <a:spcPts val="1200"/>
              </a:spcBef>
              <a:spcAft>
                <a:spcPts val="0"/>
              </a:spcAft>
              <a:buNone/>
            </a:pPr>
            <a:r>
              <a:rPr lang="en" b="1"/>
              <a:t>Loss: Sparse Categorical Cross Entropy {for indexed labels [1,2,3,4..,9]}</a:t>
            </a:r>
            <a:endParaRPr b="1"/>
          </a:p>
          <a:p>
            <a:pPr marL="0" lvl="0" indent="0" algn="l" rtl="0">
              <a:spcBef>
                <a:spcPts val="1200"/>
              </a:spcBef>
              <a:spcAft>
                <a:spcPts val="0"/>
              </a:spcAft>
              <a:buNone/>
            </a:pPr>
            <a:r>
              <a:rPr lang="en" b="1"/>
              <a:t>Shape: [5, 25, 9]</a:t>
            </a:r>
            <a:endParaRPr b="1"/>
          </a:p>
          <a:p>
            <a:pPr marL="0" lvl="0" indent="0" algn="l" rtl="0">
              <a:spcBef>
                <a:spcPts val="1200"/>
              </a:spcBef>
              <a:spcAft>
                <a:spcPts val="0"/>
              </a:spcAft>
              <a:buNone/>
            </a:pPr>
            <a:r>
              <a:rPr lang="en" b="1"/>
              <a:t>Using: Tf.keras</a:t>
            </a:r>
            <a:endParaRPr b="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2" name="Google Shape;142;p23"/>
          <p:cNvPicPr preferRelativeResize="0"/>
          <p:nvPr/>
        </p:nvPicPr>
        <p:blipFill>
          <a:blip r:embed="rId3">
            <a:alphaModFix/>
          </a:blip>
          <a:stretch>
            <a:fillRect/>
          </a:stretch>
        </p:blipFill>
        <p:spPr>
          <a:xfrm>
            <a:off x="3451425" y="2642400"/>
            <a:ext cx="2336125" cy="228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NN classifier: Result </a:t>
            </a:r>
            <a:endParaRPr/>
          </a:p>
        </p:txBody>
      </p:sp>
      <p:sp>
        <p:nvSpPr>
          <p:cNvPr id="148" name="Google Shape;14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Current: 57 % accuracy [for all classes data; NaN set to Zero]</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9" name="Google Shape;149;p24"/>
          <p:cNvPicPr preferRelativeResize="0"/>
          <p:nvPr/>
        </p:nvPicPr>
        <p:blipFill>
          <a:blip r:embed="rId3">
            <a:alphaModFix/>
          </a:blip>
          <a:stretch>
            <a:fillRect/>
          </a:stretch>
        </p:blipFill>
        <p:spPr>
          <a:xfrm>
            <a:off x="1865050" y="1664125"/>
            <a:ext cx="4620171" cy="290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715525" y="476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NN classifier: Improvements</a:t>
            </a:r>
            <a:endParaRPr/>
          </a:p>
        </p:txBody>
      </p:sp>
      <p:sp>
        <p:nvSpPr>
          <p:cNvPr id="155" name="Google Shape;155;p25"/>
          <p:cNvSpPr txBox="1">
            <a:spLocks noGrp="1"/>
          </p:cNvSpPr>
          <p:nvPr>
            <p:ph type="body" idx="1"/>
          </p:nvPr>
        </p:nvSpPr>
        <p:spPr>
          <a:xfrm>
            <a:off x="623400" y="1375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Use Generative Adversarial Network for Data Generation</a:t>
            </a:r>
            <a:endParaRPr/>
          </a:p>
          <a:p>
            <a:pPr marL="0" lvl="0" indent="0" algn="l" rtl="0">
              <a:spcBef>
                <a:spcPts val="1200"/>
              </a:spcBef>
              <a:spcAft>
                <a:spcPts val="0"/>
              </a:spcAft>
              <a:buNone/>
            </a:pPr>
            <a:r>
              <a:rPr lang="en"/>
              <a:t>&gt; Exhaustively compare different NN architectures.</a:t>
            </a:r>
            <a:endParaRPr/>
          </a:p>
          <a:p>
            <a:pPr marL="0" lvl="0" indent="0" algn="l" rtl="0">
              <a:spcBef>
                <a:spcPts val="1200"/>
              </a:spcBef>
              <a:spcAft>
                <a:spcPts val="1200"/>
              </a:spcAft>
              <a:buNone/>
            </a:pPr>
            <a:r>
              <a:rPr lang="en"/>
              <a:t>&gt; Implement 2-feature NN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 do:</a:t>
            </a:r>
            <a:endParaRPr/>
          </a:p>
        </p:txBody>
      </p:sp>
      <p:sp>
        <p:nvSpPr>
          <p:cNvPr id="161" name="Google Shape;16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&gt; Deal with sparse data set. Generative Model?</a:t>
            </a:r>
            <a:endParaRPr/>
          </a:p>
          <a:p>
            <a:pPr marL="0" lvl="0" indent="0" algn="l" rtl="0">
              <a:spcBef>
                <a:spcPts val="1200"/>
              </a:spcBef>
              <a:spcAft>
                <a:spcPts val="0"/>
              </a:spcAft>
              <a:buNone/>
            </a:pPr>
            <a:r>
              <a:rPr lang="en"/>
              <a:t>&gt; Comparison between various NN Classifier Architectures, 1vAll and SVM.</a:t>
            </a:r>
            <a:endParaRPr/>
          </a:p>
          <a:p>
            <a:pPr marL="0" lvl="0" indent="0" algn="l" rtl="0">
              <a:spcBef>
                <a:spcPts val="1200"/>
              </a:spcBef>
              <a:spcAft>
                <a:spcPts val="0"/>
              </a:spcAft>
              <a:buNone/>
            </a:pPr>
            <a:r>
              <a:rPr lang="en"/>
              <a:t>&gt; GANN for Images [to be modified for multivariate classification]</a:t>
            </a:r>
            <a:endParaRPr/>
          </a:p>
          <a:p>
            <a:pPr marL="0" lvl="0" indent="0" algn="l" rtl="0">
              <a:spcBef>
                <a:spcPts val="1200"/>
              </a:spcBef>
              <a:spcAft>
                <a:spcPts val="1200"/>
              </a:spcAft>
              <a:buNone/>
            </a:pPr>
            <a:endParaRPr/>
          </a:p>
        </p:txBody>
      </p:sp>
      <p:pic>
        <p:nvPicPr>
          <p:cNvPr id="162" name="Google Shape;162;p26"/>
          <p:cNvPicPr preferRelativeResize="0"/>
          <p:nvPr/>
        </p:nvPicPr>
        <p:blipFill>
          <a:blip r:embed="rId3">
            <a:alphaModFix/>
          </a:blip>
          <a:stretch>
            <a:fillRect/>
          </a:stretch>
        </p:blipFill>
        <p:spPr>
          <a:xfrm>
            <a:off x="2691823" y="2630324"/>
            <a:ext cx="3760375" cy="221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168" name="Google Shape;16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626250" y="1957250"/>
            <a:ext cx="2761500" cy="104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20" b="1"/>
              <a:t>Thank You</a:t>
            </a:r>
            <a:endParaRPr sz="2920" b="1"/>
          </a:p>
        </p:txBody>
      </p:sp>
      <p:sp>
        <p:nvSpPr>
          <p:cNvPr id="174" name="Google Shape;174;p28"/>
          <p:cNvSpPr txBox="1">
            <a:spLocks noGrp="1"/>
          </p:cNvSpPr>
          <p:nvPr>
            <p:ph type="body" idx="1"/>
          </p:nvPr>
        </p:nvSpPr>
        <p:spPr>
          <a:xfrm>
            <a:off x="311700" y="4005550"/>
            <a:ext cx="1645500" cy="563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434343"/>
              </a:buClr>
              <a:buSzPts val="1800"/>
              <a:buChar char="➢"/>
            </a:pPr>
            <a:r>
              <a:rPr lang="en" dirty="0">
                <a:solidFill>
                  <a:srgbClr val="434343"/>
                </a:solidFill>
              </a:rPr>
              <a:t>Sparse Data based Classification using SVM</a:t>
            </a:r>
            <a:endParaRPr dirty="0">
              <a:solidFill>
                <a:srgbClr val="434343"/>
              </a:solidFill>
            </a:endParaRPr>
          </a:p>
          <a:p>
            <a:pPr marL="457200" lvl="0" indent="-342900" algn="l" rtl="0">
              <a:spcBef>
                <a:spcPts val="0"/>
              </a:spcBef>
              <a:spcAft>
                <a:spcPts val="0"/>
              </a:spcAft>
              <a:buClr>
                <a:srgbClr val="434343"/>
              </a:buClr>
              <a:buSzPts val="1800"/>
              <a:buChar char="➢"/>
            </a:pPr>
            <a:r>
              <a:rPr lang="en" dirty="0">
                <a:solidFill>
                  <a:srgbClr val="434343"/>
                </a:solidFill>
              </a:rPr>
              <a:t> Data: Actuators {labels} suitable for certain working loads and parameters {features}</a:t>
            </a:r>
            <a:endParaRPr dirty="0">
              <a:solidFill>
                <a:srgbClr val="434343"/>
              </a:solidFill>
            </a:endParaRPr>
          </a:p>
          <a:p>
            <a:pPr marL="457200" lvl="0" indent="-342900" algn="l" rtl="0">
              <a:spcBef>
                <a:spcPts val="0"/>
              </a:spcBef>
              <a:spcAft>
                <a:spcPts val="0"/>
              </a:spcAft>
              <a:buClr>
                <a:srgbClr val="434343"/>
              </a:buClr>
              <a:buSzPts val="1800"/>
              <a:buChar char="➢"/>
            </a:pPr>
            <a:r>
              <a:rPr lang="en" dirty="0">
                <a:solidFill>
                  <a:srgbClr val="434343"/>
                </a:solidFill>
              </a:rPr>
              <a:t> Use a classifier to find the best class of Actuators to use in the given work environment</a:t>
            </a:r>
            <a:endParaRPr dirty="0">
              <a:solidFill>
                <a:srgbClr val="434343"/>
              </a:solidFill>
            </a:endParaRPr>
          </a:p>
          <a:p>
            <a:pPr marL="457200" lvl="0" indent="-342900" algn="l" rtl="0">
              <a:spcBef>
                <a:spcPts val="0"/>
              </a:spcBef>
              <a:spcAft>
                <a:spcPts val="0"/>
              </a:spcAft>
              <a:buClr>
                <a:srgbClr val="434343"/>
              </a:buClr>
              <a:buSzPts val="1800"/>
              <a:buChar char="➢"/>
            </a:pPr>
            <a:r>
              <a:rPr lang="en" dirty="0">
                <a:solidFill>
                  <a:srgbClr val="434343"/>
                </a:solidFill>
              </a:rPr>
              <a:t> 10 SVMs have been used for 1v1 classification in </a:t>
            </a:r>
            <a:r>
              <a:rPr lang="en" i="1" dirty="0">
                <a:solidFill>
                  <a:srgbClr val="434343"/>
                </a:solidFill>
              </a:rPr>
              <a:t>A tutorial on support vector regression  </a:t>
            </a:r>
            <a:r>
              <a:rPr lang="en" dirty="0">
                <a:solidFill>
                  <a:srgbClr val="434343"/>
                </a:solidFill>
              </a:rPr>
              <a:t>by</a:t>
            </a:r>
            <a:r>
              <a:rPr lang="en" b="1" i="1" dirty="0">
                <a:solidFill>
                  <a:srgbClr val="434343"/>
                </a:solidFill>
              </a:rPr>
              <a:t> </a:t>
            </a:r>
            <a:r>
              <a:rPr lang="en" b="1" dirty="0">
                <a:solidFill>
                  <a:srgbClr val="434343"/>
                </a:solidFill>
              </a:rPr>
              <a:t>ALEX J. SMOLA and BERNHARD SCHOLKOPF</a:t>
            </a:r>
            <a:endParaRPr b="1" dirty="0">
              <a:solidFill>
                <a:srgbClr val="434343"/>
              </a:solidFill>
            </a:endParaRPr>
          </a:p>
          <a:p>
            <a:pPr marL="0" lvl="0" indent="0" algn="l" rtl="0">
              <a:spcBef>
                <a:spcPts val="1200"/>
              </a:spcBef>
              <a:spcAft>
                <a:spcPts val="0"/>
              </a:spcAft>
              <a:buNone/>
            </a:pPr>
            <a:endParaRPr dirty="0">
              <a:solidFill>
                <a:srgbClr val="FF0000"/>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lin ang="5400012" scaled="0"/>
        </a:gra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solidFill>
            <a:srgbClr val="FFF2CC"/>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Sparse Data: Problem at hand</a:t>
            </a:r>
            <a:endParaRPr/>
          </a:p>
        </p:txBody>
      </p:sp>
      <p:sp>
        <p:nvSpPr>
          <p:cNvPr id="73" name="Google Shape;73;p16"/>
          <p:cNvSpPr txBox="1"/>
          <p:nvPr/>
        </p:nvSpPr>
        <p:spPr>
          <a:xfrm>
            <a:off x="478250" y="3783225"/>
            <a:ext cx="45378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Actuators: PZT, DEA, IPMC (ionic polymer metal composites), SMA, SFA, SCP, and EAP (electroactive polymers other than DEAs and IPMCs). </a:t>
            </a:r>
            <a:endParaRPr sz="1100">
              <a:solidFill>
                <a:schemeClr val="dk1"/>
              </a:solidFill>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pic>
        <p:nvPicPr>
          <p:cNvPr id="74" name="Google Shape;74;p16"/>
          <p:cNvPicPr preferRelativeResize="0"/>
          <p:nvPr/>
        </p:nvPicPr>
        <p:blipFill>
          <a:blip r:embed="rId3">
            <a:alphaModFix/>
          </a:blip>
          <a:stretch>
            <a:fillRect/>
          </a:stretch>
        </p:blipFill>
        <p:spPr>
          <a:xfrm>
            <a:off x="311698" y="1632363"/>
            <a:ext cx="3491014" cy="1961950"/>
          </a:xfrm>
          <a:prstGeom prst="rect">
            <a:avLst/>
          </a:prstGeom>
          <a:noFill/>
          <a:ln>
            <a:noFill/>
          </a:ln>
        </p:spPr>
      </p:pic>
      <p:grpSp>
        <p:nvGrpSpPr>
          <p:cNvPr id="75" name="Google Shape;75;p16"/>
          <p:cNvGrpSpPr/>
          <p:nvPr/>
        </p:nvGrpSpPr>
        <p:grpSpPr>
          <a:xfrm>
            <a:off x="4265645" y="1763575"/>
            <a:ext cx="4719055" cy="1699534"/>
            <a:chOff x="4049495" y="1763575"/>
            <a:chExt cx="4719055" cy="1699534"/>
          </a:xfrm>
        </p:grpSpPr>
        <p:grpSp>
          <p:nvGrpSpPr>
            <p:cNvPr id="76" name="Google Shape;76;p16"/>
            <p:cNvGrpSpPr/>
            <p:nvPr/>
          </p:nvGrpSpPr>
          <p:grpSpPr>
            <a:xfrm>
              <a:off x="4049500" y="1763575"/>
              <a:ext cx="4719050" cy="1276250"/>
              <a:chOff x="3787875" y="1500375"/>
              <a:chExt cx="4719050" cy="1276250"/>
            </a:xfrm>
          </p:grpSpPr>
          <p:pic>
            <p:nvPicPr>
              <p:cNvPr id="77" name="Google Shape;77;p16"/>
              <p:cNvPicPr preferRelativeResize="0"/>
              <p:nvPr/>
            </p:nvPicPr>
            <p:blipFill>
              <a:blip r:embed="rId4">
                <a:alphaModFix/>
              </a:blip>
              <a:stretch>
                <a:fillRect/>
              </a:stretch>
            </p:blipFill>
            <p:spPr>
              <a:xfrm>
                <a:off x="3787877" y="1500375"/>
                <a:ext cx="4719048" cy="572700"/>
              </a:xfrm>
              <a:prstGeom prst="rect">
                <a:avLst/>
              </a:prstGeom>
              <a:noFill/>
              <a:ln w="9525" cap="flat" cmpd="sng">
                <a:solidFill>
                  <a:schemeClr val="dk1"/>
                </a:solidFill>
                <a:prstDash val="solid"/>
                <a:round/>
                <a:headEnd type="none" w="sm" len="sm"/>
                <a:tailEnd type="none" w="sm" len="sm"/>
              </a:ln>
            </p:spPr>
          </p:pic>
          <p:pic>
            <p:nvPicPr>
              <p:cNvPr id="78" name="Google Shape;78;p16"/>
              <p:cNvPicPr preferRelativeResize="0"/>
              <p:nvPr/>
            </p:nvPicPr>
            <p:blipFill rotWithShape="1">
              <a:blip r:embed="rId5">
                <a:alphaModFix/>
              </a:blip>
              <a:srcRect/>
              <a:stretch/>
            </p:blipFill>
            <p:spPr>
              <a:xfrm>
                <a:off x="3787875" y="2073075"/>
                <a:ext cx="4719049" cy="703550"/>
              </a:xfrm>
              <a:prstGeom prst="rect">
                <a:avLst/>
              </a:prstGeom>
              <a:noFill/>
              <a:ln w="9525" cap="flat" cmpd="sng">
                <a:solidFill>
                  <a:schemeClr val="dk1"/>
                </a:solidFill>
                <a:prstDash val="solid"/>
                <a:round/>
                <a:headEnd type="none" w="sm" len="sm"/>
                <a:tailEnd type="none" w="sm" len="sm"/>
              </a:ln>
            </p:spPr>
          </p:pic>
        </p:grpSp>
        <p:pic>
          <p:nvPicPr>
            <p:cNvPr id="79" name="Google Shape;79;p16"/>
            <p:cNvPicPr preferRelativeResize="0"/>
            <p:nvPr/>
          </p:nvPicPr>
          <p:blipFill>
            <a:blip r:embed="rId6">
              <a:alphaModFix/>
            </a:blip>
            <a:stretch>
              <a:fillRect/>
            </a:stretch>
          </p:blipFill>
          <p:spPr>
            <a:xfrm>
              <a:off x="4049495" y="3039825"/>
              <a:ext cx="4719050" cy="423284"/>
            </a:xfrm>
            <a:prstGeom prst="rect">
              <a:avLst/>
            </a:prstGeom>
            <a:noFill/>
            <a:ln w="9525" cap="flat" cmpd="sng">
              <a:solidFill>
                <a:schemeClr val="dk1"/>
              </a:solidFill>
              <a:prstDash val="solid"/>
              <a:round/>
              <a:headEnd type="none" w="sm" len="sm"/>
              <a:tailEnd type="none" w="sm" len="sm"/>
            </a:ln>
          </p:spPr>
        </p:pic>
      </p:grpSp>
      <p:sp>
        <p:nvSpPr>
          <p:cNvPr id="80" name="Google Shape;80;p16"/>
          <p:cNvSpPr txBox="1"/>
          <p:nvPr/>
        </p:nvSpPr>
        <p:spPr>
          <a:xfrm>
            <a:off x="5781125" y="3761975"/>
            <a:ext cx="242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1" name="Google Shape;81;p16"/>
          <p:cNvSpPr txBox="1"/>
          <p:nvPr/>
        </p:nvSpPr>
        <p:spPr>
          <a:xfrm>
            <a:off x="5559300" y="3985125"/>
            <a:ext cx="3273000" cy="8313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Analogy </a:t>
            </a:r>
            <a:endParaRPr/>
          </a:p>
          <a:p>
            <a:pPr marL="0" lvl="0" indent="0" algn="l" rtl="0">
              <a:spcBef>
                <a:spcPts val="0"/>
              </a:spcBef>
              <a:spcAft>
                <a:spcPts val="0"/>
              </a:spcAft>
              <a:buNone/>
            </a:pPr>
            <a:r>
              <a:rPr lang="en"/>
              <a:t>Artificial muscle Actuator : Robots</a:t>
            </a:r>
            <a:endParaRPr/>
          </a:p>
          <a:p>
            <a:pPr marL="0" lvl="0" indent="0" algn="l" rtl="0">
              <a:spcBef>
                <a:spcPts val="0"/>
              </a:spcBef>
              <a:spcAft>
                <a:spcPts val="0"/>
              </a:spcAft>
              <a:buNone/>
            </a:pPr>
            <a:r>
              <a:rPr lang="en"/>
              <a:t>Biological Muscles : Animals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lin ang="5400012" scaled="0"/>
        </a:gra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a:solidFill>
            <a:srgbClr val="FFF2CC"/>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Sparse Data: Problem at hand</a:t>
            </a:r>
            <a:endParaRPr/>
          </a:p>
        </p:txBody>
      </p:sp>
      <p:sp>
        <p:nvSpPr>
          <p:cNvPr id="87" name="Google Shape;87;p17"/>
          <p:cNvSpPr txBox="1"/>
          <p:nvPr/>
        </p:nvSpPr>
        <p:spPr>
          <a:xfrm>
            <a:off x="478250" y="3783225"/>
            <a:ext cx="4537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The performance of artificial muscles depends majorly on :  </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pic>
        <p:nvPicPr>
          <p:cNvPr id="88" name="Google Shape;88;p17"/>
          <p:cNvPicPr preferRelativeResize="0"/>
          <p:nvPr/>
        </p:nvPicPr>
        <p:blipFill>
          <a:blip r:embed="rId3">
            <a:alphaModFix/>
          </a:blip>
          <a:stretch>
            <a:fillRect/>
          </a:stretch>
        </p:blipFill>
        <p:spPr>
          <a:xfrm>
            <a:off x="311698" y="1632363"/>
            <a:ext cx="3491014" cy="1961950"/>
          </a:xfrm>
          <a:prstGeom prst="rect">
            <a:avLst/>
          </a:prstGeom>
          <a:noFill/>
          <a:ln>
            <a:noFill/>
          </a:ln>
        </p:spPr>
      </p:pic>
      <p:grpSp>
        <p:nvGrpSpPr>
          <p:cNvPr id="89" name="Google Shape;89;p17"/>
          <p:cNvGrpSpPr/>
          <p:nvPr/>
        </p:nvGrpSpPr>
        <p:grpSpPr>
          <a:xfrm>
            <a:off x="4265645" y="1763575"/>
            <a:ext cx="4719055" cy="1699534"/>
            <a:chOff x="4049495" y="1763575"/>
            <a:chExt cx="4719055" cy="1699534"/>
          </a:xfrm>
        </p:grpSpPr>
        <p:grpSp>
          <p:nvGrpSpPr>
            <p:cNvPr id="90" name="Google Shape;90;p17"/>
            <p:cNvGrpSpPr/>
            <p:nvPr/>
          </p:nvGrpSpPr>
          <p:grpSpPr>
            <a:xfrm>
              <a:off x="4049500" y="1763575"/>
              <a:ext cx="4719050" cy="1276250"/>
              <a:chOff x="3787875" y="1500375"/>
              <a:chExt cx="4719050" cy="1276250"/>
            </a:xfrm>
          </p:grpSpPr>
          <p:pic>
            <p:nvPicPr>
              <p:cNvPr id="91" name="Google Shape;91;p17"/>
              <p:cNvPicPr preferRelativeResize="0"/>
              <p:nvPr/>
            </p:nvPicPr>
            <p:blipFill>
              <a:blip r:embed="rId4">
                <a:alphaModFix/>
              </a:blip>
              <a:stretch>
                <a:fillRect/>
              </a:stretch>
            </p:blipFill>
            <p:spPr>
              <a:xfrm>
                <a:off x="3787877" y="1500375"/>
                <a:ext cx="4719048" cy="572700"/>
              </a:xfrm>
              <a:prstGeom prst="rect">
                <a:avLst/>
              </a:prstGeom>
              <a:noFill/>
              <a:ln w="9525" cap="flat" cmpd="sng">
                <a:solidFill>
                  <a:schemeClr val="dk1"/>
                </a:solidFill>
                <a:prstDash val="solid"/>
                <a:round/>
                <a:headEnd type="none" w="sm" len="sm"/>
                <a:tailEnd type="none" w="sm" len="sm"/>
              </a:ln>
            </p:spPr>
          </p:pic>
          <p:pic>
            <p:nvPicPr>
              <p:cNvPr id="92" name="Google Shape;92;p17"/>
              <p:cNvPicPr preferRelativeResize="0"/>
              <p:nvPr/>
            </p:nvPicPr>
            <p:blipFill rotWithShape="1">
              <a:blip r:embed="rId5">
                <a:alphaModFix/>
              </a:blip>
              <a:srcRect/>
              <a:stretch/>
            </p:blipFill>
            <p:spPr>
              <a:xfrm>
                <a:off x="3787875" y="2073075"/>
                <a:ext cx="4719049" cy="703550"/>
              </a:xfrm>
              <a:prstGeom prst="rect">
                <a:avLst/>
              </a:prstGeom>
              <a:noFill/>
              <a:ln w="9525" cap="flat" cmpd="sng">
                <a:solidFill>
                  <a:schemeClr val="dk1"/>
                </a:solidFill>
                <a:prstDash val="solid"/>
                <a:round/>
                <a:headEnd type="none" w="sm" len="sm"/>
                <a:tailEnd type="none" w="sm" len="sm"/>
              </a:ln>
            </p:spPr>
          </p:pic>
        </p:grpSp>
        <p:pic>
          <p:nvPicPr>
            <p:cNvPr id="93" name="Google Shape;93;p17"/>
            <p:cNvPicPr preferRelativeResize="0"/>
            <p:nvPr/>
          </p:nvPicPr>
          <p:blipFill>
            <a:blip r:embed="rId6">
              <a:alphaModFix/>
            </a:blip>
            <a:stretch>
              <a:fillRect/>
            </a:stretch>
          </p:blipFill>
          <p:spPr>
            <a:xfrm>
              <a:off x="4049495" y="3039825"/>
              <a:ext cx="4719050" cy="423284"/>
            </a:xfrm>
            <a:prstGeom prst="rect">
              <a:avLst/>
            </a:prstGeom>
            <a:noFill/>
            <a:ln w="9525" cap="flat" cmpd="sng">
              <a:solidFill>
                <a:schemeClr val="dk1"/>
              </a:solidFill>
              <a:prstDash val="solid"/>
              <a:round/>
              <a:headEnd type="none" w="sm" len="sm"/>
              <a:tailEnd type="none" w="sm" len="sm"/>
            </a:ln>
          </p:spPr>
        </p:pic>
      </p:grpSp>
      <p:sp>
        <p:nvSpPr>
          <p:cNvPr id="94" name="Google Shape;94;p17"/>
          <p:cNvSpPr txBox="1"/>
          <p:nvPr/>
        </p:nvSpPr>
        <p:spPr>
          <a:xfrm>
            <a:off x="5536700" y="3708850"/>
            <a:ext cx="28482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Strain</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Stress</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Bandwidth</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Efficiency</a:t>
            </a:r>
            <a:endParaRPr>
              <a:latin typeface="Montserrat"/>
              <a:ea typeface="Montserrat"/>
              <a:cs typeface="Montserrat"/>
              <a:sym typeface="Montserrat"/>
            </a:endParaRPr>
          </a:p>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Power Density</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a:solidFill>
            <a:srgbClr val="FFF2CC"/>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aleway"/>
                <a:ea typeface="Raleway"/>
                <a:cs typeface="Raleway"/>
                <a:sym typeface="Raleway"/>
              </a:rPr>
              <a:t>Sparse Data: Problem at hand </a:t>
            </a:r>
            <a:endParaRPr>
              <a:latin typeface="Raleway"/>
              <a:ea typeface="Raleway"/>
              <a:cs typeface="Raleway"/>
              <a:sym typeface="Raleway"/>
            </a:endParaRPr>
          </a:p>
        </p:txBody>
      </p:sp>
      <p:grpSp>
        <p:nvGrpSpPr>
          <p:cNvPr id="100" name="Google Shape;100;p18"/>
          <p:cNvGrpSpPr/>
          <p:nvPr/>
        </p:nvGrpSpPr>
        <p:grpSpPr>
          <a:xfrm>
            <a:off x="4240795" y="1721988"/>
            <a:ext cx="4719055" cy="1699534"/>
            <a:chOff x="4049495" y="1763575"/>
            <a:chExt cx="4719055" cy="1699534"/>
          </a:xfrm>
        </p:grpSpPr>
        <p:grpSp>
          <p:nvGrpSpPr>
            <p:cNvPr id="101" name="Google Shape;101;p18"/>
            <p:cNvGrpSpPr/>
            <p:nvPr/>
          </p:nvGrpSpPr>
          <p:grpSpPr>
            <a:xfrm>
              <a:off x="4049500" y="1763575"/>
              <a:ext cx="4719050" cy="1276250"/>
              <a:chOff x="3787875" y="1500375"/>
              <a:chExt cx="4719050" cy="1276250"/>
            </a:xfrm>
          </p:grpSpPr>
          <p:pic>
            <p:nvPicPr>
              <p:cNvPr id="102" name="Google Shape;102;p18"/>
              <p:cNvPicPr preferRelativeResize="0"/>
              <p:nvPr/>
            </p:nvPicPr>
            <p:blipFill>
              <a:blip r:embed="rId3">
                <a:alphaModFix/>
              </a:blip>
              <a:stretch>
                <a:fillRect/>
              </a:stretch>
            </p:blipFill>
            <p:spPr>
              <a:xfrm>
                <a:off x="3787877" y="1500375"/>
                <a:ext cx="4719048" cy="572700"/>
              </a:xfrm>
              <a:prstGeom prst="rect">
                <a:avLst/>
              </a:prstGeom>
              <a:noFill/>
              <a:ln w="9525" cap="flat" cmpd="sng">
                <a:solidFill>
                  <a:schemeClr val="dk1"/>
                </a:solidFill>
                <a:prstDash val="solid"/>
                <a:round/>
                <a:headEnd type="none" w="sm" len="sm"/>
                <a:tailEnd type="none" w="sm" len="sm"/>
              </a:ln>
            </p:spPr>
          </p:pic>
          <p:pic>
            <p:nvPicPr>
              <p:cNvPr id="103" name="Google Shape;103;p18"/>
              <p:cNvPicPr preferRelativeResize="0"/>
              <p:nvPr/>
            </p:nvPicPr>
            <p:blipFill rotWithShape="1">
              <a:blip r:embed="rId4">
                <a:alphaModFix/>
              </a:blip>
              <a:srcRect/>
              <a:stretch/>
            </p:blipFill>
            <p:spPr>
              <a:xfrm>
                <a:off x="3787875" y="2073075"/>
                <a:ext cx="4719049" cy="703550"/>
              </a:xfrm>
              <a:prstGeom prst="rect">
                <a:avLst/>
              </a:prstGeom>
              <a:noFill/>
              <a:ln w="9525" cap="flat" cmpd="sng">
                <a:solidFill>
                  <a:schemeClr val="dk1"/>
                </a:solidFill>
                <a:prstDash val="solid"/>
                <a:round/>
                <a:headEnd type="none" w="sm" len="sm"/>
                <a:tailEnd type="none" w="sm" len="sm"/>
              </a:ln>
            </p:spPr>
          </p:pic>
        </p:grpSp>
        <p:pic>
          <p:nvPicPr>
            <p:cNvPr id="104" name="Google Shape;104;p18"/>
            <p:cNvPicPr preferRelativeResize="0"/>
            <p:nvPr/>
          </p:nvPicPr>
          <p:blipFill>
            <a:blip r:embed="rId5">
              <a:alphaModFix/>
            </a:blip>
            <a:stretch>
              <a:fillRect/>
            </a:stretch>
          </p:blipFill>
          <p:spPr>
            <a:xfrm>
              <a:off x="4049495" y="3039825"/>
              <a:ext cx="4719050" cy="423284"/>
            </a:xfrm>
            <a:prstGeom prst="rect">
              <a:avLst/>
            </a:prstGeom>
            <a:noFill/>
            <a:ln w="9525" cap="flat" cmpd="sng">
              <a:solidFill>
                <a:schemeClr val="dk1"/>
              </a:solidFill>
              <a:prstDash val="solid"/>
              <a:round/>
              <a:headEnd type="none" w="sm" len="sm"/>
              <a:tailEnd type="none" w="sm" len="sm"/>
            </a:ln>
          </p:spPr>
        </p:pic>
      </p:grpSp>
      <p:pic>
        <p:nvPicPr>
          <p:cNvPr id="105" name="Google Shape;105;p18"/>
          <p:cNvPicPr preferRelativeResize="0"/>
          <p:nvPr/>
        </p:nvPicPr>
        <p:blipFill>
          <a:blip r:embed="rId6">
            <a:alphaModFix/>
          </a:blip>
          <a:stretch>
            <a:fillRect/>
          </a:stretch>
        </p:blipFill>
        <p:spPr>
          <a:xfrm>
            <a:off x="375475" y="1525907"/>
            <a:ext cx="3631550" cy="1895619"/>
          </a:xfrm>
          <a:prstGeom prst="rect">
            <a:avLst/>
          </a:prstGeom>
          <a:noFill/>
          <a:ln>
            <a:noFill/>
          </a:ln>
        </p:spPr>
      </p:pic>
      <p:sp>
        <p:nvSpPr>
          <p:cNvPr id="106" name="Google Shape;106;p18"/>
          <p:cNvSpPr txBox="1"/>
          <p:nvPr/>
        </p:nvSpPr>
        <p:spPr>
          <a:xfrm>
            <a:off x="2042700" y="3666325"/>
            <a:ext cx="5058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Montserrat"/>
                <a:ea typeface="Montserrat"/>
                <a:cs typeface="Montserrat"/>
                <a:sym typeface="Montserrat"/>
              </a:rPr>
              <a:t>As no centralized database of multiple muscle actuator parameters currently exists, we have this data with a lot of missing points</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Sparse Data: What can we do ?</a:t>
            </a:r>
            <a:endParaRPr/>
          </a:p>
        </p:txBody>
      </p:sp>
      <p:sp>
        <p:nvSpPr>
          <p:cNvPr id="112" name="Google Shape;112;p19"/>
          <p:cNvSpPr txBox="1"/>
          <p:nvPr/>
        </p:nvSpPr>
        <p:spPr>
          <a:xfrm>
            <a:off x="510100" y="1158350"/>
            <a:ext cx="7375200" cy="1638000"/>
          </a:xfrm>
          <a:prstGeom prst="rect">
            <a:avLst/>
          </a:prstGeom>
          <a:noFill/>
          <a:ln>
            <a:noFill/>
          </a:ln>
        </p:spPr>
        <p:txBody>
          <a:bodyPr spcFirstLastPara="1" wrap="square" lIns="91425" tIns="91425" rIns="91425" bIns="91425" anchor="t" anchorCtr="0">
            <a:spAutoFit/>
          </a:bodyPr>
          <a:lstStyle/>
          <a:p>
            <a:pPr marL="457200" lvl="0" indent="-323850" algn="l" rtl="0">
              <a:lnSpc>
                <a:spcPct val="105882"/>
              </a:lnSpc>
              <a:spcBef>
                <a:spcPts val="4000"/>
              </a:spcBef>
              <a:spcAft>
                <a:spcPts val="0"/>
              </a:spcAft>
              <a:buClr>
                <a:srgbClr val="292929"/>
              </a:buClr>
              <a:buSzPts val="1500"/>
              <a:buFont typeface="Montserrat"/>
              <a:buChar char="●"/>
            </a:pPr>
            <a:r>
              <a:rPr lang="en" sz="1500" b="1">
                <a:solidFill>
                  <a:srgbClr val="292929"/>
                </a:solidFill>
                <a:latin typeface="Montserrat"/>
                <a:ea typeface="Montserrat"/>
                <a:cs typeface="Montserrat"/>
                <a:sym typeface="Montserrat"/>
              </a:rPr>
              <a:t>Deletion method : </a:t>
            </a:r>
            <a:endParaRPr sz="1500" b="1">
              <a:solidFill>
                <a:srgbClr val="292929"/>
              </a:solidFill>
              <a:latin typeface="Montserrat"/>
              <a:ea typeface="Montserrat"/>
              <a:cs typeface="Montserrat"/>
              <a:sym typeface="Montserrat"/>
            </a:endParaRPr>
          </a:p>
          <a:p>
            <a:pPr marL="914400" lvl="1" indent="-323850" algn="l" rtl="0">
              <a:lnSpc>
                <a:spcPct val="105882"/>
              </a:lnSpc>
              <a:spcBef>
                <a:spcPts val="0"/>
              </a:spcBef>
              <a:spcAft>
                <a:spcPts val="0"/>
              </a:spcAft>
              <a:buClr>
                <a:srgbClr val="292929"/>
              </a:buClr>
              <a:buSzPts val="1500"/>
              <a:buFont typeface="Montserrat"/>
              <a:buChar char="○"/>
            </a:pPr>
            <a:r>
              <a:rPr lang="en" sz="1500" b="1">
                <a:solidFill>
                  <a:srgbClr val="292929"/>
                </a:solidFill>
                <a:latin typeface="Montserrat"/>
                <a:ea typeface="Montserrat"/>
                <a:cs typeface="Montserrat"/>
                <a:sym typeface="Montserrat"/>
              </a:rPr>
              <a:t>Removing rows with too many missing column values.</a:t>
            </a:r>
            <a:endParaRPr sz="1100" b="1">
              <a:solidFill>
                <a:schemeClr val="dk1"/>
              </a:solidFill>
              <a:latin typeface="Montserrat"/>
              <a:ea typeface="Montserrat"/>
              <a:cs typeface="Montserrat"/>
              <a:sym typeface="Montserrat"/>
            </a:endParaRPr>
          </a:p>
          <a:p>
            <a:pPr marL="914400" lvl="1" indent="-298450" algn="l" rtl="0">
              <a:lnSpc>
                <a:spcPct val="105882"/>
              </a:lnSpc>
              <a:spcBef>
                <a:spcPts val="0"/>
              </a:spcBef>
              <a:spcAft>
                <a:spcPts val="0"/>
              </a:spcAft>
              <a:buClr>
                <a:schemeClr val="dk1"/>
              </a:buClr>
              <a:buSzPts val="1100"/>
              <a:buFont typeface="Montserrat"/>
              <a:buChar char="○"/>
            </a:pPr>
            <a:r>
              <a:rPr lang="en" sz="1500" b="1">
                <a:solidFill>
                  <a:srgbClr val="292929"/>
                </a:solidFill>
                <a:latin typeface="Montserrat"/>
                <a:ea typeface="Montserrat"/>
                <a:cs typeface="Montserrat"/>
                <a:sym typeface="Montserrat"/>
              </a:rPr>
              <a:t>Removing columns with too many missing values : </a:t>
            </a:r>
            <a:r>
              <a:rPr lang="en" sz="1500">
                <a:solidFill>
                  <a:srgbClr val="292929"/>
                </a:solidFill>
                <a:latin typeface="Montserrat"/>
                <a:ea typeface="Montserrat"/>
                <a:cs typeface="Montserrat"/>
                <a:sym typeface="Montserrat"/>
              </a:rPr>
              <a:t>Some features may simply be low quality and have null rates which are too high to build models with them, and simply won’t affect our selection of actuators.</a:t>
            </a:r>
            <a:endParaRPr sz="1100">
              <a:solidFill>
                <a:schemeClr val="dk1"/>
              </a:solidFill>
              <a:latin typeface="Montserrat"/>
              <a:ea typeface="Montserrat"/>
              <a:cs typeface="Montserrat"/>
              <a:sym typeface="Montserrat"/>
            </a:endParaRPr>
          </a:p>
        </p:txBody>
      </p:sp>
      <p:sp>
        <p:nvSpPr>
          <p:cNvPr id="113" name="Google Shape;113;p19"/>
          <p:cNvSpPr txBox="1"/>
          <p:nvPr/>
        </p:nvSpPr>
        <p:spPr>
          <a:xfrm>
            <a:off x="658875" y="2858675"/>
            <a:ext cx="6992700" cy="178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ontserrat"/>
              <a:buChar char="●"/>
            </a:pPr>
            <a:r>
              <a:rPr lang="en">
                <a:latin typeface="Montserrat"/>
                <a:ea typeface="Montserrat"/>
                <a:cs typeface="Montserrat"/>
                <a:sym typeface="Montserrat"/>
              </a:rPr>
              <a:t>Other more complex solution can be to try to fill the missing data :</a:t>
            </a:r>
            <a:endParaRPr>
              <a:latin typeface="Montserrat"/>
              <a:ea typeface="Montserrat"/>
              <a:cs typeface="Montserrat"/>
              <a:sym typeface="Montserrat"/>
            </a:endParaRPr>
          </a:p>
          <a:p>
            <a:pPr marL="914400" lvl="1" indent="-317500" algn="l" rtl="0">
              <a:spcBef>
                <a:spcPts val="0"/>
              </a:spcBef>
              <a:spcAft>
                <a:spcPts val="0"/>
              </a:spcAft>
              <a:buSzPts val="1400"/>
              <a:buFont typeface="Montserrat"/>
              <a:buChar char="○"/>
            </a:pPr>
            <a:r>
              <a:rPr lang="en" sz="1500">
                <a:solidFill>
                  <a:srgbClr val="292929"/>
                </a:solidFill>
                <a:latin typeface="Montserrat"/>
                <a:ea typeface="Montserrat"/>
                <a:cs typeface="Montserrat"/>
                <a:sym typeface="Montserrat"/>
              </a:rPr>
              <a:t> For each column, we can replace missing values with either a constant value or some column statistic on the available feature values (e.g. the mean or median).</a:t>
            </a:r>
            <a:endParaRPr sz="1500">
              <a:solidFill>
                <a:srgbClr val="292929"/>
              </a:solidFill>
              <a:latin typeface="Montserrat"/>
              <a:ea typeface="Montserrat"/>
              <a:cs typeface="Montserrat"/>
              <a:sym typeface="Montserrat"/>
            </a:endParaRPr>
          </a:p>
          <a:p>
            <a:pPr marL="914400" lvl="1" indent="-323850" algn="l" rtl="0">
              <a:spcBef>
                <a:spcPts val="0"/>
              </a:spcBef>
              <a:spcAft>
                <a:spcPts val="0"/>
              </a:spcAft>
              <a:buClr>
                <a:srgbClr val="292929"/>
              </a:buClr>
              <a:buSzPts val="1500"/>
              <a:buFont typeface="Georgia"/>
              <a:buChar char="○"/>
            </a:pPr>
            <a:r>
              <a:rPr lang="en" sz="1500" b="1">
                <a:solidFill>
                  <a:srgbClr val="292929"/>
                </a:solidFill>
                <a:latin typeface="Montserrat"/>
                <a:ea typeface="Montserrat"/>
                <a:cs typeface="Montserrat"/>
                <a:sym typeface="Montserrat"/>
              </a:rPr>
              <a:t>Regression imputation.</a:t>
            </a:r>
            <a:r>
              <a:rPr lang="en" sz="1500">
                <a:solidFill>
                  <a:srgbClr val="292929"/>
                </a:solidFill>
                <a:latin typeface="Montserrat"/>
                <a:ea typeface="Montserrat"/>
                <a:cs typeface="Montserrat"/>
                <a:sym typeface="Montserrat"/>
              </a:rPr>
              <a:t> A more complex method of imputing data involves building a predictive model that can infer the values of missing data.</a:t>
            </a:r>
            <a:endParaRPr sz="1500">
              <a:solidFill>
                <a:srgbClr val="29292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SVM classifier: Architecture</a:t>
            </a:r>
            <a:endParaRPr/>
          </a:p>
        </p:txBody>
      </p:sp>
      <p:sp>
        <p:nvSpPr>
          <p:cNvPr id="119" name="Google Shape;11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0000"/>
              </a:buClr>
              <a:buSzPts val="1800"/>
              <a:buChar char="●"/>
            </a:pPr>
            <a:r>
              <a:rPr lang="en" b="1">
                <a:solidFill>
                  <a:srgbClr val="FF0000"/>
                </a:solidFill>
              </a:rPr>
              <a:t>The bivariate model with the highest amount of data is the one with Stress and Strain as input.</a:t>
            </a:r>
            <a:endParaRPr b="1">
              <a:solidFill>
                <a:srgbClr val="FF0000"/>
              </a:solidFill>
            </a:endParaRPr>
          </a:p>
          <a:p>
            <a:pPr marL="457200" lvl="0" indent="-342900" algn="l" rtl="0">
              <a:spcBef>
                <a:spcPts val="0"/>
              </a:spcBef>
              <a:spcAft>
                <a:spcPts val="0"/>
              </a:spcAft>
              <a:buClr>
                <a:srgbClr val="FF0000"/>
              </a:buClr>
              <a:buSzPts val="1800"/>
              <a:buChar char="●"/>
            </a:pPr>
            <a:r>
              <a:rPr lang="en" b="1">
                <a:solidFill>
                  <a:srgbClr val="FF0000"/>
                </a:solidFill>
              </a:rPr>
              <a:t>Log normalisation</a:t>
            </a:r>
            <a:endParaRPr b="1">
              <a:solidFill>
                <a:srgbClr val="FF0000"/>
              </a:solidFill>
            </a:endParaRPr>
          </a:p>
          <a:p>
            <a:pPr marL="457200" lvl="0" indent="-342900" algn="l" rtl="0">
              <a:spcBef>
                <a:spcPts val="0"/>
              </a:spcBef>
              <a:spcAft>
                <a:spcPts val="0"/>
              </a:spcAft>
              <a:buClr>
                <a:srgbClr val="FF0000"/>
              </a:buClr>
              <a:buSzPts val="1800"/>
              <a:buChar char="●"/>
            </a:pPr>
            <a:r>
              <a:rPr lang="en" b="1">
                <a:solidFill>
                  <a:srgbClr val="FF0000"/>
                </a:solidFill>
              </a:rPr>
              <a:t>Finds a hyperplane with the maximum margin.</a:t>
            </a:r>
            <a:endParaRPr b="1">
              <a:solidFill>
                <a:srgbClr val="FF0000"/>
              </a:solidFill>
            </a:endParaRPr>
          </a:p>
          <a:p>
            <a:pPr marL="457200" lvl="0" indent="-342900" algn="l" rtl="0">
              <a:spcBef>
                <a:spcPts val="0"/>
              </a:spcBef>
              <a:spcAft>
                <a:spcPts val="0"/>
              </a:spcAft>
              <a:buClr>
                <a:srgbClr val="FF0000"/>
              </a:buClr>
              <a:buSzPts val="1800"/>
              <a:buChar char="●"/>
            </a:pPr>
            <a:r>
              <a:rPr lang="en" b="1">
                <a:solidFill>
                  <a:srgbClr val="FF0000"/>
                </a:solidFill>
              </a:rPr>
              <a:t>Classifies data to either side.</a:t>
            </a:r>
            <a:endParaRPr b="1">
              <a:solidFill>
                <a:srgbClr val="FF0000"/>
              </a:solidFill>
            </a:endParaRPr>
          </a:p>
          <a:p>
            <a:pPr marL="457200" lvl="0" indent="-342900" algn="l" rtl="0">
              <a:spcBef>
                <a:spcPts val="0"/>
              </a:spcBef>
              <a:spcAft>
                <a:spcPts val="0"/>
              </a:spcAft>
              <a:buClr>
                <a:srgbClr val="FF0000"/>
              </a:buClr>
              <a:buSzPts val="1800"/>
              <a:buChar char="●"/>
            </a:pPr>
            <a:r>
              <a:rPr lang="en" b="1">
                <a:solidFill>
                  <a:srgbClr val="FF0000"/>
                </a:solidFill>
              </a:rPr>
              <a:t>Recommended kernel - RBF</a:t>
            </a:r>
            <a:endParaRPr b="1">
              <a:solidFill>
                <a:srgbClr val="FF0000"/>
              </a:solidFill>
            </a:endParaRPr>
          </a:p>
          <a:p>
            <a:pPr marL="457200" lvl="0" indent="0" algn="l" rtl="0">
              <a:spcBef>
                <a:spcPts val="1200"/>
              </a:spcBef>
              <a:spcAft>
                <a:spcPts val="1200"/>
              </a:spcAft>
              <a:buNone/>
            </a:pPr>
            <a:endParaRPr b="1">
              <a:solidFill>
                <a:srgbClr val="FF0000"/>
              </a:solidFill>
            </a:endParaRPr>
          </a:p>
        </p:txBody>
      </p:sp>
      <p:pic>
        <p:nvPicPr>
          <p:cNvPr id="120" name="Google Shape;120;p20"/>
          <p:cNvPicPr preferRelativeResize="0"/>
          <p:nvPr/>
        </p:nvPicPr>
        <p:blipFill>
          <a:blip r:embed="rId3">
            <a:alphaModFix/>
          </a:blip>
          <a:stretch>
            <a:fillRect/>
          </a:stretch>
        </p:blipFill>
        <p:spPr>
          <a:xfrm>
            <a:off x="5043250" y="2571750"/>
            <a:ext cx="3789049" cy="252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SVM classifier: Result</a:t>
            </a:r>
            <a:endParaRPr/>
          </a:p>
          <a:p>
            <a:pPr marL="0" lvl="0" indent="0" algn="l"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1631950" y="1017713"/>
            <a:ext cx="5555724" cy="1925325"/>
          </a:xfrm>
          <a:prstGeom prst="rect">
            <a:avLst/>
          </a:prstGeom>
          <a:noFill/>
          <a:ln>
            <a:noFill/>
          </a:ln>
        </p:spPr>
      </p:pic>
      <p:pic>
        <p:nvPicPr>
          <p:cNvPr id="127" name="Google Shape;127;p21"/>
          <p:cNvPicPr preferRelativeResize="0"/>
          <p:nvPr/>
        </p:nvPicPr>
        <p:blipFill>
          <a:blip r:embed="rId4">
            <a:alphaModFix/>
          </a:blip>
          <a:stretch>
            <a:fillRect/>
          </a:stretch>
        </p:blipFill>
        <p:spPr>
          <a:xfrm>
            <a:off x="1631950" y="3029488"/>
            <a:ext cx="5324581" cy="1895662"/>
          </a:xfrm>
          <a:prstGeom prst="rect">
            <a:avLst/>
          </a:prstGeom>
          <a:noFill/>
          <a:ln>
            <a:noFill/>
          </a:ln>
        </p:spPr>
      </p:pic>
      <p:cxnSp>
        <p:nvCxnSpPr>
          <p:cNvPr id="128" name="Google Shape;128;p21"/>
          <p:cNvCxnSpPr/>
          <p:nvPr/>
        </p:nvCxnSpPr>
        <p:spPr>
          <a:xfrm rot="10800000">
            <a:off x="6584850" y="2091325"/>
            <a:ext cx="1083300" cy="0"/>
          </a:xfrm>
          <a:prstGeom prst="straightConnector1">
            <a:avLst/>
          </a:prstGeom>
          <a:noFill/>
          <a:ln w="38100" cap="flat" cmpd="sng">
            <a:solidFill>
              <a:schemeClr val="dk1"/>
            </a:solidFill>
            <a:prstDash val="solid"/>
            <a:round/>
            <a:headEnd type="none" w="med" len="med"/>
            <a:tailEnd type="triangle" w="med" len="med"/>
          </a:ln>
        </p:spPr>
      </p:cxnSp>
      <p:cxnSp>
        <p:nvCxnSpPr>
          <p:cNvPr id="129" name="Google Shape;129;p21"/>
          <p:cNvCxnSpPr/>
          <p:nvPr/>
        </p:nvCxnSpPr>
        <p:spPr>
          <a:xfrm rot="10800000">
            <a:off x="6236250" y="4069725"/>
            <a:ext cx="1431900" cy="9300"/>
          </a:xfrm>
          <a:prstGeom prst="straightConnector1">
            <a:avLst/>
          </a:prstGeom>
          <a:noFill/>
          <a:ln w="38100" cap="flat" cmpd="sng">
            <a:solidFill>
              <a:schemeClr val="dk1"/>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path path="circle">
            <a:fillToRect l="50000" t="50000" r="50000" b="50000"/>
          </a:path>
          <a:tileRect/>
        </a:gradFill>
        <a:effectLst/>
      </p:bgPr>
    </p:bg>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SVM classifier: Improvements</a:t>
            </a:r>
            <a:endParaRPr/>
          </a:p>
        </p:txBody>
      </p:sp>
      <p:sp>
        <p:nvSpPr>
          <p:cNvPr id="135" name="Google Shape;13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rgbClr val="FF0000"/>
              </a:buClr>
              <a:buSzPts val="1800"/>
              <a:buChar char="●"/>
            </a:pPr>
            <a:r>
              <a:rPr lang="en" b="1">
                <a:solidFill>
                  <a:srgbClr val="FF0000"/>
                </a:solidFill>
              </a:rPr>
              <a:t>Confidence score used to remove ties, need to implement.</a:t>
            </a:r>
            <a:endParaRPr b="1">
              <a:solidFill>
                <a:srgbClr val="FF0000"/>
              </a:solidFill>
            </a:endParaRPr>
          </a:p>
          <a:p>
            <a:pPr marL="0" lvl="0" indent="0" algn="l" rtl="0">
              <a:spcBef>
                <a:spcPts val="1200"/>
              </a:spcBef>
              <a:spcAft>
                <a:spcPts val="0"/>
              </a:spcAft>
              <a:buNone/>
            </a:pPr>
            <a:r>
              <a:rPr lang="en" b="1">
                <a:solidFill>
                  <a:srgbClr val="000000"/>
                </a:solidFill>
              </a:rPr>
              <a:t>The confidence score is used to choose among several actuator muscle options for their needs while knowing the relative chances of success given their application constraints. It is also used to break ties when some classes get equal votes.</a:t>
            </a:r>
            <a:endParaRPr b="1">
              <a:solidFill>
                <a:srgbClr val="000000"/>
              </a:solidFill>
            </a:endParaRPr>
          </a:p>
          <a:p>
            <a:pPr marL="0" lvl="0" indent="0" algn="l" rtl="0">
              <a:spcBef>
                <a:spcPts val="1200"/>
              </a:spcBef>
              <a:spcAft>
                <a:spcPts val="0"/>
              </a:spcAft>
              <a:buNone/>
            </a:pPr>
            <a:endParaRPr b="1">
              <a:solidFill>
                <a:srgbClr val="000000"/>
              </a:solidFill>
            </a:endParaRPr>
          </a:p>
          <a:p>
            <a:pPr marL="0" lvl="0" indent="0" algn="l" rtl="0">
              <a:spcBef>
                <a:spcPts val="1200"/>
              </a:spcBef>
              <a:spcAft>
                <a:spcPts val="0"/>
              </a:spcAft>
              <a:buNone/>
            </a:pPr>
            <a:r>
              <a:rPr lang="en" b="1">
                <a:solidFill>
                  <a:srgbClr val="000000"/>
                </a:solidFill>
              </a:rPr>
              <a:t>To calculate the final result, either the confidence score is used or the probabilistic estimation formulated by pairwise coupling. The research paper results showed that using confidence score gives a better accuracy.</a:t>
            </a:r>
            <a:endParaRPr b="1">
              <a:solidFill>
                <a:srgbClr val="000000"/>
              </a:solidFill>
            </a:endParaRPr>
          </a:p>
          <a:p>
            <a:pPr marL="457200" lvl="0" indent="0" algn="l" rtl="0">
              <a:spcBef>
                <a:spcPts val="1200"/>
              </a:spcBef>
              <a:spcAft>
                <a:spcPts val="1200"/>
              </a:spcAft>
              <a:buNone/>
            </a:pPr>
            <a:endParaRPr>
              <a:solidFill>
                <a:srgbClr val="FF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573</Words>
  <Application>Microsoft Macintosh PowerPoint</Application>
  <PresentationFormat>On-screen Show (16:9)</PresentationFormat>
  <Paragraphs>61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Montserrat</vt:lpstr>
      <vt:lpstr>Raleway</vt:lpstr>
      <vt:lpstr>Georgia</vt:lpstr>
      <vt:lpstr>Simple Light</vt:lpstr>
      <vt:lpstr>Data Driven Actuator Selection</vt:lpstr>
      <vt:lpstr>Problem Statement </vt:lpstr>
      <vt:lpstr>Sparse Data: Problem at hand</vt:lpstr>
      <vt:lpstr>Sparse Data: Problem at hand</vt:lpstr>
      <vt:lpstr>Sparse Data: Problem at hand </vt:lpstr>
      <vt:lpstr>Sparse Data: What can we do ?</vt:lpstr>
      <vt:lpstr>SVM classifier: Architecture</vt:lpstr>
      <vt:lpstr>SVM classifier: Result </vt:lpstr>
      <vt:lpstr>SVM classifier: Improvements</vt:lpstr>
      <vt:lpstr>NN classifier: Architecture </vt:lpstr>
      <vt:lpstr>NN classifier: Result </vt:lpstr>
      <vt:lpstr>NN classifier: Improvements</vt:lpstr>
      <vt:lpstr>To do:</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Actuator Selection</dc:title>
  <cp:lastModifiedBy>Divyanshu Saxena</cp:lastModifiedBy>
  <cp:revision>1</cp:revision>
  <dcterms:modified xsi:type="dcterms:W3CDTF">2023-11-03T23:52:21Z</dcterms:modified>
</cp:coreProperties>
</file>