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304" r:id="rId4"/>
    <p:sldId id="305" r:id="rId5"/>
    <p:sldId id="306" r:id="rId6"/>
    <p:sldId id="311" r:id="rId7"/>
    <p:sldId id="307" r:id="rId8"/>
    <p:sldId id="308" r:id="rId9"/>
    <p:sldId id="309" r:id="rId10"/>
    <p:sldId id="310" r:id="rId11"/>
    <p:sldId id="312" r:id="rId12"/>
    <p:sldId id="313" r:id="rId13"/>
    <p:sldId id="314" r:id="rId14"/>
    <p:sldId id="315" r:id="rId15"/>
    <p:sldId id="318" r:id="rId16"/>
    <p:sldId id="317" r:id="rId17"/>
    <p:sldId id="270" r:id="rId18"/>
    <p:sldId id="271" r:id="rId19"/>
  </p:sldIdLst>
  <p:sldSz cx="9144000" cy="5143500" type="screen16x9"/>
  <p:notesSz cx="6858000" cy="9144000"/>
  <p:embeddedFontLst>
    <p:embeddedFont>
      <p:font typeface="Lucida Sans" panose="020B0602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AB493-E01C-42A5-A032-681F60CC76B1}" v="6" dt="2025-01-25T03:31:08.741"/>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F880E66-F3ED-471F-8734-495FB9488F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F3F17106-8233-4072-B834-E6E4BBDCDE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8" autoAdjust="0"/>
    <p:restoredTop sz="97343"/>
  </p:normalViewPr>
  <p:slideViewPr>
    <p:cSldViewPr snapToGrid="0">
      <p:cViewPr varScale="1">
        <p:scale>
          <a:sx n="109" d="100"/>
          <a:sy n="109" d="100"/>
        </p:scale>
        <p:origin x="840" y="82"/>
      </p:cViewPr>
      <p:guideLst>
        <p:guide orient="horz" pos="161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36" d="100"/>
          <a:sy n="136" d="100"/>
        </p:scale>
        <p:origin x="524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vi Rao Kanukolan" userId="162b16f97673a2d4" providerId="LiveId" clId="{304AB493-E01C-42A5-A032-681F60CC76B1}"/>
    <pc:docChg chg="undo custSel addSld delSld modSld">
      <pc:chgData name="Manasvi Rao Kanukolan" userId="162b16f97673a2d4" providerId="LiveId" clId="{304AB493-E01C-42A5-A032-681F60CC76B1}" dt="2025-01-25T03:33:02.371" v="106" actId="12"/>
      <pc:docMkLst>
        <pc:docMk/>
      </pc:docMkLst>
      <pc:sldChg chg="addSp delSp modSp mod">
        <pc:chgData name="Manasvi Rao Kanukolan" userId="162b16f97673a2d4" providerId="LiveId" clId="{304AB493-E01C-42A5-A032-681F60CC76B1}" dt="2025-01-25T03:33:02.371" v="106" actId="12"/>
        <pc:sldMkLst>
          <pc:docMk/>
          <pc:sldMk cId="0" sldId="270"/>
        </pc:sldMkLst>
        <pc:spChg chg="add del mod">
          <ac:chgData name="Manasvi Rao Kanukolan" userId="162b16f97673a2d4" providerId="LiveId" clId="{304AB493-E01C-42A5-A032-681F60CC76B1}" dt="2025-01-25T03:29:13.934" v="74"/>
          <ac:spMkLst>
            <pc:docMk/>
            <pc:sldMk cId="0" sldId="270"/>
            <ac:spMk id="2" creationId="{78C02DBF-F1D8-7AE2-77FF-7717CC4E1945}"/>
          </ac:spMkLst>
        </pc:spChg>
        <pc:spChg chg="add">
          <ac:chgData name="Manasvi Rao Kanukolan" userId="162b16f97673a2d4" providerId="LiveId" clId="{304AB493-E01C-42A5-A032-681F60CC76B1}" dt="2025-01-25T03:30:59.865" v="88"/>
          <ac:spMkLst>
            <pc:docMk/>
            <pc:sldMk cId="0" sldId="270"/>
            <ac:spMk id="3" creationId="{9B210678-CA50-1E16-E715-74ED1B25134C}"/>
          </ac:spMkLst>
        </pc:spChg>
        <pc:spChg chg="add">
          <ac:chgData name="Manasvi Rao Kanukolan" userId="162b16f97673a2d4" providerId="LiveId" clId="{304AB493-E01C-42A5-A032-681F60CC76B1}" dt="2025-01-25T03:31:05.762" v="91"/>
          <ac:spMkLst>
            <pc:docMk/>
            <pc:sldMk cId="0" sldId="270"/>
            <ac:spMk id="4" creationId="{F3752EAA-CE36-E957-3903-2B4C39834719}"/>
          </ac:spMkLst>
        </pc:spChg>
        <pc:spChg chg="mod">
          <ac:chgData name="Manasvi Rao Kanukolan" userId="162b16f97673a2d4" providerId="LiveId" clId="{304AB493-E01C-42A5-A032-681F60CC76B1}" dt="2025-01-25T03:33:02.371" v="106" actId="12"/>
          <ac:spMkLst>
            <pc:docMk/>
            <pc:sldMk cId="0" sldId="270"/>
            <ac:spMk id="187" creationId="{00000000-0000-0000-0000-000000000000}"/>
          </ac:spMkLst>
        </pc:spChg>
      </pc:sldChg>
      <pc:sldChg chg="new del">
        <pc:chgData name="Manasvi Rao Kanukolan" userId="162b16f97673a2d4" providerId="LiveId" clId="{304AB493-E01C-42A5-A032-681F60CC76B1}" dt="2025-01-25T03:32:31.950" v="100" actId="680"/>
        <pc:sldMkLst>
          <pc:docMk/>
          <pc:sldMk cId="2739825466"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565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668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588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40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982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362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c8fb098ac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c8fb098ac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c8fb098ac3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c8fb098ac3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99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0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529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210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18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355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70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hyperledger.or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2182500" y="168961"/>
            <a:ext cx="4779000" cy="976904"/>
          </a:xfrm>
          <a:prstGeom prst="rect">
            <a:avLst/>
          </a:prstGeom>
          <a:noFill/>
          <a:ln>
            <a:noFill/>
          </a:ln>
        </p:spPr>
        <p:txBody>
          <a:bodyPr spcFirstLastPara="1" wrap="square" lIns="91425" tIns="91425" rIns="91425" bIns="91425" anchor="t" anchorCtr="0">
            <a:spAutoFit/>
          </a:bodyPr>
          <a:lstStyle/>
          <a:p>
            <a:pPr marL="12065" marR="5080" lvl="0" indent="0" algn="ctr" rtl="0">
              <a:lnSpc>
                <a:spcPct val="117000"/>
              </a:lnSpc>
              <a:spcBef>
                <a:spcPts val="0"/>
              </a:spcBef>
              <a:spcAft>
                <a:spcPts val="0"/>
              </a:spcAft>
              <a:buClr>
                <a:srgbClr val="31394D"/>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SRM INSTITUTE OF SCIENCE AND TECHNOLOGY</a:t>
            </a:r>
            <a:endParaRPr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065" marR="5080" lvl="0" indent="0" algn="ctr" rtl="0">
              <a:lnSpc>
                <a:spcPct val="117000"/>
              </a:lnSpc>
              <a:spcBef>
                <a:spcPts val="0"/>
              </a:spcBef>
              <a:spcAft>
                <a:spcPts val="0"/>
              </a:spcAft>
              <a:buClr>
                <a:srgbClr val="31394D"/>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SCHOOL OF COMPUTING</a:t>
            </a:r>
            <a:endParaRPr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065" marR="5080" lvl="0" indent="0" algn="ctr" rtl="0">
              <a:lnSpc>
                <a:spcPct val="117000"/>
              </a:lnSpc>
              <a:spcBef>
                <a:spcPts val="0"/>
              </a:spcBef>
              <a:spcAft>
                <a:spcPts val="0"/>
              </a:spcAft>
              <a:buClr>
                <a:srgbClr val="31394D"/>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DEPARTMENT OF COMPUTING TECHNOLOGIES</a:t>
            </a:r>
            <a:endParaRPr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065" marR="5080" lvl="0" indent="0" algn="ctr" rtl="0">
              <a:lnSpc>
                <a:spcPct val="117000"/>
              </a:lnSpc>
              <a:spcBef>
                <a:spcPts val="0"/>
              </a:spcBef>
              <a:spcAft>
                <a:spcPts val="0"/>
              </a:spcAft>
              <a:buClr>
                <a:schemeClr val="dk1"/>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18CSP109L- MAJOR PROJECT </a:t>
            </a:r>
            <a:endParaRPr sz="1100" dirty="0">
              <a:latin typeface="Times New Roman" panose="02020603050405020304" pitchFamily="18" charset="0"/>
              <a:cs typeface="Times New Roman" panose="02020603050405020304" pitchFamily="18" charset="0"/>
            </a:endParaRPr>
          </a:p>
        </p:txBody>
      </p:sp>
      <p:sp>
        <p:nvSpPr>
          <p:cNvPr id="61" name="Google Shape;61;p14"/>
          <p:cNvSpPr txBox="1"/>
          <p:nvPr/>
        </p:nvSpPr>
        <p:spPr>
          <a:xfrm>
            <a:off x="236600" y="4038378"/>
            <a:ext cx="3610500" cy="764282"/>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SzPts val="38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Team :</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700" marR="5080" lvl="0" indent="0" algn="l" rtl="0">
              <a:spcBef>
                <a:spcPts val="115"/>
              </a:spcBef>
              <a:spcAft>
                <a:spcPts val="0"/>
              </a:spcAft>
              <a:buNone/>
            </a:pP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Divyanshu</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Pabia</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 RA2111003011373</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700" marR="5080" lvl="0" indent="0" algn="l" rtl="0">
              <a:spcBef>
                <a:spcPts val="115"/>
              </a:spcBef>
              <a:spcAft>
                <a:spcPts val="0"/>
              </a:spcAft>
              <a:buClr>
                <a:schemeClr val="dk1"/>
              </a:buClr>
              <a:buSzPts val="30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Manasvi Rao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Kanukolan</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 RA2111003011406</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p:txBody>
      </p:sp>
      <p:pic>
        <p:nvPicPr>
          <p:cNvPr id="62" name="Google Shape;62;p14"/>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63" name="Google Shape;63;p14"/>
          <p:cNvSpPr txBox="1"/>
          <p:nvPr/>
        </p:nvSpPr>
        <p:spPr>
          <a:xfrm>
            <a:off x="6685750" y="4223082"/>
            <a:ext cx="2221650" cy="751457"/>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SzPts val="30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Project Guide :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Dr.</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Anbarasi</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A</a:t>
            </a:r>
          </a:p>
          <a:p>
            <a:pPr marL="12700" marR="5080" lvl="0" indent="0" algn="l" rtl="0">
              <a:lnSpc>
                <a:spcPct val="100000"/>
              </a:lnSpc>
              <a:spcBef>
                <a:spcPts val="115"/>
              </a:spcBef>
              <a:spcAft>
                <a:spcPts val="0"/>
              </a:spcAft>
              <a:buClr>
                <a:schemeClr val="dk1"/>
              </a:buClr>
              <a:buSzPts val="30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Designation: Assistant Professor</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
        <p:nvSpPr>
          <p:cNvPr id="64" name="Google Shape;64;p14"/>
          <p:cNvSpPr txBox="1"/>
          <p:nvPr/>
        </p:nvSpPr>
        <p:spPr>
          <a:xfrm>
            <a:off x="236601" y="1750329"/>
            <a:ext cx="8800812" cy="1415742"/>
          </a:xfrm>
          <a:prstGeom prst="rect">
            <a:avLst/>
          </a:prstGeom>
          <a:noFill/>
          <a:ln>
            <a:noFill/>
          </a:ln>
        </p:spPr>
        <p:txBody>
          <a:bodyPr spcFirstLastPara="1" wrap="square" lIns="91425" tIns="91425" rIns="91425" bIns="91425" anchor="t" anchorCtr="0">
            <a:spAutoFit/>
          </a:bodyPr>
          <a:lstStyle/>
          <a:p>
            <a:pPr algn="ctr"/>
            <a:r>
              <a:rPr lang="en-US" sz="4000" dirty="0" err="1">
                <a:solidFill>
                  <a:srgbClr val="000000"/>
                </a:solidFill>
                <a:effectLst/>
                <a:latin typeface="Times New Roman" panose="02020603050405020304" pitchFamily="18" charset="0"/>
                <a:cs typeface="Times New Roman" panose="02020603050405020304" pitchFamily="18" charset="0"/>
              </a:rPr>
              <a:t>FASTChain</a:t>
            </a:r>
            <a:r>
              <a:rPr lang="en-US" sz="4000" dirty="0">
                <a:solidFill>
                  <a:srgbClr val="000000"/>
                </a:solidFill>
                <a:effectLst/>
                <a:latin typeface="Times New Roman" panose="02020603050405020304" pitchFamily="18" charset="0"/>
                <a:cs typeface="Times New Roman" panose="02020603050405020304" pitchFamily="18" charset="0"/>
              </a:rPr>
              <a:t>: Blockchain-Based</a:t>
            </a:r>
          </a:p>
          <a:p>
            <a:pPr algn="ctr"/>
            <a:r>
              <a:rPr lang="en-US" sz="4000" dirty="0">
                <a:solidFill>
                  <a:srgbClr val="000000"/>
                </a:solidFill>
                <a:effectLst/>
                <a:latin typeface="Times New Roman" panose="02020603050405020304" pitchFamily="18" charset="0"/>
                <a:cs typeface="Times New Roman" panose="02020603050405020304" pitchFamily="18" charset="0"/>
              </a:rPr>
              <a:t>Toll Payment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923299"/>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Architecture Diagram:</a:t>
            </a:r>
          </a:p>
          <a:p>
            <a:endParaRPr lang="en-US" sz="2400" b="1"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pic>
        <p:nvPicPr>
          <p:cNvPr id="5" name="Picture 4">
            <a:extLst>
              <a:ext uri="{FF2B5EF4-FFF2-40B4-BE49-F238E27FC236}">
                <a16:creationId xmlns:a16="http://schemas.microsoft.com/office/drawing/2014/main" id="{0B6792BE-C7C6-D172-6FB1-7813FF925B18}"/>
              </a:ext>
            </a:extLst>
          </p:cNvPr>
          <p:cNvPicPr>
            <a:picLocks noChangeAspect="1"/>
          </p:cNvPicPr>
          <p:nvPr/>
        </p:nvPicPr>
        <p:blipFill>
          <a:blip r:embed="rId4"/>
          <a:stretch>
            <a:fillRect/>
          </a:stretch>
        </p:blipFill>
        <p:spPr>
          <a:xfrm>
            <a:off x="243293" y="1756025"/>
            <a:ext cx="8770658" cy="1890292"/>
          </a:xfrm>
          <a:prstGeom prst="rect">
            <a:avLst/>
          </a:prstGeom>
        </p:spPr>
      </p:pic>
    </p:spTree>
    <p:extLst>
      <p:ext uri="{BB962C8B-B14F-4D97-AF65-F5344CB8AC3E}">
        <p14:creationId xmlns:p14="http://schemas.microsoft.com/office/powerpoint/2010/main" val="267177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1. User Authentication and Registration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Handles user onboarding and registration securely.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Anon-Aadhaar-based authentication to preserve user privacy.</a:t>
            </a:r>
          </a:p>
          <a:p>
            <a:r>
              <a:rPr lang="en-US" dirty="0">
                <a:latin typeface="Times New Roman" panose="02020603050405020304" pitchFamily="18" charset="0"/>
                <a:cs typeface="Times New Roman" panose="02020603050405020304" pitchFamily="18" charset="0"/>
              </a:rPr>
              <a:t>• Registration of vehicle details, including Vehicle ID and RC document.</a:t>
            </a:r>
          </a:p>
          <a:p>
            <a:r>
              <a:rPr lang="en-US" dirty="0">
                <a:latin typeface="Times New Roman" panose="02020603050405020304" pitchFamily="18" charset="0"/>
                <a:cs typeface="Times New Roman" panose="02020603050405020304" pitchFamily="18" charset="0"/>
              </a:rPr>
              <a:t>• Mapping of validated users to unique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Wallet Management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Provides a blockchain-based wallet for each registered user.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Wallet generation using account abstraction for ease of use.</a:t>
            </a:r>
          </a:p>
          <a:p>
            <a:r>
              <a:rPr lang="en-US" dirty="0">
                <a:latin typeface="Times New Roman" panose="02020603050405020304" pitchFamily="18" charset="0"/>
                <a:cs typeface="Times New Roman" panose="02020603050405020304" pitchFamily="18" charset="0"/>
              </a:rPr>
              <a:t>• Linking wallets to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 for transaction mapping.</a:t>
            </a:r>
          </a:p>
          <a:p>
            <a:r>
              <a:rPr lang="en-US" dirty="0">
                <a:latin typeface="Times New Roman" panose="02020603050405020304" pitchFamily="18" charset="0"/>
                <a:cs typeface="Times New Roman" panose="02020603050405020304" pitchFamily="18" charset="0"/>
              </a:rPr>
              <a:t>• Enabling gasless transactions through a Paymaster smart contract.</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Modules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359682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85625"/>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3. Toll Payment Processing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Automates toll payments at toll plazas using RFID technology.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RFID scanners detect vehicles based on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a:t>
            </a:r>
          </a:p>
          <a:p>
            <a:r>
              <a:rPr lang="en-US" dirty="0">
                <a:latin typeface="Times New Roman" panose="02020603050405020304" pitchFamily="18" charset="0"/>
                <a:cs typeface="Times New Roman" panose="02020603050405020304" pitchFamily="18" charset="0"/>
              </a:rPr>
              <a:t>• Initiates a payment transaction via smart contracts on the blockchain.</a:t>
            </a:r>
          </a:p>
          <a:p>
            <a:r>
              <a:rPr lang="en-US" dirty="0">
                <a:latin typeface="Times New Roman" panose="02020603050405020304" pitchFamily="18" charset="0"/>
                <a:cs typeface="Times New Roman" panose="02020603050405020304" pitchFamily="18" charset="0"/>
              </a:rPr>
              <a:t>• Real-time deduction of toll fees from the user’s wallet.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Blockchain Integration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Powers the backend of the system with blockchain for security and transparency.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UserWallet.sol</a:t>
            </a:r>
            <a:r>
              <a:rPr lang="en-US" dirty="0">
                <a:latin typeface="Times New Roman" panose="02020603050405020304" pitchFamily="18" charset="0"/>
                <a:cs typeface="Times New Roman" panose="02020603050405020304" pitchFamily="18" charset="0"/>
              </a:rPr>
              <a:t> for individual wallet management.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WalletManager.sol</a:t>
            </a:r>
            <a:r>
              <a:rPr lang="en-US" dirty="0">
                <a:latin typeface="Times New Roman" panose="02020603050405020304" pitchFamily="18" charset="0"/>
                <a:cs typeface="Times New Roman" panose="02020603050405020304" pitchFamily="18" charset="0"/>
              </a:rPr>
              <a:t> for wallet generation and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mapping.</a:t>
            </a:r>
          </a:p>
          <a:p>
            <a:r>
              <a:rPr lang="en-US" dirty="0">
                <a:latin typeface="Times New Roman" panose="02020603050405020304" pitchFamily="18" charset="0"/>
                <a:cs typeface="Times New Roman" panose="02020603050405020304" pitchFamily="18" charset="0"/>
              </a:rPr>
              <a:t>• Immutable transaction storage on the blockchain ledger.</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Modules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13432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76728"/>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5. RFID and Toll Plaza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Connects the physical toll plaza infrastructure to the digital payment system.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RFID scanners detect and communicate vehicle details to the system.</a:t>
            </a:r>
          </a:p>
          <a:p>
            <a:r>
              <a:rPr lang="en-US" dirty="0">
                <a:latin typeface="Times New Roman" panose="02020603050405020304" pitchFamily="18" charset="0"/>
                <a:cs typeface="Times New Roman" panose="02020603050405020304" pitchFamily="18" charset="0"/>
              </a:rPr>
              <a:t>• Sends payment requests to the blockchain for processing.</a:t>
            </a:r>
          </a:p>
          <a:p>
            <a:r>
              <a:rPr lang="en-US" dirty="0">
                <a:latin typeface="Times New Roman" panose="02020603050405020304" pitchFamily="18" charset="0"/>
                <a:cs typeface="Times New Roman" panose="02020603050405020304" pitchFamily="18" charset="0"/>
              </a:rPr>
              <a:t>• Integrates with smart contracts to execute transactions.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Cross-Chain Wallet Integration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Enhances user flexibility by supporting wallet top-ups across multiple blockchains.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Accepts payments in fiat and cryptocurrency.</a:t>
            </a:r>
          </a:p>
          <a:p>
            <a:r>
              <a:rPr lang="en-US" dirty="0">
                <a:latin typeface="Times New Roman" panose="02020603050405020304" pitchFamily="18" charset="0"/>
                <a:cs typeface="Times New Roman" panose="02020603050405020304" pitchFamily="18" charset="0"/>
              </a:rPr>
              <a:t>• Supports multi-chain compatibility for wallet funding.</a:t>
            </a:r>
          </a:p>
          <a:p>
            <a:r>
              <a:rPr lang="en-US" dirty="0">
                <a:latin typeface="Times New Roman" panose="02020603050405020304" pitchFamily="18" charset="0"/>
                <a:cs typeface="Times New Roman" panose="02020603050405020304" pitchFamily="18" charset="0"/>
              </a:rPr>
              <a:t>• Provides a unified interface for top-ups and transaction management.</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Modules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396551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Test Cases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pic>
        <p:nvPicPr>
          <p:cNvPr id="3" name="Picture 2">
            <a:extLst>
              <a:ext uri="{FF2B5EF4-FFF2-40B4-BE49-F238E27FC236}">
                <a16:creationId xmlns:a16="http://schemas.microsoft.com/office/drawing/2014/main" id="{95005783-D5B0-C865-9C27-50DD4271ADBA}"/>
              </a:ext>
            </a:extLst>
          </p:cNvPr>
          <p:cNvPicPr>
            <a:picLocks noChangeAspect="1"/>
          </p:cNvPicPr>
          <p:nvPr/>
        </p:nvPicPr>
        <p:blipFill>
          <a:blip r:embed="rId4"/>
          <a:stretch>
            <a:fillRect/>
          </a:stretch>
        </p:blipFill>
        <p:spPr>
          <a:xfrm>
            <a:off x="0" y="993922"/>
            <a:ext cx="9144000" cy="3662094"/>
          </a:xfrm>
          <a:prstGeom prst="rect">
            <a:avLst/>
          </a:prstGeom>
        </p:spPr>
      </p:pic>
    </p:spTree>
    <p:extLst>
      <p:ext uri="{BB962C8B-B14F-4D97-AF65-F5344CB8AC3E}">
        <p14:creationId xmlns:p14="http://schemas.microsoft.com/office/powerpoint/2010/main" val="2597922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9767-21DA-81B6-C22F-5B821B158295}"/>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38B9E8EB-1A90-F7B5-E923-71CD2542C817}"/>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CEE63E35-E277-2033-EF5E-3E9B0213D99D}"/>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47F5F609-62E8-FF6E-DFE7-DF2C08F322B0}"/>
              </a:ext>
            </a:extLst>
          </p:cNvPr>
          <p:cNvPicPr>
            <a:picLocks noChangeAspect="1"/>
          </p:cNvPicPr>
          <p:nvPr/>
        </p:nvPicPr>
        <p:blipFill>
          <a:blip r:embed="rId2"/>
          <a:stretch>
            <a:fillRect/>
          </a:stretch>
        </p:blipFill>
        <p:spPr>
          <a:xfrm>
            <a:off x="126608" y="445025"/>
            <a:ext cx="8968155" cy="4253450"/>
          </a:xfrm>
          <a:prstGeom prst="rect">
            <a:avLst/>
          </a:prstGeom>
        </p:spPr>
      </p:pic>
    </p:spTree>
    <p:extLst>
      <p:ext uri="{BB962C8B-B14F-4D97-AF65-F5344CB8AC3E}">
        <p14:creationId xmlns:p14="http://schemas.microsoft.com/office/powerpoint/2010/main" val="4501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294492"/>
            <a:ext cx="8657414" cy="2554515"/>
          </a:xfrm>
          <a:prstGeom prst="rect">
            <a:avLst/>
          </a:prstGeom>
          <a:noFill/>
          <a:ln>
            <a:noFill/>
          </a:ln>
        </p:spPr>
        <p:txBody>
          <a:bodyPr spcFirstLastPara="1" wrap="square" lIns="91425" tIns="91425" rIns="91425" bIns="91425" anchor="t" anchorCtr="0">
            <a:spAutoFit/>
          </a:bodyPr>
          <a:lstStyle/>
          <a:p>
            <a:r>
              <a:rPr lang="en-US" dirty="0">
                <a:latin typeface="Times New Roman" panose="02020603050405020304" pitchFamily="18" charset="0"/>
                <a:cs typeface="Times New Roman" panose="02020603050405020304" pitchFamily="18" charset="0"/>
              </a:rPr>
              <a:t>The development of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is currently in its initial phase, where core modules and foundational architecture are being implemented. Significant progress has been made in defining the system design, establishing the blockchain infrastructure, and integrating critical components such as Anon-Aadhaar authentication and account abstraction for wallet creation. Early implementation results demonstrate successful registration of Vehicle IDs and RC documents, along with the generation of unique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 linked to blockchain-based wallets. Initial tests of RFID-based toll detection have shown promising results, with smooth integration into the payment flow being the next key milestone. Smart contracts, including </a:t>
            </a:r>
            <a:r>
              <a:rPr lang="en-US" dirty="0" err="1">
                <a:latin typeface="Times New Roman" panose="02020603050405020304" pitchFamily="18" charset="0"/>
                <a:cs typeface="Times New Roman" panose="02020603050405020304" pitchFamily="18" charset="0"/>
              </a:rPr>
              <a:t>UserWallet.sol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WalletManager.sol</a:t>
            </a:r>
            <a:r>
              <a:rPr lang="en-US" dirty="0">
                <a:latin typeface="Times New Roman" panose="02020603050405020304" pitchFamily="18" charset="0"/>
                <a:cs typeface="Times New Roman" panose="02020603050405020304" pitchFamily="18" charset="0"/>
              </a:rPr>
              <a:t>, have been structured to handle wallet management and gasless transactions through a Paymaster contract, ensuring scalability and cost efficiency. While testing and refinement are ongoing, the foundational work establishes a robust framework to achieve the project objectives, providing a clear pathway toward a decentralized and secure toll collection system. Further phases will focus on completing full-scale integration, testing, and deploying the system on a blockchain </a:t>
            </a:r>
            <a:r>
              <a:rPr lang="en-US" dirty="0" err="1">
                <a:latin typeface="Times New Roman" panose="02020603050405020304" pitchFamily="18" charset="0"/>
                <a:cs typeface="Times New Roman" panose="02020603050405020304" pitchFamily="18" charset="0"/>
              </a:rPr>
              <a:t>testnet</a:t>
            </a:r>
            <a:r>
              <a:rPr lang="en-US" dirty="0">
                <a:latin typeface="Times New Roman" panose="02020603050405020304" pitchFamily="18" charset="0"/>
                <a:cs typeface="Times New Roman" panose="02020603050405020304" pitchFamily="18" charset="0"/>
              </a:rPr>
              <a:t>.</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Result</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80314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p:nvPr/>
        </p:nvSpPr>
        <p:spPr>
          <a:xfrm>
            <a:off x="395550" y="931275"/>
            <a:ext cx="835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7" name="Google Shape;187;p28"/>
          <p:cNvSpPr txBox="1"/>
          <p:nvPr/>
        </p:nvSpPr>
        <p:spPr>
          <a:xfrm>
            <a:off x="573150" y="931275"/>
            <a:ext cx="8175300" cy="3631733"/>
          </a:xfrm>
          <a:prstGeom prst="rect">
            <a:avLst/>
          </a:prstGeom>
          <a:noFill/>
          <a:ln>
            <a:noFill/>
          </a:ln>
        </p:spPr>
        <p:txBody>
          <a:bodyPr spcFirstLastPara="1" wrap="square" lIns="91425" tIns="91425" rIns="91425" bIns="91425" anchor="t" anchorCtr="0">
            <a:spAutoFit/>
          </a:bodyPr>
          <a:lstStyle/>
          <a:p>
            <a:pPr marL="412750" lvl="0" indent="-285750">
              <a:buClr>
                <a:schemeClr val="dk1"/>
              </a:buClr>
              <a:buSzPts val="1600"/>
              <a:buFont typeface="Arial" panose="020B0604020202020204" pitchFamily="34" charset="0"/>
              <a:buChar char="•"/>
            </a:pPr>
            <a:r>
              <a:rPr lang="en-US" sz="1600" dirty="0" err="1">
                <a:latin typeface="+mn-lt"/>
              </a:rPr>
              <a:t>Gencer</a:t>
            </a:r>
            <a:r>
              <a:rPr lang="en-US" sz="1600" dirty="0">
                <a:latin typeface="+mn-lt"/>
              </a:rPr>
              <a:t>, A. E., Basu, S., Eyal, I., van </a:t>
            </a:r>
            <a:r>
              <a:rPr lang="en-US" sz="1600" dirty="0" err="1">
                <a:latin typeface="+mn-lt"/>
              </a:rPr>
              <a:t>Renesse</a:t>
            </a:r>
            <a:r>
              <a:rPr lang="en-US" sz="1600" dirty="0">
                <a:latin typeface="+mn-lt"/>
              </a:rPr>
              <a:t>, R., &amp; </a:t>
            </a:r>
            <a:r>
              <a:rPr lang="en-US" sz="1600" dirty="0" err="1">
                <a:latin typeface="+mn-lt"/>
              </a:rPr>
              <a:t>Sirer</a:t>
            </a:r>
            <a:r>
              <a:rPr lang="en-US" sz="1600" dirty="0">
                <a:latin typeface="+mn-lt"/>
              </a:rPr>
              <a:t>, E. G. (2021). </a:t>
            </a:r>
            <a:r>
              <a:rPr lang="en-US" sz="1600" i="1" dirty="0">
                <a:latin typeface="+mn-lt"/>
              </a:rPr>
              <a:t>Decentralization in Bitcoin and Ethereum Networks</a:t>
            </a:r>
            <a:r>
              <a:rPr lang="en-US" sz="1600" dirty="0">
                <a:latin typeface="+mn-lt"/>
              </a:rPr>
              <a:t>. In </a:t>
            </a:r>
            <a:r>
              <a:rPr lang="en-US" sz="1600" i="1" dirty="0">
                <a:latin typeface="+mn-lt"/>
              </a:rPr>
              <a:t>Proceedings of the 22nd International Conference on Financial Cryptography and Data Security</a:t>
            </a:r>
            <a:r>
              <a:rPr lang="en-US" sz="1600" dirty="0">
                <a:latin typeface="+mn-lt"/>
              </a:rPr>
              <a:t>.</a:t>
            </a:r>
            <a:endParaRPr lang="en-GB" sz="1600" dirty="0">
              <a:solidFill>
                <a:schemeClr val="dk1"/>
              </a:solidFill>
              <a:latin typeface="+mn-lt"/>
            </a:endParaRPr>
          </a:p>
          <a:p>
            <a:pPr marL="412750" lvl="0" indent="-285750">
              <a:buClr>
                <a:schemeClr val="dk1"/>
              </a:buClr>
              <a:buSzPts val="1600"/>
              <a:buFont typeface="Arial" panose="020B0604020202020204" pitchFamily="34" charset="0"/>
              <a:buChar char="•"/>
            </a:pPr>
            <a:r>
              <a:rPr lang="en-US" sz="1600" dirty="0"/>
              <a:t>Hyperledger Foundation. (2021). </a:t>
            </a:r>
            <a:r>
              <a:rPr lang="en-US" sz="1600" i="1" dirty="0"/>
              <a:t>Hyperledger Architecture Overview</a:t>
            </a:r>
            <a:r>
              <a:rPr lang="en-US" sz="1600" dirty="0"/>
              <a:t>. Retrieved from </a:t>
            </a:r>
            <a:r>
              <a:rPr lang="en-US" sz="1600" dirty="0">
                <a:hlinkClick r:id="rId3"/>
              </a:rPr>
              <a:t>https://www.hyperledger.org/</a:t>
            </a:r>
            <a:r>
              <a:rPr lang="en-US" sz="1600" dirty="0"/>
              <a:t>.</a:t>
            </a:r>
          </a:p>
          <a:p>
            <a:pPr marL="412750" lvl="0" indent="-285750">
              <a:buClr>
                <a:schemeClr val="dk1"/>
              </a:buClr>
              <a:buSzPts val="1600"/>
              <a:buFont typeface="Arial" panose="020B0604020202020204" pitchFamily="34" charset="0"/>
              <a:buChar char="•"/>
            </a:pPr>
            <a:r>
              <a:rPr lang="en-IN" sz="1600" dirty="0"/>
              <a:t>Ivanov, N., Yan, Q., &amp; Wang, Q. (2021). </a:t>
            </a:r>
            <a:r>
              <a:rPr lang="en-IN" sz="1600" i="1" dirty="0" err="1"/>
              <a:t>Blockumulus</a:t>
            </a:r>
            <a:r>
              <a:rPr lang="en-IN" sz="1600" i="1" dirty="0"/>
              <a:t>: A Scalable Framework for Smart Contracts on the Cloud</a:t>
            </a:r>
            <a:r>
              <a:rPr lang="en-IN" sz="1600" dirty="0"/>
              <a:t>. </a:t>
            </a:r>
            <a:r>
              <a:rPr lang="en-IN" sz="1600" i="1" dirty="0" err="1"/>
              <a:t>arXiv</a:t>
            </a:r>
            <a:r>
              <a:rPr lang="en-IN" sz="1600" i="1" dirty="0"/>
              <a:t> preprint arXiv:2107.04904</a:t>
            </a:r>
            <a:r>
              <a:rPr lang="en-IN" sz="1600" dirty="0"/>
              <a:t>.</a:t>
            </a:r>
          </a:p>
          <a:p>
            <a:pPr marL="412750" lvl="0" indent="-285750">
              <a:buClr>
                <a:schemeClr val="dk1"/>
              </a:buClr>
              <a:buSzPts val="1600"/>
              <a:buFont typeface="Arial" panose="020B0604020202020204" pitchFamily="34" charset="0"/>
              <a:buChar char="•"/>
            </a:pPr>
            <a:r>
              <a:rPr lang="en-IN" sz="1600" dirty="0" err="1"/>
              <a:t>Nasrulin</a:t>
            </a:r>
            <a:r>
              <a:rPr lang="en-IN" sz="1600" dirty="0"/>
              <a:t>, B., De Vos, M., </a:t>
            </a:r>
            <a:r>
              <a:rPr lang="en-IN" sz="1600" dirty="0" err="1"/>
              <a:t>Ishmaev</a:t>
            </a:r>
            <a:r>
              <a:rPr lang="en-IN" sz="1600" dirty="0"/>
              <a:t>, G., &amp; </a:t>
            </a:r>
            <a:r>
              <a:rPr lang="en-IN" sz="1600" dirty="0" err="1"/>
              <a:t>Pouwelse</a:t>
            </a:r>
            <a:r>
              <a:rPr lang="en-IN" sz="1600" dirty="0"/>
              <a:t>, J. (2022). </a:t>
            </a:r>
            <a:r>
              <a:rPr lang="en-IN" sz="1600" i="1" dirty="0"/>
              <a:t>Gromit: Benchmarking the Performance and Scalability of Blockchain Systems</a:t>
            </a:r>
            <a:r>
              <a:rPr lang="en-IN" sz="1600" dirty="0"/>
              <a:t>. </a:t>
            </a:r>
            <a:r>
              <a:rPr lang="en-IN" sz="1600" i="1" dirty="0" err="1"/>
              <a:t>arXiv</a:t>
            </a:r>
            <a:r>
              <a:rPr lang="en-IN" sz="1600" i="1" dirty="0"/>
              <a:t> preprint arXiv:2208.11254</a:t>
            </a:r>
            <a:r>
              <a:rPr lang="en-IN" sz="1600" dirty="0"/>
              <a:t>.</a:t>
            </a:r>
          </a:p>
          <a:p>
            <a:pPr marL="412750" lvl="0" indent="-285750">
              <a:buClr>
                <a:schemeClr val="dk1"/>
              </a:buClr>
              <a:buSzPts val="1600"/>
              <a:buFont typeface="Arial" panose="020B0604020202020204" pitchFamily="34" charset="0"/>
              <a:buChar char="•"/>
            </a:pPr>
            <a:r>
              <a:rPr lang="en-IN" sz="1600" dirty="0"/>
              <a:t>Devarajan, A., &amp; </a:t>
            </a:r>
            <a:r>
              <a:rPr lang="en-IN" sz="1600" dirty="0" err="1"/>
              <a:t>Karabulut</a:t>
            </a:r>
            <a:r>
              <a:rPr lang="en-IN" sz="1600" dirty="0"/>
              <a:t>, E. (2023). </a:t>
            </a:r>
            <a:r>
              <a:rPr lang="en-IN" sz="1600" i="1" dirty="0"/>
              <a:t>Directed Acyclic Graph Based Blockchain Systems</a:t>
            </a:r>
            <a:r>
              <a:rPr lang="en-IN" sz="1600" dirty="0"/>
              <a:t>. </a:t>
            </a:r>
            <a:r>
              <a:rPr lang="en-IN" sz="1600" i="1" dirty="0" err="1"/>
              <a:t>arXiv</a:t>
            </a:r>
            <a:r>
              <a:rPr lang="en-IN" sz="1600" i="1" dirty="0"/>
              <a:t> preprint arXiv:2312.09816</a:t>
            </a:r>
            <a:r>
              <a:rPr lang="en-IN" sz="1600" dirty="0"/>
              <a:t>.</a:t>
            </a:r>
          </a:p>
          <a:p>
            <a:pPr marL="412750" lvl="0" indent="-285750">
              <a:buClr>
                <a:schemeClr val="dk1"/>
              </a:buClr>
              <a:buSzPts val="1600"/>
              <a:buFont typeface="Arial" panose="020B0604020202020204" pitchFamily="34" charset="0"/>
              <a:buChar char="•"/>
            </a:pPr>
            <a:r>
              <a:rPr lang="en-US" sz="1600" dirty="0"/>
              <a:t>European Union Blockchain Observatory and Forum. (2023). </a:t>
            </a:r>
            <a:r>
              <a:rPr lang="en-US" sz="1600" i="1" dirty="0"/>
              <a:t>The Current State of Interoperability Between Blockchain Networks</a:t>
            </a:r>
            <a:r>
              <a:rPr lang="en-US" sz="1600" dirty="0"/>
              <a:t>.</a:t>
            </a:r>
          </a:p>
        </p:txBody>
      </p:sp>
      <p:pic>
        <p:nvPicPr>
          <p:cNvPr id="188" name="Google Shape;188;p28"/>
          <p:cNvPicPr preferRelativeResize="0"/>
          <p:nvPr/>
        </p:nvPicPr>
        <p:blipFill rotWithShape="1">
          <a:blip r:embed="rId4"/>
          <a:srcRect/>
          <a:stretch>
            <a:fillRect/>
          </a:stretch>
        </p:blipFill>
        <p:spPr>
          <a:xfrm>
            <a:off x="84352" y="161450"/>
            <a:ext cx="1968300" cy="666875"/>
          </a:xfrm>
          <a:prstGeom prst="rect">
            <a:avLst/>
          </a:prstGeom>
          <a:noFill/>
          <a:ln>
            <a:noFill/>
          </a:ln>
        </p:spPr>
      </p:pic>
      <p:sp>
        <p:nvSpPr>
          <p:cNvPr id="5" name="Google Shape;181;p27"/>
          <p:cNvSpPr txBox="1"/>
          <p:nvPr/>
        </p:nvSpPr>
        <p:spPr>
          <a:xfrm>
            <a:off x="2407927" y="237637"/>
            <a:ext cx="4824300" cy="514500"/>
          </a:xfrm>
          <a:prstGeom prst="rect">
            <a:avLst/>
          </a:prstGeom>
          <a:noFill/>
          <a:ln>
            <a:noFill/>
          </a:ln>
        </p:spPr>
        <p:txBody>
          <a:bodyPr spcFirstLastPara="1" wrap="square" lIns="0" tIns="63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algn="ctr"/>
            <a:r>
              <a:rPr lang="en-GB" sz="3300">
                <a:latin typeface="Lucida Sans" panose="020B0602030504020204"/>
                <a:ea typeface="Lucida Sans" panose="020B0602030504020204"/>
                <a:cs typeface="Lucida Sans" panose="020B0602030504020204"/>
                <a:sym typeface="Lucida Sans" panose="020B0602030504020204"/>
              </a:rPr>
              <a:t>References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9"/>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194" name="Google Shape;194;p29"/>
          <p:cNvSpPr txBox="1"/>
          <p:nvPr/>
        </p:nvSpPr>
        <p:spPr>
          <a:xfrm>
            <a:off x="2277075" y="2083650"/>
            <a:ext cx="50574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100" b="1"/>
              <a:t>THANK YOU</a:t>
            </a:r>
            <a:endParaRPr sz="4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170327" y="1186770"/>
            <a:ext cx="8657414" cy="3508623"/>
          </a:xfrm>
          <a:prstGeom prst="rect">
            <a:avLst/>
          </a:prstGeom>
          <a:noFill/>
          <a:ln>
            <a:noFill/>
          </a:ln>
        </p:spPr>
        <p:txBody>
          <a:bodyPr spcFirstLastPara="1" wrap="square" lIns="91425" tIns="91425" rIns="91425" bIns="91425" anchor="t" anchorCtr="0">
            <a:spAutoFit/>
          </a:bodyPr>
          <a:lstStyle/>
          <a:p>
            <a:pPr marL="802640" lvl="0" indent="-581025" algn="l" rtl="0">
              <a:spcBef>
                <a:spcPts val="0"/>
              </a:spcBef>
              <a:spcAft>
                <a:spcPts val="0"/>
              </a:spcAft>
              <a:buClr>
                <a:schemeClr val="dk1"/>
              </a:buClr>
              <a:buSzPts val="1900"/>
              <a:buAutoNum type="arabicPeriod"/>
            </a:pPr>
            <a:r>
              <a:rPr lang="en-GB" sz="2400" dirty="0">
                <a:solidFill>
                  <a:schemeClr val="dk1"/>
                </a:solidFill>
                <a:latin typeface="Times New Roman" panose="02020603050405020304" pitchFamily="18" charset="0"/>
                <a:cs typeface="Times New Roman" panose="02020603050405020304" pitchFamily="18" charset="0"/>
              </a:rPr>
              <a:t>Problem Statement – Abstract</a:t>
            </a:r>
          </a:p>
          <a:p>
            <a:pPr marL="802640" lvl="0" indent="-581025" algn="l" rtl="0">
              <a:spcBef>
                <a:spcPts val="0"/>
              </a:spcBef>
              <a:spcAft>
                <a:spcPts val="0"/>
              </a:spcAft>
              <a:buClr>
                <a:schemeClr val="dk1"/>
              </a:buClr>
              <a:buSzPts val="1900"/>
              <a:buAutoNum type="arabicPeriod"/>
            </a:pPr>
            <a:r>
              <a:rPr lang="en-GB" sz="2400" dirty="0">
                <a:solidFill>
                  <a:schemeClr val="dk1"/>
                </a:solidFill>
                <a:latin typeface="Times New Roman" panose="02020603050405020304" pitchFamily="18" charset="0"/>
                <a:cs typeface="Times New Roman" panose="02020603050405020304" pitchFamily="18" charset="0"/>
              </a:rPr>
              <a:t>Objectives</a:t>
            </a:r>
          </a:p>
          <a:p>
            <a:pPr marL="802640" lvl="0" indent="-581025" algn="l" rtl="0">
              <a:spcBef>
                <a:spcPts val="0"/>
              </a:spcBef>
              <a:spcAft>
                <a:spcPts val="0"/>
              </a:spcAft>
              <a:buClr>
                <a:schemeClr val="dk1"/>
              </a:buClr>
              <a:buSzPts val="1900"/>
              <a:buAutoNum type="arabicPeriod"/>
            </a:pPr>
            <a:r>
              <a:rPr lang="en-US" altLang="en-GB" sz="2400" dirty="0">
                <a:solidFill>
                  <a:schemeClr val="dk1"/>
                </a:solidFill>
                <a:latin typeface="Times New Roman" panose="02020603050405020304" pitchFamily="18" charset="0"/>
                <a:cs typeface="Times New Roman" panose="02020603050405020304" pitchFamily="18" charset="0"/>
              </a:rPr>
              <a:t>Daily Scrum Plan</a:t>
            </a:r>
            <a:endParaRPr lang="en-GB" sz="2400" dirty="0">
              <a:solidFill>
                <a:schemeClr val="dk1"/>
              </a:solidFill>
              <a:latin typeface="Times New Roman" panose="02020603050405020304" pitchFamily="18" charset="0"/>
              <a:cs typeface="Times New Roman" panose="02020603050405020304" pitchFamily="18" charset="0"/>
            </a:endParaRPr>
          </a:p>
          <a:p>
            <a:pPr marL="802640" lvl="0" indent="-581025" algn="l" rtl="0">
              <a:spcBef>
                <a:spcPts val="0"/>
              </a:spcBef>
              <a:spcAft>
                <a:spcPts val="0"/>
              </a:spcAft>
              <a:buClr>
                <a:schemeClr val="dk1"/>
              </a:buClr>
              <a:buSzPts val="1900"/>
              <a:buAutoNum type="arabicPeriod"/>
            </a:pPr>
            <a:r>
              <a:rPr lang="en-US" sz="2400" dirty="0">
                <a:solidFill>
                  <a:schemeClr val="dk1"/>
                </a:solidFill>
                <a:latin typeface="Times New Roman" panose="02020603050405020304" pitchFamily="18" charset="0"/>
                <a:cs typeface="Times New Roman" panose="02020603050405020304" pitchFamily="18" charset="0"/>
              </a:rPr>
              <a:t>Proposed System – System Design</a:t>
            </a:r>
          </a:p>
          <a:p>
            <a:pPr marL="802640" lvl="0" indent="-581025" algn="l" rtl="0">
              <a:spcBef>
                <a:spcPts val="0"/>
              </a:spcBef>
              <a:spcAft>
                <a:spcPts val="0"/>
              </a:spcAft>
              <a:buClr>
                <a:schemeClr val="dk1"/>
              </a:buClr>
              <a:buSzPts val="1900"/>
              <a:buAutoNum type="arabicPeriod"/>
            </a:pPr>
            <a:r>
              <a:rPr lang="en-US" sz="2400" dirty="0">
                <a:solidFill>
                  <a:schemeClr val="dk1"/>
                </a:solidFill>
                <a:latin typeface="Times New Roman" panose="02020603050405020304" pitchFamily="18" charset="0"/>
                <a:cs typeface="Times New Roman" panose="02020603050405020304" pitchFamily="18" charset="0"/>
              </a:rPr>
              <a:t>Proposed System – Architecture </a:t>
            </a:r>
          </a:p>
          <a:p>
            <a:pPr marL="802640" indent="-581025">
              <a:buClr>
                <a:schemeClr val="dk1"/>
              </a:buClr>
              <a:buSzPts val="1900"/>
              <a:buFont typeface="Arial" panose="020B0604020202020204"/>
              <a:buAutoNum type="arabicPeriod"/>
            </a:pPr>
            <a:r>
              <a:rPr lang="en-US" sz="2400" dirty="0">
                <a:solidFill>
                  <a:srgbClr val="000000"/>
                </a:solidFill>
                <a:effectLst/>
                <a:latin typeface="Times New Roman" panose="02020603050405020304" pitchFamily="18" charset="0"/>
                <a:ea typeface="Droid Sans"/>
                <a:cs typeface="Times New Roman" panose="02020603050405020304" pitchFamily="18" charset="0"/>
              </a:rPr>
              <a:t>Functional Modules</a:t>
            </a:r>
          </a:p>
          <a:p>
            <a:pPr marL="802640" indent="-581025">
              <a:buClr>
                <a:schemeClr val="dk1"/>
              </a:buClr>
              <a:buSzPts val="1900"/>
              <a:buFont typeface="Arial" panose="020B0604020202020204"/>
              <a:buAutoNum type="arabicPeriod"/>
            </a:pPr>
            <a:r>
              <a:rPr lang="en-US" sz="2400" dirty="0">
                <a:solidFill>
                  <a:schemeClr val="dk1"/>
                </a:solidFill>
                <a:latin typeface="Times New Roman" panose="02020603050405020304" pitchFamily="18" charset="0"/>
                <a:cs typeface="Times New Roman" panose="02020603050405020304" pitchFamily="18" charset="0"/>
              </a:rPr>
              <a:t>Functional Test Case </a:t>
            </a:r>
          </a:p>
          <a:p>
            <a:pPr marL="802640" lvl="0" indent="-581025" algn="l" rtl="0">
              <a:spcBef>
                <a:spcPts val="0"/>
              </a:spcBef>
              <a:spcAft>
                <a:spcPts val="0"/>
              </a:spcAft>
              <a:buClr>
                <a:schemeClr val="dk1"/>
              </a:buClr>
              <a:buSzPts val="1900"/>
              <a:buAutoNum type="arabicPeriod"/>
            </a:pPr>
            <a:r>
              <a:rPr lang="en-US" sz="2400" dirty="0">
                <a:solidFill>
                  <a:schemeClr val="dk1"/>
                </a:solidFill>
                <a:latin typeface="Times New Roman" panose="02020603050405020304" pitchFamily="18" charset="0"/>
                <a:cs typeface="Times New Roman" panose="02020603050405020304" pitchFamily="18" charset="0"/>
              </a:rPr>
              <a:t>Result analysis </a:t>
            </a:r>
          </a:p>
          <a:p>
            <a:pPr marL="802640" lvl="0" indent="-581025" algn="l" rtl="0">
              <a:spcBef>
                <a:spcPts val="0"/>
              </a:spcBef>
              <a:spcAft>
                <a:spcPts val="0"/>
              </a:spcAft>
              <a:buClr>
                <a:schemeClr val="dk1"/>
              </a:buClr>
              <a:buSzPts val="1900"/>
              <a:buAutoNum type="arabicPeriod"/>
            </a:pPr>
            <a:r>
              <a:rPr lang="en-US" sz="2400" dirty="0">
                <a:latin typeface="Times New Roman" panose="02020603050405020304" pitchFamily="18" charset="0"/>
                <a:cs typeface="Times New Roman" panose="02020603050405020304" pitchFamily="18" charset="0"/>
              </a:rPr>
              <a:t>References </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Table of Contents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174177"/>
            <a:ext cx="8657414" cy="3662511"/>
          </a:xfrm>
          <a:prstGeom prst="rect">
            <a:avLst/>
          </a:prstGeom>
          <a:noFill/>
          <a:ln>
            <a:noFill/>
          </a:ln>
        </p:spPr>
        <p:txBody>
          <a:bodyPr spcFirstLastPara="1" wrap="square" lIns="91425" tIns="91425" rIns="91425" bIns="91425" anchor="t" anchorCtr="0">
            <a:spAutoFit/>
          </a:bodyPr>
          <a:lstStyle/>
          <a:p>
            <a:pPr marL="221615">
              <a:buClr>
                <a:schemeClr val="dk1"/>
              </a:buClr>
              <a:buSzPts val="1900"/>
            </a:pPr>
            <a:r>
              <a:rPr lang="en-US" dirty="0">
                <a:latin typeface="Times New Roman" panose="02020603050405020304" pitchFamily="18" charset="0"/>
                <a:cs typeface="Times New Roman" panose="02020603050405020304" pitchFamily="18" charset="0"/>
              </a:rPr>
              <a:t>Traditional toll collection systems are fraught with challenges such as unauthorized payments, </a:t>
            </a:r>
            <a:r>
              <a:rPr lang="en-US" b="1" dirty="0">
                <a:latin typeface="Times New Roman" panose="02020603050405020304" pitchFamily="18" charset="0"/>
                <a:cs typeface="Times New Roman" panose="02020603050405020304" pitchFamily="18" charset="0"/>
              </a:rPr>
              <a:t>duplicate</a:t>
            </a:r>
            <a:r>
              <a:rPr lang="en-US" dirty="0">
                <a:latin typeface="Times New Roman" panose="02020603050405020304" pitchFamily="18" charset="0"/>
                <a:cs typeface="Times New Roman" panose="02020603050405020304" pitchFamily="18" charset="0"/>
              </a:rPr>
              <a:t> transactions, </a:t>
            </a:r>
            <a:r>
              <a:rPr lang="en-US" b="1" dirty="0">
                <a:latin typeface="Times New Roman" panose="02020603050405020304" pitchFamily="18" charset="0"/>
                <a:cs typeface="Times New Roman" panose="02020603050405020304" pitchFamily="18" charset="0"/>
              </a:rPr>
              <a:t>cyberattacks</a:t>
            </a:r>
            <a:r>
              <a:rPr lang="en-US" dirty="0">
                <a:latin typeface="Times New Roman" panose="02020603050405020304" pitchFamily="18" charset="0"/>
                <a:cs typeface="Times New Roman" panose="02020603050405020304" pitchFamily="18" charset="0"/>
              </a:rPr>
              <a:t>, and disputes arising from lack of transparent transaction records. Additionally, these systems expose </a:t>
            </a:r>
            <a:r>
              <a:rPr lang="en-US" b="1" dirty="0">
                <a:latin typeface="Times New Roman" panose="02020603050405020304" pitchFamily="18" charset="0"/>
                <a:cs typeface="Times New Roman" panose="02020603050405020304" pitchFamily="18" charset="0"/>
              </a:rPr>
              <a:t>user data and vehicle tracking information</a:t>
            </a:r>
            <a:r>
              <a:rPr lang="en-US" dirty="0">
                <a:latin typeface="Times New Roman" panose="02020603050405020304" pitchFamily="18" charset="0"/>
                <a:cs typeface="Times New Roman" panose="02020603050405020304" pitchFamily="18" charset="0"/>
              </a:rPr>
              <a:t>, creating privacy concerns, while centralized architectures are prone to server downtimes and technical failures, resulting in delays and inefficiencies. To address these issues, </a:t>
            </a:r>
            <a:r>
              <a:rPr lang="en-US" b="1"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leverages </a:t>
            </a:r>
            <a:r>
              <a:rPr lang="en-US" b="1"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to create a decentralized and secure toll collection framework. By integrating anonymous authentication mechanisms (e.g., </a:t>
            </a:r>
            <a:r>
              <a:rPr lang="en-US" b="1" dirty="0">
                <a:latin typeface="Times New Roman" panose="02020603050405020304" pitchFamily="18" charset="0"/>
                <a:cs typeface="Times New Roman" panose="02020603050405020304" pitchFamily="18" charset="0"/>
              </a:rPr>
              <a:t>Anon-Aadhaar</a:t>
            </a:r>
            <a:r>
              <a:rPr lang="en-US" dirty="0">
                <a:latin typeface="Times New Roman" panose="02020603050405020304" pitchFamily="18" charset="0"/>
                <a:cs typeface="Times New Roman" panose="02020603050405020304" pitchFamily="18" charset="0"/>
              </a:rPr>
              <a:t>) and smart contracts,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ensures tamper-proof and transparent transactions, eliminating risks of fraud and double payments. Users are assigned blockchain-based wallets through account abstraction, enabling seamless, gasless toll payments using </a:t>
            </a:r>
            <a:r>
              <a:rPr lang="en-US" b="1" dirty="0">
                <a:latin typeface="Times New Roman" panose="02020603050405020304" pitchFamily="18" charset="0"/>
                <a:cs typeface="Times New Roman" panose="02020603050405020304" pitchFamily="18" charset="0"/>
              </a:rPr>
              <a:t>RFID-based</a:t>
            </a:r>
            <a:r>
              <a:rPr lang="en-US" dirty="0">
                <a:latin typeface="Times New Roman" panose="02020603050405020304" pitchFamily="18" charset="0"/>
                <a:cs typeface="Times New Roman" panose="02020603050405020304" pitchFamily="18" charset="0"/>
              </a:rPr>
              <a:t> contactless technology. The system’s decentralized architecture eliminates single points of failure, ensures continuous operation, and maintains transaction records </a:t>
            </a:r>
            <a:r>
              <a:rPr lang="en-US" b="1" dirty="0">
                <a:latin typeface="Times New Roman" panose="02020603050405020304" pitchFamily="18" charset="0"/>
                <a:cs typeface="Times New Roman" panose="02020603050405020304" pitchFamily="18" charset="0"/>
              </a:rPr>
              <a:t>immutably</a:t>
            </a:r>
            <a:r>
              <a:rPr lang="en-US" dirty="0">
                <a:latin typeface="Times New Roman" panose="02020603050405020304" pitchFamily="18" charset="0"/>
                <a:cs typeface="Times New Roman" panose="02020603050405020304" pitchFamily="18" charset="0"/>
              </a:rPr>
              <a:t>, facilitating dispute resolution. Furthermore,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supports cross-chain wallet top-ups, improving user onboarding and accessibility, making it a scalable and robust solution to modernize tolling systems with enhanced security, privacy, and operational efficiency.</a:t>
            </a:r>
          </a:p>
          <a:p>
            <a:pPr marL="221615">
              <a:buClr>
                <a:schemeClr val="dk1"/>
              </a:buClr>
              <a:buSzPts val="1900"/>
            </a:pPr>
            <a:endParaRPr lang="en-US" sz="1600" dirty="0">
              <a:latin typeface="Times New Roman" panose="02020603050405020304" pitchFamily="18" charset="0"/>
              <a:cs typeface="Times New Roman" panose="02020603050405020304" pitchFamily="18" charset="0"/>
            </a:endParaRPr>
          </a:p>
          <a:p>
            <a:pPr marL="221615">
              <a:buClr>
                <a:schemeClr val="dk1"/>
              </a:buClr>
              <a:buSzPts val="1900"/>
            </a:pPr>
            <a:r>
              <a:rPr lang="en-US" b="1" i="1" dirty="0">
                <a:latin typeface="Times New Roman" panose="02020603050405020304" pitchFamily="18" charset="0"/>
                <a:cs typeface="Times New Roman" panose="02020603050405020304" pitchFamily="18" charset="0"/>
              </a:rPr>
              <a:t>Keywords— Blockchain, Decentralized Toll Collection, Anon-Aadhaar, Account Abstraction, Smart Contracts, Gasless Transactions, RFID Payments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Abstract</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10542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947295"/>
            <a:ext cx="8657414" cy="3877954"/>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Scope </a:t>
            </a:r>
          </a:p>
          <a:p>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Scalability and Adaptability: </a:t>
            </a:r>
            <a:r>
              <a:rPr lang="en-US" dirty="0" err="1">
                <a:latin typeface="Times New Roman" panose="02020603050405020304" pitchFamily="18" charset="0"/>
                <a:cs typeface="Times New Roman" panose="02020603050405020304" pitchFamily="18" charset="0"/>
              </a:rPr>
              <a:t>FASTChain’s</a:t>
            </a:r>
            <a:r>
              <a:rPr lang="en-US" dirty="0">
                <a:latin typeface="Times New Roman" panose="02020603050405020304" pitchFamily="18" charset="0"/>
                <a:cs typeface="Times New Roman" panose="02020603050405020304" pitchFamily="18" charset="0"/>
              </a:rPr>
              <a:t> decentralized architecture can scale to handle </a:t>
            </a:r>
            <a:r>
              <a:rPr lang="en-US" b="1" dirty="0">
                <a:latin typeface="Times New Roman" panose="02020603050405020304" pitchFamily="18" charset="0"/>
                <a:cs typeface="Times New Roman" panose="02020603050405020304" pitchFamily="18" charset="0"/>
              </a:rPr>
              <a:t>high transaction volumes </a:t>
            </a:r>
            <a:r>
              <a:rPr lang="en-US" dirty="0">
                <a:latin typeface="Times New Roman" panose="02020603050405020304" pitchFamily="18" charset="0"/>
                <a:cs typeface="Times New Roman" panose="02020603050405020304" pitchFamily="18" charset="0"/>
              </a:rPr>
              <a:t>across multiple toll plazas. </a:t>
            </a:r>
          </a:p>
          <a:p>
            <a:pPr marL="342900" indent="-342900">
              <a:buAutoNum type="arabicPeriod"/>
            </a:pPr>
            <a:r>
              <a:rPr lang="en-US" b="1" dirty="0">
                <a:latin typeface="Times New Roman" panose="02020603050405020304" pitchFamily="18" charset="0"/>
                <a:cs typeface="Times New Roman" panose="02020603050405020304" pitchFamily="18" charset="0"/>
              </a:rPr>
              <a:t>Enhanced Security and Privacy: </a:t>
            </a:r>
            <a:r>
              <a:rPr lang="en-US" dirty="0">
                <a:latin typeface="Times New Roman" panose="02020603050405020304" pitchFamily="18" charset="0"/>
                <a:cs typeface="Times New Roman" panose="02020603050405020304" pitchFamily="18" charset="0"/>
              </a:rPr>
              <a:t>By leveraging blockchain’s immutable ledger and anonymous authentication,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ensures tamper-proof transactions while preserving user privacy. Its gasless transactions using paymaster contracts reduce user dependency on </a:t>
            </a:r>
            <a:r>
              <a:rPr lang="en-US" b="1" dirty="0">
                <a:latin typeface="Times New Roman" panose="02020603050405020304" pitchFamily="18" charset="0"/>
                <a:cs typeface="Times New Roman" panose="02020603050405020304" pitchFamily="18" charset="0"/>
              </a:rPr>
              <a:t>blockchain tokens</a:t>
            </a:r>
            <a:r>
              <a:rPr lang="en-US" dirty="0">
                <a:latin typeface="Times New Roman" panose="02020603050405020304" pitchFamily="18" charset="0"/>
                <a:cs typeface="Times New Roman" panose="02020603050405020304" pitchFamily="18" charset="0"/>
              </a:rPr>
              <a:t>, further improving accessibility.</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Limitations </a:t>
            </a:r>
          </a:p>
          <a:p>
            <a:endParaRPr lang="en-US" sz="2400"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Dependence on RFID Infrastructure: </a:t>
            </a:r>
            <a:r>
              <a:rPr lang="en-US" dirty="0">
                <a:latin typeface="Times New Roman" panose="02020603050405020304" pitchFamily="18" charset="0"/>
                <a:cs typeface="Times New Roman" panose="02020603050405020304" pitchFamily="18" charset="0"/>
              </a:rPr>
              <a:t>The system relies on </a:t>
            </a:r>
            <a:r>
              <a:rPr lang="en-US" b="1" dirty="0">
                <a:latin typeface="Times New Roman" panose="02020603050405020304" pitchFamily="18" charset="0"/>
                <a:cs typeface="Times New Roman" panose="02020603050405020304" pitchFamily="18" charset="0"/>
              </a:rPr>
              <a:t>RFID hardware </a:t>
            </a:r>
            <a:r>
              <a:rPr lang="en-US" dirty="0">
                <a:latin typeface="Times New Roman" panose="02020603050405020304" pitchFamily="18" charset="0"/>
                <a:cs typeface="Times New Roman" panose="02020603050405020304" pitchFamily="18" charset="0"/>
              </a:rPr>
              <a:t>for contactless toll payments, making it less effective in areas lacking the necessary infrastructure or with outdated equipment.</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Blockchain Transaction Latency: </a:t>
            </a:r>
            <a:r>
              <a:rPr lang="en-US" dirty="0">
                <a:latin typeface="Times New Roman" panose="02020603050405020304" pitchFamily="18" charset="0"/>
                <a:cs typeface="Times New Roman" panose="02020603050405020304" pitchFamily="18" charset="0"/>
              </a:rPr>
              <a:t>While blockchain ensures security and transparency, </a:t>
            </a:r>
            <a:r>
              <a:rPr lang="en-US" b="1" dirty="0">
                <a:latin typeface="Times New Roman" panose="02020603050405020304" pitchFamily="18" charset="0"/>
                <a:cs typeface="Times New Roman" panose="02020603050405020304" pitchFamily="18" charset="0"/>
              </a:rPr>
              <a:t>transaction speeds </a:t>
            </a:r>
            <a:r>
              <a:rPr lang="en-US" dirty="0">
                <a:latin typeface="Times New Roman" panose="02020603050405020304" pitchFamily="18" charset="0"/>
                <a:cs typeface="Times New Roman" panose="02020603050405020304" pitchFamily="18" charset="0"/>
              </a:rPr>
              <a:t>depend on the underlying network’s efficiency. </a:t>
            </a:r>
            <a:endParaRPr lang="en-US" b="1" i="1"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Scope and Limitations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24417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311680"/>
            <a:ext cx="8657414" cy="3231624"/>
          </a:xfrm>
          <a:prstGeom prst="rect">
            <a:avLst/>
          </a:prstGeom>
          <a:noFill/>
          <a:ln>
            <a:noFill/>
          </a:ln>
        </p:spPr>
        <p:txBody>
          <a:bodyPr spcFirstLastPara="1" wrap="square" lIns="91425" tIns="91425" rIns="91425" bIns="91425" anchor="t" anchorCtr="0">
            <a:spAutoFit/>
          </a:bodyPr>
          <a:lstStyle/>
          <a:p>
            <a:r>
              <a:rPr lang="en-US" sz="1800" b="1" dirty="0">
                <a:latin typeface="Times New Roman" panose="02020603050405020304" pitchFamily="18" charset="0"/>
                <a:cs typeface="Times New Roman" panose="02020603050405020304" pitchFamily="18" charset="0"/>
              </a:rPr>
              <a:t>Primary Objective</a:t>
            </a:r>
            <a:r>
              <a:rPr lang="en-US" sz="1800" dirty="0">
                <a:latin typeface="Times New Roman" panose="02020603050405020304" pitchFamily="18" charset="0"/>
                <a:cs typeface="Times New Roman" panose="02020603050405020304" pitchFamily="18" charset="0"/>
              </a:rPr>
              <a:t> - Develop a secure, decentralized </a:t>
            </a:r>
            <a:r>
              <a:rPr lang="en-US" sz="1800" b="1" dirty="0">
                <a:latin typeface="Times New Roman" panose="02020603050405020304" pitchFamily="18" charset="0"/>
                <a:cs typeface="Times New Roman" panose="02020603050405020304" pitchFamily="18" charset="0"/>
              </a:rPr>
              <a:t>toll collection system </a:t>
            </a:r>
            <a:r>
              <a:rPr lang="en-US" sz="1800" dirty="0">
                <a:latin typeface="Times New Roman" panose="02020603050405020304" pitchFamily="18" charset="0"/>
                <a:cs typeface="Times New Roman" panose="02020603050405020304" pitchFamily="18" charset="0"/>
              </a:rPr>
              <a:t>leveraging blockchain technology.</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 #2</a:t>
            </a:r>
            <a:r>
              <a:rPr lang="en-US" sz="1800" dirty="0">
                <a:latin typeface="Times New Roman" panose="02020603050405020304" pitchFamily="18" charset="0"/>
                <a:cs typeface="Times New Roman" panose="02020603050405020304" pitchFamily="18" charset="0"/>
              </a:rPr>
              <a:t> - Implement </a:t>
            </a:r>
            <a:r>
              <a:rPr lang="en-US" sz="1800" b="1" dirty="0">
                <a:latin typeface="Times New Roman" panose="02020603050405020304" pitchFamily="18" charset="0"/>
                <a:cs typeface="Times New Roman" panose="02020603050405020304" pitchFamily="18" charset="0"/>
              </a:rPr>
              <a:t>anonymous authentication</a:t>
            </a:r>
            <a:r>
              <a:rPr lang="en-US" sz="1800" dirty="0">
                <a:latin typeface="Times New Roman" panose="02020603050405020304" pitchFamily="18" charset="0"/>
                <a:cs typeface="Times New Roman" panose="02020603050405020304" pitchFamily="18" charset="0"/>
              </a:rPr>
              <a:t> (e.g., Anon-Aadhaar) to preserve user privacy.</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 #3</a:t>
            </a:r>
            <a:r>
              <a:rPr lang="en-US" sz="1800" dirty="0">
                <a:latin typeface="Times New Roman" panose="02020603050405020304" pitchFamily="18" charset="0"/>
                <a:cs typeface="Times New Roman" panose="02020603050405020304" pitchFamily="18" charset="0"/>
              </a:rPr>
              <a:t> - Enable </a:t>
            </a:r>
            <a:r>
              <a:rPr lang="en-US" sz="1800" b="1" dirty="0">
                <a:latin typeface="Times New Roman" panose="02020603050405020304" pitchFamily="18" charset="0"/>
                <a:cs typeface="Times New Roman" panose="02020603050405020304" pitchFamily="18" charset="0"/>
              </a:rPr>
              <a:t>gasless, contactless toll</a:t>
            </a:r>
            <a:r>
              <a:rPr lang="en-US" sz="1800" dirty="0">
                <a:latin typeface="Times New Roman" panose="02020603050405020304" pitchFamily="18" charset="0"/>
                <a:cs typeface="Times New Roman" panose="02020603050405020304" pitchFamily="18" charset="0"/>
              </a:rPr>
              <a:t> payments through RFID and paymaster integration.</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 #4</a:t>
            </a:r>
            <a:r>
              <a:rPr lang="en-US" sz="1800" dirty="0">
                <a:latin typeface="Times New Roman" panose="02020603050405020304" pitchFamily="18" charset="0"/>
                <a:cs typeface="Times New Roman" panose="02020603050405020304" pitchFamily="18" charset="0"/>
              </a:rPr>
              <a:t> - Support </a:t>
            </a:r>
            <a:r>
              <a:rPr lang="en-US" sz="1800" b="1" dirty="0">
                <a:latin typeface="Times New Roman" panose="02020603050405020304" pitchFamily="18" charset="0"/>
                <a:cs typeface="Times New Roman" panose="02020603050405020304" pitchFamily="18" charset="0"/>
              </a:rPr>
              <a:t>cross-chain</a:t>
            </a:r>
            <a:r>
              <a:rPr lang="en-US" sz="1800" dirty="0">
                <a:latin typeface="Times New Roman" panose="02020603050405020304" pitchFamily="18" charset="0"/>
                <a:cs typeface="Times New Roman" panose="02020603050405020304" pitchFamily="18" charset="0"/>
              </a:rPr>
              <a:t> wallet functionality for seamless user onboarding and accessibility.</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Objectives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347496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170327" y="865436"/>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Phase 1: Project Kickoff (15th–28th January 2025)</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Define epics and user stories.</a:t>
            </a:r>
          </a:p>
          <a:p>
            <a:r>
              <a:rPr lang="en-US" dirty="0">
                <a:latin typeface="Times New Roman" panose="02020603050405020304" pitchFamily="18" charset="0"/>
                <a:cs typeface="Times New Roman" panose="02020603050405020304" pitchFamily="18" charset="0"/>
              </a:rPr>
              <a:t>2. Finalize the tech stack and set up the project environment.</a:t>
            </a:r>
          </a:p>
          <a:p>
            <a:r>
              <a:rPr lang="en-US" dirty="0">
                <a:latin typeface="Times New Roman" panose="02020603050405020304" pitchFamily="18" charset="0"/>
                <a:cs typeface="Times New Roman" panose="02020603050405020304" pitchFamily="18" charset="0"/>
              </a:rPr>
              <a:t>3. Begin researching blockchain platforms and Anon-Aadhaar alternatives.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Phase 2: Early Research and System Design (29th January–11th February 2025)</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Design the system architecture and finalize core components.</a:t>
            </a:r>
          </a:p>
          <a:p>
            <a:r>
              <a:rPr lang="en-US" dirty="0">
                <a:latin typeface="Times New Roman" panose="02020603050405020304" pitchFamily="18" charset="0"/>
                <a:cs typeface="Times New Roman" panose="02020603050405020304" pitchFamily="18" charset="0"/>
              </a:rPr>
              <a:t>2. Develop initial implementations for Anon-Aadhaar authentication and account abstraction.</a:t>
            </a:r>
          </a:p>
          <a:p>
            <a:r>
              <a:rPr lang="en-US" dirty="0">
                <a:latin typeface="Times New Roman" panose="02020603050405020304" pitchFamily="18" charset="0"/>
                <a:cs typeface="Times New Roman" panose="02020603050405020304" pitchFamily="18" charset="0"/>
              </a:rPr>
              <a:t>3. Research RFID hardware integration for toll plaza automation.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Phase 3: Smart Contract Development and Integration (12th–25th February 2025)</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Develop and deploy the smart contracts on a </a:t>
            </a:r>
            <a:r>
              <a:rPr lang="en-US" dirty="0" err="1">
                <a:latin typeface="Times New Roman" panose="02020603050405020304" pitchFamily="18" charset="0"/>
                <a:cs typeface="Times New Roman" panose="02020603050405020304" pitchFamily="18" charset="0"/>
              </a:rPr>
              <a:t>testnet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Set up RFID readers and link them to the blockchain system.</a:t>
            </a:r>
          </a:p>
          <a:p>
            <a:r>
              <a:rPr lang="en-US" dirty="0">
                <a:latin typeface="Times New Roman" panose="02020603050405020304" pitchFamily="18" charset="0"/>
                <a:cs typeface="Times New Roman" panose="02020603050405020304" pitchFamily="18" charset="0"/>
              </a:rPr>
              <a:t>3. Begin integrating the user interface with backend services.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Phase 4: Testing, Optimization, and Refinement (26th February–10th March 2025)</a:t>
            </a:r>
            <a:endParaRPr lang="en-US"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Daily Scrum Plan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412102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3508623"/>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System Design:</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System Design Diagram</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illustrates a modular architecture structured into five core components, ensuring scalability, security, and user privacy. The </a:t>
            </a:r>
            <a:r>
              <a:rPr lang="en-US" b="1" dirty="0">
                <a:latin typeface="Times New Roman" panose="02020603050405020304" pitchFamily="18" charset="0"/>
                <a:cs typeface="Times New Roman" panose="02020603050405020304" pitchFamily="18" charset="0"/>
              </a:rPr>
              <a:t>User Authentication and Registration Module</a:t>
            </a:r>
            <a:r>
              <a:rPr lang="en-US" dirty="0">
                <a:latin typeface="Times New Roman" panose="02020603050405020304" pitchFamily="18" charset="0"/>
                <a:cs typeface="Times New Roman" panose="02020603050405020304" pitchFamily="18" charset="0"/>
              </a:rPr>
              <a:t> begins with user authentication via Anon-Aadhaar, where Vehicle ID and RC documents are validated and mapped to a unique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This connects to the </a:t>
            </a:r>
            <a:r>
              <a:rPr lang="en-US" b="1" dirty="0">
                <a:latin typeface="Times New Roman" panose="02020603050405020304" pitchFamily="18" charset="0"/>
                <a:cs typeface="Times New Roman" panose="02020603050405020304" pitchFamily="18" charset="0"/>
              </a:rPr>
              <a:t>Account Abstraction and Wallet Management Module</a:t>
            </a:r>
            <a:r>
              <a:rPr lang="en-US" dirty="0">
                <a:latin typeface="Times New Roman" panose="02020603050405020304" pitchFamily="18" charset="0"/>
                <a:cs typeface="Times New Roman" panose="02020603050405020304" pitchFamily="18" charset="0"/>
              </a:rPr>
              <a:t>, where a blockchain-based wallet is generated using account abstraction and linked to the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enabling gasless transactions through a Paymaster smart contract. The </a:t>
            </a:r>
            <a:r>
              <a:rPr lang="en-US" b="1" dirty="0">
                <a:latin typeface="Times New Roman" panose="02020603050405020304" pitchFamily="18" charset="0"/>
                <a:cs typeface="Times New Roman" panose="02020603050405020304" pitchFamily="18" charset="0"/>
              </a:rPr>
              <a:t>Toll Payment Processing Module</a:t>
            </a:r>
            <a:r>
              <a:rPr lang="en-US" dirty="0">
                <a:latin typeface="Times New Roman" panose="02020603050405020304" pitchFamily="18" charset="0"/>
                <a:cs typeface="Times New Roman" panose="02020603050405020304" pitchFamily="18" charset="0"/>
              </a:rPr>
              <a:t> integrates RFID scanners at toll plazas, which detect the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trigger a toll payment transaction via a smart contract, and update the blockchain ledger in real time. The </a:t>
            </a:r>
            <a:r>
              <a:rPr lang="en-US" b="1" dirty="0">
                <a:latin typeface="Times New Roman" panose="02020603050405020304" pitchFamily="18" charset="0"/>
                <a:cs typeface="Times New Roman" panose="02020603050405020304" pitchFamily="18" charset="0"/>
              </a:rPr>
              <a:t>Blockchain Backend</a:t>
            </a:r>
            <a:r>
              <a:rPr lang="en-US" dirty="0">
                <a:latin typeface="Times New Roman" panose="02020603050405020304" pitchFamily="18" charset="0"/>
                <a:cs typeface="Times New Roman" panose="02020603050405020304" pitchFamily="18" charset="0"/>
              </a:rPr>
              <a:t> stores all transactions immutably, facilitating transparency, trust, and dispute resolution through historical record storage. Lastly, the </a:t>
            </a:r>
            <a:r>
              <a:rPr lang="en-US" b="1" dirty="0">
                <a:latin typeface="Times New Roman" panose="02020603050405020304" pitchFamily="18" charset="0"/>
                <a:cs typeface="Times New Roman" panose="02020603050405020304" pitchFamily="18" charset="0"/>
              </a:rPr>
              <a:t>Top-Up and Cross-Chain Integration Module</a:t>
            </a:r>
            <a:r>
              <a:rPr lang="en-US" dirty="0">
                <a:latin typeface="Times New Roman" panose="02020603050405020304" pitchFamily="18" charset="0"/>
                <a:cs typeface="Times New Roman" panose="02020603050405020304" pitchFamily="18" charset="0"/>
              </a:rPr>
              <a:t> supports wallet funding through fiat and crypto payments via a wallet top-up interface and multi-chain compatibility through a cross-chain integration service. This comprehensive design ensures a secure, efficient, and decentralized toll collection system.</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355884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923299"/>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System Design Diagram:</a:t>
            </a:r>
          </a:p>
          <a:p>
            <a:endParaRPr lang="en-US" sz="2400" b="1"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pic>
        <p:nvPicPr>
          <p:cNvPr id="3" name="Picture 2">
            <a:extLst>
              <a:ext uri="{FF2B5EF4-FFF2-40B4-BE49-F238E27FC236}">
                <a16:creationId xmlns:a16="http://schemas.microsoft.com/office/drawing/2014/main" id="{A52A713B-A6CD-5092-B942-D67A3EBA5186}"/>
              </a:ext>
            </a:extLst>
          </p:cNvPr>
          <p:cNvPicPr>
            <a:picLocks noChangeAspect="1"/>
          </p:cNvPicPr>
          <p:nvPr/>
        </p:nvPicPr>
        <p:blipFill>
          <a:blip r:embed="rId4"/>
          <a:stretch>
            <a:fillRect/>
          </a:stretch>
        </p:blipFill>
        <p:spPr>
          <a:xfrm>
            <a:off x="170327" y="1769791"/>
            <a:ext cx="8820001" cy="2758723"/>
          </a:xfrm>
          <a:prstGeom prst="rect">
            <a:avLst/>
          </a:prstGeom>
        </p:spPr>
      </p:pic>
    </p:spTree>
    <p:extLst>
      <p:ext uri="{BB962C8B-B14F-4D97-AF65-F5344CB8AC3E}">
        <p14:creationId xmlns:p14="http://schemas.microsoft.com/office/powerpoint/2010/main" val="420711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3293179"/>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Architecture:</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Architecture Diagram</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demonstrates a layered and modular design that ensures security, scalability, and user-friendliness. At the </a:t>
            </a:r>
            <a:r>
              <a:rPr lang="en-US" b="1" dirty="0">
                <a:latin typeface="Times New Roman" panose="02020603050405020304" pitchFamily="18" charset="0"/>
                <a:cs typeface="Times New Roman" panose="02020603050405020304" pitchFamily="18" charset="0"/>
              </a:rPr>
              <a:t>User Interaction Layer</a:t>
            </a:r>
            <a:r>
              <a:rPr lang="en-US" dirty="0">
                <a:latin typeface="Times New Roman" panose="02020603050405020304" pitchFamily="18" charset="0"/>
                <a:cs typeface="Times New Roman" panose="02020603050405020304" pitchFamily="18" charset="0"/>
              </a:rPr>
              <a:t>, users interact with the system through a web application for Anon-Aadhaar login,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registration, and wallet top-ups or balance monitoring. This layer connects to the </a:t>
            </a:r>
            <a:r>
              <a:rPr lang="en-US" b="1" dirty="0">
                <a:latin typeface="Times New Roman" panose="02020603050405020304" pitchFamily="18" charset="0"/>
                <a:cs typeface="Times New Roman" panose="02020603050405020304" pitchFamily="18" charset="0"/>
              </a:rPr>
              <a:t>Service Layer</a:t>
            </a:r>
            <a:r>
              <a:rPr lang="en-US" dirty="0">
                <a:latin typeface="Times New Roman" panose="02020603050405020304" pitchFamily="18" charset="0"/>
                <a:cs typeface="Times New Roman" panose="02020603050405020304" pitchFamily="18" charset="0"/>
              </a:rPr>
              <a:t>, which handles core operations like authentication, registration, and wallet management via dedicated services. The </a:t>
            </a:r>
            <a:r>
              <a:rPr lang="en-US" b="1" dirty="0">
                <a:latin typeface="Times New Roman" panose="02020603050405020304" pitchFamily="18" charset="0"/>
                <a:cs typeface="Times New Roman" panose="02020603050405020304" pitchFamily="18" charset="0"/>
              </a:rPr>
              <a:t>RFID and Toll Plaza Layer</a:t>
            </a:r>
            <a:r>
              <a:rPr lang="en-US" dirty="0">
                <a:latin typeface="Times New Roman" panose="02020603050405020304" pitchFamily="18" charset="0"/>
                <a:cs typeface="Times New Roman" panose="02020603050405020304" pitchFamily="18" charset="0"/>
              </a:rPr>
              <a:t> facilitates toll payment processing, where RFID readers identify vehicles using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 and forward payment requests to the blockchain. At the </a:t>
            </a:r>
            <a:r>
              <a:rPr lang="en-US" b="1" dirty="0">
                <a:latin typeface="Times New Roman" panose="02020603050405020304" pitchFamily="18" charset="0"/>
                <a:cs typeface="Times New Roman" panose="02020603050405020304" pitchFamily="18" charset="0"/>
              </a:rPr>
              <a:t>Blockchain Layer</a:t>
            </a:r>
            <a:r>
              <a:rPr lang="en-US" dirty="0">
                <a:latin typeface="Times New Roman" panose="02020603050405020304" pitchFamily="18" charset="0"/>
                <a:cs typeface="Times New Roman" panose="02020603050405020304" pitchFamily="18" charset="0"/>
              </a:rPr>
              <a:t>, smart contracts such as </a:t>
            </a:r>
            <a:r>
              <a:rPr lang="en-US" dirty="0" err="1">
                <a:latin typeface="Times New Roman" panose="02020603050405020304" pitchFamily="18" charset="0"/>
                <a:cs typeface="Times New Roman" panose="02020603050405020304" pitchFamily="18" charset="0"/>
              </a:rPr>
              <a:t>UserWallet.sol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WalletManager.sol</a:t>
            </a:r>
            <a:r>
              <a:rPr lang="en-US" dirty="0">
                <a:latin typeface="Times New Roman" panose="02020603050405020304" pitchFamily="18" charset="0"/>
                <a:cs typeface="Times New Roman" panose="02020603050405020304" pitchFamily="18" charset="0"/>
              </a:rPr>
              <a:t>, and the Paymaster Contract handle transaction logic, gasless operations, and wallet management, while the blockchain ledger stores immutable transaction records for transparency and dispute resolution. Lastly, the </a:t>
            </a:r>
            <a:r>
              <a:rPr lang="en-US" b="1" dirty="0">
                <a:latin typeface="Times New Roman" panose="02020603050405020304" pitchFamily="18" charset="0"/>
                <a:cs typeface="Times New Roman" panose="02020603050405020304" pitchFamily="18" charset="0"/>
              </a:rPr>
              <a:t>Cross-Chain Integration Layer</a:t>
            </a:r>
            <a:r>
              <a:rPr lang="en-US" dirty="0">
                <a:latin typeface="Times New Roman" panose="02020603050405020304" pitchFamily="18" charset="0"/>
                <a:cs typeface="Times New Roman" panose="02020603050405020304" pitchFamily="18" charset="0"/>
              </a:rPr>
              <a:t> supports wallet top-ups via fiat or cryptocurrency and enables multi-chain payment compatibility through a payment gateway. The interconnected layers ensure a seamless, secure, and decentralized toll collection experience.</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6027866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1744</Words>
  <Application>Microsoft Office PowerPoint</Application>
  <PresentationFormat>On-screen Show (16:9)</PresentationFormat>
  <Paragraphs>147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Times New Roman</vt:lpstr>
      <vt:lpstr>Arial</vt:lpstr>
      <vt:lpstr>Lucida Sans</vt:lpstr>
      <vt:lpstr>Simple Light</vt:lpstr>
      <vt:lpstr>PowerPoint Presentation</vt:lpstr>
      <vt:lpstr>Table of Contents</vt:lpstr>
      <vt:lpstr>Abstract</vt:lpstr>
      <vt:lpstr>Scope and Limitations</vt:lpstr>
      <vt:lpstr>Objectives</vt:lpstr>
      <vt:lpstr>Daily Scrum Plan</vt:lpstr>
      <vt:lpstr>Proposed System</vt:lpstr>
      <vt:lpstr>Proposed System</vt:lpstr>
      <vt:lpstr>Proposed System</vt:lpstr>
      <vt:lpstr>Proposed System</vt:lpstr>
      <vt:lpstr>Functional Modules</vt:lpstr>
      <vt:lpstr>Functional Modules</vt:lpstr>
      <vt:lpstr>Functional Modules</vt:lpstr>
      <vt:lpstr>Functional Test Cases</vt:lpstr>
      <vt:lpstr>PowerPoint Presentation</vt:lpstr>
      <vt:lpstr>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Manasvi Rao Kanukolan</cp:lastModifiedBy>
  <cp:revision>32</cp:revision>
  <dcterms:created xsi:type="dcterms:W3CDTF">2023-02-16T13:28:00Z</dcterms:created>
  <dcterms:modified xsi:type="dcterms:W3CDTF">2025-01-25T03:33:06Z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2369EA8A5CC346EF89AA6EEA999D0E8E</vt:lpwstr>
  </property>
  <property fmtid="{D5CDD505-2E9C-101B-9397-08002B2CF9AE}" pid="3" name="KSOProductBuildVer">
    <vt:lpwstr>1033-11.2.0.11219</vt:lpwstr>
  </property>
</Properties>
</file>