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99" r:id="rId6"/>
    <p:sldId id="300" r:id="rId7"/>
    <p:sldId id="292" r:id="rId8"/>
    <p:sldId id="301" r:id="rId9"/>
    <p:sldId id="270" r:id="rId10"/>
    <p:sldId id="269" r:id="rId11"/>
    <p:sldId id="271" r:id="rId12"/>
  </p:sldIdLst>
  <p:sldSz cx="9144000" cy="5143500" type="screen16x9"/>
  <p:notesSz cx="6858000" cy="9144000"/>
  <p:embeddedFontLst>
    <p:embeddedFont>
      <p:font typeface="Lucida Sans" panose="020B0602030504020204" pitchFamily="34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F880E66-F3ED-471F-8734-495FB9488F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3F17106-8233-4072-B834-E6E4BBDCDE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678" autoAdjust="0"/>
    <p:restoredTop sz="97343"/>
  </p:normalViewPr>
  <p:slideViewPr>
    <p:cSldViewPr snapToGrid="0">
      <p:cViewPr>
        <p:scale>
          <a:sx n="185" d="100"/>
          <a:sy n="185" d="100"/>
        </p:scale>
        <p:origin x="1784" y="1072"/>
      </p:cViewPr>
      <p:guideLst>
        <p:guide orient="horz" pos="161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6" d="100"/>
          <a:sy n="136" d="100"/>
        </p:scale>
        <p:origin x="524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c8fb098ac3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c8fb098ac3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c8fb098ac3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c8fb098ac3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c8fb098a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c8fb098a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c8fb098ac3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c8fb098ac3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8fb098ac3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8fb098ac3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ADD26E64-F1E0-32B7-CAB3-1CE1EF6EA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c8fb098ac3_1_39:notes">
            <a:extLst>
              <a:ext uri="{FF2B5EF4-FFF2-40B4-BE49-F238E27FC236}">
                <a16:creationId xmlns:a16="http://schemas.microsoft.com/office/drawing/2014/main" id="{569D4F01-9B0B-6CAB-A690-BE4DB3D1BC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c8fb098ac3_1_39:notes">
            <a:extLst>
              <a:ext uri="{FF2B5EF4-FFF2-40B4-BE49-F238E27FC236}">
                <a16:creationId xmlns:a16="http://schemas.microsoft.com/office/drawing/2014/main" id="{B72B4A9B-258F-40E2-D3CD-72BE9E329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085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BFDE-BE86-A616-F69E-3C841C4EE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8ED3B-6340-D86E-CE2F-B80534A525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321A2-970A-18DB-9545-BF3D414E2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1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79BB-FD15-EB38-85CA-5D3764D0E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33C6D-74A4-EBD7-34F1-A3B5085E2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530D3-725D-47F2-AE1B-0BEE291B2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c8fb098ac3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c8fb098ac3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ww.researchgate.net/publication/332028845_Automatic_Speech_Emotion_Recognition_Using_Machine_Learn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ontiersin.org/articles/10.3389/fcomp.2020.00014/full" TargetMode="External"/><Relationship Id="rId5" Type="http://schemas.openxmlformats.org/officeDocument/2006/relationships/hyperlink" Target="https://www.intechopen.com/chapters/65993" TargetMode="External"/><Relationship Id="rId4" Type="http://schemas.openxmlformats.org/officeDocument/2006/relationships/hyperlink" Target="https://ieeexplore.ieee.org/document/945302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182500" y="168961"/>
            <a:ext cx="4779000" cy="976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SRM INSTITUTE OF SCIENCE AND TECHNOLOGY</a:t>
            </a: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SCHOOL OF COMPUTING</a:t>
            </a: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rgbClr val="31394D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DEPARTMENT OF COMPUTING TECHNOLOGIES</a:t>
            </a:r>
            <a:endParaRPr sz="1100" b="1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  <a:p>
            <a:pPr marL="12065" marR="508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00" b="1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18CSP109L- MAJOR PROJECT 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36600" y="4038378"/>
            <a:ext cx="3610500" cy="764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 panose="020B0604020202020204"/>
              <a:buNone/>
            </a:pP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Team :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  <a:p>
            <a:pPr marL="12700" marR="5080" lvl="0" indent="0" algn="l" rtl="0">
              <a:spcBef>
                <a:spcPts val="115"/>
              </a:spcBef>
              <a:spcAft>
                <a:spcPts val="0"/>
              </a:spcAft>
              <a:buNone/>
            </a:pP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Divyanshu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Pabia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 – RA2111003011373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  <a:p>
            <a:pPr marL="12700" marR="5080" lvl="0" indent="0" algn="l" rtl="0"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Manasvi Rao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Kanukolan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 – RA2111003011406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685750" y="4223082"/>
            <a:ext cx="2221650" cy="75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Project Guide :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Dr.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Anbarasi</a:t>
            </a: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 A</a:t>
            </a:r>
          </a:p>
          <a:p>
            <a:pPr marL="12700" marR="5080" lvl="0" indent="0" algn="l" rtl="0">
              <a:lnSpc>
                <a:spcPct val="100000"/>
              </a:lnSpc>
              <a:spcBef>
                <a:spcPts val="11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</a:pPr>
            <a:r>
              <a:rPr lang="en-GB" sz="1200" dirty="0">
                <a:solidFill>
                  <a:schemeClr val="dk1"/>
                </a:solidFill>
                <a:latin typeface="Times New Roman" panose="02020603050405020304" pitchFamily="18" charset="0"/>
                <a:ea typeface="Tahoma" panose="020B0604030504040204"/>
                <a:cs typeface="Times New Roman" panose="02020603050405020304" pitchFamily="18" charset="0"/>
                <a:sym typeface="Tahoma" panose="020B0604030504040204"/>
              </a:rPr>
              <a:t>Designation: Assistant Professor</a:t>
            </a:r>
            <a:endParaRPr sz="1200" dirty="0">
              <a:solidFill>
                <a:schemeClr val="dk1"/>
              </a:solidFill>
              <a:latin typeface="Times New Roman" panose="02020603050405020304" pitchFamily="18" charset="0"/>
              <a:ea typeface="Tahoma" panose="020B0604030504040204"/>
              <a:cs typeface="Times New Roman" panose="02020603050405020304" pitchFamily="18" charset="0"/>
              <a:sym typeface="Tahom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36601" y="1750329"/>
            <a:ext cx="8800812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4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FASTChain</a:t>
            </a:r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Blockchain-Based</a:t>
            </a:r>
          </a:p>
          <a:p>
            <a:pPr algn="ctr"/>
            <a:r>
              <a:rPr lang="en-US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Toll Payment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/>
        </p:nvSpPr>
        <p:spPr>
          <a:xfrm>
            <a:off x="644725" y="1080000"/>
            <a:ext cx="80529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https://ieeexplore.ieee.org/document/9453028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https://www.intechopen.com/chapters/65993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6"/>
              </a:rPr>
              <a:t>https://www.frontiersin.org/articles/10.3389/fcomp.2020.00014/full</a:t>
            </a:r>
            <a:endParaRPr lang="en-US" sz="1600" dirty="0"/>
          </a:p>
          <a:p>
            <a:pPr lvl="1"/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7"/>
              </a:rPr>
              <a:t>https://www.researchgate.net/publication/332028845_Automatic_Speech_Emotion_Recognition_Using_Machine_Learning</a:t>
            </a: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/>
            <a:endParaRPr lang="en-IN" sz="1600" dirty="0"/>
          </a:p>
          <a:p>
            <a:pPr lvl="1"/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sz="16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2277075" y="2083650"/>
            <a:ext cx="50574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 b="1"/>
              <a:t>THANK YOU</a:t>
            </a:r>
            <a:endParaRPr sz="41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70327" y="1186770"/>
            <a:ext cx="70512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GB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altLang="en-GB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Scrum(Plan of action)</a:t>
            </a:r>
            <a:endParaRPr lang="en-GB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</a:p>
          <a:p>
            <a:pPr marL="802640" indent="-581025">
              <a:buClr>
                <a:schemeClr val="dk1"/>
              </a:buClr>
              <a:buSzPts val="1900"/>
              <a:buFont typeface="Arial" panose="020B0604020202020204"/>
              <a:buAutoNum type="arabicPeriod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"/>
                <a:cs typeface="Times New Roman" panose="02020603050405020304" pitchFamily="18" charset="0"/>
              </a:rPr>
              <a:t>Functional  (Module Description)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Functional Test Case 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 </a:t>
            </a:r>
          </a:p>
          <a:p>
            <a:pPr marL="802640" lvl="0" indent="-5810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 idx="4294967295"/>
          </p:nvPr>
        </p:nvSpPr>
        <p:spPr>
          <a:xfrm>
            <a:off x="2537100" y="188723"/>
            <a:ext cx="40698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200" dirty="0">
                <a:latin typeface="Times New Roman" panose="02020603050405020304" pitchFamily="18" charset="0"/>
                <a:ea typeface="Lucida Sans" panose="020B0602030504020204"/>
                <a:cs typeface="Times New Roman" panose="02020603050405020304" pitchFamily="18" charset="0"/>
                <a:sym typeface="Lucida Sans" panose="020B0602030504020204"/>
              </a:rPr>
              <a:t>Table of Contents</a:t>
            </a:r>
            <a:endParaRPr sz="3200" dirty="0">
              <a:latin typeface="Times New Roman" panose="02020603050405020304" pitchFamily="18" charset="0"/>
              <a:ea typeface="Lucida Sans" panose="020B0602030504020204"/>
              <a:cs typeface="Times New Roman" panose="02020603050405020304" pitchFamily="18" charset="0"/>
              <a:sym typeface="Lucida Sans" panose="020B0602030504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5250" y="955475"/>
            <a:ext cx="8776675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4294967295"/>
          </p:nvPr>
        </p:nvSpPr>
        <p:spPr>
          <a:xfrm>
            <a:off x="2788024" y="371128"/>
            <a:ext cx="5547711" cy="514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33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Objective of the work</a:t>
            </a:r>
            <a:endParaRPr sz="3300" dirty="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2" name="Google Shape;77;p16"/>
          <p:cNvSpPr txBox="1"/>
          <p:nvPr/>
        </p:nvSpPr>
        <p:spPr>
          <a:xfrm>
            <a:off x="55493" y="955475"/>
            <a:ext cx="877667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>
              <a:buClr>
                <a:srgbClr val="202122"/>
              </a:buClr>
              <a:buSzPts val="2000"/>
              <a:buChar char="●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</a:rPr>
              <a:t>In this Project Main objectives are ---------- </a:t>
            </a:r>
          </a:p>
          <a:p>
            <a:pPr marL="457200" lvl="0" indent="-355600">
              <a:buClr>
                <a:srgbClr val="202122"/>
              </a:buClr>
              <a:buSzPts val="2000"/>
              <a:buChar char="●"/>
            </a:pPr>
            <a:endParaRPr lang="en-US" sz="2000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marL="101600" lvl="0">
              <a:buClr>
                <a:srgbClr val="202122"/>
              </a:buClr>
              <a:buSzPts val="2000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</a:rPr>
              <a:t>1.</a:t>
            </a:r>
          </a:p>
          <a:p>
            <a:pPr marL="101600" lvl="0">
              <a:buClr>
                <a:srgbClr val="202122"/>
              </a:buClr>
              <a:buSzPts val="2000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</a:rPr>
              <a:t>2.</a:t>
            </a:r>
          </a:p>
          <a:p>
            <a:pPr marL="101600" lvl="0">
              <a:buClr>
                <a:srgbClr val="202122"/>
              </a:buClr>
              <a:buSzPts val="2000"/>
            </a:pPr>
            <a:r>
              <a:rPr lang="en-US" sz="2000" dirty="0">
                <a:solidFill>
                  <a:srgbClr val="202122"/>
                </a:solidFill>
                <a:highlight>
                  <a:srgbClr val="FFFFFF"/>
                </a:highlight>
              </a:rPr>
              <a:t>3.</a:t>
            </a:r>
          </a:p>
          <a:p>
            <a:pPr marL="101600" lvl="0">
              <a:buClr>
                <a:srgbClr val="202122"/>
              </a:buClr>
              <a:buSzPts val="2000"/>
            </a:pPr>
            <a:endParaRPr lang="en-GB" sz="2000" dirty="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488950" y="884555"/>
            <a:ext cx="7959090" cy="143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l" rtl="0">
              <a:spcBef>
                <a:spcPts val="0"/>
              </a:spcBef>
              <a:spcAft>
                <a:spcPts val="0"/>
              </a:spcAft>
              <a:buSzPts val="2700"/>
            </a:pPr>
            <a:endParaRPr lang="en-US"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Plan of Action</a:t>
            </a: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Sprint Retrospective(min 4 sprint )  </a:t>
            </a: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>
            <a:spLocks noGrp="1"/>
          </p:cNvSpPr>
          <p:nvPr>
            <p:ph type="title" idx="4294967295"/>
          </p:nvPr>
        </p:nvSpPr>
        <p:spPr>
          <a:xfrm>
            <a:off x="2966350" y="295563"/>
            <a:ext cx="40698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3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Daily Scrum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6E52D711-989B-B4AF-E69A-FDE7328B1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60576389-0226-F87C-9C51-1691A64EE536}"/>
              </a:ext>
            </a:extLst>
          </p:cNvPr>
          <p:cNvSpPr txBox="1"/>
          <p:nvPr/>
        </p:nvSpPr>
        <p:spPr>
          <a:xfrm>
            <a:off x="488950" y="884555"/>
            <a:ext cx="795909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endParaRPr lang="en-US" sz="16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 dirty="0"/>
              <a:t>Block Diagram / Graphical diagram with description</a:t>
            </a:r>
            <a:endParaRPr lang="en-US" sz="1600" dirty="0"/>
          </a:p>
        </p:txBody>
      </p:sp>
      <p:pic>
        <p:nvPicPr>
          <p:cNvPr id="91" name="Google Shape;91;p18">
            <a:extLst>
              <a:ext uri="{FF2B5EF4-FFF2-40B4-BE49-F238E27FC236}">
                <a16:creationId xmlns:a16="http://schemas.microsoft.com/office/drawing/2014/main" id="{86CF19E0-B566-1C21-43C4-715E5C8F9813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54CFF3FC-EB26-BB2C-F2DC-A95D041C0E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66350" y="295563"/>
            <a:ext cx="4069800" cy="513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300" dirty="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09042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1F48-A0E9-A081-1820-B42ACC0F6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8ACF-BF9F-12D3-BB25-2C55192B3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05" y="313055"/>
            <a:ext cx="5991860" cy="572770"/>
          </a:xfrm>
        </p:spPr>
        <p:txBody>
          <a:bodyPr>
            <a:noAutofit/>
          </a:bodyPr>
          <a:lstStyle/>
          <a:p>
            <a:r>
              <a:rPr lang="en-US" altLang="en-IN" sz="2400" b="1" dirty="0"/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102B-483C-022F-0E23-3847A9C9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726805" cy="3916045"/>
          </a:xfrm>
        </p:spPr>
        <p:txBody>
          <a:bodyPr>
            <a:normAutofit fontScale="97500"/>
          </a:bodyPr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91;p18">
            <a:extLst>
              <a:ext uri="{FF2B5EF4-FFF2-40B4-BE49-F238E27FC236}">
                <a16:creationId xmlns:a16="http://schemas.microsoft.com/office/drawing/2014/main" id="{2DB2DAC0-6369-6DD1-8BF6-20534A1B8204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727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05" y="313055"/>
            <a:ext cx="5991860" cy="572770"/>
          </a:xfrm>
        </p:spPr>
        <p:txBody>
          <a:bodyPr>
            <a:noAutofit/>
          </a:bodyPr>
          <a:lstStyle/>
          <a:p>
            <a:r>
              <a:rPr lang="en-US" altLang="en-IN" sz="2400" b="1" dirty="0"/>
              <a:t>Test Case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726805" cy="3916045"/>
          </a:xfrm>
        </p:spPr>
        <p:txBody>
          <a:bodyPr>
            <a:normAutofit fontScale="97500"/>
          </a:bodyPr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91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CCAE-56D3-583D-8EC1-F66625F1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ACE2-77C7-8D9C-D76F-AE03CD3A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505" y="313055"/>
            <a:ext cx="5991860" cy="572770"/>
          </a:xfrm>
        </p:spPr>
        <p:txBody>
          <a:bodyPr>
            <a:noAutofit/>
          </a:bodyPr>
          <a:lstStyle/>
          <a:p>
            <a:r>
              <a:rPr lang="en-US" altLang="en-IN" sz="2400" b="1" dirty="0"/>
              <a:t>Result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902D7-590E-3C28-5947-F72AB50E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85" y="1152525"/>
            <a:ext cx="8726805" cy="3916045"/>
          </a:xfrm>
        </p:spPr>
        <p:txBody>
          <a:bodyPr>
            <a:normAutofit fontScale="97500"/>
          </a:bodyPr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4" name="Google Shape;91;p18">
            <a:extLst>
              <a:ext uri="{FF2B5EF4-FFF2-40B4-BE49-F238E27FC236}">
                <a16:creationId xmlns:a16="http://schemas.microsoft.com/office/drawing/2014/main" id="{F9B1C034-74AA-A224-2F8C-58434EB302BB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70327" y="218750"/>
            <a:ext cx="1968300" cy="666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44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395550" y="931275"/>
            <a:ext cx="83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573150" y="931275"/>
            <a:ext cx="81753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K. V. Krishna, N. Sainath and A. M. </a:t>
            </a:r>
            <a:r>
              <a:rPr lang="en-US" sz="1600" dirty="0" err="1"/>
              <a:t>Posonia</a:t>
            </a:r>
            <a:r>
              <a:rPr lang="en-US" sz="1600" dirty="0"/>
              <a:t>, "Speech Emotion Recognition using Machine Learning," 2022 6th International Conference on Computing Methodologies and Communication (ICCMC), Erode, India, 2022, pp. 1014-1018, </a:t>
            </a:r>
            <a:r>
              <a:rPr lang="en-US" sz="1600" dirty="0" err="1"/>
              <a:t>doi</a:t>
            </a:r>
            <a:r>
              <a:rPr lang="en-US" sz="1600" dirty="0"/>
              <a:t>: 10.1109/ICCMC53470.2022.9753976.</a:t>
            </a:r>
          </a:p>
          <a:p>
            <a:pPr marL="127000" lvl="0">
              <a:buClr>
                <a:schemeClr val="dk1"/>
              </a:buClr>
              <a:buSzPts val="1600"/>
            </a:pPr>
            <a:endParaRPr lang="en-GB" sz="1600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Zeng, Z., Zhang, D., Chen, S., &amp; Liu, H. (2018). A deep neural network for emotion recognition in speech signals. IEEE Transactions on Affective Computing, 9(3), 328-339.</a:t>
            </a:r>
          </a:p>
          <a:p>
            <a:pPr marL="127000" lvl="0">
              <a:buClr>
                <a:schemeClr val="dk1"/>
              </a:buClr>
              <a:buSzPts val="1600"/>
            </a:pPr>
            <a:endParaRPr lang="en-GB" sz="1600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Ali, S., &amp; </a:t>
            </a:r>
            <a:r>
              <a:rPr lang="en-US" sz="1600" dirty="0" err="1"/>
              <a:t>Haq</a:t>
            </a:r>
            <a:r>
              <a:rPr lang="en-US" sz="1600" dirty="0"/>
              <a:t>, J. (2015). Emotion recognition from speech signals: a review. International Journal of Computer Applications, 115(19), 51-57.</a:t>
            </a: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endParaRPr lang="en-GB" sz="1600" dirty="0">
              <a:solidFill>
                <a:schemeClr val="dk1"/>
              </a:solidFill>
            </a:endParaRP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r>
              <a:rPr lang="en-US" sz="1600" dirty="0"/>
              <a:t>Van Son, J. L., &amp; Bailly, G. (2010). A comparative study of feature sets for speech emotion recognition. Speech Communication, 52(11), 961-973.</a:t>
            </a:r>
          </a:p>
          <a:p>
            <a:pPr marL="457200" lvl="0" indent="-330200">
              <a:buClr>
                <a:schemeClr val="dk1"/>
              </a:buClr>
              <a:buSzPts val="1600"/>
              <a:buChar char="●"/>
            </a:pPr>
            <a:endParaRPr lang="en-US" sz="1600" dirty="0"/>
          </a:p>
        </p:txBody>
      </p:sp>
      <p:pic>
        <p:nvPicPr>
          <p:cNvPr id="188" name="Google Shape;188;p2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84352" y="161450"/>
            <a:ext cx="1968300" cy="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1;p27"/>
          <p:cNvSpPr txBox="1"/>
          <p:nvPr/>
        </p:nvSpPr>
        <p:spPr>
          <a:xfrm>
            <a:off x="2407927" y="237637"/>
            <a:ext cx="4824300" cy="5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 algn="ctr"/>
            <a:r>
              <a:rPr lang="en-GB" sz="3300">
                <a:latin typeface="Lucida Sans" panose="020B0602030504020204"/>
                <a:ea typeface="Lucida Sans" panose="020B0602030504020204"/>
                <a:cs typeface="Lucida Sans" panose="020B0602030504020204"/>
                <a:sym typeface="Lucida Sans" panose="020B0602030504020204"/>
              </a:rPr>
              <a:t>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336</Words>
  <Application>Microsoft Macintosh PowerPoint</Application>
  <PresentationFormat>On-screen Show (16:9)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Lucida Sans</vt:lpstr>
      <vt:lpstr>Arial</vt:lpstr>
      <vt:lpstr>Times New Roman</vt:lpstr>
      <vt:lpstr>Simple Light</vt:lpstr>
      <vt:lpstr>PowerPoint Presentation</vt:lpstr>
      <vt:lpstr>Table of Contents</vt:lpstr>
      <vt:lpstr>Objective of the work</vt:lpstr>
      <vt:lpstr>Daily Scrum</vt:lpstr>
      <vt:lpstr>Architecture</vt:lpstr>
      <vt:lpstr>Module Description</vt:lpstr>
      <vt:lpstr>Test Case</vt:lpstr>
      <vt:lpstr>Result Analysis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Divyanshu Saxena</cp:lastModifiedBy>
  <cp:revision>28</cp:revision>
  <dcterms:created xsi:type="dcterms:W3CDTF">2023-02-16T13:28:00Z</dcterms:created>
  <dcterms:modified xsi:type="dcterms:W3CDTF">2025-01-24T15:36:09Z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2369EA8A5CC346EF89AA6EEA999D0E8E</vt:lpwstr>
  </property>
  <property fmtid="{D5CDD505-2E9C-101B-9397-08002B2CF9AE}" pid="3" name="KSOProductBuildVer">
    <vt:lpwstr>1033-11.2.0.11219</vt:lpwstr>
  </property>
</Properties>
</file>