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304" r:id="rId4"/>
    <p:sldId id="305" r:id="rId5"/>
    <p:sldId id="306" r:id="rId6"/>
    <p:sldId id="324" r:id="rId7"/>
    <p:sldId id="325" r:id="rId8"/>
    <p:sldId id="311" r:id="rId9"/>
    <p:sldId id="307" r:id="rId10"/>
    <p:sldId id="308" r:id="rId11"/>
    <p:sldId id="309" r:id="rId12"/>
    <p:sldId id="310" r:id="rId13"/>
    <p:sldId id="312" r:id="rId14"/>
    <p:sldId id="313" r:id="rId15"/>
    <p:sldId id="314" r:id="rId16"/>
    <p:sldId id="315" r:id="rId17"/>
    <p:sldId id="318" r:id="rId18"/>
    <p:sldId id="319" r:id="rId19"/>
    <p:sldId id="320" r:id="rId20"/>
    <p:sldId id="321" r:id="rId21"/>
    <p:sldId id="322" r:id="rId22"/>
    <p:sldId id="323" r:id="rId23"/>
    <p:sldId id="317" r:id="rId24"/>
    <p:sldId id="270" r:id="rId25"/>
    <p:sldId id="271" r:id="rId26"/>
  </p:sldIdLst>
  <p:sldSz cx="9144000" cy="5143500" type="screen16x9"/>
  <p:notesSz cx="6858000" cy="9144000"/>
  <p:embeddedFontLst>
    <p:embeddedFont>
      <p:font typeface="Lucida Sans" panose="020B0602030504020204" pitchFamily="34"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F880E66-F3ED-471F-8734-495FB9488F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F3F17106-8233-4072-B834-E6E4BBDCDE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37" autoAdjust="0"/>
    <p:restoredTop sz="97343"/>
  </p:normalViewPr>
  <p:slideViewPr>
    <p:cSldViewPr snapToGrid="0">
      <p:cViewPr>
        <p:scale>
          <a:sx n="224" d="100"/>
          <a:sy n="224" d="100"/>
        </p:scale>
        <p:origin x="888" y="424"/>
      </p:cViewPr>
      <p:guideLst>
        <p:guide orient="horz" pos="161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36" d="100"/>
          <a:sy n="136" d="100"/>
        </p:scale>
        <p:origin x="524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355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702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565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66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588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40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982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95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136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14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22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35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362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c8fb098ac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c8fb098ac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c8fb098ac3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c8fb098ac3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99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0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529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862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51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210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18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hyperledger.org/"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2182500" y="168961"/>
            <a:ext cx="4779000" cy="976904"/>
          </a:xfrm>
          <a:prstGeom prst="rect">
            <a:avLst/>
          </a:prstGeom>
          <a:noFill/>
          <a:ln>
            <a:noFill/>
          </a:ln>
        </p:spPr>
        <p:txBody>
          <a:bodyPr spcFirstLastPara="1" wrap="square" lIns="91425" tIns="91425" rIns="91425" bIns="91425" anchor="t" anchorCtr="0">
            <a:spAutoFit/>
          </a:bodyPr>
          <a:lstStyle/>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SRM INSTITUTE OF SCIENCE AND TECHNOLOGY</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SCHOOL OF COMPUTING</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DEPARTMENT OF COMPUTING TECHNOLOGIES</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chemeClr val="dk1"/>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18CSP109L- MAJOR PROJECT </a:t>
            </a:r>
            <a:endParaRPr sz="1100" dirty="0">
              <a:latin typeface="Times New Roman" panose="02020603050405020304" pitchFamily="18" charset="0"/>
              <a:cs typeface="Times New Roman" panose="02020603050405020304" pitchFamily="18" charset="0"/>
            </a:endParaRPr>
          </a:p>
        </p:txBody>
      </p:sp>
      <p:sp>
        <p:nvSpPr>
          <p:cNvPr id="61" name="Google Shape;61;p14"/>
          <p:cNvSpPr txBox="1"/>
          <p:nvPr/>
        </p:nvSpPr>
        <p:spPr>
          <a:xfrm>
            <a:off x="236600" y="4038378"/>
            <a:ext cx="3610500" cy="764282"/>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SzPts val="38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Team :</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700" marR="5080" lvl="0" indent="0" algn="l" rtl="0">
              <a:spcBef>
                <a:spcPts val="115"/>
              </a:spcBef>
              <a:spcAft>
                <a:spcPts val="0"/>
              </a:spcAft>
              <a:buNone/>
            </a:pP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Divyanshu</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Pabia</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 RA2111003011373</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700" marR="5080" lvl="0" indent="0" algn="l" rtl="0">
              <a:spcBef>
                <a:spcPts val="115"/>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Manasvi Rao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Kanukolan</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 RA2111003011406</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p:txBody>
      </p:sp>
      <p:pic>
        <p:nvPicPr>
          <p:cNvPr id="62" name="Google Shape;62;p14"/>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63" name="Google Shape;63;p14"/>
          <p:cNvSpPr txBox="1"/>
          <p:nvPr/>
        </p:nvSpPr>
        <p:spPr>
          <a:xfrm>
            <a:off x="6685750" y="4223082"/>
            <a:ext cx="2221650" cy="751457"/>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Project Guide :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Dr.</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Anbarasi</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a:t>
            </a:r>
          </a:p>
          <a:p>
            <a:pPr marL="12700" marR="5080" lvl="0" indent="0" algn="l" rtl="0">
              <a:lnSpc>
                <a:spcPct val="100000"/>
              </a:lnSpc>
              <a:spcBef>
                <a:spcPts val="115"/>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Designation: Assistant Professor</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
        <p:nvSpPr>
          <p:cNvPr id="64" name="Google Shape;64;p14"/>
          <p:cNvSpPr txBox="1"/>
          <p:nvPr/>
        </p:nvSpPr>
        <p:spPr>
          <a:xfrm>
            <a:off x="236601" y="1750329"/>
            <a:ext cx="8800812" cy="1415742"/>
          </a:xfrm>
          <a:prstGeom prst="rect">
            <a:avLst/>
          </a:prstGeom>
          <a:noFill/>
          <a:ln>
            <a:noFill/>
          </a:ln>
        </p:spPr>
        <p:txBody>
          <a:bodyPr spcFirstLastPara="1" wrap="square" lIns="91425" tIns="91425" rIns="91425" bIns="91425" anchor="t" anchorCtr="0">
            <a:spAutoFit/>
          </a:bodyPr>
          <a:lstStyle/>
          <a:p>
            <a:pPr algn="ctr"/>
            <a:r>
              <a:rPr lang="en-US" sz="4000" dirty="0" err="1">
                <a:solidFill>
                  <a:srgbClr val="000000"/>
                </a:solidFill>
                <a:effectLst/>
                <a:latin typeface="Times New Roman" panose="02020603050405020304" pitchFamily="18" charset="0"/>
                <a:cs typeface="Times New Roman" panose="02020603050405020304" pitchFamily="18" charset="0"/>
              </a:rPr>
              <a:t>FASTChain</a:t>
            </a:r>
            <a:r>
              <a:rPr lang="en-US" sz="4000" dirty="0">
                <a:solidFill>
                  <a:srgbClr val="000000"/>
                </a:solidFill>
                <a:effectLst/>
                <a:latin typeface="Times New Roman" panose="02020603050405020304" pitchFamily="18" charset="0"/>
                <a:cs typeface="Times New Roman" panose="02020603050405020304" pitchFamily="18" charset="0"/>
              </a:rPr>
              <a:t>: Blockchain-Based</a:t>
            </a:r>
          </a:p>
          <a:p>
            <a:pPr algn="ctr"/>
            <a:r>
              <a:rPr lang="en-US" sz="4000" dirty="0">
                <a:solidFill>
                  <a:srgbClr val="000000"/>
                </a:solidFill>
                <a:effectLst/>
                <a:latin typeface="Times New Roman" panose="02020603050405020304" pitchFamily="18" charset="0"/>
                <a:cs typeface="Times New Roman" panose="02020603050405020304" pitchFamily="18" charset="0"/>
              </a:rPr>
              <a:t>Toll Payment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92329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System Design Diagram:</a:t>
            </a:r>
          </a:p>
          <a:p>
            <a:endParaRPr lang="en-US" sz="2400" b="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3" name="Picture 2">
            <a:extLst>
              <a:ext uri="{FF2B5EF4-FFF2-40B4-BE49-F238E27FC236}">
                <a16:creationId xmlns:a16="http://schemas.microsoft.com/office/drawing/2014/main" id="{A52A713B-A6CD-5092-B942-D67A3EBA5186}"/>
              </a:ext>
            </a:extLst>
          </p:cNvPr>
          <p:cNvPicPr>
            <a:picLocks noChangeAspect="1"/>
          </p:cNvPicPr>
          <p:nvPr/>
        </p:nvPicPr>
        <p:blipFill>
          <a:blip r:embed="rId4"/>
          <a:stretch>
            <a:fillRect/>
          </a:stretch>
        </p:blipFill>
        <p:spPr>
          <a:xfrm>
            <a:off x="170327" y="1769791"/>
            <a:ext cx="8820001" cy="2758723"/>
          </a:xfrm>
          <a:prstGeom prst="rect">
            <a:avLst/>
          </a:prstGeom>
        </p:spPr>
      </p:pic>
    </p:spTree>
    <p:extLst>
      <p:ext uri="{BB962C8B-B14F-4D97-AF65-F5344CB8AC3E}">
        <p14:creationId xmlns:p14="http://schemas.microsoft.com/office/powerpoint/2010/main" val="420711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329317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Architecture:</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Diagram</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demonstrates a layered and modular design that ensures security, scalability, and user-friendliness. At the </a:t>
            </a:r>
            <a:r>
              <a:rPr lang="en-US" b="1" dirty="0">
                <a:latin typeface="Times New Roman" panose="02020603050405020304" pitchFamily="18" charset="0"/>
                <a:cs typeface="Times New Roman" panose="02020603050405020304" pitchFamily="18" charset="0"/>
              </a:rPr>
              <a:t>User Interaction Layer</a:t>
            </a:r>
            <a:r>
              <a:rPr lang="en-US" dirty="0">
                <a:latin typeface="Times New Roman" panose="02020603050405020304" pitchFamily="18" charset="0"/>
                <a:cs typeface="Times New Roman" panose="02020603050405020304" pitchFamily="18" charset="0"/>
              </a:rPr>
              <a:t>, users interact with the system through a web application for Anon-Aadhaar login,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registration, and wallet top-ups or balance monitoring. This layer connects to the </a:t>
            </a:r>
            <a:r>
              <a:rPr lang="en-US" b="1" dirty="0">
                <a:latin typeface="Times New Roman" panose="02020603050405020304" pitchFamily="18" charset="0"/>
                <a:cs typeface="Times New Roman" panose="02020603050405020304" pitchFamily="18" charset="0"/>
              </a:rPr>
              <a:t>Service Layer</a:t>
            </a:r>
            <a:r>
              <a:rPr lang="en-US" dirty="0">
                <a:latin typeface="Times New Roman" panose="02020603050405020304" pitchFamily="18" charset="0"/>
                <a:cs typeface="Times New Roman" panose="02020603050405020304" pitchFamily="18" charset="0"/>
              </a:rPr>
              <a:t>, which handles core operations like authentication, registration, and wallet management via dedicated services. The </a:t>
            </a:r>
            <a:r>
              <a:rPr lang="en-US" b="1" dirty="0">
                <a:latin typeface="Times New Roman" panose="02020603050405020304" pitchFamily="18" charset="0"/>
                <a:cs typeface="Times New Roman" panose="02020603050405020304" pitchFamily="18" charset="0"/>
              </a:rPr>
              <a:t>RFID and Toll Plaza Layer</a:t>
            </a:r>
            <a:r>
              <a:rPr lang="en-US" dirty="0">
                <a:latin typeface="Times New Roman" panose="02020603050405020304" pitchFamily="18" charset="0"/>
                <a:cs typeface="Times New Roman" panose="02020603050405020304" pitchFamily="18" charset="0"/>
              </a:rPr>
              <a:t> facilitates toll payment processing, where RFID readers identify vehicles using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and forward payment requests to the blockchain. At the </a:t>
            </a:r>
            <a:r>
              <a:rPr lang="en-US" b="1" dirty="0">
                <a:latin typeface="Times New Roman" panose="02020603050405020304" pitchFamily="18" charset="0"/>
                <a:cs typeface="Times New Roman" panose="02020603050405020304" pitchFamily="18" charset="0"/>
              </a:rPr>
              <a:t>Blockchain Layer</a:t>
            </a:r>
            <a:r>
              <a:rPr lang="en-US" dirty="0">
                <a:latin typeface="Times New Roman" panose="02020603050405020304" pitchFamily="18" charset="0"/>
                <a:cs typeface="Times New Roman" panose="02020603050405020304" pitchFamily="18" charset="0"/>
              </a:rPr>
              <a:t>, smart contracts such as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and the Paymaster Contract handle transaction logic, gasless operations, and wallet management, while the blockchain ledger stores immutable transaction records for transparency and dispute resolution. Lastly, the </a:t>
            </a:r>
            <a:r>
              <a:rPr lang="en-US" b="1" dirty="0">
                <a:latin typeface="Times New Roman" panose="02020603050405020304" pitchFamily="18" charset="0"/>
                <a:cs typeface="Times New Roman" panose="02020603050405020304" pitchFamily="18" charset="0"/>
              </a:rPr>
              <a:t>Cross-Chain Integration Layer</a:t>
            </a:r>
            <a:r>
              <a:rPr lang="en-US" dirty="0">
                <a:latin typeface="Times New Roman" panose="02020603050405020304" pitchFamily="18" charset="0"/>
                <a:cs typeface="Times New Roman" panose="02020603050405020304" pitchFamily="18" charset="0"/>
              </a:rPr>
              <a:t> supports wallet top-ups via fiat or cryptocurrency and enables multi-chain payment compatibility through a payment gateway. The interconnected layers ensure a seamless, secure, and decentralized toll collection experience.</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60278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92329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Architecture Diagram:</a:t>
            </a:r>
          </a:p>
          <a:p>
            <a:endParaRPr lang="en-US" sz="2400" b="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5" name="Picture 4">
            <a:extLst>
              <a:ext uri="{FF2B5EF4-FFF2-40B4-BE49-F238E27FC236}">
                <a16:creationId xmlns:a16="http://schemas.microsoft.com/office/drawing/2014/main" id="{0B6792BE-C7C6-D172-6FB1-7813FF925B18}"/>
              </a:ext>
            </a:extLst>
          </p:cNvPr>
          <p:cNvPicPr>
            <a:picLocks noChangeAspect="1"/>
          </p:cNvPicPr>
          <p:nvPr/>
        </p:nvPicPr>
        <p:blipFill>
          <a:blip r:embed="rId4"/>
          <a:stretch>
            <a:fillRect/>
          </a:stretch>
        </p:blipFill>
        <p:spPr>
          <a:xfrm>
            <a:off x="243293" y="1756025"/>
            <a:ext cx="8770658" cy="1890292"/>
          </a:xfrm>
          <a:prstGeom prst="rect">
            <a:avLst/>
          </a:prstGeom>
        </p:spPr>
      </p:pic>
    </p:spTree>
    <p:extLst>
      <p:ext uri="{BB962C8B-B14F-4D97-AF65-F5344CB8AC3E}">
        <p14:creationId xmlns:p14="http://schemas.microsoft.com/office/powerpoint/2010/main" val="267177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1. User Authentication and Registration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Handles user onboarding and registration securely.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Anon-Aadhaar-based authentication to preserve user privacy.</a:t>
            </a:r>
          </a:p>
          <a:p>
            <a:r>
              <a:rPr lang="en-US" dirty="0">
                <a:latin typeface="Times New Roman" panose="02020603050405020304" pitchFamily="18" charset="0"/>
                <a:cs typeface="Times New Roman" panose="02020603050405020304" pitchFamily="18" charset="0"/>
              </a:rPr>
              <a:t>• Registration of vehicle details, including Vehicle ID and RC document.</a:t>
            </a:r>
          </a:p>
          <a:p>
            <a:r>
              <a:rPr lang="en-US" dirty="0">
                <a:latin typeface="Times New Roman" panose="02020603050405020304" pitchFamily="18" charset="0"/>
                <a:cs typeface="Times New Roman" panose="02020603050405020304" pitchFamily="18" charset="0"/>
              </a:rPr>
              <a:t>• Mapping of validated users to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Wallet Management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Provides a blockchain-based wallet for each registered user.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Wallet generation using account abstraction for ease of use.</a:t>
            </a:r>
          </a:p>
          <a:p>
            <a:r>
              <a:rPr lang="en-US" dirty="0">
                <a:latin typeface="Times New Roman" panose="02020603050405020304" pitchFamily="18" charset="0"/>
                <a:cs typeface="Times New Roman" panose="02020603050405020304" pitchFamily="18" charset="0"/>
              </a:rPr>
              <a:t>• Linking wallets to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for transaction mapping.</a:t>
            </a:r>
          </a:p>
          <a:p>
            <a:r>
              <a:rPr lang="en-US" dirty="0">
                <a:latin typeface="Times New Roman" panose="02020603050405020304" pitchFamily="18" charset="0"/>
                <a:cs typeface="Times New Roman" panose="02020603050405020304" pitchFamily="18" charset="0"/>
              </a:rPr>
              <a:t>• Enabling gasless transactions through a Paymaster smart contract.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59682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85625"/>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3. Toll Payment Processing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Automates toll payments at toll plazas using RFID technology.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RFID scanners detect vehicles based on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a:t>
            </a:r>
          </a:p>
          <a:p>
            <a:r>
              <a:rPr lang="en-US" dirty="0">
                <a:latin typeface="Times New Roman" panose="02020603050405020304" pitchFamily="18" charset="0"/>
                <a:cs typeface="Times New Roman" panose="02020603050405020304" pitchFamily="18" charset="0"/>
              </a:rPr>
              <a:t>• Initiates a payment transaction via smart contracts on the blockchain.</a:t>
            </a:r>
          </a:p>
          <a:p>
            <a:r>
              <a:rPr lang="en-US" dirty="0">
                <a:latin typeface="Times New Roman" panose="02020603050405020304" pitchFamily="18" charset="0"/>
                <a:cs typeface="Times New Roman" panose="02020603050405020304" pitchFamily="18" charset="0"/>
              </a:rPr>
              <a:t>• Real-time deduction of toll fees from the user’s wallet.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Blockchain Integration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Powers the backend of the system with blockchain for security and transparency.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for individual wallet management.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for wallet generation and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mapping.</a:t>
            </a:r>
          </a:p>
          <a:p>
            <a:r>
              <a:rPr lang="en-US" dirty="0">
                <a:latin typeface="Times New Roman" panose="02020603050405020304" pitchFamily="18" charset="0"/>
                <a:cs typeface="Times New Roman" panose="02020603050405020304" pitchFamily="18" charset="0"/>
              </a:rPr>
              <a:t>• Immutable transaction storage on the blockchain ledger.</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13432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76728"/>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5. RFID and Toll Plaza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Connects the physical toll plaza infrastructure to the digital payment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RFID scanners detect and communicate vehicle details to the system.</a:t>
            </a:r>
          </a:p>
          <a:p>
            <a:r>
              <a:rPr lang="en-US" dirty="0">
                <a:latin typeface="Times New Roman" panose="02020603050405020304" pitchFamily="18" charset="0"/>
                <a:cs typeface="Times New Roman" panose="02020603050405020304" pitchFamily="18" charset="0"/>
              </a:rPr>
              <a:t>• Sends payment requests to the blockchain for processing.</a:t>
            </a:r>
          </a:p>
          <a:p>
            <a:r>
              <a:rPr lang="en-US" dirty="0">
                <a:latin typeface="Times New Roman" panose="02020603050405020304" pitchFamily="18" charset="0"/>
                <a:cs typeface="Times New Roman" panose="02020603050405020304" pitchFamily="18" charset="0"/>
              </a:rPr>
              <a:t>• Integrates with smart contracts to execute transactions.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Cross-Chain Wallet Integration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Enhances user flexibility by supporting wallet top-ups across multiple blockchains.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Accepts payments in fiat and cryptocurrency.</a:t>
            </a:r>
          </a:p>
          <a:p>
            <a:r>
              <a:rPr lang="en-US" dirty="0">
                <a:latin typeface="Times New Roman" panose="02020603050405020304" pitchFamily="18" charset="0"/>
                <a:cs typeface="Times New Roman" panose="02020603050405020304" pitchFamily="18" charset="0"/>
              </a:rPr>
              <a:t>• Supports multi-chain compatibility for wallet funding.</a:t>
            </a:r>
          </a:p>
          <a:p>
            <a:r>
              <a:rPr lang="en-US" dirty="0">
                <a:latin typeface="Times New Roman" panose="02020603050405020304" pitchFamily="18" charset="0"/>
                <a:cs typeface="Times New Roman" panose="02020603050405020304" pitchFamily="18" charset="0"/>
              </a:rPr>
              <a:t>• Provides a unified interface for top-ups and transaction management.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39655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Test Cases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3" name="Picture 2">
            <a:extLst>
              <a:ext uri="{FF2B5EF4-FFF2-40B4-BE49-F238E27FC236}">
                <a16:creationId xmlns:a16="http://schemas.microsoft.com/office/drawing/2014/main" id="{95005783-D5B0-C865-9C27-50DD4271ADBA}"/>
              </a:ext>
            </a:extLst>
          </p:cNvPr>
          <p:cNvPicPr>
            <a:picLocks noChangeAspect="1"/>
          </p:cNvPicPr>
          <p:nvPr/>
        </p:nvPicPr>
        <p:blipFill>
          <a:blip r:embed="rId4"/>
          <a:stretch>
            <a:fillRect/>
          </a:stretch>
        </p:blipFill>
        <p:spPr>
          <a:xfrm>
            <a:off x="0" y="993922"/>
            <a:ext cx="9144000" cy="3662094"/>
          </a:xfrm>
          <a:prstGeom prst="rect">
            <a:avLst/>
          </a:prstGeom>
        </p:spPr>
      </p:pic>
    </p:spTree>
    <p:extLst>
      <p:ext uri="{BB962C8B-B14F-4D97-AF65-F5344CB8AC3E}">
        <p14:creationId xmlns:p14="http://schemas.microsoft.com/office/powerpoint/2010/main" val="259792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9767-21DA-81B6-C22F-5B821B158295}"/>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8B9E8EB-1A90-F7B5-E923-71CD2542C817}"/>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CEE63E35-E277-2033-EF5E-3E9B0213D99D}"/>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47F5F609-62E8-FF6E-DFE7-DF2C08F322B0}"/>
              </a:ext>
            </a:extLst>
          </p:cNvPr>
          <p:cNvPicPr>
            <a:picLocks noChangeAspect="1"/>
          </p:cNvPicPr>
          <p:nvPr/>
        </p:nvPicPr>
        <p:blipFill>
          <a:blip r:embed="rId2"/>
          <a:stretch>
            <a:fillRect/>
          </a:stretch>
        </p:blipFill>
        <p:spPr>
          <a:xfrm>
            <a:off x="126608" y="445025"/>
            <a:ext cx="8968155" cy="4253450"/>
          </a:xfrm>
          <a:prstGeom prst="rect">
            <a:avLst/>
          </a:prstGeom>
        </p:spPr>
      </p:pic>
    </p:spTree>
    <p:extLst>
      <p:ext uri="{BB962C8B-B14F-4D97-AF65-F5344CB8AC3E}">
        <p14:creationId xmlns:p14="http://schemas.microsoft.com/office/powerpoint/2010/main" val="4501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877954"/>
          </a:xfrm>
          <a:prstGeom prst="rect">
            <a:avLst/>
          </a:prstGeom>
          <a:noFill/>
          <a:ln>
            <a:noFill/>
          </a:ln>
        </p:spPr>
        <p:txBody>
          <a:bodyPr spcFirstLastPara="1" wrap="square" lIns="91425" tIns="91425" rIns="91425" bIns="91425" anchor="t" anchorCtr="0">
            <a:spAutoFit/>
          </a:bodyPr>
          <a:lstStyle/>
          <a:p>
            <a:pPr algn="l"/>
            <a:r>
              <a:rPr lang="en-US" sz="1200" b="1" i="0" dirty="0">
                <a:solidFill>
                  <a:schemeClr val="tx1"/>
                </a:solidFill>
                <a:effectLst/>
                <a:latin typeface="Times New Roman" panose="02020603050405020304" pitchFamily="18" charset="0"/>
                <a:cs typeface="Times New Roman" panose="02020603050405020304" pitchFamily="18" charset="0"/>
              </a:rPr>
              <a:t>Phase 1: Project Initialization and Environment Setup</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Directory Structure and Repository Setup</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Overview of the project’s hierarchical structure (contracts, frontend, web‑</a:t>
            </a:r>
            <a:r>
              <a:rPr lang="en-US" sz="1200" b="0" i="0" dirty="0" err="1">
                <a:solidFill>
                  <a:schemeClr val="tx1"/>
                </a:solidFill>
                <a:effectLst/>
                <a:latin typeface="Times New Roman" panose="02020603050405020304" pitchFamily="18" charset="0"/>
                <a:cs typeface="Times New Roman" panose="02020603050405020304" pitchFamily="18" charset="0"/>
              </a:rPr>
              <a:t>nfc</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webviews</a:t>
            </a:r>
            <a:r>
              <a:rPr lang="en-US" sz="1200" b="0" i="0" dirty="0">
                <a:solidFill>
                  <a:schemeClr val="tx1"/>
                </a:solidFill>
                <a:effectLst/>
                <a:latin typeface="Times New Roman" panose="02020603050405020304" pitchFamily="18" charset="0"/>
                <a:cs typeface="Times New Roman" panose="02020603050405020304" pitchFamily="18" charset="0"/>
              </a:rPr>
              <a:t>, etc.)</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Cloning the repository and setting up version control</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Configuration files: </a:t>
            </a:r>
            <a:r>
              <a:rPr lang="en-US" sz="1200" b="0" i="0" dirty="0" err="1">
                <a:solidFill>
                  <a:schemeClr val="tx1"/>
                </a:solidFill>
                <a:effectLst/>
                <a:latin typeface="Times New Roman" panose="02020603050405020304" pitchFamily="18" charset="0"/>
                <a:cs typeface="Times New Roman" panose="02020603050405020304" pitchFamily="18" charset="0"/>
              </a:rPr>
              <a:t>foundry.toml</a:t>
            </a:r>
            <a:r>
              <a:rPr lang="en-US" sz="1200" b="0" i="0" dirty="0">
                <a:solidFill>
                  <a:schemeClr val="tx1"/>
                </a:solidFill>
                <a:effectLst/>
                <a:latin typeface="Times New Roman" panose="02020603050405020304" pitchFamily="18" charset="0"/>
                <a:cs typeface="Times New Roman" panose="02020603050405020304" pitchFamily="18" charset="0"/>
              </a:rPr>
              <a:t> for smart contracts, </a:t>
            </a:r>
            <a:r>
              <a:rPr lang="en-US" sz="1200" b="0" i="0" dirty="0" err="1">
                <a:solidFill>
                  <a:schemeClr val="tx1"/>
                </a:solidFill>
                <a:effectLst/>
                <a:latin typeface="Times New Roman" panose="02020603050405020304" pitchFamily="18" charset="0"/>
                <a:cs typeface="Times New Roman" panose="02020603050405020304" pitchFamily="18" charset="0"/>
              </a:rPr>
              <a:t>package.json</a:t>
            </a:r>
            <a:r>
              <a:rPr lang="en-US" sz="1200" b="0" i="0" dirty="0">
                <a:solidFill>
                  <a:schemeClr val="tx1"/>
                </a:solidFill>
                <a:effectLst/>
                <a:latin typeface="Times New Roman" panose="02020603050405020304" pitchFamily="18" charset="0"/>
                <a:cs typeface="Times New Roman" panose="02020603050405020304" pitchFamily="18" charset="0"/>
              </a:rPr>
              <a:t> for frontend dependencies, and </a:t>
            </a:r>
            <a:r>
              <a:rPr lang="en-US" sz="1200" b="0" i="0" dirty="0" err="1">
                <a:solidFill>
                  <a:schemeClr val="tx1"/>
                </a:solidFill>
                <a:effectLst/>
                <a:latin typeface="Times New Roman" panose="02020603050405020304" pitchFamily="18" charset="0"/>
                <a:cs typeface="Times New Roman" panose="02020603050405020304" pitchFamily="18" charset="0"/>
              </a:rPr>
              <a:t>tailwind.config.js</a:t>
            </a:r>
            <a:r>
              <a:rPr lang="en-US" sz="1200" b="0" i="0" dirty="0">
                <a:solidFill>
                  <a:schemeClr val="tx1"/>
                </a:solidFill>
                <a:effectLst/>
                <a:latin typeface="Times New Roman" panose="02020603050405020304" pitchFamily="18" charset="0"/>
                <a:cs typeface="Times New Roman" panose="02020603050405020304" pitchFamily="18" charset="0"/>
              </a:rPr>
              <a:t> for styling</a:t>
            </a:r>
          </a:p>
          <a:p>
            <a:pPr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Toolchain Installation and Configuration</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Installing and configuring Foundry for smart contract development</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Setting up Node.js, Yarn, and other package managers</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Environment configuration (local node, </a:t>
            </a:r>
            <a:r>
              <a:rPr lang="en-US" sz="1200" b="0" i="0" dirty="0" err="1">
                <a:solidFill>
                  <a:schemeClr val="tx1"/>
                </a:solidFill>
                <a:effectLst/>
                <a:latin typeface="Times New Roman" panose="02020603050405020304" pitchFamily="18" charset="0"/>
                <a:cs typeface="Times New Roman" panose="02020603050405020304" pitchFamily="18" charset="0"/>
              </a:rPr>
              <a:t>testnet</a:t>
            </a:r>
            <a:r>
              <a:rPr lang="en-US" sz="1200" b="0" i="0" dirty="0">
                <a:solidFill>
                  <a:schemeClr val="tx1"/>
                </a:solidFill>
                <a:effectLst/>
                <a:latin typeface="Times New Roman" panose="02020603050405020304" pitchFamily="18" charset="0"/>
                <a:cs typeface="Times New Roman" panose="02020603050405020304" pitchFamily="18" charset="0"/>
              </a:rPr>
              <a:t> parameters, etc.)</a:t>
            </a:r>
          </a:p>
          <a:p>
            <a:pPr marL="457200" lvl="1"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b="1" i="0" dirty="0">
                <a:solidFill>
                  <a:schemeClr val="tx1"/>
                </a:solidFill>
                <a:effectLst/>
                <a:latin typeface="Times New Roman" panose="02020603050405020304" pitchFamily="18" charset="0"/>
                <a:cs typeface="Times New Roman" panose="02020603050405020304" pitchFamily="18" charset="0"/>
              </a:rPr>
              <a:t>Phase 2: Smart Contract Development and Testing</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Design and Implementation of Core Contracts</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Developing smart contracts: </a:t>
            </a:r>
            <a:r>
              <a:rPr lang="en-US" sz="1200" b="0" i="0" dirty="0" err="1">
                <a:solidFill>
                  <a:schemeClr val="tx1"/>
                </a:solidFill>
                <a:effectLst/>
                <a:latin typeface="Times New Roman" panose="02020603050405020304" pitchFamily="18" charset="0"/>
                <a:cs typeface="Times New Roman" panose="02020603050405020304" pitchFamily="18" charset="0"/>
              </a:rPr>
              <a:t>UserWallet.sol</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WalletManager.sol</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b="0" i="0" dirty="0" err="1">
                <a:solidFill>
                  <a:schemeClr val="tx1"/>
                </a:solidFill>
                <a:effectLst/>
                <a:latin typeface="Times New Roman" panose="02020603050405020304" pitchFamily="18" charset="0"/>
                <a:cs typeface="Times New Roman" panose="02020603050405020304" pitchFamily="18" charset="0"/>
              </a:rPr>
              <a:t>Paymaster.sol</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Defining business logic for wallet creation, toll transaction processing, and gasless operations</a:t>
            </a:r>
          </a:p>
          <a:p>
            <a:pPr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Compilation, Testing, and Deployment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Compiling contracts using Foundry (Forge)</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Running unit tests and integration tests to ensure contract reliability</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Continuous Integration (CI) setup (using GitHub workflows) to automate testing and formatting</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Deploying contracts to local networks (e.g., Anvil) for preliminary testing</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63196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693288"/>
          </a:xfrm>
          <a:prstGeom prst="rect">
            <a:avLst/>
          </a:prstGeom>
          <a:noFill/>
          <a:ln>
            <a:noFill/>
          </a:ln>
        </p:spPr>
        <p:txBody>
          <a:bodyPr spcFirstLastPara="1" wrap="square" lIns="91425" tIns="91425" rIns="91425" bIns="91425" anchor="t" anchorCtr="0">
            <a:spAutoFit/>
          </a:bodyPr>
          <a:lstStyle/>
          <a:p>
            <a:pPr algn="l"/>
            <a:r>
              <a:rPr lang="en-US" sz="1200" b="1" i="0" dirty="0" err="1">
                <a:solidFill>
                  <a:schemeClr val="tx1"/>
                </a:solidFill>
                <a:effectLst/>
                <a:latin typeface="Times New Roman" panose="02020603050405020304" pitchFamily="18" charset="0"/>
                <a:cs typeface="Times New Roman" panose="02020603050405020304" pitchFamily="18" charset="0"/>
              </a:rPr>
              <a:t>UserWallet</a:t>
            </a:r>
            <a:r>
              <a:rPr lang="en-US" sz="1200" b="1" i="0" dirty="0">
                <a:solidFill>
                  <a:schemeClr val="tx1"/>
                </a:solidFill>
                <a:effectLst/>
                <a:latin typeface="Times New Roman" panose="02020603050405020304" pitchFamily="18" charset="0"/>
                <a:cs typeface="Times New Roman" panose="02020603050405020304" pitchFamily="18" charset="0"/>
              </a:rPr>
              <a:t> Contract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200" b="1" i="0" dirty="0">
                <a:solidFill>
                  <a:schemeClr val="tx1"/>
                </a:solidFill>
                <a:effectLst/>
                <a:latin typeface="Times New Roman" panose="02020603050405020304" pitchFamily="18" charset="0"/>
                <a:cs typeface="Times New Roman" panose="02020603050405020304" pitchFamily="18" charset="0"/>
              </a:rPr>
              <a:t>Purpose &amp; Design: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UserWallet</a:t>
            </a:r>
            <a:r>
              <a:rPr lang="en-US" sz="1200" b="0" i="0" dirty="0">
                <a:solidFill>
                  <a:schemeClr val="tx1"/>
                </a:solidFill>
                <a:effectLst/>
                <a:latin typeface="Times New Roman" panose="02020603050405020304" pitchFamily="18" charset="0"/>
                <a:cs typeface="Times New Roman" panose="02020603050405020304" pitchFamily="18" charset="0"/>
              </a:rPr>
              <a:t> contract is designed as an account abstraction module that implements the </a:t>
            </a:r>
            <a:r>
              <a:rPr lang="en-US" sz="1200" b="0" i="0" dirty="0" err="1">
                <a:solidFill>
                  <a:schemeClr val="tx1"/>
                </a:solidFill>
                <a:effectLst/>
                <a:latin typeface="Times New Roman" panose="02020603050405020304" pitchFamily="18" charset="0"/>
                <a:cs typeface="Times New Roman" panose="02020603050405020304" pitchFamily="18" charset="0"/>
              </a:rPr>
              <a:t>IAccount</a:t>
            </a:r>
            <a:r>
              <a:rPr lang="en-US" sz="1200" b="0" i="0" dirty="0">
                <a:solidFill>
                  <a:schemeClr val="tx1"/>
                </a:solidFill>
                <a:effectLst/>
                <a:latin typeface="Times New Roman" panose="02020603050405020304" pitchFamily="18" charset="0"/>
                <a:cs typeface="Times New Roman" panose="02020603050405020304" pitchFamily="18" charset="0"/>
              </a:rPr>
              <a:t> interface. It provides a dedicated wallet for each registered vehicle, enabling automated toll payments. Built on top of </a:t>
            </a:r>
            <a:r>
              <a:rPr lang="en-US" sz="1200" b="0" i="0" dirty="0" err="1">
                <a:solidFill>
                  <a:schemeClr val="tx1"/>
                </a:solidFill>
                <a:effectLst/>
                <a:latin typeface="Times New Roman" panose="02020603050405020304" pitchFamily="18" charset="0"/>
                <a:cs typeface="Times New Roman" panose="02020603050405020304" pitchFamily="18" charset="0"/>
              </a:rPr>
              <a:t>OpenZeppelin's</a:t>
            </a:r>
            <a:r>
              <a:rPr lang="en-US" sz="1200" b="0" i="0" dirty="0">
                <a:solidFill>
                  <a:schemeClr val="tx1"/>
                </a:solidFill>
                <a:effectLst/>
                <a:latin typeface="Times New Roman" panose="02020603050405020304" pitchFamily="18" charset="0"/>
                <a:cs typeface="Times New Roman" panose="02020603050405020304" pitchFamily="18" charset="0"/>
              </a:rPr>
              <a:t> Ownable, it ensures that only the authorized owner or a trusted entry point can execute critical functions.</a:t>
            </a:r>
          </a:p>
          <a:p>
            <a:pPr marL="457200" lvl="1" algn="l"/>
            <a:r>
              <a:rPr lang="en-US" sz="1200" b="1" i="0" dirty="0">
                <a:solidFill>
                  <a:schemeClr val="tx1"/>
                </a:solidFill>
                <a:effectLst/>
                <a:latin typeface="Times New Roman" panose="02020603050405020304" pitchFamily="18" charset="0"/>
                <a:cs typeface="Times New Roman" panose="02020603050405020304" pitchFamily="18" charset="0"/>
              </a:rPr>
              <a:t>Key Functionalities:</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Validation &amp; Signature Verification: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validateUserOp</a:t>
            </a:r>
            <a:r>
              <a:rPr lang="en-US" sz="1200" b="0" i="0" dirty="0">
                <a:solidFill>
                  <a:schemeClr val="tx1"/>
                </a:solidFill>
                <a:effectLst/>
                <a:latin typeface="Times New Roman" panose="02020603050405020304" pitchFamily="18" charset="0"/>
                <a:cs typeface="Times New Roman" panose="02020603050405020304" pitchFamily="18" charset="0"/>
              </a:rPr>
              <a:t> function verifies incoming user operations (packed as </a:t>
            </a:r>
            <a:r>
              <a:rPr lang="en-US" sz="1200" b="0" i="0" dirty="0" err="1">
                <a:solidFill>
                  <a:schemeClr val="tx1"/>
                </a:solidFill>
                <a:effectLst/>
                <a:latin typeface="Times New Roman" panose="02020603050405020304" pitchFamily="18" charset="0"/>
                <a:cs typeface="Times New Roman" panose="02020603050405020304" pitchFamily="18" charset="0"/>
              </a:rPr>
              <a:t>PackedUserOperation</a:t>
            </a:r>
            <a:r>
              <a:rPr lang="en-US" sz="1200" b="0" i="0" dirty="0">
                <a:solidFill>
                  <a:schemeClr val="tx1"/>
                </a:solidFill>
                <a:effectLst/>
                <a:latin typeface="Times New Roman" panose="02020603050405020304" pitchFamily="18" charset="0"/>
                <a:cs typeface="Times New Roman" panose="02020603050405020304" pitchFamily="18" charset="0"/>
              </a:rPr>
              <a:t>) by using cryptographic functions from the ECDSA library. The helper function _</a:t>
            </a:r>
            <a:r>
              <a:rPr lang="en-US" sz="1200" b="0" i="0" dirty="0" err="1">
                <a:solidFill>
                  <a:schemeClr val="tx1"/>
                </a:solidFill>
                <a:effectLst/>
                <a:latin typeface="Times New Roman" panose="02020603050405020304" pitchFamily="18" charset="0"/>
                <a:cs typeface="Times New Roman" panose="02020603050405020304" pitchFamily="18" charset="0"/>
              </a:rPr>
              <a:t>validateSignature</a:t>
            </a:r>
            <a:r>
              <a:rPr lang="en-US" sz="1200" b="0" i="0" dirty="0">
                <a:solidFill>
                  <a:schemeClr val="tx1"/>
                </a:solidFill>
                <a:effectLst/>
                <a:latin typeface="Times New Roman" panose="02020603050405020304" pitchFamily="18" charset="0"/>
                <a:cs typeface="Times New Roman" panose="02020603050405020304" pitchFamily="18" charset="0"/>
              </a:rPr>
              <a:t> recovers the signer from the operation's signature and compares it against the wallet's owner, returning a success or failure status.</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Prefunding Mechanism:</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_</a:t>
            </a:r>
            <a:r>
              <a:rPr lang="en-US" sz="1200" b="0" i="0" dirty="0" err="1">
                <a:solidFill>
                  <a:schemeClr val="tx1"/>
                </a:solidFill>
                <a:effectLst/>
                <a:latin typeface="Times New Roman" panose="02020603050405020304" pitchFamily="18" charset="0"/>
                <a:cs typeface="Times New Roman" panose="02020603050405020304" pitchFamily="18" charset="0"/>
              </a:rPr>
              <a:t>payPrefund</a:t>
            </a:r>
            <a:r>
              <a:rPr lang="en-US" sz="1200" b="0" i="0" dirty="0">
                <a:solidFill>
                  <a:schemeClr val="tx1"/>
                </a:solidFill>
                <a:effectLst/>
                <a:latin typeface="Times New Roman" panose="02020603050405020304" pitchFamily="18" charset="0"/>
                <a:cs typeface="Times New Roman" panose="02020603050405020304" pitchFamily="18" charset="0"/>
              </a:rPr>
              <a:t> function ensures that any missing account funds are promptly prefunded, facilitating uninterrupted transaction processing.</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Execution of External Calls:</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execute function allows the wallet (restricted to the entry point or the owner) to interact with other contracts or addresses, forwarding calls and handling value transfers securely.</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Whitelist Management:</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With functions such as </a:t>
            </a:r>
            <a:r>
              <a:rPr lang="en-US" sz="1200" b="0" i="0" dirty="0" err="1">
                <a:solidFill>
                  <a:schemeClr val="tx1"/>
                </a:solidFill>
                <a:effectLst/>
                <a:latin typeface="Times New Roman" panose="02020603050405020304" pitchFamily="18" charset="0"/>
                <a:cs typeface="Times New Roman" panose="02020603050405020304" pitchFamily="18" charset="0"/>
              </a:rPr>
              <a:t>isWhitelisted</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b="0" i="0" dirty="0" err="1">
                <a:solidFill>
                  <a:schemeClr val="tx1"/>
                </a:solidFill>
                <a:effectLst/>
                <a:latin typeface="Times New Roman" panose="02020603050405020304" pitchFamily="18" charset="0"/>
                <a:cs typeface="Times New Roman" panose="02020603050405020304" pitchFamily="18" charset="0"/>
              </a:rPr>
              <a:t>addToWhitelist</a:t>
            </a:r>
            <a:r>
              <a:rPr lang="en-US" sz="1200" b="0" i="0" dirty="0">
                <a:solidFill>
                  <a:schemeClr val="tx1"/>
                </a:solidFill>
                <a:effectLst/>
                <a:latin typeface="Times New Roman" panose="02020603050405020304" pitchFamily="18" charset="0"/>
                <a:cs typeface="Times New Roman" panose="02020603050405020304" pitchFamily="18" charset="0"/>
              </a:rPr>
              <a:t>, the contract maintains a registry of approved addresses, ensuring that only trusted entities can initiate certain operations like withdrawing tolls.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153220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170327" y="1186770"/>
            <a:ext cx="8657414" cy="3877954"/>
          </a:xfrm>
          <a:prstGeom prst="rect">
            <a:avLst/>
          </a:prstGeom>
          <a:noFill/>
          <a:ln>
            <a:noFill/>
          </a:ln>
        </p:spPr>
        <p:txBody>
          <a:bodyPr spcFirstLastPara="1" wrap="square" lIns="91425" tIns="91425" rIns="91425" bIns="91425" anchor="t" anchorCtr="0">
            <a:spAutoFit/>
          </a:bodyPr>
          <a:lstStyle/>
          <a:p>
            <a:pPr marL="802640" lvl="0" indent="-581025" algn="l" rtl="0">
              <a:spcBef>
                <a:spcPts val="0"/>
              </a:spcBef>
              <a:spcAft>
                <a:spcPts val="0"/>
              </a:spcAft>
              <a:buClr>
                <a:schemeClr val="dk1"/>
              </a:buClr>
              <a:buSzPts val="1900"/>
              <a:buAutoNum type="arabicPeriod"/>
            </a:pPr>
            <a:r>
              <a:rPr lang="en-GB" sz="2400" dirty="0">
                <a:solidFill>
                  <a:schemeClr val="dk1"/>
                </a:solidFill>
                <a:latin typeface="Times New Roman" panose="02020603050405020304" pitchFamily="18" charset="0"/>
                <a:cs typeface="Times New Roman" panose="02020603050405020304" pitchFamily="18" charset="0"/>
              </a:rPr>
              <a:t>Problem Statement – Abstract</a:t>
            </a:r>
          </a:p>
          <a:p>
            <a:pPr marL="802640" lvl="0" indent="-581025" algn="l" rtl="0">
              <a:spcBef>
                <a:spcPts val="0"/>
              </a:spcBef>
              <a:spcAft>
                <a:spcPts val="0"/>
              </a:spcAft>
              <a:buClr>
                <a:schemeClr val="dk1"/>
              </a:buClr>
              <a:buSzPts val="1900"/>
              <a:buAutoNum type="arabicPeriod"/>
            </a:pPr>
            <a:r>
              <a:rPr lang="en-GB" sz="2400" dirty="0">
                <a:solidFill>
                  <a:schemeClr val="dk1"/>
                </a:solidFill>
                <a:latin typeface="Times New Roman" panose="02020603050405020304" pitchFamily="18" charset="0"/>
                <a:cs typeface="Times New Roman" panose="02020603050405020304" pitchFamily="18" charset="0"/>
              </a:rPr>
              <a:t>Objectives</a:t>
            </a:r>
          </a:p>
          <a:p>
            <a:pPr marL="802640" lvl="0" indent="-581025" algn="l" rtl="0">
              <a:spcBef>
                <a:spcPts val="0"/>
              </a:spcBef>
              <a:spcAft>
                <a:spcPts val="0"/>
              </a:spcAft>
              <a:buClr>
                <a:schemeClr val="dk1"/>
              </a:buClr>
              <a:buSzPts val="1900"/>
              <a:buAutoNum type="arabicPeriod"/>
            </a:pPr>
            <a:r>
              <a:rPr lang="en-US" altLang="en-GB" sz="2400" dirty="0">
                <a:solidFill>
                  <a:schemeClr val="dk1"/>
                </a:solidFill>
                <a:latin typeface="Times New Roman" panose="02020603050405020304" pitchFamily="18" charset="0"/>
                <a:cs typeface="Times New Roman" panose="02020603050405020304" pitchFamily="18" charset="0"/>
              </a:rPr>
              <a:t>Daily Scrum Plan</a:t>
            </a:r>
            <a:endParaRPr lang="en-GB" sz="2400" dirty="0">
              <a:solidFill>
                <a:schemeClr val="dk1"/>
              </a:solidFill>
              <a:latin typeface="Times New Roman" panose="02020603050405020304" pitchFamily="18" charset="0"/>
              <a:cs typeface="Times New Roman" panose="02020603050405020304" pitchFamily="18" charset="0"/>
            </a:endParaRP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Proposed System – System Design</a:t>
            </a: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Proposed System – Architecture </a:t>
            </a:r>
          </a:p>
          <a:p>
            <a:pPr marL="802640" indent="-581025">
              <a:buClr>
                <a:schemeClr val="dk1"/>
              </a:buClr>
              <a:buSzPts val="1900"/>
              <a:buFont typeface="Arial" panose="020B0604020202020204"/>
              <a:buAutoNum type="arabicPeriod"/>
            </a:pPr>
            <a:r>
              <a:rPr lang="en-US" sz="2400" dirty="0">
                <a:solidFill>
                  <a:srgbClr val="000000"/>
                </a:solidFill>
                <a:effectLst/>
                <a:latin typeface="Times New Roman" panose="02020603050405020304" pitchFamily="18" charset="0"/>
                <a:ea typeface="Droid Sans"/>
                <a:cs typeface="Times New Roman" panose="02020603050405020304" pitchFamily="18" charset="0"/>
              </a:rPr>
              <a:t>Functional Modules</a:t>
            </a:r>
          </a:p>
          <a:p>
            <a:pPr marL="802640" indent="-581025">
              <a:buClr>
                <a:schemeClr val="dk1"/>
              </a:buClr>
              <a:buSzPts val="1900"/>
              <a:buFont typeface="Arial" panose="020B0604020202020204"/>
              <a:buAutoNum type="arabicPeriod"/>
            </a:pPr>
            <a:r>
              <a:rPr lang="en-US" sz="2400" dirty="0">
                <a:solidFill>
                  <a:schemeClr val="dk1"/>
                </a:solidFill>
                <a:latin typeface="Times New Roman" panose="02020603050405020304" pitchFamily="18" charset="0"/>
                <a:cs typeface="Times New Roman" panose="02020603050405020304" pitchFamily="18" charset="0"/>
              </a:rPr>
              <a:t>Functional Test Case </a:t>
            </a:r>
          </a:p>
          <a:p>
            <a:pPr marL="802640" indent="-581025">
              <a:buClr>
                <a:schemeClr val="dk1"/>
              </a:buClr>
              <a:buSzPts val="1900"/>
              <a:buFont typeface="Arial" panose="020B0604020202020204"/>
              <a:buAutoNum type="arabicPeriod"/>
            </a:pPr>
            <a:r>
              <a:rPr lang="en-US" sz="2400" dirty="0">
                <a:solidFill>
                  <a:schemeClr val="dk1"/>
                </a:solidFill>
                <a:latin typeface="Times New Roman" panose="02020603050405020304" pitchFamily="18" charset="0"/>
                <a:cs typeface="Times New Roman" panose="02020603050405020304" pitchFamily="18" charset="0"/>
              </a:rPr>
              <a:t>Implementation Details</a:t>
            </a: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Result analysis </a:t>
            </a:r>
          </a:p>
          <a:p>
            <a:pPr marL="802640" lvl="0" indent="-581025" algn="l" rtl="0">
              <a:spcBef>
                <a:spcPts val="0"/>
              </a:spcBef>
              <a:spcAft>
                <a:spcPts val="0"/>
              </a:spcAft>
              <a:buClr>
                <a:schemeClr val="dk1"/>
              </a:buClr>
              <a:buSzPts val="1900"/>
              <a:buAutoNum type="arabicPeriod"/>
            </a:pPr>
            <a:r>
              <a:rPr lang="en-US" sz="2400" dirty="0">
                <a:latin typeface="Times New Roman" panose="02020603050405020304" pitchFamily="18" charset="0"/>
                <a:cs typeface="Times New Roman" panose="02020603050405020304" pitchFamily="18" charset="0"/>
              </a:rPr>
              <a:t>References </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Table of Contents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139291"/>
          </a:xfrm>
          <a:prstGeom prst="rect">
            <a:avLst/>
          </a:prstGeom>
          <a:noFill/>
          <a:ln>
            <a:noFill/>
          </a:ln>
        </p:spPr>
        <p:txBody>
          <a:bodyPr spcFirstLastPara="1" wrap="square" lIns="91425" tIns="91425" rIns="91425" bIns="91425" anchor="t" anchorCtr="0">
            <a:spAutoFit/>
          </a:bodyPr>
          <a:lstStyle/>
          <a:p>
            <a:pPr algn="l"/>
            <a:r>
              <a:rPr lang="en-US" sz="1200" b="1" i="0" dirty="0" err="1">
                <a:solidFill>
                  <a:schemeClr val="tx1"/>
                </a:solidFill>
                <a:effectLst/>
                <a:latin typeface="Times New Roman" panose="02020603050405020304" pitchFamily="18" charset="0"/>
                <a:cs typeface="Times New Roman" panose="02020603050405020304" pitchFamily="18" charset="0"/>
              </a:rPr>
              <a:t>WalletManager</a:t>
            </a:r>
            <a:r>
              <a:rPr lang="en-US" sz="1200" b="1" i="0" dirty="0">
                <a:solidFill>
                  <a:schemeClr val="tx1"/>
                </a:solidFill>
                <a:effectLst/>
                <a:latin typeface="Times New Roman" panose="02020603050405020304" pitchFamily="18" charset="0"/>
                <a:cs typeface="Times New Roman" panose="02020603050405020304" pitchFamily="18" charset="0"/>
              </a:rPr>
              <a:t> Contract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200" b="1" i="0" dirty="0">
                <a:solidFill>
                  <a:schemeClr val="tx1"/>
                </a:solidFill>
                <a:effectLst/>
                <a:latin typeface="Times New Roman" panose="02020603050405020304" pitchFamily="18" charset="0"/>
                <a:cs typeface="Times New Roman" panose="02020603050405020304" pitchFamily="18" charset="0"/>
              </a:rPr>
              <a:t>Purpose &amp; Design: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WalletManager</a:t>
            </a:r>
            <a:r>
              <a:rPr lang="en-US" sz="1200" b="0" i="0" dirty="0">
                <a:solidFill>
                  <a:schemeClr val="tx1"/>
                </a:solidFill>
                <a:effectLst/>
                <a:latin typeface="Times New Roman" panose="02020603050405020304" pitchFamily="18" charset="0"/>
                <a:cs typeface="Times New Roman" panose="02020603050405020304" pitchFamily="18" charset="0"/>
              </a:rPr>
              <a:t> contract acts as a factory and manager for </a:t>
            </a:r>
            <a:r>
              <a:rPr lang="en-US" sz="1200" b="0" i="0" dirty="0" err="1">
                <a:solidFill>
                  <a:schemeClr val="tx1"/>
                </a:solidFill>
                <a:effectLst/>
                <a:latin typeface="Times New Roman" panose="02020603050405020304" pitchFamily="18" charset="0"/>
                <a:cs typeface="Times New Roman" panose="02020603050405020304" pitchFamily="18" charset="0"/>
              </a:rPr>
              <a:t>UserWallet</a:t>
            </a:r>
            <a:r>
              <a:rPr lang="en-US" sz="1200" b="0" i="0" dirty="0">
                <a:solidFill>
                  <a:schemeClr val="tx1"/>
                </a:solidFill>
                <a:effectLst/>
                <a:latin typeface="Times New Roman" panose="02020603050405020304" pitchFamily="18" charset="0"/>
                <a:cs typeface="Times New Roman" panose="02020603050405020304" pitchFamily="18" charset="0"/>
              </a:rPr>
              <a:t> contracts. It facilitates the creation of new wallets for vehicles and maintains mappings that associate vehicle identifiers (car IDs) with their corresponding wallets. Additionally, it stores user profiles securely on-chain.</a:t>
            </a:r>
          </a:p>
          <a:p>
            <a:pPr marL="457200" lvl="1" algn="l"/>
            <a:r>
              <a:rPr lang="en-US" sz="1200" b="1" i="0" dirty="0">
                <a:solidFill>
                  <a:schemeClr val="tx1"/>
                </a:solidFill>
                <a:effectLst/>
                <a:latin typeface="Times New Roman" panose="02020603050405020304" pitchFamily="18" charset="0"/>
                <a:cs typeface="Times New Roman" panose="02020603050405020304" pitchFamily="18" charset="0"/>
              </a:rPr>
              <a:t>Key Functionalities:</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Wallet Creation: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createWalletForCar</a:t>
            </a:r>
            <a:r>
              <a:rPr lang="en-US" sz="1200" b="0" i="0" dirty="0">
                <a:solidFill>
                  <a:schemeClr val="tx1"/>
                </a:solidFill>
                <a:effectLst/>
                <a:latin typeface="Times New Roman" panose="02020603050405020304" pitchFamily="18" charset="0"/>
                <a:cs typeface="Times New Roman" panose="02020603050405020304" pitchFamily="18" charset="0"/>
              </a:rPr>
              <a:t> function checks if a wallet already exists for a given vehicle (identified by its car ID). If not, it deploys a new </a:t>
            </a:r>
            <a:r>
              <a:rPr lang="en-US" sz="1200" b="0" i="0" dirty="0" err="1">
                <a:solidFill>
                  <a:schemeClr val="tx1"/>
                </a:solidFill>
                <a:effectLst/>
                <a:latin typeface="Times New Roman" panose="02020603050405020304" pitchFamily="18" charset="0"/>
                <a:cs typeface="Times New Roman" panose="02020603050405020304" pitchFamily="18" charset="0"/>
              </a:rPr>
              <a:t>UserWallet</a:t>
            </a:r>
            <a:r>
              <a:rPr lang="en-US" sz="1200" b="0" i="0" dirty="0">
                <a:solidFill>
                  <a:schemeClr val="tx1"/>
                </a:solidFill>
                <a:effectLst/>
                <a:latin typeface="Times New Roman" panose="02020603050405020304" pitchFamily="18" charset="0"/>
                <a:cs typeface="Times New Roman" panose="02020603050405020304" pitchFamily="18" charset="0"/>
              </a:rPr>
              <a:t> instance, transfers its ownership to the caller (typically a system administrator or user), and records the mapping. This process is logged via the </a:t>
            </a:r>
            <a:r>
              <a:rPr lang="en-US" sz="1200" b="0" i="0" dirty="0" err="1">
                <a:solidFill>
                  <a:schemeClr val="tx1"/>
                </a:solidFill>
                <a:effectLst/>
                <a:latin typeface="Times New Roman" panose="02020603050405020304" pitchFamily="18" charset="0"/>
                <a:cs typeface="Times New Roman" panose="02020603050405020304" pitchFamily="18" charset="0"/>
              </a:rPr>
              <a:t>WalletCreated</a:t>
            </a:r>
            <a:r>
              <a:rPr lang="en-US" sz="1200" b="0" i="0" dirty="0">
                <a:solidFill>
                  <a:schemeClr val="tx1"/>
                </a:solidFill>
                <a:effectLst/>
                <a:latin typeface="Times New Roman" panose="02020603050405020304" pitchFamily="18" charset="0"/>
                <a:cs typeface="Times New Roman" panose="02020603050405020304" pitchFamily="18" charset="0"/>
              </a:rPr>
              <a:t> event for auditability.</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Profile Management:</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Functions </a:t>
            </a:r>
            <a:r>
              <a:rPr lang="en-US" sz="1200" b="0" i="0" dirty="0" err="1">
                <a:solidFill>
                  <a:schemeClr val="tx1"/>
                </a:solidFill>
                <a:effectLst/>
                <a:latin typeface="Times New Roman" panose="02020603050405020304" pitchFamily="18" charset="0"/>
                <a:cs typeface="Times New Roman" panose="02020603050405020304" pitchFamily="18" charset="0"/>
              </a:rPr>
              <a:t>setProfile</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b="0" i="0" dirty="0" err="1">
                <a:solidFill>
                  <a:schemeClr val="tx1"/>
                </a:solidFill>
                <a:effectLst/>
                <a:latin typeface="Times New Roman" panose="02020603050405020304" pitchFamily="18" charset="0"/>
                <a:cs typeface="Times New Roman" panose="02020603050405020304" pitchFamily="18" charset="0"/>
              </a:rPr>
              <a:t>getProfile</a:t>
            </a:r>
            <a:r>
              <a:rPr lang="en-US" sz="1200" b="0" i="0" dirty="0">
                <a:solidFill>
                  <a:schemeClr val="tx1"/>
                </a:solidFill>
                <a:effectLst/>
                <a:latin typeface="Times New Roman" panose="02020603050405020304" pitchFamily="18" charset="0"/>
                <a:cs typeface="Times New Roman" panose="02020603050405020304" pitchFamily="18" charset="0"/>
              </a:rPr>
              <a:t> allow users to store and retrieve their personal details (e.g., name, gender, city, </a:t>
            </a:r>
            <a:r>
              <a:rPr lang="en-US" sz="1200" b="0" i="0" dirty="0" err="1">
                <a:solidFill>
                  <a:schemeClr val="tx1"/>
                </a:solidFill>
                <a:effectLst/>
                <a:latin typeface="Times New Roman" panose="02020603050405020304" pitchFamily="18" charset="0"/>
                <a:cs typeface="Times New Roman" panose="02020603050405020304" pitchFamily="18" charset="0"/>
              </a:rPr>
              <a:t>pincode</a:t>
            </a:r>
            <a:r>
              <a:rPr lang="en-US" sz="1200" b="0" i="0" dirty="0">
                <a:solidFill>
                  <a:schemeClr val="tx1"/>
                </a:solidFill>
                <a:effectLst/>
                <a:latin typeface="Times New Roman" panose="02020603050405020304" pitchFamily="18" charset="0"/>
                <a:cs typeface="Times New Roman" panose="02020603050405020304" pitchFamily="18" charset="0"/>
              </a:rPr>
              <a:t>) in a structured manner, linking these details to their wallet through a secure user proof mechanism.</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Whitelist Aggregation: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addToWhitelist_UserWallet</a:t>
            </a:r>
            <a:r>
              <a:rPr lang="en-US" sz="1200" b="0" i="0" dirty="0">
                <a:solidFill>
                  <a:schemeClr val="tx1"/>
                </a:solidFill>
                <a:effectLst/>
                <a:latin typeface="Times New Roman" panose="02020603050405020304" pitchFamily="18" charset="0"/>
                <a:cs typeface="Times New Roman" panose="02020603050405020304" pitchFamily="18" charset="0"/>
              </a:rPr>
              <a:t> function iterates over an array of addresses and adds them to the whitelist of a specific </a:t>
            </a:r>
            <a:r>
              <a:rPr lang="en-US" sz="1200" b="0" i="0" dirty="0" err="1">
                <a:solidFill>
                  <a:schemeClr val="tx1"/>
                </a:solidFill>
                <a:effectLst/>
                <a:latin typeface="Times New Roman" panose="02020603050405020304" pitchFamily="18" charset="0"/>
                <a:cs typeface="Times New Roman" panose="02020603050405020304" pitchFamily="18" charset="0"/>
              </a:rPr>
              <a:t>UserWallet</a:t>
            </a:r>
            <a:r>
              <a:rPr lang="en-US" sz="1200" b="0" i="0" dirty="0">
                <a:solidFill>
                  <a:schemeClr val="tx1"/>
                </a:solidFill>
                <a:effectLst/>
                <a:latin typeface="Times New Roman" panose="02020603050405020304" pitchFamily="18" charset="0"/>
                <a:cs typeface="Times New Roman" panose="02020603050405020304" pitchFamily="18" charset="0"/>
              </a:rPr>
              <a:t>, ensuring that only authorized addresses can trigger sensitive operations like fund withdrawals.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07504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631733"/>
          </a:xfrm>
          <a:prstGeom prst="rect">
            <a:avLst/>
          </a:prstGeom>
          <a:noFill/>
          <a:ln>
            <a:noFill/>
          </a:ln>
        </p:spPr>
        <p:txBody>
          <a:bodyPr spcFirstLastPara="1" wrap="square" lIns="91425" tIns="91425" rIns="91425" bIns="91425" anchor="t" anchorCtr="0">
            <a:sp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Phase 3: Frontend and User Interface Development</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Designing the Web and Mobile Interfaces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Developing user interfaces with </a:t>
            </a:r>
            <a:r>
              <a:rPr lang="en-US" b="0" i="0" dirty="0" err="1">
                <a:solidFill>
                  <a:schemeClr val="tx1"/>
                </a:solidFill>
                <a:effectLst/>
                <a:latin typeface="Times New Roman" panose="02020603050405020304" pitchFamily="18" charset="0"/>
                <a:cs typeface="Times New Roman" panose="02020603050405020304" pitchFamily="18" charset="0"/>
              </a:rPr>
              <a:t>Next.js</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0" dirty="0" err="1">
                <a:solidFill>
                  <a:schemeClr val="tx1"/>
                </a:solidFill>
                <a:effectLst/>
                <a:latin typeface="Times New Roman" panose="02020603050405020304" pitchFamily="18" charset="0"/>
                <a:cs typeface="Times New Roman" panose="02020603050405020304" pitchFamily="18" charset="0"/>
              </a:rPr>
              <a:t>React.js</a:t>
            </a:r>
            <a:r>
              <a:rPr lang="en-US" b="0" i="0" dirty="0">
                <a:solidFill>
                  <a:schemeClr val="tx1"/>
                </a:solidFill>
                <a:effectLst/>
                <a:latin typeface="Times New Roman" panose="02020603050405020304" pitchFamily="18" charset="0"/>
                <a:cs typeface="Times New Roman" panose="02020603050405020304" pitchFamily="18" charset="0"/>
              </a:rPr>
              <a:t> for web and React Native for mobile</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Creating key components (e.g., </a:t>
            </a:r>
            <a:r>
              <a:rPr lang="en-US" b="0" i="0" dirty="0" err="1">
                <a:solidFill>
                  <a:schemeClr val="tx1"/>
                </a:solidFill>
                <a:effectLst/>
                <a:latin typeface="Times New Roman" panose="02020603050405020304" pitchFamily="18" charset="0"/>
                <a:cs typeface="Times New Roman" panose="02020603050405020304" pitchFamily="18" charset="0"/>
              </a:rPr>
              <a:t>Fastag.js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Home.js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Login.js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Profile.js</a:t>
            </a:r>
            <a:r>
              <a:rPr lang="en-US" b="0" i="0" dirty="0">
                <a:solidFill>
                  <a:schemeClr val="tx1"/>
                </a:solidFill>
                <a:effectLst/>
                <a:latin typeface="Times New Roman" panose="02020603050405020304" pitchFamily="18" charset="0"/>
                <a:cs typeface="Times New Roman" panose="02020603050405020304" pitchFamily="18" charset="0"/>
              </a:rPr>
              <a:t>) for wallet management and transaction monitoring</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Integration with Blockchain Components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Utilizing </a:t>
            </a:r>
            <a:r>
              <a:rPr lang="en-US" b="0" i="0" dirty="0" err="1">
                <a:solidFill>
                  <a:schemeClr val="tx1"/>
                </a:solidFill>
                <a:effectLst/>
                <a:latin typeface="Times New Roman" panose="02020603050405020304" pitchFamily="18" charset="0"/>
                <a:cs typeface="Times New Roman" panose="02020603050405020304" pitchFamily="18" charset="0"/>
              </a:rPr>
              <a:t>Wagmi</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b="0" i="0" dirty="0" err="1">
                <a:solidFill>
                  <a:schemeClr val="tx1"/>
                </a:solidFill>
                <a:effectLst/>
                <a:latin typeface="Times New Roman" panose="02020603050405020304" pitchFamily="18" charset="0"/>
                <a:cs typeface="Times New Roman" panose="02020603050405020304" pitchFamily="18" charset="0"/>
              </a:rPr>
              <a:t>RainbowKit</a:t>
            </a:r>
            <a:r>
              <a:rPr lang="en-US" b="0" i="0" dirty="0">
                <a:solidFill>
                  <a:schemeClr val="tx1"/>
                </a:solidFill>
                <a:effectLst/>
                <a:latin typeface="Times New Roman" panose="02020603050405020304" pitchFamily="18" charset="0"/>
                <a:cs typeface="Times New Roman" panose="02020603050405020304" pitchFamily="18" charset="0"/>
              </a:rPr>
              <a:t> libraries for seamless wallet connectivity and blockchain interactions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Integrating smart contract methods into the frontend via API calls and React hooks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Styling and responsiveness using Tailwind CSS and </a:t>
            </a:r>
            <a:r>
              <a:rPr lang="en-US" b="0" i="0" dirty="0" err="1">
                <a:solidFill>
                  <a:schemeClr val="tx1"/>
                </a:solidFill>
                <a:effectLst/>
                <a:latin typeface="Times New Roman" panose="02020603050405020304" pitchFamily="18" charset="0"/>
                <a:cs typeface="Times New Roman" panose="02020603050405020304" pitchFamily="18" charset="0"/>
              </a:rPr>
              <a:t>Nativewind</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Phase 4: Integration of Additional Modules and Backend Services</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Web-NFC and RFID Integration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Incorporating the web‑</a:t>
            </a:r>
            <a:r>
              <a:rPr lang="en-US" b="0" i="0" dirty="0" err="1">
                <a:solidFill>
                  <a:schemeClr val="tx1"/>
                </a:solidFill>
                <a:effectLst/>
                <a:latin typeface="Times New Roman" panose="02020603050405020304" pitchFamily="18" charset="0"/>
                <a:cs typeface="Times New Roman" panose="02020603050405020304" pitchFamily="18" charset="0"/>
              </a:rPr>
              <a:t>nfc</a:t>
            </a:r>
            <a:r>
              <a:rPr lang="en-US" b="0" i="0" dirty="0">
                <a:solidFill>
                  <a:schemeClr val="tx1"/>
                </a:solidFill>
                <a:effectLst/>
                <a:latin typeface="Times New Roman" panose="02020603050405020304" pitchFamily="18" charset="0"/>
                <a:cs typeface="Times New Roman" panose="02020603050405020304" pitchFamily="18" charset="0"/>
              </a:rPr>
              <a:t> module to handle near‑field communication for toll detection</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Ensuring robust RFID scanner integration at toll plazas to capture </a:t>
            </a:r>
            <a:r>
              <a:rPr lang="en-US" b="0" i="0" dirty="0" err="1">
                <a:solidFill>
                  <a:schemeClr val="tx1"/>
                </a:solidFill>
                <a:effectLst/>
                <a:latin typeface="Times New Roman" panose="02020603050405020304" pitchFamily="18" charset="0"/>
                <a:cs typeface="Times New Roman" panose="02020603050405020304" pitchFamily="18" charset="0"/>
              </a:rPr>
              <a:t>FASTag</a:t>
            </a:r>
            <a:r>
              <a:rPr lang="en-US" b="0" i="0" dirty="0">
                <a:solidFill>
                  <a:schemeClr val="tx1"/>
                </a:solidFill>
                <a:effectLst/>
                <a:latin typeface="Times New Roman" panose="02020603050405020304" pitchFamily="18" charset="0"/>
                <a:cs typeface="Times New Roman" panose="02020603050405020304" pitchFamily="18" charset="0"/>
              </a:rPr>
              <a:t> data</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Backend API Development</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Building API services with Node.js and </a:t>
            </a:r>
            <a:r>
              <a:rPr lang="en-US" b="0" i="0" dirty="0" err="1">
                <a:solidFill>
                  <a:schemeClr val="tx1"/>
                </a:solidFill>
                <a:effectLst/>
                <a:latin typeface="Times New Roman" panose="02020603050405020304" pitchFamily="18" charset="0"/>
                <a:cs typeface="Times New Roman" panose="02020603050405020304" pitchFamily="18" charset="0"/>
              </a:rPr>
              <a:t>Express.js</a:t>
            </a:r>
            <a:r>
              <a:rPr lang="en-US" b="0" i="0" dirty="0">
                <a:solidFill>
                  <a:schemeClr val="tx1"/>
                </a:solidFill>
                <a:effectLst/>
                <a:latin typeface="Times New Roman" panose="02020603050405020304" pitchFamily="18" charset="0"/>
                <a:cs typeface="Times New Roman" panose="02020603050405020304" pitchFamily="18" charset="0"/>
              </a:rPr>
              <a:t> for additional business logic</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Integrating decentralized storage using IPFS for non‑transactional data (e.g., multimedia, documents)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4707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416290"/>
          </a:xfrm>
          <a:prstGeom prst="rect">
            <a:avLst/>
          </a:prstGeom>
          <a:noFill/>
          <a:ln>
            <a:noFill/>
          </a:ln>
        </p:spPr>
        <p:txBody>
          <a:bodyPr spcFirstLastPara="1" wrap="square" lIns="91425" tIns="91425" rIns="91425" bIns="91425" anchor="t" anchorCtr="0">
            <a:sp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Phase 5: End-to-End Testing, Deployment, and Iteration</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Local and </a:t>
            </a:r>
            <a:r>
              <a:rPr lang="en-US" b="1" i="0" dirty="0" err="1">
                <a:solidFill>
                  <a:schemeClr val="tx1"/>
                </a:solidFill>
                <a:effectLst/>
                <a:latin typeface="Times New Roman" panose="02020603050405020304" pitchFamily="18" charset="0"/>
                <a:cs typeface="Times New Roman" panose="02020603050405020304" pitchFamily="18" charset="0"/>
              </a:rPr>
              <a:t>Testnet</a:t>
            </a:r>
            <a:r>
              <a:rPr lang="en-US" b="1" i="0" dirty="0">
                <a:solidFill>
                  <a:schemeClr val="tx1"/>
                </a:solidFill>
                <a:effectLst/>
                <a:latin typeface="Times New Roman" panose="02020603050405020304" pitchFamily="18" charset="0"/>
                <a:cs typeface="Times New Roman" panose="02020603050405020304" pitchFamily="18" charset="0"/>
              </a:rPr>
              <a:t> Deployment</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Running simulations on local Ethereum nodes (e.g., Anvil) and deploying to </a:t>
            </a:r>
            <a:r>
              <a:rPr lang="en-US" b="0" i="0" dirty="0" err="1">
                <a:solidFill>
                  <a:schemeClr val="tx1"/>
                </a:solidFill>
                <a:effectLst/>
                <a:latin typeface="Times New Roman" panose="02020603050405020304" pitchFamily="18" charset="0"/>
                <a:cs typeface="Times New Roman" panose="02020603050405020304" pitchFamily="18" charset="0"/>
              </a:rPr>
              <a:t>testnets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Verifying smart contract functionality on-chain and ensuring data integrity</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User Acceptance and Performance Testing</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Testing front‑end interfaces for responsiveness and user-friendliness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Monitoring toll transaction flows, processing times, and throughput improvements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Iterating based on performance feedback and bug reports</a:t>
            </a:r>
          </a:p>
          <a:p>
            <a:pPr algn="l"/>
            <a:r>
              <a:rPr lang="en-US" b="1" i="0" dirty="0">
                <a:solidFill>
                  <a:schemeClr val="tx1"/>
                </a:solidFill>
                <a:effectLst/>
                <a:latin typeface="Times New Roman" panose="02020603050405020304" pitchFamily="18" charset="0"/>
                <a:cs typeface="Times New Roman" panose="02020603050405020304" pitchFamily="18" charset="0"/>
              </a:rPr>
              <a:t>Phase 6: Advanced Features and Scalability Enhancements</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Implementation of Advanced Features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Integrating fraud detection algorithms (e.g., using RNN-based models) for anomaly detection</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Enabling gasless transactions with enhanced paymaster contracts for improved user experience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Cross-Chain and Interoperability Enhancements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Exploring options for cross‑chain wallet top-ups and multi‑chain support</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Future-proofing the system with scalability improvements and performance optimizations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175046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294492"/>
            <a:ext cx="8657414" cy="2554515"/>
          </a:xfrm>
          <a:prstGeom prst="rect">
            <a:avLst/>
          </a:prstGeom>
          <a:noFill/>
          <a:ln>
            <a:noFill/>
          </a:ln>
        </p:spPr>
        <p:txBody>
          <a:bodyPr spcFirstLastPara="1" wrap="square" lIns="91425" tIns="91425" rIns="91425" bIns="91425" anchor="t" anchorCtr="0">
            <a:spAutoFit/>
          </a:bodyPr>
          <a:lstStyle/>
          <a:p>
            <a:r>
              <a:rPr lang="en-US" dirty="0">
                <a:latin typeface="Times New Roman" panose="02020603050405020304" pitchFamily="18" charset="0"/>
                <a:cs typeface="Times New Roman" panose="02020603050405020304" pitchFamily="18" charset="0"/>
              </a:rPr>
              <a:t>The development of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is currently in its initial phase, where core modules and foundational architecture are being implemented. Significant progress has been made in defining the system design, establishing the blockchain infrastructure, and integrating critical components such as Anon-Aadhaar authentication and account abstraction for wallet creation. Early implementation results demonstrate successful registration of Vehicle IDs and RC documents, along with the generation of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linked to blockchain-based wallets. Initial tests of RFID-based toll detection have shown promising results, with smooth integration into the payment flow being the next key milestone. Smart contracts, including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have been structured to handle wallet management and gasless transactions through a Paymaster contract, ensuring scalability and cost efficiency. While testing and refinement are ongoing, the foundational work establishes a robust framework to achieve the project objectives, providing a clear pathway toward a decentralized and secure toll collection system. Further phases will focus on completing full-scale integration, testing, and deploying the system on a blockchain </a:t>
            </a:r>
            <a:r>
              <a:rPr lang="en-US" dirty="0" err="1">
                <a:latin typeface="Times New Roman" panose="02020603050405020304" pitchFamily="18" charset="0"/>
                <a:cs typeface="Times New Roman" panose="02020603050405020304" pitchFamily="18" charset="0"/>
              </a:rPr>
              <a:t>testnet</a:t>
            </a:r>
            <a:r>
              <a:rPr lang="en-US" dirty="0">
                <a:latin typeface="Times New Roman" panose="02020603050405020304" pitchFamily="18" charset="0"/>
                <a:cs typeface="Times New Roman" panose="02020603050405020304" pitchFamily="18" charset="0"/>
              </a:rPr>
              <a: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Result</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80314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p:nvPr/>
        </p:nvSpPr>
        <p:spPr>
          <a:xfrm>
            <a:off x="395550" y="931275"/>
            <a:ext cx="835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7" name="Google Shape;187;p28"/>
          <p:cNvSpPr txBox="1"/>
          <p:nvPr/>
        </p:nvSpPr>
        <p:spPr>
          <a:xfrm>
            <a:off x="573150" y="931275"/>
            <a:ext cx="8175300" cy="3631733"/>
          </a:xfrm>
          <a:prstGeom prst="rect">
            <a:avLst/>
          </a:prstGeom>
          <a:noFill/>
          <a:ln>
            <a:noFill/>
          </a:ln>
        </p:spPr>
        <p:txBody>
          <a:bodyPr spcFirstLastPara="1" wrap="square" lIns="91425" tIns="91425" rIns="91425" bIns="91425" anchor="t" anchorCtr="0">
            <a:spAutoFit/>
          </a:bodyPr>
          <a:lstStyle/>
          <a:p>
            <a:pPr marL="412750" lvl="0" indent="-285750">
              <a:buClr>
                <a:schemeClr val="dk1"/>
              </a:buClr>
              <a:buSzPts val="1600"/>
              <a:buFont typeface="Arial" panose="020B0604020202020204" pitchFamily="34" charset="0"/>
              <a:buChar char="•"/>
            </a:pPr>
            <a:r>
              <a:rPr lang="en-US" sz="1600" dirty="0" err="1">
                <a:latin typeface="+mn-lt"/>
              </a:rPr>
              <a:t>Gencer</a:t>
            </a:r>
            <a:r>
              <a:rPr lang="en-US" sz="1600" dirty="0">
                <a:latin typeface="+mn-lt"/>
              </a:rPr>
              <a:t>, A. E., Basu, S., Eyal, I., van </a:t>
            </a:r>
            <a:r>
              <a:rPr lang="en-US" sz="1600" dirty="0" err="1">
                <a:latin typeface="+mn-lt"/>
              </a:rPr>
              <a:t>Renesse</a:t>
            </a:r>
            <a:r>
              <a:rPr lang="en-US" sz="1600" dirty="0">
                <a:latin typeface="+mn-lt"/>
              </a:rPr>
              <a:t>, R., &amp; </a:t>
            </a:r>
            <a:r>
              <a:rPr lang="en-US" sz="1600" dirty="0" err="1">
                <a:latin typeface="+mn-lt"/>
              </a:rPr>
              <a:t>Sirer</a:t>
            </a:r>
            <a:r>
              <a:rPr lang="en-US" sz="1600" dirty="0">
                <a:latin typeface="+mn-lt"/>
              </a:rPr>
              <a:t>, E. G. (2021). </a:t>
            </a:r>
            <a:r>
              <a:rPr lang="en-US" sz="1600" i="1" dirty="0">
                <a:latin typeface="+mn-lt"/>
              </a:rPr>
              <a:t>Decentralization in Bitcoin and Ethereum Networks</a:t>
            </a:r>
            <a:r>
              <a:rPr lang="en-US" sz="1600" dirty="0">
                <a:latin typeface="+mn-lt"/>
              </a:rPr>
              <a:t>. In </a:t>
            </a:r>
            <a:r>
              <a:rPr lang="en-US" sz="1600" i="1" dirty="0">
                <a:latin typeface="+mn-lt"/>
              </a:rPr>
              <a:t>Proceedings of the 22nd International Conference on Financial Cryptography and Data Security</a:t>
            </a:r>
            <a:r>
              <a:rPr lang="en-US" sz="1600" dirty="0">
                <a:latin typeface="+mn-lt"/>
              </a:rPr>
              <a:t>.</a:t>
            </a:r>
            <a:endParaRPr lang="en-GB" sz="1600" dirty="0">
              <a:solidFill>
                <a:schemeClr val="dk1"/>
              </a:solidFill>
              <a:latin typeface="+mn-lt"/>
            </a:endParaRPr>
          </a:p>
          <a:p>
            <a:pPr marL="412750" lvl="0" indent="-285750">
              <a:buClr>
                <a:schemeClr val="dk1"/>
              </a:buClr>
              <a:buSzPts val="1600"/>
              <a:buFont typeface="Arial" panose="020B0604020202020204" pitchFamily="34" charset="0"/>
              <a:buChar char="•"/>
            </a:pPr>
            <a:r>
              <a:rPr lang="en-US" sz="1600" dirty="0"/>
              <a:t>Hyperledger Foundation. (2021). </a:t>
            </a:r>
            <a:r>
              <a:rPr lang="en-US" sz="1600" i="1" dirty="0"/>
              <a:t>Hyperledger Architecture Overview</a:t>
            </a:r>
            <a:r>
              <a:rPr lang="en-US" sz="1600" dirty="0"/>
              <a:t>. Retrieved from </a:t>
            </a:r>
            <a:r>
              <a:rPr lang="en-US" sz="1600" dirty="0">
                <a:hlinkClick r:id="rId3"/>
              </a:rPr>
              <a:t>https://www.hyperledger.org/</a:t>
            </a:r>
            <a:r>
              <a:rPr lang="en-US" sz="1600" dirty="0"/>
              <a:t>.</a:t>
            </a:r>
          </a:p>
          <a:p>
            <a:pPr marL="412750" lvl="0" indent="-285750">
              <a:buClr>
                <a:schemeClr val="dk1"/>
              </a:buClr>
              <a:buSzPts val="1600"/>
              <a:buFont typeface="Arial" panose="020B0604020202020204" pitchFamily="34" charset="0"/>
              <a:buChar char="•"/>
            </a:pPr>
            <a:r>
              <a:rPr lang="en-IN" sz="1600" dirty="0"/>
              <a:t>Ivanov, N., Yan, Q., &amp; Wang, Q. (2021). </a:t>
            </a:r>
            <a:r>
              <a:rPr lang="en-IN" sz="1600" i="1" dirty="0" err="1"/>
              <a:t>Blockumulus</a:t>
            </a:r>
            <a:r>
              <a:rPr lang="en-IN" sz="1600" i="1" dirty="0"/>
              <a:t>: A Scalable Framework for Smart Contracts on the Cloud</a:t>
            </a:r>
            <a:r>
              <a:rPr lang="en-IN" sz="1600" dirty="0"/>
              <a:t>. </a:t>
            </a:r>
            <a:r>
              <a:rPr lang="en-IN" sz="1600" i="1" dirty="0" err="1"/>
              <a:t>arXiv</a:t>
            </a:r>
            <a:r>
              <a:rPr lang="en-IN" sz="1600" i="1" dirty="0"/>
              <a:t> preprint arXiv:2107.04904</a:t>
            </a:r>
            <a:r>
              <a:rPr lang="en-IN" sz="1600" dirty="0"/>
              <a:t>.</a:t>
            </a:r>
          </a:p>
          <a:p>
            <a:pPr marL="412750" lvl="0" indent="-285750">
              <a:buClr>
                <a:schemeClr val="dk1"/>
              </a:buClr>
              <a:buSzPts val="1600"/>
              <a:buFont typeface="Arial" panose="020B0604020202020204" pitchFamily="34" charset="0"/>
              <a:buChar char="•"/>
            </a:pPr>
            <a:r>
              <a:rPr lang="en-IN" sz="1600" dirty="0" err="1"/>
              <a:t>Nasrulin</a:t>
            </a:r>
            <a:r>
              <a:rPr lang="en-IN" sz="1600" dirty="0"/>
              <a:t>, B., De Vos, M., </a:t>
            </a:r>
            <a:r>
              <a:rPr lang="en-IN" sz="1600" dirty="0" err="1"/>
              <a:t>Ishmaev</a:t>
            </a:r>
            <a:r>
              <a:rPr lang="en-IN" sz="1600" dirty="0"/>
              <a:t>, G., &amp; </a:t>
            </a:r>
            <a:r>
              <a:rPr lang="en-IN" sz="1600" dirty="0" err="1"/>
              <a:t>Pouwelse</a:t>
            </a:r>
            <a:r>
              <a:rPr lang="en-IN" sz="1600" dirty="0"/>
              <a:t>, J. (2022). </a:t>
            </a:r>
            <a:r>
              <a:rPr lang="en-IN" sz="1600" i="1" dirty="0"/>
              <a:t>Gromit: Benchmarking the Performance and Scalability of Blockchain Systems</a:t>
            </a:r>
            <a:r>
              <a:rPr lang="en-IN" sz="1600" dirty="0"/>
              <a:t>. </a:t>
            </a:r>
            <a:r>
              <a:rPr lang="en-IN" sz="1600" i="1" dirty="0" err="1"/>
              <a:t>arXiv</a:t>
            </a:r>
            <a:r>
              <a:rPr lang="en-IN" sz="1600" i="1" dirty="0"/>
              <a:t> preprint arXiv:2208.11254</a:t>
            </a:r>
            <a:r>
              <a:rPr lang="en-IN" sz="1600" dirty="0"/>
              <a:t>.</a:t>
            </a:r>
          </a:p>
          <a:p>
            <a:pPr marL="412750" lvl="0" indent="-285750">
              <a:buClr>
                <a:schemeClr val="dk1"/>
              </a:buClr>
              <a:buSzPts val="1600"/>
              <a:buFont typeface="Arial" panose="020B0604020202020204" pitchFamily="34" charset="0"/>
              <a:buChar char="•"/>
            </a:pPr>
            <a:r>
              <a:rPr lang="en-IN" sz="1600" dirty="0"/>
              <a:t>Devarajan, A., &amp; </a:t>
            </a:r>
            <a:r>
              <a:rPr lang="en-IN" sz="1600" dirty="0" err="1"/>
              <a:t>Karabulut</a:t>
            </a:r>
            <a:r>
              <a:rPr lang="en-IN" sz="1600" dirty="0"/>
              <a:t>, E. (2023). </a:t>
            </a:r>
            <a:r>
              <a:rPr lang="en-IN" sz="1600" i="1" dirty="0"/>
              <a:t>Directed Acyclic Graph Based Blockchain Systems</a:t>
            </a:r>
            <a:r>
              <a:rPr lang="en-IN" sz="1600" dirty="0"/>
              <a:t>. </a:t>
            </a:r>
            <a:r>
              <a:rPr lang="en-IN" sz="1600" i="1" dirty="0" err="1"/>
              <a:t>arXiv</a:t>
            </a:r>
            <a:r>
              <a:rPr lang="en-IN" sz="1600" i="1" dirty="0"/>
              <a:t> preprint arXiv:2312.09816</a:t>
            </a:r>
            <a:r>
              <a:rPr lang="en-IN" sz="1600" dirty="0"/>
              <a:t>.</a:t>
            </a:r>
          </a:p>
          <a:p>
            <a:pPr marL="412750" lvl="0" indent="-285750">
              <a:buClr>
                <a:schemeClr val="dk1"/>
              </a:buClr>
              <a:buSzPts val="1600"/>
              <a:buFont typeface="Arial" panose="020B0604020202020204" pitchFamily="34" charset="0"/>
              <a:buChar char="•"/>
            </a:pPr>
            <a:r>
              <a:rPr lang="en-US" sz="1600" dirty="0"/>
              <a:t>European Union Blockchain Observatory and Forum. (2023). </a:t>
            </a:r>
            <a:r>
              <a:rPr lang="en-US" sz="1600" i="1" dirty="0"/>
              <a:t>The Current State of Interoperability Between Blockchain Networks</a:t>
            </a:r>
            <a:r>
              <a:rPr lang="en-US" sz="1600" dirty="0"/>
              <a:t>.</a:t>
            </a:r>
          </a:p>
        </p:txBody>
      </p:sp>
      <p:pic>
        <p:nvPicPr>
          <p:cNvPr id="188" name="Google Shape;188;p28"/>
          <p:cNvPicPr preferRelativeResize="0"/>
          <p:nvPr/>
        </p:nvPicPr>
        <p:blipFill rotWithShape="1">
          <a:blip r:embed="rId4"/>
          <a:srcRect/>
          <a:stretch>
            <a:fillRect/>
          </a:stretch>
        </p:blipFill>
        <p:spPr>
          <a:xfrm>
            <a:off x="84352" y="161450"/>
            <a:ext cx="1968300" cy="666875"/>
          </a:xfrm>
          <a:prstGeom prst="rect">
            <a:avLst/>
          </a:prstGeom>
          <a:noFill/>
          <a:ln>
            <a:noFill/>
          </a:ln>
        </p:spPr>
      </p:pic>
      <p:sp>
        <p:nvSpPr>
          <p:cNvPr id="5" name="Google Shape;181;p27"/>
          <p:cNvSpPr txBox="1"/>
          <p:nvPr/>
        </p:nvSpPr>
        <p:spPr>
          <a:xfrm>
            <a:off x="2407927" y="237637"/>
            <a:ext cx="4824300" cy="514500"/>
          </a:xfrm>
          <a:prstGeom prst="rect">
            <a:avLst/>
          </a:prstGeom>
          <a:noFill/>
          <a:ln>
            <a:noFill/>
          </a:ln>
        </p:spPr>
        <p:txBody>
          <a:bodyPr spcFirstLastPara="1" wrap="square" lIns="0" tIns="63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lgn="ctr"/>
            <a:r>
              <a:rPr lang="en-GB" sz="3300">
                <a:latin typeface="Lucida Sans" panose="020B0602030504020204"/>
                <a:ea typeface="Lucida Sans" panose="020B0602030504020204"/>
                <a:cs typeface="Lucida Sans" panose="020B0602030504020204"/>
                <a:sym typeface="Lucida Sans" panose="020B0602030504020204"/>
              </a:rPr>
              <a:t>References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9"/>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194" name="Google Shape;194;p29"/>
          <p:cNvSpPr txBox="1"/>
          <p:nvPr/>
        </p:nvSpPr>
        <p:spPr>
          <a:xfrm>
            <a:off x="2277075" y="2083650"/>
            <a:ext cx="50574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100" b="1"/>
              <a:t>THANK YOU</a:t>
            </a:r>
            <a:endParaRPr sz="4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174177"/>
            <a:ext cx="8657414" cy="3662511"/>
          </a:xfrm>
          <a:prstGeom prst="rect">
            <a:avLst/>
          </a:prstGeom>
          <a:noFill/>
          <a:ln>
            <a:noFill/>
          </a:ln>
        </p:spPr>
        <p:txBody>
          <a:bodyPr spcFirstLastPara="1" wrap="square" lIns="91425" tIns="91425" rIns="91425" bIns="91425" anchor="t" anchorCtr="0">
            <a:spAutoFit/>
          </a:bodyPr>
          <a:lstStyle/>
          <a:p>
            <a:pPr marL="221615">
              <a:buClr>
                <a:schemeClr val="dk1"/>
              </a:buClr>
              <a:buSzPts val="1900"/>
            </a:pPr>
            <a:r>
              <a:rPr lang="en-US" dirty="0">
                <a:latin typeface="Times New Roman" panose="02020603050405020304" pitchFamily="18" charset="0"/>
                <a:cs typeface="Times New Roman" panose="02020603050405020304" pitchFamily="18" charset="0"/>
              </a:rPr>
              <a:t>Traditional toll collection systems are fraught with challenges such as unauthorized payments, </a:t>
            </a:r>
            <a:r>
              <a:rPr lang="en-US" b="1" dirty="0">
                <a:latin typeface="Times New Roman" panose="02020603050405020304" pitchFamily="18" charset="0"/>
                <a:cs typeface="Times New Roman" panose="02020603050405020304" pitchFamily="18" charset="0"/>
              </a:rPr>
              <a:t>duplicate</a:t>
            </a:r>
            <a:r>
              <a:rPr lang="en-US" dirty="0">
                <a:latin typeface="Times New Roman" panose="02020603050405020304" pitchFamily="18" charset="0"/>
                <a:cs typeface="Times New Roman" panose="02020603050405020304" pitchFamily="18" charset="0"/>
              </a:rPr>
              <a:t> transactions, </a:t>
            </a:r>
            <a:r>
              <a:rPr lang="en-US" b="1" dirty="0">
                <a:latin typeface="Times New Roman" panose="02020603050405020304" pitchFamily="18" charset="0"/>
                <a:cs typeface="Times New Roman" panose="02020603050405020304" pitchFamily="18" charset="0"/>
              </a:rPr>
              <a:t>cyberattacks</a:t>
            </a:r>
            <a:r>
              <a:rPr lang="en-US" dirty="0">
                <a:latin typeface="Times New Roman" panose="02020603050405020304" pitchFamily="18" charset="0"/>
                <a:cs typeface="Times New Roman" panose="02020603050405020304" pitchFamily="18" charset="0"/>
              </a:rPr>
              <a:t>, and disputes arising from lack of transparent transaction records. Additionally, these systems expose </a:t>
            </a:r>
            <a:r>
              <a:rPr lang="en-US" b="1" dirty="0">
                <a:latin typeface="Times New Roman" panose="02020603050405020304" pitchFamily="18" charset="0"/>
                <a:cs typeface="Times New Roman" panose="02020603050405020304" pitchFamily="18" charset="0"/>
              </a:rPr>
              <a:t>user data and vehicle tracking information</a:t>
            </a:r>
            <a:r>
              <a:rPr lang="en-US" dirty="0">
                <a:latin typeface="Times New Roman" panose="02020603050405020304" pitchFamily="18" charset="0"/>
                <a:cs typeface="Times New Roman" panose="02020603050405020304" pitchFamily="18" charset="0"/>
              </a:rPr>
              <a:t>, creating privacy concerns, while centralized architectures are prone to server downtimes and technical failures, resulting in delays and inefficiencies. To address these issues, </a:t>
            </a:r>
            <a:r>
              <a:rPr lang="en-US" b="1"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leverages </a:t>
            </a:r>
            <a:r>
              <a:rPr lang="en-US" b="1"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to create a decentralized and secure toll collection framework. By integrating anonymous authentication mechanisms (e.g., </a:t>
            </a:r>
            <a:r>
              <a:rPr lang="en-US" b="1" dirty="0">
                <a:latin typeface="Times New Roman" panose="02020603050405020304" pitchFamily="18" charset="0"/>
                <a:cs typeface="Times New Roman" panose="02020603050405020304" pitchFamily="18" charset="0"/>
              </a:rPr>
              <a:t>Anon-Aadhaar</a:t>
            </a:r>
            <a:r>
              <a:rPr lang="en-US" dirty="0">
                <a:latin typeface="Times New Roman" panose="02020603050405020304" pitchFamily="18" charset="0"/>
                <a:cs typeface="Times New Roman" panose="02020603050405020304" pitchFamily="18" charset="0"/>
              </a:rPr>
              <a:t>) and smart contracts,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ensures tamper-proof and transparent transactions, eliminating risks of fraud and double payments. Users are assigned blockchain-based wallets through account abstraction, enabling seamless, gasless toll payments using </a:t>
            </a:r>
            <a:r>
              <a:rPr lang="en-US" b="1" dirty="0">
                <a:latin typeface="Times New Roman" panose="02020603050405020304" pitchFamily="18" charset="0"/>
                <a:cs typeface="Times New Roman" panose="02020603050405020304" pitchFamily="18" charset="0"/>
              </a:rPr>
              <a:t>RFID-based</a:t>
            </a:r>
            <a:r>
              <a:rPr lang="en-US" dirty="0">
                <a:latin typeface="Times New Roman" panose="02020603050405020304" pitchFamily="18" charset="0"/>
                <a:cs typeface="Times New Roman" panose="02020603050405020304" pitchFamily="18" charset="0"/>
              </a:rPr>
              <a:t> contactless technology. The system’s decentralized architecture eliminates single points of failure, ensures continuous operation, and maintains transaction records </a:t>
            </a:r>
            <a:r>
              <a:rPr lang="en-US" b="1" dirty="0">
                <a:latin typeface="Times New Roman" panose="02020603050405020304" pitchFamily="18" charset="0"/>
                <a:cs typeface="Times New Roman" panose="02020603050405020304" pitchFamily="18" charset="0"/>
              </a:rPr>
              <a:t>immutably</a:t>
            </a:r>
            <a:r>
              <a:rPr lang="en-US" dirty="0">
                <a:latin typeface="Times New Roman" panose="02020603050405020304" pitchFamily="18" charset="0"/>
                <a:cs typeface="Times New Roman" panose="02020603050405020304" pitchFamily="18" charset="0"/>
              </a:rPr>
              <a:t>, facilitating dispute resolution. Furthermore,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supports cross-chain wallet top-ups, improving user onboarding and accessibility, making it a scalable and robust solution to modernize tolling systems with enhanced security, privacy, and operational efficiency.</a:t>
            </a:r>
          </a:p>
          <a:p>
            <a:pPr marL="221615">
              <a:buClr>
                <a:schemeClr val="dk1"/>
              </a:buClr>
              <a:buSzPts val="1900"/>
            </a:pPr>
            <a:endParaRPr lang="en-US" sz="1600" dirty="0">
              <a:latin typeface="Times New Roman" panose="02020603050405020304" pitchFamily="18" charset="0"/>
              <a:cs typeface="Times New Roman" panose="02020603050405020304" pitchFamily="18" charset="0"/>
            </a:endParaRPr>
          </a:p>
          <a:p>
            <a:pPr marL="221615">
              <a:buClr>
                <a:schemeClr val="dk1"/>
              </a:buClr>
              <a:buSzPts val="1900"/>
            </a:pPr>
            <a:r>
              <a:rPr lang="en-US" b="1" i="1" dirty="0">
                <a:latin typeface="Times New Roman" panose="02020603050405020304" pitchFamily="18" charset="0"/>
                <a:cs typeface="Times New Roman" panose="02020603050405020304" pitchFamily="18" charset="0"/>
              </a:rPr>
              <a:t>Keywords— Blockchain, Decentralized Toll Collection, Anon-Aadhaar, Account Abstraction, Smart Contracts, Gasless Transactions, RFID Payments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Abstract</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10542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947295"/>
            <a:ext cx="8657414" cy="3877954"/>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Scope </a:t>
            </a:r>
          </a:p>
          <a:p>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Scalability and Adaptability: </a:t>
            </a:r>
            <a:r>
              <a:rPr lang="en-US" dirty="0" err="1">
                <a:latin typeface="Times New Roman" panose="02020603050405020304" pitchFamily="18" charset="0"/>
                <a:cs typeface="Times New Roman" panose="02020603050405020304" pitchFamily="18" charset="0"/>
              </a:rPr>
              <a:t>FASTChain’s</a:t>
            </a:r>
            <a:r>
              <a:rPr lang="en-US" dirty="0">
                <a:latin typeface="Times New Roman" panose="02020603050405020304" pitchFamily="18" charset="0"/>
                <a:cs typeface="Times New Roman" panose="02020603050405020304" pitchFamily="18" charset="0"/>
              </a:rPr>
              <a:t> decentralized architecture can scale to handle </a:t>
            </a:r>
            <a:r>
              <a:rPr lang="en-US" b="1" dirty="0">
                <a:latin typeface="Times New Roman" panose="02020603050405020304" pitchFamily="18" charset="0"/>
                <a:cs typeface="Times New Roman" panose="02020603050405020304" pitchFamily="18" charset="0"/>
              </a:rPr>
              <a:t>high transaction volumes </a:t>
            </a:r>
            <a:r>
              <a:rPr lang="en-US" dirty="0">
                <a:latin typeface="Times New Roman" panose="02020603050405020304" pitchFamily="18" charset="0"/>
                <a:cs typeface="Times New Roman" panose="02020603050405020304" pitchFamily="18" charset="0"/>
              </a:rPr>
              <a:t>across multiple toll plazas. </a:t>
            </a:r>
          </a:p>
          <a:p>
            <a:pPr marL="342900" indent="-342900">
              <a:buAutoNum type="arabicPeriod"/>
            </a:pPr>
            <a:r>
              <a:rPr lang="en-US" b="1" dirty="0">
                <a:latin typeface="Times New Roman" panose="02020603050405020304" pitchFamily="18" charset="0"/>
                <a:cs typeface="Times New Roman" panose="02020603050405020304" pitchFamily="18" charset="0"/>
              </a:rPr>
              <a:t>Enhanced Security and Privacy: </a:t>
            </a:r>
            <a:r>
              <a:rPr lang="en-US" dirty="0">
                <a:latin typeface="Times New Roman" panose="02020603050405020304" pitchFamily="18" charset="0"/>
                <a:cs typeface="Times New Roman" panose="02020603050405020304" pitchFamily="18" charset="0"/>
              </a:rPr>
              <a:t>By leveraging blockchain’s immutable ledger and anonymous authentication,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ensures tamper-proof transactions while preserving user privacy. Its gasless transactions using paymaster contracts reduce user dependency on </a:t>
            </a:r>
            <a:r>
              <a:rPr lang="en-US" b="1" dirty="0">
                <a:latin typeface="Times New Roman" panose="02020603050405020304" pitchFamily="18" charset="0"/>
                <a:cs typeface="Times New Roman" panose="02020603050405020304" pitchFamily="18" charset="0"/>
              </a:rPr>
              <a:t>blockchain tokens</a:t>
            </a:r>
            <a:r>
              <a:rPr lang="en-US" dirty="0">
                <a:latin typeface="Times New Roman" panose="02020603050405020304" pitchFamily="18" charset="0"/>
                <a:cs typeface="Times New Roman" panose="02020603050405020304" pitchFamily="18" charset="0"/>
              </a:rPr>
              <a:t>, further improving accessibility.</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Limitations </a:t>
            </a:r>
          </a:p>
          <a:p>
            <a:endParaRPr lang="en-US" sz="2400"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Dependence on RFID Infrastructure: </a:t>
            </a:r>
            <a:r>
              <a:rPr lang="en-US" dirty="0">
                <a:latin typeface="Times New Roman" panose="02020603050405020304" pitchFamily="18" charset="0"/>
                <a:cs typeface="Times New Roman" panose="02020603050405020304" pitchFamily="18" charset="0"/>
              </a:rPr>
              <a:t>The system relies on </a:t>
            </a:r>
            <a:r>
              <a:rPr lang="en-US" b="1" dirty="0">
                <a:latin typeface="Times New Roman" panose="02020603050405020304" pitchFamily="18" charset="0"/>
                <a:cs typeface="Times New Roman" panose="02020603050405020304" pitchFamily="18" charset="0"/>
              </a:rPr>
              <a:t>RFID hardware </a:t>
            </a:r>
            <a:r>
              <a:rPr lang="en-US" dirty="0">
                <a:latin typeface="Times New Roman" panose="02020603050405020304" pitchFamily="18" charset="0"/>
                <a:cs typeface="Times New Roman" panose="02020603050405020304" pitchFamily="18" charset="0"/>
              </a:rPr>
              <a:t>for contactless toll payments, making it less effective in areas lacking the necessary infrastructure or with outdated equipment.</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Blockchain Transaction Latency: </a:t>
            </a:r>
            <a:r>
              <a:rPr lang="en-US" dirty="0">
                <a:latin typeface="Times New Roman" panose="02020603050405020304" pitchFamily="18" charset="0"/>
                <a:cs typeface="Times New Roman" panose="02020603050405020304" pitchFamily="18" charset="0"/>
              </a:rPr>
              <a:t>While blockchain ensures security and transparency, </a:t>
            </a:r>
            <a:r>
              <a:rPr lang="en-US" b="1" dirty="0">
                <a:latin typeface="Times New Roman" panose="02020603050405020304" pitchFamily="18" charset="0"/>
                <a:cs typeface="Times New Roman" panose="02020603050405020304" pitchFamily="18" charset="0"/>
              </a:rPr>
              <a:t>transaction speeds </a:t>
            </a:r>
            <a:r>
              <a:rPr lang="en-US" dirty="0">
                <a:latin typeface="Times New Roman" panose="02020603050405020304" pitchFamily="18" charset="0"/>
                <a:cs typeface="Times New Roman" panose="02020603050405020304" pitchFamily="18" charset="0"/>
              </a:rPr>
              <a:t>depend on the underlying network’s efficiency. </a:t>
            </a:r>
            <a:endParaRPr lang="en-US" b="1" i="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Scope and Limitations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24417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311680"/>
            <a:ext cx="8657414" cy="3231624"/>
          </a:xfrm>
          <a:prstGeom prst="rect">
            <a:avLst/>
          </a:prstGeom>
          <a:noFill/>
          <a:ln>
            <a:noFill/>
          </a:ln>
        </p:spPr>
        <p:txBody>
          <a:bodyPr spcFirstLastPara="1" wrap="square" lIns="91425" tIns="91425" rIns="91425" bIns="91425" anchor="t" anchorCtr="0">
            <a:spAutoFit/>
          </a:bodyPr>
          <a:lstStyle/>
          <a:p>
            <a:r>
              <a:rPr lang="en-US" sz="1800" b="1" dirty="0">
                <a:latin typeface="Times New Roman" panose="02020603050405020304" pitchFamily="18" charset="0"/>
                <a:cs typeface="Times New Roman" panose="02020603050405020304" pitchFamily="18" charset="0"/>
              </a:rPr>
              <a:t>Primary Objective</a:t>
            </a:r>
            <a:r>
              <a:rPr lang="en-US" sz="1800" dirty="0">
                <a:latin typeface="Times New Roman" panose="02020603050405020304" pitchFamily="18" charset="0"/>
                <a:cs typeface="Times New Roman" panose="02020603050405020304" pitchFamily="18" charset="0"/>
              </a:rPr>
              <a:t> - Develop a secure, decentralized </a:t>
            </a:r>
            <a:r>
              <a:rPr lang="en-US" sz="1800" b="1" dirty="0">
                <a:latin typeface="Times New Roman" panose="02020603050405020304" pitchFamily="18" charset="0"/>
                <a:cs typeface="Times New Roman" panose="02020603050405020304" pitchFamily="18" charset="0"/>
              </a:rPr>
              <a:t>toll collection system </a:t>
            </a:r>
            <a:r>
              <a:rPr lang="en-US" sz="1800" dirty="0">
                <a:latin typeface="Times New Roman" panose="02020603050405020304" pitchFamily="18" charset="0"/>
                <a:cs typeface="Times New Roman" panose="02020603050405020304" pitchFamily="18" charset="0"/>
              </a:rPr>
              <a:t>leveraging blockchain technology.</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#2</a:t>
            </a:r>
            <a:r>
              <a:rPr lang="en-US" sz="1800" dirty="0">
                <a:latin typeface="Times New Roman" panose="02020603050405020304" pitchFamily="18" charset="0"/>
                <a:cs typeface="Times New Roman" panose="02020603050405020304" pitchFamily="18" charset="0"/>
              </a:rPr>
              <a:t> - Implement </a:t>
            </a:r>
            <a:r>
              <a:rPr lang="en-US" sz="1800" b="1" dirty="0">
                <a:latin typeface="Times New Roman" panose="02020603050405020304" pitchFamily="18" charset="0"/>
                <a:cs typeface="Times New Roman" panose="02020603050405020304" pitchFamily="18" charset="0"/>
              </a:rPr>
              <a:t>anonymous authentication</a:t>
            </a:r>
            <a:r>
              <a:rPr lang="en-US" sz="1800" dirty="0">
                <a:latin typeface="Times New Roman" panose="02020603050405020304" pitchFamily="18" charset="0"/>
                <a:cs typeface="Times New Roman" panose="02020603050405020304" pitchFamily="18" charset="0"/>
              </a:rPr>
              <a:t> (e.g., Anon-Aadhaar) to preserve user privacy.</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#3</a:t>
            </a:r>
            <a:r>
              <a:rPr lang="en-US" sz="1800" dirty="0">
                <a:latin typeface="Times New Roman" panose="02020603050405020304" pitchFamily="18" charset="0"/>
                <a:cs typeface="Times New Roman" panose="02020603050405020304" pitchFamily="18" charset="0"/>
              </a:rPr>
              <a:t> - Enable </a:t>
            </a:r>
            <a:r>
              <a:rPr lang="en-US" sz="1800" b="1" dirty="0">
                <a:latin typeface="Times New Roman" panose="02020603050405020304" pitchFamily="18" charset="0"/>
                <a:cs typeface="Times New Roman" panose="02020603050405020304" pitchFamily="18" charset="0"/>
              </a:rPr>
              <a:t>gasless, contactless toll</a:t>
            </a:r>
            <a:r>
              <a:rPr lang="en-US" sz="1800" dirty="0">
                <a:latin typeface="Times New Roman" panose="02020603050405020304" pitchFamily="18" charset="0"/>
                <a:cs typeface="Times New Roman" panose="02020603050405020304" pitchFamily="18" charset="0"/>
              </a:rPr>
              <a:t> payments through RFID and paymaster integration.</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#4</a:t>
            </a:r>
            <a:r>
              <a:rPr lang="en-US" sz="1800" dirty="0">
                <a:latin typeface="Times New Roman" panose="02020603050405020304" pitchFamily="18" charset="0"/>
                <a:cs typeface="Times New Roman" panose="02020603050405020304" pitchFamily="18" charset="0"/>
              </a:rPr>
              <a:t> - Support </a:t>
            </a:r>
            <a:r>
              <a:rPr lang="en-US" sz="1800" b="1" dirty="0">
                <a:latin typeface="Times New Roman" panose="02020603050405020304" pitchFamily="18" charset="0"/>
                <a:cs typeface="Times New Roman" panose="02020603050405020304" pitchFamily="18" charset="0"/>
              </a:rPr>
              <a:t>cross-chain</a:t>
            </a:r>
            <a:r>
              <a:rPr lang="en-US" sz="1800" dirty="0">
                <a:latin typeface="Times New Roman" panose="02020603050405020304" pitchFamily="18" charset="0"/>
                <a:cs typeface="Times New Roman" panose="02020603050405020304" pitchFamily="18" charset="0"/>
              </a:rPr>
              <a:t> wallet functionality for seamless user onboarding and accessibility.</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Objectives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47496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Literature Survey</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graphicFrame>
        <p:nvGraphicFramePr>
          <p:cNvPr id="3" name="Table 2">
            <a:extLst>
              <a:ext uri="{FF2B5EF4-FFF2-40B4-BE49-F238E27FC236}">
                <a16:creationId xmlns:a16="http://schemas.microsoft.com/office/drawing/2014/main" id="{EA954DF5-769A-2F32-DF7F-7E5EBDF9F1AC}"/>
              </a:ext>
            </a:extLst>
          </p:cNvPr>
          <p:cNvGraphicFramePr>
            <a:graphicFrameLocks noGrp="1"/>
          </p:cNvGraphicFramePr>
          <p:nvPr>
            <p:extLst>
              <p:ext uri="{D42A27DB-BD31-4B8C-83A1-F6EECF244321}">
                <p14:modId xmlns:p14="http://schemas.microsoft.com/office/powerpoint/2010/main" val="3336836678"/>
              </p:ext>
            </p:extLst>
          </p:nvPr>
        </p:nvGraphicFramePr>
        <p:xfrm>
          <a:off x="170327" y="1152525"/>
          <a:ext cx="8752172" cy="3435101"/>
        </p:xfrm>
        <a:graphic>
          <a:graphicData uri="http://schemas.openxmlformats.org/drawingml/2006/table">
            <a:tbl>
              <a:tblPr>
                <a:tableStyleId>{DF880E66-F3ED-471F-8734-495FB9488FD3}</a:tableStyleId>
              </a:tblPr>
              <a:tblGrid>
                <a:gridCol w="346508">
                  <a:extLst>
                    <a:ext uri="{9D8B030D-6E8A-4147-A177-3AD203B41FA5}">
                      <a16:colId xmlns:a16="http://schemas.microsoft.com/office/drawing/2014/main" val="1125239191"/>
                    </a:ext>
                  </a:extLst>
                </a:gridCol>
                <a:gridCol w="2215006">
                  <a:extLst>
                    <a:ext uri="{9D8B030D-6E8A-4147-A177-3AD203B41FA5}">
                      <a16:colId xmlns:a16="http://schemas.microsoft.com/office/drawing/2014/main" val="989323397"/>
                    </a:ext>
                  </a:extLst>
                </a:gridCol>
                <a:gridCol w="3623523">
                  <a:extLst>
                    <a:ext uri="{9D8B030D-6E8A-4147-A177-3AD203B41FA5}">
                      <a16:colId xmlns:a16="http://schemas.microsoft.com/office/drawing/2014/main" val="3752244520"/>
                    </a:ext>
                  </a:extLst>
                </a:gridCol>
                <a:gridCol w="2567135">
                  <a:extLst>
                    <a:ext uri="{9D8B030D-6E8A-4147-A177-3AD203B41FA5}">
                      <a16:colId xmlns:a16="http://schemas.microsoft.com/office/drawing/2014/main" val="680032487"/>
                    </a:ext>
                  </a:extLst>
                </a:gridCol>
              </a:tblGrid>
              <a:tr h="162227">
                <a:tc>
                  <a:txBody>
                    <a:bodyPr/>
                    <a:lstStyle/>
                    <a:p>
                      <a:pPr algn="ctr" fontAlgn="b"/>
                      <a:r>
                        <a:rPr lang="en-US" sz="1000" b="1" dirty="0">
                          <a:effectLst/>
                          <a:latin typeface="Times New Roman" panose="02020603050405020304" pitchFamily="18" charset="0"/>
                          <a:cs typeface="Times New Roman" panose="02020603050405020304" pitchFamily="18" charset="0"/>
                        </a:rPr>
                        <a:t>Ref.</a:t>
                      </a:r>
                    </a:p>
                  </a:txBody>
                  <a:tcPr marL="28628" marR="28628" marT="14314" marB="14314" anchor="b"/>
                </a:tc>
                <a:tc>
                  <a:txBody>
                    <a:bodyPr/>
                    <a:lstStyle/>
                    <a:p>
                      <a:pPr algn="ctr" fontAlgn="b"/>
                      <a:r>
                        <a:rPr lang="en-US" sz="1000" b="1">
                          <a:effectLst/>
                          <a:latin typeface="Times New Roman" panose="02020603050405020304" pitchFamily="18" charset="0"/>
                          <a:cs typeface="Times New Roman" panose="02020603050405020304" pitchFamily="18" charset="0"/>
                        </a:rPr>
                        <a:t>Approach / Focus</a:t>
                      </a:r>
                    </a:p>
                  </a:txBody>
                  <a:tcPr marL="28628" marR="28628" marT="14314" marB="14314" anchor="b"/>
                </a:tc>
                <a:tc>
                  <a:txBody>
                    <a:bodyPr/>
                    <a:lstStyle/>
                    <a:p>
                      <a:pPr algn="ctr" fontAlgn="b"/>
                      <a:r>
                        <a:rPr lang="en-US" sz="1000" b="1">
                          <a:effectLst/>
                          <a:latin typeface="Times New Roman" panose="02020603050405020304" pitchFamily="18" charset="0"/>
                          <a:cs typeface="Times New Roman" panose="02020603050405020304" pitchFamily="18" charset="0"/>
                        </a:rPr>
                        <a:t>Key Findings</a:t>
                      </a:r>
                    </a:p>
                  </a:txBody>
                  <a:tcPr marL="28628" marR="28628" marT="14314" marB="14314" anchor="b"/>
                </a:tc>
                <a:tc>
                  <a:txBody>
                    <a:bodyPr/>
                    <a:lstStyle/>
                    <a:p>
                      <a:pPr algn="ctr" fontAlgn="b"/>
                      <a:r>
                        <a:rPr lang="en-US" sz="1000" b="1">
                          <a:effectLst/>
                          <a:latin typeface="Times New Roman" panose="02020603050405020304" pitchFamily="18" charset="0"/>
                          <a:cs typeface="Times New Roman" panose="02020603050405020304" pitchFamily="18" charset="0"/>
                        </a:rPr>
                        <a:t>Relevance to Proposed Work</a:t>
                      </a:r>
                    </a:p>
                  </a:txBody>
                  <a:tcPr marL="28628" marR="28628" marT="14314" marB="14314" anchor="b"/>
                </a:tc>
                <a:extLst>
                  <a:ext uri="{0D108BD9-81ED-4DB2-BD59-A6C34878D82A}">
                    <a16:rowId xmlns:a16="http://schemas.microsoft.com/office/drawing/2014/main" val="158636603"/>
                  </a:ext>
                </a:extLst>
              </a:tr>
              <a:tr h="696620">
                <a:tc>
                  <a:txBody>
                    <a:bodyPr/>
                    <a:lstStyle/>
                    <a:p>
                      <a:pPr fontAlgn="base"/>
                      <a:r>
                        <a:rPr lang="en-US" sz="1000" dirty="0">
                          <a:effectLst/>
                          <a:latin typeface="Times New Roman" panose="02020603050405020304" pitchFamily="18" charset="0"/>
                          <a:cs typeface="Times New Roman" panose="02020603050405020304" pitchFamily="18" charset="0"/>
                        </a:rPr>
                        <a:t>[4]</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Automatic Toll Collection using RFID</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Demonstrated an RFID-based system (e.g., EM-18 reader) for toll payments, but faced issues such as manual top-ups and insufficient balance detection.</a:t>
                      </a:r>
                    </a:p>
                  </a:txBody>
                  <a:tcPr marL="28628" marR="28628" marT="14314" marB="14314" anchor="ctr"/>
                </a:tc>
                <a:tc>
                  <a:txBody>
                    <a:bodyPr/>
                    <a:lstStyle/>
                    <a:p>
                      <a:pPr fontAlgn="base"/>
                      <a:r>
                        <a:rPr lang="en-US" sz="1000">
                          <a:effectLst/>
                          <a:latin typeface="Times New Roman" panose="02020603050405020304" pitchFamily="18" charset="0"/>
                          <a:cs typeface="Times New Roman" panose="02020603050405020304" pitchFamily="18" charset="0"/>
                        </a:rPr>
                        <a:t>Provides insight into the practical challenges of purely RFID-based toll systems, underscoring the need for a robust wallet mechanism and on-chain verification.</a:t>
                      </a:r>
                    </a:p>
                  </a:txBody>
                  <a:tcPr marL="28628" marR="28628" marT="14314" marB="14314" anchor="ctr"/>
                </a:tc>
                <a:extLst>
                  <a:ext uri="{0D108BD9-81ED-4DB2-BD59-A6C34878D82A}">
                    <a16:rowId xmlns:a16="http://schemas.microsoft.com/office/drawing/2014/main" val="1838510943"/>
                  </a:ext>
                </a:extLst>
              </a:tr>
              <a:tr h="830218">
                <a:tc>
                  <a:txBody>
                    <a:bodyPr/>
                    <a:lstStyle/>
                    <a:p>
                      <a:pPr fontAlgn="base"/>
                      <a:r>
                        <a:rPr lang="en-US" sz="1000">
                          <a:effectLst/>
                          <a:latin typeface="Times New Roman" panose="02020603050405020304" pitchFamily="18" charset="0"/>
                          <a:cs typeface="Times New Roman" panose="02020603050405020304" pitchFamily="18" charset="0"/>
                        </a:rPr>
                        <a:t>[5]</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Automated Toll Collection System Based on RFID Sensor</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Compared SPI-interface (MFRC522) vs. UART-based RFID modules. Found SPI-based readers to be more reliable and faster. Highlighted hardware-level improvements in scanning efficiency.</a:t>
                      </a:r>
                    </a:p>
                  </a:txBody>
                  <a:tcPr marL="28628" marR="28628" marT="14314" marB="14314" anchor="ctr"/>
                </a:tc>
                <a:tc>
                  <a:txBody>
                    <a:bodyPr/>
                    <a:lstStyle/>
                    <a:p>
                      <a:pPr fontAlgn="base"/>
                      <a:r>
                        <a:rPr lang="en-US" sz="1000">
                          <a:effectLst/>
                          <a:latin typeface="Times New Roman" panose="02020603050405020304" pitchFamily="18" charset="0"/>
                          <a:cs typeface="Times New Roman" panose="02020603050405020304" pitchFamily="18" charset="0"/>
                        </a:rPr>
                        <a:t>Informs hardware selection for RFID scanning and reaffirms the need for integrating reliable modules in a high-throughput environment.</a:t>
                      </a:r>
                    </a:p>
                  </a:txBody>
                  <a:tcPr marL="28628" marR="28628" marT="14314" marB="14314" anchor="ctr"/>
                </a:tc>
                <a:extLst>
                  <a:ext uri="{0D108BD9-81ED-4DB2-BD59-A6C34878D82A}">
                    <a16:rowId xmlns:a16="http://schemas.microsoft.com/office/drawing/2014/main" val="3578710399"/>
                  </a:ext>
                </a:extLst>
              </a:tr>
              <a:tr h="963816">
                <a:tc>
                  <a:txBody>
                    <a:bodyPr/>
                    <a:lstStyle/>
                    <a:p>
                      <a:pPr fontAlgn="base"/>
                      <a:r>
                        <a:rPr lang="en-US" sz="1000">
                          <a:effectLst/>
                          <a:latin typeface="Times New Roman" panose="02020603050405020304" pitchFamily="18" charset="0"/>
                          <a:cs typeface="Times New Roman" panose="02020603050405020304" pitchFamily="18" charset="0"/>
                        </a:rPr>
                        <a:t>[6]</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Secure Blockchain Model for Vehicle Toll Collection (Case Study of India)</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Showed how Ethereum-based smart contracts can track vehicle toll payments, employing GPS verification for location-based toll triggers. Emphasized tamper-proof, immutable records via decentralized ledgers.</a:t>
                      </a:r>
                    </a:p>
                  </a:txBody>
                  <a:tcPr marL="28628" marR="28628" marT="14314" marB="14314" anchor="ctr"/>
                </a:tc>
                <a:tc>
                  <a:txBody>
                    <a:bodyPr/>
                    <a:lstStyle/>
                    <a:p>
                      <a:pPr fontAlgn="base"/>
                      <a:r>
                        <a:rPr lang="en-US" sz="1000">
                          <a:effectLst/>
                          <a:latin typeface="Times New Roman" panose="02020603050405020304" pitchFamily="18" charset="0"/>
                          <a:cs typeface="Times New Roman" panose="02020603050405020304" pitchFamily="18" charset="0"/>
                        </a:rPr>
                        <a:t>Reinforces the role of blockchain for immutability and trust, although the proposed system replaces GPS-based triggers with RFID and account abstraction.</a:t>
                      </a:r>
                    </a:p>
                  </a:txBody>
                  <a:tcPr marL="28628" marR="28628" marT="14314" marB="14314" anchor="ctr"/>
                </a:tc>
                <a:extLst>
                  <a:ext uri="{0D108BD9-81ED-4DB2-BD59-A6C34878D82A}">
                    <a16:rowId xmlns:a16="http://schemas.microsoft.com/office/drawing/2014/main" val="2709445069"/>
                  </a:ext>
                </a:extLst>
              </a:tr>
              <a:tr h="763419">
                <a:tc>
                  <a:txBody>
                    <a:bodyPr/>
                    <a:lstStyle/>
                    <a:p>
                      <a:pPr fontAlgn="base"/>
                      <a:r>
                        <a:rPr lang="en-US" sz="1000">
                          <a:effectLst/>
                          <a:latin typeface="Times New Roman" panose="02020603050405020304" pitchFamily="18" charset="0"/>
                          <a:cs typeface="Times New Roman" panose="02020603050405020304" pitchFamily="18" charset="0"/>
                        </a:rPr>
                        <a:t>[7]</a:t>
                      </a:r>
                    </a:p>
                  </a:txBody>
                  <a:tcPr marL="28628" marR="28628" marT="14314" marB="14314" anchor="ctr"/>
                </a:tc>
                <a:tc>
                  <a:txBody>
                    <a:bodyPr/>
                    <a:lstStyle/>
                    <a:p>
                      <a:pPr fontAlgn="base"/>
                      <a:r>
                        <a:rPr lang="en-US" sz="1000">
                          <a:effectLst/>
                          <a:latin typeface="Times New Roman" panose="02020603050405020304" pitchFamily="18" charset="0"/>
                          <a:cs typeface="Times New Roman" panose="02020603050405020304" pitchFamily="18" charset="0"/>
                        </a:rPr>
                        <a:t>A Survey on FAScam: FASTag Fraud Detection System</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Explored fraudulent activities in </a:t>
                      </a:r>
                      <a:r>
                        <a:rPr lang="en-US" sz="1000" dirty="0" err="1">
                          <a:effectLst/>
                          <a:latin typeface="Times New Roman" panose="02020603050405020304" pitchFamily="18" charset="0"/>
                          <a:cs typeface="Times New Roman" panose="02020603050405020304" pitchFamily="18" charset="0"/>
                        </a:rPr>
                        <a:t>FASTag</a:t>
                      </a:r>
                      <a:r>
                        <a:rPr lang="en-US" sz="1000" dirty="0">
                          <a:effectLst/>
                          <a:latin typeface="Times New Roman" panose="02020603050405020304" pitchFamily="18" charset="0"/>
                          <a:cs typeface="Times New Roman" panose="02020603050405020304" pitchFamily="18" charset="0"/>
                        </a:rPr>
                        <a:t> usage (e.g., misusing tags for different vehicle categories). Proposed machine learning–based detection (RNN) and image processing.</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Highlights real-world vulnerabilities in </a:t>
                      </a:r>
                      <a:r>
                        <a:rPr lang="en-US" sz="1000" dirty="0" err="1">
                          <a:effectLst/>
                          <a:latin typeface="Times New Roman" panose="02020603050405020304" pitchFamily="18" charset="0"/>
                          <a:cs typeface="Times New Roman" panose="02020603050405020304" pitchFamily="18" charset="0"/>
                        </a:rPr>
                        <a:t>FASTag</a:t>
                      </a:r>
                      <a:r>
                        <a:rPr lang="en-US" sz="1000" dirty="0">
                          <a:effectLst/>
                          <a:latin typeface="Times New Roman" panose="02020603050405020304" pitchFamily="18" charset="0"/>
                          <a:cs typeface="Times New Roman" panose="02020603050405020304" pitchFamily="18" charset="0"/>
                        </a:rPr>
                        <a:t> systems, justifying the need for advanced, on-chain validation and improved authentication (Anon Aadhaar).</a:t>
                      </a:r>
                    </a:p>
                  </a:txBody>
                  <a:tcPr marL="28628" marR="28628" marT="14314" marB="14314" anchor="ctr"/>
                </a:tc>
                <a:extLst>
                  <a:ext uri="{0D108BD9-81ED-4DB2-BD59-A6C34878D82A}">
                    <a16:rowId xmlns:a16="http://schemas.microsoft.com/office/drawing/2014/main" val="3077097168"/>
                  </a:ext>
                </a:extLst>
              </a:tr>
            </a:tbl>
          </a:graphicData>
        </a:graphic>
      </p:graphicFrame>
    </p:spTree>
    <p:extLst>
      <p:ext uri="{BB962C8B-B14F-4D97-AF65-F5344CB8AC3E}">
        <p14:creationId xmlns:p14="http://schemas.microsoft.com/office/powerpoint/2010/main" val="93782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Literature Survey</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graphicFrame>
        <p:nvGraphicFramePr>
          <p:cNvPr id="3" name="Table 2">
            <a:extLst>
              <a:ext uri="{FF2B5EF4-FFF2-40B4-BE49-F238E27FC236}">
                <a16:creationId xmlns:a16="http://schemas.microsoft.com/office/drawing/2014/main" id="{EA954DF5-769A-2F32-DF7F-7E5EBDF9F1AC}"/>
              </a:ext>
            </a:extLst>
          </p:cNvPr>
          <p:cNvGraphicFramePr>
            <a:graphicFrameLocks noGrp="1"/>
          </p:cNvGraphicFramePr>
          <p:nvPr>
            <p:extLst>
              <p:ext uri="{D42A27DB-BD31-4B8C-83A1-F6EECF244321}">
                <p14:modId xmlns:p14="http://schemas.microsoft.com/office/powerpoint/2010/main" val="2715688690"/>
              </p:ext>
            </p:extLst>
          </p:nvPr>
        </p:nvGraphicFramePr>
        <p:xfrm>
          <a:off x="170327" y="995244"/>
          <a:ext cx="8752172" cy="3196114"/>
        </p:xfrm>
        <a:graphic>
          <a:graphicData uri="http://schemas.openxmlformats.org/drawingml/2006/table">
            <a:tbl>
              <a:tblPr>
                <a:tableStyleId>{DF880E66-F3ED-471F-8734-495FB9488FD3}</a:tableStyleId>
              </a:tblPr>
              <a:tblGrid>
                <a:gridCol w="408982">
                  <a:extLst>
                    <a:ext uri="{9D8B030D-6E8A-4147-A177-3AD203B41FA5}">
                      <a16:colId xmlns:a16="http://schemas.microsoft.com/office/drawing/2014/main" val="1125239191"/>
                    </a:ext>
                  </a:extLst>
                </a:gridCol>
                <a:gridCol w="2152532">
                  <a:extLst>
                    <a:ext uri="{9D8B030D-6E8A-4147-A177-3AD203B41FA5}">
                      <a16:colId xmlns:a16="http://schemas.microsoft.com/office/drawing/2014/main" val="989323397"/>
                    </a:ext>
                  </a:extLst>
                </a:gridCol>
                <a:gridCol w="3623523">
                  <a:extLst>
                    <a:ext uri="{9D8B030D-6E8A-4147-A177-3AD203B41FA5}">
                      <a16:colId xmlns:a16="http://schemas.microsoft.com/office/drawing/2014/main" val="3752244520"/>
                    </a:ext>
                  </a:extLst>
                </a:gridCol>
                <a:gridCol w="2567135">
                  <a:extLst>
                    <a:ext uri="{9D8B030D-6E8A-4147-A177-3AD203B41FA5}">
                      <a16:colId xmlns:a16="http://schemas.microsoft.com/office/drawing/2014/main" val="680032487"/>
                    </a:ext>
                  </a:extLst>
                </a:gridCol>
              </a:tblGrid>
              <a:tr h="162227">
                <a:tc>
                  <a:txBody>
                    <a:bodyPr/>
                    <a:lstStyle/>
                    <a:p>
                      <a:pPr fontAlgn="base"/>
                      <a:r>
                        <a:rPr lang="en-US" sz="1000">
                          <a:effectLst/>
                          <a:latin typeface="Times New Roman" panose="02020603050405020304" pitchFamily="18" charset="0"/>
                          <a:cs typeface="Times New Roman" panose="02020603050405020304" pitchFamily="18" charset="0"/>
                        </a:rPr>
                        <a:t>[8]</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Computer Vision-Based Toll Collection Using OCR &amp; Image Processing</a:t>
                      </a:r>
                    </a:p>
                  </a:txBody>
                  <a:tcPr anchor="ctr"/>
                </a:tc>
                <a:tc>
                  <a:txBody>
                    <a:bodyPr/>
                    <a:lstStyle/>
                    <a:p>
                      <a:pPr fontAlgn="base"/>
                      <a:r>
                        <a:rPr lang="en-US" sz="1000" dirty="0">
                          <a:effectLst/>
                          <a:latin typeface="Times New Roman" panose="02020603050405020304" pitchFamily="18" charset="0"/>
                          <a:cs typeface="Times New Roman" panose="02020603050405020304" pitchFamily="18" charset="0"/>
                        </a:rPr>
                        <a:t>Demonstrated how vehicle number plates can be identified via edge detection (Canny), Hough transforms, and OCR. Achieved high accuracy in controlled setups, but faced issues with lighting and motion blur in real deployments.</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Validates the potential of computer vision as a secondary verification mechanism, although it may require significant computational overhead and environment control.</a:t>
                      </a:r>
                    </a:p>
                  </a:txBody>
                  <a:tcPr anchor="ctr"/>
                </a:tc>
                <a:extLst>
                  <a:ext uri="{0D108BD9-81ED-4DB2-BD59-A6C34878D82A}">
                    <a16:rowId xmlns:a16="http://schemas.microsoft.com/office/drawing/2014/main" val="158636603"/>
                  </a:ext>
                </a:extLst>
              </a:tr>
              <a:tr h="696620">
                <a:tc>
                  <a:txBody>
                    <a:bodyPr/>
                    <a:lstStyle/>
                    <a:p>
                      <a:pPr fontAlgn="base"/>
                      <a:r>
                        <a:rPr lang="en-US" sz="1000">
                          <a:effectLst/>
                          <a:latin typeface="Times New Roman" panose="02020603050405020304" pitchFamily="18" charset="0"/>
                          <a:cs typeface="Times New Roman" panose="02020603050405020304" pitchFamily="18" charset="0"/>
                        </a:rPr>
                        <a:t>[9]</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Blockchain-Based Booth-less Tolling System (GPS &amp; Image Processing)</a:t>
                      </a:r>
                    </a:p>
                  </a:txBody>
                  <a:tcPr anchor="ctr"/>
                </a:tc>
                <a:tc>
                  <a:txBody>
                    <a:bodyPr/>
                    <a:lstStyle/>
                    <a:p>
                      <a:pPr fontAlgn="base"/>
                      <a:r>
                        <a:rPr lang="en-US" sz="1000" dirty="0">
                          <a:effectLst/>
                          <a:latin typeface="Times New Roman" panose="02020603050405020304" pitchFamily="18" charset="0"/>
                          <a:cs typeface="Times New Roman" panose="02020603050405020304" pitchFamily="18" charset="0"/>
                        </a:rPr>
                        <a:t>Proposed a decentralized approach combining GPS location checks with license plate recognition. Showed a reduction in service time by up to 60%. Emphasized booth-less design and the importance of secure data management.</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Underscores how blockchain can reduce processing delays and automate toll verification, aligning with the proposed system’s decentralized approach.</a:t>
                      </a:r>
                    </a:p>
                  </a:txBody>
                  <a:tcPr anchor="ctr"/>
                </a:tc>
                <a:extLst>
                  <a:ext uri="{0D108BD9-81ED-4DB2-BD59-A6C34878D82A}">
                    <a16:rowId xmlns:a16="http://schemas.microsoft.com/office/drawing/2014/main" val="1838510943"/>
                  </a:ext>
                </a:extLst>
              </a:tr>
              <a:tr h="830218">
                <a:tc>
                  <a:txBody>
                    <a:bodyPr/>
                    <a:lstStyle/>
                    <a:p>
                      <a:pPr fontAlgn="base"/>
                      <a:r>
                        <a:rPr lang="en-US" sz="1000">
                          <a:effectLst/>
                          <a:latin typeface="Times New Roman" panose="02020603050405020304" pitchFamily="18" charset="0"/>
                          <a:cs typeface="Times New Roman" panose="02020603050405020304" pitchFamily="18" charset="0"/>
                        </a:rPr>
                        <a:t>[10]</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Scaffold-ETH 2: A Modern Toolkit for Building Decentralized Applications on Ethereum</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Offers a full-stack environment (Hardhat/Foundry, RainbowKit, Wagmi, Next.js) for rapid dApp development. Includes contract hot reload, local faucet, and integrated wallet support.</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Provides a streamlined development workflow, facilitating quick iterations of smart contracts, user interfaces, and testing in the proposed toll solution.</a:t>
                      </a:r>
                    </a:p>
                  </a:txBody>
                  <a:tcPr anchor="ctr"/>
                </a:tc>
                <a:extLst>
                  <a:ext uri="{0D108BD9-81ED-4DB2-BD59-A6C34878D82A}">
                    <a16:rowId xmlns:a16="http://schemas.microsoft.com/office/drawing/2014/main" val="3578710399"/>
                  </a:ext>
                </a:extLst>
              </a:tr>
              <a:tr h="963816">
                <a:tc>
                  <a:txBody>
                    <a:bodyPr/>
                    <a:lstStyle/>
                    <a:p>
                      <a:pPr fontAlgn="base"/>
                      <a:r>
                        <a:rPr lang="en-US" sz="1000">
                          <a:effectLst/>
                          <a:latin typeface="Times New Roman" panose="02020603050405020304" pitchFamily="18" charset="0"/>
                          <a:cs typeface="Times New Roman" panose="02020603050405020304" pitchFamily="18" charset="0"/>
                        </a:rPr>
                        <a:t>[11]</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Anon Aadhaar Documentation: Privacy-Preserving Identity Verification via ZK Proofs</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Introduces a method to prove Aadhaar-based identity with minimal data exposure using zero-knowledge circuits. Enables on-chain verification while preserving privacy.</a:t>
                      </a:r>
                    </a:p>
                  </a:txBody>
                  <a:tcPr anchor="ctr"/>
                </a:tc>
                <a:tc>
                  <a:txBody>
                    <a:bodyPr/>
                    <a:lstStyle/>
                    <a:p>
                      <a:pPr fontAlgn="base"/>
                      <a:r>
                        <a:rPr lang="en-US" sz="1000" dirty="0">
                          <a:effectLst/>
                          <a:latin typeface="Times New Roman" panose="02020603050405020304" pitchFamily="18" charset="0"/>
                          <a:cs typeface="Times New Roman" panose="02020603050405020304" pitchFamily="18" charset="0"/>
                        </a:rPr>
                        <a:t>Directly applicable to user authentication in the proposed system, reducing personal data exposure and enhancing trust in toll transactions.</a:t>
                      </a:r>
                    </a:p>
                  </a:txBody>
                  <a:tcPr anchor="ctr"/>
                </a:tc>
                <a:extLst>
                  <a:ext uri="{0D108BD9-81ED-4DB2-BD59-A6C34878D82A}">
                    <a16:rowId xmlns:a16="http://schemas.microsoft.com/office/drawing/2014/main" val="2709445069"/>
                  </a:ext>
                </a:extLst>
              </a:tr>
            </a:tbl>
          </a:graphicData>
        </a:graphic>
      </p:graphicFrame>
    </p:spTree>
    <p:extLst>
      <p:ext uri="{BB962C8B-B14F-4D97-AF65-F5344CB8AC3E}">
        <p14:creationId xmlns:p14="http://schemas.microsoft.com/office/powerpoint/2010/main" val="265719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170327" y="865436"/>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Phase 1: Project Kickoff (15th–28th January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Define epics and user stories.</a:t>
            </a:r>
          </a:p>
          <a:p>
            <a:r>
              <a:rPr lang="en-US" dirty="0">
                <a:latin typeface="Times New Roman" panose="02020603050405020304" pitchFamily="18" charset="0"/>
                <a:cs typeface="Times New Roman" panose="02020603050405020304" pitchFamily="18" charset="0"/>
              </a:rPr>
              <a:t>2. Finalize the tech stack and set up the project environment.</a:t>
            </a:r>
          </a:p>
          <a:p>
            <a:r>
              <a:rPr lang="en-US" dirty="0">
                <a:latin typeface="Times New Roman" panose="02020603050405020304" pitchFamily="18" charset="0"/>
                <a:cs typeface="Times New Roman" panose="02020603050405020304" pitchFamily="18" charset="0"/>
              </a:rPr>
              <a:t>3. Begin researching blockchain platforms and Anon-Aadhaar alternatives.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2: Early Research and System Design (29th January–11th February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Design the system architecture and finalize core components.</a:t>
            </a:r>
          </a:p>
          <a:p>
            <a:r>
              <a:rPr lang="en-US" dirty="0">
                <a:latin typeface="Times New Roman" panose="02020603050405020304" pitchFamily="18" charset="0"/>
                <a:cs typeface="Times New Roman" panose="02020603050405020304" pitchFamily="18" charset="0"/>
              </a:rPr>
              <a:t>2. Develop initial implementations for Anon-Aadhaar authentication and account abstraction.</a:t>
            </a:r>
          </a:p>
          <a:p>
            <a:r>
              <a:rPr lang="en-US" dirty="0">
                <a:latin typeface="Times New Roman" panose="02020603050405020304" pitchFamily="18" charset="0"/>
                <a:cs typeface="Times New Roman" panose="02020603050405020304" pitchFamily="18" charset="0"/>
              </a:rPr>
              <a:t>3. Research RFID hardware integration for toll plaza automation.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3: Smart Contract Development and Integration (12th–25th February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Develop and deploy the smart contracts on a </a:t>
            </a:r>
            <a:r>
              <a:rPr lang="en-US" dirty="0" err="1">
                <a:latin typeface="Times New Roman" panose="02020603050405020304" pitchFamily="18" charset="0"/>
                <a:cs typeface="Times New Roman" panose="02020603050405020304" pitchFamily="18" charset="0"/>
              </a:rPr>
              <a:t>testnet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Set up RFID readers and link them to the blockchain system.</a:t>
            </a:r>
          </a:p>
          <a:p>
            <a:r>
              <a:rPr lang="en-US" dirty="0">
                <a:latin typeface="Times New Roman" panose="02020603050405020304" pitchFamily="18" charset="0"/>
                <a:cs typeface="Times New Roman" panose="02020603050405020304" pitchFamily="18" charset="0"/>
              </a:rPr>
              <a:t>3. Begin integrating the user interface with backend services.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4: Testing, Optimization, and Refinement (26th February–10th March 2025)</a:t>
            </a:r>
            <a:endParaRPr lang="en-US"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Daily Scrum Plan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412102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3508623"/>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System Design:</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System Design Diagram</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illustrates a modular architecture structured into five core components, ensuring scalability, security, and user privacy. The </a:t>
            </a:r>
            <a:r>
              <a:rPr lang="en-US" b="1" dirty="0">
                <a:latin typeface="Times New Roman" panose="02020603050405020304" pitchFamily="18" charset="0"/>
                <a:cs typeface="Times New Roman" panose="02020603050405020304" pitchFamily="18" charset="0"/>
              </a:rPr>
              <a:t>User Authentication and Registration Module</a:t>
            </a:r>
            <a:r>
              <a:rPr lang="en-US" dirty="0">
                <a:latin typeface="Times New Roman" panose="02020603050405020304" pitchFamily="18" charset="0"/>
                <a:cs typeface="Times New Roman" panose="02020603050405020304" pitchFamily="18" charset="0"/>
              </a:rPr>
              <a:t> begins with user authentication via Anon-Aadhaar, where Vehicle ID and RC documents are validated and mapped to a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This connects to the </a:t>
            </a:r>
            <a:r>
              <a:rPr lang="en-US" b="1" dirty="0">
                <a:latin typeface="Times New Roman" panose="02020603050405020304" pitchFamily="18" charset="0"/>
                <a:cs typeface="Times New Roman" panose="02020603050405020304" pitchFamily="18" charset="0"/>
              </a:rPr>
              <a:t>Account Abstraction and Wallet Management Module</a:t>
            </a:r>
            <a:r>
              <a:rPr lang="en-US" dirty="0">
                <a:latin typeface="Times New Roman" panose="02020603050405020304" pitchFamily="18" charset="0"/>
                <a:cs typeface="Times New Roman" panose="02020603050405020304" pitchFamily="18" charset="0"/>
              </a:rPr>
              <a:t>, where a blockchain-based wallet is generated using account abstraction and linked to the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enabling gasless transactions through a Paymaster smart contract. The </a:t>
            </a:r>
            <a:r>
              <a:rPr lang="en-US" b="1" dirty="0">
                <a:latin typeface="Times New Roman" panose="02020603050405020304" pitchFamily="18" charset="0"/>
                <a:cs typeface="Times New Roman" panose="02020603050405020304" pitchFamily="18" charset="0"/>
              </a:rPr>
              <a:t>Toll Payment Processing Module</a:t>
            </a:r>
            <a:r>
              <a:rPr lang="en-US" dirty="0">
                <a:latin typeface="Times New Roman" panose="02020603050405020304" pitchFamily="18" charset="0"/>
                <a:cs typeface="Times New Roman" panose="02020603050405020304" pitchFamily="18" charset="0"/>
              </a:rPr>
              <a:t> integrates RFID scanners at toll plazas, which detect the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trigger a toll payment transaction via a smart contract, and update the blockchain ledger in real time. The </a:t>
            </a:r>
            <a:r>
              <a:rPr lang="en-US" b="1" dirty="0">
                <a:latin typeface="Times New Roman" panose="02020603050405020304" pitchFamily="18" charset="0"/>
                <a:cs typeface="Times New Roman" panose="02020603050405020304" pitchFamily="18" charset="0"/>
              </a:rPr>
              <a:t>Blockchain Backend</a:t>
            </a:r>
            <a:r>
              <a:rPr lang="en-US" dirty="0">
                <a:latin typeface="Times New Roman" panose="02020603050405020304" pitchFamily="18" charset="0"/>
                <a:cs typeface="Times New Roman" panose="02020603050405020304" pitchFamily="18" charset="0"/>
              </a:rPr>
              <a:t> stores all transactions immutably, facilitating transparency, trust, and dispute resolution through historical record storage. Lastly, the </a:t>
            </a:r>
            <a:r>
              <a:rPr lang="en-US" b="1" dirty="0">
                <a:latin typeface="Times New Roman" panose="02020603050405020304" pitchFamily="18" charset="0"/>
                <a:cs typeface="Times New Roman" panose="02020603050405020304" pitchFamily="18" charset="0"/>
              </a:rPr>
              <a:t>Top-Up and Cross-Chain Integration Module</a:t>
            </a:r>
            <a:r>
              <a:rPr lang="en-US" dirty="0">
                <a:latin typeface="Times New Roman" panose="02020603050405020304" pitchFamily="18" charset="0"/>
                <a:cs typeface="Times New Roman" panose="02020603050405020304" pitchFamily="18" charset="0"/>
              </a:rPr>
              <a:t> supports wallet funding through fiat and crypto payments via a wallet top-up interface and multi-chain compatibility through a cross-chain integration service. This comprehensive design ensures a secure, efficient, and decentralized toll collection system.</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5588409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1932</TotalTime>
  <Words>3223</Words>
  <Application>Microsoft Macintosh PowerPoint</Application>
  <PresentationFormat>On-screen Show (16:9)</PresentationFormat>
  <Paragraphs>253</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Times New Roman</vt:lpstr>
      <vt:lpstr>Lucida Sans</vt:lpstr>
      <vt:lpstr>Simple Light</vt:lpstr>
      <vt:lpstr>PowerPoint Presentation</vt:lpstr>
      <vt:lpstr>Table of Contents</vt:lpstr>
      <vt:lpstr>Abstract</vt:lpstr>
      <vt:lpstr>Scope and Limitations</vt:lpstr>
      <vt:lpstr>Objectives</vt:lpstr>
      <vt:lpstr>Literature Survey</vt:lpstr>
      <vt:lpstr>Literature Survey</vt:lpstr>
      <vt:lpstr>Daily Scrum Plan</vt:lpstr>
      <vt:lpstr>Proposed System</vt:lpstr>
      <vt:lpstr>Proposed System</vt:lpstr>
      <vt:lpstr>Proposed System</vt:lpstr>
      <vt:lpstr>Proposed System</vt:lpstr>
      <vt:lpstr>Functional Modules</vt:lpstr>
      <vt:lpstr>Functional Modules</vt:lpstr>
      <vt:lpstr>Functional Modules</vt:lpstr>
      <vt:lpstr>Functional Test Cases</vt:lpstr>
      <vt:lpstr>PowerPoint Presentation</vt:lpstr>
      <vt:lpstr>Implementation</vt:lpstr>
      <vt:lpstr>Implementation</vt:lpstr>
      <vt:lpstr>Implementation</vt:lpstr>
      <vt:lpstr>Implementation</vt:lpstr>
      <vt:lpstr>Implementation</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Divyanshu Saxena</cp:lastModifiedBy>
  <cp:revision>35</cp:revision>
  <dcterms:created xsi:type="dcterms:W3CDTF">2023-02-16T13:28:00Z</dcterms:created>
  <dcterms:modified xsi:type="dcterms:W3CDTF">2025-03-01T05:47:42Z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2369EA8A5CC346EF89AA6EEA999D0E8E</vt:lpwstr>
  </property>
  <property fmtid="{D5CDD505-2E9C-101B-9397-08002B2CF9AE}" pid="3" name="KSOProductBuildVer">
    <vt:lpwstr>1033-11.2.0.11219</vt:lpwstr>
  </property>
</Properties>
</file>