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158412" cy="76168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7960" y="450324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933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9964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9132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796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9964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9132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7960" y="1650960"/>
            <a:ext cx="9143640" cy="54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91436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7600" y="303840"/>
            <a:ext cx="9142200" cy="589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7960" y="1650960"/>
            <a:ext cx="9143640" cy="546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933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7960" y="450324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933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9964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91320" y="165096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796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9964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91320" y="4503240"/>
            <a:ext cx="294408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91436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7600" y="303840"/>
            <a:ext cx="9142200" cy="589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54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93360" y="450324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79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93360" y="1650960"/>
            <a:ext cx="44618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7960" y="4503240"/>
            <a:ext cx="9143640" cy="260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07960" y="1650960"/>
            <a:ext cx="9143640" cy="546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398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7960" y="507960"/>
            <a:ext cx="9143640" cy="107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7600" y="303840"/>
            <a:ext cx="9142200" cy="127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7560000" y="4680000"/>
            <a:ext cx="1199520" cy="2743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5C4F36-4200-4A03-9CC9-6AC7B6A3AE30}" type="slidenum">
              <a:rPr b="0" lang="en-US" sz="1000" spc="-1" strike="noStrike">
                <a:solidFill>
                  <a:srgbClr val="8b8b8b"/>
                </a:solidFill>
                <a:latin typeface="Verdana"/>
                <a:ea typeface="Verdan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9640" y="1152720"/>
            <a:ext cx="4031640" cy="3383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8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Bild durch Klicken auf Symbol hinzufügen</a:t>
            </a:r>
            <a:endParaRPr b="0" lang="de-DE" sz="889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39640" y="160200"/>
            <a:ext cx="8245080" cy="57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753080" y="1152720"/>
            <a:ext cx="4031640" cy="3383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889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Bild durch Klicken auf Symbol hinzufügen</a:t>
            </a:r>
            <a:endParaRPr b="0" lang="de-DE" sz="889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61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889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88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mgrenie.shinyapps.io/taxharmonizexplorer/" TargetMode="External"/><Relationship Id="rId3" Type="http://schemas.openxmlformats.org/officeDocument/2006/relationships/hyperlink" Target="https://s.42l.fr/taxoharmo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 8"/>
          <p:cNvSpPr/>
          <p:nvPr/>
        </p:nvSpPr>
        <p:spPr>
          <a:xfrm>
            <a:off x="259920" y="0"/>
            <a:ext cx="9898200" cy="2544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Untertitel 2"/>
          <p:cNvSpPr/>
          <p:nvPr/>
        </p:nvSpPr>
        <p:spPr>
          <a:xfrm>
            <a:off x="268200" y="2723760"/>
            <a:ext cx="987624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Harmonizing species names is fundamental when e.g. combining different biodiversity data (species occurrences &amp; traits) or when assessing biodiversity (species richness in a given place)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Bird extinction risk in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function of biomass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(Norman et al. 2020)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2" name="Textfeld 1"/>
          <p:cNvSpPr/>
          <p:nvPr/>
        </p:nvSpPr>
        <p:spPr>
          <a:xfrm>
            <a:off x="1101960" y="1797840"/>
            <a:ext cx="85719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</a:t>
            </a: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Marten Winter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|</a:t>
            </a:r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Scientific Head of sDiv | </a:t>
            </a:r>
            <a:r>
              <a:rPr b="0" lang="de-DE" sz="1800" spc="-1" strike="noStrike" u="sng">
                <a:solidFill>
                  <a:srgbClr val="0070c0"/>
                </a:solidFill>
                <a:uFillTx/>
                <a:latin typeface="Verdana"/>
                <a:ea typeface="ＭＳ Ｐゴシック"/>
              </a:rPr>
              <a:t>marten.winter@idiv.de</a:t>
            </a:r>
            <a:br/>
            <a:r>
              <a:rPr b="1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Matthias Grenié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, Emilio Berti, Juan Carvajal-Quintero, Alban Sagouis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hteck 30"/>
          <p:cNvSpPr/>
          <p:nvPr/>
        </p:nvSpPr>
        <p:spPr>
          <a:xfrm>
            <a:off x="268200" y="0"/>
            <a:ext cx="9929520" cy="17755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Titel 1"/>
          <p:cNvSpPr/>
          <p:nvPr/>
        </p:nvSpPr>
        <p:spPr>
          <a:xfrm>
            <a:off x="0" y="12240"/>
            <a:ext cx="10233360" cy="1586880"/>
          </a:xfrm>
          <a:prstGeom prst="rect">
            <a:avLst/>
          </a:prstGeom>
          <a:noFill/>
          <a:ln w="0">
            <a:noFill/>
          </a:ln>
          <a:effectLst>
            <a:outerShdw algn="t" dir="6950205" dist="37998" rotWithShape="0">
              <a:srgbClr val="0070c0">
                <a:alpha val="1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Bauhaus 93"/>
                <a:ea typeface="ＭＳ Ｐゴシック"/>
              </a:rPr>
              <a:t>Taxonomic harmonization</a:t>
            </a:r>
            <a:endParaRPr b="0" lang="en-US" sz="5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Bauhaus 93"/>
                <a:ea typeface="ＭＳ Ｐゴシック"/>
              </a:rPr>
              <a:t>Data, Tools &amp; Best Practices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85" name="Textfeld 12"/>
          <p:cNvSpPr/>
          <p:nvPr/>
        </p:nvSpPr>
        <p:spPr>
          <a:xfrm>
            <a:off x="259920" y="6705000"/>
            <a:ext cx="69224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Verdana"/>
                <a:ea typeface="ＭＳ Ｐゴシック"/>
              </a:rPr>
              <a:t>No proper taxonomic harmonization: 2 species match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Textfeld 13"/>
          <p:cNvSpPr/>
          <p:nvPr/>
        </p:nvSpPr>
        <p:spPr>
          <a:xfrm>
            <a:off x="3386160" y="4420440"/>
            <a:ext cx="228564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Conservation Status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(IUCN)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Textfeld 14"/>
          <p:cNvSpPr/>
          <p:nvPr/>
        </p:nvSpPr>
        <p:spPr>
          <a:xfrm>
            <a:off x="7983000" y="4420440"/>
            <a:ext cx="151164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Traits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(EltonTraits)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Textfeld 15"/>
          <p:cNvSpPr/>
          <p:nvPr/>
        </p:nvSpPr>
        <p:spPr>
          <a:xfrm>
            <a:off x="3386160" y="4952880"/>
            <a:ext cx="2272320" cy="16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Pipile pipile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Pipile cumanensis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Pipile cujubi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Pipile jacutinga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Megapodius decollatus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Scleroptila gutturalis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Margaroperdix madagarensis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Falcipennis falcipennis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Textfeld 17"/>
          <p:cNvSpPr/>
          <p:nvPr/>
        </p:nvSpPr>
        <p:spPr>
          <a:xfrm>
            <a:off x="7470000" y="4952880"/>
            <a:ext cx="2537640" cy="20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Aburria pipile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Aburria cumanensis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Aburria cujubi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Aburria jacutinga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Megapodius reinwardt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Francolinus levalliantoides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Margaroperdix madagascariensis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Catreus wallichii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Falcipennis falcipennis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Falcipennis canadensis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0" name="Gewinkelter Verbinder 18"/>
          <p:cNvSpPr/>
          <p:nvPr/>
        </p:nvSpPr>
        <p:spPr>
          <a:xfrm>
            <a:off x="5729400" y="6267240"/>
            <a:ext cx="1694880" cy="36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ff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ewinkelter Verbinder 19"/>
          <p:cNvSpPr/>
          <p:nvPr/>
        </p:nvSpPr>
        <p:spPr>
          <a:xfrm>
            <a:off x="5733360" y="6425640"/>
            <a:ext cx="1687320" cy="20340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ff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feld 20"/>
          <p:cNvSpPr/>
          <p:nvPr/>
        </p:nvSpPr>
        <p:spPr>
          <a:xfrm>
            <a:off x="268200" y="6963120"/>
            <a:ext cx="5464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Verdana"/>
                <a:ea typeface="ＭＳ Ｐゴシック"/>
              </a:rPr>
              <a:t>With taxonomic harmonnization</a:t>
            </a:r>
            <a:r>
              <a:rPr b="0" lang="en-US" sz="1400" spc="-1" strike="noStrike">
                <a:solidFill>
                  <a:srgbClr val="0070c0"/>
                </a:solidFill>
                <a:latin typeface="Verdana"/>
                <a:ea typeface="ＭＳ Ｐゴシック"/>
              </a:rPr>
              <a:t>: 6 species match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Gewinkelter Verbinder 21"/>
          <p:cNvSpPr/>
          <p:nvPr/>
        </p:nvSpPr>
        <p:spPr>
          <a:xfrm>
            <a:off x="5729400" y="5073480"/>
            <a:ext cx="1694880" cy="36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0070c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ewinkelter Verbinder 22"/>
          <p:cNvSpPr/>
          <p:nvPr/>
        </p:nvSpPr>
        <p:spPr>
          <a:xfrm>
            <a:off x="5729400" y="5289480"/>
            <a:ext cx="1694880" cy="36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0070c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ewinkelter Verbinder 24"/>
          <p:cNvSpPr/>
          <p:nvPr/>
        </p:nvSpPr>
        <p:spPr>
          <a:xfrm>
            <a:off x="5729400" y="5469480"/>
            <a:ext cx="1694880" cy="36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0070c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ewinkelter Verbinder 25"/>
          <p:cNvSpPr/>
          <p:nvPr/>
        </p:nvSpPr>
        <p:spPr>
          <a:xfrm>
            <a:off x="5729400" y="5664600"/>
            <a:ext cx="1694880" cy="36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0070c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29fcf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29fcf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29fcf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29fcf"/>
                                      </p:to>
                                    </p:animClr>
                                    <p:set>
                                      <p:cBhvr>
                                        <p:cTn id="6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8"/>
          <p:cNvSpPr/>
          <p:nvPr/>
        </p:nvSpPr>
        <p:spPr>
          <a:xfrm>
            <a:off x="259920" y="0"/>
            <a:ext cx="9898200" cy="2254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8" name="Grafik 2" descr=""/>
          <p:cNvPicPr/>
          <p:nvPr/>
        </p:nvPicPr>
        <p:blipFill>
          <a:blip r:embed="rId1"/>
          <a:srcRect l="0" t="0" r="0" b="6988"/>
          <a:stretch/>
        </p:blipFill>
        <p:spPr>
          <a:xfrm>
            <a:off x="356760" y="42480"/>
            <a:ext cx="6562800" cy="21531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03480" y="2948760"/>
            <a:ext cx="5168520" cy="2463480"/>
          </a:xfrm>
          <a:prstGeom prst="rect">
            <a:avLst/>
          </a:prstGeom>
          <a:ln w="0">
            <a:noFill/>
          </a:ln>
        </p:spPr>
      </p:pic>
      <p:grpSp>
        <p:nvGrpSpPr>
          <p:cNvPr id="100" name=""/>
          <p:cNvGrpSpPr/>
          <p:nvPr/>
        </p:nvGrpSpPr>
        <p:grpSpPr>
          <a:xfrm>
            <a:off x="1320480" y="3311280"/>
            <a:ext cx="4068360" cy="1222200"/>
            <a:chOff x="1320480" y="3311280"/>
            <a:chExt cx="4068360" cy="1222200"/>
          </a:xfrm>
        </p:grpSpPr>
        <p:sp>
          <p:nvSpPr>
            <p:cNvPr id="101" name=""/>
            <p:cNvSpPr/>
            <p:nvPr/>
          </p:nvSpPr>
          <p:spPr>
            <a:xfrm>
              <a:off x="2673720" y="3311280"/>
              <a:ext cx="1318680" cy="1222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"/>
            <p:cNvSpPr/>
            <p:nvPr/>
          </p:nvSpPr>
          <p:spPr>
            <a:xfrm>
              <a:off x="1320480" y="3922200"/>
              <a:ext cx="4068360" cy="6112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"/>
          <p:cNvSpPr/>
          <p:nvPr/>
        </p:nvSpPr>
        <p:spPr>
          <a:xfrm>
            <a:off x="1329120" y="3311280"/>
            <a:ext cx="1283760" cy="541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4079880" y="3311280"/>
            <a:ext cx="1283040" cy="541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940400" y="2988000"/>
            <a:ext cx="2750400" cy="541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1329120" y="4752720"/>
            <a:ext cx="4033800" cy="863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303480" y="3102840"/>
            <a:ext cx="855720" cy="155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feld 13_0"/>
          <p:cNvSpPr/>
          <p:nvPr/>
        </p:nvSpPr>
        <p:spPr>
          <a:xfrm>
            <a:off x="1262160" y="2368440"/>
            <a:ext cx="38858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Taxonomic Databases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contain taxonomic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Textfeld 13_1"/>
          <p:cNvSpPr/>
          <p:nvPr/>
        </p:nvSpPr>
        <p:spPr>
          <a:xfrm>
            <a:off x="6482160" y="2368440"/>
            <a:ext cx="27698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We reviewed a list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of taxonomic databases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674320" y="2924280"/>
            <a:ext cx="4047120" cy="1651320"/>
          </a:xfrm>
          <a:prstGeom prst="rect">
            <a:avLst/>
          </a:prstGeom>
          <a:ln w="0">
            <a:noFill/>
          </a:ln>
        </p:spPr>
      </p:pic>
      <p:sp>
        <p:nvSpPr>
          <p:cNvPr id="111" name="Textfeld 13_2"/>
          <p:cNvSpPr/>
          <p:nvPr/>
        </p:nvSpPr>
        <p:spPr>
          <a:xfrm>
            <a:off x="938160" y="5608440"/>
            <a:ext cx="420984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Needed Taxonomic Tools (R packages)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071760" y="5495040"/>
            <a:ext cx="3720240" cy="52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400" spc="-1" strike="noStrike">
                <a:latin typeface="Verdana"/>
              </a:rPr>
              <a:t>Identified </a:t>
            </a:r>
            <a:r>
              <a:rPr b="1" lang="en-US" sz="1400" spc="-1" strike="noStrike">
                <a:latin typeface="Verdana"/>
              </a:rPr>
              <a:t>53 packages</a:t>
            </a:r>
            <a:br/>
            <a:r>
              <a:rPr b="1" lang="en-US" sz="1400" spc="-1" strike="noStrike">
                <a:latin typeface="Verdana"/>
              </a:rPr>
              <a:t>(GitHub, CRAN, Bioconductor)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3193200" y="6070320"/>
            <a:ext cx="1040040" cy="11073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4522320" y="6048720"/>
            <a:ext cx="993600" cy="11505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1910520" y="6048000"/>
            <a:ext cx="993960" cy="1152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526320" y="6048720"/>
            <a:ext cx="1151280" cy="1150920"/>
          </a:xfrm>
          <a:prstGeom prst="rect">
            <a:avLst/>
          </a:prstGeom>
          <a:ln w="0">
            <a:noFill/>
          </a:ln>
        </p:spPr>
      </p:pic>
      <p:pic>
        <p:nvPicPr>
          <p:cNvPr id="117" name="Grafik 4_0" descr=""/>
          <p:cNvPicPr/>
          <p:nvPr/>
        </p:nvPicPr>
        <p:blipFill>
          <a:blip r:embed="rId8"/>
          <a:srcRect l="0" t="0" r="58314" b="65312"/>
          <a:stretch/>
        </p:blipFill>
        <p:spPr>
          <a:xfrm>
            <a:off x="6126840" y="6150960"/>
            <a:ext cx="3472560" cy="9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20"/>
          <p:cNvSpPr/>
          <p:nvPr/>
        </p:nvSpPr>
        <p:spPr>
          <a:xfrm>
            <a:off x="0" y="0"/>
            <a:ext cx="10158120" cy="91404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Titel 1"/>
          <p:cNvSpPr/>
          <p:nvPr/>
        </p:nvSpPr>
        <p:spPr>
          <a:xfrm>
            <a:off x="294480" y="-16200"/>
            <a:ext cx="9893160" cy="834840"/>
          </a:xfrm>
          <a:prstGeom prst="rect">
            <a:avLst/>
          </a:prstGeom>
          <a:noFill/>
          <a:ln w="0">
            <a:noFill/>
          </a:ln>
          <a:effectLst>
            <a:outerShdw algn="t" dir="6950205" dist="37998" rotWithShape="0">
              <a:srgbClr val="0070c0">
                <a:alpha val="1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Bauhaus 93"/>
                <a:ea typeface="ＭＳ Ｐゴシック"/>
              </a:rPr>
              <a:t>A review of tools &amp; databases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20" name="Textfeld 13_3"/>
          <p:cNvSpPr/>
          <p:nvPr/>
        </p:nvSpPr>
        <p:spPr>
          <a:xfrm>
            <a:off x="1514160" y="1216440"/>
            <a:ext cx="712584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Many tools and many databases → How to find your way?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Textfeld 13_4"/>
          <p:cNvSpPr/>
          <p:nvPr/>
        </p:nvSpPr>
        <p:spPr>
          <a:xfrm>
            <a:off x="578160" y="1684440"/>
            <a:ext cx="3741840" cy="10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We created a network of resources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Links between tools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Links between databases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Links between tools and databases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192000" y="1659600"/>
            <a:ext cx="3312000" cy="2357640"/>
          </a:xfrm>
          <a:prstGeom prst="rect">
            <a:avLst/>
          </a:prstGeom>
          <a:ln w="0">
            <a:noFill/>
          </a:ln>
        </p:spPr>
      </p:pic>
      <p:sp>
        <p:nvSpPr>
          <p:cNvPr id="123" name="Textfeld 13_5"/>
          <p:cNvSpPr/>
          <p:nvPr/>
        </p:nvSpPr>
        <p:spPr>
          <a:xfrm>
            <a:off x="578160" y="3196440"/>
            <a:ext cx="5109840" cy="10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taxharmonizexplorer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  <a:hlinkClick r:id="rId2"/>
              </a:rPr>
              <a:t>https://mgrenie.shinyapps.io/taxharmonizexplorer/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Or simpler: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  <a:hlinkClick r:id="rId3"/>
              </a:rPr>
              <a:t>https://s.42l.fr/taxoharmo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Textfeld 13_6"/>
          <p:cNvSpPr/>
          <p:nvPr/>
        </p:nvSpPr>
        <p:spPr>
          <a:xfrm>
            <a:off x="1514160" y="4348440"/>
            <a:ext cx="712584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Testing different harmonization workflows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596160" y="4860000"/>
            <a:ext cx="4371840" cy="2424240"/>
          </a:xfrm>
          <a:prstGeom prst="rect">
            <a:avLst/>
          </a:prstGeom>
          <a:ln w="0">
            <a:noFill/>
          </a:ln>
        </p:spPr>
      </p:pic>
      <p:sp>
        <p:nvSpPr>
          <p:cNvPr id="126" name="Textfeld 13_7"/>
          <p:cNvSpPr/>
          <p:nvPr/>
        </p:nvSpPr>
        <p:spPr>
          <a:xfrm>
            <a:off x="5618160" y="5248440"/>
            <a:ext cx="4389840" cy="18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Hard process to find one “best” workflow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Huge influence of pre-processing (correcting spelling errors etc.)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Rely on automated tools as possible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→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Calls for more study on the influence of harmonization workflows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iDiv_Vorlage_PP.pot</Template>
  <TotalTime>31</TotalTime>
  <Application>LibreOffice/7.1.4.2$MacOSX_X86_64 LibreOffice_project/a529a4fab45b75fefc5b6226684193eb000654f6</Application>
  <AppVersion>15.0000</AppVersion>
  <Words>273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2013-01-23T19:49:56Z</dcterms:created>
  <dc:creator>Marten Winter</dc:creator>
  <dc:description/>
  <dc:language>fr-FR</dc:language>
  <cp:lastModifiedBy>Matthias Grenié</cp:lastModifiedBy>
  <dcterms:modified xsi:type="dcterms:W3CDTF">2022-04-24T13:42:44Z</dcterms:modified>
  <cp:revision>468</cp:revision>
  <dc:subject/>
  <dc:title>iDiv Vorlage PP simple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</vt:i4>
  </property>
</Properties>
</file>