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8BEC4D-301C-4DCD-AF62-5F969A27C056}">
  <a:tblStyle styleId="{498BEC4D-301C-4DCD-AF62-5F969A27C0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9f02d6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9f02d6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b9f2c7eb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b9f2c7eb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b9f2c7eb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b9f2c7eb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b9f2c7eb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b9f2c7eb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b9f2c7eb8_0_1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b9f2c7eb8_0_1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b9f2c7eb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b9f2c7eb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3308" y="6700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UGV Design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25447" l="3145" r="12750" t="21558"/>
          <a:stretch/>
        </p:blipFill>
        <p:spPr>
          <a:xfrm>
            <a:off x="2901137" y="1208875"/>
            <a:ext cx="3341726" cy="27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design the frame from scratch?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73300" y="1183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an existing base will require require </a:t>
            </a:r>
            <a:r>
              <a:rPr lang="en"/>
              <a:t>a lot</a:t>
            </a:r>
            <a:r>
              <a:rPr lang="en"/>
              <a:t> of modification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00" y="1694688"/>
            <a:ext cx="3434701" cy="212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12494" l="0" r="0" t="23167"/>
          <a:stretch/>
        </p:blipFill>
        <p:spPr>
          <a:xfrm>
            <a:off x="5188000" y="1828863"/>
            <a:ext cx="3303081" cy="21252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493775" y="4228425"/>
            <a:ext cx="25410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Modified Shopping cart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692200" y="4266825"/>
            <a:ext cx="22947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Modified Trolley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design the frame from scratch? (Continued)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effort required to make modifications will approximately be the same designing the frame from scratch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freedom in the design process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Flexibility to add components/features later down the line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the frame from scratch would assure 100% reproducibility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and Budget (Rough Calculation)</a:t>
            </a:r>
            <a:endParaRPr/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105500" y="171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{498BEC4D-301C-4DCD-AF62-5F969A27C056}</a:tableStyleId>
              </a:tblPr>
              <a:tblGrid>
                <a:gridCol w="919200"/>
                <a:gridCol w="3050025"/>
                <a:gridCol w="2233175"/>
                <a:gridCol w="2730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Item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Quantity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Price per item (Rs)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1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Hub Wheel Motor + Motor Controller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12,000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2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Car Frame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20,000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3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Battery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14,000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4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Arduino Mega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1200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Total = </a:t>
                      </a:r>
                      <a:r>
                        <a:rPr b="1" lang="en">
                          <a:solidFill>
                            <a:srgbClr val="FF0000"/>
                          </a:solidFill>
                        </a:rPr>
                        <a:t>83200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80725" y="36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Division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203925" y="1506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 will be divided in a total of 5 parts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7"/>
          <p:cNvGrpSpPr/>
          <p:nvPr/>
        </p:nvGrpSpPr>
        <p:grpSpPr>
          <a:xfrm>
            <a:off x="7315050" y="2218550"/>
            <a:ext cx="1828950" cy="2924975"/>
            <a:chOff x="3657450" y="2295575"/>
            <a:chExt cx="1828950" cy="2924975"/>
          </a:xfrm>
        </p:grpSpPr>
        <p:sp>
          <p:nvSpPr>
            <p:cNvPr id="85" name="Google Shape;85;p17"/>
            <p:cNvSpPr/>
            <p:nvPr/>
          </p:nvSpPr>
          <p:spPr>
            <a:xfrm>
              <a:off x="3657600" y="2823925"/>
              <a:ext cx="1828800" cy="23196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3657600" y="2295575"/>
              <a:ext cx="1828800" cy="537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7"/>
            <p:cNvSpPr txBox="1"/>
            <p:nvPr/>
          </p:nvSpPr>
          <p:spPr>
            <a:xfrm>
              <a:off x="3657600" y="3050050"/>
              <a:ext cx="18288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Implementation of high level </a:t>
              </a:r>
              <a:r>
                <a:rPr b="1" lang="en" sz="1200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algorithms</a:t>
              </a:r>
              <a:endParaRPr b="1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7"/>
            <p:cNvSpPr txBox="1"/>
            <p:nvPr/>
          </p:nvSpPr>
          <p:spPr>
            <a:xfrm>
              <a:off x="3657600" y="3847750"/>
              <a:ext cx="1828800" cy="13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900"/>
                <a:buFont typeface="Roboto"/>
                <a:buChar char="●"/>
              </a:pPr>
              <a:r>
                <a:rPr b="1" lang="en" sz="900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Computer Vision</a:t>
              </a:r>
              <a:endParaRPr b="1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900"/>
                <a:buFont typeface="Roboto"/>
                <a:buChar char="●"/>
              </a:pPr>
              <a:r>
                <a:rPr b="1" lang="en" sz="900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Slam</a:t>
              </a:r>
              <a:endParaRPr b="1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900"/>
                <a:buFont typeface="Roboto"/>
                <a:buChar char="●"/>
              </a:pPr>
              <a:r>
                <a:rPr b="1" lang="en" sz="900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Synchronization</a:t>
              </a:r>
              <a:r>
                <a:rPr b="1" lang="en" sz="900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 with a drone for a complex task</a:t>
              </a:r>
              <a:endParaRPr b="1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17"/>
            <p:cNvSpPr txBox="1"/>
            <p:nvPr/>
          </p:nvSpPr>
          <p:spPr>
            <a:xfrm>
              <a:off x="3657450" y="2349275"/>
              <a:ext cx="18288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Milestone 5</a:t>
              </a:r>
              <a:endParaRPr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" name="Google Shape;90;p17"/>
          <p:cNvGrpSpPr/>
          <p:nvPr/>
        </p:nvGrpSpPr>
        <p:grpSpPr>
          <a:xfrm>
            <a:off x="1828800" y="2218550"/>
            <a:ext cx="1828800" cy="2847950"/>
            <a:chOff x="0" y="2295575"/>
            <a:chExt cx="1828800" cy="2847950"/>
          </a:xfrm>
        </p:grpSpPr>
        <p:sp>
          <p:nvSpPr>
            <p:cNvPr id="91" name="Google Shape;91;p17"/>
            <p:cNvSpPr/>
            <p:nvPr/>
          </p:nvSpPr>
          <p:spPr>
            <a:xfrm>
              <a:off x="0" y="2823925"/>
              <a:ext cx="1828800" cy="2319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0" y="2295575"/>
              <a:ext cx="1828800" cy="53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7"/>
            <p:cNvSpPr txBox="1"/>
            <p:nvPr/>
          </p:nvSpPr>
          <p:spPr>
            <a:xfrm>
              <a:off x="205650" y="3050050"/>
              <a:ext cx="14175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00"/>
                  </a:solidFill>
                  <a:latin typeface="Roboto"/>
                  <a:ea typeface="Roboto"/>
                  <a:cs typeface="Roboto"/>
                  <a:sym typeface="Roboto"/>
                </a:rPr>
                <a:t>Configuring the electronics</a:t>
              </a:r>
              <a:endParaRPr b="1" sz="12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7"/>
            <p:cNvSpPr txBox="1"/>
            <p:nvPr/>
          </p:nvSpPr>
          <p:spPr>
            <a:xfrm>
              <a:off x="0" y="3627125"/>
              <a:ext cx="1828800" cy="150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Setting up power supply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Configuring the motor controllers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Designing the circuits as needed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p17"/>
            <p:cNvSpPr txBox="1"/>
            <p:nvPr/>
          </p:nvSpPr>
          <p:spPr>
            <a:xfrm>
              <a:off x="0" y="2349275"/>
              <a:ext cx="1828800" cy="47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Milestone 2</a:t>
              </a:r>
              <a:endParaRPr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6" name="Google Shape;96;p17"/>
            <p:cNvCxnSpPr/>
            <p:nvPr/>
          </p:nvCxnSpPr>
          <p:spPr>
            <a:xfrm>
              <a:off x="18288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97" name="Google Shape;97;p17"/>
          <p:cNvGrpSpPr/>
          <p:nvPr/>
        </p:nvGrpSpPr>
        <p:grpSpPr>
          <a:xfrm>
            <a:off x="0" y="2218550"/>
            <a:ext cx="1828800" cy="2847950"/>
            <a:chOff x="0" y="2295575"/>
            <a:chExt cx="1828800" cy="2847950"/>
          </a:xfrm>
        </p:grpSpPr>
        <p:sp>
          <p:nvSpPr>
            <p:cNvPr id="98" name="Google Shape;98;p17"/>
            <p:cNvSpPr/>
            <p:nvPr/>
          </p:nvSpPr>
          <p:spPr>
            <a:xfrm>
              <a:off x="0" y="2823925"/>
              <a:ext cx="1828800" cy="2319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0" y="2295575"/>
              <a:ext cx="1828800" cy="53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7"/>
            <p:cNvSpPr txBox="1"/>
            <p:nvPr/>
          </p:nvSpPr>
          <p:spPr>
            <a:xfrm>
              <a:off x="0" y="3050050"/>
              <a:ext cx="18288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00"/>
                  </a:solidFill>
                  <a:latin typeface="Roboto"/>
                  <a:ea typeface="Roboto"/>
                  <a:cs typeface="Roboto"/>
                  <a:sym typeface="Roboto"/>
                </a:rPr>
                <a:t>Design and Fabrication of the car</a:t>
              </a:r>
              <a:endParaRPr b="1" sz="12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7"/>
            <p:cNvSpPr txBox="1"/>
            <p:nvPr/>
          </p:nvSpPr>
          <p:spPr>
            <a:xfrm>
              <a:off x="0" y="3704850"/>
              <a:ext cx="1828800" cy="14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CAD design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Stress Analysis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Frame Assembly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Fitting the motors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7"/>
            <p:cNvSpPr txBox="1"/>
            <p:nvPr/>
          </p:nvSpPr>
          <p:spPr>
            <a:xfrm>
              <a:off x="0" y="2349275"/>
              <a:ext cx="1828800" cy="47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Milestone 1</a:t>
              </a:r>
              <a:endParaRPr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3" name="Google Shape;103;p17"/>
            <p:cNvCxnSpPr/>
            <p:nvPr/>
          </p:nvCxnSpPr>
          <p:spPr>
            <a:xfrm>
              <a:off x="18288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04" name="Google Shape;104;p17"/>
          <p:cNvGrpSpPr/>
          <p:nvPr/>
        </p:nvGrpSpPr>
        <p:grpSpPr>
          <a:xfrm>
            <a:off x="3657600" y="2218550"/>
            <a:ext cx="1828800" cy="2847950"/>
            <a:chOff x="0" y="2295575"/>
            <a:chExt cx="1828800" cy="2847950"/>
          </a:xfrm>
        </p:grpSpPr>
        <p:sp>
          <p:nvSpPr>
            <p:cNvPr id="105" name="Google Shape;105;p17"/>
            <p:cNvSpPr/>
            <p:nvPr/>
          </p:nvSpPr>
          <p:spPr>
            <a:xfrm>
              <a:off x="0" y="2823925"/>
              <a:ext cx="1828800" cy="2319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0" y="2295575"/>
              <a:ext cx="1828800" cy="53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205650" y="3050050"/>
              <a:ext cx="14175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00"/>
                  </a:solidFill>
                  <a:latin typeface="Roboto"/>
                  <a:ea typeface="Roboto"/>
                  <a:cs typeface="Roboto"/>
                  <a:sym typeface="Roboto"/>
                </a:rPr>
                <a:t>Implementing low level control</a:t>
              </a:r>
              <a:endParaRPr b="1" sz="12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7"/>
            <p:cNvSpPr txBox="1"/>
            <p:nvPr/>
          </p:nvSpPr>
          <p:spPr>
            <a:xfrm>
              <a:off x="0" y="3627125"/>
              <a:ext cx="1828800" cy="150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Making a low level API for the control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Establishing tethered control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Establishing untethered control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Establishing RC control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17"/>
            <p:cNvSpPr txBox="1"/>
            <p:nvPr/>
          </p:nvSpPr>
          <p:spPr>
            <a:xfrm>
              <a:off x="0" y="2349275"/>
              <a:ext cx="1828800" cy="47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Milestone 3</a:t>
              </a:r>
              <a:endParaRPr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0" name="Google Shape;110;p17"/>
            <p:cNvCxnSpPr/>
            <p:nvPr/>
          </p:nvCxnSpPr>
          <p:spPr>
            <a:xfrm>
              <a:off x="18288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11" name="Google Shape;111;p17"/>
          <p:cNvGrpSpPr/>
          <p:nvPr/>
        </p:nvGrpSpPr>
        <p:grpSpPr>
          <a:xfrm>
            <a:off x="5486400" y="2218550"/>
            <a:ext cx="1829100" cy="2847950"/>
            <a:chOff x="0" y="2295575"/>
            <a:chExt cx="1829100" cy="2847950"/>
          </a:xfrm>
        </p:grpSpPr>
        <p:sp>
          <p:nvSpPr>
            <p:cNvPr id="112" name="Google Shape;112;p17"/>
            <p:cNvSpPr/>
            <p:nvPr/>
          </p:nvSpPr>
          <p:spPr>
            <a:xfrm>
              <a:off x="0" y="2823925"/>
              <a:ext cx="1828800" cy="2319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0" y="2295575"/>
              <a:ext cx="1828800" cy="53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7"/>
            <p:cNvSpPr txBox="1"/>
            <p:nvPr/>
          </p:nvSpPr>
          <p:spPr>
            <a:xfrm>
              <a:off x="205650" y="3050050"/>
              <a:ext cx="14175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rgbClr val="FFFF00"/>
                  </a:solidFill>
                  <a:latin typeface="Roboto"/>
                  <a:ea typeface="Roboto"/>
                  <a:cs typeface="Roboto"/>
                  <a:sym typeface="Roboto"/>
                </a:rPr>
                <a:t>Fine tuning the motion</a:t>
              </a:r>
              <a:endParaRPr b="1" sz="12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7"/>
            <p:cNvSpPr txBox="1"/>
            <p:nvPr/>
          </p:nvSpPr>
          <p:spPr>
            <a:xfrm>
              <a:off x="0" y="3627125"/>
              <a:ext cx="1828800" cy="150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Applying a pid loop to achieve precise motion</a:t>
              </a:r>
              <a:endPara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Applying Sensor fusion techniques to combine and extract the relevant data from the sensors </a:t>
              </a:r>
              <a:endPara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7"/>
            <p:cNvSpPr txBox="1"/>
            <p:nvPr/>
          </p:nvSpPr>
          <p:spPr>
            <a:xfrm>
              <a:off x="0" y="2349275"/>
              <a:ext cx="1829100" cy="47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Milestone 4</a:t>
              </a:r>
              <a:endParaRPr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7" name="Google Shape;117;p17"/>
            <p:cNvCxnSpPr/>
            <p:nvPr/>
          </p:nvCxnSpPr>
          <p:spPr>
            <a:xfrm>
              <a:off x="18288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 1-4 will take up a total of 2 months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4" name="Google Shape;124;p18"/>
          <p:cNvGraphicFramePr/>
          <p:nvPr/>
        </p:nvGraphicFramePr>
        <p:xfrm>
          <a:off x="1198900" y="177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{498BEC4D-301C-4DCD-AF62-5F969A27C056}</a:tableStyleId>
              </a:tblPr>
              <a:tblGrid>
                <a:gridCol w="1227225"/>
                <a:gridCol w="3429375"/>
                <a:gridCol w="2582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Description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Duration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Milestone 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Designing and Fabrication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month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Milestone 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Configuring the Electronics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Days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Milestone 3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Implementation of Low level control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days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Milestone 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Fine tuning of motion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days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project </a:t>
            </a:r>
            <a:r>
              <a:rPr lang="en"/>
              <a:t>feasible</a:t>
            </a:r>
            <a:r>
              <a:rPr lang="en"/>
              <a:t> in my opinion?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 is </a:t>
            </a:r>
            <a:r>
              <a:rPr lang="en"/>
              <a:t>achievable</a:t>
            </a:r>
            <a:r>
              <a:rPr lang="en"/>
              <a:t> within a span of 2 months given the </a:t>
            </a:r>
            <a:r>
              <a:rPr lang="en"/>
              <a:t>availability</a:t>
            </a:r>
            <a:r>
              <a:rPr lang="en"/>
              <a:t> of</a:t>
            </a:r>
            <a:br>
              <a:rPr lang="en"/>
            </a:br>
            <a:br>
              <a:rPr lang="en"/>
            </a:b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Relevant Manpower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Relevant tools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Components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