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Lexend SemiBold"/>
      <p:regular r:id="rId9"/>
      <p:bold r:id="rId10"/>
    </p:embeddedFont>
    <p:embeddedFont>
      <p:font typeface="Oswald SemiBo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SemiBold-regular.fntdata"/><Relationship Id="rId10" Type="http://schemas.openxmlformats.org/officeDocument/2006/relationships/font" Target="fonts/LexendSemiBold-bold.fntdata"/><Relationship Id="rId12" Type="http://schemas.openxmlformats.org/officeDocument/2006/relationships/font" Target="fonts/OswaldSemiBold-bold.fntdata"/><Relationship Id="rId9" Type="http://schemas.openxmlformats.org/officeDocument/2006/relationships/font" Target="fonts/Lexend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83d35408ae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83d35408ae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3d35408ae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83d35408ae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                                      АНО ПОО ММКЦТ “Академия ТОП”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          Специальность 09.02.07 “Информационные системы и </a:t>
            </a:r>
            <a:r>
              <a:rPr lang="ru" sz="1800">
                <a:solidFill>
                  <a:schemeClr val="dk2"/>
                </a:solidFill>
              </a:rPr>
              <a:t>программирование</a:t>
            </a:r>
            <a:r>
              <a:rPr lang="ru" sz="1800">
                <a:solidFill>
                  <a:schemeClr val="dk2"/>
                </a:solidFill>
              </a:rPr>
              <a:t>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889575"/>
            <a:ext cx="3144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Подготовил: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///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Группа &lt;///&gt;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193300" y="4691150"/>
            <a:ext cx="9507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  ///.2025</a:t>
            </a:r>
            <a:endParaRPr sz="1500">
              <a:solidFill>
                <a:schemeClr val="dk2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5697975" y="2954775"/>
            <a:ext cx="291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0" y="977625"/>
            <a:ext cx="32688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Компоненты</a:t>
            </a:r>
            <a:r>
              <a:rPr lang="ru" sz="1800">
                <a:solidFill>
                  <a:schemeClr val="dk2"/>
                </a:solidFill>
              </a:rPr>
              <a:t> </a:t>
            </a:r>
            <a:r>
              <a:rPr lang="ru" sz="1800">
                <a:solidFill>
                  <a:schemeClr val="dk2"/>
                </a:solidFill>
              </a:rPr>
              <a:t>компьютера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от А до Я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029000" y="0"/>
            <a:ext cx="25815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820">
                <a:latin typeface="Lexend SemiBold"/>
                <a:ea typeface="Lexend SemiBold"/>
                <a:cs typeface="Lexend SemiBold"/>
                <a:sym typeface="Lexend SemiBold"/>
              </a:rPr>
              <a:t>Процессор</a:t>
            </a:r>
            <a:r>
              <a:rPr lang="ru" sz="3820"/>
              <a:t> </a:t>
            </a:r>
            <a:endParaRPr sz="3820"/>
          </a:p>
        </p:txBody>
      </p:sp>
      <p:sp>
        <p:nvSpPr>
          <p:cNvPr id="64" name="Google Shape;64;p14"/>
          <p:cNvSpPr txBox="1"/>
          <p:nvPr/>
        </p:nvSpPr>
        <p:spPr>
          <a:xfrm>
            <a:off x="0" y="806150"/>
            <a:ext cx="8784300" cy="908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666666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Процессор - основная вычислительная часть компьютера или другого электронного устройства, которая выполняет инструкции программ. Его еще называют центральным процессором или CPU(от англ. </a:t>
            </a:r>
            <a:r>
              <a:rPr lang="ru" sz="1800">
                <a:solidFill>
                  <a:srgbClr val="666666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Central Processing Unit</a:t>
            </a:r>
            <a:r>
              <a:rPr lang="ru" sz="1800">
                <a:solidFill>
                  <a:srgbClr val="666666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 ).</a:t>
            </a:r>
            <a:endParaRPr sz="1800">
              <a:solidFill>
                <a:srgbClr val="666666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D0E0E3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1010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4253425"/>
            <a:ext cx="90273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rgbClr val="666666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Простыми словами процессор можно сравнить с мозгом - он принимает команды, обрабатывает их и возвращает результат обработки(выполнения) команд.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Материнская плата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