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532" r:id="rId6"/>
    <p:sldId id="260" r:id="rId7"/>
    <p:sldId id="261" r:id="rId8"/>
    <p:sldId id="262" r:id="rId9"/>
    <p:sldId id="550" r:id="rId10"/>
    <p:sldId id="264" r:id="rId11"/>
    <p:sldId id="546" r:id="rId12"/>
    <p:sldId id="265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wCFA0vhtz4fTelMFZXOTypTH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58a033c54_1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258a033c54_1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6EA34-8191-359B-CFE0-D8C8E3284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867"/>
          <a:stretch/>
        </p:blipFill>
        <p:spPr>
          <a:xfrm>
            <a:off x="3291060" y="296009"/>
            <a:ext cx="5810601" cy="4632830"/>
          </a:xfrm>
          <a:prstGeom prst="rect">
            <a:avLst/>
          </a:prstGeom>
        </p:spPr>
      </p:pic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3">
            <a:alphaModFix/>
          </a:blip>
          <a:srcRect l="26128" t="17293" r="26284" b="12594"/>
          <a:stretch/>
        </p:blipFill>
        <p:spPr>
          <a:xfrm>
            <a:off x="5113982" y="4928839"/>
            <a:ext cx="1964035" cy="1929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938561" y="108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0A65A-9024-A4FC-3919-5377624C156A}"/>
              </a:ext>
            </a:extLst>
          </p:cNvPr>
          <p:cNvSpPr txBox="1"/>
          <p:nvPr userDrawn="1"/>
        </p:nvSpPr>
        <p:spPr>
          <a:xfrm>
            <a:off x="3191020" y="3878763"/>
            <a:ext cx="580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FFC000"/>
                </a:solidFill>
              </a:rPr>
              <a:t>I</a:t>
            </a:r>
            <a:r>
              <a:rPr lang="en-US" sz="3600" b="0" dirty="0">
                <a:solidFill>
                  <a:srgbClr val="C00000"/>
                </a:solidFill>
              </a:rPr>
              <a:t>deathon’23</a:t>
            </a:r>
            <a:r>
              <a:rPr lang="en-US" sz="3600" b="0" dirty="0"/>
              <a:t> </a:t>
            </a:r>
          </a:p>
          <a:p>
            <a:pPr algn="ctr"/>
            <a:r>
              <a:rPr lang="en-US" sz="2800" b="0" dirty="0"/>
              <a:t>Episode 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5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Ideathon’22 E1     I     ACIC – KL Startups Foundation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5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6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6"/>
          <p:cNvSpPr txBox="1">
            <a:spLocks noGrp="1"/>
          </p:cNvSpPr>
          <p:nvPr>
            <p:ph type="title"/>
          </p:nvPr>
        </p:nvSpPr>
        <p:spPr>
          <a:xfrm>
            <a:off x="960000" y="3534600"/>
            <a:ext cx="292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6"/>
          <p:cNvSpPr txBox="1">
            <a:spLocks noGrp="1"/>
          </p:cNvSpPr>
          <p:nvPr>
            <p:ph type="body" idx="1"/>
          </p:nvPr>
        </p:nvSpPr>
        <p:spPr>
          <a:xfrm>
            <a:off x="960000" y="4475633"/>
            <a:ext cx="35236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16"/>
          <p:cNvSpPr/>
          <p:nvPr/>
        </p:nvSpPr>
        <p:spPr>
          <a:xfrm rot="-5400000">
            <a:off x="-71292" y="-690197"/>
            <a:ext cx="1353200" cy="1353200"/>
          </a:xfrm>
          <a:prstGeom prst="pie">
            <a:avLst>
              <a:gd name="adj1" fmla="val 5393849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7" name="Google Shape;727;p16"/>
          <p:cNvGrpSpPr/>
          <p:nvPr/>
        </p:nvGrpSpPr>
        <p:grpSpPr>
          <a:xfrm>
            <a:off x="599273" y="266718"/>
            <a:ext cx="2430536" cy="229420"/>
            <a:chOff x="1655550" y="403250"/>
            <a:chExt cx="1274400" cy="120300"/>
          </a:xfrm>
        </p:grpSpPr>
        <p:cxnSp>
          <p:nvCxnSpPr>
            <p:cNvPr id="728" name="Google Shape;728;p16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6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6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6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6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6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6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6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6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6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6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6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0" name="Google Shape;740;p16"/>
          <p:cNvGrpSpPr/>
          <p:nvPr/>
        </p:nvGrpSpPr>
        <p:grpSpPr>
          <a:xfrm rot="5400000">
            <a:off x="10843016" y="720149"/>
            <a:ext cx="1859003" cy="646180"/>
            <a:chOff x="97475" y="4643613"/>
            <a:chExt cx="1241100" cy="431400"/>
          </a:xfrm>
        </p:grpSpPr>
        <p:sp>
          <p:nvSpPr>
            <p:cNvPr id="741" name="Google Shape;741;p16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1" name="Google Shape;751;p16"/>
          <p:cNvSpPr/>
          <p:nvPr/>
        </p:nvSpPr>
        <p:spPr>
          <a:xfrm rot="10800000" flipH="1">
            <a:off x="10869984" y="6036500"/>
            <a:ext cx="486000" cy="4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16"/>
          <p:cNvSpPr/>
          <p:nvPr/>
        </p:nvSpPr>
        <p:spPr>
          <a:xfrm rot="-5400000" flipH="1">
            <a:off x="11548523" y="6214523"/>
            <a:ext cx="606400" cy="70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3" name="Google Shape;753;p16"/>
          <p:cNvSpPr/>
          <p:nvPr/>
        </p:nvSpPr>
        <p:spPr>
          <a:xfrm rot="10800000" flipH="1">
            <a:off x="11355984" y="6036500"/>
            <a:ext cx="486000" cy="48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54" name="Google Shape;754;p16"/>
          <p:cNvGrpSpPr/>
          <p:nvPr/>
        </p:nvGrpSpPr>
        <p:grpSpPr>
          <a:xfrm>
            <a:off x="76677" y="6155988"/>
            <a:ext cx="2813200" cy="637821"/>
            <a:chOff x="3403499" y="2651591"/>
            <a:chExt cx="2109900" cy="478366"/>
          </a:xfrm>
        </p:grpSpPr>
        <p:sp>
          <p:nvSpPr>
            <p:cNvPr id="755" name="Google Shape;755;p16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441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4"/>
          <p:cNvSpPr txBox="1">
            <a:spLocks noGrp="1"/>
          </p:cNvSpPr>
          <p:nvPr>
            <p:ph type="title"/>
          </p:nvPr>
        </p:nvSpPr>
        <p:spPr>
          <a:xfrm>
            <a:off x="960000" y="1698600"/>
            <a:ext cx="4939600" cy="1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endParaRPr/>
          </a:p>
        </p:txBody>
      </p:sp>
      <p:sp>
        <p:nvSpPr>
          <p:cNvPr id="1139" name="Google Shape;1139;p24"/>
          <p:cNvSpPr txBox="1">
            <a:spLocks noGrp="1"/>
          </p:cNvSpPr>
          <p:nvPr>
            <p:ph type="subTitle" idx="1"/>
          </p:nvPr>
        </p:nvSpPr>
        <p:spPr>
          <a:xfrm>
            <a:off x="960000" y="3550200"/>
            <a:ext cx="4939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4"/>
          <p:cNvSpPr/>
          <p:nvPr/>
        </p:nvSpPr>
        <p:spPr>
          <a:xfrm rot="184040" flipH="1">
            <a:off x="194684" y="6278241"/>
            <a:ext cx="485896" cy="4858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41" name="Google Shape;1141;p24"/>
          <p:cNvSpPr/>
          <p:nvPr/>
        </p:nvSpPr>
        <p:spPr>
          <a:xfrm rot="5400000" flipH="1">
            <a:off x="-2171" y="6493216"/>
            <a:ext cx="991600" cy="1069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42" name="Google Shape;1142;p24"/>
          <p:cNvSpPr/>
          <p:nvPr/>
        </p:nvSpPr>
        <p:spPr>
          <a:xfrm rot="184040" flipH="1">
            <a:off x="243555" y="6119264"/>
            <a:ext cx="485896" cy="4858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43" name="Google Shape;1143;p24"/>
          <p:cNvGrpSpPr/>
          <p:nvPr/>
        </p:nvGrpSpPr>
        <p:grpSpPr>
          <a:xfrm flipH="1">
            <a:off x="72431" y="64199"/>
            <a:ext cx="2362600" cy="637811"/>
            <a:chOff x="4417349" y="2651599"/>
            <a:chExt cx="1771950" cy="478358"/>
          </a:xfrm>
        </p:grpSpPr>
        <p:sp>
          <p:nvSpPr>
            <p:cNvPr id="1144" name="Google Shape;1144;p24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24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4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4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4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24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24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4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4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4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4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55" name="Google Shape;1155;p24"/>
          <p:cNvGrpSpPr/>
          <p:nvPr/>
        </p:nvGrpSpPr>
        <p:grpSpPr>
          <a:xfrm>
            <a:off x="9761264" y="6117109"/>
            <a:ext cx="2362600" cy="637811"/>
            <a:chOff x="4417349" y="2651599"/>
            <a:chExt cx="1771950" cy="478358"/>
          </a:xfrm>
        </p:grpSpPr>
        <p:sp>
          <p:nvSpPr>
            <p:cNvPr id="1156" name="Google Shape;1156;p24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24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24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24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24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24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24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67" name="Google Shape;1167;p24"/>
          <p:cNvSpPr/>
          <p:nvPr/>
        </p:nvSpPr>
        <p:spPr>
          <a:xfrm rot="-5400000">
            <a:off x="10770665" y="-690197"/>
            <a:ext cx="1353200" cy="1353200"/>
          </a:xfrm>
          <a:prstGeom prst="pie">
            <a:avLst>
              <a:gd name="adj1" fmla="val 539384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68" name="Google Shape;1168;p24"/>
          <p:cNvGrpSpPr/>
          <p:nvPr/>
        </p:nvGrpSpPr>
        <p:grpSpPr>
          <a:xfrm flipH="1">
            <a:off x="9303533" y="273898"/>
            <a:ext cx="1928451" cy="218433"/>
            <a:chOff x="1655550" y="403250"/>
            <a:chExt cx="1062000" cy="120300"/>
          </a:xfrm>
        </p:grpSpPr>
        <p:cxnSp>
          <p:nvCxnSpPr>
            <p:cNvPr id="1169" name="Google Shape;1169;p24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0" name="Google Shape;1170;p24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1" name="Google Shape;1171;p24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2" name="Google Shape;1172;p24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3" name="Google Shape;1173;p24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4" name="Google Shape;1174;p24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5" name="Google Shape;1175;p24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6" name="Google Shape;1176;p24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7" name="Google Shape;1177;p24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8" name="Google Shape;1178;p24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89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>
            <a:off x="277792" y="277793"/>
            <a:ext cx="11568336" cy="627648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2477503" y="2243800"/>
            <a:ext cx="345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477503" y="2924233"/>
            <a:ext cx="2790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8181500" y="2243800"/>
            <a:ext cx="305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8181503" y="2924233"/>
            <a:ext cx="2790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2477503" y="4295767"/>
            <a:ext cx="345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2477503" y="4976199"/>
            <a:ext cx="2790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8181500" y="4295767"/>
            <a:ext cx="305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8181503" y="4976196"/>
            <a:ext cx="2790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461136" y="2527332"/>
            <a:ext cx="972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61136" y="4546699"/>
            <a:ext cx="972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7165103" y="2527332"/>
            <a:ext cx="972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7165103" y="4546699"/>
            <a:ext cx="972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505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/>
          <p:nvPr/>
        </p:nvSpPr>
        <p:spPr>
          <a:xfrm>
            <a:off x="-12000" y="6367501"/>
            <a:ext cx="12240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8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Ideathon’22 E1     I     ACIC – KL Startups Foundation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Ideathon’22 E1     I     ACIC – KL Startups Foundation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9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0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Ideathon’22 E1     I     ACIC – KL Startups Foundation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1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2"/>
          <p:cNvSpPr/>
          <p:nvPr/>
        </p:nvSpPr>
        <p:spPr>
          <a:xfrm>
            <a:off x="-11151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2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3"/>
          <p:cNvSpPr txBox="1"/>
          <p:nvPr/>
        </p:nvSpPr>
        <p:spPr>
          <a:xfrm>
            <a:off x="4038600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Ideathon’22 E1     I     ACIC – KL Startups Foundation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3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3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4"/>
          <p:cNvSpPr/>
          <p:nvPr/>
        </p:nvSpPr>
        <p:spPr>
          <a:xfrm>
            <a:off x="-12000" y="6367501"/>
            <a:ext cx="12204000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4037751" y="64232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Ideathon’23 E3     I     ACIC – KL Startups Foundation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5129400" y="2286900"/>
            <a:ext cx="70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Images/Storyboard/Architecture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20D49-0479-BA6A-75A6-9ADF6A98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05" y="1839159"/>
            <a:ext cx="4683955" cy="2462795"/>
          </a:xfrm>
          <a:prstGeom prst="rect">
            <a:avLst/>
          </a:prstGeom>
          <a:ln w="76200">
            <a:solidFill>
              <a:srgbClr val="040205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11363-781B-8C7D-E29A-20039317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41" y="3072608"/>
            <a:ext cx="4531554" cy="2605933"/>
          </a:xfrm>
          <a:prstGeom prst="rect">
            <a:avLst/>
          </a:prstGeom>
          <a:ln w="76200">
            <a:solidFill>
              <a:srgbClr val="030103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9F63A-4EBE-51CD-5D4F-C52E3EAB0A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8"/>
          <a:stretch/>
        </p:blipFill>
        <p:spPr>
          <a:xfrm>
            <a:off x="7040880" y="1690688"/>
            <a:ext cx="3027814" cy="99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29A76-2A85-91DE-4026-002AF2E37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306" y="4556707"/>
            <a:ext cx="3314987" cy="1219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911140-E0B8-AFFE-34A6-04386588AABE}"/>
              </a:ext>
            </a:extLst>
          </p:cNvPr>
          <p:cNvGrpSpPr/>
          <p:nvPr/>
        </p:nvGrpSpPr>
        <p:grpSpPr>
          <a:xfrm>
            <a:off x="939173" y="944866"/>
            <a:ext cx="10650369" cy="4968268"/>
            <a:chOff x="578111" y="1046852"/>
            <a:chExt cx="7987777" cy="37262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8041FD2-EEB5-35D5-51DB-74C037021450}"/>
                </a:ext>
              </a:extLst>
            </p:cNvPr>
            <p:cNvGrpSpPr/>
            <p:nvPr/>
          </p:nvGrpSpPr>
          <p:grpSpPr>
            <a:xfrm>
              <a:off x="578111" y="1478280"/>
              <a:ext cx="7987777" cy="3294773"/>
              <a:chOff x="86424" y="814558"/>
              <a:chExt cx="8945293" cy="4057555"/>
            </a:xfrm>
          </p:grpSpPr>
          <p:sp>
            <p:nvSpPr>
              <p:cNvPr id="74" name="Google Shape;603;p3">
                <a:extLst>
                  <a:ext uri="{FF2B5EF4-FFF2-40B4-BE49-F238E27FC236}">
                    <a16:creationId xmlns:a16="http://schemas.microsoft.com/office/drawing/2014/main" id="{3CE537A1-12EB-C0E6-012F-C0E06269CBB4}"/>
                  </a:ext>
                </a:extLst>
              </p:cNvPr>
              <p:cNvSpPr/>
              <p:nvPr/>
            </p:nvSpPr>
            <p:spPr>
              <a:xfrm>
                <a:off x="152468" y="1667274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300"/>
                </a:pPr>
                <a:r>
                  <a:rPr lang="en-GB" sz="1467" b="1"/>
                  <a:t>CUSTOMER SURVEY </a:t>
                </a:r>
                <a:endParaRPr sz="1467" b="1"/>
              </a:p>
              <a:p>
                <a:pPr algn="ctr">
                  <a:buSzPts val="1300"/>
                </a:pPr>
                <a:r>
                  <a:rPr lang="en-GB" sz="1467" b="1"/>
                  <a:t>(PROBLEM STATEMENT DEVELOPMENT)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Google Shape;604;p3">
                <a:extLst>
                  <a:ext uri="{FF2B5EF4-FFF2-40B4-BE49-F238E27FC236}">
                    <a16:creationId xmlns:a16="http://schemas.microsoft.com/office/drawing/2014/main" id="{E8FCFF50-34DE-0B40-D300-36C3105F790B}"/>
                  </a:ext>
                </a:extLst>
              </p:cNvPr>
              <p:cNvSpPr/>
              <p:nvPr/>
            </p:nvSpPr>
            <p:spPr>
              <a:xfrm>
                <a:off x="4682999" y="1670348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 dirty="0"/>
                  <a:t>COMPETITIVE ANALYSIS</a:t>
                </a:r>
                <a:endParaRPr sz="1467" dirty="0"/>
              </a:p>
            </p:txBody>
          </p:sp>
          <p:sp>
            <p:nvSpPr>
              <p:cNvPr id="76" name="Google Shape;605;p3">
                <a:extLst>
                  <a:ext uri="{FF2B5EF4-FFF2-40B4-BE49-F238E27FC236}">
                    <a16:creationId xmlns:a16="http://schemas.microsoft.com/office/drawing/2014/main" id="{CB7ED566-B9F1-6D0D-41EC-18EFB4E91919}"/>
                  </a:ext>
                </a:extLst>
              </p:cNvPr>
              <p:cNvSpPr/>
              <p:nvPr/>
            </p:nvSpPr>
            <p:spPr>
              <a:xfrm>
                <a:off x="4666400" y="2772240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TECHNICAL SPECIFICATIONS AND FEATURE DEVELOPMENTS</a:t>
                </a:r>
                <a:endParaRPr sz="1467"/>
              </a:p>
            </p:txBody>
          </p:sp>
          <p:sp>
            <p:nvSpPr>
              <p:cNvPr id="77" name="Google Shape;606;p3">
                <a:extLst>
                  <a:ext uri="{FF2B5EF4-FFF2-40B4-BE49-F238E27FC236}">
                    <a16:creationId xmlns:a16="http://schemas.microsoft.com/office/drawing/2014/main" id="{70A67A82-8F31-6CEE-A808-841594F3E54E}"/>
                  </a:ext>
                </a:extLst>
              </p:cNvPr>
              <p:cNvSpPr/>
              <p:nvPr/>
            </p:nvSpPr>
            <p:spPr>
              <a:xfrm>
                <a:off x="6960831" y="2773753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TECHNICAL CALCULATIONS </a:t>
                </a:r>
                <a:endParaRPr sz="1467" b="1"/>
              </a:p>
            </p:txBody>
          </p:sp>
          <p:sp>
            <p:nvSpPr>
              <p:cNvPr id="78" name="Google Shape;607;p3">
                <a:extLst>
                  <a:ext uri="{FF2B5EF4-FFF2-40B4-BE49-F238E27FC236}">
                    <a16:creationId xmlns:a16="http://schemas.microsoft.com/office/drawing/2014/main" id="{E59691A4-2705-8E03-A5A7-1DDD600EF84C}"/>
                  </a:ext>
                </a:extLst>
              </p:cNvPr>
              <p:cNvSpPr/>
              <p:nvPr/>
            </p:nvSpPr>
            <p:spPr>
              <a:xfrm>
                <a:off x="2407222" y="2778972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300"/>
                </a:pPr>
                <a:r>
                  <a:rPr lang="en-GB" sz="1467" b="1"/>
                  <a:t>VIRTUAL PROTOTYPE</a:t>
                </a:r>
                <a:endParaRPr sz="1467" b="1"/>
              </a:p>
            </p:txBody>
          </p:sp>
          <p:sp>
            <p:nvSpPr>
              <p:cNvPr id="79" name="Google Shape;608;p3">
                <a:extLst>
                  <a:ext uri="{FF2B5EF4-FFF2-40B4-BE49-F238E27FC236}">
                    <a16:creationId xmlns:a16="http://schemas.microsoft.com/office/drawing/2014/main" id="{55CAE4A0-91AC-28E1-2331-1EFE3A1CF5D4}"/>
                  </a:ext>
                </a:extLst>
              </p:cNvPr>
              <p:cNvSpPr/>
              <p:nvPr/>
            </p:nvSpPr>
            <p:spPr>
              <a:xfrm>
                <a:off x="142904" y="2778972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FAILURE MODES EFFECT ANALYSIS (FMEA)</a:t>
                </a:r>
                <a:endParaRPr sz="1467" b="1"/>
              </a:p>
            </p:txBody>
          </p:sp>
          <p:sp>
            <p:nvSpPr>
              <p:cNvPr id="80" name="Google Shape;609;p3">
                <a:extLst>
                  <a:ext uri="{FF2B5EF4-FFF2-40B4-BE49-F238E27FC236}">
                    <a16:creationId xmlns:a16="http://schemas.microsoft.com/office/drawing/2014/main" id="{75519187-29A5-7646-53F6-F4CD597C5871}"/>
                  </a:ext>
                </a:extLst>
              </p:cNvPr>
              <p:cNvSpPr/>
              <p:nvPr/>
            </p:nvSpPr>
            <p:spPr>
              <a:xfrm>
                <a:off x="152468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PROTOTYPE DESIGN UPDATES</a:t>
                </a:r>
                <a:endParaRPr sz="1467" b="1"/>
              </a:p>
            </p:txBody>
          </p:sp>
          <p:sp>
            <p:nvSpPr>
              <p:cNvPr id="81" name="Google Shape;610;p3">
                <a:extLst>
                  <a:ext uri="{FF2B5EF4-FFF2-40B4-BE49-F238E27FC236}">
                    <a16:creationId xmlns:a16="http://schemas.microsoft.com/office/drawing/2014/main" id="{174984F7-DF09-AB5E-E213-D1436BB4103F}"/>
                  </a:ext>
                </a:extLst>
              </p:cNvPr>
              <p:cNvSpPr/>
              <p:nvPr/>
            </p:nvSpPr>
            <p:spPr>
              <a:xfrm>
                <a:off x="2407222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PROTOTYPE BUILD</a:t>
                </a:r>
                <a:endParaRPr sz="1467" b="1"/>
              </a:p>
            </p:txBody>
          </p:sp>
          <p:sp>
            <p:nvSpPr>
              <p:cNvPr id="82" name="Google Shape;611;p3">
                <a:extLst>
                  <a:ext uri="{FF2B5EF4-FFF2-40B4-BE49-F238E27FC236}">
                    <a16:creationId xmlns:a16="http://schemas.microsoft.com/office/drawing/2014/main" id="{B8DD2907-9F10-2F32-C83B-E44F09BB518F}"/>
                  </a:ext>
                </a:extLst>
              </p:cNvPr>
              <p:cNvSpPr/>
              <p:nvPr/>
            </p:nvSpPr>
            <p:spPr>
              <a:xfrm>
                <a:off x="4642813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TESTING</a:t>
                </a:r>
                <a:endParaRPr sz="1467" b="1"/>
              </a:p>
            </p:txBody>
          </p:sp>
          <p:cxnSp>
            <p:nvCxnSpPr>
              <p:cNvPr id="83" name="Google Shape;612;p3">
                <a:extLst>
                  <a:ext uri="{FF2B5EF4-FFF2-40B4-BE49-F238E27FC236}">
                    <a16:creationId xmlns:a16="http://schemas.microsoft.com/office/drawing/2014/main" id="{C4286ACB-0A6E-4352-3FAC-D24F7CC23327}"/>
                  </a:ext>
                </a:extLst>
              </p:cNvPr>
              <p:cNvCxnSpPr>
                <a:stCxn id="93" idx="3"/>
                <a:endCxn id="75" idx="1"/>
              </p:cNvCxnSpPr>
              <p:nvPr/>
            </p:nvCxnSpPr>
            <p:spPr>
              <a:xfrm>
                <a:off x="4449461" y="2135274"/>
                <a:ext cx="233400" cy="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4" name="Google Shape;614;p3">
                <a:extLst>
                  <a:ext uri="{FF2B5EF4-FFF2-40B4-BE49-F238E27FC236}">
                    <a16:creationId xmlns:a16="http://schemas.microsoft.com/office/drawing/2014/main" id="{50F1C972-26ED-A959-20F3-05E57E79A718}"/>
                  </a:ext>
                </a:extLst>
              </p:cNvPr>
              <p:cNvCxnSpPr>
                <a:stCxn id="74" idx="3"/>
                <a:endCxn id="93" idx="1"/>
              </p:cNvCxnSpPr>
              <p:nvPr/>
            </p:nvCxnSpPr>
            <p:spPr>
              <a:xfrm>
                <a:off x="2183168" y="2135274"/>
                <a:ext cx="2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" name="Google Shape;615;p3">
                <a:extLst>
                  <a:ext uri="{FF2B5EF4-FFF2-40B4-BE49-F238E27FC236}">
                    <a16:creationId xmlns:a16="http://schemas.microsoft.com/office/drawing/2014/main" id="{120BA11D-5927-A2BE-F887-17FAD28D0D30}"/>
                  </a:ext>
                </a:extLst>
              </p:cNvPr>
              <p:cNvCxnSpPr/>
              <p:nvPr/>
            </p:nvCxnSpPr>
            <p:spPr>
              <a:xfrm flipH="1">
                <a:off x="7964640" y="2568858"/>
                <a:ext cx="6593" cy="233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" name="Google Shape;616;p3">
                <a:extLst>
                  <a:ext uri="{FF2B5EF4-FFF2-40B4-BE49-F238E27FC236}">
                    <a16:creationId xmlns:a16="http://schemas.microsoft.com/office/drawing/2014/main" id="{07F0468B-EF13-B85F-DBBB-98181E1E3E49}"/>
                  </a:ext>
                </a:extLst>
              </p:cNvPr>
              <p:cNvCxnSpPr>
                <a:endCxn id="78" idx="3"/>
              </p:cNvCxnSpPr>
              <p:nvPr/>
            </p:nvCxnSpPr>
            <p:spPr>
              <a:xfrm rot="10800000">
                <a:off x="4437922" y="3246972"/>
                <a:ext cx="228600" cy="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7" name="Google Shape;617;p3">
                <a:extLst>
                  <a:ext uri="{FF2B5EF4-FFF2-40B4-BE49-F238E27FC236}">
                    <a16:creationId xmlns:a16="http://schemas.microsoft.com/office/drawing/2014/main" id="{1C6AA7C7-26C2-DB0C-0BC0-AA2A169CF95F}"/>
                  </a:ext>
                </a:extLst>
              </p:cNvPr>
              <p:cNvCxnSpPr>
                <a:stCxn id="78" idx="1"/>
                <a:endCxn id="79" idx="3"/>
              </p:cNvCxnSpPr>
              <p:nvPr/>
            </p:nvCxnSpPr>
            <p:spPr>
              <a:xfrm rot="10800000">
                <a:off x="2173522" y="3246972"/>
                <a:ext cx="23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8" name="Google Shape;618;p3">
                <a:extLst>
                  <a:ext uri="{FF2B5EF4-FFF2-40B4-BE49-F238E27FC236}">
                    <a16:creationId xmlns:a16="http://schemas.microsoft.com/office/drawing/2014/main" id="{06C48859-8D40-3C0B-8D29-E0F7563772F2}"/>
                  </a:ext>
                </a:extLst>
              </p:cNvPr>
              <p:cNvCxnSpPr>
                <a:stCxn id="79" idx="2"/>
                <a:endCxn id="80" idx="0"/>
              </p:cNvCxnSpPr>
              <p:nvPr/>
            </p:nvCxnSpPr>
            <p:spPr>
              <a:xfrm>
                <a:off x="1158254" y="3714972"/>
                <a:ext cx="960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9" name="Google Shape;619;p3">
                <a:extLst>
                  <a:ext uri="{FF2B5EF4-FFF2-40B4-BE49-F238E27FC236}">
                    <a16:creationId xmlns:a16="http://schemas.microsoft.com/office/drawing/2014/main" id="{75632235-F0C6-E868-DFE4-7C5AC1113D85}"/>
                  </a:ext>
                </a:extLst>
              </p:cNvPr>
              <p:cNvCxnSpPr>
                <a:stCxn id="80" idx="3"/>
                <a:endCxn id="81" idx="1"/>
              </p:cNvCxnSpPr>
              <p:nvPr/>
            </p:nvCxnSpPr>
            <p:spPr>
              <a:xfrm>
                <a:off x="2183168" y="4413713"/>
                <a:ext cx="2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0" name="Google Shape;620;p3">
                <a:extLst>
                  <a:ext uri="{FF2B5EF4-FFF2-40B4-BE49-F238E27FC236}">
                    <a16:creationId xmlns:a16="http://schemas.microsoft.com/office/drawing/2014/main" id="{D283FC24-FF72-51A3-B631-EBC9AD629AC3}"/>
                  </a:ext>
                </a:extLst>
              </p:cNvPr>
              <p:cNvCxnSpPr>
                <a:stCxn id="81" idx="3"/>
                <a:endCxn id="82" idx="1"/>
              </p:cNvCxnSpPr>
              <p:nvPr/>
            </p:nvCxnSpPr>
            <p:spPr>
              <a:xfrm>
                <a:off x="4437922" y="4413713"/>
                <a:ext cx="204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1" name="Google Shape;621;p3">
                <a:extLst>
                  <a:ext uri="{FF2B5EF4-FFF2-40B4-BE49-F238E27FC236}">
                    <a16:creationId xmlns:a16="http://schemas.microsoft.com/office/drawing/2014/main" id="{30797A25-4ED6-EA5F-273C-97E0EFB43345}"/>
                  </a:ext>
                </a:extLst>
              </p:cNvPr>
              <p:cNvSpPr/>
              <p:nvPr/>
            </p:nvSpPr>
            <p:spPr>
              <a:xfrm>
                <a:off x="86424" y="814558"/>
                <a:ext cx="2162789" cy="612375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300"/>
                </a:pPr>
                <a:r>
                  <a:rPr lang="en-GB" sz="1467" b="1" dirty="0"/>
                  <a:t>MOTIVATION TOWARDS PROBLEM STATEMENT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2" name="Google Shape;622;p3">
                <a:extLst>
                  <a:ext uri="{FF2B5EF4-FFF2-40B4-BE49-F238E27FC236}">
                    <a16:creationId xmlns:a16="http://schemas.microsoft.com/office/drawing/2014/main" id="{9E7681D6-89F8-427A-08D3-6CEF31F4FE8F}"/>
                  </a:ext>
                </a:extLst>
              </p:cNvPr>
              <p:cNvCxnSpPr>
                <a:stCxn id="91" idx="2"/>
                <a:endCxn id="74" idx="0"/>
              </p:cNvCxnSpPr>
              <p:nvPr/>
            </p:nvCxnSpPr>
            <p:spPr>
              <a:xfrm rot="-5400000" flipH="1">
                <a:off x="1047968" y="1546783"/>
                <a:ext cx="240300" cy="600"/>
              </a:xfrm>
              <a:prstGeom prst="bentConnector3">
                <a:avLst>
                  <a:gd name="adj1" fmla="val 5000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93" name="Google Shape;613;p3">
                <a:extLst>
                  <a:ext uri="{FF2B5EF4-FFF2-40B4-BE49-F238E27FC236}">
                    <a16:creationId xmlns:a16="http://schemas.microsoft.com/office/drawing/2014/main" id="{FE634034-CC76-FBC8-62FF-D87A047BAD92}"/>
                  </a:ext>
                </a:extLst>
              </p:cNvPr>
              <p:cNvSpPr/>
              <p:nvPr/>
            </p:nvSpPr>
            <p:spPr>
              <a:xfrm>
                <a:off x="2418761" y="1667274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MARKET RESEARCH</a:t>
                </a:r>
                <a:endParaRPr sz="1467"/>
              </a:p>
            </p:txBody>
          </p:sp>
          <p:cxnSp>
            <p:nvCxnSpPr>
              <p:cNvPr id="94" name="Google Shape;623;p3">
                <a:extLst>
                  <a:ext uri="{FF2B5EF4-FFF2-40B4-BE49-F238E27FC236}">
                    <a16:creationId xmlns:a16="http://schemas.microsoft.com/office/drawing/2014/main" id="{318AEFC0-92ED-4251-D480-38356F26DAB2}"/>
                  </a:ext>
                </a:extLst>
              </p:cNvPr>
              <p:cNvCxnSpPr/>
              <p:nvPr/>
            </p:nvCxnSpPr>
            <p:spPr>
              <a:xfrm>
                <a:off x="6432817" y="834547"/>
                <a:ext cx="568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0202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5" name="Google Shape;625;p3">
                <a:extLst>
                  <a:ext uri="{FF2B5EF4-FFF2-40B4-BE49-F238E27FC236}">
                    <a16:creationId xmlns:a16="http://schemas.microsoft.com/office/drawing/2014/main" id="{967B0706-D76D-2C8E-D272-32378D900ECD}"/>
                  </a:ext>
                </a:extLst>
              </p:cNvPr>
              <p:cNvSpPr/>
              <p:nvPr/>
            </p:nvSpPr>
            <p:spPr>
              <a:xfrm>
                <a:off x="6960831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GB" sz="1467" b="1"/>
                  <a:t>POST TESTING UPDATES AND DESIGN FINALISATION</a:t>
                </a:r>
                <a:endParaRPr sz="1467" b="1"/>
              </a:p>
            </p:txBody>
          </p:sp>
          <p:cxnSp>
            <p:nvCxnSpPr>
              <p:cNvPr id="96" name="Google Shape;626;p3">
                <a:extLst>
                  <a:ext uri="{FF2B5EF4-FFF2-40B4-BE49-F238E27FC236}">
                    <a16:creationId xmlns:a16="http://schemas.microsoft.com/office/drawing/2014/main" id="{5D4E4ABD-193E-EC8C-5D73-C2A247DDF4E5}"/>
                  </a:ext>
                </a:extLst>
              </p:cNvPr>
              <p:cNvCxnSpPr>
                <a:stCxn id="77" idx="1"/>
                <a:endCxn id="76" idx="3"/>
              </p:cNvCxnSpPr>
              <p:nvPr/>
            </p:nvCxnSpPr>
            <p:spPr>
              <a:xfrm rot="10800000">
                <a:off x="6697131" y="3240253"/>
                <a:ext cx="2637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7" name="Google Shape;627;p3">
                <a:extLst>
                  <a:ext uri="{FF2B5EF4-FFF2-40B4-BE49-F238E27FC236}">
                    <a16:creationId xmlns:a16="http://schemas.microsoft.com/office/drawing/2014/main" id="{E2C27554-A98B-BB11-6A61-B9484B10C4C7}"/>
                  </a:ext>
                </a:extLst>
              </p:cNvPr>
              <p:cNvCxnSpPr>
                <a:stCxn id="82" idx="3"/>
                <a:endCxn id="95" idx="1"/>
              </p:cNvCxnSpPr>
              <p:nvPr/>
            </p:nvCxnSpPr>
            <p:spPr>
              <a:xfrm>
                <a:off x="6673513" y="4413713"/>
                <a:ext cx="28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8" name="Google Shape;628;p3">
                <a:extLst>
                  <a:ext uri="{FF2B5EF4-FFF2-40B4-BE49-F238E27FC236}">
                    <a16:creationId xmlns:a16="http://schemas.microsoft.com/office/drawing/2014/main" id="{B2B7A559-0807-716B-A579-C403291E27B1}"/>
                  </a:ext>
                </a:extLst>
              </p:cNvPr>
              <p:cNvSpPr/>
              <p:nvPr/>
            </p:nvSpPr>
            <p:spPr>
              <a:xfrm>
                <a:off x="7001017" y="1651485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300"/>
                </a:pPr>
                <a:r>
                  <a:rPr lang="en-GB" sz="1467" b="1"/>
                  <a:t>SOLUTION SURVEY</a:t>
                </a:r>
                <a:endParaRPr sz="1467"/>
              </a:p>
            </p:txBody>
          </p:sp>
          <p:cxnSp>
            <p:nvCxnSpPr>
              <p:cNvPr id="99" name="Google Shape;629;p3">
                <a:extLst>
                  <a:ext uri="{FF2B5EF4-FFF2-40B4-BE49-F238E27FC236}">
                    <a16:creationId xmlns:a16="http://schemas.microsoft.com/office/drawing/2014/main" id="{2EE246CF-9DB4-8901-54F3-66E42F4B4CA6}"/>
                  </a:ext>
                </a:extLst>
              </p:cNvPr>
              <p:cNvCxnSpPr/>
              <p:nvPr/>
            </p:nvCxnSpPr>
            <p:spPr>
              <a:xfrm>
                <a:off x="6432850" y="834547"/>
                <a:ext cx="0" cy="83272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630;p3">
                <a:extLst>
                  <a:ext uri="{FF2B5EF4-FFF2-40B4-BE49-F238E27FC236}">
                    <a16:creationId xmlns:a16="http://schemas.microsoft.com/office/drawing/2014/main" id="{DC7CD745-57B4-7ECD-7676-64AD9C693B7F}"/>
                  </a:ext>
                </a:extLst>
              </p:cNvPr>
              <p:cNvCxnSpPr/>
              <p:nvPr/>
            </p:nvCxnSpPr>
            <p:spPr>
              <a:xfrm>
                <a:off x="7990920" y="1203829"/>
                <a:ext cx="0" cy="4634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01" name="Google Shape;624;p3">
              <a:extLst>
                <a:ext uri="{FF2B5EF4-FFF2-40B4-BE49-F238E27FC236}">
                  <a16:creationId xmlns:a16="http://schemas.microsoft.com/office/drawing/2014/main" id="{B4392DF4-7C25-B77A-2392-455A7F40C2FA}"/>
                </a:ext>
              </a:extLst>
            </p:cNvPr>
            <p:cNvSpPr/>
            <p:nvPr/>
          </p:nvSpPr>
          <p:spPr>
            <a:xfrm>
              <a:off x="6752557" y="1046852"/>
              <a:ext cx="1659507" cy="73856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300"/>
              </a:pPr>
              <a:r>
                <a:rPr lang="en-GB" sz="1467" b="1" dirty="0"/>
                <a:t>CONCEPT</a:t>
              </a:r>
              <a:r>
                <a:rPr lang="en-GB" sz="1733" b="1" dirty="0"/>
                <a:t> </a:t>
              </a:r>
              <a:r>
                <a:rPr lang="en-GB" sz="1467" b="1" dirty="0"/>
                <a:t>DEVELOPMENT</a:t>
              </a:r>
              <a:endParaRPr sz="1733" b="1" dirty="0"/>
            </a:p>
          </p:txBody>
        </p:sp>
      </p:grpSp>
      <p:sp>
        <p:nvSpPr>
          <p:cNvPr id="103" name="Google Shape;602;p3">
            <a:extLst>
              <a:ext uri="{FF2B5EF4-FFF2-40B4-BE49-F238E27FC236}">
                <a16:creationId xmlns:a16="http://schemas.microsoft.com/office/drawing/2014/main" id="{91AEF286-C496-1609-F536-9C879F467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4771" y="298107"/>
            <a:ext cx="6051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algn="ctr">
              <a:lnSpc>
                <a:spcPct val="100000"/>
              </a:lnSpc>
              <a:buSzPct val="86419"/>
            </a:pPr>
            <a:r>
              <a:rPr lang="en-GB" sz="48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DESIGN METHODOLOGY</a:t>
            </a:r>
            <a:br>
              <a:rPr lang="en-GB" sz="4800" b="1" dirty="0">
                <a:latin typeface="Candara" panose="020E0502030303020204" pitchFamily="34" charset="0"/>
              </a:rPr>
            </a:br>
            <a:r>
              <a:rPr lang="en-GB" sz="2400" b="1" dirty="0"/>
              <a:t>(Concept to Product)</a:t>
            </a:r>
            <a:endParaRPr sz="2400" b="1" dirty="0"/>
          </a:p>
        </p:txBody>
      </p:sp>
      <p:grpSp>
        <p:nvGrpSpPr>
          <p:cNvPr id="3" name="Google Shape;487;p14">
            <a:extLst>
              <a:ext uri="{FF2B5EF4-FFF2-40B4-BE49-F238E27FC236}">
                <a16:creationId xmlns:a16="http://schemas.microsoft.com/office/drawing/2014/main" id="{407355A6-838C-86BB-4CFF-10BEA1023B53}"/>
              </a:ext>
            </a:extLst>
          </p:cNvPr>
          <p:cNvGrpSpPr/>
          <p:nvPr/>
        </p:nvGrpSpPr>
        <p:grpSpPr>
          <a:xfrm rot="16200000">
            <a:off x="5753247" y="1268143"/>
            <a:ext cx="318400" cy="1561067"/>
            <a:chOff x="474550" y="1146150"/>
            <a:chExt cx="238800" cy="1170800"/>
          </a:xfrm>
        </p:grpSpPr>
        <p:sp>
          <p:nvSpPr>
            <p:cNvPr id="4" name="Google Shape;488;p14">
              <a:extLst>
                <a:ext uri="{FF2B5EF4-FFF2-40B4-BE49-F238E27FC236}">
                  <a16:creationId xmlns:a16="http://schemas.microsoft.com/office/drawing/2014/main" id="{3A5D23F6-DC40-4602-B060-05E5C0705981}"/>
                </a:ext>
              </a:extLst>
            </p:cNvPr>
            <p:cNvSpPr/>
            <p:nvPr/>
          </p:nvSpPr>
          <p:spPr>
            <a:xfrm rot="10800000">
              <a:off x="474550" y="1467617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" name="Google Shape;489;p14">
              <a:extLst>
                <a:ext uri="{FF2B5EF4-FFF2-40B4-BE49-F238E27FC236}">
                  <a16:creationId xmlns:a16="http://schemas.microsoft.com/office/drawing/2014/main" id="{70EFFE84-4FAB-28FF-62B1-E788D037EB2F}"/>
                </a:ext>
              </a:extLst>
            </p:cNvPr>
            <p:cNvSpPr/>
            <p:nvPr/>
          </p:nvSpPr>
          <p:spPr>
            <a:xfrm rot="10800000">
              <a:off x="474550" y="1789083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" name="Google Shape;490;p14">
              <a:extLst>
                <a:ext uri="{FF2B5EF4-FFF2-40B4-BE49-F238E27FC236}">
                  <a16:creationId xmlns:a16="http://schemas.microsoft.com/office/drawing/2014/main" id="{F1184ECE-499B-99A8-22A2-FF9CFEE7D09D}"/>
                </a:ext>
              </a:extLst>
            </p:cNvPr>
            <p:cNvSpPr/>
            <p:nvPr/>
          </p:nvSpPr>
          <p:spPr>
            <a:xfrm rot="10800000">
              <a:off x="474550" y="2110550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491;p14">
              <a:extLst>
                <a:ext uri="{FF2B5EF4-FFF2-40B4-BE49-F238E27FC236}">
                  <a16:creationId xmlns:a16="http://schemas.microsoft.com/office/drawing/2014/main" id="{09808F02-1E34-9545-8DBF-A2D4F6507713}"/>
                </a:ext>
              </a:extLst>
            </p:cNvPr>
            <p:cNvSpPr/>
            <p:nvPr/>
          </p:nvSpPr>
          <p:spPr>
            <a:xfrm rot="10800000">
              <a:off x="474550" y="1146150"/>
              <a:ext cx="238800" cy="206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73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325120" y="-1066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Business Model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EDB7D-FD5C-B49A-3BA9-A4E091BD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8879" y="896170"/>
            <a:ext cx="10180321" cy="5415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594360" y="-81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Roadmap/Timeline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D6E98-838C-001F-2F24-BA8BE9C4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75" y="1153592"/>
            <a:ext cx="8394545" cy="4942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5137484" y="6424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5787189" y="66534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Team Members</a:t>
            </a:r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048DB95-E590-DD40-D12F-AAF7F448FE52}"/>
              </a:ext>
            </a:extLst>
          </p:cNvPr>
          <p:cNvSpPr/>
          <p:nvPr/>
        </p:nvSpPr>
        <p:spPr>
          <a:xfrm>
            <a:off x="1087567" y="2684564"/>
            <a:ext cx="1611362" cy="1721523"/>
          </a:xfrm>
          <a:custGeom>
            <a:avLst/>
            <a:gdLst/>
            <a:ahLst/>
            <a:cxnLst/>
            <a:rect l="l" t="t" r="r" b="b"/>
            <a:pathLst>
              <a:path w="1442085" h="1472564">
                <a:moveTo>
                  <a:pt x="1441704" y="0"/>
                </a:moveTo>
                <a:lnTo>
                  <a:pt x="0" y="0"/>
                </a:lnTo>
                <a:lnTo>
                  <a:pt x="0" y="1472184"/>
                </a:lnTo>
                <a:lnTo>
                  <a:pt x="1441704" y="1472184"/>
                </a:lnTo>
                <a:lnTo>
                  <a:pt x="14417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3C440-28E9-3A8A-5447-DECB51D495F3}"/>
              </a:ext>
            </a:extLst>
          </p:cNvPr>
          <p:cNvSpPr txBox="1"/>
          <p:nvPr/>
        </p:nvSpPr>
        <p:spPr>
          <a:xfrm>
            <a:off x="3189784" y="2429141"/>
            <a:ext cx="37393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8" dirty="0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Relangi Tarun Kumar</a:t>
            </a:r>
          </a:p>
          <a:p>
            <a:endParaRPr lang="en-US" sz="1600" b="1" spc="4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B74C-ABA7-92AC-6DBE-B97AF99C2147}"/>
              </a:ext>
            </a:extLst>
          </p:cNvPr>
          <p:cNvSpPr txBox="1"/>
          <p:nvPr/>
        </p:nvSpPr>
        <p:spPr>
          <a:xfrm>
            <a:off x="3189784" y="3185593"/>
            <a:ext cx="3251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College: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Geethanjali College of Engineering and Technology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Stream: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CSE-2nd year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5C0C48C-1417-A2CE-BF81-36988042FBF3}"/>
              </a:ext>
            </a:extLst>
          </p:cNvPr>
          <p:cNvSpPr/>
          <p:nvPr/>
        </p:nvSpPr>
        <p:spPr>
          <a:xfrm>
            <a:off x="7244117" y="2684563"/>
            <a:ext cx="1611362" cy="1721523"/>
          </a:xfrm>
          <a:custGeom>
            <a:avLst/>
            <a:gdLst/>
            <a:ahLst/>
            <a:cxnLst/>
            <a:rect l="l" t="t" r="r" b="b"/>
            <a:pathLst>
              <a:path w="1442085" h="1472564">
                <a:moveTo>
                  <a:pt x="1441704" y="0"/>
                </a:moveTo>
                <a:lnTo>
                  <a:pt x="0" y="0"/>
                </a:lnTo>
                <a:lnTo>
                  <a:pt x="0" y="1472184"/>
                </a:lnTo>
                <a:lnTo>
                  <a:pt x="1441704" y="1472184"/>
                </a:lnTo>
                <a:lnTo>
                  <a:pt x="14417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050" dirty="0"/>
          </a:p>
        </p:txBody>
      </p:sp>
      <p:pic>
        <p:nvPicPr>
          <p:cNvPr id="1026" name="Picture 2" descr="BARADWAJ ARVAPALLY">
            <a:extLst>
              <a:ext uri="{FF2B5EF4-FFF2-40B4-BE49-F238E27FC236}">
                <a16:creationId xmlns:a16="http://schemas.microsoft.com/office/drawing/2014/main" id="{571D7D8E-B8AA-02FD-3C7C-CFB3B0A9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73" y="2428625"/>
            <a:ext cx="1702760" cy="17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5AEFF-4D66-45C0-1CAF-60FD79969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13" t="24304" r="21697" b="35270"/>
          <a:stretch/>
        </p:blipFill>
        <p:spPr>
          <a:xfrm>
            <a:off x="632826" y="2269765"/>
            <a:ext cx="1702760" cy="1862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20A486-9D6C-5FB6-CDC5-178287558A4F}"/>
              </a:ext>
            </a:extLst>
          </p:cNvPr>
          <p:cNvSpPr txBox="1"/>
          <p:nvPr/>
        </p:nvSpPr>
        <p:spPr>
          <a:xfrm>
            <a:off x="9218823" y="2428625"/>
            <a:ext cx="37393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8" dirty="0" err="1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Baradwaj</a:t>
            </a:r>
            <a:r>
              <a:rPr lang="en-US" sz="2400" b="1" spc="8" dirty="0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 </a:t>
            </a:r>
            <a:r>
              <a:rPr lang="en-US" sz="2400" b="1" spc="8" dirty="0" err="1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Arvapally</a:t>
            </a:r>
            <a:endParaRPr lang="en-US" sz="2400" b="1" spc="8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US" sz="1600" b="1" spc="4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91AB8-DFC8-9F39-7A7B-33ACC717CEF3}"/>
              </a:ext>
            </a:extLst>
          </p:cNvPr>
          <p:cNvSpPr txBox="1"/>
          <p:nvPr/>
        </p:nvSpPr>
        <p:spPr>
          <a:xfrm>
            <a:off x="9489440" y="3200833"/>
            <a:ext cx="20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Technical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137484" y="6424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787189" y="66534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Vision and Mission</a:t>
            </a:r>
            <a:endParaRPr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838200" y="15817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Vision: </a:t>
            </a:r>
            <a:r>
              <a:rPr lang="en-US" b="1" i="0" dirty="0">
                <a:effectLst/>
                <a:latin typeface="Söhne"/>
              </a:rPr>
              <a:t>Empowering Urban Infrastructure:</a:t>
            </a:r>
          </a:p>
          <a:p>
            <a:pPr marL="114300" indent="0" algn="l">
              <a:buNone/>
            </a:pPr>
            <a:r>
              <a:rPr lang="en-US" b="0" i="0" dirty="0">
                <a:effectLst/>
                <a:latin typeface="Söhne"/>
              </a:rPr>
              <a:t>	 </a:t>
            </a:r>
            <a:r>
              <a:rPr lang="en-US" b="0" i="0" dirty="0" err="1">
                <a:effectLst/>
                <a:latin typeface="Söhne"/>
              </a:rPr>
              <a:t>Revolutionise</a:t>
            </a:r>
            <a:r>
              <a:rPr lang="en-US" b="0" i="0" dirty="0">
                <a:effectLst/>
                <a:latin typeface="Söhne"/>
              </a:rPr>
              <a:t> urban infrastructure management by creating a 	seamless, smart manhole detection and monitoring system that 	enhances safety, efficiency, and sustainability in cities worldwide.</a:t>
            </a:r>
          </a:p>
          <a:p>
            <a:pPr marL="11430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Mission: </a:t>
            </a:r>
            <a:r>
              <a:rPr lang="en-US" b="1" i="0" dirty="0">
                <a:effectLst/>
                <a:latin typeface="Söhne"/>
              </a:rPr>
              <a:t>Innovative Technology for Safer Cities: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marL="114300" indent="0" algn="l">
              <a:buNone/>
            </a:pPr>
            <a:r>
              <a:rPr lang="en-US" b="0" i="0" dirty="0">
                <a:effectLst/>
                <a:latin typeface="Söhne"/>
              </a:rPr>
              <a:t>	Develop and deploy cutting-edge sensor technologies, data 	analytics, and real-time monitoring solutions to proactively detect 	and manage manhole issues, </a:t>
            </a:r>
            <a:r>
              <a:rPr lang="en-US" b="0" i="0" dirty="0" err="1">
                <a:effectLst/>
                <a:latin typeface="Söhne"/>
              </a:rPr>
              <a:t>minimising</a:t>
            </a:r>
            <a:r>
              <a:rPr lang="en-US" b="0" i="0" dirty="0">
                <a:effectLst/>
                <a:latin typeface="Söhne"/>
              </a:rPr>
              <a:t> risks, preventing accidents, 	and contributing to the creation of smarter and safer urban 	environments.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Josefin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7115F6-C3A3-A6FB-0AF2-D522A023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11" y="1768674"/>
            <a:ext cx="2362769" cy="1547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Problem Statement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1BDCE-9D67-E093-88F7-216F2E6F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1674496"/>
            <a:ext cx="8854759" cy="365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11183-65E0-CBDF-5DB2-1A5200F7A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944" y="3674739"/>
            <a:ext cx="2086496" cy="1438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8A9BF-C625-3A31-3779-4526940F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0" y="209411"/>
            <a:ext cx="2993301" cy="295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39EA-BACB-0F79-8EF7-0E30E78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095" y="587617"/>
            <a:ext cx="2721164" cy="3631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9D230-09E2-F3F9-973B-DC7F46F8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029" y="3533420"/>
            <a:ext cx="4058090" cy="237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BCBD4-5CE6-A9C6-F8EA-21E3B96814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86" b="21002"/>
          <a:stretch/>
        </p:blipFill>
        <p:spPr>
          <a:xfrm>
            <a:off x="6163323" y="2874457"/>
            <a:ext cx="2536083" cy="32693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C2297-178B-3C90-5A09-B541F59F6C01}"/>
              </a:ext>
            </a:extLst>
          </p:cNvPr>
          <p:cNvSpPr txBox="1"/>
          <p:nvPr/>
        </p:nvSpPr>
        <p:spPr>
          <a:xfrm>
            <a:off x="4117376" y="362723"/>
            <a:ext cx="6406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ayon"/>
              </a:rPr>
              <a:t>PROBLEM</a:t>
            </a:r>
          </a:p>
          <a:p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ayon"/>
              </a:rPr>
              <a:t>  STATEMENT</a:t>
            </a:r>
          </a:p>
          <a:p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ayon"/>
              </a:rPr>
              <a:t>   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2DC8C-81AA-8F23-3822-4C2526D16028}"/>
              </a:ext>
            </a:extLst>
          </p:cNvPr>
          <p:cNvSpPr txBox="1"/>
          <p:nvPr/>
        </p:nvSpPr>
        <p:spPr>
          <a:xfrm>
            <a:off x="7058527" y="6171346"/>
            <a:ext cx="2658407" cy="17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" dirty="0"/>
              <a:t>https://images.app.goo.gl/JNCxo9ejmuKQFDNZA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780FD-0941-C1BE-1E76-085A1A0D49B1}"/>
              </a:ext>
            </a:extLst>
          </p:cNvPr>
          <p:cNvSpPr txBox="1"/>
          <p:nvPr/>
        </p:nvSpPr>
        <p:spPr>
          <a:xfrm>
            <a:off x="590962" y="3235774"/>
            <a:ext cx="3543317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dirty="0"/>
              <a:t>https://timesofindia.indiatimes.com/city/hyderabad/no-more-uneven-manholes-tech-to-make-ride-smoother/articleshow/67937270.cms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58E-76DC-EBDD-0DC7-191296AC3A7D}"/>
              </a:ext>
            </a:extLst>
          </p:cNvPr>
          <p:cNvSpPr txBox="1"/>
          <p:nvPr/>
        </p:nvSpPr>
        <p:spPr>
          <a:xfrm>
            <a:off x="9126429" y="4246363"/>
            <a:ext cx="2960915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dirty="0"/>
              <a:t>https://twitter.com/manukumarjain/status/1293186306810327041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0A236-4DCD-0FA1-D114-1A2D9FFA4CF5}"/>
              </a:ext>
            </a:extLst>
          </p:cNvPr>
          <p:cNvSpPr txBox="1"/>
          <p:nvPr/>
        </p:nvSpPr>
        <p:spPr>
          <a:xfrm>
            <a:off x="1753030" y="5931705"/>
            <a:ext cx="405809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dirty="0"/>
              <a:t>https://timesofindia.indiatimes.com/city/mumbai/woman-falls-into-open-manhole-in-ghatkopar-body-found-in-worli-sea/articleshow/78503791.cms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2375E-7F77-65C2-AE32-31DA4F442DFE}"/>
              </a:ext>
            </a:extLst>
          </p:cNvPr>
          <p:cNvSpPr txBox="1"/>
          <p:nvPr/>
        </p:nvSpPr>
        <p:spPr>
          <a:xfrm>
            <a:off x="10438970" y="6048235"/>
            <a:ext cx="197088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https://ncrb.gov.in/</a:t>
            </a:r>
          </a:p>
        </p:txBody>
      </p:sp>
    </p:spTree>
    <p:extLst>
      <p:ext uri="{BB962C8B-B14F-4D97-AF65-F5344CB8AC3E}">
        <p14:creationId xmlns:p14="http://schemas.microsoft.com/office/powerpoint/2010/main" val="1712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Research / Facts / Market &amp; Industry Study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F6797-7AA1-72EF-4E87-932E89E52044}"/>
              </a:ext>
            </a:extLst>
          </p:cNvPr>
          <p:cNvSpPr txBox="1"/>
          <p:nvPr/>
        </p:nvSpPr>
        <p:spPr>
          <a:xfrm>
            <a:off x="838200" y="1311808"/>
            <a:ext cx="102362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268" lvl="2" indent="-177404">
              <a:buFont typeface="Arial" pitchFamily="34" charset="0"/>
              <a:buChar char="•"/>
            </a:pPr>
            <a:endParaRPr lang="en-US" sz="2400" dirty="0">
              <a:latin typeface="Söhne"/>
              <a:cs typeface="Times New Roman" panose="02020603050405020304" pitchFamily="18" charset="0"/>
            </a:endParaRPr>
          </a:p>
          <a:p>
            <a:pPr marL="520268" lvl="2" indent="-177404">
              <a:buFont typeface="Arial" pitchFamily="34" charset="0"/>
              <a:buChar char="•"/>
            </a:pPr>
            <a:r>
              <a:rPr lang="en-US" sz="2400" b="1" dirty="0">
                <a:latin typeface="Söhne"/>
                <a:cs typeface="Times New Roman" panose="02020603050405020304" pitchFamily="18" charset="0"/>
              </a:rPr>
              <a:t>Number of Manholes- 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Approx 60 million in India i.e. 5 manholes per km</a:t>
            </a:r>
          </a:p>
          <a:p>
            <a:pPr marL="342864" lvl="2"/>
            <a:endParaRPr lang="en-US" sz="2000" dirty="0">
              <a:latin typeface="Söhne"/>
              <a:cs typeface="Times New Roman" panose="02020603050405020304" pitchFamily="18" charset="0"/>
            </a:endParaRPr>
          </a:p>
          <a:p>
            <a:pPr marL="520268" lvl="2" indent="-177404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  <a:cs typeface="Times New Roman" panose="02020603050405020304" pitchFamily="18" charset="0"/>
              </a:rPr>
              <a:t>Number of accidents due to the manholes- 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At least 2 people die every day (5393</a:t>
            </a:r>
          </a:p>
          <a:p>
            <a:pPr marL="342864" lvl="2"/>
            <a:r>
              <a:rPr lang="en-US" sz="2000" dirty="0">
                <a:latin typeface="Söhne"/>
                <a:cs typeface="Times New Roman" panose="02020603050405020304" pitchFamily="18" charset="0"/>
              </a:rPr>
              <a:t>  since 2015)</a:t>
            </a:r>
          </a:p>
          <a:p>
            <a:pPr marL="520268" lvl="2" indent="-177404"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  <a:cs typeface="Times New Roman" panose="02020603050405020304" pitchFamily="18" charset="0"/>
            </a:endParaRPr>
          </a:p>
          <a:p>
            <a:pPr marL="520268" lvl="2" indent="-177404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Söhne"/>
                <a:cs typeface="Times New Roman" panose="02020603050405020304" pitchFamily="18" charset="0"/>
              </a:rPr>
              <a:t>Market Size - 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Globally, Manhole Covers was valued at USD </a:t>
            </a:r>
            <a:r>
              <a:rPr lang="en-GB" sz="2000" dirty="0">
                <a:latin typeface="Söhne"/>
                <a:cs typeface="Times New Roman" panose="02020603050405020304" pitchFamily="18" charset="0"/>
              </a:rPr>
              <a:t>5.4 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billion in 2022 and is projected to grow up to </a:t>
            </a:r>
            <a:r>
              <a:rPr lang="en-GB" sz="2000" dirty="0">
                <a:latin typeface="Söhne"/>
                <a:cs typeface="Times New Roman" panose="02020603050405020304" pitchFamily="18" charset="0"/>
              </a:rPr>
              <a:t>USD 7.74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 billion by 2029</a:t>
            </a:r>
          </a:p>
          <a:p>
            <a:pPr marL="342864" lvl="2"/>
            <a:endParaRPr lang="en-US" sz="2000" dirty="0">
              <a:latin typeface="Söhne"/>
              <a:cs typeface="Times New Roman" panose="02020603050405020304" pitchFamily="18" charset="0"/>
            </a:endParaRPr>
          </a:p>
          <a:p>
            <a:pPr marL="520268" lvl="2" indent="-177404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  <a:cs typeface="Times New Roman" panose="02020603050405020304" pitchFamily="18" charset="0"/>
              </a:rPr>
              <a:t>Expected Growth Rate - </a:t>
            </a:r>
            <a:r>
              <a:rPr lang="en-US" sz="2000" dirty="0">
                <a:latin typeface="Söhne"/>
                <a:cs typeface="Times New Roman" panose="02020603050405020304" pitchFamily="18" charset="0"/>
              </a:rPr>
              <a:t>In India, the sector is expected to grow more than USD 12.2 billion making a CAGR of more than 10%</a:t>
            </a:r>
            <a:endParaRPr lang="en-US" sz="3200" b="1" dirty="0">
              <a:latin typeface="Söhne"/>
              <a:cs typeface="Times New Roman" panose="02020603050405020304" pitchFamily="18" charset="0"/>
            </a:endParaRPr>
          </a:p>
          <a:p>
            <a:pPr marL="342864" lvl="8">
              <a:lnSpc>
                <a:spcPct val="150000"/>
              </a:lnSpc>
            </a:pPr>
            <a:endParaRPr lang="en-US" sz="2400" dirty="0">
              <a:latin typeface="Söhne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1D567-40E6-ABC1-309B-330233F06DB3}"/>
              </a:ext>
            </a:extLst>
          </p:cNvPr>
          <p:cNvSpPr txBox="1"/>
          <p:nvPr/>
        </p:nvSpPr>
        <p:spPr>
          <a:xfrm>
            <a:off x="2616200" y="6053747"/>
            <a:ext cx="7400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https://timesofindia.indiatimes.com/india/preventable-deaths-in-india-at-least-2-die-each-day-due-to-open-pits-manholes/articleshow/87917848.cms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30F49-D686-17F0-DC4A-C6F7DF4CCC55}"/>
              </a:ext>
            </a:extLst>
          </p:cNvPr>
          <p:cNvSpPr txBox="1"/>
          <p:nvPr/>
        </p:nvSpPr>
        <p:spPr>
          <a:xfrm rot="10800000" flipV="1">
            <a:off x="3411905" y="5899859"/>
            <a:ext cx="7346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https://maximizemarketresearch.com/market-report/global-manhole-covers-market/16306/</a:t>
            </a:r>
          </a:p>
          <a:p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Target User - Customer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1DC6A-2CB3-F4CE-ADAF-F1FD8346E724}"/>
              </a:ext>
            </a:extLst>
          </p:cNvPr>
          <p:cNvSpPr txBox="1"/>
          <p:nvPr/>
        </p:nvSpPr>
        <p:spPr>
          <a:xfrm>
            <a:off x="970280" y="1690688"/>
            <a:ext cx="8072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Municipalities and City Governments</a:t>
            </a:r>
          </a:p>
          <a:p>
            <a:pPr marL="628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Utility Companies</a:t>
            </a:r>
          </a:p>
          <a:p>
            <a:pPr marL="628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Construction Companies  </a:t>
            </a:r>
          </a:p>
          <a:p>
            <a:pPr marL="628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Industrial facilities</a:t>
            </a:r>
          </a:p>
          <a:p>
            <a:pPr marL="628614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Gated communities</a:t>
            </a:r>
          </a:p>
          <a:p>
            <a:pPr marL="628614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  <a:cs typeface="Times New Roman" panose="02020603050405020304" pitchFamily="18" charset="0"/>
              </a:rPr>
              <a:t>Malls (Underground  Parking Lots)</a:t>
            </a:r>
          </a:p>
          <a:p>
            <a:pPr marL="342864" lvl="2">
              <a:lnSpc>
                <a:spcPct val="150000"/>
              </a:lnSpc>
            </a:pPr>
            <a:r>
              <a:rPr lang="en-US" sz="1800" dirty="0">
                <a:latin typeface="Söhne"/>
                <a:cs typeface="Arial" pitchFamily="34" charset="0"/>
              </a:rPr>
              <a:t>            </a:t>
            </a:r>
          </a:p>
          <a:p>
            <a:pPr marL="342864" lvl="2">
              <a:lnSpc>
                <a:spcPct val="150000"/>
              </a:lnSpc>
            </a:pPr>
            <a:endParaRPr lang="en-US" sz="1800" dirty="0">
              <a:latin typeface="Söhne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738E-5ABD-6BE0-4DD6-235CCD2A1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87"/>
          <a:stretch/>
        </p:blipFill>
        <p:spPr>
          <a:xfrm>
            <a:off x="6575644" y="2437923"/>
            <a:ext cx="2057400" cy="1982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5DF41-D114-DC02-7FB8-79818609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0" y="2496026"/>
            <a:ext cx="238125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655320" y="141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Competitors / Benchmarks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1A66D-A460-3638-46D3-34120DC0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50" y="1355407"/>
            <a:ext cx="9726099" cy="4608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/>
              <a:t>Concept/Idea/Prototype/Product/Solution</a:t>
            </a:r>
            <a:br>
              <a:rPr lang="en-US" sz="4400" b="1" dirty="0">
                <a:solidFill>
                  <a:schemeClr val="dk1"/>
                </a:solidFill>
                <a:latin typeface="Josefin Sans"/>
                <a:sym typeface="Bayon"/>
              </a:rPr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AE89-99AC-D130-3CBC-FC22AF74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120" y="1460671"/>
            <a:ext cx="10515600" cy="4351338"/>
          </a:xfrm>
        </p:spPr>
        <p:txBody>
          <a:bodyPr>
            <a:normAutofit/>
          </a:bodyPr>
          <a:lstStyle/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IoT-based detector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Alarm management system 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Alert system through light signal/indication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Public notification through the app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Temporary manhole coverage 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Söhne"/>
                <a:cs typeface="Times New Roman" panose="02020603050405020304" pitchFamily="18" charset="0"/>
              </a:rPr>
              <a:t>Geographical manhole indication </a:t>
            </a:r>
          </a:p>
          <a:p>
            <a:pPr marL="761933" lvl="2" indent="-304792">
              <a:lnSpc>
                <a:spcPct val="150000"/>
              </a:lnSpc>
              <a:buFont typeface="+mj-lt"/>
              <a:buAutoNum type="arabicPeriod"/>
            </a:pPr>
            <a:endParaRPr lang="en-GB" sz="1800" dirty="0">
              <a:latin typeface="Söhne"/>
              <a:cs typeface="Arial" pitchFamily="34" charset="0"/>
            </a:endParaRPr>
          </a:p>
          <a:p>
            <a:pPr marL="457141" lvl="2" indent="0">
              <a:lnSpc>
                <a:spcPct val="150000"/>
              </a:lnSpc>
              <a:buNone/>
            </a:pPr>
            <a:endParaRPr lang="en-US" sz="1800" dirty="0">
              <a:latin typeface="Söhne"/>
              <a:cs typeface="Arial" pitchFamily="34" charset="0"/>
            </a:endParaRPr>
          </a:p>
          <a:p>
            <a:endParaRPr lang="en-US" sz="1800" dirty="0">
              <a:latin typeface="Söhne"/>
            </a:endParaRPr>
          </a:p>
        </p:txBody>
      </p:sp>
      <p:sp>
        <p:nvSpPr>
          <p:cNvPr id="15" name="Google Shape;1347;p76">
            <a:extLst>
              <a:ext uri="{FF2B5EF4-FFF2-40B4-BE49-F238E27FC236}">
                <a16:creationId xmlns:a16="http://schemas.microsoft.com/office/drawing/2014/main" id="{7F2DC24E-70E4-276F-9543-EC85E46580B3}"/>
              </a:ext>
            </a:extLst>
          </p:cNvPr>
          <p:cNvSpPr/>
          <p:nvPr/>
        </p:nvSpPr>
        <p:spPr>
          <a:xfrm>
            <a:off x="9310018" y="3617563"/>
            <a:ext cx="1911702" cy="1814872"/>
          </a:xfrm>
          <a:custGeom>
            <a:avLst/>
            <a:gdLst/>
            <a:ahLst/>
            <a:cxnLst/>
            <a:rect l="l" t="t" r="r" b="b"/>
            <a:pathLst>
              <a:path w="65259" h="64375" extrusionOk="0">
                <a:moveTo>
                  <a:pt x="32623" y="0"/>
                </a:moveTo>
                <a:cubicBezTo>
                  <a:pt x="31468" y="0"/>
                  <a:pt x="30313" y="444"/>
                  <a:pt x="29432" y="1331"/>
                </a:cubicBezTo>
                <a:lnTo>
                  <a:pt x="1762" y="29001"/>
                </a:lnTo>
                <a:cubicBezTo>
                  <a:pt x="0" y="30763"/>
                  <a:pt x="0" y="33620"/>
                  <a:pt x="1762" y="35383"/>
                </a:cubicBezTo>
                <a:lnTo>
                  <a:pt x="29432" y="63053"/>
                </a:lnTo>
                <a:cubicBezTo>
                  <a:pt x="30313" y="63934"/>
                  <a:pt x="31468" y="64374"/>
                  <a:pt x="32623" y="64374"/>
                </a:cubicBezTo>
                <a:cubicBezTo>
                  <a:pt x="33778" y="64374"/>
                  <a:pt x="34933" y="63934"/>
                  <a:pt x="35814" y="63053"/>
                </a:cubicBezTo>
                <a:lnTo>
                  <a:pt x="63484" y="35383"/>
                </a:lnTo>
                <a:cubicBezTo>
                  <a:pt x="65258" y="33620"/>
                  <a:pt x="65258" y="30763"/>
                  <a:pt x="63484" y="29001"/>
                </a:cubicBezTo>
                <a:lnTo>
                  <a:pt x="35814" y="1331"/>
                </a:lnTo>
                <a:cubicBezTo>
                  <a:pt x="34933" y="444"/>
                  <a:pt x="33778" y="0"/>
                  <a:pt x="32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052" name="Picture 4" descr="11 | Sustainable Cities and Communities – Textile Exchange – SDGS">
            <a:extLst>
              <a:ext uri="{FF2B5EF4-FFF2-40B4-BE49-F238E27FC236}">
                <a16:creationId xmlns:a16="http://schemas.microsoft.com/office/drawing/2014/main" id="{0CFCCFFF-3688-5078-A22E-7992389E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78" y="4335760"/>
            <a:ext cx="1476249" cy="14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Sustainable Development Goal 6 - Wikipedia">
            <a:extLst>
              <a:ext uri="{FF2B5EF4-FFF2-40B4-BE49-F238E27FC236}">
                <a16:creationId xmlns:a16="http://schemas.microsoft.com/office/drawing/2014/main" id="{A677C301-2414-AF8D-BC84-C144E831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5" y="1796921"/>
            <a:ext cx="1223220" cy="12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347;p76">
            <a:extLst>
              <a:ext uri="{FF2B5EF4-FFF2-40B4-BE49-F238E27FC236}">
                <a16:creationId xmlns:a16="http://schemas.microsoft.com/office/drawing/2014/main" id="{F3FA37E4-349C-17C6-8401-C0C117079DD3}"/>
              </a:ext>
            </a:extLst>
          </p:cNvPr>
          <p:cNvSpPr/>
          <p:nvPr/>
        </p:nvSpPr>
        <p:spPr>
          <a:xfrm>
            <a:off x="7164988" y="2141314"/>
            <a:ext cx="1697439" cy="1629546"/>
          </a:xfrm>
          <a:custGeom>
            <a:avLst/>
            <a:gdLst/>
            <a:ahLst/>
            <a:cxnLst/>
            <a:rect l="l" t="t" r="r" b="b"/>
            <a:pathLst>
              <a:path w="65259" h="64375" extrusionOk="0">
                <a:moveTo>
                  <a:pt x="32623" y="0"/>
                </a:moveTo>
                <a:cubicBezTo>
                  <a:pt x="31468" y="0"/>
                  <a:pt x="30313" y="444"/>
                  <a:pt x="29432" y="1331"/>
                </a:cubicBezTo>
                <a:lnTo>
                  <a:pt x="1762" y="29001"/>
                </a:lnTo>
                <a:cubicBezTo>
                  <a:pt x="0" y="30763"/>
                  <a:pt x="0" y="33620"/>
                  <a:pt x="1762" y="35383"/>
                </a:cubicBezTo>
                <a:lnTo>
                  <a:pt x="29432" y="63053"/>
                </a:lnTo>
                <a:cubicBezTo>
                  <a:pt x="30313" y="63934"/>
                  <a:pt x="31468" y="64374"/>
                  <a:pt x="32623" y="64374"/>
                </a:cubicBezTo>
                <a:cubicBezTo>
                  <a:pt x="33778" y="64374"/>
                  <a:pt x="34933" y="63934"/>
                  <a:pt x="35814" y="63053"/>
                </a:cubicBezTo>
                <a:lnTo>
                  <a:pt x="63484" y="35383"/>
                </a:lnTo>
                <a:cubicBezTo>
                  <a:pt x="65258" y="33620"/>
                  <a:pt x="65258" y="30763"/>
                  <a:pt x="63484" y="29001"/>
                </a:cubicBezTo>
                <a:lnTo>
                  <a:pt x="35814" y="1331"/>
                </a:lnTo>
                <a:cubicBezTo>
                  <a:pt x="34933" y="444"/>
                  <a:pt x="33778" y="0"/>
                  <a:pt x="3262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A071C-66EC-6C1C-F82C-C3737BCA63B6}"/>
              </a:ext>
            </a:extLst>
          </p:cNvPr>
          <p:cNvSpPr txBox="1"/>
          <p:nvPr/>
        </p:nvSpPr>
        <p:spPr>
          <a:xfrm>
            <a:off x="7510807" y="2622598"/>
            <a:ext cx="122698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SDG GOALS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D9C3E-AF68-13EC-3D55-254784BA3B4D}"/>
              </a:ext>
            </a:extLst>
          </p:cNvPr>
          <p:cNvSpPr txBox="1"/>
          <p:nvPr/>
        </p:nvSpPr>
        <p:spPr>
          <a:xfrm>
            <a:off x="9918040" y="4178208"/>
            <a:ext cx="108554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chemeClr val="bg1"/>
                </a:solidFill>
              </a:rPr>
              <a:t>WE MEET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447</Words>
  <Application>Microsoft Office PowerPoint</Application>
  <PresentationFormat>Widescreen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Anaheim</vt:lpstr>
      <vt:lpstr>Arial</vt:lpstr>
      <vt:lpstr>Calibri</vt:lpstr>
      <vt:lpstr>Candara</vt:lpstr>
      <vt:lpstr>Didact Gothic</vt:lpstr>
      <vt:lpstr>Josefin Sans</vt:lpstr>
      <vt:lpstr>Söhne</vt:lpstr>
      <vt:lpstr>Office Theme</vt:lpstr>
      <vt:lpstr>PowerPoint Presentation</vt:lpstr>
      <vt:lpstr>Team Members</vt:lpstr>
      <vt:lpstr>Vision and Mission</vt:lpstr>
      <vt:lpstr>Problem Statement</vt:lpstr>
      <vt:lpstr>PowerPoint Presentation</vt:lpstr>
      <vt:lpstr>Research / Facts / Market &amp; Industry Study</vt:lpstr>
      <vt:lpstr>Target User - Customer</vt:lpstr>
      <vt:lpstr>Competitors / Benchmarks</vt:lpstr>
      <vt:lpstr>Concept/Idea/Prototype/Product/Solution </vt:lpstr>
      <vt:lpstr>Images/Storyboard/Architecture</vt:lpstr>
      <vt:lpstr>DESIGN METHODOLOGY (Concept to Product)</vt:lpstr>
      <vt:lpstr>Business Model</vt:lpstr>
      <vt:lpstr>Roadmap/Timeline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CEO</dc:creator>
  <cp:lastModifiedBy>Vanagarouthu Sai Sharanya</cp:lastModifiedBy>
  <cp:revision>3</cp:revision>
  <dcterms:created xsi:type="dcterms:W3CDTF">2022-03-04T16:52:31Z</dcterms:created>
  <dcterms:modified xsi:type="dcterms:W3CDTF">2023-11-30T11:43:17Z</dcterms:modified>
</cp:coreProperties>
</file>