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5" r:id="rId2"/>
    <p:sldId id="258" r:id="rId3"/>
    <p:sldId id="259" r:id="rId4"/>
    <p:sldId id="266" r:id="rId5"/>
    <p:sldId id="260" r:id="rId6"/>
    <p:sldId id="267" r:id="rId7"/>
    <p:sldId id="268" r:id="rId8"/>
    <p:sldId id="269" r:id="rId9"/>
    <p:sldId id="261" r:id="rId10"/>
    <p:sldId id="262" r:id="rId11"/>
    <p:sldId id="263" r:id="rId12"/>
    <p:sldId id="26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p:scale>
          <a:sx n="66" d="100"/>
          <a:sy n="66" d="100"/>
        </p:scale>
        <p:origin x="1166"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langi Tarun Kumar" userId="a03d85d385525ff0" providerId="LiveId" clId="{6C77BEFF-F178-44D6-AEBE-5C4A1290224C}"/>
    <pc:docChg chg="modSld">
      <pc:chgData name="Relangi Tarun Kumar" userId="a03d85d385525ff0" providerId="LiveId" clId="{6C77BEFF-F178-44D6-AEBE-5C4A1290224C}" dt="2023-09-13T07:07:10.382" v="6" actId="2711"/>
      <pc:docMkLst>
        <pc:docMk/>
      </pc:docMkLst>
      <pc:sldChg chg="modSp mod">
        <pc:chgData name="Relangi Tarun Kumar" userId="a03d85d385525ff0" providerId="LiveId" clId="{6C77BEFF-F178-44D6-AEBE-5C4A1290224C}" dt="2023-09-13T07:06:35.840" v="5" actId="2"/>
        <pc:sldMkLst>
          <pc:docMk/>
          <pc:sldMk cId="0" sldId="258"/>
        </pc:sldMkLst>
        <pc:spChg chg="mod">
          <ac:chgData name="Relangi Tarun Kumar" userId="a03d85d385525ff0" providerId="LiveId" clId="{6C77BEFF-F178-44D6-AEBE-5C4A1290224C}" dt="2023-09-13T07:05:58.968" v="3" actId="1076"/>
          <ac:spMkLst>
            <pc:docMk/>
            <pc:sldMk cId="0" sldId="258"/>
            <ac:spMk id="14" creationId="{00000000-0000-0000-0000-000000000000}"/>
          </ac:spMkLst>
        </pc:spChg>
        <pc:spChg chg="mod">
          <ac:chgData name="Relangi Tarun Kumar" userId="a03d85d385525ff0" providerId="LiveId" clId="{6C77BEFF-F178-44D6-AEBE-5C4A1290224C}" dt="2023-09-13T07:06:35.840" v="5" actId="2"/>
          <ac:spMkLst>
            <pc:docMk/>
            <pc:sldMk cId="0" sldId="258"/>
            <ac:spMk id="24" creationId="{3FF6C4D4-3C23-D7C8-E172-D0794224D66D}"/>
          </ac:spMkLst>
        </pc:spChg>
        <pc:graphicFrameChg chg="mod">
          <ac:chgData name="Relangi Tarun Kumar" userId="a03d85d385525ff0" providerId="LiveId" clId="{6C77BEFF-F178-44D6-AEBE-5C4A1290224C}" dt="2023-09-13T07:06:08.169" v="4" actId="1076"/>
          <ac:graphicFrameMkLst>
            <pc:docMk/>
            <pc:sldMk cId="0" sldId="258"/>
            <ac:graphicFrameMk id="8" creationId="{00000000-0000-0000-0000-000000000000}"/>
          </ac:graphicFrameMkLst>
        </pc:graphicFrameChg>
      </pc:sldChg>
      <pc:sldChg chg="modSp mod">
        <pc:chgData name="Relangi Tarun Kumar" userId="a03d85d385525ff0" providerId="LiveId" clId="{6C77BEFF-F178-44D6-AEBE-5C4A1290224C}" dt="2023-09-13T07:07:10.382" v="6" actId="2711"/>
        <pc:sldMkLst>
          <pc:docMk/>
          <pc:sldMk cId="0" sldId="263"/>
        </pc:sldMkLst>
        <pc:spChg chg="mod">
          <ac:chgData name="Relangi Tarun Kumar" userId="a03d85d385525ff0" providerId="LiveId" clId="{6C77BEFF-F178-44D6-AEBE-5C4A1290224C}" dt="2023-09-13T07:07:10.382" v="6" actId="2711"/>
          <ac:spMkLst>
            <pc:docMk/>
            <pc:sldMk cId="0" sldId="263"/>
            <ac:spMk id="6" creationId="{975AF7D4-B98C-E0FF-46B4-D4A8AB0F00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02B65D2-0536-4931-B108-2A9FB065A5B9}" type="datetimeFigureOut">
              <a:rPr lang="en-US" smtClean="0"/>
              <a:t>9/13/2023</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4E0AAEB-D0DC-429A-83B0-C1BE405A0BCC}" type="slidenum">
              <a:rPr lang="en-US" smtClean="0"/>
              <a:t>‹#›</a:t>
            </a:fld>
            <a:endParaRPr lang="en-US" dirty="0"/>
          </a:p>
        </p:txBody>
      </p:sp>
    </p:spTree>
    <p:extLst>
      <p:ext uri="{BB962C8B-B14F-4D97-AF65-F5344CB8AC3E}">
        <p14:creationId xmlns:p14="http://schemas.microsoft.com/office/powerpoint/2010/main" val="245421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300" y="2735021"/>
            <a:ext cx="11455400" cy="1123314"/>
          </a:xfrm>
          <a:prstGeom prst="rect">
            <a:avLst/>
          </a:prstGeom>
        </p:spPr>
        <p:txBody>
          <a:bodyPr wrap="square" lIns="0" tIns="0" rIns="0" bIns="0">
            <a:spAutoFit/>
          </a:bodyPr>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a:xfrm>
            <a:off x="460044" y="1760981"/>
            <a:ext cx="11271910" cy="2505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9/13/2023</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93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8600"/>
            <a:ext cx="11283950" cy="814069"/>
          </a:xfrm>
          <a:prstGeom prst="rect">
            <a:avLst/>
          </a:prstGeom>
          <a:solidFill>
            <a:srgbClr val="A000FF"/>
          </a:solidFill>
        </p:spPr>
        <p:txBody>
          <a:bodyPr vert="horz" wrap="square" lIns="0" tIns="74930" rIns="0" bIns="0" rtlCol="0">
            <a:spAutoFit/>
          </a:bodyPr>
          <a:lstStyle/>
          <a:p>
            <a:pPr marL="90805" marR="1323975">
              <a:lnSpc>
                <a:spcPts val="2590"/>
              </a:lnSpc>
              <a:spcBef>
                <a:spcPts val="590"/>
              </a:spcBef>
            </a:pPr>
            <a:r>
              <a:rPr sz="2400" spc="-5" dirty="0"/>
              <a:t>How</a:t>
            </a:r>
            <a:r>
              <a:rPr sz="2400" spc="10" dirty="0"/>
              <a:t> </a:t>
            </a:r>
            <a:r>
              <a:rPr sz="2400" spc="-5" dirty="0"/>
              <a:t>is</a:t>
            </a:r>
            <a:r>
              <a:rPr sz="2400" spc="-30" dirty="0"/>
              <a:t> </a:t>
            </a:r>
            <a:r>
              <a:rPr sz="2400" spc="-20" dirty="0"/>
              <a:t>your</a:t>
            </a:r>
            <a:r>
              <a:rPr sz="2400" spc="75" dirty="0"/>
              <a:t> </a:t>
            </a:r>
            <a:r>
              <a:rPr sz="2400" dirty="0"/>
              <a:t>solution</a:t>
            </a:r>
            <a:r>
              <a:rPr sz="2400" spc="-45" dirty="0"/>
              <a:t> </a:t>
            </a:r>
            <a:r>
              <a:rPr sz="2400" spc="-5" dirty="0"/>
              <a:t>different/unique</a:t>
            </a:r>
            <a:r>
              <a:rPr sz="2400" spc="-10" dirty="0"/>
              <a:t> </a:t>
            </a:r>
            <a:r>
              <a:rPr sz="2400" spc="-5" dirty="0"/>
              <a:t>from</a:t>
            </a:r>
            <a:r>
              <a:rPr sz="2400" spc="5" dirty="0"/>
              <a:t> </a:t>
            </a:r>
            <a:r>
              <a:rPr sz="2400" spc="-5" dirty="0"/>
              <a:t>other</a:t>
            </a:r>
            <a:r>
              <a:rPr sz="2400" spc="-10" dirty="0"/>
              <a:t> </a:t>
            </a:r>
            <a:r>
              <a:rPr sz="2400" dirty="0"/>
              <a:t>solutions</a:t>
            </a:r>
            <a:r>
              <a:rPr sz="2400" spc="-15" dirty="0"/>
              <a:t> </a:t>
            </a:r>
            <a:r>
              <a:rPr sz="2400" dirty="0"/>
              <a:t>in</a:t>
            </a:r>
            <a:r>
              <a:rPr sz="2400" spc="-15" dirty="0"/>
              <a:t> </a:t>
            </a:r>
            <a:r>
              <a:rPr sz="2400" dirty="0"/>
              <a:t>market </a:t>
            </a:r>
            <a:r>
              <a:rPr sz="2400" spc="-650" dirty="0"/>
              <a:t> </a:t>
            </a:r>
            <a:r>
              <a:rPr sz="2400" spc="-5" dirty="0"/>
              <a:t>(150</a:t>
            </a:r>
            <a:r>
              <a:rPr sz="2400" spc="-20" dirty="0"/>
              <a:t> </a:t>
            </a:r>
            <a:r>
              <a:rPr sz="2400" spc="5" dirty="0"/>
              <a:t>words)</a:t>
            </a:r>
            <a:endParaRPr sz="2400" dirty="0"/>
          </a:p>
        </p:txBody>
      </p:sp>
      <p:sp>
        <p:nvSpPr>
          <p:cNvPr id="8" name="TextBox 7">
            <a:extLst>
              <a:ext uri="{FF2B5EF4-FFF2-40B4-BE49-F238E27FC236}">
                <a16:creationId xmlns:a16="http://schemas.microsoft.com/office/drawing/2014/main" id="{826D300C-8D0C-F03C-7C0F-81B2E6762D52}"/>
              </a:ext>
            </a:extLst>
          </p:cNvPr>
          <p:cNvSpPr txBox="1"/>
          <p:nvPr/>
        </p:nvSpPr>
        <p:spPr>
          <a:xfrm>
            <a:off x="477456" y="1295400"/>
            <a:ext cx="117348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a:t>
            </a:r>
            <a:r>
              <a:rPr lang="en-US" i="0" dirty="0">
                <a:solidFill>
                  <a:srgbClr val="000000"/>
                </a:solidFill>
                <a:effectLst/>
                <a:latin typeface="Arial" panose="020B0604020202020204" pitchFamily="34" charset="0"/>
                <a:cs typeface="Arial" panose="020B0604020202020204" pitchFamily="34" charset="0"/>
              </a:rPr>
              <a:t>he ability to simplify installation and maintenance while combining advanced wastewater and safety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technologies.</a:t>
            </a:r>
          </a:p>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Unlike traditional systems that require structural modifications, our solutions feature easy installation and</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 reduce the impact on the existing sewer system.</a:t>
            </a:r>
          </a:p>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Wireless communication simplifies maintenance and reduces the need for physical inspection.</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failure and damage to the environment.</a:t>
            </a: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Notification function: The system provides various notification methods such as alerts and push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notifications to inform parties in unusual or emergency situations.</a:t>
            </a:r>
          </a:p>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Realtime monitoring: This feature ensures that problems occur immediately, allowing rapid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prevention of sewer.</a:t>
            </a:r>
          </a:p>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Reporting, forecasting, and optimization: Artificial intelligence capabilities are not limited to just</a:t>
            </a:r>
          </a:p>
          <a:p>
            <a:r>
              <a:rPr lang="en-US" i="0" dirty="0">
                <a:solidFill>
                  <a:srgbClr val="000000"/>
                </a:solidFill>
                <a:effectLst/>
                <a:latin typeface="Arial" panose="020B0604020202020204" pitchFamily="34" charset="0"/>
                <a:cs typeface="Arial" panose="020B0604020202020204" pitchFamily="34" charset="0"/>
              </a:rPr>
              <a:t>    monitoring; they can also generate reports, predict problems, boost performance, and improve business. </a:t>
            </a:r>
          </a:p>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Light Indicators: Good lighting increases visibility and safety around manholes, reducing accidents for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pedestrians and drivers.</a:t>
            </a:r>
          </a:p>
          <a:p>
            <a:pPr marL="285750" indent="-285750">
              <a:buFont typeface="Arial" panose="020B0604020202020204" pitchFamily="34" charset="0"/>
              <a:buChar char="•"/>
            </a:pPr>
            <a:r>
              <a:rPr lang="en-US" i="0" dirty="0">
                <a:solidFill>
                  <a:srgbClr val="000000"/>
                </a:solidFill>
                <a:effectLst/>
                <a:latin typeface="Arial" panose="020B0604020202020204" pitchFamily="34" charset="0"/>
                <a:cs typeface="Arial" panose="020B0604020202020204" pitchFamily="34" charset="0"/>
              </a:rPr>
              <a:t>Partial Manhole Cover: During maintenance or in emergencies, the system can be installed with temporary </a:t>
            </a:r>
          </a:p>
          <a:p>
            <a:r>
              <a:rPr lang="en-US" i="0" dirty="0">
                <a:solidFill>
                  <a:srgbClr val="000000"/>
                </a:solidFill>
                <a:effectLst/>
                <a:latin typeface="Arial" panose="020B0604020202020204" pitchFamily="34" charset="0"/>
                <a:cs typeface="Arial" panose="020B0604020202020204" pitchFamily="34" charset="0"/>
              </a:rPr>
              <a:t>     covers to further increase safety.</a:t>
            </a:r>
            <a:r>
              <a:rPr lang="en-US" dirty="0">
                <a:solidFill>
                  <a:srgbClr val="000000"/>
                </a:solidFill>
                <a:latin typeface="Arial" panose="020B0604020202020204" pitchFamily="34" charset="0"/>
                <a:cs typeface="Arial" panose="020B0604020202020204" pitchFamily="34" charset="0"/>
              </a:rPr>
              <a:t> </a:t>
            </a:r>
            <a:br>
              <a:rPr lang="en-US" dirty="0">
                <a:solidFill>
                  <a:srgbClr val="000000"/>
                </a:solidFill>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025" y="3733800"/>
            <a:ext cx="11283950" cy="456535"/>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spc="-25" dirty="0"/>
              <a:t>Any</a:t>
            </a:r>
            <a:r>
              <a:rPr sz="2400" spc="50" dirty="0"/>
              <a:t> </a:t>
            </a:r>
            <a:r>
              <a:rPr sz="2400" spc="-5" dirty="0"/>
              <a:t>testimonials</a:t>
            </a:r>
            <a:r>
              <a:rPr sz="2400" spc="-40" dirty="0"/>
              <a:t> </a:t>
            </a:r>
            <a:r>
              <a:rPr sz="2400" spc="-5" dirty="0"/>
              <a:t>received?</a:t>
            </a:r>
            <a:r>
              <a:rPr lang="en-US" sz="2400" spc="-5" dirty="0"/>
              <a:t> No</a:t>
            </a:r>
            <a:endParaRPr sz="2400" dirty="0"/>
          </a:p>
        </p:txBody>
      </p:sp>
      <p:sp>
        <p:nvSpPr>
          <p:cNvPr id="4" name="object 4">
            <a:extLst>
              <a:ext uri="{FF2B5EF4-FFF2-40B4-BE49-F238E27FC236}">
                <a16:creationId xmlns:a16="http://schemas.microsoft.com/office/drawing/2014/main" id="{18980091-6D29-7EA7-D3FE-FCB344CF3312}"/>
              </a:ext>
            </a:extLst>
          </p:cNvPr>
          <p:cNvSpPr txBox="1"/>
          <p:nvPr/>
        </p:nvSpPr>
        <p:spPr>
          <a:xfrm>
            <a:off x="454025" y="2209800"/>
            <a:ext cx="11283950" cy="772647"/>
          </a:xfrm>
          <a:prstGeom prst="rect">
            <a:avLst/>
          </a:prstGeom>
          <a:solidFill>
            <a:srgbClr val="A000FF"/>
          </a:solidFill>
        </p:spPr>
        <p:txBody>
          <a:bodyPr vert="horz" wrap="square" lIns="0" tIns="79375" rIns="0" bIns="0" rtlCol="0">
            <a:spAutoFit/>
          </a:bodyPr>
          <a:lstStyle/>
          <a:p>
            <a:pPr marL="90805">
              <a:lnSpc>
                <a:spcPts val="2735"/>
              </a:lnSpc>
              <a:spcBef>
                <a:spcPts val="625"/>
              </a:spcBef>
            </a:pPr>
            <a:r>
              <a:rPr sz="2400" b="1" spc="-5" dirty="0">
                <a:solidFill>
                  <a:srgbClr val="FFFFFF"/>
                </a:solidFill>
                <a:latin typeface="Arial"/>
                <a:cs typeface="Arial"/>
              </a:rPr>
              <a:t>Do</a:t>
            </a:r>
            <a:r>
              <a:rPr sz="2400" b="1" spc="-1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spc="-10" dirty="0">
                <a:solidFill>
                  <a:srgbClr val="FFFFFF"/>
                </a:solidFill>
                <a:latin typeface="Arial"/>
                <a:cs typeface="Arial"/>
              </a:rPr>
              <a:t>have</a:t>
            </a:r>
            <a:r>
              <a:rPr sz="2400" b="1" spc="30" dirty="0">
                <a:solidFill>
                  <a:srgbClr val="FFFFFF"/>
                </a:solidFill>
                <a:latin typeface="Arial"/>
                <a:cs typeface="Arial"/>
              </a:rPr>
              <a:t> </a:t>
            </a:r>
            <a:r>
              <a:rPr sz="2400" b="1" spc="-5" dirty="0">
                <a:solidFill>
                  <a:srgbClr val="FFFFFF"/>
                </a:solidFill>
                <a:latin typeface="Arial"/>
                <a:cs typeface="Arial"/>
              </a:rPr>
              <a:t>a</a:t>
            </a:r>
            <a:r>
              <a:rPr sz="2400" b="1" spc="-20" dirty="0">
                <a:solidFill>
                  <a:srgbClr val="FFFFFF"/>
                </a:solidFill>
                <a:latin typeface="Arial"/>
                <a:cs typeface="Arial"/>
              </a:rPr>
              <a:t> </a:t>
            </a:r>
            <a:r>
              <a:rPr sz="2400" b="1" spc="5" dirty="0">
                <a:solidFill>
                  <a:srgbClr val="FFFFFF"/>
                </a:solidFill>
                <a:latin typeface="Arial"/>
                <a:cs typeface="Arial"/>
              </a:rPr>
              <a:t>working</a:t>
            </a:r>
            <a:r>
              <a:rPr sz="2400" b="1" spc="-70" dirty="0">
                <a:solidFill>
                  <a:srgbClr val="FFFFFF"/>
                </a:solidFill>
                <a:latin typeface="Arial"/>
                <a:cs typeface="Arial"/>
              </a:rPr>
              <a:t> </a:t>
            </a:r>
            <a:r>
              <a:rPr sz="2400" b="1" spc="-5" dirty="0">
                <a:solidFill>
                  <a:srgbClr val="FFFFFF"/>
                </a:solidFill>
                <a:latin typeface="Arial"/>
                <a:cs typeface="Arial"/>
              </a:rPr>
              <a:t>model/prototype:</a:t>
            </a:r>
            <a:r>
              <a:rPr sz="2400" b="1" spc="-10" dirty="0">
                <a:solidFill>
                  <a:srgbClr val="FFFFFF"/>
                </a:solidFill>
                <a:latin typeface="Arial"/>
                <a:cs typeface="Arial"/>
              </a:rPr>
              <a:t> </a:t>
            </a:r>
            <a:r>
              <a:rPr sz="2400" b="1" spc="-30" dirty="0">
                <a:solidFill>
                  <a:srgbClr val="FFFFFF"/>
                </a:solidFill>
                <a:latin typeface="Arial"/>
                <a:cs typeface="Arial"/>
              </a:rPr>
              <a:t>No</a:t>
            </a:r>
            <a:endParaRPr sz="2400" dirty="0">
              <a:latin typeface="Arial"/>
              <a:cs typeface="Arial"/>
            </a:endParaRPr>
          </a:p>
          <a:p>
            <a:pPr marL="90805">
              <a:lnSpc>
                <a:spcPts val="2735"/>
              </a:lnSpc>
            </a:pPr>
            <a:r>
              <a:rPr sz="2400" b="1" dirty="0">
                <a:solidFill>
                  <a:srgbClr val="FFFFFF"/>
                </a:solidFill>
                <a:latin typeface="Arial"/>
                <a:cs typeface="Arial"/>
              </a:rPr>
              <a:t>If </a:t>
            </a:r>
            <a:r>
              <a:rPr sz="2400" b="1" spc="-5" dirty="0">
                <a:solidFill>
                  <a:srgbClr val="FFFFFF"/>
                </a:solidFill>
                <a:latin typeface="Arial"/>
                <a:cs typeface="Arial"/>
              </a:rPr>
              <a:t>not,</a:t>
            </a:r>
            <a:r>
              <a:rPr sz="2400" b="1" spc="-20" dirty="0">
                <a:solidFill>
                  <a:srgbClr val="FFFFFF"/>
                </a:solidFill>
                <a:latin typeface="Arial"/>
                <a:cs typeface="Arial"/>
              </a:rPr>
              <a:t> </a:t>
            </a:r>
            <a:r>
              <a:rPr sz="2400" b="1" spc="10" dirty="0">
                <a:solidFill>
                  <a:srgbClr val="FFFFFF"/>
                </a:solidFill>
                <a:latin typeface="Arial"/>
                <a:cs typeface="Arial"/>
              </a:rPr>
              <a:t>will</a:t>
            </a:r>
            <a:r>
              <a:rPr sz="2400" b="1" spc="-8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dirty="0">
                <a:solidFill>
                  <a:srgbClr val="FFFFFF"/>
                </a:solidFill>
                <a:latin typeface="Arial"/>
                <a:cs typeface="Arial"/>
              </a:rPr>
              <a:t>be</a:t>
            </a:r>
            <a:r>
              <a:rPr sz="2400" b="1" spc="-10" dirty="0">
                <a:solidFill>
                  <a:srgbClr val="FFFFFF"/>
                </a:solidFill>
                <a:latin typeface="Arial"/>
                <a:cs typeface="Arial"/>
              </a:rPr>
              <a:t> </a:t>
            </a:r>
            <a:r>
              <a:rPr sz="2400" b="1" dirty="0">
                <a:solidFill>
                  <a:srgbClr val="FFFFFF"/>
                </a:solidFill>
                <a:latin typeface="Arial"/>
                <a:cs typeface="Arial"/>
              </a:rPr>
              <a:t>able</a:t>
            </a:r>
            <a:r>
              <a:rPr sz="2400" b="1" spc="-15" dirty="0">
                <a:solidFill>
                  <a:srgbClr val="FFFFFF"/>
                </a:solidFill>
                <a:latin typeface="Arial"/>
                <a:cs typeface="Arial"/>
              </a:rPr>
              <a:t> </a:t>
            </a:r>
            <a:r>
              <a:rPr sz="2400" b="1" spc="-5" dirty="0">
                <a:solidFill>
                  <a:srgbClr val="FFFFFF"/>
                </a:solidFill>
                <a:latin typeface="Arial"/>
                <a:cs typeface="Arial"/>
              </a:rPr>
              <a:t>to</a:t>
            </a:r>
            <a:r>
              <a:rPr sz="2400" b="1" dirty="0">
                <a:solidFill>
                  <a:srgbClr val="FFFFFF"/>
                </a:solidFill>
                <a:latin typeface="Arial"/>
                <a:cs typeface="Arial"/>
              </a:rPr>
              <a:t> show</a:t>
            </a:r>
            <a:r>
              <a:rPr sz="2400" b="1" spc="-15" dirty="0">
                <a:solidFill>
                  <a:srgbClr val="FFFFFF"/>
                </a:solidFill>
                <a:latin typeface="Arial"/>
                <a:cs typeface="Arial"/>
              </a:rPr>
              <a:t> </a:t>
            </a:r>
            <a:r>
              <a:rPr lang="en-US" sz="2400" b="1" spc="-15" dirty="0">
                <a:solidFill>
                  <a:srgbClr val="FFFFFF"/>
                </a:solidFill>
                <a:latin typeface="Arial"/>
                <a:cs typeface="Arial"/>
              </a:rPr>
              <a:t>the </a:t>
            </a:r>
            <a:r>
              <a:rPr sz="2400" b="1" spc="5" dirty="0">
                <a:solidFill>
                  <a:srgbClr val="FFFFFF"/>
                </a:solidFill>
                <a:latin typeface="Arial"/>
                <a:cs typeface="Arial"/>
              </a:rPr>
              <a:t>working</a:t>
            </a:r>
            <a:r>
              <a:rPr sz="2400" b="1" spc="-100" dirty="0">
                <a:solidFill>
                  <a:srgbClr val="FFFFFF"/>
                </a:solidFill>
                <a:latin typeface="Arial"/>
                <a:cs typeface="Arial"/>
              </a:rPr>
              <a:t> </a:t>
            </a:r>
            <a:r>
              <a:rPr sz="2400" b="1" spc="-10" dirty="0">
                <a:solidFill>
                  <a:srgbClr val="FFFFFF"/>
                </a:solidFill>
                <a:latin typeface="Arial"/>
                <a:cs typeface="Arial"/>
              </a:rPr>
              <a:t>prototype</a:t>
            </a:r>
            <a:r>
              <a:rPr sz="2400" b="1" spc="85" dirty="0">
                <a:solidFill>
                  <a:srgbClr val="FFFFFF"/>
                </a:solidFill>
                <a:latin typeface="Arial"/>
                <a:cs typeface="Arial"/>
              </a:rPr>
              <a:t> </a:t>
            </a:r>
            <a:r>
              <a:rPr sz="2400" b="1" spc="-5" dirty="0">
                <a:solidFill>
                  <a:srgbClr val="FFFFFF"/>
                </a:solidFill>
                <a:latin typeface="Arial"/>
                <a:cs typeface="Arial"/>
              </a:rPr>
              <a:t>during</a:t>
            </a:r>
            <a:r>
              <a:rPr sz="2400" b="1" spc="-25" dirty="0">
                <a:solidFill>
                  <a:srgbClr val="FFFFFF"/>
                </a:solidFill>
                <a:latin typeface="Arial"/>
                <a:cs typeface="Arial"/>
              </a:rPr>
              <a:t> </a:t>
            </a:r>
            <a:r>
              <a:rPr lang="en-US" sz="2400" b="1" spc="-25" dirty="0">
                <a:solidFill>
                  <a:srgbClr val="FFFFFF"/>
                </a:solidFill>
                <a:latin typeface="Arial"/>
                <a:cs typeface="Arial"/>
              </a:rPr>
              <a:t>the </a:t>
            </a:r>
            <a:r>
              <a:rPr sz="2400" b="1" dirty="0">
                <a:solidFill>
                  <a:srgbClr val="FFFFFF"/>
                </a:solidFill>
                <a:latin typeface="Arial"/>
                <a:cs typeface="Arial"/>
              </a:rPr>
              <a:t>finale</a:t>
            </a:r>
            <a:r>
              <a:rPr lang="en-US" sz="2400" b="1" dirty="0">
                <a:solidFill>
                  <a:srgbClr val="FFFFFF"/>
                </a:solidFill>
                <a:latin typeface="Arial"/>
                <a:cs typeface="Arial"/>
              </a:rPr>
              <a:t>?</a:t>
            </a:r>
            <a:r>
              <a:rPr sz="2400" b="1" spc="-90" dirty="0">
                <a:solidFill>
                  <a:srgbClr val="FFFFFF"/>
                </a:solidFill>
                <a:latin typeface="Arial"/>
                <a:cs typeface="Arial"/>
              </a:rPr>
              <a:t> </a:t>
            </a:r>
            <a:r>
              <a:rPr sz="2400" b="1" spc="-30" dirty="0">
                <a:solidFill>
                  <a:srgbClr val="FFFFFF"/>
                </a:solidFill>
                <a:latin typeface="Arial"/>
                <a:cs typeface="Arial"/>
              </a:rPr>
              <a:t>Yes</a:t>
            </a:r>
            <a:endParaRPr sz="2400" dirty="0">
              <a:latin typeface="Arial"/>
              <a:cs typeface="Arial"/>
            </a:endParaRPr>
          </a:p>
        </p:txBody>
      </p:sp>
      <p:sp>
        <p:nvSpPr>
          <p:cNvPr id="6" name="TextBox 5">
            <a:extLst>
              <a:ext uri="{FF2B5EF4-FFF2-40B4-BE49-F238E27FC236}">
                <a16:creationId xmlns:a16="http://schemas.microsoft.com/office/drawing/2014/main" id="{975AF7D4-B98C-E0FF-46B4-D4A8AB0F0075}"/>
              </a:ext>
            </a:extLst>
          </p:cNvPr>
          <p:cNvSpPr txBox="1"/>
          <p:nvPr/>
        </p:nvSpPr>
        <p:spPr>
          <a:xfrm>
            <a:off x="-457200" y="1345347"/>
            <a:ext cx="6096000" cy="369332"/>
          </a:xfrm>
          <a:prstGeom prst="rect">
            <a:avLst/>
          </a:prstGeom>
          <a:noFill/>
        </p:spPr>
        <p:txBody>
          <a:bodyPr wrap="square">
            <a:spAutoFit/>
          </a:bodyPr>
          <a:lstStyle/>
          <a:p>
            <a:pPr marL="1097280" lvl="2" indent="-170815">
              <a:spcBef>
                <a:spcPts val="95"/>
              </a:spcBef>
              <a:buFont typeface="Arial MT"/>
              <a:buChar char="•"/>
              <a:tabLst>
                <a:tab pos="183515" algn="l"/>
              </a:tabLst>
            </a:pPr>
            <a:r>
              <a:rPr lang="en-IN" sz="1800" b="1" spc="-35" dirty="0">
                <a:latin typeface="Arial" panose="020B0604020202020204" pitchFamily="34" charset="0"/>
                <a:cs typeface="Arial" panose="020B0604020202020204" pitchFamily="34" charset="0"/>
              </a:rPr>
              <a:t>PATENT</a:t>
            </a:r>
            <a:r>
              <a:rPr lang="en-IN" sz="1800" b="1" spc="365" dirty="0">
                <a:latin typeface="Arial" panose="020B0604020202020204" pitchFamily="34" charset="0"/>
                <a:cs typeface="Arial" panose="020B0604020202020204" pitchFamily="34" charset="0"/>
              </a:rPr>
              <a:t> </a:t>
            </a:r>
            <a:r>
              <a:rPr lang="en-IN" sz="1800" b="1" spc="-5" dirty="0">
                <a:latin typeface="Arial" panose="020B0604020202020204" pitchFamily="34" charset="0"/>
                <a:cs typeface="Arial" panose="020B0604020202020204" pitchFamily="34" charset="0"/>
              </a:rPr>
              <a:t>FILED:</a:t>
            </a:r>
            <a:r>
              <a:rPr lang="en-IN" sz="1800" b="1" spc="-15" dirty="0">
                <a:latin typeface="Arial" panose="020B0604020202020204" pitchFamily="34" charset="0"/>
                <a:cs typeface="Arial" panose="020B0604020202020204" pitchFamily="34" charset="0"/>
              </a:rPr>
              <a:t> </a:t>
            </a:r>
            <a:r>
              <a:rPr lang="en-IN" sz="1800" spc="-25" dirty="0">
                <a:latin typeface="Arial" panose="020B0604020202020204" pitchFamily="34" charset="0"/>
                <a:cs typeface="Arial" panose="020B0604020202020204" pitchFamily="34" charset="0"/>
              </a:rPr>
              <a:t>No</a:t>
            </a:r>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4623815" y="0"/>
              <a:ext cx="7187184" cy="6857997"/>
            </a:xfrm>
            <a:prstGeom prst="rect">
              <a:avLst/>
            </a:prstGeom>
          </p:spPr>
        </p:pic>
      </p:grpSp>
      <p:sp>
        <p:nvSpPr>
          <p:cNvPr id="5" name="object 5"/>
          <p:cNvSpPr txBox="1">
            <a:spLocks noGrp="1"/>
          </p:cNvSpPr>
          <p:nvPr>
            <p:ph type="title"/>
          </p:nvPr>
        </p:nvSpPr>
        <p:spPr>
          <a:xfrm>
            <a:off x="368300" y="2735021"/>
            <a:ext cx="4904740" cy="1123315"/>
          </a:xfrm>
          <a:prstGeom prst="rect">
            <a:avLst/>
          </a:prstGeom>
        </p:spPr>
        <p:txBody>
          <a:bodyPr vert="horz" wrap="square" lIns="0" tIns="12700" rIns="0" bIns="0" rtlCol="0">
            <a:spAutoFit/>
          </a:bodyPr>
          <a:lstStyle/>
          <a:p>
            <a:pPr marL="12700">
              <a:lnSpc>
                <a:spcPct val="100000"/>
              </a:lnSpc>
              <a:spcBef>
                <a:spcPts val="100"/>
              </a:spcBef>
            </a:pPr>
            <a:r>
              <a:rPr dirty="0"/>
              <a:t>Thank</a:t>
            </a:r>
            <a:r>
              <a:rPr spc="-90"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10782" y="3129457"/>
            <a:ext cx="1445260" cy="1472565"/>
          </a:xfrm>
          <a:custGeom>
            <a:avLst/>
            <a:gdLst/>
            <a:ahLst/>
            <a:cxnLst/>
            <a:rect l="l" t="t" r="r" b="b"/>
            <a:pathLst>
              <a:path w="1445259" h="1472564">
                <a:moveTo>
                  <a:pt x="1444752" y="0"/>
                </a:moveTo>
                <a:lnTo>
                  <a:pt x="0" y="0"/>
                </a:lnTo>
                <a:lnTo>
                  <a:pt x="0" y="1472184"/>
                </a:lnTo>
                <a:lnTo>
                  <a:pt x="1444752" y="1472184"/>
                </a:lnTo>
                <a:lnTo>
                  <a:pt x="1444752" y="0"/>
                </a:lnTo>
                <a:close/>
              </a:path>
            </a:pathLst>
          </a:custGeom>
          <a:solidFill>
            <a:srgbClr val="A000FF"/>
          </a:solidFill>
        </p:spPr>
        <p:txBody>
          <a:bodyPr wrap="square" lIns="0" tIns="0" rIns="0" bIns="0" rtlCol="0"/>
          <a:lstStyle/>
          <a:p>
            <a:endParaRPr dirty="0"/>
          </a:p>
        </p:txBody>
      </p:sp>
      <p:sp>
        <p:nvSpPr>
          <p:cNvPr id="4" name="object 4"/>
          <p:cNvSpPr/>
          <p:nvPr/>
        </p:nvSpPr>
        <p:spPr>
          <a:xfrm>
            <a:off x="853440" y="2505456"/>
            <a:ext cx="1442085" cy="1472565"/>
          </a:xfrm>
          <a:custGeom>
            <a:avLst/>
            <a:gdLst/>
            <a:ahLst/>
            <a:cxnLst/>
            <a:rect l="l" t="t" r="r" b="b"/>
            <a:pathLst>
              <a:path w="1442085" h="1472564">
                <a:moveTo>
                  <a:pt x="1441704" y="0"/>
                </a:moveTo>
                <a:lnTo>
                  <a:pt x="0" y="0"/>
                </a:lnTo>
                <a:lnTo>
                  <a:pt x="0" y="1472184"/>
                </a:lnTo>
                <a:lnTo>
                  <a:pt x="1441704" y="1472184"/>
                </a:lnTo>
                <a:lnTo>
                  <a:pt x="1441704" y="0"/>
                </a:lnTo>
                <a:close/>
              </a:path>
            </a:pathLst>
          </a:custGeom>
          <a:solidFill>
            <a:srgbClr val="A000FF"/>
          </a:solidFill>
        </p:spPr>
        <p:txBody>
          <a:bodyPr wrap="square" lIns="0" tIns="0" rIns="0" bIns="0" rtlCol="0"/>
          <a:lstStyle/>
          <a:p>
            <a:endParaRPr dirty="0"/>
          </a:p>
        </p:txBody>
      </p:sp>
      <p:sp>
        <p:nvSpPr>
          <p:cNvPr id="6" name="object 6"/>
          <p:cNvSpPr txBox="1">
            <a:spLocks noGrp="1"/>
          </p:cNvSpPr>
          <p:nvPr>
            <p:ph type="title"/>
          </p:nvPr>
        </p:nvSpPr>
        <p:spPr>
          <a:xfrm>
            <a:off x="449376" y="436321"/>
            <a:ext cx="2760980" cy="574675"/>
          </a:xfrm>
          <a:prstGeom prst="rect">
            <a:avLst/>
          </a:prstGeom>
        </p:spPr>
        <p:txBody>
          <a:bodyPr vert="horz" wrap="square" lIns="0" tIns="12700" rIns="0" bIns="0" rtlCol="0">
            <a:spAutoFit/>
          </a:bodyPr>
          <a:lstStyle/>
          <a:p>
            <a:pPr marL="12700">
              <a:lnSpc>
                <a:spcPct val="100000"/>
              </a:lnSpc>
              <a:spcBef>
                <a:spcPts val="100"/>
              </a:spcBef>
            </a:pPr>
            <a:r>
              <a:rPr sz="3600" spc="-75" dirty="0">
                <a:solidFill>
                  <a:srgbClr val="000000"/>
                </a:solidFill>
              </a:rPr>
              <a:t>Team</a:t>
            </a:r>
            <a:r>
              <a:rPr sz="3600" spc="-50" dirty="0">
                <a:solidFill>
                  <a:srgbClr val="000000"/>
                </a:solidFill>
              </a:rPr>
              <a:t> </a:t>
            </a:r>
            <a:r>
              <a:rPr sz="3600" spc="-5" dirty="0">
                <a:solidFill>
                  <a:srgbClr val="000000"/>
                </a:solidFill>
              </a:rPr>
              <a:t>details</a:t>
            </a:r>
            <a:endParaRPr sz="3600" dirty="0"/>
          </a:p>
        </p:txBody>
      </p:sp>
      <p:sp>
        <p:nvSpPr>
          <p:cNvPr id="7" name="object 7"/>
          <p:cNvSpPr/>
          <p:nvPr/>
        </p:nvSpPr>
        <p:spPr>
          <a:xfrm>
            <a:off x="11601831" y="6589966"/>
            <a:ext cx="47625" cy="73660"/>
          </a:xfrm>
          <a:custGeom>
            <a:avLst/>
            <a:gdLst/>
            <a:ahLst/>
            <a:cxnLst/>
            <a:rect l="l" t="t" r="r" b="b"/>
            <a:pathLst>
              <a:path w="47625" h="73659">
                <a:moveTo>
                  <a:pt x="26543" y="0"/>
                </a:moveTo>
                <a:lnTo>
                  <a:pt x="16891" y="0"/>
                </a:lnTo>
                <a:lnTo>
                  <a:pt x="12065" y="1638"/>
                </a:lnTo>
                <a:lnTo>
                  <a:pt x="4445" y="8153"/>
                </a:lnTo>
                <a:lnTo>
                  <a:pt x="2032" y="12738"/>
                </a:lnTo>
                <a:lnTo>
                  <a:pt x="889" y="18669"/>
                </a:lnTo>
                <a:lnTo>
                  <a:pt x="9778" y="20243"/>
                </a:lnTo>
                <a:lnTo>
                  <a:pt x="10414" y="15913"/>
                </a:lnTo>
                <a:lnTo>
                  <a:pt x="11938" y="12674"/>
                </a:lnTo>
                <a:lnTo>
                  <a:pt x="16510" y="8356"/>
                </a:lnTo>
                <a:lnTo>
                  <a:pt x="19303" y="7277"/>
                </a:lnTo>
                <a:lnTo>
                  <a:pt x="26289" y="7277"/>
                </a:lnTo>
                <a:lnTo>
                  <a:pt x="29083" y="8331"/>
                </a:lnTo>
                <a:lnTo>
                  <a:pt x="33400" y="12598"/>
                </a:lnTo>
                <a:lnTo>
                  <a:pt x="34544" y="15278"/>
                </a:lnTo>
                <a:lnTo>
                  <a:pt x="34544" y="22606"/>
                </a:lnTo>
                <a:lnTo>
                  <a:pt x="33020" y="25641"/>
                </a:lnTo>
                <a:lnTo>
                  <a:pt x="27050" y="29565"/>
                </a:lnTo>
                <a:lnTo>
                  <a:pt x="23622" y="30556"/>
                </a:lnTo>
                <a:lnTo>
                  <a:pt x="18415" y="30454"/>
                </a:lnTo>
                <a:lnTo>
                  <a:pt x="17525" y="38214"/>
                </a:lnTo>
                <a:lnTo>
                  <a:pt x="19939" y="37553"/>
                </a:lnTo>
                <a:lnTo>
                  <a:pt x="22098" y="37236"/>
                </a:lnTo>
                <a:lnTo>
                  <a:pt x="27813" y="37236"/>
                </a:lnTo>
                <a:lnTo>
                  <a:pt x="31115" y="38544"/>
                </a:lnTo>
                <a:lnTo>
                  <a:pt x="36449" y="43815"/>
                </a:lnTo>
                <a:lnTo>
                  <a:pt x="37846" y="47167"/>
                </a:lnTo>
                <a:lnTo>
                  <a:pt x="37846" y="55486"/>
                </a:lnTo>
                <a:lnTo>
                  <a:pt x="36322" y="59055"/>
                </a:lnTo>
                <a:lnTo>
                  <a:pt x="30607" y="64820"/>
                </a:lnTo>
                <a:lnTo>
                  <a:pt x="27177" y="66255"/>
                </a:lnTo>
                <a:lnTo>
                  <a:pt x="19430" y="66255"/>
                </a:lnTo>
                <a:lnTo>
                  <a:pt x="16510" y="65151"/>
                </a:lnTo>
                <a:lnTo>
                  <a:pt x="11557" y="60731"/>
                </a:lnTo>
                <a:lnTo>
                  <a:pt x="9905" y="57124"/>
                </a:lnTo>
                <a:lnTo>
                  <a:pt x="8890" y="52108"/>
                </a:lnTo>
                <a:lnTo>
                  <a:pt x="0" y="53289"/>
                </a:lnTo>
                <a:lnTo>
                  <a:pt x="635" y="59283"/>
                </a:lnTo>
                <a:lnTo>
                  <a:pt x="3048" y="64160"/>
                </a:lnTo>
                <a:lnTo>
                  <a:pt x="11302" y="71691"/>
                </a:lnTo>
                <a:lnTo>
                  <a:pt x="16637" y="73571"/>
                </a:lnTo>
                <a:lnTo>
                  <a:pt x="29972" y="73571"/>
                </a:lnTo>
                <a:lnTo>
                  <a:pt x="35687" y="71386"/>
                </a:lnTo>
                <a:lnTo>
                  <a:pt x="44830" y="62649"/>
                </a:lnTo>
                <a:lnTo>
                  <a:pt x="47244" y="57315"/>
                </a:lnTo>
                <a:lnTo>
                  <a:pt x="47244" y="46380"/>
                </a:lnTo>
                <a:lnTo>
                  <a:pt x="45974" y="42506"/>
                </a:lnTo>
                <a:lnTo>
                  <a:pt x="41275" y="36322"/>
                </a:lnTo>
                <a:lnTo>
                  <a:pt x="37973" y="34290"/>
                </a:lnTo>
                <a:lnTo>
                  <a:pt x="33782" y="33299"/>
                </a:lnTo>
                <a:lnTo>
                  <a:pt x="36957" y="31800"/>
                </a:lnTo>
                <a:lnTo>
                  <a:pt x="39497" y="29768"/>
                </a:lnTo>
                <a:lnTo>
                  <a:pt x="42799" y="24663"/>
                </a:lnTo>
                <a:lnTo>
                  <a:pt x="43688" y="21831"/>
                </a:lnTo>
                <a:lnTo>
                  <a:pt x="43688" y="15443"/>
                </a:lnTo>
                <a:lnTo>
                  <a:pt x="42799" y="12344"/>
                </a:lnTo>
                <a:lnTo>
                  <a:pt x="39243" y="6515"/>
                </a:lnTo>
                <a:lnTo>
                  <a:pt x="36702" y="4216"/>
                </a:lnTo>
                <a:lnTo>
                  <a:pt x="30099" y="850"/>
                </a:lnTo>
                <a:lnTo>
                  <a:pt x="26543" y="0"/>
                </a:lnTo>
                <a:close/>
              </a:path>
            </a:pathLst>
          </a:custGeom>
          <a:solidFill>
            <a:srgbClr val="000000">
              <a:alpha val="39999"/>
            </a:srgbClr>
          </a:solidFill>
        </p:spPr>
        <p:txBody>
          <a:bodyPr wrap="square" lIns="0" tIns="0" rIns="0" bIns="0" rtlCol="0"/>
          <a:lstStyle/>
          <a:p>
            <a:endParaRPr dirty="0"/>
          </a:p>
        </p:txBody>
      </p:sp>
      <p:graphicFrame>
        <p:nvGraphicFramePr>
          <p:cNvPr id="8" name="object 8"/>
          <p:cNvGraphicFramePr>
            <a:graphicFrameLocks noGrp="1"/>
          </p:cNvGraphicFramePr>
          <p:nvPr>
            <p:extLst>
              <p:ext uri="{D42A27DB-BD31-4B8C-83A1-F6EECF244321}">
                <p14:modId xmlns:p14="http://schemas.microsoft.com/office/powerpoint/2010/main" val="2845029140"/>
              </p:ext>
            </p:extLst>
          </p:nvPr>
        </p:nvGraphicFramePr>
        <p:xfrm>
          <a:off x="593209" y="1170805"/>
          <a:ext cx="11163337" cy="5144320"/>
        </p:xfrm>
        <a:graphic>
          <a:graphicData uri="http://schemas.openxmlformats.org/drawingml/2006/table">
            <a:tbl>
              <a:tblPr firstRow="1" bandRow="1">
                <a:tableStyleId>{2D5ABB26-0587-4C30-8999-92F81FD0307C}</a:tableStyleId>
              </a:tblPr>
              <a:tblGrid>
                <a:gridCol w="4902972">
                  <a:extLst>
                    <a:ext uri="{9D8B030D-6E8A-4147-A177-3AD203B41FA5}">
                      <a16:colId xmlns:a16="http://schemas.microsoft.com/office/drawing/2014/main" val="20000"/>
                    </a:ext>
                  </a:extLst>
                </a:gridCol>
                <a:gridCol w="373243">
                  <a:extLst>
                    <a:ext uri="{9D8B030D-6E8A-4147-A177-3AD203B41FA5}">
                      <a16:colId xmlns:a16="http://schemas.microsoft.com/office/drawing/2014/main" val="20001"/>
                    </a:ext>
                  </a:extLst>
                </a:gridCol>
                <a:gridCol w="5887122">
                  <a:extLst>
                    <a:ext uri="{9D8B030D-6E8A-4147-A177-3AD203B41FA5}">
                      <a16:colId xmlns:a16="http://schemas.microsoft.com/office/drawing/2014/main" val="20002"/>
                    </a:ext>
                  </a:extLst>
                </a:gridCol>
              </a:tblGrid>
              <a:tr h="369384">
                <a:tc>
                  <a:txBody>
                    <a:bodyPr/>
                    <a:lstStyle/>
                    <a:p>
                      <a:pPr marL="91440">
                        <a:lnSpc>
                          <a:spcPct val="100000"/>
                        </a:lnSpc>
                        <a:spcBef>
                          <a:spcPts val="334"/>
                        </a:spcBef>
                      </a:pPr>
                      <a:r>
                        <a:rPr sz="1400" b="1" spc="-15" dirty="0">
                          <a:solidFill>
                            <a:srgbClr val="A000FF"/>
                          </a:solidFill>
                          <a:latin typeface="Arial"/>
                          <a:cs typeface="Arial"/>
                        </a:rPr>
                        <a:t>TEAM</a:t>
                      </a:r>
                      <a:r>
                        <a:rPr sz="1400" b="1" spc="-10" dirty="0">
                          <a:solidFill>
                            <a:srgbClr val="A000FF"/>
                          </a:solidFill>
                          <a:latin typeface="Arial"/>
                          <a:cs typeface="Arial"/>
                        </a:rPr>
                        <a:t> NAME:</a:t>
                      </a:r>
                      <a:r>
                        <a:rPr lang="en-US" sz="1400" b="1" spc="-10" dirty="0">
                          <a:solidFill>
                            <a:srgbClr val="A000FF"/>
                          </a:solidFill>
                          <a:latin typeface="Arial"/>
                          <a:cs typeface="Arial"/>
                        </a:rPr>
                        <a:t> HoleSols </a:t>
                      </a:r>
                    </a:p>
                    <a:p>
                      <a:pPr marL="91440">
                        <a:lnSpc>
                          <a:spcPct val="100000"/>
                        </a:lnSpc>
                        <a:spcBef>
                          <a:spcPts val="334"/>
                        </a:spcBef>
                      </a:pPr>
                      <a:r>
                        <a:rPr lang="en-US" sz="1400" b="1" spc="-10" dirty="0">
                          <a:solidFill>
                            <a:srgbClr val="A000FF"/>
                          </a:solidFill>
                          <a:latin typeface="Arial"/>
                          <a:cs typeface="Arial"/>
                        </a:rPr>
                        <a:t> IDEA NAME: Manhole Monitoring and Detection System</a:t>
                      </a:r>
                    </a:p>
                    <a:p>
                      <a:pPr marL="91440">
                        <a:lnSpc>
                          <a:spcPct val="100000"/>
                        </a:lnSpc>
                        <a:spcBef>
                          <a:spcPts val="334"/>
                        </a:spcBef>
                      </a:pPr>
                      <a:endParaRPr sz="1400" dirty="0">
                        <a:latin typeface="Arial"/>
                        <a:cs typeface="Arial"/>
                      </a:endParaRPr>
                    </a:p>
                  </a:txBody>
                  <a:tcPr marL="0" marR="0" marT="42544" marB="0">
                    <a:lnL w="6350">
                      <a:solidFill>
                        <a:srgbClr val="E6BEFF"/>
                      </a:solidFill>
                      <a:prstDash val="solid"/>
                    </a:lnL>
                    <a:lnR w="6350">
                      <a:solidFill>
                        <a:srgbClr val="EBCCFF"/>
                      </a:solidFill>
                      <a:prstDash val="solid"/>
                    </a:lnR>
                    <a:lnT w="6350">
                      <a:solidFill>
                        <a:srgbClr val="E6BEFF"/>
                      </a:solidFill>
                      <a:prstDash val="solid"/>
                    </a:lnT>
                    <a:lnB w="6350">
                      <a:solidFill>
                        <a:srgbClr val="EBCCFF"/>
                      </a:solidFill>
                      <a:prstDash val="solid"/>
                    </a:lnB>
                    <a:solidFill>
                      <a:srgbClr val="EAEAEA"/>
                    </a:solidFill>
                  </a:tcPr>
                </a:tc>
                <a:tc gridSpan="2">
                  <a:txBody>
                    <a:bodyPr/>
                    <a:lstStyle/>
                    <a:p>
                      <a:pPr>
                        <a:lnSpc>
                          <a:spcPct val="100000"/>
                        </a:lnSpc>
                      </a:pPr>
                      <a:endParaRPr sz="1600" dirty="0">
                        <a:latin typeface="Times New Roman"/>
                        <a:cs typeface="Times New Roman"/>
                      </a:endParaRPr>
                    </a:p>
                  </a:txBody>
                  <a:tcPr marL="0" marR="0" marT="0" marB="0">
                    <a:lnL w="6350">
                      <a:solidFill>
                        <a:srgbClr val="EBCCFF"/>
                      </a:solidFill>
                      <a:prstDash val="solid"/>
                    </a:lnL>
                    <a:lnR w="6350">
                      <a:solidFill>
                        <a:srgbClr val="E6BEFF"/>
                      </a:solidFill>
                      <a:prstDash val="solid"/>
                    </a:lnR>
                    <a:lnT w="6350">
                      <a:solidFill>
                        <a:srgbClr val="E6BEFF"/>
                      </a:solidFill>
                      <a:prstDash val="solid"/>
                    </a:lnT>
                    <a:lnB w="6350">
                      <a:solidFill>
                        <a:srgbClr val="D4D4D4"/>
                      </a:solidFill>
                      <a:prstDash val="solid"/>
                    </a:lnB>
                    <a:solidFill>
                      <a:srgbClr val="EAEAEA"/>
                    </a:solidFill>
                  </a:tcPr>
                </a:tc>
                <a:tc hMerge="1">
                  <a:txBody>
                    <a:bodyPr/>
                    <a:lstStyle/>
                    <a:p>
                      <a:endParaRPr/>
                    </a:p>
                  </a:txBody>
                  <a:tcPr marL="0" marR="0" marT="0" marB="0"/>
                </a:tc>
                <a:extLst>
                  <a:ext uri="{0D108BD9-81ED-4DB2-BD59-A6C34878D82A}">
                    <a16:rowId xmlns:a16="http://schemas.microsoft.com/office/drawing/2014/main" val="10000"/>
                  </a:ext>
                </a:extLst>
              </a:tr>
              <a:tr h="4385496">
                <a:tc gridSpan="2">
                  <a:txBody>
                    <a:bodyPr/>
                    <a:lstStyle/>
                    <a:p>
                      <a:pPr>
                        <a:lnSpc>
                          <a:spcPct val="100000"/>
                        </a:lnSpc>
                      </a:pPr>
                      <a:endParaRPr sz="3700" dirty="0">
                        <a:latin typeface="Times New Roman"/>
                        <a:cs typeface="Times New Roman"/>
                      </a:endParaRPr>
                    </a:p>
                    <a:p>
                      <a:pPr marL="2252980" marR="2809875">
                        <a:lnSpc>
                          <a:spcPct val="100000"/>
                        </a:lnSpc>
                        <a:spcBef>
                          <a:spcPts val="2275"/>
                        </a:spcBef>
                      </a:pPr>
                      <a:endParaRPr lang="en-US" sz="1200" dirty="0">
                        <a:latin typeface="Arial MT"/>
                        <a:cs typeface="Arial MT"/>
                      </a:endParaRPr>
                    </a:p>
                    <a:p>
                      <a:pPr marL="2252980" marR="2809875">
                        <a:lnSpc>
                          <a:spcPct val="100000"/>
                        </a:lnSpc>
                        <a:spcBef>
                          <a:spcPts val="2275"/>
                        </a:spcBef>
                      </a:pPr>
                      <a:endParaRPr lang="en-IN" sz="1200" dirty="0">
                        <a:latin typeface="Arial MT"/>
                        <a:cs typeface="Arial MT"/>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5"/>
                        </a:spcBef>
                      </a:pPr>
                      <a:endParaRPr sz="1000" dirty="0">
                        <a:latin typeface="Times New Roman"/>
                        <a:cs typeface="Times New Roman"/>
                      </a:endParaRPr>
                    </a:p>
                    <a:p>
                      <a:pPr marL="2267585" marR="2795270" indent="-1323340">
                        <a:lnSpc>
                          <a:spcPct val="92300"/>
                        </a:lnSpc>
                        <a:spcBef>
                          <a:spcPts val="1745"/>
                        </a:spcBef>
                        <a:tabLst>
                          <a:tab pos="2267585" algn="l"/>
                        </a:tabLst>
                      </a:pPr>
                      <a:r>
                        <a:rPr sz="2700" baseline="23148" dirty="0">
                          <a:solidFill>
                            <a:srgbClr val="FFFFFF"/>
                          </a:solidFill>
                          <a:latin typeface="Arial MT"/>
                          <a:cs typeface="Arial MT"/>
                        </a:rPr>
                        <a:t>P</a:t>
                      </a:r>
                      <a:r>
                        <a:rPr sz="2700" spc="7" baseline="23148" dirty="0">
                          <a:solidFill>
                            <a:srgbClr val="FFFFFF"/>
                          </a:solidFill>
                          <a:latin typeface="Arial MT"/>
                          <a:cs typeface="Arial MT"/>
                        </a:rPr>
                        <a:t>ho</a:t>
                      </a:r>
                      <a:r>
                        <a:rPr sz="2700" baseline="23148" dirty="0">
                          <a:solidFill>
                            <a:srgbClr val="FFFFFF"/>
                          </a:solidFill>
                          <a:latin typeface="Arial MT"/>
                          <a:cs typeface="Arial MT"/>
                        </a:rPr>
                        <a:t>to	</a:t>
                      </a:r>
                      <a:endParaRPr lang="en-US" sz="2700" baseline="23148" dirty="0">
                        <a:solidFill>
                          <a:srgbClr val="FFFFFF"/>
                        </a:solidFill>
                        <a:latin typeface="Arial MT"/>
                        <a:cs typeface="Arial MT"/>
                      </a:endParaRPr>
                    </a:p>
                    <a:p>
                      <a:pPr marL="2267585" marR="2795270" indent="-1323340">
                        <a:lnSpc>
                          <a:spcPct val="92300"/>
                        </a:lnSpc>
                        <a:spcBef>
                          <a:spcPts val="1745"/>
                        </a:spcBef>
                        <a:tabLst>
                          <a:tab pos="2267585" algn="l"/>
                        </a:tabLst>
                      </a:pPr>
                      <a:r>
                        <a:rPr lang="en-US" sz="1200" baseline="23148" dirty="0">
                          <a:solidFill>
                            <a:srgbClr val="FFFFFF"/>
                          </a:solidFill>
                          <a:latin typeface="Arial MT"/>
                          <a:cs typeface="Arial MT"/>
                        </a:rPr>
                        <a:t>                                               V.V</a:t>
                      </a:r>
                      <a:endParaRPr lang="en-US" sz="2700" baseline="23148" dirty="0">
                        <a:solidFill>
                          <a:srgbClr val="FFFFFF"/>
                        </a:solidFill>
                        <a:latin typeface="Arial MT"/>
                        <a:cs typeface="Arial MT"/>
                      </a:endParaRPr>
                    </a:p>
                  </a:txBody>
                  <a:tcPr marL="0" marR="0" marT="0" marB="0">
                    <a:lnR w="6350">
                      <a:solidFill>
                        <a:srgbClr val="A112FF"/>
                      </a:solidFill>
                      <a:prstDash val="solid"/>
                    </a:lnR>
                    <a:lnT w="6350" cap="flat" cmpd="sng" algn="ctr">
                      <a:solidFill>
                        <a:srgbClr val="EBCCFF"/>
                      </a:solidFill>
                      <a:prstDash val="solid"/>
                      <a:round/>
                      <a:headEnd type="none" w="med" len="med"/>
                      <a:tailEnd type="none" w="med" len="med"/>
                    </a:lnT>
                  </a:tcPr>
                </a:tc>
                <a:tc hMerge="1">
                  <a:txBody>
                    <a:bodyPr/>
                    <a:lstStyle/>
                    <a:p>
                      <a:endParaRPr/>
                    </a:p>
                  </a:txBody>
                  <a:tcPr marL="0" marR="0" marT="0" marB="0"/>
                </a:tc>
                <a:tc>
                  <a:txBody>
                    <a:bodyPr/>
                    <a:lstStyle/>
                    <a:p>
                      <a:pPr>
                        <a:lnSpc>
                          <a:spcPct val="100000"/>
                        </a:lnSpc>
                        <a:spcBef>
                          <a:spcPts val="25"/>
                        </a:spcBef>
                      </a:pPr>
                      <a:endParaRPr sz="5450" dirty="0">
                        <a:latin typeface="Times New Roman"/>
                        <a:cs typeface="Times New Roman"/>
                      </a:endParaRPr>
                    </a:p>
                    <a:p>
                      <a:pPr marL="3071495">
                        <a:lnSpc>
                          <a:spcPct val="100000"/>
                        </a:lnSpc>
                      </a:pPr>
                      <a:r>
                        <a:rPr lang="en-US" sz="1800" b="1" kern="1200" spc="10" dirty="0">
                          <a:solidFill>
                            <a:srgbClr val="A000FF"/>
                          </a:solidFill>
                          <a:latin typeface="Arial"/>
                          <a:ea typeface="+mn-ea"/>
                          <a:cs typeface="Arial"/>
                        </a:rPr>
                        <a:t>Aarush Raj Gandhari</a:t>
                      </a:r>
                      <a:endParaRPr lang="en-US" sz="1200" dirty="0">
                        <a:latin typeface="Arial MT"/>
                        <a:cs typeface="Arial MT"/>
                      </a:endParaRPr>
                    </a:p>
                  </a:txBody>
                  <a:tcPr marL="0" marR="0" marT="3175" marB="0">
                    <a:lnL w="6350">
                      <a:solidFill>
                        <a:srgbClr val="A112FF"/>
                      </a:solidFill>
                      <a:prstDash val="solid"/>
                    </a:lnL>
                    <a:lnT w="6350">
                      <a:solidFill>
                        <a:srgbClr val="D4D4D4"/>
                      </a:solidFill>
                      <a:prstDash val="solid"/>
                    </a:lnT>
                  </a:tcPr>
                </a:tc>
                <a:extLst>
                  <a:ext uri="{0D108BD9-81ED-4DB2-BD59-A6C34878D82A}">
                    <a16:rowId xmlns:a16="http://schemas.microsoft.com/office/drawing/2014/main" val="10001"/>
                  </a:ext>
                </a:extLst>
              </a:tr>
            </a:tbl>
          </a:graphicData>
        </a:graphic>
      </p:graphicFrame>
      <p:sp>
        <p:nvSpPr>
          <p:cNvPr id="10" name="object 10"/>
          <p:cNvSpPr/>
          <p:nvPr/>
        </p:nvSpPr>
        <p:spPr>
          <a:xfrm>
            <a:off x="819736" y="4576503"/>
            <a:ext cx="1481455" cy="1469390"/>
          </a:xfrm>
          <a:custGeom>
            <a:avLst/>
            <a:gdLst/>
            <a:ahLst/>
            <a:cxnLst/>
            <a:rect l="l" t="t" r="r" b="b"/>
            <a:pathLst>
              <a:path w="1481455" h="1469389">
                <a:moveTo>
                  <a:pt x="1481328" y="0"/>
                </a:moveTo>
                <a:lnTo>
                  <a:pt x="0" y="0"/>
                </a:lnTo>
                <a:lnTo>
                  <a:pt x="0" y="1469136"/>
                </a:lnTo>
                <a:lnTo>
                  <a:pt x="1481328" y="1469136"/>
                </a:lnTo>
                <a:lnTo>
                  <a:pt x="1481328" y="0"/>
                </a:lnTo>
                <a:close/>
              </a:path>
            </a:pathLst>
          </a:custGeom>
          <a:solidFill>
            <a:srgbClr val="A000FF"/>
          </a:solidFill>
        </p:spPr>
        <p:txBody>
          <a:bodyPr wrap="square" lIns="0" tIns="0" rIns="0" bIns="0" rtlCol="0"/>
          <a:lstStyle/>
          <a:p>
            <a:endParaRPr dirty="0"/>
          </a:p>
        </p:txBody>
      </p:sp>
      <p:sp>
        <p:nvSpPr>
          <p:cNvPr id="11" name="object 11"/>
          <p:cNvSpPr/>
          <p:nvPr/>
        </p:nvSpPr>
        <p:spPr>
          <a:xfrm>
            <a:off x="2624327" y="3011423"/>
            <a:ext cx="1718310" cy="0"/>
          </a:xfrm>
          <a:custGeom>
            <a:avLst/>
            <a:gdLst/>
            <a:ahLst/>
            <a:cxnLst/>
            <a:rect l="l" t="t" r="r" b="b"/>
            <a:pathLst>
              <a:path w="1718310">
                <a:moveTo>
                  <a:pt x="0" y="0"/>
                </a:moveTo>
                <a:lnTo>
                  <a:pt x="1718056" y="0"/>
                </a:lnTo>
              </a:path>
            </a:pathLst>
          </a:custGeom>
          <a:ln w="6096">
            <a:solidFill>
              <a:srgbClr val="A112FF"/>
            </a:solidFill>
          </a:ln>
        </p:spPr>
        <p:txBody>
          <a:bodyPr wrap="square" lIns="0" tIns="0" rIns="0" bIns="0" rtlCol="0"/>
          <a:lstStyle/>
          <a:p>
            <a:endParaRPr dirty="0"/>
          </a:p>
        </p:txBody>
      </p:sp>
      <p:sp>
        <p:nvSpPr>
          <p:cNvPr id="12" name="object 12"/>
          <p:cNvSpPr/>
          <p:nvPr/>
        </p:nvSpPr>
        <p:spPr>
          <a:xfrm>
            <a:off x="2752344" y="5102352"/>
            <a:ext cx="1718310" cy="0"/>
          </a:xfrm>
          <a:custGeom>
            <a:avLst/>
            <a:gdLst/>
            <a:ahLst/>
            <a:cxnLst/>
            <a:rect l="l" t="t" r="r" b="b"/>
            <a:pathLst>
              <a:path w="1718310">
                <a:moveTo>
                  <a:pt x="0" y="0"/>
                </a:moveTo>
                <a:lnTo>
                  <a:pt x="1718056" y="0"/>
                </a:lnTo>
              </a:path>
            </a:pathLst>
          </a:custGeom>
          <a:ln w="6096">
            <a:solidFill>
              <a:srgbClr val="A112FF"/>
            </a:solidFill>
          </a:ln>
        </p:spPr>
        <p:txBody>
          <a:bodyPr wrap="square" lIns="0" tIns="0" rIns="0" bIns="0" rtlCol="0"/>
          <a:lstStyle/>
          <a:p>
            <a:endParaRPr dirty="0"/>
          </a:p>
        </p:txBody>
      </p:sp>
      <p:sp>
        <p:nvSpPr>
          <p:cNvPr id="14" name="object 14"/>
          <p:cNvSpPr/>
          <p:nvPr/>
        </p:nvSpPr>
        <p:spPr>
          <a:xfrm>
            <a:off x="9092704" y="3075654"/>
            <a:ext cx="1718310" cy="0"/>
          </a:xfrm>
          <a:custGeom>
            <a:avLst/>
            <a:gdLst/>
            <a:ahLst/>
            <a:cxnLst/>
            <a:rect l="l" t="t" r="r" b="b"/>
            <a:pathLst>
              <a:path w="1718309">
                <a:moveTo>
                  <a:pt x="0" y="0"/>
                </a:moveTo>
                <a:lnTo>
                  <a:pt x="1718055" y="0"/>
                </a:lnTo>
              </a:path>
            </a:pathLst>
          </a:custGeom>
          <a:ln w="6096">
            <a:solidFill>
              <a:srgbClr val="A112FF"/>
            </a:solidFill>
          </a:ln>
        </p:spPr>
        <p:txBody>
          <a:bodyPr wrap="square" lIns="0" tIns="0" rIns="0" bIns="0" rtlCol="0"/>
          <a:lstStyle/>
          <a:p>
            <a:endParaRPr dirty="0"/>
          </a:p>
        </p:txBody>
      </p:sp>
      <p:pic>
        <p:nvPicPr>
          <p:cNvPr id="15" name="Picture 14">
            <a:extLst>
              <a:ext uri="{FF2B5EF4-FFF2-40B4-BE49-F238E27FC236}">
                <a16:creationId xmlns:a16="http://schemas.microsoft.com/office/drawing/2014/main" id="{1F211A68-3367-C65F-4463-9A785BB062AB}"/>
              </a:ext>
            </a:extLst>
          </p:cNvPr>
          <p:cNvPicPr>
            <a:picLocks noChangeAspect="1"/>
          </p:cNvPicPr>
          <p:nvPr/>
        </p:nvPicPr>
        <p:blipFill>
          <a:blip r:embed="rId2"/>
          <a:stretch>
            <a:fillRect/>
          </a:stretch>
        </p:blipFill>
        <p:spPr>
          <a:xfrm>
            <a:off x="6658919" y="2667000"/>
            <a:ext cx="1496978" cy="1733533"/>
          </a:xfrm>
          <a:prstGeom prst="rect">
            <a:avLst/>
          </a:prstGeom>
        </p:spPr>
      </p:pic>
      <p:pic>
        <p:nvPicPr>
          <p:cNvPr id="16" name="Picture 15">
            <a:extLst>
              <a:ext uri="{FF2B5EF4-FFF2-40B4-BE49-F238E27FC236}">
                <a16:creationId xmlns:a16="http://schemas.microsoft.com/office/drawing/2014/main" id="{460EE546-A6F2-80F1-4A1E-C080110A16E1}"/>
              </a:ext>
            </a:extLst>
          </p:cNvPr>
          <p:cNvPicPr>
            <a:picLocks noChangeAspect="1"/>
          </p:cNvPicPr>
          <p:nvPr/>
        </p:nvPicPr>
        <p:blipFill>
          <a:blip r:embed="rId3"/>
          <a:stretch>
            <a:fillRect/>
          </a:stretch>
        </p:blipFill>
        <p:spPr>
          <a:xfrm>
            <a:off x="593209" y="2057691"/>
            <a:ext cx="1419317" cy="1685274"/>
          </a:xfrm>
          <a:prstGeom prst="rect">
            <a:avLst/>
          </a:prstGeom>
        </p:spPr>
      </p:pic>
      <p:pic>
        <p:nvPicPr>
          <p:cNvPr id="18" name="Picture 17">
            <a:extLst>
              <a:ext uri="{FF2B5EF4-FFF2-40B4-BE49-F238E27FC236}">
                <a16:creationId xmlns:a16="http://schemas.microsoft.com/office/drawing/2014/main" id="{4784F64A-E0BB-AA31-9206-FDC0AE87F261}"/>
              </a:ext>
            </a:extLst>
          </p:cNvPr>
          <p:cNvPicPr>
            <a:picLocks noChangeAspect="1"/>
          </p:cNvPicPr>
          <p:nvPr/>
        </p:nvPicPr>
        <p:blipFill rotWithShape="1">
          <a:blip r:embed="rId4">
            <a:extLst>
              <a:ext uri="{28A0092B-C50C-407E-A947-70E740481C1C}">
                <a14:useLocalDpi xmlns:a14="http://schemas.microsoft.com/office/drawing/2010/main" val="0"/>
              </a:ext>
            </a:extLst>
          </a:blip>
          <a:srcRect l="2929" t="16193" r="8776"/>
          <a:stretch/>
        </p:blipFill>
        <p:spPr>
          <a:xfrm>
            <a:off x="593209" y="4100915"/>
            <a:ext cx="1442085" cy="1822084"/>
          </a:xfrm>
          <a:prstGeom prst="rect">
            <a:avLst/>
          </a:prstGeom>
        </p:spPr>
      </p:pic>
      <p:sp>
        <p:nvSpPr>
          <p:cNvPr id="19" name="TextBox 18">
            <a:extLst>
              <a:ext uri="{FF2B5EF4-FFF2-40B4-BE49-F238E27FC236}">
                <a16:creationId xmlns:a16="http://schemas.microsoft.com/office/drawing/2014/main" id="{54977212-6FDF-B45A-5D14-4BBBC4A70A74}"/>
              </a:ext>
            </a:extLst>
          </p:cNvPr>
          <p:cNvSpPr txBox="1"/>
          <p:nvPr/>
        </p:nvSpPr>
        <p:spPr>
          <a:xfrm>
            <a:off x="2555756" y="2217633"/>
            <a:ext cx="3089782" cy="1477328"/>
          </a:xfrm>
          <a:prstGeom prst="rect">
            <a:avLst/>
          </a:prstGeom>
          <a:noFill/>
        </p:spPr>
        <p:txBody>
          <a:bodyPr wrap="square" rtlCol="0">
            <a:spAutoFit/>
          </a:bodyPr>
          <a:lstStyle/>
          <a:p>
            <a:r>
              <a:rPr lang="en-US" sz="1800" b="1" spc="10" dirty="0">
                <a:solidFill>
                  <a:srgbClr val="A000FF"/>
                </a:solidFill>
                <a:latin typeface="Arial"/>
                <a:cs typeface="Arial"/>
              </a:rPr>
              <a:t>Relangi Tarun Kumar</a:t>
            </a:r>
            <a:r>
              <a:rPr lang="en-US" sz="1800" b="1" spc="-130" dirty="0">
                <a:solidFill>
                  <a:srgbClr val="A000FF"/>
                </a:solidFill>
                <a:latin typeface="Arial"/>
                <a:cs typeface="Arial"/>
              </a:rPr>
              <a:t> </a:t>
            </a:r>
            <a:r>
              <a:rPr lang="en-US" sz="1800" b="1" spc="-45" dirty="0">
                <a:solidFill>
                  <a:srgbClr val="A000FF"/>
                </a:solidFill>
                <a:latin typeface="Arial"/>
                <a:cs typeface="Arial"/>
              </a:rPr>
              <a:t>(Team </a:t>
            </a:r>
            <a:r>
              <a:rPr lang="en-US" sz="1800" b="1" spc="-900" dirty="0">
                <a:solidFill>
                  <a:srgbClr val="A000FF"/>
                </a:solidFill>
                <a:latin typeface="Arial"/>
                <a:cs typeface="Arial"/>
              </a:rPr>
              <a:t> </a:t>
            </a:r>
            <a:r>
              <a:rPr lang="en-US" sz="1800" b="1" spc="5" dirty="0">
                <a:solidFill>
                  <a:srgbClr val="A000FF"/>
                </a:solidFill>
                <a:latin typeface="Arial"/>
                <a:cs typeface="Arial"/>
              </a:rPr>
              <a:t>Leader)</a:t>
            </a:r>
          </a:p>
          <a:p>
            <a:endParaRPr lang="en-US" b="1" spc="5" dirty="0">
              <a:solidFill>
                <a:srgbClr val="A000FF"/>
              </a:solidFill>
              <a:latin typeface="Arial"/>
              <a:cs typeface="Arial"/>
            </a:endParaRPr>
          </a:p>
          <a:p>
            <a:endParaRPr lang="en-US" sz="1800" dirty="0">
              <a:latin typeface="Arial"/>
              <a:cs typeface="Arial"/>
            </a:endParaRPr>
          </a:p>
          <a:p>
            <a:endParaRPr lang="en-IN" dirty="0"/>
          </a:p>
        </p:txBody>
      </p:sp>
      <p:sp>
        <p:nvSpPr>
          <p:cNvPr id="20" name="TextBox 19">
            <a:extLst>
              <a:ext uri="{FF2B5EF4-FFF2-40B4-BE49-F238E27FC236}">
                <a16:creationId xmlns:a16="http://schemas.microsoft.com/office/drawing/2014/main" id="{96E60FFB-D455-C484-89A7-9E1C2919E29C}"/>
              </a:ext>
            </a:extLst>
          </p:cNvPr>
          <p:cNvSpPr txBox="1"/>
          <p:nvPr/>
        </p:nvSpPr>
        <p:spPr>
          <a:xfrm>
            <a:off x="2555755" y="3036014"/>
            <a:ext cx="2321045" cy="392985"/>
          </a:xfrm>
          <a:prstGeom prst="rect">
            <a:avLst/>
          </a:prstGeom>
          <a:noFill/>
        </p:spPr>
        <p:txBody>
          <a:bodyPr wrap="square" rtlCol="0">
            <a:spAutoFit/>
          </a:bodyPr>
          <a:lstStyle/>
          <a:p>
            <a:pPr algn="just"/>
            <a:endParaRPr lang="en-IN" sz="12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9195B7B-8523-1B65-9A9A-891CB827714F}"/>
              </a:ext>
            </a:extLst>
          </p:cNvPr>
          <p:cNvSpPr txBox="1"/>
          <p:nvPr/>
        </p:nvSpPr>
        <p:spPr>
          <a:xfrm>
            <a:off x="9220200" y="3276599"/>
            <a:ext cx="2209800" cy="1061829"/>
          </a:xfrm>
          <a:prstGeom prst="rect">
            <a:avLst/>
          </a:prstGeom>
          <a:noFill/>
        </p:spPr>
        <p:txBody>
          <a:bodyPr wrap="square" rtlCol="0">
            <a:spAutoFit/>
          </a:bodyPr>
          <a:lstStyle/>
          <a:p>
            <a:r>
              <a:rPr lang="en-US" sz="1050" u="sng" dirty="0">
                <a:latin typeface="Arial" panose="020B0604020202020204" pitchFamily="34" charset="0"/>
                <a:cs typeface="Arial" panose="020B0604020202020204" pitchFamily="34" charset="0"/>
              </a:rPr>
              <a:t>College: </a:t>
            </a:r>
            <a:r>
              <a:rPr lang="en-US" sz="1050" dirty="0">
                <a:latin typeface="Arial" panose="020B0604020202020204" pitchFamily="34" charset="0"/>
                <a:cs typeface="Arial" panose="020B0604020202020204" pitchFamily="34" charset="0"/>
              </a:rPr>
              <a:t>Geethanjali  College of Engineering and Technology</a:t>
            </a:r>
            <a:br>
              <a:rPr lang="en-US" sz="1050" dirty="0">
                <a:latin typeface="Arial" panose="020B0604020202020204" pitchFamily="34" charset="0"/>
                <a:cs typeface="Arial" panose="020B0604020202020204" pitchFamily="34" charset="0"/>
              </a:rPr>
            </a:br>
            <a:br>
              <a:rPr lang="en-US" sz="1050" u="sng" dirty="0">
                <a:latin typeface="Arial" panose="020B0604020202020204" pitchFamily="34" charset="0"/>
                <a:cs typeface="Arial" panose="020B0604020202020204" pitchFamily="34" charset="0"/>
              </a:rPr>
            </a:br>
            <a:r>
              <a:rPr lang="en-US" sz="1050" u="sng" dirty="0">
                <a:latin typeface="Arial" panose="020B0604020202020204" pitchFamily="34" charset="0"/>
                <a:cs typeface="Arial" panose="020B0604020202020204" pitchFamily="34" charset="0"/>
              </a:rPr>
              <a:t>Stream:</a:t>
            </a:r>
            <a:r>
              <a:rPr lang="en-US" sz="1050" dirty="0">
                <a:latin typeface="Arial" panose="020B0604020202020204" pitchFamily="34" charset="0"/>
                <a:cs typeface="Arial" panose="020B0604020202020204" pitchFamily="34" charset="0"/>
              </a:rPr>
              <a:t> AIML</a:t>
            </a:r>
            <a:br>
              <a:rPr lang="en-US" sz="105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r>
              <a:rPr lang="en-US" sz="1050" u="sng" dirty="0">
                <a:latin typeface="Arial" panose="020B0604020202020204" pitchFamily="34" charset="0"/>
                <a:cs typeface="Arial" panose="020B0604020202020204" pitchFamily="34" charset="0"/>
              </a:rPr>
              <a:t>Year of Graduation: </a:t>
            </a:r>
            <a:r>
              <a:rPr lang="en-US" sz="1050" dirty="0">
                <a:latin typeface="Arial" panose="020B0604020202020204" pitchFamily="34" charset="0"/>
                <a:cs typeface="Arial" panose="020B0604020202020204" pitchFamily="34" charset="0"/>
              </a:rPr>
              <a:t>2026</a:t>
            </a:r>
          </a:p>
        </p:txBody>
      </p:sp>
      <p:sp>
        <p:nvSpPr>
          <p:cNvPr id="22" name="TextBox 21">
            <a:extLst>
              <a:ext uri="{FF2B5EF4-FFF2-40B4-BE49-F238E27FC236}">
                <a16:creationId xmlns:a16="http://schemas.microsoft.com/office/drawing/2014/main" id="{EB1B5EE6-97E7-980D-473E-3BD1ED5AAA8F}"/>
              </a:ext>
            </a:extLst>
          </p:cNvPr>
          <p:cNvSpPr txBox="1"/>
          <p:nvPr/>
        </p:nvSpPr>
        <p:spPr>
          <a:xfrm>
            <a:off x="2603521" y="3073649"/>
            <a:ext cx="2209800" cy="1061829"/>
          </a:xfrm>
          <a:prstGeom prst="rect">
            <a:avLst/>
          </a:prstGeom>
          <a:noFill/>
        </p:spPr>
        <p:txBody>
          <a:bodyPr wrap="square" rtlCol="0">
            <a:spAutoFit/>
          </a:bodyPr>
          <a:lstStyle/>
          <a:p>
            <a:r>
              <a:rPr lang="en-US" sz="1050" u="sng" dirty="0">
                <a:latin typeface="Arial" panose="020B0604020202020204" pitchFamily="34" charset="0"/>
                <a:cs typeface="Arial" panose="020B0604020202020204" pitchFamily="34" charset="0"/>
              </a:rPr>
              <a:t>College:</a:t>
            </a:r>
            <a:r>
              <a:rPr lang="en-US" sz="1050" dirty="0">
                <a:latin typeface="Arial" panose="020B0604020202020204" pitchFamily="34" charset="0"/>
                <a:cs typeface="Arial" panose="020B0604020202020204" pitchFamily="34" charset="0"/>
              </a:rPr>
              <a:t> Geethanjali  College of Engineering and Technology</a:t>
            </a:r>
            <a:br>
              <a:rPr lang="en-US" sz="1050" dirty="0">
                <a:latin typeface="Arial" panose="020B0604020202020204" pitchFamily="34" charset="0"/>
                <a:cs typeface="Arial" panose="020B0604020202020204" pitchFamily="34" charset="0"/>
              </a:rPr>
            </a:br>
            <a:br>
              <a:rPr lang="en-US" sz="1050" u="sng" dirty="0">
                <a:latin typeface="Arial" panose="020B0604020202020204" pitchFamily="34" charset="0"/>
                <a:cs typeface="Arial" panose="020B0604020202020204" pitchFamily="34" charset="0"/>
              </a:rPr>
            </a:br>
            <a:r>
              <a:rPr lang="en-US" sz="1050" u="sng" dirty="0">
                <a:latin typeface="Arial" panose="020B0604020202020204" pitchFamily="34" charset="0"/>
                <a:cs typeface="Arial" panose="020B0604020202020204" pitchFamily="34" charset="0"/>
              </a:rPr>
              <a:t>Stream:</a:t>
            </a:r>
            <a:r>
              <a:rPr lang="en-US" sz="1050" dirty="0">
                <a:latin typeface="Arial" panose="020B0604020202020204" pitchFamily="34" charset="0"/>
                <a:cs typeface="Arial" panose="020B0604020202020204" pitchFamily="34" charset="0"/>
              </a:rPr>
              <a:t> CSE</a:t>
            </a:r>
            <a:br>
              <a:rPr lang="en-US" sz="105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r>
              <a:rPr lang="en-US" sz="1050" u="sng" dirty="0">
                <a:latin typeface="Arial" panose="020B0604020202020204" pitchFamily="34" charset="0"/>
                <a:cs typeface="Arial" panose="020B0604020202020204" pitchFamily="34" charset="0"/>
              </a:rPr>
              <a:t>Year of Graduation</a:t>
            </a:r>
            <a:r>
              <a:rPr lang="en-US" sz="1050" dirty="0">
                <a:latin typeface="Arial" panose="020B0604020202020204" pitchFamily="34" charset="0"/>
                <a:cs typeface="Arial" panose="020B0604020202020204" pitchFamily="34" charset="0"/>
              </a:rPr>
              <a:t>: 2026</a:t>
            </a:r>
          </a:p>
        </p:txBody>
      </p:sp>
      <p:sp>
        <p:nvSpPr>
          <p:cNvPr id="23" name="TextBox 22">
            <a:extLst>
              <a:ext uri="{FF2B5EF4-FFF2-40B4-BE49-F238E27FC236}">
                <a16:creationId xmlns:a16="http://schemas.microsoft.com/office/drawing/2014/main" id="{4DFEBEF9-A9BB-4F33-4763-90BFA9B56046}"/>
              </a:ext>
            </a:extLst>
          </p:cNvPr>
          <p:cNvSpPr txBox="1"/>
          <p:nvPr/>
        </p:nvSpPr>
        <p:spPr>
          <a:xfrm>
            <a:off x="2624327" y="5179692"/>
            <a:ext cx="2209800" cy="1061829"/>
          </a:xfrm>
          <a:prstGeom prst="rect">
            <a:avLst/>
          </a:prstGeom>
          <a:noFill/>
        </p:spPr>
        <p:txBody>
          <a:bodyPr wrap="square" rtlCol="0">
            <a:spAutoFit/>
          </a:bodyPr>
          <a:lstStyle/>
          <a:p>
            <a:r>
              <a:rPr lang="en-US" sz="1050" u="sng" dirty="0">
                <a:latin typeface="Arial" panose="020B0604020202020204" pitchFamily="34" charset="0"/>
                <a:cs typeface="Arial" panose="020B0604020202020204" pitchFamily="34" charset="0"/>
              </a:rPr>
              <a:t>College:</a:t>
            </a:r>
            <a:r>
              <a:rPr lang="en-US" sz="1050" dirty="0">
                <a:latin typeface="Arial" panose="020B0604020202020204" pitchFamily="34" charset="0"/>
                <a:cs typeface="Arial" panose="020B0604020202020204" pitchFamily="34" charset="0"/>
              </a:rPr>
              <a:t> Geethanjali  College of Engineering and Technology</a:t>
            </a:r>
            <a:br>
              <a:rPr lang="en-US" sz="1050" dirty="0">
                <a:latin typeface="Arial" panose="020B0604020202020204" pitchFamily="34" charset="0"/>
                <a:cs typeface="Arial" panose="020B0604020202020204" pitchFamily="34" charset="0"/>
              </a:rPr>
            </a:br>
            <a:br>
              <a:rPr lang="en-US" sz="1050" u="sng" dirty="0">
                <a:latin typeface="Arial" panose="020B0604020202020204" pitchFamily="34" charset="0"/>
                <a:cs typeface="Arial" panose="020B0604020202020204" pitchFamily="34" charset="0"/>
              </a:rPr>
            </a:br>
            <a:r>
              <a:rPr lang="en-US" sz="1050" u="sng" dirty="0">
                <a:latin typeface="Arial" panose="020B0604020202020204" pitchFamily="34" charset="0"/>
                <a:cs typeface="Arial" panose="020B0604020202020204" pitchFamily="34" charset="0"/>
              </a:rPr>
              <a:t>Stream:</a:t>
            </a:r>
            <a:r>
              <a:rPr lang="en-US" sz="1050" dirty="0">
                <a:latin typeface="Arial" panose="020B0604020202020204" pitchFamily="34" charset="0"/>
                <a:cs typeface="Arial" panose="020B0604020202020204" pitchFamily="34" charset="0"/>
              </a:rPr>
              <a:t> CSE</a:t>
            </a:r>
            <a:br>
              <a:rPr lang="en-US" sz="105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r>
              <a:rPr lang="en-US" sz="1050" u="sng" dirty="0">
                <a:latin typeface="Arial" panose="020B0604020202020204" pitchFamily="34" charset="0"/>
                <a:cs typeface="Arial" panose="020B0604020202020204" pitchFamily="34" charset="0"/>
              </a:rPr>
              <a:t>Year of Graduation</a:t>
            </a:r>
            <a:r>
              <a:rPr lang="en-US" sz="1050" dirty="0">
                <a:latin typeface="Arial" panose="020B0604020202020204" pitchFamily="34" charset="0"/>
                <a:cs typeface="Arial" panose="020B0604020202020204" pitchFamily="34" charset="0"/>
              </a:rPr>
              <a:t>: 2026</a:t>
            </a:r>
          </a:p>
        </p:txBody>
      </p:sp>
      <p:sp>
        <p:nvSpPr>
          <p:cNvPr id="24" name="TextBox 23">
            <a:extLst>
              <a:ext uri="{FF2B5EF4-FFF2-40B4-BE49-F238E27FC236}">
                <a16:creationId xmlns:a16="http://schemas.microsoft.com/office/drawing/2014/main" id="{3FF6C4D4-3C23-D7C8-E172-D0794224D66D}"/>
              </a:ext>
            </a:extLst>
          </p:cNvPr>
          <p:cNvSpPr txBox="1"/>
          <p:nvPr/>
        </p:nvSpPr>
        <p:spPr>
          <a:xfrm>
            <a:off x="2673096" y="4615325"/>
            <a:ext cx="2209800" cy="369332"/>
          </a:xfrm>
          <a:prstGeom prst="rect">
            <a:avLst/>
          </a:prstGeom>
          <a:noFill/>
        </p:spPr>
        <p:txBody>
          <a:bodyPr wrap="square" rtlCol="0">
            <a:spAutoFit/>
          </a:bodyPr>
          <a:lstStyle/>
          <a:p>
            <a:r>
              <a:rPr lang="en-US" b="1" spc="10" dirty="0">
                <a:solidFill>
                  <a:srgbClr val="A000FF"/>
                </a:solidFill>
                <a:latin typeface="Arial"/>
                <a:cs typeface="Arial"/>
              </a:rPr>
              <a:t>V.R.Sai Sharanya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4035" y="335836"/>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A000FF"/>
          </a:solidFill>
        </p:spPr>
        <p:txBody>
          <a:bodyPr wrap="square" lIns="0" tIns="0" rIns="0" bIns="0" rtlCol="0"/>
          <a:lstStyle/>
          <a:p>
            <a:endParaRPr dirty="0"/>
          </a:p>
        </p:txBody>
      </p:sp>
      <p:sp>
        <p:nvSpPr>
          <p:cNvPr id="3" name="object 3"/>
          <p:cNvSpPr txBox="1">
            <a:spLocks noGrp="1"/>
          </p:cNvSpPr>
          <p:nvPr>
            <p:ph type="title"/>
          </p:nvPr>
        </p:nvSpPr>
        <p:spPr>
          <a:xfrm>
            <a:off x="440232" y="512775"/>
            <a:ext cx="6451600" cy="391795"/>
          </a:xfrm>
          <a:prstGeom prst="rect">
            <a:avLst/>
          </a:prstGeom>
        </p:spPr>
        <p:txBody>
          <a:bodyPr vert="horz" wrap="square" lIns="0" tIns="12700" rIns="0" bIns="0" rtlCol="0">
            <a:spAutoFit/>
          </a:bodyPr>
          <a:lstStyle/>
          <a:p>
            <a:pPr marL="12700">
              <a:lnSpc>
                <a:spcPct val="100000"/>
              </a:lnSpc>
              <a:spcBef>
                <a:spcPts val="100"/>
              </a:spcBef>
            </a:pPr>
            <a:r>
              <a:rPr sz="2400" dirty="0"/>
              <a:t>Describe</a:t>
            </a:r>
            <a:r>
              <a:rPr sz="2400" spc="-20" dirty="0"/>
              <a:t> </a:t>
            </a:r>
            <a:r>
              <a:rPr sz="2400" spc="-5" dirty="0"/>
              <a:t>the</a:t>
            </a:r>
            <a:r>
              <a:rPr sz="2400" spc="-15" dirty="0"/>
              <a:t> </a:t>
            </a:r>
            <a:r>
              <a:rPr sz="2400" dirty="0"/>
              <a:t>problem</a:t>
            </a:r>
            <a:r>
              <a:rPr sz="2400" spc="-20" dirty="0"/>
              <a:t> </a:t>
            </a:r>
            <a:r>
              <a:rPr sz="2400" spc="-5" dirty="0"/>
              <a:t>statement</a:t>
            </a:r>
            <a:r>
              <a:rPr sz="2400" spc="-15" dirty="0"/>
              <a:t> </a:t>
            </a:r>
            <a:r>
              <a:rPr sz="2400" dirty="0"/>
              <a:t>(200</a:t>
            </a:r>
            <a:r>
              <a:rPr sz="2400" spc="-20" dirty="0"/>
              <a:t> </a:t>
            </a:r>
            <a:r>
              <a:rPr sz="2400" spc="5" dirty="0"/>
              <a:t>words)</a:t>
            </a:r>
            <a:endParaRPr sz="2400" dirty="0"/>
          </a:p>
        </p:txBody>
      </p:sp>
      <p:sp>
        <p:nvSpPr>
          <p:cNvPr id="5" name="TextBox 4">
            <a:extLst>
              <a:ext uri="{FF2B5EF4-FFF2-40B4-BE49-F238E27FC236}">
                <a16:creationId xmlns:a16="http://schemas.microsoft.com/office/drawing/2014/main" id="{462BB128-6712-ED11-C799-CEC67801CA8B}"/>
              </a:ext>
            </a:extLst>
          </p:cNvPr>
          <p:cNvSpPr txBox="1"/>
          <p:nvPr/>
        </p:nvSpPr>
        <p:spPr>
          <a:xfrm>
            <a:off x="254035" y="1371600"/>
            <a:ext cx="11372089"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52525"/>
                </a:solidFill>
                <a:effectLst/>
                <a:latin typeface="Arial" panose="020B0604020202020204" pitchFamily="34" charset="0"/>
                <a:cs typeface="Arial" panose="020B0604020202020204" pitchFamily="34" charset="0"/>
              </a:rPr>
              <a:t>The problem of fatal open manholes is a preventable public safety problem that has claimed many lives and poses a significant threat to communities worldwide.</a:t>
            </a:r>
          </a:p>
          <a:p>
            <a:pPr marL="285750" indent="-285750">
              <a:buFont typeface="Arial" panose="020B0604020202020204" pitchFamily="34" charset="0"/>
              <a:buChar char="•"/>
            </a:pPr>
            <a:r>
              <a:rPr lang="en-US" dirty="0">
                <a:solidFill>
                  <a:srgbClr val="252525"/>
                </a:solidFill>
                <a:effectLst/>
                <a:latin typeface="Arial" panose="020B0604020202020204" pitchFamily="34" charset="0"/>
                <a:cs typeface="Arial" panose="020B0604020202020204" pitchFamily="34" charset="0"/>
              </a:rPr>
              <a:t>Open manholes on city streets pose a serious risk to pedestrians and drivers and require immediate attention to ensure public safety.</a:t>
            </a:r>
          </a:p>
          <a:p>
            <a:pPr marL="285750" indent="-285750">
              <a:buFont typeface="Arial" panose="020B0604020202020204" pitchFamily="34" charset="0"/>
              <a:buChar char="•"/>
            </a:pPr>
            <a:r>
              <a:rPr lang="en-US" dirty="0">
                <a:solidFill>
                  <a:srgbClr val="252525"/>
                </a:solidFill>
                <a:effectLst/>
                <a:latin typeface="Arial" panose="020B0604020202020204" pitchFamily="34" charset="0"/>
                <a:cs typeface="Arial" panose="020B0604020202020204" pitchFamily="34" charset="0"/>
              </a:rPr>
              <a:t>Open shafts refer to uncovered or poorly secured openings in the ground, usually located in streets, sidewalks, or other public spaces, designed to provide access to underground infrastructure such as sewers, water lines, or power lines.</a:t>
            </a:r>
            <a:endParaRPr lang="en-US" dirty="0">
              <a:solidFill>
                <a:srgbClr val="252525"/>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252525"/>
                </a:solidFill>
                <a:effectLst/>
                <a:latin typeface="Arial" panose="020B0604020202020204" pitchFamily="34" charset="0"/>
                <a:cs typeface="Arial" panose="020B0604020202020204" pitchFamily="34" charset="0"/>
              </a:rPr>
              <a:t>This problem occurs when manholes are left open, improperly maintained, or inadequately marked, making them dangerous obstacles for pedestrians, motorists, and cyclists. Careless individuals can accidentally fall into these openings, resulting in serious injury, death, or long-term disability.</a:t>
            </a:r>
          </a:p>
          <a:p>
            <a:pPr marL="285750" indent="-285750">
              <a:buFont typeface="Arial" panose="020B0604020202020204" pitchFamily="34" charset="0"/>
              <a:buChar char="•"/>
            </a:pPr>
            <a:r>
              <a:rPr lang="en-US" dirty="0">
                <a:solidFill>
                  <a:srgbClr val="252525"/>
                </a:solidFill>
                <a:effectLst/>
                <a:latin typeface="Arial" panose="020B0604020202020204" pitchFamily="34" charset="0"/>
                <a:cs typeface="Arial" panose="020B0604020202020204" pitchFamily="34" charset="0"/>
              </a:rPr>
              <a:t>The consequences of open manholes that cause death are devastating and impact both the victims and their families. These incidents are often the result of improper maintenance, inadequate supervision, or inadequate safety measures.</a:t>
            </a:r>
          </a:p>
          <a:p>
            <a:pPr marL="285750" indent="-285750">
              <a:buFont typeface="Arial" panose="020B0604020202020204" pitchFamily="34" charset="0"/>
              <a:buChar char="•"/>
            </a:pPr>
            <a:r>
              <a:rPr lang="en-US" dirty="0">
                <a:solidFill>
                  <a:srgbClr val="252525"/>
                </a:solidFill>
                <a:effectLst/>
                <a:latin typeface="Arial" panose="020B0604020202020204" pitchFamily="34" charset="0"/>
                <a:cs typeface="Arial" panose="020B0604020202020204" pitchFamily="34" charset="0"/>
              </a:rPr>
              <a:t>Road accidents and deaths from shaft accidents are often caused by missing manholes, improper covering, partial covering, and damaged manhole covers.</a:t>
            </a:r>
          </a:p>
          <a:p>
            <a:pPr marL="285750" indent="-285750">
              <a:buFont typeface="Arial" panose="020B0604020202020204" pitchFamily="34" charset="0"/>
              <a:buChar char="•"/>
            </a:pPr>
            <a:r>
              <a:rPr lang="en-US" dirty="0">
                <a:solidFill>
                  <a:srgbClr val="252525"/>
                </a:solidFill>
                <a:effectLst/>
                <a:latin typeface="Arial" panose="020B0604020202020204" pitchFamily="34" charset="0"/>
                <a:cs typeface="Arial" panose="020B0604020202020204" pitchFamily="34" charset="0"/>
              </a:rPr>
              <a:t>Open manholes causing death </a:t>
            </a:r>
            <a:r>
              <a:rPr lang="en-US" dirty="0">
                <a:solidFill>
                  <a:srgbClr val="252525"/>
                </a:solidFill>
                <a:latin typeface="Arial" panose="020B0604020202020204" pitchFamily="34" charset="0"/>
                <a:cs typeface="Arial" panose="020B0604020202020204" pitchFamily="34" charset="0"/>
              </a:rPr>
              <a:t>is</a:t>
            </a:r>
            <a:r>
              <a:rPr lang="en-US" dirty="0">
                <a:solidFill>
                  <a:srgbClr val="252525"/>
                </a:solidFill>
                <a:effectLst/>
                <a:latin typeface="Arial" panose="020B0604020202020204" pitchFamily="34" charset="0"/>
                <a:cs typeface="Arial" panose="020B0604020202020204" pitchFamily="34" charset="0"/>
              </a:rPr>
              <a:t> a severe problem. When these holes in the ground are left uncovered or unmarked, people can fall and be injured or killed.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est Woman walking in open manhole while talking on mobile phone  Illustration download in PNG &amp; Vector format">
            <a:extLst>
              <a:ext uri="{FF2B5EF4-FFF2-40B4-BE49-F238E27FC236}">
                <a16:creationId xmlns:a16="http://schemas.microsoft.com/office/drawing/2014/main" id="{5E77B72E-9869-05E4-EB7C-0A2410FFA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45" y="2866721"/>
            <a:ext cx="4153352" cy="37910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remium Vector | Cartoon flat style drawing businesswoman fell into manhole  underground sewer young female fell into sewage depressed and business  failure concept defeated worker graphic design vector illustration">
            <a:extLst>
              <a:ext uri="{FF2B5EF4-FFF2-40B4-BE49-F238E27FC236}">
                <a16:creationId xmlns:a16="http://schemas.microsoft.com/office/drawing/2014/main" id="{9ED5D9E1-CC97-26C3-1866-C86B56C37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375835"/>
            <a:ext cx="4472658" cy="29817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yclist falling down from the bicycle isolated">
            <a:extLst>
              <a:ext uri="{FF2B5EF4-FFF2-40B4-BE49-F238E27FC236}">
                <a16:creationId xmlns:a16="http://schemas.microsoft.com/office/drawing/2014/main" id="{A3368E91-597C-2711-CE72-9987B3D612A1}"/>
              </a:ext>
            </a:extLst>
          </p:cNvPr>
          <p:cNvPicPr>
            <a:picLocks noChangeAspect="1" noChangeArrowheads="1"/>
          </p:cNvPicPr>
          <p:nvPr/>
        </p:nvPicPr>
        <p:blipFill rotWithShape="1">
          <a:blip r:embed="rId4" cstate="print">
            <a:clrChange>
              <a:clrFrom>
                <a:srgbClr val="FCFFFD"/>
              </a:clrFrom>
              <a:clrTo>
                <a:srgbClr val="FCFFFD">
                  <a:alpha val="0"/>
                </a:srgbClr>
              </a:clrTo>
            </a:clrChange>
            <a:extLst>
              <a:ext uri="{28A0092B-C50C-407E-A947-70E740481C1C}">
                <a14:useLocalDpi xmlns:a14="http://schemas.microsoft.com/office/drawing/2010/main" val="0"/>
              </a:ext>
            </a:extLst>
          </a:blip>
          <a:srcRect b="9507"/>
          <a:stretch/>
        </p:blipFill>
        <p:spPr bwMode="auto">
          <a:xfrm>
            <a:off x="8073342" y="3441539"/>
            <a:ext cx="4237295" cy="324715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BE5A4BA3-176C-C4F8-00CA-9D24BA32A10B}"/>
              </a:ext>
            </a:extLst>
          </p:cNvPr>
          <p:cNvSpPr txBox="1">
            <a:spLocks/>
          </p:cNvSpPr>
          <p:nvPr/>
        </p:nvSpPr>
        <p:spPr>
          <a:xfrm>
            <a:off x="341375" y="341375"/>
            <a:ext cx="11283950" cy="669414"/>
          </a:xfrm>
          <a:prstGeom prst="rect">
            <a:avLst/>
          </a:prstGeom>
          <a:solidFill>
            <a:srgbClr val="A000FF"/>
          </a:solidFill>
        </p:spPr>
        <p:txBody>
          <a:bodyPr vert="horz" wrap="square" lIns="0" tIns="86360" rIns="0" bIns="0" rtlCol="0">
            <a:spAutoFit/>
          </a:bodyPr>
          <a:lstStyle>
            <a:lvl1pPr>
              <a:defRPr>
                <a:latin typeface="+mj-lt"/>
                <a:ea typeface="+mj-ea"/>
                <a:cs typeface="+mj-cs"/>
              </a:defRPr>
            </a:lvl1pPr>
          </a:lstStyle>
          <a:p>
            <a:pPr marL="90805">
              <a:spcBef>
                <a:spcPts val="680"/>
              </a:spcBef>
            </a:pPr>
            <a:r>
              <a:rPr lang="en-US" sz="2400" b="1" kern="0" dirty="0">
                <a:solidFill>
                  <a:schemeClr val="bg1"/>
                </a:solidFill>
                <a:latin typeface="Arial" panose="020B0604020202020204" pitchFamily="34" charset="0"/>
                <a:cs typeface="Arial" panose="020B0604020202020204" pitchFamily="34" charset="0"/>
              </a:rPr>
              <a:t>Problem Statement Motivation</a:t>
            </a:r>
          </a:p>
          <a:p>
            <a:pPr marL="90805">
              <a:spcBef>
                <a:spcPts val="680"/>
              </a:spcBef>
            </a:pPr>
            <a:endParaRPr lang="en-US" sz="800" b="1" kern="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931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591820"/>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dirty="0"/>
              <a:t>Proposed</a:t>
            </a:r>
            <a:r>
              <a:rPr sz="2400" spc="-25" dirty="0"/>
              <a:t> </a:t>
            </a:r>
            <a:r>
              <a:rPr sz="2400" spc="-5" dirty="0"/>
              <a:t>solution</a:t>
            </a:r>
            <a:r>
              <a:rPr sz="2400" spc="-50" dirty="0"/>
              <a:t> </a:t>
            </a:r>
            <a:r>
              <a:rPr sz="2400" dirty="0"/>
              <a:t>/</a:t>
            </a:r>
            <a:r>
              <a:rPr sz="2400" spc="-20" dirty="0"/>
              <a:t> your</a:t>
            </a:r>
            <a:r>
              <a:rPr sz="2400" spc="75" dirty="0"/>
              <a:t> </a:t>
            </a:r>
            <a:r>
              <a:rPr sz="2400" dirty="0"/>
              <a:t>big</a:t>
            </a:r>
            <a:r>
              <a:rPr sz="2400" spc="-25" dirty="0"/>
              <a:t> </a:t>
            </a:r>
            <a:r>
              <a:rPr sz="2400" dirty="0"/>
              <a:t>Idea</a:t>
            </a:r>
            <a:r>
              <a:rPr sz="2400" spc="-35" dirty="0"/>
              <a:t> </a:t>
            </a:r>
            <a:r>
              <a:rPr sz="2400" spc="-5" dirty="0"/>
              <a:t>(200</a:t>
            </a:r>
            <a:r>
              <a:rPr sz="2400" spc="-15" dirty="0"/>
              <a:t> </a:t>
            </a:r>
            <a:r>
              <a:rPr sz="2400" spc="5" dirty="0"/>
              <a:t>words)</a:t>
            </a:r>
            <a:endParaRPr sz="2400" dirty="0"/>
          </a:p>
        </p:txBody>
      </p:sp>
      <p:sp>
        <p:nvSpPr>
          <p:cNvPr id="7" name="TextBox 6">
            <a:extLst>
              <a:ext uri="{FF2B5EF4-FFF2-40B4-BE49-F238E27FC236}">
                <a16:creationId xmlns:a16="http://schemas.microsoft.com/office/drawing/2014/main" id="{5AAD3B9A-0478-16FD-2F65-9CF220AEAF7A}"/>
              </a:ext>
            </a:extLst>
          </p:cNvPr>
          <p:cNvSpPr txBox="1"/>
          <p:nvPr/>
        </p:nvSpPr>
        <p:spPr>
          <a:xfrm>
            <a:off x="338481" y="1161313"/>
            <a:ext cx="11752303" cy="5355312"/>
          </a:xfrm>
          <a:prstGeom prst="rect">
            <a:avLst/>
          </a:prstGeom>
          <a:noFill/>
        </p:spPr>
        <p:txBody>
          <a:bodyPr wrap="square" rtlCol="0">
            <a:spAutoFit/>
          </a:bodyPr>
          <a:lstStyle/>
          <a:p>
            <a:r>
              <a:rPr lang="en-US" i="0" dirty="0">
                <a:solidFill>
                  <a:srgbClr val="000000"/>
                </a:solidFill>
                <a:effectLst/>
                <a:latin typeface="Arial" panose="020B0604020202020204" pitchFamily="34" charset="0"/>
                <a:cs typeface="Arial" panose="020B0604020202020204" pitchFamily="34" charset="0"/>
              </a:rPr>
              <a:t>This</a:t>
            </a:r>
            <a:r>
              <a:rPr lang="en-US" b="0" i="0" dirty="0">
                <a:solidFill>
                  <a:srgbClr val="000000"/>
                </a:solidFill>
                <a:effectLst/>
                <a:latin typeface="Arial" panose="020B0604020202020204" pitchFamily="34" charset="0"/>
                <a:cs typeface="Arial" panose="020B0604020202020204" pitchFamily="34" charset="0"/>
              </a:rPr>
              <a:t> solution is an </a:t>
            </a:r>
            <a:r>
              <a:rPr lang="en-US" b="1" i="0" dirty="0">
                <a:solidFill>
                  <a:srgbClr val="000000"/>
                </a:solidFill>
                <a:effectLst/>
                <a:latin typeface="Arial" panose="020B0604020202020204" pitchFamily="34" charset="0"/>
                <a:cs typeface="Arial" panose="020B0604020202020204" pitchFamily="34" charset="0"/>
              </a:rPr>
              <a:t>AI-powered</a:t>
            </a:r>
            <a:r>
              <a:rPr lang="en-US" b="0" i="0" dirty="0">
                <a:solidFill>
                  <a:srgbClr val="000000"/>
                </a:solidFill>
                <a:effectLst/>
                <a:latin typeface="Arial" panose="020B0604020202020204" pitchFamily="34" charset="0"/>
                <a:cs typeface="Arial" panose="020B0604020202020204" pitchFamily="34" charset="0"/>
              </a:rPr>
              <a:t> </a:t>
            </a:r>
            <a:r>
              <a:rPr lang="en-US" b="1" i="0" dirty="0">
                <a:solidFill>
                  <a:srgbClr val="000000"/>
                </a:solidFill>
                <a:effectLst/>
                <a:latin typeface="Arial" panose="020B0604020202020204" pitchFamily="34" charset="0"/>
                <a:cs typeface="Arial" panose="020B0604020202020204" pitchFamily="34" charset="0"/>
              </a:rPr>
              <a:t>IoT</a:t>
            </a:r>
            <a:r>
              <a:rPr lang="en-US" b="0" i="0" dirty="0">
                <a:solidFill>
                  <a:srgbClr val="000000"/>
                </a:solidFill>
                <a:effectLst/>
                <a:latin typeface="Arial" panose="020B0604020202020204" pitchFamily="34" charset="0"/>
                <a:cs typeface="Arial" panose="020B0604020202020204" pitchFamily="34" charset="0"/>
              </a:rPr>
              <a:t> device designed to improve wastewater management and public safety. </a:t>
            </a:r>
            <a:r>
              <a:rPr lang="en-US" i="0" dirty="0">
                <a:solidFill>
                  <a:srgbClr val="000000"/>
                </a:solidFill>
                <a:effectLst/>
                <a:latin typeface="Arial" panose="020B0604020202020204" pitchFamily="34" charset="0"/>
                <a:cs typeface="Arial" panose="020B0604020202020204" pitchFamily="34" charset="0"/>
              </a:rPr>
              <a:t>This </a:t>
            </a:r>
            <a:r>
              <a:rPr lang="en-US" b="0" i="0" dirty="0">
                <a:solidFill>
                  <a:srgbClr val="000000"/>
                </a:solidFill>
                <a:effectLst/>
                <a:latin typeface="Arial" panose="020B0604020202020204" pitchFamily="34" charset="0"/>
                <a:cs typeface="Arial" panose="020B0604020202020204" pitchFamily="34" charset="0"/>
              </a:rPr>
              <a:t>system has several important </a:t>
            </a:r>
            <a:r>
              <a:rPr lang="en-US" i="0" dirty="0">
                <a:solidFill>
                  <a:srgbClr val="000000"/>
                </a:solidFill>
                <a:effectLst/>
                <a:latin typeface="Arial" panose="020B0604020202020204" pitchFamily="34" charset="0"/>
                <a:cs typeface="Arial" panose="020B0604020202020204" pitchFamily="34" charset="0"/>
              </a:rPr>
              <a:t>features</a:t>
            </a:r>
            <a:r>
              <a:rPr lang="en-US" b="1" i="0" dirty="0">
                <a:solidFill>
                  <a:srgbClr val="000000"/>
                </a:solidFill>
                <a:effectLst/>
                <a:latin typeface="Arial" panose="020B0604020202020204" pitchFamily="34" charset="0"/>
                <a:cs typeface="Arial" panose="020B0604020202020204" pitchFamily="34" charset="0"/>
              </a:rPr>
              <a:t>:</a:t>
            </a:r>
            <a:r>
              <a:rPr lang="en-US" b="0" i="0" dirty="0">
                <a:solidFill>
                  <a:srgbClr val="000000"/>
                </a:solidFill>
                <a:effectLst/>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IoT-based</a:t>
            </a:r>
            <a:r>
              <a:rPr lang="en-US" b="0" i="0" dirty="0">
                <a:solidFill>
                  <a:srgbClr val="000000"/>
                </a:solidFill>
                <a:effectLst/>
                <a:latin typeface="Arial" panose="020B0604020202020204" pitchFamily="34" charset="0"/>
                <a:cs typeface="Arial" panose="020B0604020202020204" pitchFamily="34" charset="0"/>
              </a:rPr>
              <a:t> </a:t>
            </a:r>
            <a:r>
              <a:rPr lang="en-US" b="1" i="0" dirty="0">
                <a:solidFill>
                  <a:srgbClr val="000000"/>
                </a:solidFill>
                <a:effectLst/>
                <a:latin typeface="Arial" panose="020B0604020202020204" pitchFamily="34" charset="0"/>
                <a:cs typeface="Arial" panose="020B0604020202020204" pitchFamily="34" charset="0"/>
              </a:rPr>
              <a:t>sensors:</a:t>
            </a:r>
            <a:r>
              <a:rPr lang="en-US" b="0" i="0" dirty="0">
                <a:solidFill>
                  <a:srgbClr val="000000"/>
                </a:solidFill>
                <a:effectLst/>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This</a:t>
            </a:r>
            <a:r>
              <a:rPr lang="en-US" b="0" i="0" dirty="0">
                <a:solidFill>
                  <a:srgbClr val="000000"/>
                </a:solidFill>
                <a:effectLst/>
                <a:latin typeface="Arial" panose="020B0604020202020204" pitchFamily="34" charset="0"/>
                <a:cs typeface="Arial" panose="020B0604020202020204" pitchFamily="34" charset="0"/>
              </a:rPr>
              <a:t> system uses IoT sensors installed in the</a:t>
            </a:r>
            <a:r>
              <a:rPr lang="en-US" dirty="0">
                <a:solidFill>
                  <a:srgbClr val="000000"/>
                </a:solidFill>
                <a:effectLst/>
                <a:latin typeface="Arial" panose="020B0604020202020204" pitchFamily="34" charset="0"/>
                <a:cs typeface="Arial" panose="020B0604020202020204" pitchFamily="34" charset="0"/>
              </a:rPr>
              <a:t> drain </a:t>
            </a:r>
            <a:r>
              <a:rPr lang="en-US" b="0" i="0" dirty="0">
                <a:solidFill>
                  <a:srgbClr val="000000"/>
                </a:solidFill>
                <a:effectLst/>
                <a:latin typeface="Arial" panose="020B0604020202020204" pitchFamily="34" charset="0"/>
                <a:cs typeface="Arial" panose="020B0604020202020204" pitchFamily="34" charset="0"/>
              </a:rPr>
              <a:t>to monitor various parameters such as water level, and </a:t>
            </a:r>
            <a:r>
              <a:rPr lang="en-US" i="0" dirty="0">
                <a:solidFill>
                  <a:srgbClr val="000000"/>
                </a:solidFill>
                <a:effectLst/>
                <a:latin typeface="Arial" panose="020B0604020202020204" pitchFamily="34" charset="0"/>
                <a:cs typeface="Arial" panose="020B0604020202020204" pitchFamily="34" charset="0"/>
              </a:rPr>
              <a:t>blockages</a:t>
            </a:r>
            <a:r>
              <a:rPr lang="en-US" b="0" i="0" dirty="0">
                <a:solidFill>
                  <a:srgbClr val="000000"/>
                </a:solidFill>
                <a:effectLst/>
                <a:latin typeface="Arial" panose="020B0604020202020204" pitchFamily="34" charset="0"/>
                <a:cs typeface="Arial" panose="020B0604020202020204" pitchFamily="34" charset="0"/>
              </a:rPr>
              <a:t>. Sensors </a:t>
            </a:r>
            <a:r>
              <a:rPr lang="en-US" i="0" dirty="0">
                <a:solidFill>
                  <a:srgbClr val="000000"/>
                </a:solidFill>
                <a:effectLst/>
                <a:latin typeface="Arial" panose="020B0604020202020204" pitchFamily="34" charset="0"/>
                <a:cs typeface="Arial" panose="020B0604020202020204" pitchFamily="34" charset="0"/>
              </a:rPr>
              <a:t>continuously</a:t>
            </a:r>
            <a:r>
              <a:rPr lang="en-US" b="0" i="0" dirty="0">
                <a:solidFill>
                  <a:srgbClr val="000000"/>
                </a:solidFill>
                <a:effectLst/>
                <a:latin typeface="Arial" panose="020B0604020202020204" pitchFamily="34" charset="0"/>
                <a:cs typeface="Arial" panose="020B0604020202020204" pitchFamily="34" charset="0"/>
              </a:rPr>
              <a:t> collect data and send it to </a:t>
            </a:r>
            <a:r>
              <a:rPr lang="en-US" b="1" i="0" dirty="0">
                <a:solidFill>
                  <a:srgbClr val="000000"/>
                </a:solidFill>
                <a:effectLst/>
                <a:latin typeface="Arial" panose="020B0604020202020204" pitchFamily="34" charset="0"/>
                <a:cs typeface="Arial" panose="020B0604020202020204" pitchFamily="34" charset="0"/>
              </a:rPr>
              <a:t>a</a:t>
            </a:r>
            <a:r>
              <a:rPr lang="en-US" b="0" i="0" dirty="0">
                <a:solidFill>
                  <a:srgbClr val="000000"/>
                </a:solidFill>
                <a:effectLst/>
                <a:latin typeface="Arial" panose="020B0604020202020204" pitchFamily="34" charset="0"/>
                <a:cs typeface="Arial" panose="020B0604020202020204" pitchFamily="34" charset="0"/>
              </a:rPr>
              <a:t> central control center.</a:t>
            </a: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Artificial intelligence function:</a:t>
            </a:r>
            <a:r>
              <a:rPr lang="en-US" b="0" i="0" dirty="0">
                <a:solidFill>
                  <a:srgbClr val="000000"/>
                </a:solidFill>
                <a:effectLst/>
                <a:latin typeface="Arial" panose="020B0604020202020204" pitchFamily="34" charset="0"/>
                <a:cs typeface="Arial" panose="020B0604020202020204" pitchFamily="34" charset="0"/>
              </a:rPr>
              <a:t> Artificial </a:t>
            </a:r>
            <a:r>
              <a:rPr lang="en-US" i="0" dirty="0">
                <a:solidFill>
                  <a:srgbClr val="000000"/>
                </a:solidFill>
                <a:effectLst/>
                <a:latin typeface="Arial" panose="020B0604020202020204" pitchFamily="34" charset="0"/>
                <a:cs typeface="Arial" panose="020B0604020202020204" pitchFamily="34" charset="0"/>
              </a:rPr>
              <a:t>intelligence algorithm analyzes sensor </a:t>
            </a:r>
            <a:r>
              <a:rPr lang="en-US" b="0" i="0" dirty="0">
                <a:solidFill>
                  <a:srgbClr val="000000"/>
                </a:solidFill>
                <a:effectLst/>
                <a:latin typeface="Arial" panose="020B0604020202020204" pitchFamily="34" charset="0"/>
                <a:cs typeface="Arial" panose="020B0604020202020204" pitchFamily="34" charset="0"/>
              </a:rPr>
              <a:t>data in real-time. They can detect problems</a:t>
            </a:r>
            <a:r>
              <a:rPr lang="en-US" i="0" dirty="0">
                <a:solidFill>
                  <a:srgbClr val="000000"/>
                </a:solidFill>
                <a:effectLst/>
                <a:latin typeface="Arial" panose="020B0604020202020204" pitchFamily="34" charset="0"/>
                <a:cs typeface="Arial" panose="020B0604020202020204" pitchFamily="34" charset="0"/>
              </a:rPr>
              <a:t> like blockages or leaks and provide better service. </a:t>
            </a:r>
          </a:p>
          <a:p>
            <a:pPr marL="285750" indent="-285750">
              <a:buFont typeface="Arial" panose="020B0604020202020204" pitchFamily="34" charset="0"/>
              <a:buChar char="•"/>
            </a:pPr>
            <a:r>
              <a:rPr lang="en-US" b="1" dirty="0">
                <a:solidFill>
                  <a:srgbClr val="000000"/>
                </a:solidFill>
                <a:latin typeface="Arial" panose="020B0604020202020204" pitchFamily="34" charset="0"/>
                <a:cs typeface="Arial" panose="020B0604020202020204" pitchFamily="34" charset="0"/>
              </a:rPr>
              <a:t>Alert </a:t>
            </a:r>
            <a:r>
              <a:rPr lang="en-US" b="1" i="0" dirty="0">
                <a:solidFill>
                  <a:srgbClr val="000000"/>
                </a:solidFill>
                <a:effectLst/>
                <a:latin typeface="Arial" panose="020B0604020202020204" pitchFamily="34" charset="0"/>
                <a:cs typeface="Arial" panose="020B0604020202020204" pitchFamily="34" charset="0"/>
              </a:rPr>
              <a:t>Management: </a:t>
            </a:r>
            <a:r>
              <a:rPr lang="en-US" i="0" dirty="0">
                <a:solidFill>
                  <a:srgbClr val="000000"/>
                </a:solidFill>
                <a:effectLst/>
                <a:latin typeface="Arial" panose="020B0604020202020204" pitchFamily="34" charset="0"/>
                <a:cs typeface="Arial" panose="020B0604020202020204" pitchFamily="34" charset="0"/>
              </a:rPr>
              <a:t>When an issue is detected, the system generates an alert. You can be immediately alerted about sewer conditions in your area and intervene to prevent sewer pipe failures and environmental damage. </a:t>
            </a: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Alarm system: </a:t>
            </a:r>
            <a:r>
              <a:rPr lang="en-US" i="0" dirty="0">
                <a:solidFill>
                  <a:srgbClr val="000000"/>
                </a:solidFill>
                <a:effectLst/>
                <a:latin typeface="Arial" panose="020B0604020202020204" pitchFamily="34" charset="0"/>
                <a:cs typeface="Arial" panose="020B0604020202020204" pitchFamily="34" charset="0"/>
              </a:rPr>
              <a:t>In addition to notifying</a:t>
            </a:r>
            <a:r>
              <a:rPr lang="en-US" dirty="0">
                <a:solidFill>
                  <a:srgbClr val="000000"/>
                </a:solidFill>
                <a:latin typeface="Arial" panose="020B0604020202020204" pitchFamily="34" charset="0"/>
                <a:cs typeface="Arial" panose="020B0604020202020204" pitchFamily="34" charset="0"/>
              </a:rPr>
              <a:t> the sewer department, warning lights are placed in manholes to alert nearby pedestrians and drivers to slow down.</a:t>
            </a:r>
            <a:r>
              <a:rPr lang="en-US" i="0" dirty="0">
                <a:solidFill>
                  <a:srgbClr val="000000"/>
                </a:solidFill>
                <a:effectLst/>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General Note</a:t>
            </a:r>
            <a:r>
              <a:rPr lang="en-US" i="0" dirty="0">
                <a:solidFill>
                  <a:srgbClr val="000000"/>
                </a:solidFill>
                <a:effectLst/>
                <a:latin typeface="Arial" panose="020B0604020202020204" pitchFamily="34" charset="0"/>
                <a:cs typeface="Arial" panose="020B0604020202020204" pitchFamily="34" charset="0"/>
              </a:rPr>
              <a:t>: The system also includes a dedicated mobile application. Notifies residents when serious issues arise and ensures timely and safe updates. </a:t>
            </a: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Temporary manhole cover: </a:t>
            </a:r>
            <a:r>
              <a:rPr lang="en-US" i="0" dirty="0">
                <a:solidFill>
                  <a:srgbClr val="000000"/>
                </a:solidFill>
                <a:effectLst/>
                <a:latin typeface="Arial" panose="020B0604020202020204" pitchFamily="34" charset="0"/>
                <a:cs typeface="Arial" panose="020B0604020202020204" pitchFamily="34" charset="0"/>
              </a:rPr>
              <a:t>To ensure the safety of public accidents can be prevented by sending temporary manhole covers during the monitoring period.</a:t>
            </a:r>
          </a:p>
          <a:p>
            <a:pPr marL="285750" indent="-285750">
              <a:buFont typeface="Arial" panose="020B0604020202020204" pitchFamily="34" charset="0"/>
              <a:buChar char="•"/>
            </a:pPr>
            <a:r>
              <a:rPr lang="en-US" b="1" dirty="0">
                <a:solidFill>
                  <a:srgbClr val="000000"/>
                </a:solidFill>
                <a:latin typeface="Arial" panose="020B0604020202020204" pitchFamily="34" charset="0"/>
                <a:cs typeface="Arial" panose="020B0604020202020204" pitchFamily="34" charset="0"/>
              </a:rPr>
              <a:t>M</a:t>
            </a:r>
            <a:r>
              <a:rPr lang="en-US" b="1" i="0" dirty="0">
                <a:solidFill>
                  <a:srgbClr val="000000"/>
                </a:solidFill>
                <a:effectLst/>
                <a:latin typeface="Arial" panose="020B0604020202020204" pitchFamily="34" charset="0"/>
                <a:cs typeface="Arial" panose="020B0604020202020204" pitchFamily="34" charset="0"/>
              </a:rPr>
              <a:t>anhole cover guide</a:t>
            </a:r>
            <a:r>
              <a:rPr lang="en-US" i="0" dirty="0">
                <a:solidFill>
                  <a:srgbClr val="000000"/>
                </a:solidFill>
                <a:effectLst/>
                <a:latin typeface="Arial" panose="020B0604020202020204" pitchFamily="34" charset="0"/>
                <a:cs typeface="Arial" panose="020B0604020202020204" pitchFamily="34" charset="0"/>
              </a:rPr>
              <a:t>: This is an application that allows passengers to quickly evacuate the location in th</a:t>
            </a:r>
            <a:r>
              <a:rPr lang="en-US" dirty="0">
                <a:solidFill>
                  <a:srgbClr val="000000"/>
                </a:solidFill>
                <a:latin typeface="Arial" panose="020B0604020202020204" pitchFamily="34" charset="0"/>
                <a:cs typeface="Arial" panose="020B0604020202020204" pitchFamily="34" charset="0"/>
              </a:rPr>
              <a:t>e event of </a:t>
            </a:r>
            <a:r>
              <a:rPr lang="en-US" i="0" dirty="0">
                <a:solidFill>
                  <a:srgbClr val="000000"/>
                </a:solidFill>
                <a:effectLst/>
                <a:latin typeface="Arial" panose="020B0604020202020204" pitchFamily="34" charset="0"/>
                <a:cs typeface="Arial" panose="020B0604020202020204" pitchFamily="34" charset="0"/>
              </a:rPr>
              <a:t>an emergency. To prevent this, a real-time map of manhole cover locations is included. </a:t>
            </a:r>
          </a:p>
          <a:p>
            <a:r>
              <a:rPr lang="en-US" i="0" dirty="0">
                <a:solidFill>
                  <a:srgbClr val="000000"/>
                </a:solidFill>
                <a:effectLst/>
                <a:latin typeface="Arial" panose="020B0604020202020204" pitchFamily="34" charset="0"/>
                <a:cs typeface="Arial" panose="020B0604020202020204" pitchFamily="34" charset="0"/>
              </a:rPr>
              <a:t>The solution integrates the Internet of Things, artificial intelligence, and communications technologies to improve wastewater management, improve public safety, and reduce environmental risks.</a:t>
            </a:r>
            <a:endParaRPr lang="en-IN"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7BBE10-FA12-A30F-A05F-B726726F7676}"/>
              </a:ext>
            </a:extLst>
          </p:cNvPr>
          <p:cNvPicPr>
            <a:picLocks noChangeAspect="1"/>
          </p:cNvPicPr>
          <p:nvPr/>
        </p:nvPicPr>
        <p:blipFill>
          <a:blip r:embed="rId2"/>
          <a:stretch>
            <a:fillRect/>
          </a:stretch>
        </p:blipFill>
        <p:spPr>
          <a:xfrm>
            <a:off x="187442" y="1524000"/>
            <a:ext cx="11817116" cy="5059203"/>
          </a:xfrm>
          <a:prstGeom prst="rect">
            <a:avLst/>
          </a:prstGeom>
        </p:spPr>
      </p:pic>
      <p:sp>
        <p:nvSpPr>
          <p:cNvPr id="4" name="object 2">
            <a:extLst>
              <a:ext uri="{FF2B5EF4-FFF2-40B4-BE49-F238E27FC236}">
                <a16:creationId xmlns:a16="http://schemas.microsoft.com/office/drawing/2014/main" id="{26A8D3EC-EF61-F498-C011-514B14C6C5AE}"/>
              </a:ext>
            </a:extLst>
          </p:cNvPr>
          <p:cNvSpPr txBox="1">
            <a:spLocks/>
          </p:cNvSpPr>
          <p:nvPr/>
        </p:nvSpPr>
        <p:spPr>
          <a:xfrm>
            <a:off x="304800" y="274797"/>
            <a:ext cx="11283950" cy="669414"/>
          </a:xfrm>
          <a:prstGeom prst="rect">
            <a:avLst/>
          </a:prstGeom>
          <a:solidFill>
            <a:srgbClr val="A000FF"/>
          </a:solidFill>
        </p:spPr>
        <p:txBody>
          <a:bodyPr vert="horz" wrap="square" lIns="0" tIns="86360" rIns="0" bIns="0" rtlCol="0">
            <a:spAutoFit/>
          </a:bodyPr>
          <a:lstStyle>
            <a:lvl1pPr>
              <a:defRPr>
                <a:latin typeface="+mj-lt"/>
                <a:ea typeface="+mj-ea"/>
                <a:cs typeface="+mj-cs"/>
              </a:defRPr>
            </a:lvl1pPr>
          </a:lstStyle>
          <a:p>
            <a:pPr marL="90805">
              <a:spcBef>
                <a:spcPts val="680"/>
              </a:spcBef>
            </a:pPr>
            <a:r>
              <a:rPr lang="en-US" sz="2400" b="1" kern="0" dirty="0">
                <a:solidFill>
                  <a:schemeClr val="bg1"/>
                </a:solidFill>
                <a:latin typeface="Arial" panose="020B0604020202020204" pitchFamily="34" charset="0"/>
                <a:cs typeface="Arial" panose="020B0604020202020204" pitchFamily="34" charset="0"/>
              </a:rPr>
              <a:t>Proposed Solution Concept</a:t>
            </a:r>
          </a:p>
          <a:p>
            <a:pPr marL="90805">
              <a:spcBef>
                <a:spcPts val="680"/>
              </a:spcBef>
            </a:pPr>
            <a:endParaRPr lang="en-US" sz="800" b="1" kern="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833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590AB6-B174-60A1-322F-E21E261AD2F7}"/>
              </a:ext>
            </a:extLst>
          </p:cNvPr>
          <p:cNvPicPr>
            <a:picLocks noChangeAspect="1"/>
          </p:cNvPicPr>
          <p:nvPr/>
        </p:nvPicPr>
        <p:blipFill rotWithShape="1">
          <a:blip r:embed="rId2">
            <a:clrChange>
              <a:clrFrom>
                <a:srgbClr val="FFFFFF"/>
              </a:clrFrom>
              <a:clrTo>
                <a:srgbClr val="FFFFFF">
                  <a:alpha val="0"/>
                </a:srgbClr>
              </a:clrTo>
            </a:clrChange>
          </a:blip>
          <a:srcRect l="595"/>
          <a:stretch/>
        </p:blipFill>
        <p:spPr>
          <a:xfrm>
            <a:off x="609600" y="1219200"/>
            <a:ext cx="11038872" cy="5016821"/>
          </a:xfrm>
          <a:prstGeom prst="rect">
            <a:avLst/>
          </a:prstGeom>
        </p:spPr>
      </p:pic>
      <p:sp>
        <p:nvSpPr>
          <p:cNvPr id="5" name="object 2">
            <a:extLst>
              <a:ext uri="{FF2B5EF4-FFF2-40B4-BE49-F238E27FC236}">
                <a16:creationId xmlns:a16="http://schemas.microsoft.com/office/drawing/2014/main" id="{A9158942-0526-9D69-9C22-E0F30C0A713A}"/>
              </a:ext>
            </a:extLst>
          </p:cNvPr>
          <p:cNvSpPr txBox="1">
            <a:spLocks/>
          </p:cNvSpPr>
          <p:nvPr/>
        </p:nvSpPr>
        <p:spPr>
          <a:xfrm>
            <a:off x="304800" y="274797"/>
            <a:ext cx="11283950" cy="669414"/>
          </a:xfrm>
          <a:prstGeom prst="rect">
            <a:avLst/>
          </a:prstGeom>
          <a:solidFill>
            <a:srgbClr val="A000FF"/>
          </a:solidFill>
        </p:spPr>
        <p:txBody>
          <a:bodyPr vert="horz" wrap="square" lIns="0" tIns="86360" rIns="0" bIns="0" rtlCol="0">
            <a:spAutoFit/>
          </a:bodyPr>
          <a:lstStyle>
            <a:lvl1pPr>
              <a:defRPr>
                <a:latin typeface="+mj-lt"/>
                <a:ea typeface="+mj-ea"/>
                <a:cs typeface="+mj-cs"/>
              </a:defRPr>
            </a:lvl1pPr>
          </a:lstStyle>
          <a:p>
            <a:pPr marL="90805">
              <a:spcBef>
                <a:spcPts val="680"/>
              </a:spcBef>
            </a:pPr>
            <a:r>
              <a:rPr lang="en-US" sz="2400" b="1" kern="0" dirty="0">
                <a:solidFill>
                  <a:schemeClr val="bg1"/>
                </a:solidFill>
                <a:latin typeface="Arial" panose="020B0604020202020204" pitchFamily="34" charset="0"/>
                <a:cs typeface="Arial" panose="020B0604020202020204" pitchFamily="34" charset="0"/>
              </a:rPr>
              <a:t>Proposed Solution Block Diagram</a:t>
            </a:r>
          </a:p>
          <a:p>
            <a:pPr marL="90805">
              <a:spcBef>
                <a:spcPts val="680"/>
              </a:spcBef>
            </a:pPr>
            <a:endParaRPr lang="en-US" sz="800" b="1" kern="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4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2F2467-F6DE-0769-0264-4FB04D60CB2C}"/>
              </a:ext>
            </a:extLst>
          </p:cNvPr>
          <p:cNvPicPr>
            <a:picLocks noChangeAspect="1"/>
          </p:cNvPicPr>
          <p:nvPr/>
        </p:nvPicPr>
        <p:blipFill>
          <a:blip r:embed="rId2"/>
          <a:stretch>
            <a:fillRect/>
          </a:stretch>
        </p:blipFill>
        <p:spPr>
          <a:xfrm>
            <a:off x="1547379" y="1219200"/>
            <a:ext cx="9097241" cy="5239873"/>
          </a:xfrm>
          <a:prstGeom prst="rect">
            <a:avLst/>
          </a:prstGeom>
        </p:spPr>
      </p:pic>
      <p:sp>
        <p:nvSpPr>
          <p:cNvPr id="3" name="object 2">
            <a:extLst>
              <a:ext uri="{FF2B5EF4-FFF2-40B4-BE49-F238E27FC236}">
                <a16:creationId xmlns:a16="http://schemas.microsoft.com/office/drawing/2014/main" id="{DF0A91EA-0F7A-90DD-0686-4D14C156A16A}"/>
              </a:ext>
            </a:extLst>
          </p:cNvPr>
          <p:cNvSpPr txBox="1">
            <a:spLocks/>
          </p:cNvSpPr>
          <p:nvPr/>
        </p:nvSpPr>
        <p:spPr>
          <a:xfrm>
            <a:off x="304800" y="274797"/>
            <a:ext cx="11283950" cy="669414"/>
          </a:xfrm>
          <a:prstGeom prst="rect">
            <a:avLst/>
          </a:prstGeom>
          <a:solidFill>
            <a:srgbClr val="A000FF"/>
          </a:solidFill>
        </p:spPr>
        <p:txBody>
          <a:bodyPr vert="horz" wrap="square" lIns="0" tIns="86360" rIns="0" bIns="0" rtlCol="0">
            <a:spAutoFit/>
          </a:bodyPr>
          <a:lstStyle>
            <a:lvl1pPr>
              <a:defRPr>
                <a:latin typeface="+mj-lt"/>
                <a:ea typeface="+mj-ea"/>
                <a:cs typeface="+mj-cs"/>
              </a:defRPr>
            </a:lvl1pPr>
          </a:lstStyle>
          <a:p>
            <a:pPr marL="90805">
              <a:spcBef>
                <a:spcPts val="680"/>
              </a:spcBef>
            </a:pPr>
            <a:r>
              <a:rPr lang="en-US" sz="2400" b="1" kern="0" dirty="0">
                <a:solidFill>
                  <a:schemeClr val="bg1"/>
                </a:solidFill>
                <a:latin typeface="Arial" panose="020B0604020202020204" pitchFamily="34" charset="0"/>
                <a:cs typeface="Arial" panose="020B0604020202020204" pitchFamily="34" charset="0"/>
              </a:rPr>
              <a:t>Proposed Solution Circuit Diagram</a:t>
            </a:r>
          </a:p>
          <a:p>
            <a:pPr marL="90805">
              <a:spcBef>
                <a:spcPts val="680"/>
              </a:spcBef>
            </a:pPr>
            <a:endParaRPr lang="en-US" sz="800" b="1" kern="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16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1375" y="341375"/>
            <a:ext cx="11283950" cy="685800"/>
          </a:xfrm>
          <a:custGeom>
            <a:avLst/>
            <a:gdLst/>
            <a:ahLst/>
            <a:cxnLst/>
            <a:rect l="l" t="t" r="r" b="b"/>
            <a:pathLst>
              <a:path w="11283950" h="685800">
                <a:moveTo>
                  <a:pt x="11283696" y="0"/>
                </a:moveTo>
                <a:lnTo>
                  <a:pt x="0" y="0"/>
                </a:lnTo>
                <a:lnTo>
                  <a:pt x="0" y="685800"/>
                </a:lnTo>
                <a:lnTo>
                  <a:pt x="11283696" y="685800"/>
                </a:lnTo>
                <a:lnTo>
                  <a:pt x="11283696" y="0"/>
                </a:lnTo>
                <a:close/>
              </a:path>
            </a:pathLst>
          </a:custGeom>
          <a:solidFill>
            <a:srgbClr val="A000FF"/>
          </a:solidFill>
        </p:spPr>
        <p:txBody>
          <a:bodyPr wrap="square" lIns="0" tIns="0" rIns="0" bIns="0" rtlCol="0"/>
          <a:lstStyle/>
          <a:p>
            <a:endParaRPr dirty="0"/>
          </a:p>
        </p:txBody>
      </p:sp>
      <p:sp>
        <p:nvSpPr>
          <p:cNvPr id="3" name="object 3"/>
          <p:cNvSpPr txBox="1">
            <a:spLocks noGrp="1"/>
          </p:cNvSpPr>
          <p:nvPr>
            <p:ph type="title"/>
          </p:nvPr>
        </p:nvSpPr>
        <p:spPr>
          <a:xfrm>
            <a:off x="419811" y="328930"/>
            <a:ext cx="10206355" cy="664210"/>
          </a:xfrm>
          <a:prstGeom prst="rect">
            <a:avLst/>
          </a:prstGeom>
        </p:spPr>
        <p:txBody>
          <a:bodyPr vert="horz" wrap="square" lIns="0" tIns="13335" rIns="0" bIns="0" rtlCol="0">
            <a:spAutoFit/>
          </a:bodyPr>
          <a:lstStyle/>
          <a:p>
            <a:pPr marL="12700">
              <a:lnSpc>
                <a:spcPts val="2510"/>
              </a:lnSpc>
              <a:spcBef>
                <a:spcPts val="105"/>
              </a:spcBef>
            </a:pPr>
            <a:r>
              <a:rPr sz="2200" dirty="0"/>
              <a:t>How</a:t>
            </a:r>
            <a:r>
              <a:rPr sz="2200" spc="-15" dirty="0"/>
              <a:t> </a:t>
            </a:r>
            <a:r>
              <a:rPr sz="2200" dirty="0"/>
              <a:t>does </a:t>
            </a:r>
            <a:r>
              <a:rPr sz="2200" spc="-15" dirty="0"/>
              <a:t>your</a:t>
            </a:r>
            <a:r>
              <a:rPr sz="2200" spc="55" dirty="0"/>
              <a:t> </a:t>
            </a:r>
            <a:r>
              <a:rPr sz="2200" dirty="0"/>
              <a:t>innovation</a:t>
            </a:r>
            <a:r>
              <a:rPr sz="2200" spc="20" dirty="0"/>
              <a:t> </a:t>
            </a:r>
            <a:r>
              <a:rPr sz="2200" dirty="0"/>
              <a:t>accelerate</a:t>
            </a:r>
            <a:r>
              <a:rPr sz="2200" spc="-10" dirty="0"/>
              <a:t> </a:t>
            </a:r>
            <a:r>
              <a:rPr sz="2200" dirty="0"/>
              <a:t>change</a:t>
            </a:r>
            <a:r>
              <a:rPr sz="2200" spc="-5" dirty="0"/>
              <a:t> </a:t>
            </a:r>
            <a:r>
              <a:rPr sz="2200" spc="20" dirty="0"/>
              <a:t>with</a:t>
            </a:r>
            <a:r>
              <a:rPr sz="2200" spc="-65" dirty="0"/>
              <a:t> </a:t>
            </a:r>
            <a:r>
              <a:rPr sz="2200" spc="5" dirty="0"/>
              <a:t>the</a:t>
            </a:r>
            <a:r>
              <a:rPr sz="2200" spc="-20" dirty="0"/>
              <a:t> </a:t>
            </a:r>
            <a:r>
              <a:rPr sz="2200" spc="10" dirty="0"/>
              <a:t>power</a:t>
            </a:r>
            <a:r>
              <a:rPr sz="2200" spc="-65" dirty="0"/>
              <a:t> </a:t>
            </a:r>
            <a:r>
              <a:rPr sz="2200" dirty="0"/>
              <a:t>of</a:t>
            </a:r>
            <a:r>
              <a:rPr sz="2200" spc="10" dirty="0"/>
              <a:t> </a:t>
            </a:r>
            <a:r>
              <a:rPr sz="2200" spc="-20" dirty="0"/>
              <a:t>Technology?</a:t>
            </a:r>
            <a:endParaRPr sz="2200" dirty="0"/>
          </a:p>
          <a:p>
            <a:pPr marL="12700">
              <a:lnSpc>
                <a:spcPts val="2510"/>
              </a:lnSpc>
            </a:pPr>
            <a:r>
              <a:rPr sz="2200" dirty="0"/>
              <a:t>(200</a:t>
            </a:r>
            <a:r>
              <a:rPr sz="2200" spc="-50" dirty="0"/>
              <a:t> </a:t>
            </a:r>
            <a:r>
              <a:rPr sz="2200" spc="10" dirty="0"/>
              <a:t>words)</a:t>
            </a:r>
            <a:endParaRPr sz="2200" dirty="0"/>
          </a:p>
        </p:txBody>
      </p:sp>
      <p:sp>
        <p:nvSpPr>
          <p:cNvPr id="6" name="TextBox 5">
            <a:extLst>
              <a:ext uri="{FF2B5EF4-FFF2-40B4-BE49-F238E27FC236}">
                <a16:creationId xmlns:a16="http://schemas.microsoft.com/office/drawing/2014/main" id="{1704AE46-B254-48DE-148D-53C518345048}"/>
              </a:ext>
            </a:extLst>
          </p:cNvPr>
          <p:cNvSpPr txBox="1"/>
          <p:nvPr/>
        </p:nvSpPr>
        <p:spPr>
          <a:xfrm>
            <a:off x="396662" y="1295400"/>
            <a:ext cx="11549125" cy="5562600"/>
          </a:xfrm>
          <a:prstGeom prst="rect">
            <a:avLst/>
          </a:prstGeom>
          <a:noFill/>
        </p:spPr>
        <p:txBody>
          <a:bodyPr wrap="square" rtlCol="0">
            <a:spAutoFit/>
          </a:bodyPr>
          <a:lstStyle/>
          <a:p>
            <a:r>
              <a:rPr lang="en-US" i="0" dirty="0">
                <a:solidFill>
                  <a:srgbClr val="000000"/>
                </a:solidFill>
                <a:effectLst/>
                <a:latin typeface="Arial" panose="020B0604020202020204" pitchFamily="34" charset="0"/>
                <a:cs typeface="Arial" panose="020B0604020202020204" pitchFamily="34" charset="0"/>
              </a:rPr>
              <a:t>Our innovations are revolutionizing many important ways by harnessing the power of technology:</a:t>
            </a: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Real-time monitoring</a:t>
            </a:r>
            <a:r>
              <a:rPr lang="en-US" i="0" dirty="0">
                <a:solidFill>
                  <a:srgbClr val="000000"/>
                </a:solidFill>
                <a:effectLst/>
                <a:latin typeface="Arial" panose="020B0604020202020204" pitchFamily="34" charset="0"/>
                <a:cs typeface="Arial" panose="020B0604020202020204" pitchFamily="34" charset="0"/>
              </a:rPr>
              <a:t>: Through IoT sensors and Smart hosts, our solutions provide real-time information about wastewater. This ensures proper monitoring and rapid response to problems,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reducing the risk of wastewater failure and environmental pollution.</a:t>
            </a: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Alarm: </a:t>
            </a:r>
            <a:r>
              <a:rPr lang="en-US" i="0" dirty="0">
                <a:solidFill>
                  <a:srgbClr val="000000"/>
                </a:solidFill>
                <a:effectLst/>
                <a:latin typeface="Arial" panose="020B0604020202020204" pitchFamily="34" charset="0"/>
                <a:cs typeface="Arial" panose="020B0604020202020204" pitchFamily="34" charset="0"/>
              </a:rPr>
              <a:t>The system has the ability to raise an alarm and send a signal to the Sewerage Department and the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public, allowing rapid intervention in emergency situations. This performance reduces response times and</a:t>
            </a:r>
          </a:p>
          <a:p>
            <a:r>
              <a:rPr lang="en-US" i="0" dirty="0">
                <a:solidFill>
                  <a:srgbClr val="000000"/>
                </a:solidFill>
                <a:effectLst/>
                <a:latin typeface="Arial" panose="020B0604020202020204" pitchFamily="34" charset="0"/>
                <a:cs typeface="Arial" panose="020B0604020202020204" pitchFamily="34" charset="0"/>
              </a:rPr>
              <a:t>     increases security.</a:t>
            </a: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Public participation</a:t>
            </a:r>
            <a:r>
              <a:rPr lang="en-US" i="0" dirty="0">
                <a:solidFill>
                  <a:srgbClr val="000000"/>
                </a:solidFill>
                <a:effectLst/>
                <a:latin typeface="Arial" panose="020B0604020202020204" pitchFamily="34" charset="0"/>
                <a:cs typeface="Arial" panose="020B0604020202020204" pitchFamily="34" charset="0"/>
              </a:rPr>
              <a:t>: Thanks to integration with mobile applications, our innovations are presented directly to the public during the monitoring and notification process. This not only provides people with important</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information but also raises awareness of community involvement in wastewater management.</a:t>
            </a: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Safety Precautions</a:t>
            </a:r>
            <a:r>
              <a:rPr lang="en-US" i="0" dirty="0">
                <a:solidFill>
                  <a:srgbClr val="000000"/>
                </a:solidFill>
                <a:effectLst/>
                <a:latin typeface="Arial" panose="020B0604020202020204" pitchFamily="34" charset="0"/>
                <a:cs typeface="Arial" panose="020B0604020202020204" pitchFamily="34" charset="0"/>
              </a:rPr>
              <a:t>: The system uses </a:t>
            </a:r>
            <a:r>
              <a:rPr lang="en-US" dirty="0">
                <a:solidFill>
                  <a:srgbClr val="000000"/>
                </a:solidFill>
                <a:latin typeface="Arial" panose="020B0604020202020204" pitchFamily="34" charset="0"/>
                <a:cs typeface="Arial" panose="020B0604020202020204" pitchFamily="34" charset="0"/>
              </a:rPr>
              <a:t>alert</a:t>
            </a:r>
            <a:r>
              <a:rPr lang="en-US" i="0" dirty="0">
                <a:solidFill>
                  <a:srgbClr val="000000"/>
                </a:solidFill>
                <a:effectLst/>
                <a:latin typeface="Arial" panose="020B0604020202020204" pitchFamily="34" charset="0"/>
                <a:cs typeface="Arial" panose="020B0604020202020204" pitchFamily="34" charset="0"/>
              </a:rPr>
              <a:t> lights and temporary manhole covers to increase underground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safety and reduce wastewater-related accidents and injuries.</a:t>
            </a: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Geographic Awareness: </a:t>
            </a:r>
            <a:r>
              <a:rPr lang="en-US" i="0" dirty="0">
                <a:solidFill>
                  <a:srgbClr val="000000"/>
                </a:solidFill>
                <a:effectLst/>
                <a:latin typeface="Arial" panose="020B0604020202020204" pitchFamily="34" charset="0"/>
                <a:cs typeface="Arial" panose="020B0604020202020204" pitchFamily="34" charset="0"/>
              </a:rPr>
              <a:t>Geographic manhole indicators assist urban planning and property management </a:t>
            </a:r>
          </a:p>
          <a:p>
            <a:r>
              <a:rPr lang="en-US" dirty="0">
                <a:solidFill>
                  <a:srgbClr val="000000"/>
                </a:solidFill>
                <a:latin typeface="Arial" panose="020B0604020202020204" pitchFamily="34" charset="0"/>
                <a:cs typeface="Arial" panose="020B0604020202020204" pitchFamily="34" charset="0"/>
              </a:rPr>
              <a:t>     </a:t>
            </a:r>
            <a:r>
              <a:rPr lang="en-US" i="0" dirty="0">
                <a:solidFill>
                  <a:srgbClr val="000000"/>
                </a:solidFill>
                <a:effectLst/>
                <a:latin typeface="Arial" panose="020B0604020202020204" pitchFamily="34" charset="0"/>
                <a:cs typeface="Arial" panose="020B0604020202020204" pitchFamily="34" charset="0"/>
              </a:rPr>
              <a:t>by providing manhole location information, and supporting optimization of wastewater layouts.</a:t>
            </a:r>
          </a:p>
          <a:p>
            <a:br>
              <a:rPr lang="en-US" i="0" dirty="0">
                <a:solidFill>
                  <a:srgbClr val="000000"/>
                </a:solidFill>
                <a:effectLst/>
                <a:latin typeface="Arial" panose="020B0604020202020204" pitchFamily="34" charset="0"/>
                <a:cs typeface="Arial" panose="020B0604020202020204" pitchFamily="34" charset="0"/>
              </a:rPr>
            </a:br>
            <a:r>
              <a:rPr lang="en-US" i="0" dirty="0">
                <a:solidFill>
                  <a:srgbClr val="000000"/>
                </a:solidFill>
                <a:effectLst/>
                <a:latin typeface="Arial" panose="020B0604020202020204" pitchFamily="34" charset="0"/>
                <a:cs typeface="Arial" panose="020B0604020202020204" pitchFamily="34" charset="0"/>
              </a:rPr>
              <a:t>Together, our innovations use technology to create smarter, safer, and more efficient wastewater management. </a:t>
            </a:r>
          </a:p>
          <a:p>
            <a:r>
              <a:rPr lang="en-US" i="0" dirty="0">
                <a:solidFill>
                  <a:srgbClr val="000000"/>
                </a:solidFill>
                <a:effectLst/>
                <a:latin typeface="Arial" panose="020B0604020202020204" pitchFamily="34" charset="0"/>
                <a:cs typeface="Arial" panose="020B0604020202020204" pitchFamily="34" charset="0"/>
              </a:rPr>
              <a:t>It enables positive change by preventing environmental degradation, improving public safety, and engaging </a:t>
            </a:r>
          </a:p>
          <a:p>
            <a:r>
              <a:rPr lang="en-US" i="0" dirty="0">
                <a:solidFill>
                  <a:srgbClr val="000000"/>
                </a:solidFill>
                <a:effectLst/>
                <a:latin typeface="Arial" panose="020B0604020202020204" pitchFamily="34" charset="0"/>
                <a:cs typeface="Arial" panose="020B0604020202020204" pitchFamily="34" charset="0"/>
              </a:rPr>
              <a:t>communities in the maintenance of critical infrastructure.</a:t>
            </a:r>
            <a:endParaRPr lang="en-IN"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1106</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MT</vt:lpstr>
      <vt:lpstr>Calibri</vt:lpstr>
      <vt:lpstr>Times New Roman</vt:lpstr>
      <vt:lpstr>Office Theme</vt:lpstr>
      <vt:lpstr>PowerPoint Presentation</vt:lpstr>
      <vt:lpstr>Team details</vt:lpstr>
      <vt:lpstr>Describe the problem statement (200 words)</vt:lpstr>
      <vt:lpstr>PowerPoint Presentation</vt:lpstr>
      <vt:lpstr>Proposed solution / your big Idea (200 words)</vt:lpstr>
      <vt:lpstr>PowerPoint Presentation</vt:lpstr>
      <vt:lpstr>PowerPoint Presentation</vt:lpstr>
      <vt:lpstr>PowerPoint Presentation</vt:lpstr>
      <vt:lpstr>How does your innovation accelerate change with the power of Technology? (200 words)</vt:lpstr>
      <vt:lpstr>How is your solution different/unique from other solutions in market  (150 words)</vt:lpstr>
      <vt:lpstr>Any testimonials received? No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Sharanya</dc:creator>
  <cp:lastModifiedBy>Relangi Tarun Kumar</cp:lastModifiedBy>
  <cp:revision>4</cp:revision>
  <dcterms:created xsi:type="dcterms:W3CDTF">2023-09-05T06:39:25Z</dcterms:created>
  <dcterms:modified xsi:type="dcterms:W3CDTF">2023-09-13T07:07:18Z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2016</vt:lpwstr>
  </property>
  <property fmtid="{D5CDD505-2E9C-101B-9397-08002B2CF9AE}" pid="4" name="LastSaved">
    <vt:filetime>2023-09-05T00:00:00Z</vt:filetime>
  </property>
</Properties>
</file>