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5" r:id="rId9"/>
    <p:sldId id="264" r:id="rId10"/>
    <p:sldId id="260" r:id="rId11"/>
    <p:sldId id="267" r:id="rId12"/>
    <p:sldId id="268" r:id="rId13"/>
    <p:sldId id="269" r:id="rId14"/>
    <p:sldId id="26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8039D-09FD-2E5C-68F7-4C4BA53106E4}" v="391" dt="2023-06-06T16:22:38.535"/>
    <p1510:client id="{FF5F332E-02FD-D3D1-DDF2-EB4F59AA8A86}" v="695" dt="2023-06-06T08:55:34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F2CD5-DC58-47CD-B478-AC196D9AE9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E31DC81-8ABB-40A5-8F8B-B1F66A697B85}">
      <dgm:prSet/>
      <dgm:spPr/>
      <dgm:t>
        <a:bodyPr/>
        <a:lstStyle/>
        <a:p>
          <a:pPr>
            <a:defRPr cap="all"/>
          </a:pPr>
          <a:r>
            <a:rPr lang="ja-JP"/>
            <a:t>加入头像系统</a:t>
          </a:r>
          <a:endParaRPr lang="en-US"/>
        </a:p>
      </dgm:t>
    </dgm:pt>
    <dgm:pt modelId="{239FD251-673C-43DE-BFAC-E37BDF535358}" type="parTrans" cxnId="{D68B3326-AEC3-4B1A-9F72-785A8BB230EB}">
      <dgm:prSet/>
      <dgm:spPr/>
      <dgm:t>
        <a:bodyPr/>
        <a:lstStyle/>
        <a:p>
          <a:endParaRPr lang="en-US"/>
        </a:p>
      </dgm:t>
    </dgm:pt>
    <dgm:pt modelId="{324D60B7-9779-49B4-BF26-CC611F013605}" type="sibTrans" cxnId="{D68B3326-AEC3-4B1A-9F72-785A8BB230EB}">
      <dgm:prSet/>
      <dgm:spPr/>
      <dgm:t>
        <a:bodyPr/>
        <a:lstStyle/>
        <a:p>
          <a:endParaRPr lang="en-US"/>
        </a:p>
      </dgm:t>
    </dgm:pt>
    <dgm:pt modelId="{81A96CBA-AB25-40C4-B264-294A14398178}">
      <dgm:prSet/>
      <dgm:spPr/>
      <dgm:t>
        <a:bodyPr/>
        <a:lstStyle/>
        <a:p>
          <a:pPr>
            <a:defRPr cap="all"/>
          </a:pPr>
          <a:r>
            <a:rPr lang="ja-JP"/>
            <a:t>评论回复功能</a:t>
          </a:r>
          <a:endParaRPr lang="en-US"/>
        </a:p>
      </dgm:t>
    </dgm:pt>
    <dgm:pt modelId="{3DC9555C-FC2F-4548-BBA6-9F1A3B73DC04}" type="parTrans" cxnId="{E1FAA695-6CE3-4970-8320-0C03B3018E24}">
      <dgm:prSet/>
      <dgm:spPr/>
      <dgm:t>
        <a:bodyPr/>
        <a:lstStyle/>
        <a:p>
          <a:endParaRPr lang="en-US"/>
        </a:p>
      </dgm:t>
    </dgm:pt>
    <dgm:pt modelId="{CC938A07-40E0-4D34-BE6A-B6BF6C1AC850}" type="sibTrans" cxnId="{E1FAA695-6CE3-4970-8320-0C03B3018E24}">
      <dgm:prSet/>
      <dgm:spPr/>
      <dgm:t>
        <a:bodyPr/>
        <a:lstStyle/>
        <a:p>
          <a:endParaRPr lang="en-US"/>
        </a:p>
      </dgm:t>
    </dgm:pt>
    <dgm:pt modelId="{26DDA019-CBE4-465A-A2BD-59D849476625}">
      <dgm:prSet/>
      <dgm:spPr/>
      <dgm:t>
        <a:bodyPr/>
        <a:lstStyle/>
        <a:p>
          <a:pPr>
            <a:defRPr cap="all"/>
          </a:pPr>
          <a:r>
            <a:rPr lang="ja-JP"/>
            <a:t>账号注销功能</a:t>
          </a:r>
          <a:endParaRPr lang="en-US"/>
        </a:p>
      </dgm:t>
    </dgm:pt>
    <dgm:pt modelId="{B66A3AD8-8D07-4242-A8AA-DDC983AABC46}" type="parTrans" cxnId="{3BD365DD-13A3-4A13-91A5-C62C0CE8A07A}">
      <dgm:prSet/>
      <dgm:spPr/>
      <dgm:t>
        <a:bodyPr/>
        <a:lstStyle/>
        <a:p>
          <a:endParaRPr lang="en-US"/>
        </a:p>
      </dgm:t>
    </dgm:pt>
    <dgm:pt modelId="{DA8FC7EA-D324-4673-BA3D-BE91CEB433D1}" type="sibTrans" cxnId="{3BD365DD-13A3-4A13-91A5-C62C0CE8A07A}">
      <dgm:prSet/>
      <dgm:spPr/>
      <dgm:t>
        <a:bodyPr/>
        <a:lstStyle/>
        <a:p>
          <a:endParaRPr lang="en-US"/>
        </a:p>
      </dgm:t>
    </dgm:pt>
    <dgm:pt modelId="{767C4426-3522-437B-9AA9-291C82D594A3}">
      <dgm:prSet/>
      <dgm:spPr/>
      <dgm:t>
        <a:bodyPr/>
        <a:lstStyle/>
        <a:p>
          <a:pPr>
            <a:defRPr cap="all"/>
          </a:pPr>
          <a:r>
            <a:rPr lang="ja-JP"/>
            <a:t>消息系统</a:t>
          </a:r>
          <a:endParaRPr lang="en-US"/>
        </a:p>
      </dgm:t>
    </dgm:pt>
    <dgm:pt modelId="{4847E031-857C-46C2-BB5B-6E4A669A7EC2}" type="parTrans" cxnId="{78D84BFB-57F4-48BC-BC68-68828DAD8178}">
      <dgm:prSet/>
      <dgm:spPr/>
      <dgm:t>
        <a:bodyPr/>
        <a:lstStyle/>
        <a:p>
          <a:endParaRPr lang="en-US"/>
        </a:p>
      </dgm:t>
    </dgm:pt>
    <dgm:pt modelId="{0E9C20B1-3AB2-4DC0-A6DC-53FB4A5F133D}" type="sibTrans" cxnId="{78D84BFB-57F4-48BC-BC68-68828DAD8178}">
      <dgm:prSet/>
      <dgm:spPr/>
      <dgm:t>
        <a:bodyPr/>
        <a:lstStyle/>
        <a:p>
          <a:endParaRPr lang="en-US"/>
        </a:p>
      </dgm:t>
    </dgm:pt>
    <dgm:pt modelId="{399DB113-1577-40BC-BE28-CEF4A2B471CC}" type="pres">
      <dgm:prSet presAssocID="{711F2CD5-DC58-47CD-B478-AC196D9AE918}" presName="root" presStyleCnt="0">
        <dgm:presLayoutVars>
          <dgm:dir/>
          <dgm:resizeHandles val="exact"/>
        </dgm:presLayoutVars>
      </dgm:prSet>
      <dgm:spPr/>
    </dgm:pt>
    <dgm:pt modelId="{ACD771EF-B382-4F1E-B985-81D6F64D2396}" type="pres">
      <dgm:prSet presAssocID="{5E31DC81-8ABB-40A5-8F8B-B1F66A697B85}" presName="compNode" presStyleCnt="0"/>
      <dgm:spPr/>
    </dgm:pt>
    <dgm:pt modelId="{DA16C76B-74AD-40F2-8B1B-2A3B355A429D}" type="pres">
      <dgm:prSet presAssocID="{5E31DC81-8ABB-40A5-8F8B-B1F66A697B85}" presName="iconBgRect" presStyleLbl="bgShp" presStyleIdx="0" presStyleCnt="4"/>
      <dgm:spPr/>
    </dgm:pt>
    <dgm:pt modelId="{867F448E-7819-4BFE-8B05-14EDBD14325F}" type="pres">
      <dgm:prSet presAssocID="{5E31DC81-8ABB-40A5-8F8B-B1F66A697B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9E48A471-ED3F-4071-BA6C-86033863A12D}" type="pres">
      <dgm:prSet presAssocID="{5E31DC81-8ABB-40A5-8F8B-B1F66A697B85}" presName="spaceRect" presStyleCnt="0"/>
      <dgm:spPr/>
    </dgm:pt>
    <dgm:pt modelId="{5FE89282-5778-4138-9F5A-BD93941BF4BF}" type="pres">
      <dgm:prSet presAssocID="{5E31DC81-8ABB-40A5-8F8B-B1F66A697B85}" presName="textRect" presStyleLbl="revTx" presStyleIdx="0" presStyleCnt="4">
        <dgm:presLayoutVars>
          <dgm:chMax val="1"/>
          <dgm:chPref val="1"/>
        </dgm:presLayoutVars>
      </dgm:prSet>
      <dgm:spPr/>
    </dgm:pt>
    <dgm:pt modelId="{8044F963-0FEF-4558-9732-1862E9B984E1}" type="pres">
      <dgm:prSet presAssocID="{324D60B7-9779-49B4-BF26-CC611F013605}" presName="sibTrans" presStyleCnt="0"/>
      <dgm:spPr/>
    </dgm:pt>
    <dgm:pt modelId="{B99EF709-6D32-46B2-AC6C-407B486330D0}" type="pres">
      <dgm:prSet presAssocID="{81A96CBA-AB25-40C4-B264-294A14398178}" presName="compNode" presStyleCnt="0"/>
      <dgm:spPr/>
    </dgm:pt>
    <dgm:pt modelId="{005F65A6-A14F-4113-8FC1-E58AE2B2A85F}" type="pres">
      <dgm:prSet presAssocID="{81A96CBA-AB25-40C4-B264-294A14398178}" presName="iconBgRect" presStyleLbl="bgShp" presStyleIdx="1" presStyleCnt="4"/>
      <dgm:spPr/>
    </dgm:pt>
    <dgm:pt modelId="{4628748C-08CB-4FCA-AE41-38F23728B9D8}" type="pres">
      <dgm:prSet presAssocID="{81A96CBA-AB25-40C4-B264-294A143981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ABFB7A05-A4EC-4300-AC9C-6D305E96DD89}" type="pres">
      <dgm:prSet presAssocID="{81A96CBA-AB25-40C4-B264-294A14398178}" presName="spaceRect" presStyleCnt="0"/>
      <dgm:spPr/>
    </dgm:pt>
    <dgm:pt modelId="{B4893B6E-8A27-4CD7-972F-DCADB96AB3C9}" type="pres">
      <dgm:prSet presAssocID="{81A96CBA-AB25-40C4-B264-294A14398178}" presName="textRect" presStyleLbl="revTx" presStyleIdx="1" presStyleCnt="4">
        <dgm:presLayoutVars>
          <dgm:chMax val="1"/>
          <dgm:chPref val="1"/>
        </dgm:presLayoutVars>
      </dgm:prSet>
      <dgm:spPr/>
    </dgm:pt>
    <dgm:pt modelId="{EB9E35C6-72D8-4E32-90AF-891D43254701}" type="pres">
      <dgm:prSet presAssocID="{CC938A07-40E0-4D34-BE6A-B6BF6C1AC850}" presName="sibTrans" presStyleCnt="0"/>
      <dgm:spPr/>
    </dgm:pt>
    <dgm:pt modelId="{A1BEB71D-E235-4645-ADD1-9C8D4E330433}" type="pres">
      <dgm:prSet presAssocID="{26DDA019-CBE4-465A-A2BD-59D849476625}" presName="compNode" presStyleCnt="0"/>
      <dgm:spPr/>
    </dgm:pt>
    <dgm:pt modelId="{AFD4A108-A659-4F5E-A17E-6A13BCD1CE56}" type="pres">
      <dgm:prSet presAssocID="{26DDA019-CBE4-465A-A2BD-59D849476625}" presName="iconBgRect" presStyleLbl="bgShp" presStyleIdx="2" presStyleCnt="4"/>
      <dgm:spPr/>
    </dgm:pt>
    <dgm:pt modelId="{19D9BD18-ACA1-458C-AB78-EBCC92497DAC}" type="pres">
      <dgm:prSet presAssocID="{26DDA019-CBE4-465A-A2BD-59D8494766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C1FAB4-D115-4EF7-B9D9-1CC736C3A7E8}" type="pres">
      <dgm:prSet presAssocID="{26DDA019-CBE4-465A-A2BD-59D849476625}" presName="spaceRect" presStyleCnt="0"/>
      <dgm:spPr/>
    </dgm:pt>
    <dgm:pt modelId="{014CF991-735A-438B-8118-67D19A1C4BC1}" type="pres">
      <dgm:prSet presAssocID="{26DDA019-CBE4-465A-A2BD-59D849476625}" presName="textRect" presStyleLbl="revTx" presStyleIdx="2" presStyleCnt="4">
        <dgm:presLayoutVars>
          <dgm:chMax val="1"/>
          <dgm:chPref val="1"/>
        </dgm:presLayoutVars>
      </dgm:prSet>
      <dgm:spPr/>
    </dgm:pt>
    <dgm:pt modelId="{CD1DDC32-D273-4651-817F-51A21CD989EC}" type="pres">
      <dgm:prSet presAssocID="{DA8FC7EA-D324-4673-BA3D-BE91CEB433D1}" presName="sibTrans" presStyleCnt="0"/>
      <dgm:spPr/>
    </dgm:pt>
    <dgm:pt modelId="{6AC2A056-0B4D-492C-88E5-885AF3F044BA}" type="pres">
      <dgm:prSet presAssocID="{767C4426-3522-437B-9AA9-291C82D594A3}" presName="compNode" presStyleCnt="0"/>
      <dgm:spPr/>
    </dgm:pt>
    <dgm:pt modelId="{0238E2C4-9D91-464C-8C3D-5CFBB3FFA89E}" type="pres">
      <dgm:prSet presAssocID="{767C4426-3522-437B-9AA9-291C82D594A3}" presName="iconBgRect" presStyleLbl="bgShp" presStyleIdx="3" presStyleCnt="4"/>
      <dgm:spPr/>
    </dgm:pt>
    <dgm:pt modelId="{AB3F9C71-4C39-45CF-AE1A-392342D170A6}" type="pres">
      <dgm:prSet presAssocID="{767C4426-3522-437B-9AA9-291C82D594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0B929F2-95D7-4F5C-8E17-A6A0BEDAA4AC}" type="pres">
      <dgm:prSet presAssocID="{767C4426-3522-437B-9AA9-291C82D594A3}" presName="spaceRect" presStyleCnt="0"/>
      <dgm:spPr/>
    </dgm:pt>
    <dgm:pt modelId="{3C4A1EAB-ABB8-4B4A-90F3-657D742E1DEE}" type="pres">
      <dgm:prSet presAssocID="{767C4426-3522-437B-9AA9-291C82D594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68B3326-AEC3-4B1A-9F72-785A8BB230EB}" srcId="{711F2CD5-DC58-47CD-B478-AC196D9AE918}" destId="{5E31DC81-8ABB-40A5-8F8B-B1F66A697B85}" srcOrd="0" destOrd="0" parTransId="{239FD251-673C-43DE-BFAC-E37BDF535358}" sibTransId="{324D60B7-9779-49B4-BF26-CC611F013605}"/>
    <dgm:cxn modelId="{16027938-25F6-44EB-AF03-6C500E25D805}" type="presOf" srcId="{26DDA019-CBE4-465A-A2BD-59D849476625}" destId="{014CF991-735A-438B-8118-67D19A1C4BC1}" srcOrd="0" destOrd="0" presId="urn:microsoft.com/office/officeart/2018/5/layout/IconCircleLabelList"/>
    <dgm:cxn modelId="{7A9C184D-8403-414E-B312-F91D34A3410F}" type="presOf" srcId="{711F2CD5-DC58-47CD-B478-AC196D9AE918}" destId="{399DB113-1577-40BC-BE28-CEF4A2B471CC}" srcOrd="0" destOrd="0" presId="urn:microsoft.com/office/officeart/2018/5/layout/IconCircleLabelList"/>
    <dgm:cxn modelId="{7276CF4E-98E4-425D-B26C-3CE0EF6F3CBC}" type="presOf" srcId="{81A96CBA-AB25-40C4-B264-294A14398178}" destId="{B4893B6E-8A27-4CD7-972F-DCADB96AB3C9}" srcOrd="0" destOrd="0" presId="urn:microsoft.com/office/officeart/2018/5/layout/IconCircleLabelList"/>
    <dgm:cxn modelId="{E1FAA695-6CE3-4970-8320-0C03B3018E24}" srcId="{711F2CD5-DC58-47CD-B478-AC196D9AE918}" destId="{81A96CBA-AB25-40C4-B264-294A14398178}" srcOrd="1" destOrd="0" parTransId="{3DC9555C-FC2F-4548-BBA6-9F1A3B73DC04}" sibTransId="{CC938A07-40E0-4D34-BE6A-B6BF6C1AC850}"/>
    <dgm:cxn modelId="{3BD365DD-13A3-4A13-91A5-C62C0CE8A07A}" srcId="{711F2CD5-DC58-47CD-B478-AC196D9AE918}" destId="{26DDA019-CBE4-465A-A2BD-59D849476625}" srcOrd="2" destOrd="0" parTransId="{B66A3AD8-8D07-4242-A8AA-DDC983AABC46}" sibTransId="{DA8FC7EA-D324-4673-BA3D-BE91CEB433D1}"/>
    <dgm:cxn modelId="{700FF2E4-D908-4710-A91F-B6624BE15DE4}" type="presOf" srcId="{5E31DC81-8ABB-40A5-8F8B-B1F66A697B85}" destId="{5FE89282-5778-4138-9F5A-BD93941BF4BF}" srcOrd="0" destOrd="0" presId="urn:microsoft.com/office/officeart/2018/5/layout/IconCircleLabelList"/>
    <dgm:cxn modelId="{08DA27F6-8AE3-4D72-9190-A10D3BC76970}" type="presOf" srcId="{767C4426-3522-437B-9AA9-291C82D594A3}" destId="{3C4A1EAB-ABB8-4B4A-90F3-657D742E1DEE}" srcOrd="0" destOrd="0" presId="urn:microsoft.com/office/officeart/2018/5/layout/IconCircleLabelList"/>
    <dgm:cxn modelId="{78D84BFB-57F4-48BC-BC68-68828DAD8178}" srcId="{711F2CD5-DC58-47CD-B478-AC196D9AE918}" destId="{767C4426-3522-437B-9AA9-291C82D594A3}" srcOrd="3" destOrd="0" parTransId="{4847E031-857C-46C2-BB5B-6E4A669A7EC2}" sibTransId="{0E9C20B1-3AB2-4DC0-A6DC-53FB4A5F133D}"/>
    <dgm:cxn modelId="{0FA169F2-234F-4A1D-9B80-01887A751246}" type="presParOf" srcId="{399DB113-1577-40BC-BE28-CEF4A2B471CC}" destId="{ACD771EF-B382-4F1E-B985-81D6F64D2396}" srcOrd="0" destOrd="0" presId="urn:microsoft.com/office/officeart/2018/5/layout/IconCircleLabelList"/>
    <dgm:cxn modelId="{72F93F55-071F-4DFA-8319-067A1239E16F}" type="presParOf" srcId="{ACD771EF-B382-4F1E-B985-81D6F64D2396}" destId="{DA16C76B-74AD-40F2-8B1B-2A3B355A429D}" srcOrd="0" destOrd="0" presId="urn:microsoft.com/office/officeart/2018/5/layout/IconCircleLabelList"/>
    <dgm:cxn modelId="{0EF7A74E-D35C-4667-91B6-88D2A75E602C}" type="presParOf" srcId="{ACD771EF-B382-4F1E-B985-81D6F64D2396}" destId="{867F448E-7819-4BFE-8B05-14EDBD14325F}" srcOrd="1" destOrd="0" presId="urn:microsoft.com/office/officeart/2018/5/layout/IconCircleLabelList"/>
    <dgm:cxn modelId="{AEE43F55-1E06-46BE-A883-255FA96C9FCA}" type="presParOf" srcId="{ACD771EF-B382-4F1E-B985-81D6F64D2396}" destId="{9E48A471-ED3F-4071-BA6C-86033863A12D}" srcOrd="2" destOrd="0" presId="urn:microsoft.com/office/officeart/2018/5/layout/IconCircleLabelList"/>
    <dgm:cxn modelId="{E0BEF275-59FE-4621-9431-F098239D61B4}" type="presParOf" srcId="{ACD771EF-B382-4F1E-B985-81D6F64D2396}" destId="{5FE89282-5778-4138-9F5A-BD93941BF4BF}" srcOrd="3" destOrd="0" presId="urn:microsoft.com/office/officeart/2018/5/layout/IconCircleLabelList"/>
    <dgm:cxn modelId="{76C7E42A-16BB-4C0C-BCC6-1A51584FE208}" type="presParOf" srcId="{399DB113-1577-40BC-BE28-CEF4A2B471CC}" destId="{8044F963-0FEF-4558-9732-1862E9B984E1}" srcOrd="1" destOrd="0" presId="urn:microsoft.com/office/officeart/2018/5/layout/IconCircleLabelList"/>
    <dgm:cxn modelId="{1A2140CB-80AA-41DE-B257-1E2D426F776B}" type="presParOf" srcId="{399DB113-1577-40BC-BE28-CEF4A2B471CC}" destId="{B99EF709-6D32-46B2-AC6C-407B486330D0}" srcOrd="2" destOrd="0" presId="urn:microsoft.com/office/officeart/2018/5/layout/IconCircleLabelList"/>
    <dgm:cxn modelId="{48EDFB28-F300-4BBE-B9C4-32CF9B85A7AA}" type="presParOf" srcId="{B99EF709-6D32-46B2-AC6C-407B486330D0}" destId="{005F65A6-A14F-4113-8FC1-E58AE2B2A85F}" srcOrd="0" destOrd="0" presId="urn:microsoft.com/office/officeart/2018/5/layout/IconCircleLabelList"/>
    <dgm:cxn modelId="{B9C5053C-44EA-4D14-804B-D90BAB1AAC41}" type="presParOf" srcId="{B99EF709-6D32-46B2-AC6C-407B486330D0}" destId="{4628748C-08CB-4FCA-AE41-38F23728B9D8}" srcOrd="1" destOrd="0" presId="urn:microsoft.com/office/officeart/2018/5/layout/IconCircleLabelList"/>
    <dgm:cxn modelId="{D3583856-E720-4237-96E5-D4C575FC3755}" type="presParOf" srcId="{B99EF709-6D32-46B2-AC6C-407B486330D0}" destId="{ABFB7A05-A4EC-4300-AC9C-6D305E96DD89}" srcOrd="2" destOrd="0" presId="urn:microsoft.com/office/officeart/2018/5/layout/IconCircleLabelList"/>
    <dgm:cxn modelId="{28A9BF92-5C55-4E26-AF35-88492F06391E}" type="presParOf" srcId="{B99EF709-6D32-46B2-AC6C-407B486330D0}" destId="{B4893B6E-8A27-4CD7-972F-DCADB96AB3C9}" srcOrd="3" destOrd="0" presId="urn:microsoft.com/office/officeart/2018/5/layout/IconCircleLabelList"/>
    <dgm:cxn modelId="{5135BF61-4D78-46CC-A25B-780E5DBAFD7A}" type="presParOf" srcId="{399DB113-1577-40BC-BE28-CEF4A2B471CC}" destId="{EB9E35C6-72D8-4E32-90AF-891D43254701}" srcOrd="3" destOrd="0" presId="urn:microsoft.com/office/officeart/2018/5/layout/IconCircleLabelList"/>
    <dgm:cxn modelId="{9579DFA1-DB18-4441-92C8-1555A148D1CA}" type="presParOf" srcId="{399DB113-1577-40BC-BE28-CEF4A2B471CC}" destId="{A1BEB71D-E235-4645-ADD1-9C8D4E330433}" srcOrd="4" destOrd="0" presId="urn:microsoft.com/office/officeart/2018/5/layout/IconCircleLabelList"/>
    <dgm:cxn modelId="{8F0D29B6-7050-428D-9CE9-4610B6FA55AE}" type="presParOf" srcId="{A1BEB71D-E235-4645-ADD1-9C8D4E330433}" destId="{AFD4A108-A659-4F5E-A17E-6A13BCD1CE56}" srcOrd="0" destOrd="0" presId="urn:microsoft.com/office/officeart/2018/5/layout/IconCircleLabelList"/>
    <dgm:cxn modelId="{5F56CDBB-803E-4D44-9D3D-C58F570D025A}" type="presParOf" srcId="{A1BEB71D-E235-4645-ADD1-9C8D4E330433}" destId="{19D9BD18-ACA1-458C-AB78-EBCC92497DAC}" srcOrd="1" destOrd="0" presId="urn:microsoft.com/office/officeart/2018/5/layout/IconCircleLabelList"/>
    <dgm:cxn modelId="{3E4A1D8F-97BE-443E-AC44-5592EE0F2249}" type="presParOf" srcId="{A1BEB71D-E235-4645-ADD1-9C8D4E330433}" destId="{FEC1FAB4-D115-4EF7-B9D9-1CC736C3A7E8}" srcOrd="2" destOrd="0" presId="urn:microsoft.com/office/officeart/2018/5/layout/IconCircleLabelList"/>
    <dgm:cxn modelId="{6A91EA80-F7E7-4F15-9EFC-01079AD1B06B}" type="presParOf" srcId="{A1BEB71D-E235-4645-ADD1-9C8D4E330433}" destId="{014CF991-735A-438B-8118-67D19A1C4BC1}" srcOrd="3" destOrd="0" presId="urn:microsoft.com/office/officeart/2018/5/layout/IconCircleLabelList"/>
    <dgm:cxn modelId="{7FD579C8-29D8-4AB2-B774-060B8CBADCC7}" type="presParOf" srcId="{399DB113-1577-40BC-BE28-CEF4A2B471CC}" destId="{CD1DDC32-D273-4651-817F-51A21CD989EC}" srcOrd="5" destOrd="0" presId="urn:microsoft.com/office/officeart/2018/5/layout/IconCircleLabelList"/>
    <dgm:cxn modelId="{A4A3D182-DD6F-4F96-A0E3-0A53243342BF}" type="presParOf" srcId="{399DB113-1577-40BC-BE28-CEF4A2B471CC}" destId="{6AC2A056-0B4D-492C-88E5-885AF3F044BA}" srcOrd="6" destOrd="0" presId="urn:microsoft.com/office/officeart/2018/5/layout/IconCircleLabelList"/>
    <dgm:cxn modelId="{42070224-00D8-473D-A12B-5D7ACCC58933}" type="presParOf" srcId="{6AC2A056-0B4D-492C-88E5-885AF3F044BA}" destId="{0238E2C4-9D91-464C-8C3D-5CFBB3FFA89E}" srcOrd="0" destOrd="0" presId="urn:microsoft.com/office/officeart/2018/5/layout/IconCircleLabelList"/>
    <dgm:cxn modelId="{66070D95-ADD1-4D40-8D4A-8DC6129198A6}" type="presParOf" srcId="{6AC2A056-0B4D-492C-88E5-885AF3F044BA}" destId="{AB3F9C71-4C39-45CF-AE1A-392342D170A6}" srcOrd="1" destOrd="0" presId="urn:microsoft.com/office/officeart/2018/5/layout/IconCircleLabelList"/>
    <dgm:cxn modelId="{730770A9-79B6-41DF-B5A0-AAE54DC0BB29}" type="presParOf" srcId="{6AC2A056-0B4D-492C-88E5-885AF3F044BA}" destId="{90B929F2-95D7-4F5C-8E17-A6A0BEDAA4AC}" srcOrd="2" destOrd="0" presId="urn:microsoft.com/office/officeart/2018/5/layout/IconCircleLabelList"/>
    <dgm:cxn modelId="{6F327C0F-606A-4D63-9005-BC0484036986}" type="presParOf" srcId="{6AC2A056-0B4D-492C-88E5-885AF3F044BA}" destId="{3C4A1EAB-ABB8-4B4A-90F3-657D742E1D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6C76B-74AD-40F2-8B1B-2A3B355A429D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F448E-7819-4BFE-8B05-14EDBD14325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89282-5778-4138-9F5A-BD93941BF4BF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300" kern="1200"/>
            <a:t>加入头像系统</a:t>
          </a:r>
          <a:endParaRPr lang="en-US" sz="2300" kern="1200"/>
        </a:p>
      </dsp:txBody>
      <dsp:txXfrm>
        <a:off x="25435" y="2456402"/>
        <a:ext cx="1800000" cy="720000"/>
      </dsp:txXfrm>
    </dsp:sp>
    <dsp:sp modelId="{005F65A6-A14F-4113-8FC1-E58AE2B2A85F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8748C-08CB-4FCA-AE41-38F23728B9D8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93B6E-8A27-4CD7-972F-DCADB96AB3C9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300" kern="1200"/>
            <a:t>评论回复功能</a:t>
          </a:r>
          <a:endParaRPr lang="en-US" sz="2300" kern="1200"/>
        </a:p>
      </dsp:txBody>
      <dsp:txXfrm>
        <a:off x="2140435" y="2456402"/>
        <a:ext cx="1800000" cy="720000"/>
      </dsp:txXfrm>
    </dsp:sp>
    <dsp:sp modelId="{AFD4A108-A659-4F5E-A17E-6A13BCD1CE56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9BD18-ACA1-458C-AB78-EBCC92497DAC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CF991-735A-438B-8118-67D19A1C4BC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300" kern="1200"/>
            <a:t>账号注销功能</a:t>
          </a:r>
          <a:endParaRPr lang="en-US" sz="2300" kern="1200"/>
        </a:p>
      </dsp:txBody>
      <dsp:txXfrm>
        <a:off x="4255435" y="2456402"/>
        <a:ext cx="1800000" cy="720000"/>
      </dsp:txXfrm>
    </dsp:sp>
    <dsp:sp modelId="{0238E2C4-9D91-464C-8C3D-5CFBB3FFA89E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F9C71-4C39-45CF-AE1A-392342D170A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A1EAB-ABB8-4B4A-90F3-657D742E1DEE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300" kern="1200"/>
            <a:t>消息系统</a:t>
          </a:r>
          <a:endParaRPr lang="en-US" sz="2300" kern="1200"/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5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7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3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ronius.blogspot.com/2016/10/quick-and-dirty-install-syncthing-in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pngimg.com/png/62412-blue-computing-icons-virtual-servers-computer-private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settings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ngall.com/upload-png-icon-im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7" y="3399769"/>
            <a:ext cx="7980565" cy="775845"/>
          </a:xfrm>
        </p:spPr>
        <p:txBody>
          <a:bodyPr anchor="b">
            <a:normAutofit/>
          </a:bodyPr>
          <a:lstStyle/>
          <a:p>
            <a:r>
              <a:rPr lang="ja-JP" altLang="en-US" sz="3500" b="1">
                <a:solidFill>
                  <a:schemeClr val="tx2"/>
                </a:solidFill>
                <a:ea typeface="游ゴシック Light"/>
                <a:cs typeface="Calibri Light"/>
              </a:rPr>
              <a:t>NJU Tube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590" y="4171528"/>
            <a:ext cx="6872818" cy="1564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000">
                <a:solidFill>
                  <a:schemeClr val="tx2"/>
                </a:solidFill>
                <a:ea typeface="游ゴシック"/>
                <a:cs typeface="Calibri"/>
              </a:rPr>
              <a:t>南大人的视频共享平台</a:t>
            </a:r>
          </a:p>
          <a:p>
            <a:r>
              <a:rPr lang="ja-JP" altLang="en-US" sz="1400">
                <a:solidFill>
                  <a:schemeClr val="tx2"/>
                </a:solidFill>
                <a:ea typeface="游ゴシック"/>
                <a:cs typeface="Calibri"/>
              </a:rPr>
              <a:t>201220114 王思远 201220115 杨青云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EC87A0A-7B66-2321-B4C6-04CCF715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71" y="320231"/>
            <a:ext cx="2836567" cy="2836567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1CF2A-E947-3A34-DA38-C4FF1562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技术难点</a:t>
            </a:r>
            <a:endParaRPr lang="en-US" sz="35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4" descr="Abacus with solid fill">
            <a:extLst>
              <a:ext uri="{FF2B5EF4-FFF2-40B4-BE49-F238E27FC236}">
                <a16:creationId xmlns:a16="http://schemas.microsoft.com/office/drawing/2014/main" id="{C4BDAEAC-0487-AD1A-0B0B-70B799BE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505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9778-6310-6953-AC7F-C399B0EE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ja-JP" altLang="en-US" sz="3100">
                <a:ea typeface="游ゴシック Light"/>
                <a:cs typeface="Calibri Light"/>
              </a:rPr>
              <a:t>视频流列表的填充与监听</a:t>
            </a:r>
            <a:endParaRPr lang="en-US" sz="310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1D37D58-5763-EE7C-89BD-60AECC88C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93" b="-2"/>
          <a:stretch/>
        </p:blipFill>
        <p:spPr>
          <a:xfrm>
            <a:off x="322326" y="1721922"/>
            <a:ext cx="5028668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1CC1-F1E8-DC79-99D7-CD20803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064" y="2020824"/>
            <a:ext cx="2591322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1500">
                <a:ea typeface="游ゴシック"/>
                <a:cs typeface="Calibri"/>
              </a:rPr>
              <a:t>视频流列表使用安卓中的Recycler View实现，原生不支持点击事件，要想实现视频流列表中的每一个视频项能够多态地处理点击，我们需要重写该组件的部分实现</a:t>
            </a:r>
          </a:p>
          <a:p>
            <a:r>
              <a:rPr lang="ja-JP" altLang="en-US" sz="1500">
                <a:ea typeface="游ゴシック"/>
                <a:cs typeface="Calibri"/>
              </a:rPr>
              <a:t>通过编写适配器模式以及对应数据结构，我们将服务端解析得到的JSON填充入Recycler View的UI控件中，同时，通过定义一个点击事件接口，我们实现了在Recycler View项中监听点击，在用户点击时回调对应分片中的点击函数，以实现基于对应分片上下文的点击事件</a:t>
            </a:r>
          </a:p>
        </p:txBody>
      </p:sp>
    </p:spTree>
    <p:extLst>
      <p:ext uri="{BB962C8B-B14F-4D97-AF65-F5344CB8AC3E}">
        <p14:creationId xmlns:p14="http://schemas.microsoft.com/office/powerpoint/2010/main" val="55504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89DBF-C046-854A-4525-E1FE4139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>
            <a:normAutofit/>
          </a:bodyPr>
          <a:lstStyle/>
          <a:p>
            <a:r>
              <a:rPr lang="ja-JP" altLang="en-US">
                <a:ea typeface="游ゴシック Light"/>
                <a:cs typeface="Calibri Light"/>
              </a:rPr>
              <a:t>收藏同步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54CC-0051-E3A2-AB5D-C8C65A62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450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200">
                <a:ea typeface="游ゴシック"/>
                <a:cs typeface="Calibri"/>
              </a:rPr>
              <a:t>收藏需要与服务器通讯，然而出于性能考虑，我们的服务器仅在需要新数据时与客户端通讯，为了更新收藏状态而重新整个视频流是不合适的</a:t>
            </a:r>
          </a:p>
          <a:p>
            <a:endParaRPr lang="ja-JP" altLang="en-US" sz="2200" dirty="0">
              <a:ea typeface="游ゴシック"/>
              <a:cs typeface="Calibri"/>
            </a:endParaRPr>
          </a:p>
          <a:p>
            <a:r>
              <a:rPr lang="ja-JP" altLang="en-US" sz="2200">
                <a:ea typeface="游ゴシック"/>
                <a:cs typeface="Calibri"/>
              </a:rPr>
              <a:t>为了优化这种情况，我们新创建了一个直接响应视频是否被成功收藏的API，如果成功，客户端直接修改本地视频流信息文件，实现与服务器的同步，这样可以节省很大一部分通讯开销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05617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8FE731A9-0D98-8B44-9F3E-052BA11D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844" y="1495079"/>
            <a:ext cx="1204664" cy="120466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92435" y="5166682"/>
            <a:ext cx="1376793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4F38C-EE2B-8A37-FBD7-4C1ADF325850}"/>
              </a:ext>
            </a:extLst>
          </p:cNvPr>
          <p:cNvSpPr txBox="1"/>
          <p:nvPr/>
        </p:nvSpPr>
        <p:spPr>
          <a:xfrm>
            <a:off x="6822531" y="6657945"/>
            <a:ext cx="232146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12611684-C2DB-1237-5918-2D2AEA8C5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84023" y="3136731"/>
            <a:ext cx="1924606" cy="19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12F93-9F5C-A78A-C95B-0B3E0095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96" y="1764407"/>
            <a:ext cx="4320635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4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功能展示</a:t>
            </a:r>
            <a:endParaRPr lang="en-US" sz="45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4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529CC-8069-2E1C-20B7-A1627570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ja-JP" altLang="en-US" sz="3500">
                <a:solidFill>
                  <a:srgbClr val="FFFFFF"/>
                </a:solidFill>
                <a:ea typeface="游ゴシック Light"/>
                <a:cs typeface="Calibri Light"/>
              </a:rPr>
              <a:t>后期展望</a:t>
            </a: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6CE6CF-1E36-A517-049C-DCBDBA839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9311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77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41906A-1174-38A6-C60A-BE06E93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48" y="1542402"/>
            <a:ext cx="3890131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4500" kern="1200">
                <a:solidFill>
                  <a:schemeClr val="tx2"/>
                </a:solidFill>
                <a:latin typeface="+mj-lt"/>
                <a:ea typeface="游ゴシック Light"/>
                <a:cs typeface="+mj-cs"/>
              </a:rPr>
              <a:t>谢谢</a:t>
            </a:r>
            <a:r>
              <a:rPr lang="ja-JP" altLang="en-US" sz="4500">
                <a:solidFill>
                  <a:schemeClr val="tx2"/>
                </a:solidFill>
                <a:ea typeface="游ゴシック Light"/>
              </a:rPr>
              <a:t>观看</a:t>
            </a:r>
            <a:endParaRPr lang="en-US" sz="45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109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162549-86F4-6640-D0F6-E8695AC9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ja-JP" altLang="en-US" sz="3500">
                <a:solidFill>
                  <a:schemeClr val="tx2"/>
                </a:solidFill>
                <a:cs typeface="Calibri Light"/>
              </a:rPr>
              <a:t>需求分析</a:t>
            </a:r>
            <a:endParaRPr lang="en-US" sz="35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D683-A2EE-F585-57D3-9E7BC7ED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ja-JP" altLang="en-US" sz="1600">
                <a:solidFill>
                  <a:schemeClr val="tx2"/>
                </a:solidFill>
                <a:ea typeface="+mn-lt"/>
                <a:cs typeface="+mn-lt"/>
              </a:rPr>
              <a:t>NJU Tube 是一个校园视频分享平台，学生可以上传、观看和评论各种类型的视频内容，如教育、娱乐、生活等。该平台的主要需求如下：</a:t>
            </a:r>
          </a:p>
          <a:p>
            <a:pPr lvl="1"/>
            <a:r>
              <a:rPr lang="ja-JP" sz="1600">
                <a:solidFill>
                  <a:schemeClr val="tx2"/>
                </a:solidFill>
                <a:ea typeface="+mn-lt"/>
                <a:cs typeface="+mn-lt"/>
              </a:rPr>
              <a:t>用户的注册、登录</a:t>
            </a:r>
            <a:endParaRPr lang="ja-JP" altLang="en-US" sz="1600">
              <a:solidFill>
                <a:schemeClr val="tx2"/>
              </a:solidFill>
              <a:ea typeface="+mn-lt"/>
              <a:cs typeface="+mn-lt"/>
            </a:endParaRPr>
          </a:p>
          <a:p>
            <a:pPr lvl="1"/>
            <a:r>
              <a:rPr lang="ja-JP" sz="1600">
                <a:solidFill>
                  <a:schemeClr val="tx2"/>
                </a:solidFill>
                <a:ea typeface="+mn-lt"/>
                <a:cs typeface="+mn-lt"/>
              </a:rPr>
              <a:t>浏览视频</a:t>
            </a:r>
          </a:p>
          <a:p>
            <a:pPr lvl="1"/>
            <a:r>
              <a:rPr lang="ja-JP" altLang="en-US" sz="1600">
                <a:solidFill>
                  <a:schemeClr val="tx2"/>
                </a:solidFill>
                <a:ea typeface="+mn-lt"/>
                <a:cs typeface="+mn-lt"/>
              </a:rPr>
              <a:t>上传视频</a:t>
            </a:r>
          </a:p>
          <a:p>
            <a:pPr lvl="1"/>
            <a:r>
              <a:rPr lang="ja-JP" sz="1600">
                <a:solidFill>
                  <a:schemeClr val="tx2"/>
                </a:solidFill>
                <a:ea typeface="+mn-lt"/>
                <a:cs typeface="+mn-lt"/>
              </a:rPr>
              <a:t>收藏视频</a:t>
            </a:r>
          </a:p>
          <a:p>
            <a:pPr lvl="1"/>
            <a:r>
              <a:rPr lang="ja-JP" altLang="en-US" sz="1600">
                <a:solidFill>
                  <a:schemeClr val="tx2"/>
                </a:solidFill>
                <a:ea typeface="+mn-lt"/>
                <a:cs typeface="+mn-lt"/>
              </a:rPr>
              <a:t>发表评论</a:t>
            </a:r>
            <a:endParaRPr lang="ja-JP" sz="160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294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FB254-EB5E-9A36-EBF8-D1CB9EC3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>
            <a:normAutofit/>
          </a:bodyPr>
          <a:lstStyle/>
          <a:p>
            <a:r>
              <a:rPr lang="ja-JP" altLang="en-US" sz="3100">
                <a:solidFill>
                  <a:schemeClr val="tx2"/>
                </a:solidFill>
                <a:ea typeface="游ゴシック Light"/>
                <a:cs typeface="Calibri Light"/>
              </a:rPr>
              <a:t>总体设计</a:t>
            </a:r>
            <a:endParaRPr lang="en-US" sz="3100">
              <a:solidFill>
                <a:schemeClr val="tx2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A849F2C-986A-BC3E-580A-25D1E82B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421683"/>
            <a:ext cx="3574461" cy="3353476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2"/>
                </a:solidFill>
                <a:ea typeface="Calibri"/>
                <a:cs typeface="Calibri"/>
              </a:rPr>
              <a:t>NJU Tube</a:t>
            </a:r>
            <a:r>
              <a:rPr lang="ja-JP" altLang="en-US" sz="1600">
                <a:solidFill>
                  <a:schemeClr val="tx2"/>
                </a:solidFill>
                <a:ea typeface="Calibri"/>
                <a:cs typeface="Calibri"/>
              </a:rPr>
              <a:t>的结构分为前端与后端，其中：</a:t>
            </a:r>
            <a:endParaRPr lang="en-US" altLang="ja-JP" sz="16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ja-JP" altLang="en-US" sz="1600">
                <a:solidFill>
                  <a:schemeClr val="tx2"/>
                </a:solidFill>
                <a:ea typeface="游ゴシック"/>
                <a:cs typeface="Calibri"/>
              </a:rPr>
              <a:t>前端由Android Studio开发，采用Java语言作为程序设计语言，以Android应用程序的形式发布</a:t>
            </a:r>
          </a:p>
          <a:p>
            <a:r>
              <a:rPr lang="ja-JP" altLang="en-US" sz="1600">
                <a:solidFill>
                  <a:schemeClr val="tx2"/>
                </a:solidFill>
                <a:ea typeface="游ゴシック"/>
                <a:cs typeface="Calibri"/>
              </a:rPr>
              <a:t>后端由Go语言开发，以便支持高并发场景，提供一套完备的API接口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Creativity Creative Thinking · Free image on Pixabay">
            <a:extLst>
              <a:ext uri="{FF2B5EF4-FFF2-40B4-BE49-F238E27FC236}">
                <a16:creationId xmlns:a16="http://schemas.microsoft.com/office/drawing/2014/main" id="{EBFCEAE9-B954-9C81-501C-1BAA22A9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pic>
        <p:nvPicPr>
          <p:cNvPr id="32" name="Picture 3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2AEF72B-2F75-3659-B607-80C20460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97" y="4388990"/>
            <a:ext cx="1570893" cy="1557867"/>
          </a:xfrm>
          <a:prstGeom prst="rect">
            <a:avLst/>
          </a:prstGeom>
        </p:spPr>
      </p:pic>
      <p:pic>
        <p:nvPicPr>
          <p:cNvPr id="33" name="Picture 33" descr="Logo&#10;&#10;Description automatically generated">
            <a:extLst>
              <a:ext uri="{FF2B5EF4-FFF2-40B4-BE49-F238E27FC236}">
                <a16:creationId xmlns:a16="http://schemas.microsoft.com/office/drawing/2014/main" id="{13EF5553-1DBA-6398-1EC9-400B0A65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98" y="4389025"/>
            <a:ext cx="1147559" cy="15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492B1-DD04-3E01-FC0D-2A272568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功能设计</a:t>
            </a:r>
            <a:endParaRPr lang="en-US" sz="35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8B466F5-561D-0CD8-1B58-94454A77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61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9141713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4E8D636-8386-619B-50B9-45CE51A3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06" y="440815"/>
            <a:ext cx="1520589" cy="321818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638515"/>
            <a:ext cx="304800" cy="322326"/>
            <a:chOff x="215328" y="-46937"/>
            <a:chExt cx="304800" cy="277384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8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6CC355ED-5230-4C12-2ECF-17AB73B5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894" y="466866"/>
            <a:ext cx="1520589" cy="321818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A7E2F05-A41C-6EB1-A2B0-065C00B70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58" y="1124661"/>
            <a:ext cx="1992931" cy="198587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018137"/>
            <a:ext cx="3412998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200" kern="1200">
                <a:solidFill>
                  <a:schemeClr val="bg1"/>
                </a:solidFill>
                <a:latin typeface="+mj-lt"/>
                <a:ea typeface="游ゴシック Light"/>
                <a:cs typeface="+mj-cs"/>
              </a:rPr>
              <a:t>登</a:t>
            </a:r>
            <a:r>
              <a:rPr lang="ja-JP" altLang="en-US" sz="4200">
                <a:solidFill>
                  <a:schemeClr val="bg1"/>
                </a:solidFill>
                <a:ea typeface="游ゴシック Light"/>
              </a:rPr>
              <a:t>录</a:t>
            </a:r>
            <a:r>
              <a:rPr lang="ja-JP" altLang="en-US" sz="4200" kern="1200">
                <a:solidFill>
                  <a:schemeClr val="bg1"/>
                </a:solidFill>
                <a:latin typeface="+mj-lt"/>
                <a:ea typeface="游ゴシック Light"/>
                <a:cs typeface="+mj-cs"/>
              </a:rPr>
              <a:t>与注册</a:t>
            </a:r>
            <a:endParaRPr lang="en-US" sz="4200" kern="1200">
              <a:solidFill>
                <a:schemeClr val="bg1"/>
              </a:solidFill>
              <a:latin typeface="+mj-lt"/>
              <a:ea typeface="游ゴシック Light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C3A-F745-13C1-4D31-7DE00E14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60" y="4018143"/>
            <a:ext cx="4495999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1600">
                <a:solidFill>
                  <a:schemeClr val="bg1"/>
                </a:solidFill>
                <a:ea typeface="Calibri"/>
                <a:cs typeface="Calibri"/>
              </a:rPr>
              <a:t>登录界面由一个Activity负责，该Activity被设置为获取用户名与密码输入，并与后端交互，检查用户是否注册以及密码是否匹配</a:t>
            </a:r>
          </a:p>
          <a:p>
            <a:pPr marL="0" indent="0">
              <a:buNone/>
            </a:pPr>
            <a:r>
              <a:rPr lang="ja-JP" altLang="en-US" sz="1600">
                <a:solidFill>
                  <a:schemeClr val="bg1"/>
                </a:solidFill>
                <a:ea typeface="Calibri"/>
                <a:cs typeface="Calibri"/>
              </a:rPr>
              <a:t>注册界面同理，用户通过输入用户名密码注册新用户，该Activity与后端通讯检查用户名以及密码是否合法，并且不存在冲突</a:t>
            </a:r>
          </a:p>
          <a:p>
            <a:pPr marL="0" indent="0">
              <a:buNone/>
            </a:pPr>
            <a:r>
              <a:rPr lang="ja-JP" altLang="en-US" sz="1600">
                <a:solidFill>
                  <a:schemeClr val="bg1"/>
                </a:solidFill>
                <a:ea typeface="Calibri"/>
                <a:cs typeface="Calibri"/>
              </a:rPr>
              <a:t>NJU Tube仅在登录后可访问</a:t>
            </a:r>
          </a:p>
        </p:txBody>
      </p:sp>
    </p:spTree>
    <p:extLst>
      <p:ext uri="{BB962C8B-B14F-4D97-AF65-F5344CB8AC3E}">
        <p14:creationId xmlns:p14="http://schemas.microsoft.com/office/powerpoint/2010/main" val="91609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9E60094D-07A5-4104-AD08-5257B73F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542"/>
            <a:ext cx="914171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6E41D84E-894E-409A-8E60-5599740E4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17F7605B-2D6C-492C-8C2B-EF38B09E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980EE47E-2822-EC1C-CBE6-5B92C85C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09" y="2197387"/>
            <a:ext cx="1775938" cy="3903162"/>
          </a:xfrm>
          <a:prstGeom prst="rect">
            <a:avLst/>
          </a:prstGeom>
        </p:spPr>
      </p:pic>
      <p:grpSp>
        <p:nvGrpSpPr>
          <p:cNvPr id="29" name="Group 1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2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576072"/>
            <a:ext cx="7783113" cy="1546533"/>
          </a:xfrm>
        </p:spPr>
        <p:txBody>
          <a:bodyPr anchor="t">
            <a:normAutofit/>
          </a:bodyPr>
          <a:lstStyle/>
          <a:p>
            <a:r>
              <a:rPr lang="ja-JP" altLang="en-US" sz="4200">
                <a:solidFill>
                  <a:schemeClr val="bg1"/>
                </a:solidFill>
                <a:ea typeface="游ゴシック Light"/>
                <a:cs typeface="Calibri Light"/>
              </a:rPr>
              <a:t>UI与导航设计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C3A-F745-13C1-4D31-7DE00E14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306" y="2197386"/>
            <a:ext cx="3524595" cy="390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1500">
                <a:solidFill>
                  <a:schemeClr val="bg1"/>
                </a:solidFill>
                <a:ea typeface="游ゴシック"/>
                <a:cs typeface="Calibri"/>
              </a:rPr>
              <a:t>NJU Tube 的程序UI设计分为五个区域，分别为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ea typeface="游ゴシック"/>
                <a:cs typeface="Calibri"/>
              </a:rPr>
              <a:t>主页：当前登录用户的个人主页，可以看到用户发布过的所有视频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ea typeface="游ゴシック"/>
                <a:cs typeface="Calibri"/>
              </a:rPr>
              <a:t>探索：浏览NJU Tube 推送的实时热门视频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ea typeface="游ゴシック"/>
                <a:cs typeface="Calibri"/>
              </a:rPr>
              <a:t>上传：从用户相册上传视频至NJU Tube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ea typeface="游ゴシック"/>
                <a:cs typeface="Calibri"/>
              </a:rPr>
              <a:t>收藏：浏览个人收藏夹中的所有视频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ea typeface="游ゴシック"/>
                <a:cs typeface="Calibri"/>
              </a:rPr>
              <a:t>关于：程序开发者信息</a:t>
            </a:r>
          </a:p>
          <a:p>
            <a:r>
              <a:rPr lang="ja-JP" altLang="en-US" sz="15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NJU Tube 的UI设计采用导航栏+工具栏的方式实现，用户通过点击导航图标在不同的Fragment之间切换浏览</a:t>
            </a: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DA22092-BC12-D13A-4BB0-BEF2A3BE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59" y="2198728"/>
            <a:ext cx="1779769" cy="39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34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78BA4A6-C63D-5ACC-8DCD-A8FB67C6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006" y="819015"/>
            <a:ext cx="2364477" cy="519665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38" y="819015"/>
            <a:ext cx="4126161" cy="2353362"/>
          </a:xfrm>
        </p:spPr>
        <p:txBody>
          <a:bodyPr anchor="b">
            <a:normAutofit/>
          </a:bodyPr>
          <a:lstStyle/>
          <a:p>
            <a:r>
              <a:rPr lang="ja-JP" altLang="en-US" sz="4200">
                <a:solidFill>
                  <a:schemeClr val="bg1"/>
                </a:solidFill>
                <a:ea typeface="游ゴシック Light"/>
                <a:cs typeface="Calibri Light"/>
              </a:rPr>
              <a:t>视频流的推送</a:t>
            </a: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C3A-F745-13C1-4D31-7DE00E14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38" y="3442089"/>
            <a:ext cx="4126161" cy="25735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NJU Tube</a:t>
            </a:r>
            <a:r>
              <a:rPr lang="ja-JP" altLang="en-US" sz="1600">
                <a:solidFill>
                  <a:schemeClr val="bg1"/>
                </a:solidFill>
                <a:ea typeface="Calibri"/>
                <a:cs typeface="Calibri"/>
              </a:rPr>
              <a:t>会向用户推送最新的视频流</a:t>
            </a:r>
            <a:endParaRPr lang="ja-JP" altLang="en-US" sz="1600">
              <a:solidFill>
                <a:schemeClr val="bg1"/>
              </a:solidFill>
              <a:ea typeface="游ゴシック" panose="020B0400000000000000" pitchFamily="34" charset="-128"/>
              <a:cs typeface="Calibri"/>
            </a:endParaRPr>
          </a:p>
          <a:p>
            <a:r>
              <a:rPr lang="ja-JP" altLang="en-US" sz="1600">
                <a:solidFill>
                  <a:schemeClr val="bg1"/>
                </a:solidFill>
                <a:ea typeface="游ゴシック"/>
                <a:cs typeface="Calibri"/>
              </a:rPr>
              <a:t>该推送机制使用HTTP请求调用后端的推送获取API实现</a:t>
            </a:r>
          </a:p>
          <a:p>
            <a:r>
              <a:rPr lang="ja-JP" altLang="en-US" sz="1600">
                <a:solidFill>
                  <a:schemeClr val="bg1"/>
                </a:solidFill>
                <a:ea typeface="游ゴシック"/>
                <a:cs typeface="Calibri"/>
              </a:rPr>
              <a:t>API返回一组包含视频信息的JSON，客户端读取并解析为视频列表，通过适配器模式装载至客户端界面中的Recycler View组件内</a:t>
            </a:r>
          </a:p>
        </p:txBody>
      </p:sp>
    </p:spTree>
    <p:extLst>
      <p:ext uri="{BB962C8B-B14F-4D97-AF65-F5344CB8AC3E}">
        <p14:creationId xmlns:p14="http://schemas.microsoft.com/office/powerpoint/2010/main" val="31202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287" y="467271"/>
            <a:ext cx="3146755" cy="2052522"/>
          </a:xfrm>
        </p:spPr>
        <p:txBody>
          <a:bodyPr anchor="b">
            <a:normAutofit/>
          </a:bodyPr>
          <a:lstStyle/>
          <a:p>
            <a:r>
              <a:rPr lang="ja-JP" altLang="en-US" sz="4900">
                <a:ea typeface="游ゴシック Light"/>
                <a:cs typeface="Calibri Light"/>
              </a:rPr>
              <a:t>视频的发布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063" y="703679"/>
            <a:ext cx="565287" cy="1016562"/>
            <a:chOff x="422753" y="703679"/>
            <a:chExt cx="753718" cy="1016562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3623347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9836" y="1"/>
            <a:ext cx="3146756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32B058D-6792-EF8C-D4A4-EF09DF5C8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600"/>
          <a:stretch/>
        </p:blipFill>
        <p:spPr>
          <a:xfrm>
            <a:off x="2170976" y="276589"/>
            <a:ext cx="2036419" cy="17726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C3A-F745-13C1-4D31-7DE00E14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286" y="2990818"/>
            <a:ext cx="3146756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1600">
                <a:ea typeface="游ゴシック"/>
                <a:cs typeface="Calibri"/>
              </a:rPr>
              <a:t>视频的发布涉及相册访问权限的获取，NJU Tube会预先请求相册访问权限，同时这也是NJU Tube唯一需要的隐私权限</a:t>
            </a:r>
          </a:p>
          <a:p>
            <a:r>
              <a:rPr lang="ja-JP" altLang="en-US" sz="1600">
                <a:ea typeface="游ゴシック"/>
                <a:cs typeface="Calibri"/>
              </a:rPr>
              <a:t>用户可以通过选择相册内的视频进行标题取名以及上传</a:t>
            </a:r>
          </a:p>
          <a:p>
            <a:r>
              <a:rPr lang="ja-JP" altLang="en-US" sz="1600">
                <a:ea typeface="游ゴシック"/>
                <a:cs typeface="Calibri"/>
              </a:rPr>
              <a:t>客户端通过HTTP请求将视频数据上传至服务器，服务器通过客户端信息（如UID，时间戳等）生成视频信息并加入推送流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FF3E2AD-0F90-ED7B-CFF2-CAD0C65CE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479" y="3986479"/>
            <a:ext cx="2149336" cy="2149336"/>
          </a:xfrm>
          <a:prstGeom prst="rect">
            <a:avLst/>
          </a:prstGeom>
        </p:spPr>
      </p:pic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1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8" name="Group 34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700" y="0"/>
            <a:ext cx="3543300" cy="6858000"/>
            <a:chOff x="7467600" y="0"/>
            <a:chExt cx="47244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Freeform: Shape 38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0700" y="1"/>
            <a:ext cx="35433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0" name="Rectangle 4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88011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676400"/>
            <a:ext cx="3714750" cy="1216153"/>
          </a:xfrm>
        </p:spPr>
        <p:txBody>
          <a:bodyPr anchor="t">
            <a:normAutofit/>
          </a:bodyPr>
          <a:lstStyle/>
          <a:p>
            <a:r>
              <a:rPr lang="ja-JP" altLang="en-US" sz="3500">
                <a:ea typeface="游ゴシック Light"/>
                <a:cs typeface="Calibri Light"/>
              </a:rPr>
              <a:t>评论与收藏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76BFA-7C9F-4508-3451-83B95650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3429000"/>
            <a:ext cx="3714750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1500">
                <a:solidFill>
                  <a:schemeClr val="tx1">
                    <a:alpha val="55000"/>
                  </a:schemeClr>
                </a:solidFill>
                <a:ea typeface="游ゴシック"/>
                <a:cs typeface="Calibri"/>
              </a:rPr>
              <a:t>用户可以通过点击评论按钮在评论区发布评论，客户端通过调用服务器API上传用户的评论，并同步至服务器</a:t>
            </a:r>
          </a:p>
          <a:p>
            <a:r>
              <a:rPr lang="ja-JP" altLang="en-US" sz="1500">
                <a:solidFill>
                  <a:schemeClr val="tx1">
                    <a:alpha val="55000"/>
                  </a:schemeClr>
                </a:solidFill>
                <a:ea typeface="游ゴシック"/>
                <a:cs typeface="Calibri"/>
              </a:rPr>
              <a:t>点击收藏按钮可以收藏视频，用户可以通过点击导航栏中的收藏查看自己的收藏。服务器会自动同步用户的收藏列表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B9B792-1761-6A8D-6658-2610C1A63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" b="-39"/>
          <a:stretch/>
        </p:blipFill>
        <p:spPr>
          <a:xfrm>
            <a:off x="4616339" y="1676401"/>
            <a:ext cx="1582738" cy="350657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83725BE-5FF4-30A3-4C69-7804DD25B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" b="-39"/>
          <a:stretch/>
        </p:blipFill>
        <p:spPr>
          <a:xfrm>
            <a:off x="6647544" y="1676399"/>
            <a:ext cx="1582739" cy="35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NJU Tube</vt:lpstr>
      <vt:lpstr>需求分析</vt:lpstr>
      <vt:lpstr>总体设计</vt:lpstr>
      <vt:lpstr>功能设计</vt:lpstr>
      <vt:lpstr>登录与注册</vt:lpstr>
      <vt:lpstr>UI与导航设计</vt:lpstr>
      <vt:lpstr>视频流的推送</vt:lpstr>
      <vt:lpstr>视频的发布</vt:lpstr>
      <vt:lpstr>评论与收藏</vt:lpstr>
      <vt:lpstr>技术难点</vt:lpstr>
      <vt:lpstr>视频流列表的填充与监听</vt:lpstr>
      <vt:lpstr>收藏同步</vt:lpstr>
      <vt:lpstr>功能展示</vt:lpstr>
      <vt:lpstr>后期展望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447</cp:revision>
  <dcterms:created xsi:type="dcterms:W3CDTF">2023-06-06T06:15:05Z</dcterms:created>
  <dcterms:modified xsi:type="dcterms:W3CDTF">2023-06-06T16:31:04Z</dcterms:modified>
</cp:coreProperties>
</file>