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89" r:id="rId2"/>
    <p:sldId id="394" r:id="rId3"/>
    <p:sldId id="669" r:id="rId4"/>
    <p:sldId id="600" r:id="rId5"/>
    <p:sldId id="622" r:id="rId6"/>
    <p:sldId id="541" r:id="rId7"/>
    <p:sldId id="542" r:id="rId8"/>
    <p:sldId id="784" r:id="rId9"/>
    <p:sldId id="628" r:id="rId10"/>
    <p:sldId id="543" r:id="rId11"/>
    <p:sldId id="545" r:id="rId12"/>
    <p:sldId id="544" r:id="rId13"/>
    <p:sldId id="546" r:id="rId14"/>
    <p:sldId id="548" r:id="rId15"/>
    <p:sldId id="550" r:id="rId16"/>
    <p:sldId id="629" r:id="rId17"/>
    <p:sldId id="630" r:id="rId18"/>
    <p:sldId id="552" r:id="rId19"/>
    <p:sldId id="553" r:id="rId20"/>
    <p:sldId id="570" r:id="rId21"/>
    <p:sldId id="571" r:id="rId22"/>
    <p:sldId id="639" r:id="rId23"/>
    <p:sldId id="573" r:id="rId24"/>
    <p:sldId id="574" r:id="rId25"/>
    <p:sldId id="558" r:id="rId26"/>
    <p:sldId id="561" r:id="rId27"/>
    <p:sldId id="788" r:id="rId28"/>
    <p:sldId id="624" r:id="rId29"/>
    <p:sldId id="565" r:id="rId30"/>
    <p:sldId id="566" r:id="rId31"/>
    <p:sldId id="567" r:id="rId32"/>
    <p:sldId id="538" r:id="rId33"/>
    <p:sldId id="540" r:id="rId34"/>
    <p:sldId id="580" r:id="rId35"/>
    <p:sldId id="581" r:id="rId36"/>
    <p:sldId id="583" r:id="rId37"/>
    <p:sldId id="584" r:id="rId38"/>
    <p:sldId id="585" r:id="rId39"/>
    <p:sldId id="586" r:id="rId40"/>
    <p:sldId id="587" r:id="rId41"/>
    <p:sldId id="589" r:id="rId42"/>
    <p:sldId id="590" r:id="rId43"/>
    <p:sldId id="591" r:id="rId44"/>
    <p:sldId id="562" r:id="rId45"/>
    <p:sldId id="563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A339"/>
    <a:srgbClr val="FFBA1C"/>
    <a:srgbClr val="F5FF23"/>
    <a:srgbClr val="FA2121"/>
    <a:srgbClr val="FF414C"/>
    <a:srgbClr val="C4FEF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D66E-89C2-4CE2-8ACB-0E216D349CAB}" v="53" dt="2023-02-23T08:35:3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0" d="100"/>
          <a:sy n="60" d="100"/>
        </p:scale>
        <p:origin x="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fld id="{A7735BAF-02B3-4CEB-955F-52F2287289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B04CF996-5C37-4EE1-9229-EC1C9937AD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900113"/>
            <a:ext cx="4764088" cy="3573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5" tIns="47979" rIns="95955" bIns="47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DF91067-6428-1FA1-1C04-7402781D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B5DE0-3B3B-4413-8C0E-ECB7C28BCFB4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7227D0-5F13-AD7E-EE87-A166918C9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043CEF-DC45-0F5F-B28D-F9BF978F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10B1E-4D25-48E6-A6CB-2A7DB34EFF3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C6F97-10ED-4C23-BB16-F86858B0682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5C8D5-6EC2-4E16-9FFD-C93D02B6530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CCA5-BAB1-44AC-9768-975B260F77D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F83C4-8039-40BB-8F74-3665E199B38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08D48-1E29-4F5F-BB40-C446DB4A5C5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9869A-58F6-4FCF-BC6D-B0453FE81E4F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5F295-556A-4C87-B2DE-1D10DA3BC91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39F0C-A7DD-489C-A891-DFF6ABA7B5AA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9AFE-0DB7-4B12-ABB7-B88632B85CE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C563-4B84-4FBE-A927-4D2D12FA693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98FD4-6C51-450B-BE8E-214A10293F0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97547-1791-4825-B094-3245CE227A5F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440E9-EFA0-42FA-8FE3-FEF24C7582A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9B4E-13EB-4675-9A44-8C931862C0C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99400-4DDF-4305-B0A5-E173F808959B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C9F7-7E68-4A65-8F88-7057BFD3964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6F01-04CC-4E96-8758-86E3191687DD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16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040E7-6990-4B28-A2B2-DEEE52BBAAB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85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7B054-108C-4484-AA7E-421CA93CD349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17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D8D1-0CC1-4896-81C9-EB40782F70A2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5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2C09F-7E91-486D-926E-C9F4972C7CC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28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372E8-6614-4B64-81DC-B4DDBA97077F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2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CC041-9706-473D-A152-15929567B8DB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33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6C0F6-275C-4279-B593-0852E54F3295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FE98B-948F-4262-B561-BEB2B9DF61BF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73E43-9A51-4DDA-9657-09669CAB0474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201C-EDEF-41F5-A8A8-637DDECE2AB9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1DF4-C170-4ED9-A2CA-3C06CE1FC5E3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59E56-677C-475E-9C12-A14B71936ED7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E85CC-D7EC-4F2B-96B3-3EC363468564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8A3CA-2DC9-4149-95A3-DD87C9434530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E1A02-6C8D-4639-886D-C919DA4A479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0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F01A-9E71-4A1F-BD61-98F9547141BF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4B02C-AB6F-4831-BADE-344EEEA69DC5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566F-54C7-4CDB-9B35-064921A28E8C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0D647-8B18-47D6-BC75-33DD8F2E2D0F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59B66-02F4-4FE7-83FE-206B76C5C5D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DEC3A-7EAB-46BC-9F04-820D57EBE23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2298-9E38-4428-AA6E-C8A1BFD3B61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01B5D-E83E-4433-8351-2A35AD207F8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915FF-8236-4638-9826-E3DA47235E5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E4E6-71AA-413E-B7DC-463A98629F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D20-0D6E-4707-8BA4-535558A3D8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40DF-74F5-4A23-B53F-139CCD6B38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4F9A-E43F-48D4-AF58-316AF9EDB3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9E226-71E6-404C-BF93-DA4CBB83E1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4EF3-A240-4DB4-8CBB-7C0553AB62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FA30-5A00-40CC-8BF9-FB7E767EA7C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5BD-B99A-4B1C-B7B1-15FC22EAF5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989A-C24F-440A-8604-ACC2969C1E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1BE8-46D9-4D4B-B118-9447E9CCB2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33AE-5791-4F8F-AEB2-418BD3A746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6786-A4C8-4572-A7CF-2DF461B6A9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8124-7C2B-446B-89E0-B4961EEAEF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0F704D-AAE6-45E0-9A55-FBDCC0830C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032-1671-BB68-A8D6-69622D52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Security Protocols and Private Network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2F53-299B-1A34-8475-A21F7409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Dr Sana Belguith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DC25A-D537-7C6C-D04F-653C240D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FE4E6-71AA-413E-B7DC-463A98629F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8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5E800D9-C47A-49B2-A2A6-5E644A342FEA}" type="slidenum">
              <a:rPr lang="fr-FR">
                <a:latin typeface="+mn-lt"/>
              </a:rPr>
              <a:pPr defTabSz="762000">
                <a:defRPr/>
              </a:pPr>
              <a:t>10</a:t>
            </a:fld>
            <a:endParaRPr lang="fr-FR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organized into 2 parts: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i="1" dirty="0">
                <a:solidFill>
                  <a:schemeClr val="bg2"/>
                </a:solidFill>
              </a:rPr>
              <a:t>TLS record protocol</a:t>
            </a:r>
            <a:r>
              <a:rPr lang="en-US" sz="2000" dirty="0">
                <a:solidFill>
                  <a:schemeClr val="bg2"/>
                </a:solidFill>
              </a:rPr>
              <a:t>: user data protection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sub-protocols: establishment and management of TLS sessions (security parameters negotiation, errors processing…)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28600" y="3657600"/>
            <a:ext cx="8686800" cy="3124200"/>
            <a:chOff x="96" y="2112"/>
            <a:chExt cx="5472" cy="1968"/>
          </a:xfrm>
        </p:grpSpPr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1536" y="2112"/>
              <a:ext cx="4032" cy="262"/>
              <a:chOff x="504" y="2208"/>
              <a:chExt cx="4032" cy="262"/>
            </a:xfrm>
          </p:grpSpPr>
          <p:sp>
            <p:nvSpPr>
              <p:cNvPr id="56341" name="Rectangle 5"/>
              <p:cNvSpPr>
                <a:spLocks noChangeArrowheads="1"/>
              </p:cNvSpPr>
              <p:nvPr/>
            </p:nvSpPr>
            <p:spPr bwMode="blackWhite">
              <a:xfrm>
                <a:off x="1536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6342" name="Rectangle 6"/>
              <p:cNvSpPr>
                <a:spLocks noChangeArrowheads="1"/>
              </p:cNvSpPr>
              <p:nvPr/>
            </p:nvSpPr>
            <p:spPr bwMode="blackWhite">
              <a:xfrm>
                <a:off x="2568" y="2208"/>
                <a:ext cx="1080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  <p:sp>
            <p:nvSpPr>
              <p:cNvPr id="56343" name="Rectangle 7"/>
              <p:cNvSpPr>
                <a:spLocks noChangeArrowheads="1"/>
              </p:cNvSpPr>
              <p:nvPr/>
            </p:nvSpPr>
            <p:spPr bwMode="blackWhite">
              <a:xfrm>
                <a:off x="3648" y="2208"/>
                <a:ext cx="888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FTPS</a:t>
                </a:r>
              </a:p>
            </p:txBody>
          </p:sp>
          <p:sp>
            <p:nvSpPr>
              <p:cNvPr id="56344" name="Rectangle 8"/>
              <p:cNvSpPr>
                <a:spLocks noChangeArrowheads="1"/>
              </p:cNvSpPr>
              <p:nvPr/>
            </p:nvSpPr>
            <p:spPr bwMode="blackWhite">
              <a:xfrm>
                <a:off x="504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POP3S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96" y="2576"/>
              <a:ext cx="5040" cy="496"/>
              <a:chOff x="96" y="2576"/>
              <a:chExt cx="5040" cy="370"/>
            </a:xfrm>
          </p:grpSpPr>
          <p:sp>
            <p:nvSpPr>
              <p:cNvPr id="56337" name="Rectangle 10"/>
              <p:cNvSpPr>
                <a:spLocks noChangeArrowheads="1"/>
              </p:cNvSpPr>
              <p:nvPr/>
            </p:nvSpPr>
            <p:spPr bwMode="blackWhite">
              <a:xfrm>
                <a:off x="96" y="2576"/>
                <a:ext cx="1512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handshake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38" name="Rectangle 11"/>
              <p:cNvSpPr>
                <a:spLocks noChangeArrowheads="1"/>
              </p:cNvSpPr>
              <p:nvPr/>
            </p:nvSpPr>
            <p:spPr bwMode="blackWhite">
              <a:xfrm>
                <a:off x="1584" y="2576"/>
                <a:ext cx="1536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change cipher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spec protocol</a:t>
                </a:r>
              </a:p>
            </p:txBody>
          </p:sp>
          <p:sp>
            <p:nvSpPr>
              <p:cNvPr id="56339" name="Rectangle 12"/>
              <p:cNvSpPr>
                <a:spLocks noChangeArrowheads="1"/>
              </p:cNvSpPr>
              <p:nvPr/>
            </p:nvSpPr>
            <p:spPr bwMode="blackWhite">
              <a:xfrm>
                <a:off x="3120" y="2576"/>
                <a:ext cx="984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alert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40" name="Rectangle 13"/>
              <p:cNvSpPr>
                <a:spLocks noChangeArrowheads="1"/>
              </p:cNvSpPr>
              <p:nvPr/>
            </p:nvSpPr>
            <p:spPr bwMode="blackWhite">
              <a:xfrm>
                <a:off x="3984" y="2577"/>
                <a:ext cx="1152" cy="3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application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data protocol</a:t>
                </a:r>
              </a:p>
            </p:txBody>
          </p:sp>
        </p:grpSp>
        <p:sp>
          <p:nvSpPr>
            <p:cNvPr id="56328" name="Rectangle 14"/>
            <p:cNvSpPr>
              <a:spLocks noChangeArrowheads="1"/>
            </p:cNvSpPr>
            <p:nvPr/>
          </p:nvSpPr>
          <p:spPr bwMode="blackWhite">
            <a:xfrm>
              <a:off x="96" y="3072"/>
              <a:ext cx="504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 dirty="0">
                  <a:solidFill>
                    <a:srgbClr val="C4FEFA"/>
                  </a:solidFill>
                  <a:latin typeface="Times New Roman" pitchFamily="18" charset="0"/>
                </a:rPr>
                <a:t>TLS record protocol</a:t>
              </a:r>
            </a:p>
          </p:txBody>
        </p:sp>
        <p:grpSp>
          <p:nvGrpSpPr>
            <p:cNvPr id="56329" name="Group 15"/>
            <p:cNvGrpSpPr>
              <a:grpSpLocks/>
            </p:cNvGrpSpPr>
            <p:nvPr/>
          </p:nvGrpSpPr>
          <p:grpSpPr bwMode="auto">
            <a:xfrm>
              <a:off x="1200" y="3648"/>
              <a:ext cx="2304" cy="432"/>
              <a:chOff x="1200" y="3543"/>
              <a:chExt cx="2304" cy="633"/>
            </a:xfrm>
          </p:grpSpPr>
          <p:sp>
            <p:nvSpPr>
              <p:cNvPr id="56334" name="Rectangle 16"/>
              <p:cNvSpPr>
                <a:spLocks noChangeArrowheads="1"/>
              </p:cNvSpPr>
              <p:nvPr/>
            </p:nvSpPr>
            <p:spPr bwMode="blackWhite">
              <a:xfrm>
                <a:off x="2352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TCP</a:t>
                </a:r>
              </a:p>
            </p:txBody>
          </p:sp>
          <p:sp>
            <p:nvSpPr>
              <p:cNvPr id="56335" name="Rectangle 17"/>
              <p:cNvSpPr>
                <a:spLocks noChangeArrowheads="1"/>
              </p:cNvSpPr>
              <p:nvPr/>
            </p:nvSpPr>
            <p:spPr bwMode="blackWhite">
              <a:xfrm>
                <a:off x="1200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UDP</a:t>
                </a:r>
              </a:p>
            </p:txBody>
          </p:sp>
          <p:sp>
            <p:nvSpPr>
              <p:cNvPr id="56336" name="Rectangle 18"/>
              <p:cNvSpPr>
                <a:spLocks noChangeArrowheads="1"/>
              </p:cNvSpPr>
              <p:nvPr/>
            </p:nvSpPr>
            <p:spPr bwMode="blackWhite">
              <a:xfrm>
                <a:off x="1200" y="3860"/>
                <a:ext cx="2304" cy="3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IP</a:t>
                </a:r>
              </a:p>
            </p:txBody>
          </p:sp>
        </p:grpSp>
        <p:sp>
          <p:nvSpPr>
            <p:cNvPr id="56330" name="Line 19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2400" cy="159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1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432" cy="207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2" name="Line 21"/>
            <p:cNvSpPr>
              <a:spLocks noChangeShapeType="1"/>
            </p:cNvSpPr>
            <p:nvPr/>
          </p:nvSpPr>
          <p:spPr bwMode="auto">
            <a:xfrm flipH="1" flipV="1">
              <a:off x="96" y="3358"/>
              <a:ext cx="2256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3" name="Line 22"/>
            <p:cNvSpPr>
              <a:spLocks noChangeShapeType="1"/>
            </p:cNvSpPr>
            <p:nvPr/>
          </p:nvSpPr>
          <p:spPr bwMode="auto">
            <a:xfrm flipV="1">
              <a:off x="3504" y="3358"/>
              <a:ext cx="1632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D65F6-2541-2E1D-3FA0-12503E04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46A8B23-F31D-40CD-803F-A661BDF96D87}" type="slidenum">
              <a:rPr lang="fr-FR">
                <a:latin typeface="+mn-lt"/>
              </a:rPr>
              <a:pPr defTabSz="762000">
                <a:defRPr/>
              </a:pPr>
              <a:t>11</a:t>
            </a:fld>
            <a:endParaRPr lang="fr-FR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80400" cy="490696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TLS sub-protocols: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alert protocol</a:t>
            </a:r>
            <a:r>
              <a:rPr lang="en-US" dirty="0">
                <a:solidFill>
                  <a:schemeClr val="bg2"/>
                </a:solidFill>
              </a:rPr>
              <a:t>: alarms transmission through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endParaRPr lang="en-US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change cipher-spec protocol</a:t>
            </a:r>
            <a:r>
              <a:rPr lang="en-US" dirty="0">
                <a:solidFill>
                  <a:schemeClr val="bg2"/>
                </a:solidFill>
              </a:rPr>
              <a:t>: move to the new security context by the sender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application data protocol</a:t>
            </a:r>
            <a:r>
              <a:rPr lang="en-US" dirty="0">
                <a:solidFill>
                  <a:schemeClr val="bg2"/>
                </a:solidFill>
              </a:rPr>
              <a:t>: direct data communication to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r>
              <a:rPr lang="en-US" dirty="0">
                <a:solidFill>
                  <a:schemeClr val="bg2"/>
                </a:solidFill>
              </a:rPr>
              <a:t> layer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handshake protocol</a:t>
            </a:r>
            <a:r>
              <a:rPr lang="en-US" dirty="0">
                <a:solidFill>
                  <a:schemeClr val="bg2"/>
                </a:solidFill>
              </a:rPr>
              <a:t>: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authentication and security parameters establishment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E9FF-68C9-BD8B-CF86-519CB8A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241BD1A-A762-4A7A-9210-F38FFFC0DAD0}" type="slidenum">
              <a:rPr lang="fr-FR">
                <a:latin typeface="+mn-lt"/>
              </a:rPr>
              <a:pPr defTabSz="762000">
                <a:defRPr/>
              </a:pPr>
              <a:t>12</a:t>
            </a:fld>
            <a:endParaRPr lang="fr-FR"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i="1" dirty="0">
                <a:solidFill>
                  <a:schemeClr val="bg2"/>
                </a:solidFill>
              </a:rPr>
              <a:t>TLS record protocol 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blackWhite">
          <a:xfrm>
            <a:off x="2133600" y="1905000"/>
            <a:ext cx="42672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bloc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V="1">
            <a:off x="3581400" y="22860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blackWhite">
          <a:xfrm>
            <a:off x="21336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V="1">
            <a:off x="23622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6400800" y="2235200"/>
            <a:ext cx="2176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Fragmentation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blackWhite">
          <a:xfrm>
            <a:off x="35687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43307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blackWhite">
          <a:xfrm>
            <a:off x="49911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V="1">
            <a:off x="61341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blackWhite">
          <a:xfrm>
            <a:off x="18288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6405563" y="3124200"/>
            <a:ext cx="19764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Compression</a:t>
            </a:r>
          </a:p>
        </p:txBody>
      </p:sp>
      <p:sp>
        <p:nvSpPr>
          <p:cNvPr id="57359" name="Text Box 14"/>
          <p:cNvSpPr txBox="1">
            <a:spLocks noChangeArrowheads="1"/>
          </p:cNvSpPr>
          <p:nvPr/>
        </p:nvSpPr>
        <p:spPr bwMode="auto">
          <a:xfrm>
            <a:off x="6399213" y="403860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Encryption</a:t>
            </a:r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6400800" y="4953000"/>
            <a:ext cx="269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MAC introduction</a:t>
            </a: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blackWhite">
          <a:xfrm>
            <a:off x="37846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blackWhite">
          <a:xfrm>
            <a:off x="55880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blackWhite">
          <a:xfrm>
            <a:off x="182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blackWhite">
          <a:xfrm>
            <a:off x="38100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3622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V="1">
            <a:off x="43180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V="1">
            <a:off x="61468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8" name="Rectangle 23"/>
          <p:cNvSpPr>
            <a:spLocks noChangeArrowheads="1"/>
          </p:cNvSpPr>
          <p:nvPr/>
        </p:nvSpPr>
        <p:spPr bwMode="blackWhite">
          <a:xfrm>
            <a:off x="563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8956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48514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1" name="Rectangle 26"/>
          <p:cNvSpPr>
            <a:spLocks noChangeArrowheads="1"/>
          </p:cNvSpPr>
          <p:nvPr/>
        </p:nvSpPr>
        <p:spPr bwMode="blackWhite">
          <a:xfrm>
            <a:off x="182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 flipV="1">
            <a:off x="236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3" name="Rectangle 28"/>
          <p:cNvSpPr>
            <a:spLocks noChangeArrowheads="1"/>
          </p:cNvSpPr>
          <p:nvPr/>
        </p:nvSpPr>
        <p:spPr bwMode="blackWhite">
          <a:xfrm>
            <a:off x="37719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4" name="Line 29"/>
          <p:cNvSpPr>
            <a:spLocks noChangeShapeType="1"/>
          </p:cNvSpPr>
          <p:nvPr/>
        </p:nvSpPr>
        <p:spPr bwMode="auto">
          <a:xfrm flipV="1">
            <a:off x="43053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67183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blackWhite">
          <a:xfrm>
            <a:off x="563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 flipV="1">
            <a:off x="617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682625" y="6010275"/>
            <a:ext cx="8066088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Many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mechanisms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need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negotiation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during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the TLS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initialization</a:t>
            </a:r>
            <a:endParaRPr lang="fr-FR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604B-9535-6922-90E6-EF82A7A1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1941C11-B6E7-4BEE-BDEE-1566EFD3BEF0}" type="slidenum">
              <a:rPr lang="fr-FR">
                <a:latin typeface="+mn-lt"/>
              </a:rPr>
              <a:pPr defTabSz="762000">
                <a:defRPr/>
              </a:pPr>
              <a:t>13</a:t>
            </a:fld>
            <a:endParaRPr lang="fr-FR">
              <a:latin typeface="+mn-lt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18" y="1340768"/>
            <a:ext cx="8208963" cy="59594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TLS handshake protocol </a:t>
            </a:r>
            <a:r>
              <a:rPr lang="en-US" sz="2800" dirty="0">
                <a:solidFill>
                  <a:schemeClr val="bg2"/>
                </a:solidFill>
              </a:rPr>
              <a:t>enables the server and client to: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the TLS version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security parameters (compression method, encryption algorithms) for the confidentiality, authentication, integrity services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authenticate each other (optional authentication of clients)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exchange of master keys (used to derive session keys)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replay detection (thanks to the </a:t>
            </a:r>
            <a:r>
              <a:rPr lang="en-US" sz="2400" i="1" dirty="0">
                <a:solidFill>
                  <a:schemeClr val="bg2"/>
                </a:solidFill>
              </a:rPr>
              <a:t>Random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detection of message integrity problems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EDC8-ABBF-2AFF-61B4-8A02464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0B5F797-BC20-4511-B819-8F0364172332}" type="slidenum">
              <a:rPr lang="fr-FR">
                <a:latin typeface="+mn-lt"/>
              </a:rPr>
              <a:pPr defTabSz="762000">
                <a:defRPr/>
              </a:pPr>
              <a:t>14</a:t>
            </a:fld>
            <a:endParaRPr lang="fr-FR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exchanges: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334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Client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5532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Server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1752600" y="22860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2362200" y="19050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(1) Handshake : ClientHello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 flipH="1" flipV="1">
            <a:off x="1752600" y="274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362200" y="236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</a:t>
            </a: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 flipV="1">
            <a:off x="1752600" y="3124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2362200" y="2743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Certificate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H="1" flipV="1">
            <a:off x="1752600" y="3505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2362200" y="3124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ServerHelloDone</a:t>
            </a: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1752600" y="3886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1752600" y="3505200"/>
            <a:ext cx="49530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(3) Handshake : ClientKeyExchange</a:t>
            </a:r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1752600" y="4267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2743200" y="3886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 ChangeCipherSpec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V="1">
            <a:off x="1752600" y="4648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0" name="Rectangle 19"/>
          <p:cNvSpPr>
            <a:spLocks noChangeArrowheads="1"/>
          </p:cNvSpPr>
          <p:nvPr/>
        </p:nvSpPr>
        <p:spPr bwMode="auto">
          <a:xfrm>
            <a:off x="2438400" y="4267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(5) Handshake: Finished</a:t>
            </a:r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 flipV="1">
            <a:off x="1752600" y="5029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2" name="Rectangle 21"/>
          <p:cNvSpPr>
            <a:spLocks noChangeArrowheads="1"/>
          </p:cNvSpPr>
          <p:nvPr/>
        </p:nvSpPr>
        <p:spPr bwMode="auto">
          <a:xfrm>
            <a:off x="2590800" y="4648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ChangeCipherSpec</a:t>
            </a:r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H="1" flipV="1">
            <a:off x="1752600" y="5410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4" name="Rectangle 23"/>
          <p:cNvSpPr>
            <a:spLocks noChangeArrowheads="1"/>
          </p:cNvSpPr>
          <p:nvPr/>
        </p:nvSpPr>
        <p:spPr bwMode="auto">
          <a:xfrm>
            <a:off x="2362200" y="5029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(6) Handshake : Finished</a:t>
            </a:r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 flipV="1">
            <a:off x="1752600" y="5791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6" name="Rectangle 25"/>
          <p:cNvSpPr>
            <a:spLocks noChangeArrowheads="1"/>
          </p:cNvSpPr>
          <p:nvPr/>
        </p:nvSpPr>
        <p:spPr bwMode="auto">
          <a:xfrm>
            <a:off x="2438400" y="5410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7" name="Line 26"/>
          <p:cNvSpPr>
            <a:spLocks noChangeShapeType="1"/>
          </p:cNvSpPr>
          <p:nvPr/>
        </p:nvSpPr>
        <p:spPr bwMode="auto">
          <a:xfrm flipH="1" flipV="1">
            <a:off x="1752600" y="6172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2438400" y="5791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1828800" y="655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70" name="Rectangle 29"/>
          <p:cNvSpPr>
            <a:spLocks noChangeArrowheads="1"/>
          </p:cNvSpPr>
          <p:nvPr/>
        </p:nvSpPr>
        <p:spPr bwMode="auto">
          <a:xfrm>
            <a:off x="2514600" y="617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Alert: warning, close_notify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F9A3B-1442-7CF4-E543-23F3EA35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D5B4CB3-B486-4964-8DE9-4B45605026A5}" type="slidenum">
              <a:rPr lang="fr-FR">
                <a:latin typeface="+mn-lt"/>
              </a:rPr>
              <a:pPr defTabSz="762000">
                <a:defRPr/>
              </a:pPr>
              <a:t>15</a:t>
            </a:fld>
            <a:endParaRPr lang="fr-FR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58200" cy="5688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TLS1.2 algorithms/methods:</a:t>
            </a: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A number of Cipher Suites are defined under the format: </a:t>
            </a:r>
            <a:r>
              <a:rPr lang="fr-FR" sz="2400" dirty="0">
                <a:solidFill>
                  <a:schemeClr val="bg2"/>
                </a:solidFill>
              </a:rPr>
              <a:t>TLS_RSA_WITH_AES_256_CBC_SHA256 (</a:t>
            </a:r>
            <a:r>
              <a:rPr lang="fr-FR" sz="2400" dirty="0" err="1">
                <a:solidFill>
                  <a:schemeClr val="bg2"/>
                </a:solidFill>
              </a:rPr>
              <a:t>mandatory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cipher</a:t>
            </a:r>
            <a:r>
              <a:rPr lang="fr-FR" sz="2400" dirty="0">
                <a:solidFill>
                  <a:schemeClr val="bg2"/>
                </a:solidFill>
              </a:rPr>
              <a:t> suite)</a:t>
            </a:r>
            <a:endParaRPr lang="en-US" sz="2400" dirty="0">
              <a:solidFill>
                <a:schemeClr val="bg2"/>
              </a:solidFill>
            </a:endParaRPr>
          </a:p>
        </p:txBody>
      </p:sp>
      <p:grpSp>
        <p:nvGrpSpPr>
          <p:cNvPr id="63493" name="Group 25"/>
          <p:cNvGrpSpPr>
            <a:grpSpLocks/>
          </p:cNvGrpSpPr>
          <p:nvPr/>
        </p:nvGrpSpPr>
        <p:grpSpPr bwMode="auto">
          <a:xfrm>
            <a:off x="1447800" y="1773238"/>
            <a:ext cx="6477000" cy="3463925"/>
            <a:chOff x="912" y="1344"/>
            <a:chExt cx="4080" cy="2182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blackWhite">
            <a:xfrm>
              <a:off x="2448" y="1742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RC4_128 </a:t>
              </a:r>
            </a:p>
          </p:txBody>
        </p:sp>
        <p:sp>
          <p:nvSpPr>
            <p:cNvPr id="63495" name="Rectangle 5"/>
            <p:cNvSpPr>
              <a:spLocks noChangeArrowheads="1"/>
            </p:cNvSpPr>
            <p:nvPr/>
          </p:nvSpPr>
          <p:spPr bwMode="blackWhite">
            <a:xfrm>
              <a:off x="2448" y="1344"/>
              <a:ext cx="1250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Ciphering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algorithms</a:t>
              </a:r>
            </a:p>
          </p:txBody>
        </p:sp>
        <p:sp>
          <p:nvSpPr>
            <p:cNvPr id="63496" name="Rectangle 6"/>
            <p:cNvSpPr>
              <a:spLocks noChangeArrowheads="1"/>
            </p:cNvSpPr>
            <p:nvPr/>
          </p:nvSpPr>
          <p:spPr bwMode="blackWhite">
            <a:xfrm>
              <a:off x="2448" y="2308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AES_128_CBC</a:t>
              </a:r>
            </a:p>
          </p:txBody>
        </p:sp>
        <p:sp>
          <p:nvSpPr>
            <p:cNvPr id="63497" name="Rectangle 7"/>
            <p:cNvSpPr>
              <a:spLocks noChangeArrowheads="1"/>
            </p:cNvSpPr>
            <p:nvPr/>
          </p:nvSpPr>
          <p:spPr bwMode="blackWhite">
            <a:xfrm>
              <a:off x="2448" y="2618"/>
              <a:ext cx="1250" cy="35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AES_256_CBC</a:t>
              </a:r>
            </a:p>
          </p:txBody>
        </p:sp>
        <p:sp>
          <p:nvSpPr>
            <p:cNvPr id="63498" name="Rectangle 8"/>
            <p:cNvSpPr>
              <a:spLocks noChangeArrowheads="1"/>
            </p:cNvSpPr>
            <p:nvPr/>
          </p:nvSpPr>
          <p:spPr bwMode="blackWhite">
            <a:xfrm>
              <a:off x="3698" y="1344"/>
              <a:ext cx="1294" cy="39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Hash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functions</a:t>
              </a:r>
            </a:p>
          </p:txBody>
        </p:sp>
        <p:sp>
          <p:nvSpPr>
            <p:cNvPr id="63499" name="Rectangle 9"/>
            <p:cNvSpPr>
              <a:spLocks noChangeArrowheads="1"/>
            </p:cNvSpPr>
            <p:nvPr/>
          </p:nvSpPr>
          <p:spPr bwMode="blackWhite">
            <a:xfrm>
              <a:off x="3698" y="1741"/>
              <a:ext cx="1294" cy="3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MD5</a:t>
              </a:r>
            </a:p>
          </p:txBody>
        </p:sp>
        <p:sp>
          <p:nvSpPr>
            <p:cNvPr id="63500" name="Rectangle 10"/>
            <p:cNvSpPr>
              <a:spLocks noChangeArrowheads="1"/>
            </p:cNvSpPr>
            <p:nvPr/>
          </p:nvSpPr>
          <p:spPr bwMode="blackWhite">
            <a:xfrm>
              <a:off x="3698" y="202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SHA-1</a:t>
              </a:r>
            </a:p>
          </p:txBody>
        </p:sp>
        <p:sp>
          <p:nvSpPr>
            <p:cNvPr id="63501" name="Rectangle 11"/>
            <p:cNvSpPr>
              <a:spLocks noChangeArrowheads="1"/>
            </p:cNvSpPr>
            <p:nvPr/>
          </p:nvSpPr>
          <p:spPr bwMode="blackWhite">
            <a:xfrm>
              <a:off x="912" y="1742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RSA</a:t>
              </a:r>
            </a:p>
          </p:txBody>
        </p:sp>
        <p:sp>
          <p:nvSpPr>
            <p:cNvPr id="63502" name="Rectangle 12"/>
            <p:cNvSpPr>
              <a:spLocks noChangeArrowheads="1"/>
            </p:cNvSpPr>
            <p:nvPr/>
          </p:nvSpPr>
          <p:spPr bwMode="blackWhite">
            <a:xfrm>
              <a:off x="912" y="1344"/>
              <a:ext cx="1536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Key exchange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methods</a:t>
              </a:r>
            </a:p>
          </p:txBody>
        </p:sp>
        <p:sp>
          <p:nvSpPr>
            <p:cNvPr id="63503" name="Rectangle 13"/>
            <p:cNvSpPr>
              <a:spLocks noChangeArrowheads="1"/>
            </p:cNvSpPr>
            <p:nvPr/>
          </p:nvSpPr>
          <p:spPr bwMode="blackWhite">
            <a:xfrm>
              <a:off x="912" y="230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DH_RSA</a:t>
              </a:r>
            </a:p>
          </p:txBody>
        </p:sp>
        <p:sp>
          <p:nvSpPr>
            <p:cNvPr id="63504" name="Rectangle 14"/>
            <p:cNvSpPr>
              <a:spLocks noChangeArrowheads="1"/>
            </p:cNvSpPr>
            <p:nvPr/>
          </p:nvSpPr>
          <p:spPr bwMode="blackWhite">
            <a:xfrm>
              <a:off x="912" y="261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DHE_DSS</a:t>
              </a:r>
            </a:p>
          </p:txBody>
        </p:sp>
        <p:sp>
          <p:nvSpPr>
            <p:cNvPr id="63505" name="Rectangle 15"/>
            <p:cNvSpPr>
              <a:spLocks noChangeArrowheads="1"/>
            </p:cNvSpPr>
            <p:nvPr/>
          </p:nvSpPr>
          <p:spPr bwMode="blackWhite">
            <a:xfrm>
              <a:off x="914" y="292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DHE_RSA</a:t>
              </a:r>
            </a:p>
          </p:txBody>
        </p:sp>
        <p:sp>
          <p:nvSpPr>
            <p:cNvPr id="63506" name="Rectangle 16"/>
            <p:cNvSpPr>
              <a:spLocks noChangeArrowheads="1"/>
            </p:cNvSpPr>
            <p:nvPr/>
          </p:nvSpPr>
          <p:spPr bwMode="blackWhite">
            <a:xfrm>
              <a:off x="914" y="3216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DH_anon</a:t>
              </a:r>
            </a:p>
          </p:txBody>
        </p:sp>
        <p:sp>
          <p:nvSpPr>
            <p:cNvPr id="63507" name="Rectangle 20"/>
            <p:cNvSpPr>
              <a:spLocks noChangeArrowheads="1"/>
            </p:cNvSpPr>
            <p:nvPr/>
          </p:nvSpPr>
          <p:spPr bwMode="blackWhite">
            <a:xfrm>
              <a:off x="2448" y="2029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3DES_EDE</a:t>
              </a:r>
            </a:p>
          </p:txBody>
        </p:sp>
        <p:sp>
          <p:nvSpPr>
            <p:cNvPr id="63508" name="Rectangle 21"/>
            <p:cNvSpPr>
              <a:spLocks noChangeArrowheads="1"/>
            </p:cNvSpPr>
            <p:nvPr/>
          </p:nvSpPr>
          <p:spPr bwMode="blackWhite">
            <a:xfrm>
              <a:off x="912" y="2029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DH-DSS</a:t>
              </a:r>
            </a:p>
          </p:txBody>
        </p:sp>
        <p:sp>
          <p:nvSpPr>
            <p:cNvPr id="63509" name="Rectangle 24"/>
            <p:cNvSpPr>
              <a:spLocks noChangeArrowheads="1"/>
            </p:cNvSpPr>
            <p:nvPr/>
          </p:nvSpPr>
          <p:spPr bwMode="blackWhite">
            <a:xfrm>
              <a:off x="3696" y="234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SHA-256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C7B02-9BB5-DFFA-EFE6-D29DE83A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E397634-8393-4601-A5AF-F29141182F87}" type="slidenum">
              <a:rPr lang="fr-FR">
                <a:latin typeface="+mn-lt"/>
              </a:rPr>
              <a:pPr defTabSz="762000">
                <a:defRPr/>
              </a:pPr>
              <a:t>16</a:t>
            </a:fld>
            <a:endParaRPr lang="fr-FR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Security protocol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i="1" dirty="0">
                <a:solidFill>
                  <a:schemeClr val="bg2"/>
                </a:solidFill>
              </a:rPr>
              <a:t>(IP security)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Defined by the IETF </a:t>
            </a:r>
            <a:r>
              <a:rPr lang="en-US" sz="2400" i="1" dirty="0">
                <a:solidFill>
                  <a:schemeClr val="bg2"/>
                </a:solidFill>
              </a:rPr>
              <a:t>(Internet Engineering Task Force)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1st standards in 1995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2nd standards in 1998, improved in 2005 and largely implemented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Very much used to protect IP traffic between two remote networks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EA8B-2357-EAE0-C37A-C941AC9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56A3CD-AE15-4262-BAFA-E4BCF60A812A}" type="slidenum">
              <a:rPr lang="fr-FR">
                <a:latin typeface="+mn-lt"/>
              </a:rPr>
              <a:pPr defTabSz="762000">
                <a:defRPr/>
              </a:pPr>
              <a:t>17</a:t>
            </a:fld>
            <a:endParaRPr lang="fr-FR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36613"/>
            <a:ext cx="8280400" cy="5815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Both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entities must authenticate each other (e.g. public key certificate, but also shared secret)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Initialization phase messages protected in integrity and authenticity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the application level module IKE </a:t>
            </a:r>
            <a:r>
              <a:rPr lang="en-US" sz="2000" i="1" dirty="0">
                <a:solidFill>
                  <a:schemeClr val="bg2"/>
                </a:solidFill>
              </a:rPr>
              <a:t>(Internet Key Exchange)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an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sub-protocol: AH </a:t>
            </a:r>
            <a:r>
              <a:rPr lang="en-US" sz="2000" i="1" dirty="0">
                <a:solidFill>
                  <a:schemeClr val="bg2"/>
                </a:solidFill>
              </a:rPr>
              <a:t>(Authentication Header)</a:t>
            </a:r>
            <a:r>
              <a:rPr lang="en-US" sz="2000" dirty="0">
                <a:solidFill>
                  <a:schemeClr val="bg2"/>
                </a:solidFill>
              </a:rPr>
              <a:t> or ESP</a:t>
            </a:r>
            <a:r>
              <a:rPr lang="en-US" sz="2000" i="1" dirty="0">
                <a:solidFill>
                  <a:schemeClr val="bg2"/>
                </a:solidFill>
              </a:rPr>
              <a:t> (Encapsulating Security Payload)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Possibility to create a protected tunnel or to secure an IP packet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D491-23AB-E4FE-3008-04C9A78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3C2B0F9-F98D-47CD-A2DE-49925180EBD1}" type="slidenum">
              <a:rPr lang="fr-FR">
                <a:latin typeface="+mn-lt"/>
              </a:rPr>
              <a:pPr defTabSz="762000">
                <a:defRPr/>
              </a:pPr>
              <a:t>18</a:t>
            </a:fld>
            <a:endParaRPr lang="fr-FR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752"/>
            <a:ext cx="8458200" cy="470852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Security services supported by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thanks to two sub-protocols: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AH </a:t>
            </a:r>
            <a:r>
              <a:rPr lang="en-US" sz="2400" i="1" dirty="0">
                <a:solidFill>
                  <a:schemeClr val="bg2"/>
                </a:solidFill>
              </a:rPr>
              <a:t>(Authentication Header) </a:t>
            </a:r>
            <a:r>
              <a:rPr lang="en-US" sz="2400" dirty="0">
                <a:solidFill>
                  <a:schemeClr val="bg2"/>
                </a:solidFill>
              </a:rPr>
              <a:t>: 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 and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and part of the header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protocol number: 51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ESP </a:t>
            </a:r>
            <a:r>
              <a:rPr lang="en-US" sz="2400" i="1" dirty="0">
                <a:solidFill>
                  <a:schemeClr val="bg2"/>
                </a:solidFill>
              </a:rPr>
              <a:t>(Encapsulating Security Payload)</a:t>
            </a:r>
            <a:r>
              <a:rPr lang="en-US" sz="2400" dirty="0">
                <a:solidFill>
                  <a:schemeClr val="bg2"/>
                </a:solidFill>
              </a:rPr>
              <a:t> :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data confidentiality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integrity,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only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8A912-37BF-5D91-31E3-D585EE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BE0D57C-8622-47EC-8774-2CD34F8161F8}" type="slidenum">
              <a:rPr lang="fr-FR">
                <a:latin typeface="+mn-lt"/>
              </a:rPr>
              <a:pPr defTabSz="762000">
                <a:defRPr/>
              </a:pPr>
              <a:t>19</a:t>
            </a:fld>
            <a:endParaRPr lang="fr-FR">
              <a:latin typeface="+mn-l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72461" y="984251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Two IPsec protection modes: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Transport mode: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only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the content of the packet and some fields in the header are protected. Usable only between ends of connection</a:t>
            </a: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8786" y="2306689"/>
            <a:ext cx="8534400" cy="947737"/>
            <a:chOff x="22" y="1525"/>
            <a:chExt cx="5376" cy="597"/>
          </a:xfrm>
        </p:grpSpPr>
        <p:sp>
          <p:nvSpPr>
            <p:cNvPr id="67619" name="Rectangle 5"/>
            <p:cNvSpPr>
              <a:spLocks noChangeArrowheads="1"/>
            </p:cNvSpPr>
            <p:nvPr/>
          </p:nvSpPr>
          <p:spPr bwMode="auto">
            <a:xfrm>
              <a:off x="1846" y="1525"/>
              <a:ext cx="13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620" name="Group 6"/>
            <p:cNvGrpSpPr>
              <a:grpSpLocks/>
            </p:cNvGrpSpPr>
            <p:nvPr/>
          </p:nvGrpSpPr>
          <p:grpSpPr bwMode="auto">
            <a:xfrm>
              <a:off x="1846" y="1759"/>
              <a:ext cx="986" cy="277"/>
              <a:chOff x="2160" y="2016"/>
              <a:chExt cx="816" cy="277"/>
            </a:xfrm>
          </p:grpSpPr>
          <p:sp>
            <p:nvSpPr>
              <p:cNvPr id="67630" name="Rectangle 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1" name="Rectangle 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2" name="Rectangle 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3" name="Line 1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4" name="Freeform 1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7621" name="Rectangle 12" descr="90%"/>
            <p:cNvSpPr>
              <a:spLocks noChangeArrowheads="1"/>
            </p:cNvSpPr>
            <p:nvPr/>
          </p:nvSpPr>
          <p:spPr bwMode="auto">
            <a:xfrm>
              <a:off x="790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2" name="Rectangle 13"/>
            <p:cNvSpPr>
              <a:spLocks noChangeArrowheads="1"/>
            </p:cNvSpPr>
            <p:nvPr/>
          </p:nvSpPr>
          <p:spPr bwMode="blackWhite">
            <a:xfrm>
              <a:off x="22" y="166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sp>
          <p:nvSpPr>
            <p:cNvPr id="67623" name="Text Box 14"/>
            <p:cNvSpPr txBox="1">
              <a:spLocks noChangeArrowheads="1"/>
            </p:cNvSpPr>
            <p:nvPr/>
          </p:nvSpPr>
          <p:spPr bwMode="auto">
            <a:xfrm>
              <a:off x="952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67624" name="Rectangle 15"/>
            <p:cNvSpPr>
              <a:spLocks noChangeArrowheads="1"/>
            </p:cNvSpPr>
            <p:nvPr/>
          </p:nvSpPr>
          <p:spPr bwMode="blackWhite">
            <a:xfrm>
              <a:off x="3046" y="1663"/>
              <a:ext cx="75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 IP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5" name="Rectangle 16"/>
            <p:cNvSpPr>
              <a:spLocks noChangeArrowheads="1"/>
            </p:cNvSpPr>
            <p:nvPr/>
          </p:nvSpPr>
          <p:spPr bwMode="blackWhite">
            <a:xfrm>
              <a:off x="3804" y="1663"/>
              <a:ext cx="672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6" name="Line 17"/>
            <p:cNvSpPr>
              <a:spLocks noChangeShapeType="1"/>
            </p:cNvSpPr>
            <p:nvPr/>
          </p:nvSpPr>
          <p:spPr bwMode="auto">
            <a:xfrm flipV="1">
              <a:off x="4467" y="2118"/>
              <a:ext cx="931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7" name="Line 18"/>
            <p:cNvSpPr>
              <a:spLocks noChangeShapeType="1"/>
            </p:cNvSpPr>
            <p:nvPr/>
          </p:nvSpPr>
          <p:spPr bwMode="auto">
            <a:xfrm flipV="1">
              <a:off x="3094" y="2113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8" name="Rectangle 19" descr="90%"/>
            <p:cNvSpPr>
              <a:spLocks noChangeArrowheads="1"/>
            </p:cNvSpPr>
            <p:nvPr/>
          </p:nvSpPr>
          <p:spPr bwMode="auto">
            <a:xfrm>
              <a:off x="4486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9" name="Text Box 20"/>
            <p:cNvSpPr txBox="1">
              <a:spLocks noChangeArrowheads="1"/>
            </p:cNvSpPr>
            <p:nvPr/>
          </p:nvSpPr>
          <p:spPr bwMode="auto">
            <a:xfrm>
              <a:off x="4648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925" y="3406775"/>
            <a:ext cx="9067800" cy="3206750"/>
            <a:chOff x="22" y="2146"/>
            <a:chExt cx="5712" cy="2020"/>
          </a:xfrm>
        </p:grpSpPr>
        <p:grpSp>
          <p:nvGrpSpPr>
            <p:cNvPr id="67591" name="Group 22"/>
            <p:cNvGrpSpPr>
              <a:grpSpLocks/>
            </p:cNvGrpSpPr>
            <p:nvPr/>
          </p:nvGrpSpPr>
          <p:grpSpPr bwMode="auto">
            <a:xfrm>
              <a:off x="1517" y="2191"/>
              <a:ext cx="1536" cy="211"/>
              <a:chOff x="1632" y="2194"/>
              <a:chExt cx="1536" cy="211"/>
            </a:xfrm>
          </p:grpSpPr>
          <p:sp>
            <p:nvSpPr>
              <p:cNvPr id="67617" name="Rectangle 23"/>
              <p:cNvSpPr>
                <a:spLocks noChangeArrowheads="1"/>
              </p:cNvSpPr>
              <p:nvPr/>
            </p:nvSpPr>
            <p:spPr bwMode="auto">
              <a:xfrm>
                <a:off x="1632" y="2203"/>
                <a:ext cx="110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8" name="Line 24"/>
              <p:cNvSpPr>
                <a:spLocks noChangeShapeType="1"/>
              </p:cNvSpPr>
              <p:nvPr/>
            </p:nvSpPr>
            <p:spPr bwMode="auto">
              <a:xfrm>
                <a:off x="1680" y="2194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2" name="Rectangle 25"/>
            <p:cNvSpPr>
              <a:spLocks noChangeArrowheads="1"/>
            </p:cNvSpPr>
            <p:nvPr/>
          </p:nvSpPr>
          <p:spPr bwMode="auto">
            <a:xfrm>
              <a:off x="3190" y="2146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Maximum </a:t>
              </a:r>
              <a:r>
                <a:rPr lang="en-US" sz="2000" b="1">
                  <a:solidFill>
                    <a:schemeClr val="bg2"/>
                  </a:solidFill>
                </a:rPr>
                <a:t>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coverage</a:t>
              </a:r>
            </a:p>
          </p:txBody>
        </p:sp>
        <p:sp>
          <p:nvSpPr>
            <p:cNvPr id="67593" name="Rectangle 26"/>
            <p:cNvSpPr>
              <a:spLocks noChangeArrowheads="1"/>
            </p:cNvSpPr>
            <p:nvPr/>
          </p:nvSpPr>
          <p:spPr bwMode="auto">
            <a:xfrm>
              <a:off x="3286" y="3878"/>
              <a:ext cx="2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</a:rPr>
                <a:t>Maximum 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</a:rPr>
                <a:t>coverage</a:t>
              </a:r>
            </a:p>
          </p:txBody>
        </p:sp>
        <p:sp>
          <p:nvSpPr>
            <p:cNvPr id="67594" name="Rectangle 27"/>
            <p:cNvSpPr>
              <a:spLocks noChangeArrowheads="1"/>
            </p:cNvSpPr>
            <p:nvPr/>
          </p:nvSpPr>
          <p:spPr bwMode="auto">
            <a:xfrm>
              <a:off x="1702" y="3249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595" name="Group 28"/>
            <p:cNvGrpSpPr>
              <a:grpSpLocks/>
            </p:cNvGrpSpPr>
            <p:nvPr/>
          </p:nvGrpSpPr>
          <p:grpSpPr bwMode="auto">
            <a:xfrm>
              <a:off x="1702" y="3483"/>
              <a:ext cx="1020" cy="277"/>
              <a:chOff x="2160" y="2016"/>
              <a:chExt cx="816" cy="277"/>
            </a:xfrm>
          </p:grpSpPr>
          <p:sp>
            <p:nvSpPr>
              <p:cNvPr id="67612" name="Rectangle 2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3" name="Rectangle 3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4" name="Rectangle 3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5" name="Line 3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6" name="Freeform 3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7596" name="Group 34"/>
            <p:cNvGrpSpPr>
              <a:grpSpLocks/>
            </p:cNvGrpSpPr>
            <p:nvPr/>
          </p:nvGrpSpPr>
          <p:grpSpPr bwMode="auto">
            <a:xfrm>
              <a:off x="1318" y="3955"/>
              <a:ext cx="1392" cy="211"/>
              <a:chOff x="1632" y="3970"/>
              <a:chExt cx="1536" cy="211"/>
            </a:xfrm>
          </p:grpSpPr>
          <p:sp>
            <p:nvSpPr>
              <p:cNvPr id="67610" name="Rectangle 35"/>
              <p:cNvSpPr>
                <a:spLocks noChangeArrowheads="1"/>
              </p:cNvSpPr>
              <p:nvPr/>
            </p:nvSpPr>
            <p:spPr bwMode="auto">
              <a:xfrm>
                <a:off x="1632" y="3979"/>
                <a:ext cx="121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1" name="Line 36"/>
              <p:cNvSpPr>
                <a:spLocks noChangeShapeType="1"/>
              </p:cNvSpPr>
              <p:nvPr/>
            </p:nvSpPr>
            <p:spPr bwMode="auto">
              <a:xfrm>
                <a:off x="1680" y="3970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7" name="Rectangle 37"/>
            <p:cNvSpPr>
              <a:spLocks noChangeArrowheads="1"/>
            </p:cNvSpPr>
            <p:nvPr/>
          </p:nvSpPr>
          <p:spPr bwMode="blackWhite">
            <a:xfrm>
              <a:off x="22" y="341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598" name="Group 38"/>
            <p:cNvGrpSpPr>
              <a:grpSpLocks/>
            </p:cNvGrpSpPr>
            <p:nvPr/>
          </p:nvGrpSpPr>
          <p:grpSpPr bwMode="auto">
            <a:xfrm>
              <a:off x="790" y="3414"/>
              <a:ext cx="864" cy="384"/>
              <a:chOff x="768" y="1758"/>
              <a:chExt cx="912" cy="384"/>
            </a:xfrm>
          </p:grpSpPr>
          <p:sp>
            <p:nvSpPr>
              <p:cNvPr id="67608" name="Rectangle 39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9" name="Text Box 40"/>
              <p:cNvSpPr txBox="1">
                <a:spLocks noChangeArrowheads="1"/>
              </p:cNvSpPr>
              <p:nvPr/>
            </p:nvSpPr>
            <p:spPr bwMode="auto">
              <a:xfrm>
                <a:off x="930" y="1858"/>
                <a:ext cx="46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599" name="Line 41"/>
            <p:cNvSpPr>
              <a:spLocks noChangeShapeType="1"/>
            </p:cNvSpPr>
            <p:nvPr/>
          </p:nvSpPr>
          <p:spPr bwMode="auto">
            <a:xfrm>
              <a:off x="4138" y="3896"/>
              <a:ext cx="1596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0" name="Line 42"/>
            <p:cNvSpPr>
              <a:spLocks noChangeShapeType="1"/>
            </p:cNvSpPr>
            <p:nvPr/>
          </p:nvSpPr>
          <p:spPr bwMode="auto">
            <a:xfrm flipV="1">
              <a:off x="2824" y="3891"/>
              <a:ext cx="1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1" name="Rectangle 43"/>
            <p:cNvSpPr>
              <a:spLocks noChangeArrowheads="1"/>
            </p:cNvSpPr>
            <p:nvPr/>
          </p:nvSpPr>
          <p:spPr bwMode="auto">
            <a:xfrm>
              <a:off x="2806" y="3407"/>
              <a:ext cx="657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New IP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2" name="Rectangle 44"/>
            <p:cNvSpPr>
              <a:spLocks noChangeArrowheads="1"/>
            </p:cNvSpPr>
            <p:nvPr/>
          </p:nvSpPr>
          <p:spPr bwMode="blackWhite">
            <a:xfrm>
              <a:off x="3463" y="3407"/>
              <a:ext cx="657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blackWhite">
            <a:xfrm>
              <a:off x="4120" y="3407"/>
              <a:ext cx="722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604" name="Group 46"/>
            <p:cNvGrpSpPr>
              <a:grpSpLocks/>
            </p:cNvGrpSpPr>
            <p:nvPr/>
          </p:nvGrpSpPr>
          <p:grpSpPr bwMode="auto">
            <a:xfrm>
              <a:off x="4830" y="3411"/>
              <a:ext cx="892" cy="384"/>
              <a:chOff x="768" y="1758"/>
              <a:chExt cx="912" cy="384"/>
            </a:xfrm>
          </p:grpSpPr>
          <p:sp>
            <p:nvSpPr>
              <p:cNvPr id="67606" name="Rectangle 47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7" name="Text Box 48"/>
              <p:cNvSpPr txBox="1">
                <a:spLocks noChangeArrowheads="1"/>
              </p:cNvSpPr>
              <p:nvPr/>
            </p:nvSpPr>
            <p:spPr bwMode="auto">
              <a:xfrm>
                <a:off x="927" y="1858"/>
                <a:ext cx="45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605" name="Rectangle 49"/>
            <p:cNvSpPr>
              <a:spLocks noChangeArrowheads="1"/>
            </p:cNvSpPr>
            <p:nvPr/>
          </p:nvSpPr>
          <p:spPr bwMode="auto">
            <a:xfrm>
              <a:off x="312" y="2688"/>
              <a:ext cx="5376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Monotype Sorts" pitchFamily="2" charset="2"/>
                <a:buChar char="l"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</a:rPr>
                <a:t>Tunnel mode</a:t>
              </a:r>
              <a:r>
                <a:rPr lang="en-US" sz="2400" dirty="0">
                  <a:solidFill>
                    <a:schemeClr val="bg2"/>
                  </a:solidFill>
                  <a:latin typeface="Times New Roman" pitchFamily="18" charset="0"/>
                </a:rPr>
                <a:t>: all the fields of the packet are protected prior to being encapsulated in another packet</a:t>
              </a:r>
              <a:endParaRPr lang="fr-FR" sz="2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220A-C70D-6B8C-B8BA-8AA1D10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CA18D8-5340-8EA8-7252-1370BE97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2"/>
                </a:solidFill>
              </a:rPr>
              <a:t>TCP/IP (Internet) versus OSI</a:t>
            </a:r>
          </a:p>
        </p:txBody>
      </p:sp>
      <p:grpSp>
        <p:nvGrpSpPr>
          <p:cNvPr id="7171" name="Group 20">
            <a:extLst>
              <a:ext uri="{FF2B5EF4-FFF2-40B4-BE49-F238E27FC236}">
                <a16:creationId xmlns:a16="http://schemas.microsoft.com/office/drawing/2014/main" id="{9DC9ECB9-0D2B-0B98-4E5D-6815EB5C4A4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955800"/>
            <a:ext cx="2527300" cy="3667125"/>
            <a:chOff x="513" y="1244"/>
            <a:chExt cx="1592" cy="2310"/>
          </a:xfrm>
        </p:grpSpPr>
        <p:sp>
          <p:nvSpPr>
            <p:cNvPr id="7184" name="Rectangle 3">
              <a:extLst>
                <a:ext uri="{FF2B5EF4-FFF2-40B4-BE49-F238E27FC236}">
                  <a16:creationId xmlns:a16="http://schemas.microsoft.com/office/drawing/2014/main" id="{986B262B-8993-9C3B-40C0-897087DA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24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5" name="Rectangle 9">
              <a:extLst>
                <a:ext uri="{FF2B5EF4-FFF2-40B4-BE49-F238E27FC236}">
                  <a16:creationId xmlns:a16="http://schemas.microsoft.com/office/drawing/2014/main" id="{306D5472-483E-CB76-C442-9FBB99AB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57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Presentation</a:t>
              </a:r>
            </a:p>
          </p:txBody>
        </p:sp>
        <p:sp>
          <p:nvSpPr>
            <p:cNvPr id="7186" name="Rectangle 10">
              <a:extLst>
                <a:ext uri="{FF2B5EF4-FFF2-40B4-BE49-F238E27FC236}">
                  <a16:creationId xmlns:a16="http://schemas.microsoft.com/office/drawing/2014/main" id="{49956421-C404-BEED-843A-ECC20E62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90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7187" name="Rectangle 11">
              <a:extLst>
                <a:ext uri="{FF2B5EF4-FFF2-40B4-BE49-F238E27FC236}">
                  <a16:creationId xmlns:a16="http://schemas.microsoft.com/office/drawing/2014/main" id="{01A5904C-4DD9-4179-5B44-07D661FF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23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Transport</a:t>
              </a:r>
            </a:p>
          </p:txBody>
        </p:sp>
        <p:sp>
          <p:nvSpPr>
            <p:cNvPr id="7188" name="Rectangle 12">
              <a:extLst>
                <a:ext uri="{FF2B5EF4-FFF2-40B4-BE49-F238E27FC236}">
                  <a16:creationId xmlns:a16="http://schemas.microsoft.com/office/drawing/2014/main" id="{88E50039-BD8C-627C-11C0-60F599D6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7189" name="Rectangle 13">
              <a:extLst>
                <a:ext uri="{FF2B5EF4-FFF2-40B4-BE49-F238E27FC236}">
                  <a16:creationId xmlns:a16="http://schemas.microsoft.com/office/drawing/2014/main" id="{503105A6-2A56-BA75-73BA-37C16A8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9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Data Link</a:t>
              </a:r>
            </a:p>
          </p:txBody>
        </p:sp>
        <p:sp>
          <p:nvSpPr>
            <p:cNvPr id="7190" name="Rectangle 14">
              <a:extLst>
                <a:ext uri="{FF2B5EF4-FFF2-40B4-BE49-F238E27FC236}">
                  <a16:creationId xmlns:a16="http://schemas.microsoft.com/office/drawing/2014/main" id="{C0BD384D-DEB0-4725-2DBA-102283D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2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Physical</a:t>
              </a:r>
            </a:p>
          </p:txBody>
        </p:sp>
      </p:grpSp>
      <p:grpSp>
        <p:nvGrpSpPr>
          <p:cNvPr id="7172" name="Group 19">
            <a:extLst>
              <a:ext uri="{FF2B5EF4-FFF2-40B4-BE49-F238E27FC236}">
                <a16:creationId xmlns:a16="http://schemas.microsoft.com/office/drawing/2014/main" id="{C9F98620-ECC1-E4AE-6AAB-AEFF07DC6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55800"/>
            <a:ext cx="2527300" cy="3681413"/>
            <a:chOff x="2436" y="1241"/>
            <a:chExt cx="1592" cy="2319"/>
          </a:xfrm>
        </p:grpSpPr>
        <p:sp>
          <p:nvSpPr>
            <p:cNvPr id="7180" name="Rectangle 15">
              <a:extLst>
                <a:ext uri="{FF2B5EF4-FFF2-40B4-BE49-F238E27FC236}">
                  <a16:creationId xmlns:a16="http://schemas.microsoft.com/office/drawing/2014/main" id="{07455C7A-5A71-ECA4-CF23-E51003C9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1" name="Rectangle 16">
              <a:extLst>
                <a:ext uri="{FF2B5EF4-FFF2-40B4-BE49-F238E27FC236}">
                  <a16:creationId xmlns:a16="http://schemas.microsoft.com/office/drawing/2014/main" id="{85260DD9-C164-3320-7536-DC36EF78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Host-to-host transport</a:t>
              </a:r>
            </a:p>
          </p:txBody>
        </p:sp>
        <p:sp>
          <p:nvSpPr>
            <p:cNvPr id="7182" name="Rectangle 17">
              <a:extLst>
                <a:ext uri="{FF2B5EF4-FFF2-40B4-BE49-F238E27FC236}">
                  <a16:creationId xmlns:a16="http://schemas.microsoft.com/office/drawing/2014/main" id="{587AC999-7BCD-D5C0-EB7B-14DAD2D6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7183" name="Rectangle 18">
              <a:extLst>
                <a:ext uri="{FF2B5EF4-FFF2-40B4-BE49-F238E27FC236}">
                  <a16:creationId xmlns:a16="http://schemas.microsoft.com/office/drawing/2014/main" id="{498CDA09-8EB8-4810-AA59-A3ED0C71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 Access</a:t>
              </a:r>
            </a:p>
          </p:txBody>
        </p:sp>
      </p:grpSp>
      <p:grpSp>
        <p:nvGrpSpPr>
          <p:cNvPr id="7173" name="Group 21">
            <a:extLst>
              <a:ext uri="{FF2B5EF4-FFF2-40B4-BE49-F238E27FC236}">
                <a16:creationId xmlns:a16="http://schemas.microsoft.com/office/drawing/2014/main" id="{12F6FE8A-43A6-F2EB-AA85-E85FAA5FDA3F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955800"/>
            <a:ext cx="2527300" cy="3681413"/>
            <a:chOff x="2436" y="1241"/>
            <a:chExt cx="1592" cy="2319"/>
          </a:xfrm>
        </p:grpSpPr>
        <p:sp>
          <p:nvSpPr>
            <p:cNvPr id="7176" name="Rectangle 22">
              <a:extLst>
                <a:ext uri="{FF2B5EF4-FFF2-40B4-BE49-F238E27FC236}">
                  <a16:creationId xmlns:a16="http://schemas.microsoft.com/office/drawing/2014/main" id="{024106CB-02BF-A6CC-9AE0-A343572E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HTTP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SMTP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Telnet</a:t>
              </a:r>
            </a:p>
          </p:txBody>
        </p:sp>
        <p:sp>
          <p:nvSpPr>
            <p:cNvPr id="7177" name="Rectangle 23">
              <a:extLst>
                <a:ext uri="{FF2B5EF4-FFF2-40B4-BE49-F238E27FC236}">
                  <a16:creationId xmlns:a16="http://schemas.microsoft.com/office/drawing/2014/main" id="{FFFAE4DC-03B9-DA96-CFF6-DE306B74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TCP, UDP</a:t>
              </a:r>
            </a:p>
          </p:txBody>
        </p:sp>
        <p:sp>
          <p:nvSpPr>
            <p:cNvPr id="7178" name="Rectangle 24">
              <a:extLst>
                <a:ext uri="{FF2B5EF4-FFF2-40B4-BE49-F238E27FC236}">
                  <a16:creationId xmlns:a16="http://schemas.microsoft.com/office/drawing/2014/main" id="{C9D2B554-9631-21F9-C32E-1C834444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IP, ICMP</a:t>
              </a:r>
            </a:p>
          </p:txBody>
        </p:sp>
        <p:sp>
          <p:nvSpPr>
            <p:cNvPr id="7179" name="Rectangle 25">
              <a:extLst>
                <a:ext uri="{FF2B5EF4-FFF2-40B4-BE49-F238E27FC236}">
                  <a16:creationId xmlns:a16="http://schemas.microsoft.com/office/drawing/2014/main" id="{AA7783D7-C4CF-6796-2636-2D378F7F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PPP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IP-over-ADSL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IP-over-Ethernet</a:t>
              </a:r>
            </a:p>
          </p:txBody>
        </p:sp>
      </p:grpSp>
      <p:sp>
        <p:nvSpPr>
          <p:cNvPr id="7174" name="Text Box 26">
            <a:extLst>
              <a:ext uri="{FF2B5EF4-FFF2-40B4-BE49-F238E27FC236}">
                <a16:creationId xmlns:a16="http://schemas.microsoft.com/office/drawing/2014/main" id="{6801B581-5260-6E79-F69E-510DA90D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OSI 7 layer model</a:t>
            </a:r>
          </a:p>
        </p:txBody>
      </p:sp>
      <p:sp>
        <p:nvSpPr>
          <p:cNvPr id="7175" name="Text Box 27">
            <a:extLst>
              <a:ext uri="{FF2B5EF4-FFF2-40B4-BE49-F238E27FC236}">
                <a16:creationId xmlns:a16="http://schemas.microsoft.com/office/drawing/2014/main" id="{353AA48D-550A-882F-A242-588545C7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Internet 4 layer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15CA2-D7AB-1602-CA49-CD35BB96EE77}"/>
              </a:ext>
            </a:extLst>
          </p:cNvPr>
          <p:cNvSpPr/>
          <p:nvPr/>
        </p:nvSpPr>
        <p:spPr bwMode="auto">
          <a:xfrm>
            <a:off x="6300192" y="3284984"/>
            <a:ext cx="2160240" cy="123564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0AA0D22-446B-401C-BE77-237CE0D8F1E4}" type="slidenum">
              <a:rPr lang="fr-FR">
                <a:latin typeface="+mn-lt"/>
              </a:rPr>
              <a:pPr defTabSz="762000">
                <a:defRPr/>
              </a:pPr>
              <a:t>20</a:t>
            </a:fld>
            <a:endParaRPr lang="fr-FR">
              <a:latin typeface="+mn-lt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9200"/>
            <a:ext cx="9067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fr-FR" dirty="0" err="1">
                <a:solidFill>
                  <a:schemeClr val="bg2"/>
                </a:solidFill>
              </a:rPr>
              <a:t>Combining</a:t>
            </a:r>
            <a:r>
              <a:rPr lang="fr-FR" dirty="0">
                <a:solidFill>
                  <a:schemeClr val="bg2"/>
                </a:solidFill>
              </a:rPr>
              <a:t> modes/types of protection (</a:t>
            </a:r>
            <a:r>
              <a:rPr lang="fr-FR" dirty="0" err="1">
                <a:solidFill>
                  <a:schemeClr val="bg2"/>
                </a:solidFill>
              </a:rPr>
              <a:t>rfc</a:t>
            </a:r>
            <a:r>
              <a:rPr lang="fr-FR" dirty="0">
                <a:solidFill>
                  <a:schemeClr val="bg2"/>
                </a:solidFill>
              </a:rPr>
              <a:t> 4301)</a:t>
            </a:r>
          </a:p>
          <a:p>
            <a:pPr>
              <a:lnSpc>
                <a:spcPct val="110000"/>
              </a:lnSpc>
              <a:buClr>
                <a:schemeClr val="bg2"/>
              </a:buClr>
              <a:buSzPct val="70000"/>
            </a:pPr>
            <a:r>
              <a:rPr lang="fr-FR" sz="2800" dirty="0">
                <a:solidFill>
                  <a:schemeClr val="bg2"/>
                </a:solidFill>
              </a:rPr>
              <a:t>End-to-end protection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3303588" y="2708275"/>
            <a:ext cx="2195512" cy="990600"/>
            <a:chOff x="2201" y="916"/>
            <a:chExt cx="1571" cy="1192"/>
          </a:xfrm>
        </p:grpSpPr>
        <p:grpSp>
          <p:nvGrpSpPr>
            <p:cNvPr id="69079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081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2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3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4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5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6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7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080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6886575" y="2784475"/>
            <a:ext cx="749300" cy="674688"/>
            <a:chOff x="5137" y="1344"/>
            <a:chExt cx="472" cy="425"/>
          </a:xfrm>
        </p:grpSpPr>
        <p:grpSp>
          <p:nvGrpSpPr>
            <p:cNvPr id="68968" name="Group 1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076" name="Freeform 1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7" name="Freeform 1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8" name="Freeform 1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969" name="Freeform 1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970" name="Group 1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073" name="Freeform 2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4" name="Freeform 2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5" name="Freeform 2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1" name="Group 2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066" name="Freeform 2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7" name="Line 2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8" name="Line 2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9" name="Line 2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0" name="Line 2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1" name="Line 2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2" name="Line 3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2" name="Group 3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035" name="Group 3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064" name="Freeform 3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5" name="Freeform 3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036" name="Group 3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037" name="Freeform 3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8" name="Freeform 3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9" name="Freeform 3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0" name="Freeform 3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1" name="Freeform 4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2" name="Freeform 4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0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1" name="Line 5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2" name="Line 5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3" name="Line 5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4" name="Line 5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5" name="Line 5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6" name="Line 5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7" name="Line 5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8" name="Line 5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9" name="Line 5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0" name="Line 5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1" name="Line 6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2" name="Line 6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3" name="Line 6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3" name="Group 6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977" name="Group 6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029" name="Freeform 6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0" name="Freeform 6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1" name="Freeform 6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2" name="Freeform 6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3" name="Freeform 6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4" name="Freeform 7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78" name="Group 7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016" name="Group 7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020" name="Freeform 7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1" name="Freeform 7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2" name="Freeform 7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3" name="Freeform 7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4" name="Freeform 7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5" name="Freeform 7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6" name="Freeform 7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7" name="Freeform 8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8" name="Freeform 8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017" name="Group 8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018" name="Freeform 8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19" name="Freeform 8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979" name="Freeform 8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0" name="Freeform 8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1" name="Freeform 8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2" name="Freeform 8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3" name="Freeform 8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4" name="Freeform 9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5" name="Freeform 9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6" name="Freeform 9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7" name="Freeform 9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8" name="Freeform 9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9" name="Freeform 9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990" name="Group 9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006" name="Freeform 9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7" name="Freeform 9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8" name="Freeform 9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9" name="Freeform 10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0" name="Freeform 10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1" name="Freeform 10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2" name="Freeform 10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3" name="Freeform 10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4" name="Freeform 10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5" name="Freeform 10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91" name="Group 10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992" name="Freeform 10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3" name="Freeform 10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4" name="Freeform 11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5" name="Freeform 11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6" name="Freeform 11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7" name="Freeform 11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8" name="Freeform 11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9" name="Freeform 11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0" name="Freeform 11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1" name="Freeform 11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2" name="Freeform 11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3" name="Freeform 11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4" name="Freeform 12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5" name="Freeform 12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4" name="Group 12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975" name="Freeform 12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76" name="Freeform 12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14" name="Line 125"/>
          <p:cNvSpPr>
            <a:spLocks noChangeShapeType="1"/>
          </p:cNvSpPr>
          <p:nvPr/>
        </p:nvSpPr>
        <p:spPr bwMode="auto">
          <a:xfrm flipV="1">
            <a:off x="2084388" y="316547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15" name="Group 126"/>
          <p:cNvGrpSpPr>
            <a:grpSpLocks/>
          </p:cNvGrpSpPr>
          <p:nvPr/>
        </p:nvGrpSpPr>
        <p:grpSpPr bwMode="auto">
          <a:xfrm>
            <a:off x="1116013" y="2784475"/>
            <a:ext cx="815975" cy="704850"/>
            <a:chOff x="1502" y="1344"/>
            <a:chExt cx="514" cy="444"/>
          </a:xfrm>
        </p:grpSpPr>
        <p:sp>
          <p:nvSpPr>
            <p:cNvPr id="68874" name="Freeform 127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5" name="Freeform 128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6" name="Freeform 129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7" name="Freeform 130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8" name="Freeform 131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9" name="Freeform 132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80" name="Freeform 133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881" name="Group 134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961" name="Freeform 135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2" name="Line 136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3" name="Line 137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4" name="Line 138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5" name="Line 139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6" name="Line 140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7" name="Line 141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2" name="Group 142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959" name="Freeform 143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0" name="Freeform 144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883" name="Group 145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932" name="Freeform 146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3" name="Freeform 147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4" name="Freeform 148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5" name="Freeform 149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6" name="Freeform 150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7" name="Freeform 151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8" name="Line 152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39" name="Line 153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0" name="Line 154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1" name="Line 155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2" name="Line 156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3" name="Line 157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4" name="Line 158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5" name="Line 159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6" name="Line 160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7" name="Line 161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8" name="Line 162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9" name="Line 163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0" name="Line 164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1" name="Line 165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2" name="Line 166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3" name="Line 167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4" name="Line 168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5" name="Line 169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6" name="Line 170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7" name="Line 171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8" name="Line 172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4" name="Group 173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885" name="Group 174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889" name="Group 175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91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930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31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1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92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4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5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6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7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8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9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20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921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2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890" name="Freeform 190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891" name="Group 191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89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910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1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4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5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6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7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894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902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3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6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7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8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9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895" name="Freeform 210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6" name="Freeform 211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7" name="Freeform 212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8" name="Freeform 213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9" name="Freeform 214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0" name="Freeform 215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1" name="Freeform 216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892" name="Freeform 217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886" name="Group 218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887" name="Freeform 219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888" name="Freeform 220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8616" name="Rectangle 221"/>
          <p:cNvSpPr>
            <a:spLocks noChangeArrowheads="1"/>
          </p:cNvSpPr>
          <p:nvPr/>
        </p:nvSpPr>
        <p:spPr bwMode="auto">
          <a:xfrm>
            <a:off x="3074988" y="316547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or transport mode</a:t>
            </a:r>
          </a:p>
        </p:txBody>
      </p:sp>
      <p:grpSp>
        <p:nvGrpSpPr>
          <p:cNvPr id="68617" name="Group 222"/>
          <p:cNvGrpSpPr>
            <a:grpSpLocks/>
          </p:cNvGrpSpPr>
          <p:nvPr/>
        </p:nvGrpSpPr>
        <p:grpSpPr bwMode="auto">
          <a:xfrm>
            <a:off x="166688" y="4797425"/>
            <a:ext cx="2195512" cy="990600"/>
            <a:chOff x="2201" y="916"/>
            <a:chExt cx="1571" cy="1192"/>
          </a:xfrm>
        </p:grpSpPr>
        <p:grpSp>
          <p:nvGrpSpPr>
            <p:cNvPr id="68865" name="Group 2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67" name="Oval 2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8" name="Oval 2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9" name="Oval 2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0" name="Oval 2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1" name="Oval 2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2" name="Oval 2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3" name="Oval 2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66" name="Oval 2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8" name="Group 232"/>
          <p:cNvGrpSpPr>
            <a:grpSpLocks/>
          </p:cNvGrpSpPr>
          <p:nvPr/>
        </p:nvGrpSpPr>
        <p:grpSpPr bwMode="auto">
          <a:xfrm>
            <a:off x="1371600" y="4873625"/>
            <a:ext cx="1828800" cy="658813"/>
            <a:chOff x="1200" y="2304"/>
            <a:chExt cx="1152" cy="415"/>
          </a:xfrm>
        </p:grpSpPr>
        <p:sp>
          <p:nvSpPr>
            <p:cNvPr id="68858" name="Rectangle 23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59" name="Group 23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8860" name="Rectangle 23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1" name="Rectangle 23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2" name="Rectangle 23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3" name="Line 23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4" name="Freeform 23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8619" name="Group 240"/>
          <p:cNvGrpSpPr>
            <a:grpSpLocks/>
          </p:cNvGrpSpPr>
          <p:nvPr/>
        </p:nvGrpSpPr>
        <p:grpSpPr bwMode="auto">
          <a:xfrm>
            <a:off x="3290888" y="4924425"/>
            <a:ext cx="2195512" cy="990600"/>
            <a:chOff x="2201" y="916"/>
            <a:chExt cx="1571" cy="1192"/>
          </a:xfrm>
        </p:grpSpPr>
        <p:grpSp>
          <p:nvGrpSpPr>
            <p:cNvPr id="68849" name="Group 24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51" name="Oval 24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2" name="Oval 24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3" name="Oval 24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4" name="Oval 24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5" name="Oval 24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6" name="Oval 24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7" name="Oval 24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50" name="Oval 24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8620" name="Rectangle 250"/>
          <p:cNvSpPr>
            <a:spLocks noChangeArrowheads="1"/>
          </p:cNvSpPr>
          <p:nvPr/>
        </p:nvSpPr>
        <p:spPr bwMode="auto">
          <a:xfrm>
            <a:off x="3581400" y="538162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mode</a:t>
            </a:r>
          </a:p>
        </p:txBody>
      </p:sp>
      <p:grpSp>
        <p:nvGrpSpPr>
          <p:cNvPr id="68621" name="Group 251"/>
          <p:cNvGrpSpPr>
            <a:grpSpLocks/>
          </p:cNvGrpSpPr>
          <p:nvPr/>
        </p:nvGrpSpPr>
        <p:grpSpPr bwMode="auto">
          <a:xfrm>
            <a:off x="6491288" y="4797425"/>
            <a:ext cx="2195512" cy="990600"/>
            <a:chOff x="2201" y="916"/>
            <a:chExt cx="1571" cy="1192"/>
          </a:xfrm>
        </p:grpSpPr>
        <p:grpSp>
          <p:nvGrpSpPr>
            <p:cNvPr id="68840" name="Group 25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42" name="Oval 25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3" name="Oval 25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4" name="Oval 25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5" name="Oval 25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6" name="Oval 25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7" name="Oval 25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8" name="Oval 25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41" name="Oval 26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22" name="Group 261"/>
          <p:cNvGrpSpPr>
            <a:grpSpLocks/>
          </p:cNvGrpSpPr>
          <p:nvPr/>
        </p:nvGrpSpPr>
        <p:grpSpPr bwMode="auto">
          <a:xfrm>
            <a:off x="6934200" y="4900613"/>
            <a:ext cx="1828800" cy="658812"/>
            <a:chOff x="4656" y="2400"/>
            <a:chExt cx="1152" cy="415"/>
          </a:xfrm>
        </p:grpSpPr>
        <p:sp>
          <p:nvSpPr>
            <p:cNvPr id="68833" name="Rectangle 26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34" name="Group 26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68835" name="Rectangle 26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6" name="Rectangle 26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7" name="Rectangle 26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8" name="Line 26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9" name="Freeform 26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3" name="Line 269"/>
          <p:cNvSpPr>
            <a:spLocks noChangeShapeType="1"/>
          </p:cNvSpPr>
          <p:nvPr/>
        </p:nvSpPr>
        <p:spPr bwMode="auto">
          <a:xfrm flipV="1">
            <a:off x="2133600" y="540702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24" name="Group 270"/>
          <p:cNvGrpSpPr>
            <a:grpSpLocks/>
          </p:cNvGrpSpPr>
          <p:nvPr/>
        </p:nvGrpSpPr>
        <p:grpSpPr bwMode="auto">
          <a:xfrm>
            <a:off x="152400" y="4924425"/>
            <a:ext cx="815975" cy="704850"/>
            <a:chOff x="1502" y="1344"/>
            <a:chExt cx="514" cy="444"/>
          </a:xfrm>
        </p:grpSpPr>
        <p:sp>
          <p:nvSpPr>
            <p:cNvPr id="68739" name="Freeform 271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0" name="Freeform 272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1" name="Freeform 273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2" name="Freeform 274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3" name="Freeform 275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4" name="Freeform 276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5" name="Freeform 277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746" name="Group 278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826" name="Freeform 279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7" name="Line 280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8" name="Line 281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9" name="Line 282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0" name="Line 283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1" name="Line 284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2" name="Line 285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7" name="Group 286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824" name="Freeform 287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5" name="Freeform 288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748" name="Group 289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797" name="Freeform 290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8" name="Freeform 291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9" name="Freeform 292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0" name="Freeform 293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1" name="Freeform 294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2" name="Freeform 295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3" name="Line 296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4" name="Line 297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5" name="Line 298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6" name="Line 299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7" name="Line 300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8" name="Line 301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9" name="Line 302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0" name="Line 303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1" name="Line 304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2" name="Line 305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3" name="Line 306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4" name="Line 307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5" name="Line 308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6" name="Line 309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7" name="Line 310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8" name="Line 311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9" name="Line 312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0" name="Line 313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1" name="Line 314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2" name="Line 315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3" name="Line 316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9" name="Group 317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750" name="Group 318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754" name="Group 319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783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795" name="Freeform 321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6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788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9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0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1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2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3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4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5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786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7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755" name="Freeform 334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756" name="Group 335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758" name="Group 336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77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7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1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59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767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8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9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0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1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2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3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760" name="Freeform 354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1" name="Freeform 355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2" name="Freeform 356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3" name="Freeform 357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4" name="Freeform 358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5" name="Freeform 359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6" name="Freeform 360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757" name="Freeform 361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751" name="Group 362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752" name="Freeform 363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53" name="Freeform 364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68625" name="Group 365"/>
          <p:cNvGrpSpPr>
            <a:grpSpLocks/>
          </p:cNvGrpSpPr>
          <p:nvPr/>
        </p:nvGrpSpPr>
        <p:grpSpPr bwMode="auto">
          <a:xfrm>
            <a:off x="7785100" y="5153025"/>
            <a:ext cx="749300" cy="674688"/>
            <a:chOff x="5137" y="1344"/>
            <a:chExt cx="472" cy="425"/>
          </a:xfrm>
        </p:grpSpPr>
        <p:grpSp>
          <p:nvGrpSpPr>
            <p:cNvPr id="68628" name="Group 366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8736" name="Freeform 367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7" name="Freeform 368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8" name="Freeform 369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629" name="Freeform 370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630" name="Group 371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8733" name="Freeform 372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4" name="Freeform 373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5" name="Freeform 374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1" name="Group 375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8726" name="Freeform 376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7" name="Line 377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8" name="Line 378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9" name="Line 379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0" name="Line 380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1" name="Line 381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2" name="Line 382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2" name="Group 383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8695" name="Group 384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8724" name="Freeform 385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5" name="Freeform 386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96" name="Group 387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8697" name="Freeform 388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8" name="Freeform 389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9" name="Freeform 390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0" name="Freeform 391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1" name="Freeform 392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2" name="Freeform 393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3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4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5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6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7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9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1" name="Line 402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2" name="Line 403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3" name="Line 404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4" name="Line 405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5" name="Line 406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6" name="Line 407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7" name="Line 408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8" name="Line 409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9" name="Line 410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0" name="Line 411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1" name="Line 412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2" name="Line 413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3" name="Line 414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3" name="Group 415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637" name="Group 416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8689" name="Freeform 417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0" name="Freeform 418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1" name="Freeform 419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2" name="Freeform 420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3" name="Freeform 421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4" name="Freeform 422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38" name="Group 423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8676" name="Group 424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8680" name="Freeform 425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1" name="Freeform 426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2" name="Freeform 427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3" name="Freeform 428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4" name="Freeform 429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5" name="Freeform 430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6" name="Freeform 431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7" name="Freeform 432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8" name="Freeform 433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8677" name="Group 434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8678" name="Freeform 435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79" name="Freeform 436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639" name="Freeform 437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0" name="Freeform 438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1" name="Freeform 439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2" name="Freeform 440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3" name="Freeform 441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4" name="Freeform 442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5" name="Freeform 443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6" name="Freeform 444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7" name="Freeform 445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8" name="Freeform 446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9" name="Freeform 447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650" name="Group 448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8666" name="Freeform 449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7" name="Freeform 450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8" name="Freeform 451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9" name="Freeform 452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0" name="Freeform 453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1" name="Freeform 454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2" name="Freeform 455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3" name="Freeform 456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4" name="Freeform 457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5" name="Freeform 458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51" name="Group 459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652" name="Freeform 460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3" name="Freeform 461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4" name="Freeform 462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5" name="Freeform 463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6" name="Freeform 464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7" name="Freeform 465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8" name="Freeform 466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9" name="Freeform 467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0" name="Freeform 468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1" name="Freeform 469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2" name="Freeform 470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3" name="Freeform 471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4" name="Freeform 472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5" name="Freeform 473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4" name="Group 474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635" name="Freeform 475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36" name="Freeform 476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6" name="Rectangle 477"/>
          <p:cNvSpPr>
            <a:spLocks noChangeArrowheads="1"/>
          </p:cNvSpPr>
          <p:nvPr/>
        </p:nvSpPr>
        <p:spPr bwMode="auto">
          <a:xfrm>
            <a:off x="76200" y="40767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Protection over network segments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4B6-D8B1-E928-E573-0D1617E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E05D48D-A400-414D-AF95-37E9B9AB5C01}" type="slidenum">
              <a:rPr lang="fr-FR">
                <a:latin typeface="+mn-lt"/>
              </a:rPr>
              <a:pPr defTabSz="762000">
                <a:defRPr/>
              </a:pPr>
              <a:t>21</a:t>
            </a:fld>
            <a:endParaRPr lang="fr-FR">
              <a:latin typeface="+mn-lt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395288" y="2438400"/>
            <a:ext cx="2195512" cy="990600"/>
            <a:chOff x="2201" y="916"/>
            <a:chExt cx="1571" cy="1192"/>
          </a:xfrm>
        </p:grpSpPr>
        <p:grpSp>
          <p:nvGrpSpPr>
            <p:cNvPr id="69865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67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8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9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0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1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2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3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66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636" name="Group 12"/>
          <p:cNvGrpSpPr>
            <a:grpSpLocks/>
          </p:cNvGrpSpPr>
          <p:nvPr/>
        </p:nvGrpSpPr>
        <p:grpSpPr bwMode="auto">
          <a:xfrm>
            <a:off x="1600200" y="2514600"/>
            <a:ext cx="1828800" cy="658813"/>
            <a:chOff x="1200" y="2304"/>
            <a:chExt cx="1152" cy="415"/>
          </a:xfrm>
        </p:grpSpPr>
        <p:sp>
          <p:nvSpPr>
            <p:cNvPr id="69858" name="Rectangle 1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9859" name="Group 1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9860" name="Rectangle 1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1" name="Rectangle 1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2" name="Rectangle 1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3" name="Line 1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4" name="Freeform 1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37" name="Group 20"/>
          <p:cNvGrpSpPr>
            <a:grpSpLocks/>
          </p:cNvGrpSpPr>
          <p:nvPr/>
        </p:nvGrpSpPr>
        <p:grpSpPr bwMode="auto">
          <a:xfrm>
            <a:off x="3581400" y="2590800"/>
            <a:ext cx="2195513" cy="990600"/>
            <a:chOff x="2201" y="916"/>
            <a:chExt cx="1571" cy="1192"/>
          </a:xfrm>
        </p:grpSpPr>
        <p:grpSp>
          <p:nvGrpSpPr>
            <p:cNvPr id="69849" name="Group 2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51" name="Oval 2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2" name="Oval 2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3" name="Oval 2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4" name="Oval 2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5" name="Oval 2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6" name="Oval 2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7" name="Oval 2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50" name="Oval 2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9638" name="Rectangle 30"/>
          <p:cNvSpPr>
            <a:spLocks noChangeArrowheads="1"/>
          </p:cNvSpPr>
          <p:nvPr/>
        </p:nvSpPr>
        <p:spPr bwMode="auto">
          <a:xfrm>
            <a:off x="2286000" y="30988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L2TP  Tunnel protected by IPsec in transport mode</a:t>
            </a:r>
          </a:p>
        </p:txBody>
      </p:sp>
      <p:sp>
        <p:nvSpPr>
          <p:cNvPr id="69639" name="Line 31"/>
          <p:cNvSpPr>
            <a:spLocks noChangeShapeType="1"/>
          </p:cNvSpPr>
          <p:nvPr/>
        </p:nvSpPr>
        <p:spPr bwMode="auto">
          <a:xfrm flipV="1">
            <a:off x="2362200" y="30480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9640" name="Group 32"/>
          <p:cNvGrpSpPr>
            <a:grpSpLocks/>
          </p:cNvGrpSpPr>
          <p:nvPr/>
        </p:nvGrpSpPr>
        <p:grpSpPr bwMode="auto">
          <a:xfrm>
            <a:off x="7162800" y="2855913"/>
            <a:ext cx="749300" cy="674687"/>
            <a:chOff x="5137" y="1344"/>
            <a:chExt cx="472" cy="425"/>
          </a:xfrm>
        </p:grpSpPr>
        <p:grpSp>
          <p:nvGrpSpPr>
            <p:cNvPr id="69738" name="Group 33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846" name="Freeform 34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7" name="Freeform 35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8" name="Freeform 36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9739" name="Freeform 37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740" name="Group 38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843" name="Freeform 39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4" name="Freeform 40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5" name="Freeform 41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1" name="Group 42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836" name="Freeform 43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7" name="Line 44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8" name="Line 45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9" name="Line 46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0" name="Line 47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1" name="Line 48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2" name="Line 49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2" name="Group 50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805" name="Group 51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834" name="Freeform 52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5" name="Freeform 53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806" name="Group 54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807" name="Freeform 55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8" name="Freeform 56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9" name="Freeform 57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0" name="Freeform 58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1" name="Freeform 59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2" name="Freeform 60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1" name="Line 69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2" name="Line 70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3" name="Line 71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4" name="Line 72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5" name="Line 73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6" name="Line 74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7" name="Line 75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8" name="Line 76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9" name="Line 77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0" name="Line 78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1" name="Line 79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2" name="Line 80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3" name="Line 81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3" name="Group 82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9747" name="Group 83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799" name="Freeform 84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0" name="Freeform 85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1" name="Freeform 86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2" name="Freeform 87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3" name="Freeform 88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4" name="Freeform 89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48" name="Group 90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786" name="Group 91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790" name="Freeform 92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1" name="Freeform 93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2" name="Freeform 94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3" name="Freeform 95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4" name="Freeform 96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5" name="Freeform 97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6" name="Freeform 98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7" name="Freeform 99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8" name="Freeform 100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787" name="Group 101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788" name="Freeform 102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89" name="Freeform 103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9749" name="Freeform 104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0" name="Freeform 105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1" name="Freeform 106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2" name="Freeform 107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3" name="Freeform 108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4" name="Freeform 109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5" name="Freeform 110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6" name="Freeform 111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7" name="Freeform 112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8" name="Freeform 113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9" name="Freeform 114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9760" name="Group 115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776" name="Freeform 116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7" name="Freeform 117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8" name="Freeform 118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9" name="Freeform 119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0" name="Freeform 120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1" name="Freeform 121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2" name="Freeform 122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3" name="Freeform 123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4" name="Freeform 124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5" name="Freeform 125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61" name="Group 126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9762" name="Freeform 127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3" name="Freeform 128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4" name="Freeform 129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5" name="Freeform 130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6" name="Freeform 131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7" name="Freeform 132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8" name="Freeform 133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9" name="Freeform 134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0" name="Freeform 135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1" name="Freeform 136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2" name="Freeform 137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3" name="Freeform 138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4" name="Freeform 139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5" name="Freeform 140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4" name="Group 141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9745" name="Freeform 142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46" name="Freeform 143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41" name="Group 144"/>
          <p:cNvGrpSpPr>
            <a:grpSpLocks/>
          </p:cNvGrpSpPr>
          <p:nvPr/>
        </p:nvGrpSpPr>
        <p:grpSpPr bwMode="auto">
          <a:xfrm>
            <a:off x="403225" y="2616200"/>
            <a:ext cx="815975" cy="704850"/>
            <a:chOff x="1502" y="1344"/>
            <a:chExt cx="514" cy="444"/>
          </a:xfrm>
        </p:grpSpPr>
        <p:sp>
          <p:nvSpPr>
            <p:cNvPr id="69644" name="Freeform 145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5" name="Freeform 146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6" name="Freeform 147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7" name="Freeform 148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8" name="Freeform 149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9" name="Freeform 150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50" name="Freeform 151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651" name="Group 152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9731" name="Freeform 153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2" name="Line 154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3" name="Line 155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4" name="Line 156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5" name="Line 157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6" name="Line 158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7" name="Line 159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2" name="Group 160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9729" name="Freeform 161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0" name="Freeform 162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653" name="Group 163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9702" name="Freeform 164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3" name="Freeform 165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4" name="Freeform 166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5" name="Freeform 167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6" name="Freeform 168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7" name="Freeform 169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8" name="Line 170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09" name="Line 171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0" name="Line 172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1" name="Line 173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2" name="Line 174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3" name="Line 175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4" name="Line 176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5" name="Line 177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6" name="Line 178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7" name="Line 179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8" name="Line 180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9" name="Line 181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0" name="Line 182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1" name="Line 183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2" name="Line 184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3" name="Line 185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4" name="Line 186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5" name="Line 187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6" name="Line 188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7" name="Line 189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8" name="Line 190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4" name="Group 191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9655" name="Group 192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9659" name="Group 193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9688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9700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701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9693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4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5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6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7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8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9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90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9691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2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9660" name="Freeform 208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9661" name="Group 209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9663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9680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1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2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3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4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5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6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7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64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9672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3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4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5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6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7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8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9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9665" name="Freeform 228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6" name="Freeform 229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7" name="Freeform 230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8" name="Freeform 231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9" name="Freeform 232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0" name="Freeform 233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1" name="Freeform 234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9662" name="Freeform 235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656" name="Group 236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9657" name="Freeform 237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658" name="Freeform 238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9642" name="Rectangle 239"/>
          <p:cNvSpPr>
            <a:spLocks noChangeArrowheads="1"/>
          </p:cNvSpPr>
          <p:nvPr/>
        </p:nvSpPr>
        <p:spPr bwMode="auto">
          <a:xfrm>
            <a:off x="304800" y="17526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>
                <a:solidFill>
                  <a:schemeClr val="bg2"/>
                </a:solidFill>
                <a:latin typeface="Times New Roman" pitchFamily="18" charset="0"/>
              </a:rPr>
              <a:t>Access from a nomad</a:t>
            </a:r>
            <a:endParaRPr lang="fr-FR" sz="3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754A-D35D-AB2A-C6B6-144063B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565344-6C45-4852-B7C7-D4612CD02EF2}" type="slidenum">
              <a:rPr lang="fr-FR">
                <a:latin typeface="+mn-lt"/>
              </a:rPr>
              <a:pPr defTabSz="762000">
                <a:defRPr/>
              </a:pPr>
              <a:t>22</a:t>
            </a:fld>
            <a:endParaRPr lang="fr-FR">
              <a:latin typeface="+mn-lt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33400" y="11969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Default 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Ciphersuites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for IPsec (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rfc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4308)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blackWhite">
          <a:xfrm>
            <a:off x="5724525" y="286861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3DES-CBC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HMAC-SHA1-96 (integrity)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blackWhite">
          <a:xfrm>
            <a:off x="5724525" y="2205038"/>
            <a:ext cx="3313113" cy="66198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blackWhite">
          <a:xfrm>
            <a:off x="1116013" y="2852738"/>
            <a:ext cx="4608512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</a:rPr>
              <a:t>3DES-CBC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  (PRF)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HMAC-SHA1-96 (integrity check)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1024-bit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blackWhite">
          <a:xfrm>
            <a:off x="1116013" y="2205038"/>
            <a:ext cx="4608512" cy="6477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Key exchange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Methods (IKE, IKEv2)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blackWhite">
          <a:xfrm>
            <a:off x="5724525" y="431006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AES-128-CBC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AES-XCBC-MAC96 (integrity)</a:t>
            </a:r>
          </a:p>
        </p:txBody>
      </p:sp>
      <p:sp>
        <p:nvSpPr>
          <p:cNvPr id="76811" name="Rectangle 10"/>
          <p:cNvSpPr>
            <a:spLocks noChangeArrowheads="1"/>
          </p:cNvSpPr>
          <p:nvPr/>
        </p:nvSpPr>
        <p:spPr bwMode="blackWhite">
          <a:xfrm>
            <a:off x="1123950" y="4294188"/>
            <a:ext cx="4600575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rgbClr val="C4FEFA"/>
                </a:solidFill>
              </a:rPr>
              <a:t>AES-128-CBC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AES-XCBC-PRF-128 (PRF)</a:t>
            </a:r>
          </a:p>
          <a:p>
            <a:pPr algn="ctr"/>
            <a:r>
              <a:rPr lang="en-US" sz="2000">
                <a:solidFill>
                  <a:srgbClr val="C4FEFA"/>
                </a:solidFill>
              </a:rPr>
              <a:t>AES-XCBC-MAC96 (integrity) 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2048-bit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blackWhite">
          <a:xfrm>
            <a:off x="1258888" y="5661025"/>
            <a:ext cx="4751387" cy="151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fr-FR" sz="2000" b="1">
                <a:solidFill>
                  <a:schemeClr val="bg2"/>
                </a:solidFill>
              </a:rPr>
              <a:t>PRF = pseudo-random function</a:t>
            </a:r>
          </a:p>
          <a:p>
            <a:pPr algn="ctr"/>
            <a:r>
              <a:rPr lang="fr-FR" sz="2000" b="1">
                <a:solidFill>
                  <a:schemeClr val="bg2"/>
                </a:solidFill>
              </a:rPr>
              <a:t>MODP = Modular Exponential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8FB6-E4E0-8B92-F934-B477C8D96903}"/>
              </a:ext>
            </a:extLst>
          </p:cNvPr>
          <p:cNvSpPr txBox="1">
            <a:spLocks/>
          </p:cNvSpPr>
          <p:nvPr/>
        </p:nvSpPr>
        <p:spPr>
          <a:xfrm>
            <a:off x="457200" y="-9086"/>
            <a:ext cx="8229600" cy="7060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4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kern="0" dirty="0">
                <a:solidFill>
                  <a:schemeClr val="bg2"/>
                </a:solidFill>
              </a:rPr>
              <a:t>IP security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2AC7-3277-4132-EE91-0FCA9884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68542"/>
            <a:ext cx="8229600" cy="76952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5C59D66-07F0-498D-AC6B-767FF2004D00}" type="slidenum">
              <a:rPr lang="fr-FR">
                <a:latin typeface="+mn-lt"/>
              </a:rPr>
              <a:pPr defTabSz="762000">
                <a:defRPr/>
              </a:pPr>
              <a:t>23</a:t>
            </a:fld>
            <a:endParaRPr lang="fr-FR" dirty="0">
              <a:latin typeface="+mn-lt"/>
            </a:endParaRP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 flipH="1">
            <a:off x="14478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382588" y="4433888"/>
            <a:ext cx="8761412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Definition: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contract between two entities at least and that includes a set of security parameters enabling entities to establish security services for traffic protection</a:t>
            </a:r>
            <a:endParaRPr lang="en-US" sz="1800" i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457200" y="685800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 flipV="1">
            <a:off x="2466975" y="24384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44196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78857" name="Picture 8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13" y="2667000"/>
            <a:ext cx="862012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858" name="Group 9"/>
          <p:cNvGrpSpPr>
            <a:grpSpLocks/>
          </p:cNvGrpSpPr>
          <p:nvPr/>
        </p:nvGrpSpPr>
        <p:grpSpPr bwMode="auto">
          <a:xfrm>
            <a:off x="990600" y="1981200"/>
            <a:ext cx="1120775" cy="933450"/>
            <a:chOff x="1502" y="1344"/>
            <a:chExt cx="514" cy="444"/>
          </a:xfrm>
        </p:grpSpPr>
        <p:sp>
          <p:nvSpPr>
            <p:cNvPr id="78973" name="Freeform 1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4" name="Freeform 1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5" name="Freeform 1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6" name="Freeform 1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7" name="Freeform 1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8" name="Freeform 1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9" name="Freeform 1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980" name="Group 1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79060" name="Freeform 1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61" name="Line 1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2" name="Line 2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3" name="Line 2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4" name="Line 2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5" name="Line 2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6" name="Line 2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1" name="Group 2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79058" name="Freeform 2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59" name="Freeform 2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982" name="Group 2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79031" name="Freeform 2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2" name="Freeform 3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3" name="Freeform 3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4" name="Freeform 3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5" name="Freeform 3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6" name="Freeform 3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7" name="Line 3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8" name="Line 3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9" name="Line 3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0" name="Line 3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1" name="Line 3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2" name="Line 4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3" name="Line 4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4" name="Line 4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5" name="Line 4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6" name="Line 4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7" name="Line 4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8" name="Line 4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9" name="Line 4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0" name="Line 4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1" name="Line 4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2" name="Line 5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3" name="Line 5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4" name="Line 5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5" name="Line 5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6" name="Line 5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7" name="Line 5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3" name="Group 5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78984" name="Group 5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78988" name="Group 5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7901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7902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30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7902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3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7902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78989" name="Freeform 7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8990" name="Group 7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7899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7900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899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7900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3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4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5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6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7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8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8994" name="Freeform 9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5" name="Freeform 9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6" name="Freeform 9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7" name="Freeform 9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8" name="Freeform 9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9" name="Freeform 9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9000" name="Freeform 9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8991" name="Freeform 10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85" name="Group 10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78986" name="Freeform 10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87" name="Freeform 10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78859" name="Group 104"/>
          <p:cNvGrpSpPr>
            <a:grpSpLocks/>
          </p:cNvGrpSpPr>
          <p:nvPr/>
        </p:nvGrpSpPr>
        <p:grpSpPr bwMode="auto">
          <a:xfrm>
            <a:off x="7467600" y="1992313"/>
            <a:ext cx="1143000" cy="1055687"/>
            <a:chOff x="5137" y="1344"/>
            <a:chExt cx="472" cy="425"/>
          </a:xfrm>
        </p:grpSpPr>
        <p:grpSp>
          <p:nvGrpSpPr>
            <p:cNvPr id="78862" name="Group 10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1" name="Freeform 10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2" name="Freeform 10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8863" name="Freeform 10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864" name="Group 11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78967" name="Freeform 11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8" name="Freeform 11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9" name="Freeform 11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5" name="Group 11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78960" name="Freeform 11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1" name="Line 11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2" name="Line 11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3" name="Line 11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4" name="Line 11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5" name="Line 12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6" name="Line 12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6" name="Group 12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78929" name="Group 12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78958" name="Freeform 12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9" name="Freeform 12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30" name="Group 12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78931" name="Freeform 12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2" name="Freeform 12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3" name="Freeform 12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4" name="Freeform 13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5" name="Freeform 13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6" name="Freeform 13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3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5" name="Line 14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6" name="Line 14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7" name="Line 14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8" name="Line 14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9" name="Line 14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0" name="Line 14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1" name="Line 14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2" name="Line 14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3" name="Line 14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4" name="Line 15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5" name="Line 15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6" name="Line 15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7" name="Line 15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7" name="Group 15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78871" name="Group 15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78923" name="Freeform 15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4" name="Freeform 15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5" name="Freeform 15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6" name="Freeform 15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7" name="Freeform 16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8" name="Freeform 16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72" name="Group 16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78910" name="Group 16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78914" name="Freeform 16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5" name="Freeform 16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6" name="Freeform 16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7" name="Freeform 16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8" name="Freeform 16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9" name="Freeform 16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0" name="Freeform 17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1" name="Freeform 17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2" name="Freeform 17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911" name="Group 17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78912" name="Freeform 17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3" name="Freeform 17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8873" name="Freeform 17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4" name="Freeform 17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5" name="Freeform 17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6" name="Freeform 17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7" name="Freeform 18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8" name="Freeform 18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9" name="Freeform 18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0" name="Freeform 18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1" name="Freeform 18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2" name="Freeform 18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3" name="Freeform 18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78884" name="Group 18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78900" name="Freeform 18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1" name="Freeform 18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2" name="Freeform 19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3" name="Freeform 19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4" name="Freeform 19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5" name="Freeform 19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6" name="Freeform 19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7" name="Freeform 19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8" name="Freeform 19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9" name="Freeform 19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85" name="Group 19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78886" name="Freeform 19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7" name="Freeform 20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8" name="Freeform 20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9" name="Freeform 20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0" name="Freeform 20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1" name="Freeform 20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2" name="Freeform 20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3" name="Freeform 20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4" name="Freeform 20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5" name="Freeform 20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6" name="Freeform 20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7" name="Freeform 21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8" name="Freeform 21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9" name="Freeform 21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8" name="Group 21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78869" name="Freeform 21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0" name="Freeform 21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78860" name="Rectangle 216"/>
          <p:cNvSpPr>
            <a:spLocks noChangeArrowheads="1"/>
          </p:cNvSpPr>
          <p:nvPr/>
        </p:nvSpPr>
        <p:spPr bwMode="auto">
          <a:xfrm>
            <a:off x="3505200" y="19812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Traffic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/>
      <p:bldP spid="404484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E785944-CD84-41D4-B1D9-E51DBF283F8E}" type="slidenum">
              <a:rPr lang="fr-FR">
                <a:latin typeface="+mn-lt"/>
              </a:rPr>
              <a:pPr defTabSz="762000">
                <a:defRPr/>
              </a:pPr>
              <a:t>24</a:t>
            </a:fld>
            <a:endParaRPr lang="fr-FR">
              <a:latin typeface="+mn-lt"/>
            </a:endParaRPr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18306" y="1124744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A security association contains: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 to be established along the security services (confidentiality, integrity, authentication, protection against replay), algorithms and encryption keys, initialization vector, hash function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protocol mode (tunnel, transport)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SA lifetime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Identification  of SA using triplet: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index SPI </a:t>
            </a: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(Security Parameters Index)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address of </a:t>
            </a: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equipment « partner »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313E-A3FB-AB56-FD36-EC5C5BDB26E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4181E4D-67A2-47A6-9F77-F748D5E8524A}" type="slidenum">
              <a:rPr lang="fr-FR">
                <a:latin typeface="+mn-lt"/>
              </a:rPr>
              <a:pPr defTabSz="762000">
                <a:defRPr/>
              </a:pPr>
              <a:t>25</a:t>
            </a:fld>
            <a:endParaRPr lang="fr-FR">
              <a:latin typeface="+mn-lt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41438"/>
            <a:ext cx="8229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dirty="0">
                <a:solidFill>
                  <a:schemeClr val="bg2"/>
                </a:solidFill>
              </a:rPr>
              <a:t>Key and security association management done by IKE </a:t>
            </a:r>
            <a:r>
              <a:rPr lang="en-US" i="1" dirty="0">
                <a:solidFill>
                  <a:schemeClr val="bg2"/>
                </a:solidFill>
              </a:rPr>
              <a:t>(Internet Key Exchange) </a:t>
            </a:r>
            <a:r>
              <a:rPr lang="en-US" dirty="0">
                <a:solidFill>
                  <a:schemeClr val="bg2"/>
                </a:solidFill>
              </a:rPr>
              <a:t>protocol</a:t>
            </a:r>
            <a:endParaRPr lang="en-US" i="1" dirty="0">
              <a:solidFill>
                <a:schemeClr val="bg2"/>
              </a:solidFill>
            </a:endParaRP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Services offered at connection setup: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Mutual authentication between IPsec modules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Negotiation of the IPsec security associations (enciphering algorithms, key length)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Generation of a symmetric encryption key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15B5-7470-0123-6003-245982741B7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9595-B0D1-9A6E-19E7-4C49C86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770"/>
            <a:ext cx="8229600" cy="777874"/>
          </a:xfrm>
        </p:spPr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Security solutions </a:t>
            </a:r>
            <a:r>
              <a:rPr lang="en-US" sz="3600" dirty="0">
                <a:solidFill>
                  <a:schemeClr val="bg2"/>
                </a:solidFill>
              </a:rPr>
              <a:t>recapitulation:</a:t>
            </a:r>
            <a:endParaRPr lang="en-GB" sz="360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6304D0A-882C-4E8E-A4A2-72F878D2D314}" type="slidenum">
              <a:rPr lang="fr-FR">
                <a:latin typeface="+mn-lt"/>
              </a:rPr>
              <a:pPr defTabSz="762000">
                <a:defRPr/>
              </a:pPr>
              <a:t>26</a:t>
            </a:fld>
            <a:endParaRPr lang="fr-FR">
              <a:latin typeface="+mn-lt"/>
            </a:endParaRPr>
          </a:p>
        </p:txBody>
      </p:sp>
      <p:sp>
        <p:nvSpPr>
          <p:cNvPr id="92165" name="Rectangle 20"/>
          <p:cNvSpPr>
            <a:spLocks noChangeArrowheads="1"/>
          </p:cNvSpPr>
          <p:nvPr/>
        </p:nvSpPr>
        <p:spPr bwMode="blackWhite">
          <a:xfrm>
            <a:off x="5795963" y="4243388"/>
            <a:ext cx="13081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6" name="Rectangle 21"/>
          <p:cNvSpPr>
            <a:spLocks noChangeArrowheads="1"/>
          </p:cNvSpPr>
          <p:nvPr/>
        </p:nvSpPr>
        <p:spPr bwMode="blackWhite">
          <a:xfrm rot="-5400000">
            <a:off x="15462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TELNET</a:t>
            </a:r>
          </a:p>
        </p:txBody>
      </p:sp>
      <p:sp>
        <p:nvSpPr>
          <p:cNvPr id="92167" name="Rectangle 22"/>
          <p:cNvSpPr>
            <a:spLocks noChangeArrowheads="1"/>
          </p:cNvSpPr>
          <p:nvPr/>
        </p:nvSpPr>
        <p:spPr bwMode="blackWhite">
          <a:xfrm>
            <a:off x="2152650" y="4243388"/>
            <a:ext cx="12954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8" name="Rectangle 23"/>
          <p:cNvSpPr>
            <a:spLocks noChangeArrowheads="1"/>
          </p:cNvSpPr>
          <p:nvPr/>
        </p:nvSpPr>
        <p:spPr bwMode="blackWhite">
          <a:xfrm>
            <a:off x="1466850" y="4243388"/>
            <a:ext cx="6858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69" name="Rectangle 24" descr="noir)"/>
          <p:cNvSpPr>
            <a:spLocks noChangeArrowheads="1"/>
          </p:cNvSpPr>
          <p:nvPr/>
        </p:nvSpPr>
        <p:spPr bwMode="blackWhite">
          <a:xfrm>
            <a:off x="1466850" y="4586288"/>
            <a:ext cx="1981200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92170" name="Rectangle 25"/>
          <p:cNvSpPr>
            <a:spLocks noChangeArrowheads="1"/>
          </p:cNvSpPr>
          <p:nvPr/>
        </p:nvSpPr>
        <p:spPr bwMode="blackWhite">
          <a:xfrm rot="-5400000">
            <a:off x="19653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92171" name="Rectangle 26"/>
          <p:cNvSpPr>
            <a:spLocks noChangeArrowheads="1"/>
          </p:cNvSpPr>
          <p:nvPr/>
        </p:nvSpPr>
        <p:spPr bwMode="blackWhite">
          <a:xfrm rot="-5400000">
            <a:off x="2381251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92172" name="Rectangle 27"/>
          <p:cNvSpPr>
            <a:spLocks noChangeArrowheads="1"/>
          </p:cNvSpPr>
          <p:nvPr/>
        </p:nvSpPr>
        <p:spPr bwMode="blackWhite">
          <a:xfrm>
            <a:off x="5124450" y="4586288"/>
            <a:ext cx="19812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IP</a:t>
            </a:r>
          </a:p>
        </p:txBody>
      </p:sp>
      <p:grpSp>
        <p:nvGrpSpPr>
          <p:cNvPr id="92173" name="Group 28"/>
          <p:cNvGrpSpPr>
            <a:grpSpLocks/>
          </p:cNvGrpSpPr>
          <p:nvPr/>
        </p:nvGrpSpPr>
        <p:grpSpPr bwMode="auto">
          <a:xfrm>
            <a:off x="5842000" y="2185988"/>
            <a:ext cx="1250950" cy="1714500"/>
            <a:chOff x="1953" y="1368"/>
            <a:chExt cx="788" cy="1080"/>
          </a:xfrm>
        </p:grpSpPr>
        <p:sp>
          <p:nvSpPr>
            <p:cNvPr id="92179" name="Rectangle 29"/>
            <p:cNvSpPr>
              <a:spLocks noChangeArrowheads="1"/>
            </p:cNvSpPr>
            <p:nvPr/>
          </p:nvSpPr>
          <p:spPr bwMode="blackWhite">
            <a:xfrm rot="-5400000">
              <a:off x="1536" y="1785"/>
              <a:ext cx="1080" cy="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TELNETS</a:t>
              </a:r>
            </a:p>
          </p:txBody>
        </p:sp>
        <p:sp>
          <p:nvSpPr>
            <p:cNvPr id="92180" name="Rectangle 30"/>
            <p:cNvSpPr>
              <a:spLocks noChangeArrowheads="1"/>
            </p:cNvSpPr>
            <p:nvPr/>
          </p:nvSpPr>
          <p:spPr bwMode="blackWhite">
            <a:xfrm rot="-5400000">
              <a:off x="1799" y="1768"/>
              <a:ext cx="10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92181" name="Rectangle 31"/>
            <p:cNvSpPr>
              <a:spLocks noChangeArrowheads="1"/>
            </p:cNvSpPr>
            <p:nvPr/>
          </p:nvSpPr>
          <p:spPr bwMode="blackWhite">
            <a:xfrm rot="-5400000">
              <a:off x="2070" y="1777"/>
              <a:ext cx="1080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HTTPS</a:t>
              </a:r>
            </a:p>
          </p:txBody>
        </p:sp>
      </p:grpSp>
      <p:sp>
        <p:nvSpPr>
          <p:cNvPr id="92174" name="Rectangle 32" descr="noir)"/>
          <p:cNvSpPr>
            <a:spLocks noChangeArrowheads="1"/>
          </p:cNvSpPr>
          <p:nvPr/>
        </p:nvSpPr>
        <p:spPr bwMode="blackWhite">
          <a:xfrm>
            <a:off x="5822950" y="3900488"/>
            <a:ext cx="1274763" cy="3429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latin typeface="Times New Roman" pitchFamily="18" charset="0"/>
              </a:rPr>
              <a:t>TLS</a:t>
            </a:r>
          </a:p>
        </p:txBody>
      </p:sp>
      <p:sp>
        <p:nvSpPr>
          <p:cNvPr id="92175" name="Rectangle 33"/>
          <p:cNvSpPr>
            <a:spLocks noChangeArrowheads="1"/>
          </p:cNvSpPr>
          <p:nvPr/>
        </p:nvSpPr>
        <p:spPr bwMode="auto">
          <a:xfrm>
            <a:off x="1771650" y="5272088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IPsec </a:t>
            </a:r>
          </a:p>
        </p:txBody>
      </p:sp>
      <p:sp>
        <p:nvSpPr>
          <p:cNvPr id="92176" name="Rectangle 34"/>
          <p:cNvSpPr>
            <a:spLocks noChangeArrowheads="1"/>
          </p:cNvSpPr>
          <p:nvPr/>
        </p:nvSpPr>
        <p:spPr bwMode="auto">
          <a:xfrm>
            <a:off x="5672856" y="5272088"/>
            <a:ext cx="1995488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TLS</a:t>
            </a:r>
          </a:p>
        </p:txBody>
      </p:sp>
      <p:sp>
        <p:nvSpPr>
          <p:cNvPr id="92177" name="Rectangle 35"/>
          <p:cNvSpPr>
            <a:spLocks noChangeArrowheads="1"/>
          </p:cNvSpPr>
          <p:nvPr/>
        </p:nvSpPr>
        <p:spPr bwMode="blackWhite">
          <a:xfrm>
            <a:off x="5122863" y="4238625"/>
            <a:ext cx="685800" cy="347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78" name="Rectangle 36" descr="noir)"/>
          <p:cNvSpPr>
            <a:spLocks noChangeArrowheads="1"/>
          </p:cNvSpPr>
          <p:nvPr/>
        </p:nvSpPr>
        <p:spPr bwMode="blackWhite">
          <a:xfrm>
            <a:off x="1471613" y="3900488"/>
            <a:ext cx="633412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IKE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B4E-C9CB-C9D5-B2C1-8812A6D9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Have you ever heard of VPN or used it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66A8-8832-CEDE-AFD6-BFF10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04EF3-A240-4DB4-8CBB-7C0553AB62B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AFEBF-418B-39E5-47A3-212C6FA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Real-world Applications of Security Protocols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22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3E5B26F-5D07-407B-A2F8-21E812AFD8A5}" type="slidenum">
              <a:rPr lang="fr-FR">
                <a:latin typeface="+mn-lt"/>
              </a:rPr>
              <a:pPr defTabSz="762000">
                <a:defRPr/>
              </a:pPr>
              <a:t>28</a:t>
            </a:fld>
            <a:endParaRPr lang="fr-FR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7529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 VPN? </a:t>
            </a:r>
          </a:p>
          <a:p>
            <a:pPr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VPN for </a:t>
            </a:r>
            <a:r>
              <a:rPr lang="en-US" sz="2800" i="1" dirty="0">
                <a:solidFill>
                  <a:schemeClr val="bg2"/>
                </a:solidFill>
              </a:rPr>
              <a:t>Virtual Private Network </a:t>
            </a: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Primary goal:</a:t>
            </a:r>
            <a:r>
              <a:rPr lang="en-US" sz="2400" dirty="0">
                <a:solidFill>
                  <a:schemeClr val="bg2"/>
                </a:solidFill>
              </a:rPr>
              <a:t> facilitate communications between companies and their partners, internal communications of a geographically distributed company, or remote communications between a mobile and its company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Techniques: </a:t>
            </a:r>
            <a:r>
              <a:rPr lang="en-US" sz="2400" dirty="0">
                <a:solidFill>
                  <a:schemeClr val="bg2"/>
                </a:solidFill>
              </a:rPr>
              <a:t>establishing an IP tunnel to exchange data through the tunnel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Security </a:t>
            </a:r>
            <a:r>
              <a:rPr lang="en-US" sz="2400" dirty="0">
                <a:solidFill>
                  <a:schemeClr val="bg2"/>
                </a:solidFill>
              </a:rPr>
              <a:t>is optional to protect the tunnel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47BE9-3C31-F97B-07A7-5ED8B575C661}"/>
              </a:ext>
            </a:extLst>
          </p:cNvPr>
          <p:cNvSpPr txBox="1">
            <a:spLocks/>
          </p:cNvSpPr>
          <p:nvPr/>
        </p:nvSpPr>
        <p:spPr>
          <a:xfrm>
            <a:off x="418791" y="122238"/>
            <a:ext cx="8229600" cy="7699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>
                <a:solidFill>
                  <a:schemeClr val="bg2"/>
                </a:solidFill>
              </a:rPr>
              <a:t>Virtual Private Network 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9CF53-6738-304F-8495-614B161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8442" y="128190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an IP tunnel? 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Encapsulating an IP packet into another IP packet</a:t>
            </a:r>
          </a:p>
          <a:p>
            <a:pPr eaLnBrk="1" hangingPunct="1"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47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B132EF1-A00E-4547-A667-D1C7EFAA061B}" type="slidenum">
              <a:rPr lang="fr-FR">
                <a:latin typeface="+mn-lt"/>
              </a:rPr>
              <a:pPr defTabSz="762000">
                <a:defRPr/>
              </a:pPr>
              <a:t>29</a:t>
            </a:fld>
            <a:endParaRPr lang="fr-FR">
              <a:latin typeface="+mn-lt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93675" y="2363788"/>
            <a:ext cx="2533650" cy="990600"/>
            <a:chOff x="2201" y="916"/>
            <a:chExt cx="1571" cy="1192"/>
          </a:xfrm>
        </p:grpSpPr>
        <p:grpSp>
          <p:nvGrpSpPr>
            <p:cNvPr id="47441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43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4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5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6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7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8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9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42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1935163" y="2368550"/>
            <a:ext cx="1828800" cy="658813"/>
            <a:chOff x="1200" y="2304"/>
            <a:chExt cx="1152" cy="415"/>
          </a:xfrm>
        </p:grpSpPr>
        <p:sp>
          <p:nvSpPr>
            <p:cNvPr id="47434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35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47436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7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8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9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40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3317875" y="2490788"/>
            <a:ext cx="2195513" cy="990600"/>
            <a:chOff x="2201" y="916"/>
            <a:chExt cx="1571" cy="1192"/>
          </a:xfrm>
        </p:grpSpPr>
        <p:grpSp>
          <p:nvGrpSpPr>
            <p:cNvPr id="47425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27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8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9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0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1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2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3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26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1" name="Group 31"/>
          <p:cNvGrpSpPr>
            <a:grpSpLocks/>
          </p:cNvGrpSpPr>
          <p:nvPr/>
        </p:nvGrpSpPr>
        <p:grpSpPr bwMode="auto">
          <a:xfrm>
            <a:off x="6518275" y="2363788"/>
            <a:ext cx="2652713" cy="990600"/>
            <a:chOff x="2201" y="916"/>
            <a:chExt cx="1571" cy="1192"/>
          </a:xfrm>
        </p:grpSpPr>
        <p:grpSp>
          <p:nvGrpSpPr>
            <p:cNvPr id="47416" name="Group 3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18" name="Oval 3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19" name="Oval 3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0" name="Oval 3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1" name="Oval 3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2" name="Oval 3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3" name="Oval 3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4" name="Oval 3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17" name="Oval 4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2" name="Group 41"/>
          <p:cNvGrpSpPr>
            <a:grpSpLocks/>
          </p:cNvGrpSpPr>
          <p:nvPr/>
        </p:nvGrpSpPr>
        <p:grpSpPr bwMode="auto">
          <a:xfrm>
            <a:off x="6456363" y="2349500"/>
            <a:ext cx="1828800" cy="658813"/>
            <a:chOff x="4656" y="2400"/>
            <a:chExt cx="1152" cy="415"/>
          </a:xfrm>
        </p:grpSpPr>
        <p:sp>
          <p:nvSpPr>
            <p:cNvPr id="47409" name="Rectangle 4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10" name="Group 4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47411" name="Rectangle 4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2" name="Rectangle 4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3" name="Rectangle 4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4" name="Line 4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5" name="Freeform 4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3" name="Group 49"/>
          <p:cNvGrpSpPr>
            <a:grpSpLocks/>
          </p:cNvGrpSpPr>
          <p:nvPr/>
        </p:nvGrpSpPr>
        <p:grpSpPr bwMode="auto">
          <a:xfrm>
            <a:off x="179388" y="2490788"/>
            <a:ext cx="815975" cy="704850"/>
            <a:chOff x="1502" y="1344"/>
            <a:chExt cx="514" cy="444"/>
          </a:xfrm>
        </p:grpSpPr>
        <p:sp>
          <p:nvSpPr>
            <p:cNvPr id="47315" name="Freeform 5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6" name="Freeform 5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7" name="Freeform 5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8" name="Freeform 5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9" name="Freeform 5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0" name="Freeform 5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1" name="Freeform 5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322" name="Group 5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47402" name="Freeform 5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3" name="Line 5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4" name="Line 6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5" name="Line 6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6" name="Line 6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7" name="Line 6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8" name="Line 6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3" name="Group 6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47400" name="Freeform 6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1" name="Freeform 6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324" name="Group 6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47373" name="Freeform 6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4" name="Freeform 7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5" name="Freeform 7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6" name="Freeform 7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7" name="Freeform 7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8" name="Freeform 7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9" name="Line 7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0" name="Line 7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1" name="Line 7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2" name="Line 7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3" name="Line 7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4" name="Line 8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5" name="Line 8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6" name="Line 8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7" name="Line 8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8" name="Line 8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9" name="Line 8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0" name="Line 8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1" name="Line 8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2" name="Line 8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3" name="Line 8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4" name="Line 9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5" name="Line 9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6" name="Line 9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7" name="Line 9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8" name="Line 9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9" name="Line 9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5" name="Group 9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47326" name="Group 9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47330" name="Group 9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47359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47371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2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0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47364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5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4736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3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47331" name="Freeform 11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47332" name="Group 11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473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47351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2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3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4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5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6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7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8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3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4734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4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5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6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7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8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47336" name="Freeform 13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7" name="Freeform 13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8" name="Freeform 13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9" name="Freeform 13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0" name="Freeform 13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1" name="Freeform 13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2" name="Freeform 13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333" name="Freeform 14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327" name="Group 14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47328" name="Freeform 14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29" name="Freeform 14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47114" name="Group 144"/>
          <p:cNvGrpSpPr>
            <a:grpSpLocks/>
          </p:cNvGrpSpPr>
          <p:nvPr/>
        </p:nvGrpSpPr>
        <p:grpSpPr bwMode="auto">
          <a:xfrm>
            <a:off x="8170863" y="2493963"/>
            <a:ext cx="749300" cy="674687"/>
            <a:chOff x="5137" y="1344"/>
            <a:chExt cx="472" cy="425"/>
          </a:xfrm>
        </p:grpSpPr>
        <p:grpSp>
          <p:nvGrpSpPr>
            <p:cNvPr id="47204" name="Group 14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47312" name="Freeform 14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3" name="Freeform 14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4" name="Freeform 14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205" name="Freeform 14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206" name="Group 15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47309" name="Freeform 15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0" name="Freeform 15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1" name="Freeform 15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7" name="Group 15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47302" name="Freeform 15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3" name="Line 15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4" name="Line 15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5" name="Line 15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6" name="Line 15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7" name="Line 16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8" name="Line 16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8" name="Group 16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47271" name="Group 16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47300" name="Freeform 16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01" name="Freeform 16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72" name="Group 16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47273" name="Freeform 16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4" name="Freeform 16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5" name="Freeform 16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6" name="Freeform 17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7" name="Freeform 17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8" name="Freeform 17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0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6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7" name="Line 18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8" name="Line 18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9" name="Line 18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0" name="Line 18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1" name="Line 18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2" name="Line 18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3" name="Line 18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4" name="Line 18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5" name="Line 18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6" name="Line 19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7" name="Line 19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8" name="Line 19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9" name="Line 19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09" name="Group 19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47213" name="Group 19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47265" name="Freeform 19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6" name="Freeform 19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7" name="Freeform 19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8" name="Freeform 19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9" name="Freeform 20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0" name="Freeform 20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14" name="Group 20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47252" name="Group 20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47256" name="Freeform 20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7" name="Freeform 20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8" name="Freeform 20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9" name="Freeform 20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0" name="Freeform 20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1" name="Freeform 20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2" name="Freeform 21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3" name="Freeform 21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4" name="Freeform 21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7253" name="Group 21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47254" name="Freeform 21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5" name="Freeform 21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47215" name="Freeform 21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6" name="Freeform 21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7" name="Freeform 21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8" name="Freeform 21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9" name="Freeform 22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0" name="Freeform 22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1" name="Freeform 22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2" name="Freeform 22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3" name="Freeform 22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4" name="Freeform 22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5" name="Freeform 22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47226" name="Group 22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47242" name="Freeform 22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3" name="Freeform 22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4" name="Freeform 23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5" name="Freeform 23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6" name="Freeform 23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7" name="Freeform 23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8" name="Freeform 23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9" name="Freeform 23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0" name="Freeform 23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1" name="Freeform 23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27" name="Group 23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47228" name="Freeform 23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29" name="Freeform 24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0" name="Freeform 24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1" name="Freeform 24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2" name="Freeform 24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3" name="Freeform 24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4" name="Freeform 24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5" name="Freeform 24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6" name="Freeform 24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7" name="Freeform 24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8" name="Freeform 24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9" name="Freeform 25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0" name="Freeform 25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1" name="Freeform 25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10" name="Group 25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47211" name="Freeform 25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2" name="Freeform 25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15" name="Rectangle 256"/>
          <p:cNvSpPr>
            <a:spLocks noChangeArrowheads="1"/>
          </p:cNvSpPr>
          <p:nvPr/>
        </p:nvSpPr>
        <p:spPr bwMode="auto">
          <a:xfrm>
            <a:off x="2654300" y="2767013"/>
            <a:ext cx="3744913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6" name="Rectangle 257"/>
          <p:cNvSpPr>
            <a:spLocks noChangeArrowheads="1"/>
          </p:cNvSpPr>
          <p:nvPr/>
        </p:nvSpPr>
        <p:spPr bwMode="auto">
          <a:xfrm>
            <a:off x="1069975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7" name="Rectangle 258"/>
          <p:cNvSpPr>
            <a:spLocks noChangeArrowheads="1"/>
          </p:cNvSpPr>
          <p:nvPr/>
        </p:nvSpPr>
        <p:spPr bwMode="auto">
          <a:xfrm>
            <a:off x="1430338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8" name="Rectangle 259"/>
          <p:cNvSpPr>
            <a:spLocks noChangeArrowheads="1"/>
          </p:cNvSpPr>
          <p:nvPr/>
        </p:nvSpPr>
        <p:spPr bwMode="auto">
          <a:xfrm>
            <a:off x="2870200" y="285273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9" name="Rectangle 260"/>
          <p:cNvSpPr>
            <a:spLocks noChangeArrowheads="1"/>
          </p:cNvSpPr>
          <p:nvPr/>
        </p:nvSpPr>
        <p:spPr bwMode="auto">
          <a:xfrm>
            <a:off x="3303588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0" name="Rectangle 261"/>
          <p:cNvSpPr>
            <a:spLocks noChangeArrowheads="1"/>
          </p:cNvSpPr>
          <p:nvPr/>
        </p:nvSpPr>
        <p:spPr bwMode="auto">
          <a:xfrm>
            <a:off x="51736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1" name="Rectangle 262"/>
          <p:cNvSpPr>
            <a:spLocks noChangeArrowheads="1"/>
          </p:cNvSpPr>
          <p:nvPr/>
        </p:nvSpPr>
        <p:spPr bwMode="auto">
          <a:xfrm>
            <a:off x="56054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2" name="Rectangle 263"/>
          <p:cNvSpPr>
            <a:spLocks noChangeArrowheads="1"/>
          </p:cNvSpPr>
          <p:nvPr/>
        </p:nvSpPr>
        <p:spPr bwMode="auto">
          <a:xfrm>
            <a:off x="726281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3" name="Rectangle 264"/>
          <p:cNvSpPr>
            <a:spLocks noChangeArrowheads="1"/>
          </p:cNvSpPr>
          <p:nvPr/>
        </p:nvSpPr>
        <p:spPr bwMode="auto">
          <a:xfrm>
            <a:off x="7623175" y="2824163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638175" y="2925763"/>
            <a:ext cx="8037513" cy="935037"/>
            <a:chOff x="402" y="2296"/>
            <a:chExt cx="5063" cy="589"/>
          </a:xfrm>
        </p:grpSpPr>
        <p:sp>
          <p:nvSpPr>
            <p:cNvPr id="47200" name="Rectangle 266"/>
            <p:cNvSpPr>
              <a:spLocks noChangeArrowheads="1"/>
            </p:cNvSpPr>
            <p:nvPr/>
          </p:nvSpPr>
          <p:spPr bwMode="auto">
            <a:xfrm>
              <a:off x="1309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1" name="Rectangle 267"/>
            <p:cNvSpPr>
              <a:spLocks noChangeArrowheads="1"/>
            </p:cNvSpPr>
            <p:nvPr/>
          </p:nvSpPr>
          <p:spPr bwMode="auto">
            <a:xfrm>
              <a:off x="4150" y="2341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202" name="Rectangle 268"/>
            <p:cNvSpPr>
              <a:spLocks noChangeArrowheads="1"/>
            </p:cNvSpPr>
            <p:nvPr/>
          </p:nvSpPr>
          <p:spPr bwMode="auto">
            <a:xfrm>
              <a:off x="402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3" name="Rectangle 269"/>
            <p:cNvSpPr>
              <a:spLocks noChangeArrowheads="1"/>
            </p:cNvSpPr>
            <p:nvPr/>
          </p:nvSpPr>
          <p:spPr bwMode="auto">
            <a:xfrm>
              <a:off x="5119" y="2296"/>
              <a:ext cx="34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8126" name="Rectangle 270"/>
          <p:cNvSpPr>
            <a:spLocks noChangeArrowheads="1"/>
          </p:cNvSpPr>
          <p:nvPr/>
        </p:nvSpPr>
        <p:spPr bwMode="auto">
          <a:xfrm>
            <a:off x="625475" y="4797425"/>
            <a:ext cx="7920038" cy="1439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Objective: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two remote equipments are enabled to behave as if they were locally connected</a:t>
            </a:r>
          </a:p>
        </p:txBody>
      </p:sp>
      <p:grpSp>
        <p:nvGrpSpPr>
          <p:cNvPr id="47124" name="Group 271"/>
          <p:cNvGrpSpPr>
            <a:grpSpLocks/>
          </p:cNvGrpSpPr>
          <p:nvPr/>
        </p:nvGrpSpPr>
        <p:grpSpPr bwMode="auto">
          <a:xfrm>
            <a:off x="395288" y="3070225"/>
            <a:ext cx="2219325" cy="1798638"/>
            <a:chOff x="249" y="1934"/>
            <a:chExt cx="1398" cy="1133"/>
          </a:xfrm>
        </p:grpSpPr>
        <p:grpSp>
          <p:nvGrpSpPr>
            <p:cNvPr id="47178" name="Group 272"/>
            <p:cNvGrpSpPr>
              <a:grpSpLocks/>
            </p:cNvGrpSpPr>
            <p:nvPr/>
          </p:nvGrpSpPr>
          <p:grpSpPr bwMode="auto">
            <a:xfrm>
              <a:off x="249" y="1934"/>
              <a:ext cx="1398" cy="1133"/>
              <a:chOff x="249" y="2387"/>
              <a:chExt cx="1398" cy="1133"/>
            </a:xfrm>
          </p:grpSpPr>
          <p:grpSp>
            <p:nvGrpSpPr>
              <p:cNvPr id="47195" name="Group 273"/>
              <p:cNvGrpSpPr>
                <a:grpSpLocks/>
              </p:cNvGrpSpPr>
              <p:nvPr/>
            </p:nvGrpSpPr>
            <p:grpSpPr bwMode="auto">
              <a:xfrm>
                <a:off x="249" y="2976"/>
                <a:ext cx="1398" cy="544"/>
                <a:chOff x="666" y="3122"/>
                <a:chExt cx="1398" cy="544"/>
              </a:xfrm>
            </p:grpSpPr>
            <p:sp>
              <p:nvSpPr>
                <p:cNvPr id="47197" name="Rectangle 274"/>
                <p:cNvSpPr>
                  <a:spLocks noChangeArrowheads="1"/>
                </p:cNvSpPr>
                <p:nvPr/>
              </p:nvSpPr>
              <p:spPr bwMode="auto">
                <a:xfrm>
                  <a:off x="703" y="3158"/>
                  <a:ext cx="1224" cy="22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7198" name="Rectangle 275"/>
                <p:cNvSpPr>
                  <a:spLocks noChangeArrowheads="1"/>
                </p:cNvSpPr>
                <p:nvPr/>
              </p:nvSpPr>
              <p:spPr bwMode="auto">
                <a:xfrm>
                  <a:off x="666" y="3122"/>
                  <a:ext cx="1398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latin typeface="Times New Roman" pitchFamily="18" charset="0"/>
                    </a:rPr>
                    <a:t>a-&gt;b    DATA</a:t>
                  </a:r>
                </a:p>
              </p:txBody>
            </p:sp>
            <p:sp>
              <p:nvSpPr>
                <p:cNvPr id="47199" name="Line 276"/>
                <p:cNvSpPr>
                  <a:spLocks noChangeShapeType="1"/>
                </p:cNvSpPr>
                <p:nvPr/>
              </p:nvSpPr>
              <p:spPr bwMode="auto">
                <a:xfrm>
                  <a:off x="1202" y="3158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47196" name="Line 277"/>
              <p:cNvSpPr>
                <a:spLocks noChangeShapeType="1"/>
              </p:cNvSpPr>
              <p:nvPr/>
            </p:nvSpPr>
            <p:spPr bwMode="auto">
              <a:xfrm>
                <a:off x="839" y="2387"/>
                <a:ext cx="0" cy="49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179" name="Group 278"/>
            <p:cNvGrpSpPr>
              <a:grpSpLocks noChangeAspect="1"/>
            </p:cNvGrpSpPr>
            <p:nvPr/>
          </p:nvGrpSpPr>
          <p:grpSpPr bwMode="auto">
            <a:xfrm>
              <a:off x="900" y="2024"/>
              <a:ext cx="438" cy="453"/>
              <a:chOff x="900" y="2024"/>
              <a:chExt cx="438" cy="453"/>
            </a:xfrm>
          </p:grpSpPr>
          <p:sp>
            <p:nvSpPr>
              <p:cNvPr id="47180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900" y="2024"/>
                <a:ext cx="438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1" name="Freeform 280"/>
              <p:cNvSpPr>
                <a:spLocks/>
              </p:cNvSpPr>
              <p:nvPr/>
            </p:nvSpPr>
            <p:spPr bwMode="auto">
              <a:xfrm>
                <a:off x="900" y="2024"/>
                <a:ext cx="438" cy="453"/>
              </a:xfrm>
              <a:custGeom>
                <a:avLst/>
                <a:gdLst>
                  <a:gd name="T0" fmla="*/ 393 w 1314"/>
                  <a:gd name="T1" fmla="*/ 453 h 1359"/>
                  <a:gd name="T2" fmla="*/ 402 w 1314"/>
                  <a:gd name="T3" fmla="*/ 452 h 1359"/>
                  <a:gd name="T4" fmla="*/ 410 w 1314"/>
                  <a:gd name="T5" fmla="*/ 449 h 1359"/>
                  <a:gd name="T6" fmla="*/ 418 w 1314"/>
                  <a:gd name="T7" fmla="*/ 444 h 1359"/>
                  <a:gd name="T8" fmla="*/ 425 w 1314"/>
                  <a:gd name="T9" fmla="*/ 437 h 1359"/>
                  <a:gd name="T10" fmla="*/ 430 w 1314"/>
                  <a:gd name="T11" fmla="*/ 430 h 1359"/>
                  <a:gd name="T12" fmla="*/ 434 w 1314"/>
                  <a:gd name="T13" fmla="*/ 421 h 1359"/>
                  <a:gd name="T14" fmla="*/ 437 w 1314"/>
                  <a:gd name="T15" fmla="*/ 411 h 1359"/>
                  <a:gd name="T16" fmla="*/ 438 w 1314"/>
                  <a:gd name="T17" fmla="*/ 400 h 1359"/>
                  <a:gd name="T18" fmla="*/ 438 w 1314"/>
                  <a:gd name="T19" fmla="*/ 53 h 1359"/>
                  <a:gd name="T20" fmla="*/ 437 w 1314"/>
                  <a:gd name="T21" fmla="*/ 42 h 1359"/>
                  <a:gd name="T22" fmla="*/ 434 w 1314"/>
                  <a:gd name="T23" fmla="*/ 32 h 1359"/>
                  <a:gd name="T24" fmla="*/ 430 w 1314"/>
                  <a:gd name="T25" fmla="*/ 23 h 1359"/>
                  <a:gd name="T26" fmla="*/ 425 w 1314"/>
                  <a:gd name="T27" fmla="*/ 16 h 1359"/>
                  <a:gd name="T28" fmla="*/ 418 w 1314"/>
                  <a:gd name="T29" fmla="*/ 9 h 1359"/>
                  <a:gd name="T30" fmla="*/ 410 w 1314"/>
                  <a:gd name="T31" fmla="*/ 4 h 1359"/>
                  <a:gd name="T32" fmla="*/ 402 w 1314"/>
                  <a:gd name="T33" fmla="*/ 1 h 1359"/>
                  <a:gd name="T34" fmla="*/ 393 w 1314"/>
                  <a:gd name="T35" fmla="*/ 0 h 1359"/>
                  <a:gd name="T36" fmla="*/ 45 w 1314"/>
                  <a:gd name="T37" fmla="*/ 0 h 1359"/>
                  <a:gd name="T38" fmla="*/ 36 w 1314"/>
                  <a:gd name="T39" fmla="*/ 1 h 1359"/>
                  <a:gd name="T40" fmla="*/ 27 w 1314"/>
                  <a:gd name="T41" fmla="*/ 4 h 1359"/>
                  <a:gd name="T42" fmla="*/ 20 w 1314"/>
                  <a:gd name="T43" fmla="*/ 9 h 1359"/>
                  <a:gd name="T44" fmla="*/ 13 w 1314"/>
                  <a:gd name="T45" fmla="*/ 16 h 1359"/>
                  <a:gd name="T46" fmla="*/ 8 w 1314"/>
                  <a:gd name="T47" fmla="*/ 23 h 1359"/>
                  <a:gd name="T48" fmla="*/ 4 w 1314"/>
                  <a:gd name="T49" fmla="*/ 32 h 1359"/>
                  <a:gd name="T50" fmla="*/ 1 w 1314"/>
                  <a:gd name="T51" fmla="*/ 42 h 1359"/>
                  <a:gd name="T52" fmla="*/ 0 w 1314"/>
                  <a:gd name="T53" fmla="*/ 53 h 1359"/>
                  <a:gd name="T54" fmla="*/ 0 w 1314"/>
                  <a:gd name="T55" fmla="*/ 400 h 1359"/>
                  <a:gd name="T56" fmla="*/ 1 w 1314"/>
                  <a:gd name="T57" fmla="*/ 411 h 1359"/>
                  <a:gd name="T58" fmla="*/ 4 w 1314"/>
                  <a:gd name="T59" fmla="*/ 421 h 1359"/>
                  <a:gd name="T60" fmla="*/ 8 w 1314"/>
                  <a:gd name="T61" fmla="*/ 430 h 1359"/>
                  <a:gd name="T62" fmla="*/ 13 w 1314"/>
                  <a:gd name="T63" fmla="*/ 437 h 1359"/>
                  <a:gd name="T64" fmla="*/ 20 w 1314"/>
                  <a:gd name="T65" fmla="*/ 444 h 1359"/>
                  <a:gd name="T66" fmla="*/ 27 w 1314"/>
                  <a:gd name="T67" fmla="*/ 449 h 1359"/>
                  <a:gd name="T68" fmla="*/ 36 w 1314"/>
                  <a:gd name="T69" fmla="*/ 452 h 1359"/>
                  <a:gd name="T70" fmla="*/ 45 w 1314"/>
                  <a:gd name="T71" fmla="*/ 453 h 1359"/>
                  <a:gd name="T72" fmla="*/ 393 w 1314"/>
                  <a:gd name="T73" fmla="*/ 453 h 13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4"/>
                  <a:gd name="T112" fmla="*/ 0 h 1359"/>
                  <a:gd name="T113" fmla="*/ 1314 w 1314"/>
                  <a:gd name="T114" fmla="*/ 1359 h 135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4" h="1359">
                    <a:moveTo>
                      <a:pt x="1179" y="1359"/>
                    </a:moveTo>
                    <a:lnTo>
                      <a:pt x="1206" y="1356"/>
                    </a:lnTo>
                    <a:lnTo>
                      <a:pt x="1231" y="1347"/>
                    </a:lnTo>
                    <a:lnTo>
                      <a:pt x="1255" y="1332"/>
                    </a:lnTo>
                    <a:lnTo>
                      <a:pt x="1275" y="1312"/>
                    </a:lnTo>
                    <a:lnTo>
                      <a:pt x="1291" y="1290"/>
                    </a:lnTo>
                    <a:lnTo>
                      <a:pt x="1303" y="1263"/>
                    </a:lnTo>
                    <a:lnTo>
                      <a:pt x="1311" y="1233"/>
                    </a:lnTo>
                    <a:lnTo>
                      <a:pt x="1314" y="1201"/>
                    </a:lnTo>
                    <a:lnTo>
                      <a:pt x="1314" y="158"/>
                    </a:lnTo>
                    <a:lnTo>
                      <a:pt x="1311" y="126"/>
                    </a:lnTo>
                    <a:lnTo>
                      <a:pt x="1303" y="96"/>
                    </a:lnTo>
                    <a:lnTo>
                      <a:pt x="1291" y="69"/>
                    </a:lnTo>
                    <a:lnTo>
                      <a:pt x="1275" y="47"/>
                    </a:lnTo>
                    <a:lnTo>
                      <a:pt x="1255" y="27"/>
                    </a:lnTo>
                    <a:lnTo>
                      <a:pt x="1231" y="12"/>
                    </a:lnTo>
                    <a:lnTo>
                      <a:pt x="1206" y="3"/>
                    </a:lnTo>
                    <a:lnTo>
                      <a:pt x="1179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69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1"/>
                    </a:lnTo>
                    <a:lnTo>
                      <a:pt x="3" y="1233"/>
                    </a:lnTo>
                    <a:lnTo>
                      <a:pt x="11" y="1263"/>
                    </a:lnTo>
                    <a:lnTo>
                      <a:pt x="23" y="1290"/>
                    </a:lnTo>
                    <a:lnTo>
                      <a:pt x="39" y="1312"/>
                    </a:lnTo>
                    <a:lnTo>
                      <a:pt x="59" y="1332"/>
                    </a:lnTo>
                    <a:lnTo>
                      <a:pt x="82" y="1347"/>
                    </a:lnTo>
                    <a:lnTo>
                      <a:pt x="107" y="1356"/>
                    </a:lnTo>
                    <a:lnTo>
                      <a:pt x="134" y="1359"/>
                    </a:lnTo>
                    <a:lnTo>
                      <a:pt x="1179" y="1359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2" name="Freeform 281"/>
              <p:cNvSpPr>
                <a:spLocks/>
              </p:cNvSpPr>
              <p:nvPr/>
            </p:nvSpPr>
            <p:spPr bwMode="auto">
              <a:xfrm>
                <a:off x="989" y="2172"/>
                <a:ext cx="265" cy="172"/>
              </a:xfrm>
              <a:custGeom>
                <a:avLst/>
                <a:gdLst>
                  <a:gd name="T0" fmla="*/ 119 w 795"/>
                  <a:gd name="T1" fmla="*/ 0 h 514"/>
                  <a:gd name="T2" fmla="*/ 93 w 795"/>
                  <a:gd name="T3" fmla="*/ 4 h 514"/>
                  <a:gd name="T4" fmla="*/ 70 w 795"/>
                  <a:gd name="T5" fmla="*/ 10 h 514"/>
                  <a:gd name="T6" fmla="*/ 49 w 795"/>
                  <a:gd name="T7" fmla="*/ 20 h 514"/>
                  <a:gd name="T8" fmla="*/ 30 w 795"/>
                  <a:gd name="T9" fmla="*/ 31 h 514"/>
                  <a:gd name="T10" fmla="*/ 16 w 795"/>
                  <a:gd name="T11" fmla="*/ 45 h 514"/>
                  <a:gd name="T12" fmla="*/ 6 w 795"/>
                  <a:gd name="T13" fmla="*/ 60 h 514"/>
                  <a:gd name="T14" fmla="*/ 1 w 795"/>
                  <a:gd name="T15" fmla="*/ 77 h 514"/>
                  <a:gd name="T16" fmla="*/ 1 w 795"/>
                  <a:gd name="T17" fmla="*/ 95 h 514"/>
                  <a:gd name="T18" fmla="*/ 6 w 795"/>
                  <a:gd name="T19" fmla="*/ 111 h 514"/>
                  <a:gd name="T20" fmla="*/ 16 w 795"/>
                  <a:gd name="T21" fmla="*/ 127 h 514"/>
                  <a:gd name="T22" fmla="*/ 30 w 795"/>
                  <a:gd name="T23" fmla="*/ 141 h 514"/>
                  <a:gd name="T24" fmla="*/ 49 w 795"/>
                  <a:gd name="T25" fmla="*/ 153 h 514"/>
                  <a:gd name="T26" fmla="*/ 70 w 795"/>
                  <a:gd name="T27" fmla="*/ 162 h 514"/>
                  <a:gd name="T28" fmla="*/ 93 w 795"/>
                  <a:gd name="T29" fmla="*/ 168 h 514"/>
                  <a:gd name="T30" fmla="*/ 119 w 795"/>
                  <a:gd name="T31" fmla="*/ 172 h 514"/>
                  <a:gd name="T32" fmla="*/ 146 w 795"/>
                  <a:gd name="T33" fmla="*/ 172 h 514"/>
                  <a:gd name="T34" fmla="*/ 172 w 795"/>
                  <a:gd name="T35" fmla="*/ 168 h 514"/>
                  <a:gd name="T36" fmla="*/ 196 w 795"/>
                  <a:gd name="T37" fmla="*/ 162 h 514"/>
                  <a:gd name="T38" fmla="*/ 217 w 795"/>
                  <a:gd name="T39" fmla="*/ 153 h 514"/>
                  <a:gd name="T40" fmla="*/ 235 w 795"/>
                  <a:gd name="T41" fmla="*/ 141 h 514"/>
                  <a:gd name="T42" fmla="*/ 249 w 795"/>
                  <a:gd name="T43" fmla="*/ 127 h 514"/>
                  <a:gd name="T44" fmla="*/ 259 w 795"/>
                  <a:gd name="T45" fmla="*/ 111 h 514"/>
                  <a:gd name="T46" fmla="*/ 264 w 795"/>
                  <a:gd name="T47" fmla="*/ 95 h 514"/>
                  <a:gd name="T48" fmla="*/ 264 w 795"/>
                  <a:gd name="T49" fmla="*/ 77 h 514"/>
                  <a:gd name="T50" fmla="*/ 259 w 795"/>
                  <a:gd name="T51" fmla="*/ 60 h 514"/>
                  <a:gd name="T52" fmla="*/ 249 w 795"/>
                  <a:gd name="T53" fmla="*/ 45 h 514"/>
                  <a:gd name="T54" fmla="*/ 235 w 795"/>
                  <a:gd name="T55" fmla="*/ 31 h 514"/>
                  <a:gd name="T56" fmla="*/ 217 w 795"/>
                  <a:gd name="T57" fmla="*/ 20 h 514"/>
                  <a:gd name="T58" fmla="*/ 196 w 795"/>
                  <a:gd name="T59" fmla="*/ 10 h 514"/>
                  <a:gd name="T60" fmla="*/ 172 w 795"/>
                  <a:gd name="T61" fmla="*/ 4 h 514"/>
                  <a:gd name="T62" fmla="*/ 146 w 795"/>
                  <a:gd name="T63" fmla="*/ 0 h 5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5"/>
                  <a:gd name="T97" fmla="*/ 0 h 514"/>
                  <a:gd name="T98" fmla="*/ 795 w 795"/>
                  <a:gd name="T99" fmla="*/ 514 h 51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5" h="514">
                    <a:moveTo>
                      <a:pt x="397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79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1" y="156"/>
                    </a:lnTo>
                    <a:lnTo>
                      <a:pt x="17" y="180"/>
                    </a:lnTo>
                    <a:lnTo>
                      <a:pt x="8" y="204"/>
                    </a:lnTo>
                    <a:lnTo>
                      <a:pt x="3" y="230"/>
                    </a:lnTo>
                    <a:lnTo>
                      <a:pt x="0" y="257"/>
                    </a:lnTo>
                    <a:lnTo>
                      <a:pt x="3" y="283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1" y="357"/>
                    </a:lnTo>
                    <a:lnTo>
                      <a:pt x="48" y="379"/>
                    </a:lnTo>
                    <a:lnTo>
                      <a:pt x="68" y="401"/>
                    </a:lnTo>
                    <a:lnTo>
                      <a:pt x="91" y="421"/>
                    </a:lnTo>
                    <a:lnTo>
                      <a:pt x="116" y="438"/>
                    </a:lnTo>
                    <a:lnTo>
                      <a:pt x="146" y="456"/>
                    </a:lnTo>
                    <a:lnTo>
                      <a:pt x="175" y="470"/>
                    </a:lnTo>
                    <a:lnTo>
                      <a:pt x="209" y="484"/>
                    </a:lnTo>
                    <a:lnTo>
                      <a:pt x="243" y="494"/>
                    </a:lnTo>
                    <a:lnTo>
                      <a:pt x="279" y="502"/>
                    </a:lnTo>
                    <a:lnTo>
                      <a:pt x="317" y="509"/>
                    </a:lnTo>
                    <a:lnTo>
                      <a:pt x="357" y="513"/>
                    </a:lnTo>
                    <a:lnTo>
                      <a:pt x="397" y="514"/>
                    </a:lnTo>
                    <a:lnTo>
                      <a:pt x="437" y="513"/>
                    </a:lnTo>
                    <a:lnTo>
                      <a:pt x="477" y="509"/>
                    </a:lnTo>
                    <a:lnTo>
                      <a:pt x="515" y="502"/>
                    </a:lnTo>
                    <a:lnTo>
                      <a:pt x="552" y="494"/>
                    </a:lnTo>
                    <a:lnTo>
                      <a:pt x="587" y="484"/>
                    </a:lnTo>
                    <a:lnTo>
                      <a:pt x="619" y="470"/>
                    </a:lnTo>
                    <a:lnTo>
                      <a:pt x="650" y="456"/>
                    </a:lnTo>
                    <a:lnTo>
                      <a:pt x="679" y="438"/>
                    </a:lnTo>
                    <a:lnTo>
                      <a:pt x="704" y="421"/>
                    </a:lnTo>
                    <a:lnTo>
                      <a:pt x="727" y="401"/>
                    </a:lnTo>
                    <a:lnTo>
                      <a:pt x="747" y="379"/>
                    </a:lnTo>
                    <a:lnTo>
                      <a:pt x="765" y="357"/>
                    </a:lnTo>
                    <a:lnTo>
                      <a:pt x="778" y="333"/>
                    </a:lnTo>
                    <a:lnTo>
                      <a:pt x="787" y="309"/>
                    </a:lnTo>
                    <a:lnTo>
                      <a:pt x="793" y="283"/>
                    </a:lnTo>
                    <a:lnTo>
                      <a:pt x="795" y="257"/>
                    </a:lnTo>
                    <a:lnTo>
                      <a:pt x="793" y="230"/>
                    </a:lnTo>
                    <a:lnTo>
                      <a:pt x="787" y="204"/>
                    </a:lnTo>
                    <a:lnTo>
                      <a:pt x="778" y="180"/>
                    </a:lnTo>
                    <a:lnTo>
                      <a:pt x="765" y="156"/>
                    </a:lnTo>
                    <a:lnTo>
                      <a:pt x="747" y="134"/>
                    </a:lnTo>
                    <a:lnTo>
                      <a:pt x="727" y="114"/>
                    </a:lnTo>
                    <a:lnTo>
                      <a:pt x="704" y="94"/>
                    </a:lnTo>
                    <a:lnTo>
                      <a:pt x="679" y="75"/>
                    </a:lnTo>
                    <a:lnTo>
                      <a:pt x="650" y="59"/>
                    </a:lnTo>
                    <a:lnTo>
                      <a:pt x="619" y="44"/>
                    </a:lnTo>
                    <a:lnTo>
                      <a:pt x="587" y="31"/>
                    </a:lnTo>
                    <a:lnTo>
                      <a:pt x="552" y="20"/>
                    </a:lnTo>
                    <a:lnTo>
                      <a:pt x="515" y="12"/>
                    </a:lnTo>
                    <a:lnTo>
                      <a:pt x="477" y="5"/>
                    </a:lnTo>
                    <a:lnTo>
                      <a:pt x="437" y="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3" name="Freeform 282"/>
              <p:cNvSpPr>
                <a:spLocks/>
              </p:cNvSpPr>
              <p:nvPr/>
            </p:nvSpPr>
            <p:spPr bwMode="auto">
              <a:xfrm>
                <a:off x="1004" y="2187"/>
                <a:ext cx="234" cy="141"/>
              </a:xfrm>
              <a:custGeom>
                <a:avLst/>
                <a:gdLst>
                  <a:gd name="T0" fmla="*/ 0 w 702"/>
                  <a:gd name="T1" fmla="*/ 63 h 423"/>
                  <a:gd name="T2" fmla="*/ 5 w 702"/>
                  <a:gd name="T3" fmla="*/ 50 h 423"/>
                  <a:gd name="T4" fmla="*/ 14 w 702"/>
                  <a:gd name="T5" fmla="*/ 37 h 423"/>
                  <a:gd name="T6" fmla="*/ 27 w 702"/>
                  <a:gd name="T7" fmla="*/ 26 h 423"/>
                  <a:gd name="T8" fmla="*/ 43 w 702"/>
                  <a:gd name="T9" fmla="*/ 16 h 423"/>
                  <a:gd name="T10" fmla="*/ 61 w 702"/>
                  <a:gd name="T11" fmla="*/ 9 h 423"/>
                  <a:gd name="T12" fmla="*/ 82 w 702"/>
                  <a:gd name="T13" fmla="*/ 3 h 423"/>
                  <a:gd name="T14" fmla="*/ 105 w 702"/>
                  <a:gd name="T15" fmla="*/ 1 h 423"/>
                  <a:gd name="T16" fmla="*/ 129 w 702"/>
                  <a:gd name="T17" fmla="*/ 1 h 423"/>
                  <a:gd name="T18" fmla="*/ 151 w 702"/>
                  <a:gd name="T19" fmla="*/ 3 h 423"/>
                  <a:gd name="T20" fmla="*/ 172 w 702"/>
                  <a:gd name="T21" fmla="*/ 9 h 423"/>
                  <a:gd name="T22" fmla="*/ 191 w 702"/>
                  <a:gd name="T23" fmla="*/ 16 h 423"/>
                  <a:gd name="T24" fmla="*/ 207 w 702"/>
                  <a:gd name="T25" fmla="*/ 26 h 423"/>
                  <a:gd name="T26" fmla="*/ 220 w 702"/>
                  <a:gd name="T27" fmla="*/ 37 h 423"/>
                  <a:gd name="T28" fmla="*/ 229 w 702"/>
                  <a:gd name="T29" fmla="*/ 50 h 423"/>
                  <a:gd name="T30" fmla="*/ 233 w 702"/>
                  <a:gd name="T31" fmla="*/ 63 h 423"/>
                  <a:gd name="T32" fmla="*/ 233 w 702"/>
                  <a:gd name="T33" fmla="*/ 78 h 423"/>
                  <a:gd name="T34" fmla="*/ 229 w 702"/>
                  <a:gd name="T35" fmla="*/ 91 h 423"/>
                  <a:gd name="T36" fmla="*/ 220 w 702"/>
                  <a:gd name="T37" fmla="*/ 104 h 423"/>
                  <a:gd name="T38" fmla="*/ 207 w 702"/>
                  <a:gd name="T39" fmla="*/ 115 h 423"/>
                  <a:gd name="T40" fmla="*/ 191 w 702"/>
                  <a:gd name="T41" fmla="*/ 125 h 423"/>
                  <a:gd name="T42" fmla="*/ 172 w 702"/>
                  <a:gd name="T43" fmla="*/ 132 h 423"/>
                  <a:gd name="T44" fmla="*/ 151 w 702"/>
                  <a:gd name="T45" fmla="*/ 138 h 423"/>
                  <a:gd name="T46" fmla="*/ 129 w 702"/>
                  <a:gd name="T47" fmla="*/ 140 h 423"/>
                  <a:gd name="T48" fmla="*/ 105 w 702"/>
                  <a:gd name="T49" fmla="*/ 140 h 423"/>
                  <a:gd name="T50" fmla="*/ 82 w 702"/>
                  <a:gd name="T51" fmla="*/ 138 h 423"/>
                  <a:gd name="T52" fmla="*/ 61 w 702"/>
                  <a:gd name="T53" fmla="*/ 132 h 423"/>
                  <a:gd name="T54" fmla="*/ 43 w 702"/>
                  <a:gd name="T55" fmla="*/ 125 h 423"/>
                  <a:gd name="T56" fmla="*/ 27 w 702"/>
                  <a:gd name="T57" fmla="*/ 115 h 423"/>
                  <a:gd name="T58" fmla="*/ 14 w 702"/>
                  <a:gd name="T59" fmla="*/ 104 h 423"/>
                  <a:gd name="T60" fmla="*/ 5 w 702"/>
                  <a:gd name="T61" fmla="*/ 91 h 423"/>
                  <a:gd name="T62" fmla="*/ 0 w 702"/>
                  <a:gd name="T63" fmla="*/ 78 h 4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2"/>
                  <a:gd name="T97" fmla="*/ 0 h 423"/>
                  <a:gd name="T98" fmla="*/ 702 w 702"/>
                  <a:gd name="T99" fmla="*/ 423 h 4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2" h="423">
                    <a:moveTo>
                      <a:pt x="0" y="212"/>
                    </a:moveTo>
                    <a:lnTo>
                      <a:pt x="1" y="190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3" y="111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6"/>
                    </a:lnTo>
                    <a:lnTo>
                      <a:pt x="183" y="26"/>
                    </a:lnTo>
                    <a:lnTo>
                      <a:pt x="214" y="16"/>
                    </a:lnTo>
                    <a:lnTo>
                      <a:pt x="246" y="10"/>
                    </a:lnTo>
                    <a:lnTo>
                      <a:pt x="279" y="4"/>
                    </a:lnTo>
                    <a:lnTo>
                      <a:pt x="314" y="2"/>
                    </a:lnTo>
                    <a:lnTo>
                      <a:pt x="350" y="0"/>
                    </a:lnTo>
                    <a:lnTo>
                      <a:pt x="386" y="2"/>
                    </a:lnTo>
                    <a:lnTo>
                      <a:pt x="421" y="4"/>
                    </a:lnTo>
                    <a:lnTo>
                      <a:pt x="454" y="10"/>
                    </a:lnTo>
                    <a:lnTo>
                      <a:pt x="486" y="16"/>
                    </a:lnTo>
                    <a:lnTo>
                      <a:pt x="517" y="26"/>
                    </a:lnTo>
                    <a:lnTo>
                      <a:pt x="547" y="36"/>
                    </a:lnTo>
                    <a:lnTo>
                      <a:pt x="573" y="49"/>
                    </a:lnTo>
                    <a:lnTo>
                      <a:pt x="599" y="62"/>
                    </a:lnTo>
                    <a:lnTo>
                      <a:pt x="621" y="78"/>
                    </a:lnTo>
                    <a:lnTo>
                      <a:pt x="641" y="94"/>
                    </a:lnTo>
                    <a:lnTo>
                      <a:pt x="659" y="111"/>
                    </a:lnTo>
                    <a:lnTo>
                      <a:pt x="674" y="130"/>
                    </a:lnTo>
                    <a:lnTo>
                      <a:pt x="686" y="149"/>
                    </a:lnTo>
                    <a:lnTo>
                      <a:pt x="695" y="169"/>
                    </a:lnTo>
                    <a:lnTo>
                      <a:pt x="700" y="190"/>
                    </a:lnTo>
                    <a:lnTo>
                      <a:pt x="702" y="212"/>
                    </a:lnTo>
                    <a:lnTo>
                      <a:pt x="700" y="233"/>
                    </a:lnTo>
                    <a:lnTo>
                      <a:pt x="695" y="254"/>
                    </a:lnTo>
                    <a:lnTo>
                      <a:pt x="686" y="274"/>
                    </a:lnTo>
                    <a:lnTo>
                      <a:pt x="674" y="293"/>
                    </a:lnTo>
                    <a:lnTo>
                      <a:pt x="659" y="312"/>
                    </a:lnTo>
                    <a:lnTo>
                      <a:pt x="641" y="329"/>
                    </a:lnTo>
                    <a:lnTo>
                      <a:pt x="621" y="345"/>
                    </a:lnTo>
                    <a:lnTo>
                      <a:pt x="599" y="361"/>
                    </a:lnTo>
                    <a:lnTo>
                      <a:pt x="573" y="375"/>
                    </a:lnTo>
                    <a:lnTo>
                      <a:pt x="547" y="387"/>
                    </a:lnTo>
                    <a:lnTo>
                      <a:pt x="517" y="397"/>
                    </a:lnTo>
                    <a:lnTo>
                      <a:pt x="486" y="407"/>
                    </a:lnTo>
                    <a:lnTo>
                      <a:pt x="454" y="413"/>
                    </a:lnTo>
                    <a:lnTo>
                      <a:pt x="421" y="419"/>
                    </a:lnTo>
                    <a:lnTo>
                      <a:pt x="386" y="421"/>
                    </a:lnTo>
                    <a:lnTo>
                      <a:pt x="350" y="423"/>
                    </a:lnTo>
                    <a:lnTo>
                      <a:pt x="314" y="421"/>
                    </a:lnTo>
                    <a:lnTo>
                      <a:pt x="279" y="419"/>
                    </a:lnTo>
                    <a:lnTo>
                      <a:pt x="246" y="413"/>
                    </a:lnTo>
                    <a:lnTo>
                      <a:pt x="214" y="407"/>
                    </a:lnTo>
                    <a:lnTo>
                      <a:pt x="183" y="397"/>
                    </a:lnTo>
                    <a:lnTo>
                      <a:pt x="155" y="387"/>
                    </a:lnTo>
                    <a:lnTo>
                      <a:pt x="128" y="375"/>
                    </a:lnTo>
                    <a:lnTo>
                      <a:pt x="103" y="361"/>
                    </a:lnTo>
                    <a:lnTo>
                      <a:pt x="80" y="345"/>
                    </a:lnTo>
                    <a:lnTo>
                      <a:pt x="60" y="329"/>
                    </a:lnTo>
                    <a:lnTo>
                      <a:pt x="43" y="312"/>
                    </a:lnTo>
                    <a:lnTo>
                      <a:pt x="28" y="293"/>
                    </a:lnTo>
                    <a:lnTo>
                      <a:pt x="16" y="274"/>
                    </a:lnTo>
                    <a:lnTo>
                      <a:pt x="6" y="254"/>
                    </a:lnTo>
                    <a:lnTo>
                      <a:pt x="1" y="233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4" name="Freeform 283"/>
              <p:cNvSpPr>
                <a:spLocks/>
              </p:cNvSpPr>
              <p:nvPr/>
            </p:nvSpPr>
            <p:spPr bwMode="auto">
              <a:xfrm>
                <a:off x="1047" y="2183"/>
                <a:ext cx="146" cy="146"/>
              </a:xfrm>
              <a:custGeom>
                <a:avLst/>
                <a:gdLst>
                  <a:gd name="T0" fmla="*/ 0 w 437"/>
                  <a:gd name="T1" fmla="*/ 81 h 438"/>
                  <a:gd name="T2" fmla="*/ 3 w 437"/>
                  <a:gd name="T3" fmla="*/ 95 h 438"/>
                  <a:gd name="T4" fmla="*/ 9 w 437"/>
                  <a:gd name="T5" fmla="*/ 108 h 438"/>
                  <a:gd name="T6" fmla="*/ 17 w 437"/>
                  <a:gd name="T7" fmla="*/ 119 h 438"/>
                  <a:gd name="T8" fmla="*/ 27 w 437"/>
                  <a:gd name="T9" fmla="*/ 129 h 438"/>
                  <a:gd name="T10" fmla="*/ 38 w 437"/>
                  <a:gd name="T11" fmla="*/ 137 h 438"/>
                  <a:gd name="T12" fmla="*/ 51 w 437"/>
                  <a:gd name="T13" fmla="*/ 143 h 438"/>
                  <a:gd name="T14" fmla="*/ 66 w 437"/>
                  <a:gd name="T15" fmla="*/ 146 h 438"/>
                  <a:gd name="T16" fmla="*/ 81 w 437"/>
                  <a:gd name="T17" fmla="*/ 146 h 438"/>
                  <a:gd name="T18" fmla="*/ 95 w 437"/>
                  <a:gd name="T19" fmla="*/ 143 h 438"/>
                  <a:gd name="T20" fmla="*/ 108 w 437"/>
                  <a:gd name="T21" fmla="*/ 137 h 438"/>
                  <a:gd name="T22" fmla="*/ 119 w 437"/>
                  <a:gd name="T23" fmla="*/ 129 h 438"/>
                  <a:gd name="T24" fmla="*/ 130 w 437"/>
                  <a:gd name="T25" fmla="*/ 119 h 438"/>
                  <a:gd name="T26" fmla="*/ 137 w 437"/>
                  <a:gd name="T27" fmla="*/ 108 h 438"/>
                  <a:gd name="T28" fmla="*/ 143 w 437"/>
                  <a:gd name="T29" fmla="*/ 95 h 438"/>
                  <a:gd name="T30" fmla="*/ 146 w 437"/>
                  <a:gd name="T31" fmla="*/ 81 h 438"/>
                  <a:gd name="T32" fmla="*/ 146 w 437"/>
                  <a:gd name="T33" fmla="*/ 65 h 438"/>
                  <a:gd name="T34" fmla="*/ 143 w 437"/>
                  <a:gd name="T35" fmla="*/ 51 h 438"/>
                  <a:gd name="T36" fmla="*/ 137 w 437"/>
                  <a:gd name="T37" fmla="*/ 38 h 438"/>
                  <a:gd name="T38" fmla="*/ 130 w 437"/>
                  <a:gd name="T39" fmla="*/ 27 h 438"/>
                  <a:gd name="T40" fmla="*/ 119 w 437"/>
                  <a:gd name="T41" fmla="*/ 17 h 438"/>
                  <a:gd name="T42" fmla="*/ 108 w 437"/>
                  <a:gd name="T43" fmla="*/ 9 h 438"/>
                  <a:gd name="T44" fmla="*/ 95 w 437"/>
                  <a:gd name="T45" fmla="*/ 3 h 438"/>
                  <a:gd name="T46" fmla="*/ 81 w 437"/>
                  <a:gd name="T47" fmla="*/ 0 h 438"/>
                  <a:gd name="T48" fmla="*/ 66 w 437"/>
                  <a:gd name="T49" fmla="*/ 0 h 438"/>
                  <a:gd name="T50" fmla="*/ 51 w 437"/>
                  <a:gd name="T51" fmla="*/ 3 h 438"/>
                  <a:gd name="T52" fmla="*/ 38 w 437"/>
                  <a:gd name="T53" fmla="*/ 9 h 438"/>
                  <a:gd name="T54" fmla="*/ 27 w 437"/>
                  <a:gd name="T55" fmla="*/ 17 h 438"/>
                  <a:gd name="T56" fmla="*/ 17 w 437"/>
                  <a:gd name="T57" fmla="*/ 27 h 438"/>
                  <a:gd name="T58" fmla="*/ 9 w 437"/>
                  <a:gd name="T59" fmla="*/ 38 h 438"/>
                  <a:gd name="T60" fmla="*/ 3 w 437"/>
                  <a:gd name="T61" fmla="*/ 51 h 438"/>
                  <a:gd name="T62" fmla="*/ 0 w 437"/>
                  <a:gd name="T63" fmla="*/ 65 h 4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7"/>
                  <a:gd name="T97" fmla="*/ 0 h 438"/>
                  <a:gd name="T98" fmla="*/ 437 w 437"/>
                  <a:gd name="T99" fmla="*/ 438 h 4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7" h="438">
                    <a:moveTo>
                      <a:pt x="0" y="219"/>
                    </a:moveTo>
                    <a:lnTo>
                      <a:pt x="1" y="242"/>
                    </a:lnTo>
                    <a:lnTo>
                      <a:pt x="4" y="263"/>
                    </a:lnTo>
                    <a:lnTo>
                      <a:pt x="9" y="285"/>
                    </a:lnTo>
                    <a:lnTo>
                      <a:pt x="17" y="305"/>
                    </a:lnTo>
                    <a:lnTo>
                      <a:pt x="27" y="323"/>
                    </a:lnTo>
                    <a:lnTo>
                      <a:pt x="38" y="341"/>
                    </a:lnTo>
                    <a:lnTo>
                      <a:pt x="51" y="358"/>
                    </a:lnTo>
                    <a:lnTo>
                      <a:pt x="64" y="374"/>
                    </a:lnTo>
                    <a:lnTo>
                      <a:pt x="80" y="388"/>
                    </a:lnTo>
                    <a:lnTo>
                      <a:pt x="96" y="401"/>
                    </a:lnTo>
                    <a:lnTo>
                      <a:pt x="115" y="412"/>
                    </a:lnTo>
                    <a:lnTo>
                      <a:pt x="134" y="421"/>
                    </a:lnTo>
                    <a:lnTo>
                      <a:pt x="154" y="429"/>
                    </a:lnTo>
                    <a:lnTo>
                      <a:pt x="174" y="434"/>
                    </a:lnTo>
                    <a:lnTo>
                      <a:pt x="197" y="437"/>
                    </a:lnTo>
                    <a:lnTo>
                      <a:pt x="218" y="438"/>
                    </a:lnTo>
                    <a:lnTo>
                      <a:pt x="241" y="437"/>
                    </a:lnTo>
                    <a:lnTo>
                      <a:pt x="262" y="434"/>
                    </a:lnTo>
                    <a:lnTo>
                      <a:pt x="284" y="429"/>
                    </a:lnTo>
                    <a:lnTo>
                      <a:pt x="304" y="421"/>
                    </a:lnTo>
                    <a:lnTo>
                      <a:pt x="322" y="412"/>
                    </a:lnTo>
                    <a:lnTo>
                      <a:pt x="341" y="401"/>
                    </a:lnTo>
                    <a:lnTo>
                      <a:pt x="357" y="388"/>
                    </a:lnTo>
                    <a:lnTo>
                      <a:pt x="373" y="374"/>
                    </a:lnTo>
                    <a:lnTo>
                      <a:pt x="388" y="358"/>
                    </a:lnTo>
                    <a:lnTo>
                      <a:pt x="400" y="341"/>
                    </a:lnTo>
                    <a:lnTo>
                      <a:pt x="410" y="323"/>
                    </a:lnTo>
                    <a:lnTo>
                      <a:pt x="420" y="305"/>
                    </a:lnTo>
                    <a:lnTo>
                      <a:pt x="428" y="285"/>
                    </a:lnTo>
                    <a:lnTo>
                      <a:pt x="433" y="263"/>
                    </a:lnTo>
                    <a:lnTo>
                      <a:pt x="436" y="242"/>
                    </a:lnTo>
                    <a:lnTo>
                      <a:pt x="437" y="219"/>
                    </a:lnTo>
                    <a:lnTo>
                      <a:pt x="436" y="196"/>
                    </a:lnTo>
                    <a:lnTo>
                      <a:pt x="433" y="175"/>
                    </a:lnTo>
                    <a:lnTo>
                      <a:pt x="428" y="154"/>
                    </a:lnTo>
                    <a:lnTo>
                      <a:pt x="420" y="134"/>
                    </a:lnTo>
                    <a:lnTo>
                      <a:pt x="410" y="115"/>
                    </a:lnTo>
                    <a:lnTo>
                      <a:pt x="400" y="98"/>
                    </a:lnTo>
                    <a:lnTo>
                      <a:pt x="388" y="80"/>
                    </a:lnTo>
                    <a:lnTo>
                      <a:pt x="373" y="64"/>
                    </a:lnTo>
                    <a:lnTo>
                      <a:pt x="357" y="51"/>
                    </a:lnTo>
                    <a:lnTo>
                      <a:pt x="341" y="37"/>
                    </a:lnTo>
                    <a:lnTo>
                      <a:pt x="322" y="27"/>
                    </a:lnTo>
                    <a:lnTo>
                      <a:pt x="304" y="17"/>
                    </a:lnTo>
                    <a:lnTo>
                      <a:pt x="284" y="9"/>
                    </a:lnTo>
                    <a:lnTo>
                      <a:pt x="262" y="4"/>
                    </a:lnTo>
                    <a:lnTo>
                      <a:pt x="241" y="1"/>
                    </a:lnTo>
                    <a:lnTo>
                      <a:pt x="218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7"/>
                    </a:lnTo>
                    <a:lnTo>
                      <a:pt x="115" y="27"/>
                    </a:lnTo>
                    <a:lnTo>
                      <a:pt x="96" y="37"/>
                    </a:lnTo>
                    <a:lnTo>
                      <a:pt x="80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7" y="134"/>
                    </a:lnTo>
                    <a:lnTo>
                      <a:pt x="9" y="154"/>
                    </a:lnTo>
                    <a:lnTo>
                      <a:pt x="4" y="175"/>
                    </a:lnTo>
                    <a:lnTo>
                      <a:pt x="1" y="196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5" name="Freeform 284"/>
              <p:cNvSpPr>
                <a:spLocks/>
              </p:cNvSpPr>
              <p:nvPr/>
            </p:nvSpPr>
            <p:spPr bwMode="auto">
              <a:xfrm>
                <a:off x="1066" y="2202"/>
                <a:ext cx="108" cy="108"/>
              </a:xfrm>
              <a:custGeom>
                <a:avLst/>
                <a:gdLst>
                  <a:gd name="T0" fmla="*/ 0 w 325"/>
                  <a:gd name="T1" fmla="*/ 54 h 326"/>
                  <a:gd name="T2" fmla="*/ 1 w 325"/>
                  <a:gd name="T3" fmla="*/ 43 h 326"/>
                  <a:gd name="T4" fmla="*/ 4 w 325"/>
                  <a:gd name="T5" fmla="*/ 33 h 326"/>
                  <a:gd name="T6" fmla="*/ 9 w 325"/>
                  <a:gd name="T7" fmla="*/ 24 h 326"/>
                  <a:gd name="T8" fmla="*/ 16 w 325"/>
                  <a:gd name="T9" fmla="*/ 16 h 326"/>
                  <a:gd name="T10" fmla="*/ 24 w 325"/>
                  <a:gd name="T11" fmla="*/ 9 h 326"/>
                  <a:gd name="T12" fmla="*/ 33 w 325"/>
                  <a:gd name="T13" fmla="*/ 5 h 326"/>
                  <a:gd name="T14" fmla="*/ 43 w 325"/>
                  <a:gd name="T15" fmla="*/ 1 h 326"/>
                  <a:gd name="T16" fmla="*/ 54 w 325"/>
                  <a:gd name="T17" fmla="*/ 0 h 326"/>
                  <a:gd name="T18" fmla="*/ 65 w 325"/>
                  <a:gd name="T19" fmla="*/ 1 h 326"/>
                  <a:gd name="T20" fmla="*/ 75 w 325"/>
                  <a:gd name="T21" fmla="*/ 5 h 326"/>
                  <a:gd name="T22" fmla="*/ 84 w 325"/>
                  <a:gd name="T23" fmla="*/ 9 h 326"/>
                  <a:gd name="T24" fmla="*/ 92 w 325"/>
                  <a:gd name="T25" fmla="*/ 16 h 326"/>
                  <a:gd name="T26" fmla="*/ 99 w 325"/>
                  <a:gd name="T27" fmla="*/ 24 h 326"/>
                  <a:gd name="T28" fmla="*/ 104 w 325"/>
                  <a:gd name="T29" fmla="*/ 33 h 326"/>
                  <a:gd name="T30" fmla="*/ 107 w 325"/>
                  <a:gd name="T31" fmla="*/ 43 h 326"/>
                  <a:gd name="T32" fmla="*/ 108 w 325"/>
                  <a:gd name="T33" fmla="*/ 54 h 326"/>
                  <a:gd name="T34" fmla="*/ 107 w 325"/>
                  <a:gd name="T35" fmla="*/ 65 h 326"/>
                  <a:gd name="T36" fmla="*/ 104 w 325"/>
                  <a:gd name="T37" fmla="*/ 75 h 326"/>
                  <a:gd name="T38" fmla="*/ 99 w 325"/>
                  <a:gd name="T39" fmla="*/ 84 h 326"/>
                  <a:gd name="T40" fmla="*/ 92 w 325"/>
                  <a:gd name="T41" fmla="*/ 92 h 326"/>
                  <a:gd name="T42" fmla="*/ 84 w 325"/>
                  <a:gd name="T43" fmla="*/ 99 h 326"/>
                  <a:gd name="T44" fmla="*/ 75 w 325"/>
                  <a:gd name="T45" fmla="*/ 104 h 326"/>
                  <a:gd name="T46" fmla="*/ 65 w 325"/>
                  <a:gd name="T47" fmla="*/ 107 h 326"/>
                  <a:gd name="T48" fmla="*/ 54 w 325"/>
                  <a:gd name="T49" fmla="*/ 108 h 326"/>
                  <a:gd name="T50" fmla="*/ 43 w 325"/>
                  <a:gd name="T51" fmla="*/ 107 h 326"/>
                  <a:gd name="T52" fmla="*/ 33 w 325"/>
                  <a:gd name="T53" fmla="*/ 104 h 326"/>
                  <a:gd name="T54" fmla="*/ 24 w 325"/>
                  <a:gd name="T55" fmla="*/ 99 h 326"/>
                  <a:gd name="T56" fmla="*/ 16 w 325"/>
                  <a:gd name="T57" fmla="*/ 92 h 326"/>
                  <a:gd name="T58" fmla="*/ 9 w 325"/>
                  <a:gd name="T59" fmla="*/ 84 h 326"/>
                  <a:gd name="T60" fmla="*/ 4 w 325"/>
                  <a:gd name="T61" fmla="*/ 75 h 326"/>
                  <a:gd name="T62" fmla="*/ 1 w 325"/>
                  <a:gd name="T63" fmla="*/ 65 h 326"/>
                  <a:gd name="T64" fmla="*/ 0 w 325"/>
                  <a:gd name="T65" fmla="*/ 54 h 3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326"/>
                  <a:gd name="T101" fmla="*/ 325 w 325"/>
                  <a:gd name="T102" fmla="*/ 326 h 3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326">
                    <a:moveTo>
                      <a:pt x="0" y="163"/>
                    </a:moveTo>
                    <a:lnTo>
                      <a:pt x="3" y="131"/>
                    </a:lnTo>
                    <a:lnTo>
                      <a:pt x="12" y="100"/>
                    </a:lnTo>
                    <a:lnTo>
                      <a:pt x="28" y="72"/>
                    </a:lnTo>
                    <a:lnTo>
                      <a:pt x="47" y="48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30" y="3"/>
                    </a:lnTo>
                    <a:lnTo>
                      <a:pt x="162" y="0"/>
                    </a:lnTo>
                    <a:lnTo>
                      <a:pt x="195" y="3"/>
                    </a:lnTo>
                    <a:lnTo>
                      <a:pt x="226" y="14"/>
                    </a:lnTo>
                    <a:lnTo>
                      <a:pt x="253" y="28"/>
                    </a:lnTo>
                    <a:lnTo>
                      <a:pt x="278" y="48"/>
                    </a:lnTo>
                    <a:lnTo>
                      <a:pt x="297" y="72"/>
                    </a:lnTo>
                    <a:lnTo>
                      <a:pt x="313" y="100"/>
                    </a:lnTo>
                    <a:lnTo>
                      <a:pt x="322" y="131"/>
                    </a:lnTo>
                    <a:lnTo>
                      <a:pt x="325" y="163"/>
                    </a:lnTo>
                    <a:lnTo>
                      <a:pt x="322" y="195"/>
                    </a:lnTo>
                    <a:lnTo>
                      <a:pt x="313" y="226"/>
                    </a:lnTo>
                    <a:lnTo>
                      <a:pt x="297" y="254"/>
                    </a:lnTo>
                    <a:lnTo>
                      <a:pt x="278" y="278"/>
                    </a:lnTo>
                    <a:lnTo>
                      <a:pt x="253" y="298"/>
                    </a:lnTo>
                    <a:lnTo>
                      <a:pt x="226" y="313"/>
                    </a:lnTo>
                    <a:lnTo>
                      <a:pt x="195" y="324"/>
                    </a:lnTo>
                    <a:lnTo>
                      <a:pt x="162" y="326"/>
                    </a:lnTo>
                    <a:lnTo>
                      <a:pt x="130" y="324"/>
                    </a:lnTo>
                    <a:lnTo>
                      <a:pt x="99" y="313"/>
                    </a:lnTo>
                    <a:lnTo>
                      <a:pt x="71" y="298"/>
                    </a:lnTo>
                    <a:lnTo>
                      <a:pt x="47" y="278"/>
                    </a:lnTo>
                    <a:lnTo>
                      <a:pt x="28" y="254"/>
                    </a:lnTo>
                    <a:lnTo>
                      <a:pt x="12" y="226"/>
                    </a:lnTo>
                    <a:lnTo>
                      <a:pt x="3" y="195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6" name="Freeform 285"/>
              <p:cNvSpPr>
                <a:spLocks/>
              </p:cNvSpPr>
              <p:nvPr/>
            </p:nvSpPr>
            <p:spPr bwMode="auto">
              <a:xfrm>
                <a:off x="1082" y="2218"/>
                <a:ext cx="76" cy="76"/>
              </a:xfrm>
              <a:custGeom>
                <a:avLst/>
                <a:gdLst>
                  <a:gd name="T0" fmla="*/ 0 w 229"/>
                  <a:gd name="T1" fmla="*/ 38 h 227"/>
                  <a:gd name="T2" fmla="*/ 1 w 229"/>
                  <a:gd name="T3" fmla="*/ 30 h 227"/>
                  <a:gd name="T4" fmla="*/ 3 w 229"/>
                  <a:gd name="T5" fmla="*/ 23 h 227"/>
                  <a:gd name="T6" fmla="*/ 7 w 229"/>
                  <a:gd name="T7" fmla="*/ 16 h 227"/>
                  <a:gd name="T8" fmla="*/ 11 w 229"/>
                  <a:gd name="T9" fmla="*/ 11 h 227"/>
                  <a:gd name="T10" fmla="*/ 17 w 229"/>
                  <a:gd name="T11" fmla="*/ 6 h 227"/>
                  <a:gd name="T12" fmla="*/ 23 w 229"/>
                  <a:gd name="T13" fmla="*/ 3 h 227"/>
                  <a:gd name="T14" fmla="*/ 30 w 229"/>
                  <a:gd name="T15" fmla="*/ 1 h 227"/>
                  <a:gd name="T16" fmla="*/ 38 w 229"/>
                  <a:gd name="T17" fmla="*/ 0 h 227"/>
                  <a:gd name="T18" fmla="*/ 45 w 229"/>
                  <a:gd name="T19" fmla="*/ 1 h 227"/>
                  <a:gd name="T20" fmla="*/ 52 w 229"/>
                  <a:gd name="T21" fmla="*/ 3 h 227"/>
                  <a:gd name="T22" fmla="*/ 59 w 229"/>
                  <a:gd name="T23" fmla="*/ 6 h 227"/>
                  <a:gd name="T24" fmla="*/ 65 w 229"/>
                  <a:gd name="T25" fmla="*/ 11 h 227"/>
                  <a:gd name="T26" fmla="*/ 69 w 229"/>
                  <a:gd name="T27" fmla="*/ 16 h 227"/>
                  <a:gd name="T28" fmla="*/ 73 w 229"/>
                  <a:gd name="T29" fmla="*/ 23 h 227"/>
                  <a:gd name="T30" fmla="*/ 75 w 229"/>
                  <a:gd name="T31" fmla="*/ 30 h 227"/>
                  <a:gd name="T32" fmla="*/ 76 w 229"/>
                  <a:gd name="T33" fmla="*/ 38 h 227"/>
                  <a:gd name="T34" fmla="*/ 75 w 229"/>
                  <a:gd name="T35" fmla="*/ 46 h 227"/>
                  <a:gd name="T36" fmla="*/ 73 w 229"/>
                  <a:gd name="T37" fmla="*/ 53 h 227"/>
                  <a:gd name="T38" fmla="*/ 69 w 229"/>
                  <a:gd name="T39" fmla="*/ 59 h 227"/>
                  <a:gd name="T40" fmla="*/ 65 w 229"/>
                  <a:gd name="T41" fmla="*/ 65 h 227"/>
                  <a:gd name="T42" fmla="*/ 59 w 229"/>
                  <a:gd name="T43" fmla="*/ 69 h 227"/>
                  <a:gd name="T44" fmla="*/ 52 w 229"/>
                  <a:gd name="T45" fmla="*/ 73 h 227"/>
                  <a:gd name="T46" fmla="*/ 45 w 229"/>
                  <a:gd name="T47" fmla="*/ 75 h 227"/>
                  <a:gd name="T48" fmla="*/ 38 w 229"/>
                  <a:gd name="T49" fmla="*/ 76 h 227"/>
                  <a:gd name="T50" fmla="*/ 30 w 229"/>
                  <a:gd name="T51" fmla="*/ 75 h 227"/>
                  <a:gd name="T52" fmla="*/ 23 w 229"/>
                  <a:gd name="T53" fmla="*/ 73 h 227"/>
                  <a:gd name="T54" fmla="*/ 17 w 229"/>
                  <a:gd name="T55" fmla="*/ 69 h 227"/>
                  <a:gd name="T56" fmla="*/ 11 w 229"/>
                  <a:gd name="T57" fmla="*/ 65 h 227"/>
                  <a:gd name="T58" fmla="*/ 7 w 229"/>
                  <a:gd name="T59" fmla="*/ 59 h 227"/>
                  <a:gd name="T60" fmla="*/ 3 w 229"/>
                  <a:gd name="T61" fmla="*/ 53 h 227"/>
                  <a:gd name="T62" fmla="*/ 1 w 229"/>
                  <a:gd name="T63" fmla="*/ 46 h 227"/>
                  <a:gd name="T64" fmla="*/ 0 w 229"/>
                  <a:gd name="T65" fmla="*/ 3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7"/>
                  <a:gd name="T101" fmla="*/ 229 w 229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7">
                    <a:moveTo>
                      <a:pt x="0" y="113"/>
                    </a:moveTo>
                    <a:lnTo>
                      <a:pt x="3" y="90"/>
                    </a:lnTo>
                    <a:lnTo>
                      <a:pt x="10" y="68"/>
                    </a:lnTo>
                    <a:lnTo>
                      <a:pt x="20" y="49"/>
                    </a:lnTo>
                    <a:lnTo>
                      <a:pt x="34" y="32"/>
                    </a:lnTo>
                    <a:lnTo>
                      <a:pt x="51" y="18"/>
                    </a:lnTo>
                    <a:lnTo>
                      <a:pt x="70" y="9"/>
                    </a:lnTo>
                    <a:lnTo>
                      <a:pt x="91" y="2"/>
                    </a:lnTo>
                    <a:lnTo>
                      <a:pt x="114" y="0"/>
                    </a:lnTo>
                    <a:lnTo>
                      <a:pt x="137" y="2"/>
                    </a:lnTo>
                    <a:lnTo>
                      <a:pt x="158" y="9"/>
                    </a:lnTo>
                    <a:lnTo>
                      <a:pt x="178" y="18"/>
                    </a:lnTo>
                    <a:lnTo>
                      <a:pt x="196" y="32"/>
                    </a:lnTo>
                    <a:lnTo>
                      <a:pt x="209" y="49"/>
                    </a:lnTo>
                    <a:lnTo>
                      <a:pt x="220" y="68"/>
                    </a:lnTo>
                    <a:lnTo>
                      <a:pt x="226" y="90"/>
                    </a:lnTo>
                    <a:lnTo>
                      <a:pt x="229" y="113"/>
                    </a:lnTo>
                    <a:lnTo>
                      <a:pt x="226" y="136"/>
                    </a:lnTo>
                    <a:lnTo>
                      <a:pt x="220" y="157"/>
                    </a:lnTo>
                    <a:lnTo>
                      <a:pt x="209" y="177"/>
                    </a:lnTo>
                    <a:lnTo>
                      <a:pt x="196" y="193"/>
                    </a:lnTo>
                    <a:lnTo>
                      <a:pt x="178" y="207"/>
                    </a:lnTo>
                    <a:lnTo>
                      <a:pt x="158" y="217"/>
                    </a:lnTo>
                    <a:lnTo>
                      <a:pt x="137" y="224"/>
                    </a:lnTo>
                    <a:lnTo>
                      <a:pt x="114" y="227"/>
                    </a:lnTo>
                    <a:lnTo>
                      <a:pt x="91" y="224"/>
                    </a:lnTo>
                    <a:lnTo>
                      <a:pt x="70" y="217"/>
                    </a:lnTo>
                    <a:lnTo>
                      <a:pt x="51" y="207"/>
                    </a:lnTo>
                    <a:lnTo>
                      <a:pt x="34" y="193"/>
                    </a:lnTo>
                    <a:lnTo>
                      <a:pt x="20" y="177"/>
                    </a:lnTo>
                    <a:lnTo>
                      <a:pt x="10" y="157"/>
                    </a:lnTo>
                    <a:lnTo>
                      <a:pt x="3" y="13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7" name="Freeform 286"/>
              <p:cNvSpPr>
                <a:spLocks/>
              </p:cNvSpPr>
              <p:nvPr/>
            </p:nvSpPr>
            <p:spPr bwMode="auto">
              <a:xfrm>
                <a:off x="1135" y="2224"/>
                <a:ext cx="23" cy="21"/>
              </a:xfrm>
              <a:custGeom>
                <a:avLst/>
                <a:gdLst>
                  <a:gd name="T0" fmla="*/ 23 w 68"/>
                  <a:gd name="T1" fmla="*/ 10 h 65"/>
                  <a:gd name="T2" fmla="*/ 22 w 68"/>
                  <a:gd name="T3" fmla="*/ 15 h 65"/>
                  <a:gd name="T4" fmla="*/ 20 w 68"/>
                  <a:gd name="T5" fmla="*/ 18 h 65"/>
                  <a:gd name="T6" fmla="*/ 16 w 68"/>
                  <a:gd name="T7" fmla="*/ 20 h 65"/>
                  <a:gd name="T8" fmla="*/ 12 w 68"/>
                  <a:gd name="T9" fmla="*/ 21 h 65"/>
                  <a:gd name="T10" fmla="*/ 12 w 68"/>
                  <a:gd name="T11" fmla="*/ 21 h 65"/>
                  <a:gd name="T12" fmla="*/ 7 w 68"/>
                  <a:gd name="T13" fmla="*/ 20 h 65"/>
                  <a:gd name="T14" fmla="*/ 3 w 68"/>
                  <a:gd name="T15" fmla="*/ 18 h 65"/>
                  <a:gd name="T16" fmla="*/ 1 w 68"/>
                  <a:gd name="T17" fmla="*/ 15 h 65"/>
                  <a:gd name="T18" fmla="*/ 0 w 68"/>
                  <a:gd name="T19" fmla="*/ 10 h 65"/>
                  <a:gd name="T20" fmla="*/ 0 w 68"/>
                  <a:gd name="T21" fmla="*/ 10 h 65"/>
                  <a:gd name="T22" fmla="*/ 1 w 68"/>
                  <a:gd name="T23" fmla="*/ 6 h 65"/>
                  <a:gd name="T24" fmla="*/ 3 w 68"/>
                  <a:gd name="T25" fmla="*/ 3 h 65"/>
                  <a:gd name="T26" fmla="*/ 7 w 68"/>
                  <a:gd name="T27" fmla="*/ 1 h 65"/>
                  <a:gd name="T28" fmla="*/ 12 w 68"/>
                  <a:gd name="T29" fmla="*/ 0 h 65"/>
                  <a:gd name="T30" fmla="*/ 12 w 68"/>
                  <a:gd name="T31" fmla="*/ 0 h 65"/>
                  <a:gd name="T32" fmla="*/ 16 w 68"/>
                  <a:gd name="T33" fmla="*/ 1 h 65"/>
                  <a:gd name="T34" fmla="*/ 20 w 68"/>
                  <a:gd name="T35" fmla="*/ 3 h 65"/>
                  <a:gd name="T36" fmla="*/ 22 w 68"/>
                  <a:gd name="T37" fmla="*/ 6 h 65"/>
                  <a:gd name="T38" fmla="*/ 23 w 68"/>
                  <a:gd name="T39" fmla="*/ 10 h 65"/>
                  <a:gd name="T40" fmla="*/ 23 w 68"/>
                  <a:gd name="T41" fmla="*/ 10 h 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65"/>
                  <a:gd name="T65" fmla="*/ 68 w 68"/>
                  <a:gd name="T66" fmla="*/ 65 h 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65">
                    <a:moveTo>
                      <a:pt x="68" y="32"/>
                    </a:moveTo>
                    <a:lnTo>
                      <a:pt x="65" y="45"/>
                    </a:lnTo>
                    <a:lnTo>
                      <a:pt x="59" y="56"/>
                    </a:lnTo>
                    <a:lnTo>
                      <a:pt x="48" y="62"/>
                    </a:lnTo>
                    <a:lnTo>
                      <a:pt x="35" y="65"/>
                    </a:lnTo>
                    <a:lnTo>
                      <a:pt x="21" y="62"/>
                    </a:lnTo>
                    <a:lnTo>
                      <a:pt x="10" y="56"/>
                    </a:lnTo>
                    <a:lnTo>
                      <a:pt x="2" y="45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10" y="9"/>
                    </a:lnTo>
                    <a:lnTo>
                      <a:pt x="21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9"/>
                    </a:lnTo>
                    <a:lnTo>
                      <a:pt x="65" y="18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8" name="Rectangle 287"/>
              <p:cNvSpPr>
                <a:spLocks noChangeArrowheads="1"/>
              </p:cNvSpPr>
              <p:nvPr/>
            </p:nvSpPr>
            <p:spPr bwMode="auto">
              <a:xfrm>
                <a:off x="1112" y="2140"/>
                <a:ext cx="12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9" name="Freeform 288"/>
              <p:cNvSpPr>
                <a:spLocks/>
              </p:cNvSpPr>
              <p:nvPr/>
            </p:nvSpPr>
            <p:spPr bwMode="auto">
              <a:xfrm>
                <a:off x="1056" y="2145"/>
                <a:ext cx="23" cy="39"/>
              </a:xfrm>
              <a:custGeom>
                <a:avLst/>
                <a:gdLst>
                  <a:gd name="T0" fmla="*/ 0 w 67"/>
                  <a:gd name="T1" fmla="*/ 4 h 119"/>
                  <a:gd name="T2" fmla="*/ 11 w 67"/>
                  <a:gd name="T3" fmla="*/ 39 h 119"/>
                  <a:gd name="T4" fmla="*/ 23 w 67"/>
                  <a:gd name="T5" fmla="*/ 36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0" name="Freeform 289"/>
              <p:cNvSpPr>
                <a:spLocks/>
              </p:cNvSpPr>
              <p:nvPr/>
            </p:nvSpPr>
            <p:spPr bwMode="auto">
              <a:xfrm>
                <a:off x="1004" y="2165"/>
                <a:ext cx="32" cy="38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8 h 112"/>
                  <a:gd name="T4" fmla="*/ 32 w 98"/>
                  <a:gd name="T5" fmla="*/ 30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9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1" name="Freeform 290"/>
              <p:cNvSpPr>
                <a:spLocks/>
              </p:cNvSpPr>
              <p:nvPr/>
            </p:nvSpPr>
            <p:spPr bwMode="auto">
              <a:xfrm>
                <a:off x="969" y="2206"/>
                <a:ext cx="37" cy="32"/>
              </a:xfrm>
              <a:custGeom>
                <a:avLst/>
                <a:gdLst>
                  <a:gd name="T0" fmla="*/ 0 w 112"/>
                  <a:gd name="T1" fmla="*/ 10 h 96"/>
                  <a:gd name="T2" fmla="*/ 30 w 112"/>
                  <a:gd name="T3" fmla="*/ 32 h 96"/>
                  <a:gd name="T4" fmla="*/ 37 w 112"/>
                  <a:gd name="T5" fmla="*/ 22 h 96"/>
                  <a:gd name="T6" fmla="*/ 7 w 112"/>
                  <a:gd name="T7" fmla="*/ 0 h 96"/>
                  <a:gd name="T8" fmla="*/ 0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30"/>
                    </a:moveTo>
                    <a:lnTo>
                      <a:pt x="91" y="96"/>
                    </a:lnTo>
                    <a:lnTo>
                      <a:pt x="112" y="66"/>
                    </a:lnTo>
                    <a:lnTo>
                      <a:pt x="21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2" name="Freeform 291"/>
              <p:cNvSpPr>
                <a:spLocks/>
              </p:cNvSpPr>
              <p:nvPr/>
            </p:nvSpPr>
            <p:spPr bwMode="auto">
              <a:xfrm>
                <a:off x="1160" y="2145"/>
                <a:ext cx="22" cy="39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39 h 119"/>
                  <a:gd name="T4" fmla="*/ 0 w 66"/>
                  <a:gd name="T5" fmla="*/ 36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3" name="Freeform 292"/>
              <p:cNvSpPr>
                <a:spLocks/>
              </p:cNvSpPr>
              <p:nvPr/>
            </p:nvSpPr>
            <p:spPr bwMode="auto">
              <a:xfrm>
                <a:off x="1202" y="2165"/>
                <a:ext cx="32" cy="38"/>
              </a:xfrm>
              <a:custGeom>
                <a:avLst/>
                <a:gdLst>
                  <a:gd name="T0" fmla="*/ 32 w 98"/>
                  <a:gd name="T1" fmla="*/ 7 h 112"/>
                  <a:gd name="T2" fmla="*/ 9 w 98"/>
                  <a:gd name="T3" fmla="*/ 38 h 112"/>
                  <a:gd name="T4" fmla="*/ 0 w 98"/>
                  <a:gd name="T5" fmla="*/ 30 h 112"/>
                  <a:gd name="T6" fmla="*/ 22 w 98"/>
                  <a:gd name="T7" fmla="*/ 0 h 112"/>
                  <a:gd name="T8" fmla="*/ 32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29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4" name="Freeform 293"/>
              <p:cNvSpPr>
                <a:spLocks/>
              </p:cNvSpPr>
              <p:nvPr/>
            </p:nvSpPr>
            <p:spPr bwMode="auto">
              <a:xfrm>
                <a:off x="1232" y="2206"/>
                <a:ext cx="37" cy="32"/>
              </a:xfrm>
              <a:custGeom>
                <a:avLst/>
                <a:gdLst>
                  <a:gd name="T0" fmla="*/ 37 w 112"/>
                  <a:gd name="T1" fmla="*/ 10 h 96"/>
                  <a:gd name="T2" fmla="*/ 8 w 112"/>
                  <a:gd name="T3" fmla="*/ 32 h 96"/>
                  <a:gd name="T4" fmla="*/ 0 w 112"/>
                  <a:gd name="T5" fmla="*/ 22 h 96"/>
                  <a:gd name="T6" fmla="*/ 30 w 112"/>
                  <a:gd name="T7" fmla="*/ 0 h 96"/>
                  <a:gd name="T8" fmla="*/ 37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30"/>
                    </a:moveTo>
                    <a:lnTo>
                      <a:pt x="23" y="96"/>
                    </a:lnTo>
                    <a:lnTo>
                      <a:pt x="0" y="66"/>
                    </a:lnTo>
                    <a:lnTo>
                      <a:pt x="91" y="0"/>
                    </a:lnTo>
                    <a:lnTo>
                      <a:pt x="11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28" name="Group 294"/>
          <p:cNvGrpSpPr>
            <a:grpSpLocks/>
          </p:cNvGrpSpPr>
          <p:nvPr/>
        </p:nvGrpSpPr>
        <p:grpSpPr bwMode="auto">
          <a:xfrm>
            <a:off x="2916238" y="3070225"/>
            <a:ext cx="3168650" cy="1798638"/>
            <a:chOff x="1837" y="1934"/>
            <a:chExt cx="1996" cy="1133"/>
          </a:xfrm>
        </p:grpSpPr>
        <p:grpSp>
          <p:nvGrpSpPr>
            <p:cNvPr id="47152" name="Group 295"/>
            <p:cNvGrpSpPr>
              <a:grpSpLocks/>
            </p:cNvGrpSpPr>
            <p:nvPr/>
          </p:nvGrpSpPr>
          <p:grpSpPr bwMode="auto">
            <a:xfrm>
              <a:off x="1837" y="1934"/>
              <a:ext cx="1996" cy="1133"/>
              <a:chOff x="1837" y="2387"/>
              <a:chExt cx="1996" cy="1133"/>
            </a:xfrm>
          </p:grpSpPr>
          <p:sp>
            <p:nvSpPr>
              <p:cNvPr id="47169" name="Line 296"/>
              <p:cNvSpPr>
                <a:spLocks noChangeShapeType="1"/>
              </p:cNvSpPr>
              <p:nvPr/>
            </p:nvSpPr>
            <p:spPr bwMode="auto">
              <a:xfrm flipH="1">
                <a:off x="2381" y="2931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" name="Group 297"/>
              <p:cNvGrpSpPr>
                <a:grpSpLocks/>
              </p:cNvGrpSpPr>
              <p:nvPr/>
            </p:nvGrpSpPr>
            <p:grpSpPr bwMode="auto">
              <a:xfrm>
                <a:off x="1837" y="2387"/>
                <a:ext cx="1996" cy="1133"/>
                <a:chOff x="1837" y="2387"/>
                <a:chExt cx="1996" cy="1133"/>
              </a:xfrm>
            </p:grpSpPr>
            <p:sp>
              <p:nvSpPr>
                <p:cNvPr id="47171" name="Rectangle 298"/>
                <p:cNvSpPr>
                  <a:spLocks noChangeArrowheads="1"/>
                </p:cNvSpPr>
                <p:nvPr/>
              </p:nvSpPr>
              <p:spPr bwMode="auto">
                <a:xfrm>
                  <a:off x="1837" y="2931"/>
                  <a:ext cx="1905" cy="40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47172" name="Group 299"/>
                <p:cNvGrpSpPr>
                  <a:grpSpLocks/>
                </p:cNvGrpSpPr>
                <p:nvPr/>
              </p:nvGrpSpPr>
              <p:grpSpPr bwMode="auto">
                <a:xfrm>
                  <a:off x="2435" y="2976"/>
                  <a:ext cx="1398" cy="544"/>
                  <a:chOff x="666" y="3122"/>
                  <a:chExt cx="1398" cy="544"/>
                </a:xfrm>
              </p:grpSpPr>
              <p:sp>
                <p:nvSpPr>
                  <p:cNvPr id="47175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158"/>
                    <a:ext cx="1224" cy="2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47176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666" y="3122"/>
                    <a:ext cx="1398" cy="5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</a:pPr>
                    <a:r>
                      <a:rPr lang="en-US" sz="2400" b="1">
                        <a:latin typeface="Times New Roman" pitchFamily="18" charset="0"/>
                      </a:rPr>
                      <a:t>a-&gt;b    DATA</a:t>
                    </a:r>
                  </a:p>
                </p:txBody>
              </p:sp>
              <p:sp>
                <p:nvSpPr>
                  <p:cNvPr id="47177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158"/>
                    <a:ext cx="0" cy="22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173" name="Rectangle 303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981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A-&gt;B</a:t>
                  </a:r>
                </a:p>
              </p:txBody>
            </p:sp>
            <p:sp>
              <p:nvSpPr>
                <p:cNvPr id="47174" name="Line 304"/>
                <p:cNvSpPr>
                  <a:spLocks noChangeShapeType="1"/>
                </p:cNvSpPr>
                <p:nvPr/>
              </p:nvSpPr>
              <p:spPr bwMode="auto">
                <a:xfrm>
                  <a:off x="2789" y="2387"/>
                  <a:ext cx="0" cy="49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153" name="Group 305"/>
            <p:cNvGrpSpPr>
              <a:grpSpLocks noChangeAspect="1"/>
            </p:cNvGrpSpPr>
            <p:nvPr/>
          </p:nvGrpSpPr>
          <p:grpSpPr bwMode="auto">
            <a:xfrm>
              <a:off x="2849" y="1979"/>
              <a:ext cx="439" cy="454"/>
              <a:chOff x="2849" y="1979"/>
              <a:chExt cx="439" cy="454"/>
            </a:xfrm>
          </p:grpSpPr>
          <p:sp>
            <p:nvSpPr>
              <p:cNvPr id="47154" name="AutoShape 306"/>
              <p:cNvSpPr>
                <a:spLocks noChangeAspect="1" noChangeArrowheads="1" noTextEdit="1"/>
              </p:cNvSpPr>
              <p:nvPr/>
            </p:nvSpPr>
            <p:spPr bwMode="auto">
              <a:xfrm>
                <a:off x="2849" y="197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5" name="Freeform 307"/>
              <p:cNvSpPr>
                <a:spLocks/>
              </p:cNvSpPr>
              <p:nvPr/>
            </p:nvSpPr>
            <p:spPr bwMode="auto">
              <a:xfrm>
                <a:off x="2849" y="197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6" name="Freeform 308"/>
              <p:cNvSpPr>
                <a:spLocks/>
              </p:cNvSpPr>
              <p:nvPr/>
            </p:nvSpPr>
            <p:spPr bwMode="auto">
              <a:xfrm>
                <a:off x="2938" y="212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7" name="Freeform 309"/>
              <p:cNvSpPr>
                <a:spLocks/>
              </p:cNvSpPr>
              <p:nvPr/>
            </p:nvSpPr>
            <p:spPr bwMode="auto">
              <a:xfrm>
                <a:off x="2954" y="214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8" name="Freeform 310"/>
              <p:cNvSpPr>
                <a:spLocks/>
              </p:cNvSpPr>
              <p:nvPr/>
            </p:nvSpPr>
            <p:spPr bwMode="auto">
              <a:xfrm>
                <a:off x="2996" y="213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9" name="Freeform 311"/>
              <p:cNvSpPr>
                <a:spLocks/>
              </p:cNvSpPr>
              <p:nvPr/>
            </p:nvSpPr>
            <p:spPr bwMode="auto">
              <a:xfrm>
                <a:off x="3015" y="215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0" name="Freeform 312"/>
              <p:cNvSpPr>
                <a:spLocks/>
              </p:cNvSpPr>
              <p:nvPr/>
            </p:nvSpPr>
            <p:spPr bwMode="auto">
              <a:xfrm>
                <a:off x="3031" y="217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1" name="Freeform 313"/>
              <p:cNvSpPr>
                <a:spLocks/>
              </p:cNvSpPr>
              <p:nvPr/>
            </p:nvSpPr>
            <p:spPr bwMode="auto">
              <a:xfrm>
                <a:off x="3085" y="217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2" name="Rectangle 314"/>
              <p:cNvSpPr>
                <a:spLocks noChangeArrowheads="1"/>
              </p:cNvSpPr>
              <p:nvPr/>
            </p:nvSpPr>
            <p:spPr bwMode="auto">
              <a:xfrm>
                <a:off x="3062" y="209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3" name="Freeform 315"/>
              <p:cNvSpPr>
                <a:spLocks/>
              </p:cNvSpPr>
              <p:nvPr/>
            </p:nvSpPr>
            <p:spPr bwMode="auto">
              <a:xfrm>
                <a:off x="3006" y="210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4" name="Freeform 316"/>
              <p:cNvSpPr>
                <a:spLocks/>
              </p:cNvSpPr>
              <p:nvPr/>
            </p:nvSpPr>
            <p:spPr bwMode="auto">
              <a:xfrm>
                <a:off x="2953" y="212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5" name="Freeform 317"/>
              <p:cNvSpPr>
                <a:spLocks/>
              </p:cNvSpPr>
              <p:nvPr/>
            </p:nvSpPr>
            <p:spPr bwMode="auto">
              <a:xfrm>
                <a:off x="2918" y="216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6" name="Freeform 318"/>
              <p:cNvSpPr>
                <a:spLocks/>
              </p:cNvSpPr>
              <p:nvPr/>
            </p:nvSpPr>
            <p:spPr bwMode="auto">
              <a:xfrm>
                <a:off x="3109" y="210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7" name="Freeform 319"/>
              <p:cNvSpPr>
                <a:spLocks/>
              </p:cNvSpPr>
              <p:nvPr/>
            </p:nvSpPr>
            <p:spPr bwMode="auto">
              <a:xfrm>
                <a:off x="3151" y="212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8" name="Freeform 320"/>
              <p:cNvSpPr>
                <a:spLocks/>
              </p:cNvSpPr>
              <p:nvPr/>
            </p:nvSpPr>
            <p:spPr bwMode="auto">
              <a:xfrm>
                <a:off x="3182" y="216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70" name="Group 321"/>
          <p:cNvGrpSpPr>
            <a:grpSpLocks/>
          </p:cNvGrpSpPr>
          <p:nvPr/>
        </p:nvGrpSpPr>
        <p:grpSpPr bwMode="auto">
          <a:xfrm>
            <a:off x="6745288" y="3070225"/>
            <a:ext cx="2219325" cy="1798638"/>
            <a:chOff x="4249" y="1934"/>
            <a:chExt cx="1398" cy="1133"/>
          </a:xfrm>
        </p:grpSpPr>
        <p:grpSp>
          <p:nvGrpSpPr>
            <p:cNvPr id="47131" name="Group 322"/>
            <p:cNvGrpSpPr>
              <a:grpSpLocks/>
            </p:cNvGrpSpPr>
            <p:nvPr/>
          </p:nvGrpSpPr>
          <p:grpSpPr bwMode="auto">
            <a:xfrm>
              <a:off x="4249" y="2523"/>
              <a:ext cx="1398" cy="544"/>
              <a:chOff x="4249" y="2523"/>
              <a:chExt cx="1398" cy="544"/>
            </a:xfrm>
          </p:grpSpPr>
          <p:sp>
            <p:nvSpPr>
              <p:cNvPr id="47149" name="Rectangle 323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1224" cy="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0" name="Rectangle 324"/>
              <p:cNvSpPr>
                <a:spLocks noChangeArrowheads="1"/>
              </p:cNvSpPr>
              <p:nvPr/>
            </p:nvSpPr>
            <p:spPr bwMode="auto">
              <a:xfrm>
                <a:off x="4249" y="2523"/>
                <a:ext cx="1398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lang="en-US" sz="2400" b="1">
                    <a:latin typeface="Times New Roman" pitchFamily="18" charset="0"/>
                  </a:rPr>
                  <a:t>a-&gt;b    DATA</a:t>
                </a:r>
              </a:p>
            </p:txBody>
          </p:sp>
          <p:sp>
            <p:nvSpPr>
              <p:cNvPr id="47151" name="Line 325"/>
              <p:cNvSpPr>
                <a:spLocks noChangeShapeType="1"/>
              </p:cNvSpPr>
              <p:nvPr/>
            </p:nvSpPr>
            <p:spPr bwMode="auto">
              <a:xfrm>
                <a:off x="4785" y="255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132" name="Line 326"/>
            <p:cNvSpPr>
              <a:spLocks noChangeShapeType="1"/>
            </p:cNvSpPr>
            <p:nvPr/>
          </p:nvSpPr>
          <p:spPr bwMode="auto">
            <a:xfrm>
              <a:off x="4830" y="1934"/>
              <a:ext cx="0" cy="4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133" name="Group 327"/>
            <p:cNvGrpSpPr>
              <a:grpSpLocks noChangeAspect="1"/>
            </p:cNvGrpSpPr>
            <p:nvPr/>
          </p:nvGrpSpPr>
          <p:grpSpPr bwMode="auto">
            <a:xfrm>
              <a:off x="4346" y="2069"/>
              <a:ext cx="439" cy="454"/>
              <a:chOff x="4346" y="2069"/>
              <a:chExt cx="439" cy="454"/>
            </a:xfrm>
          </p:grpSpPr>
          <p:sp>
            <p:nvSpPr>
              <p:cNvPr id="47134" name="AutoShape 328"/>
              <p:cNvSpPr>
                <a:spLocks noChangeAspect="1" noChangeArrowheads="1" noTextEdit="1"/>
              </p:cNvSpPr>
              <p:nvPr/>
            </p:nvSpPr>
            <p:spPr bwMode="auto">
              <a:xfrm>
                <a:off x="4346" y="206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5" name="Freeform 329"/>
              <p:cNvSpPr>
                <a:spLocks/>
              </p:cNvSpPr>
              <p:nvPr/>
            </p:nvSpPr>
            <p:spPr bwMode="auto">
              <a:xfrm>
                <a:off x="4346" y="206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6" name="Freeform 330"/>
              <p:cNvSpPr>
                <a:spLocks/>
              </p:cNvSpPr>
              <p:nvPr/>
            </p:nvSpPr>
            <p:spPr bwMode="auto">
              <a:xfrm>
                <a:off x="4435" y="221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7" name="Freeform 331"/>
              <p:cNvSpPr>
                <a:spLocks/>
              </p:cNvSpPr>
              <p:nvPr/>
            </p:nvSpPr>
            <p:spPr bwMode="auto">
              <a:xfrm>
                <a:off x="4451" y="223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8" name="Freeform 332"/>
              <p:cNvSpPr>
                <a:spLocks/>
              </p:cNvSpPr>
              <p:nvPr/>
            </p:nvSpPr>
            <p:spPr bwMode="auto">
              <a:xfrm>
                <a:off x="4493" y="222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9" name="Freeform 333"/>
              <p:cNvSpPr>
                <a:spLocks/>
              </p:cNvSpPr>
              <p:nvPr/>
            </p:nvSpPr>
            <p:spPr bwMode="auto">
              <a:xfrm>
                <a:off x="4512" y="224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0" name="Freeform 334"/>
              <p:cNvSpPr>
                <a:spLocks/>
              </p:cNvSpPr>
              <p:nvPr/>
            </p:nvSpPr>
            <p:spPr bwMode="auto">
              <a:xfrm>
                <a:off x="4528" y="226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1" name="Freeform 335"/>
              <p:cNvSpPr>
                <a:spLocks/>
              </p:cNvSpPr>
              <p:nvPr/>
            </p:nvSpPr>
            <p:spPr bwMode="auto">
              <a:xfrm>
                <a:off x="4582" y="226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2" name="Rectangle 336"/>
              <p:cNvSpPr>
                <a:spLocks noChangeArrowheads="1"/>
              </p:cNvSpPr>
              <p:nvPr/>
            </p:nvSpPr>
            <p:spPr bwMode="auto">
              <a:xfrm>
                <a:off x="4559" y="218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3" name="Freeform 337"/>
              <p:cNvSpPr>
                <a:spLocks/>
              </p:cNvSpPr>
              <p:nvPr/>
            </p:nvSpPr>
            <p:spPr bwMode="auto">
              <a:xfrm>
                <a:off x="4503" y="219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4" name="Freeform 338"/>
              <p:cNvSpPr>
                <a:spLocks/>
              </p:cNvSpPr>
              <p:nvPr/>
            </p:nvSpPr>
            <p:spPr bwMode="auto">
              <a:xfrm>
                <a:off x="4450" y="221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5" name="Freeform 339"/>
              <p:cNvSpPr>
                <a:spLocks/>
              </p:cNvSpPr>
              <p:nvPr/>
            </p:nvSpPr>
            <p:spPr bwMode="auto">
              <a:xfrm>
                <a:off x="4415" y="225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6" name="Freeform 340"/>
              <p:cNvSpPr>
                <a:spLocks/>
              </p:cNvSpPr>
              <p:nvPr/>
            </p:nvSpPr>
            <p:spPr bwMode="auto">
              <a:xfrm>
                <a:off x="4606" y="219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7" name="Freeform 341"/>
              <p:cNvSpPr>
                <a:spLocks/>
              </p:cNvSpPr>
              <p:nvPr/>
            </p:nvSpPr>
            <p:spPr bwMode="auto">
              <a:xfrm>
                <a:off x="4648" y="221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8" name="Freeform 342"/>
              <p:cNvSpPr>
                <a:spLocks/>
              </p:cNvSpPr>
              <p:nvPr/>
            </p:nvSpPr>
            <p:spPr bwMode="auto">
              <a:xfrm>
                <a:off x="4679" y="225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29" name="Rectangle 343"/>
          <p:cNvSpPr>
            <a:spLocks noChangeArrowheads="1"/>
          </p:cNvSpPr>
          <p:nvPr/>
        </p:nvSpPr>
        <p:spPr bwMode="auto">
          <a:xfrm>
            <a:off x="3848100" y="2206625"/>
            <a:ext cx="2538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IP tunnel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or VPN</a:t>
            </a:r>
          </a:p>
        </p:txBody>
      </p:sp>
    </p:spTree>
    <p:extLst>
      <p:ext uri="{BB962C8B-B14F-4D97-AF65-F5344CB8AC3E}">
        <p14:creationId xmlns:p14="http://schemas.microsoft.com/office/powerpoint/2010/main" val="31952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87B80BA-0DB4-4125-B257-967BB83058C8}" type="slidenum">
              <a:rPr lang="fr-FR">
                <a:latin typeface="+mn-lt"/>
              </a:rPr>
              <a:pPr defTabSz="762000">
                <a:defRPr/>
              </a:pPr>
              <a:t>3</a:t>
            </a:fld>
            <a:endParaRPr lang="fr-FR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Using cryptography in security protocols: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Symmetric cryptography: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Intensive protection of data (due to fast processing) for encryption and MAC computation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Asymmetric cryptography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Initializing a secure communication between two entities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authenticate partners entities,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agree on a secret key in a confidential 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1368-1C91-3730-B393-E0C375AC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47F5031-586F-41F4-B81D-EC2AFCC4F813}" type="slidenum">
              <a:rPr lang="fr-FR">
                <a:latin typeface="+mn-lt"/>
              </a:rPr>
              <a:pPr defTabSz="762000">
                <a:defRPr/>
              </a:pPr>
              <a:t>30</a:t>
            </a:fld>
            <a:endParaRPr lang="fr-FR">
              <a:latin typeface="+mn-lt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25475" y="1412875"/>
            <a:ext cx="7920038" cy="44643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two remote local networks are virtually forming the same local network thanks to the tunnel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packet is going out a private network and is getting into another private network through the tunnel: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Lighter filtering done by private networks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Possibility to use private addresses a and b (at the condition that addresses spaces are compatible)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224CD6B-912A-B60E-E0C0-C680CA0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598FB3-577C-4E37-8506-47B3EFD02FD2}" type="slidenum">
              <a:rPr lang="fr-FR">
                <a:latin typeface="+mn-lt"/>
              </a:rPr>
              <a:pPr defTabSz="762000">
                <a:defRPr/>
              </a:pPr>
              <a:t>31</a:t>
            </a:fld>
            <a:endParaRPr lang="fr-FR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1270000"/>
            <a:ext cx="8435975" cy="547211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b="1" dirty="0">
                <a:solidFill>
                  <a:schemeClr val="bg2"/>
                </a:solidFill>
              </a:rPr>
              <a:t>Securing the tunnel is of high importance: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Too much talkative machines behaving as if being locally connected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exchanged through the tunnel might be confidential</a:t>
            </a:r>
          </a:p>
          <a:p>
            <a:pPr eaLnBrk="1" hangingPunct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Strong need to introduce some security services: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origin authentication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Services implemented by the security protocols: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(IP Security)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(Transport Layer Security)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20CD569-01C1-4D99-DB6A-CDCEC92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33C9AC-822F-4641-95F4-62B7DC7F5AB6}" type="slidenum">
              <a:rPr lang="fr-FR">
                <a:latin typeface="+mn-lt"/>
              </a:rPr>
              <a:pPr defTabSz="762000">
                <a:defRPr/>
              </a:pPr>
              <a:t>32</a:t>
            </a:fld>
            <a:endParaRPr lang="fr-FR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Objectives of security protocol: to protect any communication over a network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Two successive phases: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authentication of entities, negotiation of security services, exchange of encryption keys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activation of security services over data flows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211126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68B0287-3CFD-456D-990B-D1C2A548E75F}" type="slidenum">
              <a:rPr lang="fr-FR">
                <a:latin typeface="+mn-lt"/>
              </a:rPr>
              <a:pPr defTabSz="762000">
                <a:defRPr/>
              </a:pPr>
              <a:t>33</a:t>
            </a:fld>
            <a:endParaRPr lang="fr-FR">
              <a:latin typeface="+mn-lt"/>
            </a:endParaRPr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179388" y="1422400"/>
            <a:ext cx="1296987" cy="936625"/>
            <a:chOff x="780" y="3601"/>
            <a:chExt cx="413" cy="295"/>
          </a:xfrm>
        </p:grpSpPr>
        <p:grpSp>
          <p:nvGrpSpPr>
            <p:cNvPr id="51262" name="Group 3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95" name="Group 4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304" name="Group 5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310" name="Freeform 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1" name="Freeform 7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2" name="Freeform 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305" name="Freeform 9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306" name="Group 10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307" name="Freeform 11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8" name="Freeform 12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9" name="Freeform 13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96" name="Group 14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97" name="Freeform 15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9" name="Line 17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0" name="Line 18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1" name="Line 19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2" name="Line 20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63" name="Group 22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64" name="Group 23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93" name="Freeform 24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4" name="Freeform 25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65" name="Group 26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66" name="Freeform 27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7" name="Freeform 28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8" name="Freeform 29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9" name="Freeform 30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0" name="Freeform 31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1" name="Freeform 32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2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4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5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6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7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8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9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4" name="Rectangle 54"/>
          <p:cNvSpPr>
            <a:spLocks noChangeArrowheads="1"/>
          </p:cNvSpPr>
          <p:nvPr/>
        </p:nvSpPr>
        <p:spPr bwMode="blackWhite">
          <a:xfrm>
            <a:off x="1619250" y="2274888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1600" b="1" u="sng" baseline="30000">
                <a:solidFill>
                  <a:schemeClr val="bg2"/>
                </a:solidFill>
                <a:latin typeface="Times New Roman" pitchFamily="18" charset="0"/>
              </a:rPr>
              <a:t>st</a:t>
            </a: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 initialization phase:</a:t>
            </a:r>
          </a:p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endParaRPr lang="en-US" sz="1600" b="1" u="sng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Mutual authentication of entities (ex: based on the peer entity’s certificate),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Agreement on one or several secret keys,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Negotiation of security associations (security services and mechanisms) for data protection</a:t>
            </a:r>
          </a:p>
        </p:txBody>
      </p:sp>
      <p:sp>
        <p:nvSpPr>
          <p:cNvPr id="51205" name="Rectangle 55"/>
          <p:cNvSpPr>
            <a:spLocks noChangeArrowheads="1"/>
          </p:cNvSpPr>
          <p:nvPr/>
        </p:nvSpPr>
        <p:spPr bwMode="blackWhite">
          <a:xfrm>
            <a:off x="1547813" y="4508500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1600" b="1" u="sng" baseline="30000" dirty="0">
                <a:solidFill>
                  <a:schemeClr val="bg2"/>
                </a:solidFill>
                <a:latin typeface="Times New Roman" pitchFamily="18" charset="0"/>
              </a:rPr>
              <a:t>nd</a:t>
            </a: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 data protection phase</a:t>
            </a: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 with the possibility to offer the following security services (secret keys) :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endParaRPr lang="en-US" sz="16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confidentiality (encryption mechanism),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integrity,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Authentication of data origin</a:t>
            </a:r>
          </a:p>
        </p:txBody>
      </p:sp>
      <p:grpSp>
        <p:nvGrpSpPr>
          <p:cNvPr id="51206" name="Group 56"/>
          <p:cNvGrpSpPr>
            <a:grpSpLocks/>
          </p:cNvGrpSpPr>
          <p:nvPr/>
        </p:nvGrpSpPr>
        <p:grpSpPr bwMode="auto">
          <a:xfrm flipH="1">
            <a:off x="7596188" y="1412875"/>
            <a:ext cx="1296987" cy="936625"/>
            <a:chOff x="780" y="3601"/>
            <a:chExt cx="413" cy="295"/>
          </a:xfrm>
        </p:grpSpPr>
        <p:grpSp>
          <p:nvGrpSpPr>
            <p:cNvPr id="51211" name="Group 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44" name="Group 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253" name="Group 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259" name="Freeform 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0" name="Freeform 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1" name="Freeform 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254" name="Freeform 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255" name="Group 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256" name="Freeform 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7" name="Freeform 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8" name="Freeform 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45" name="Group 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46" name="Freeform 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7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8" name="Line 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9" name="Line 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0" name="Line 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1" name="Line 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2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12" name="Group 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13" name="Group 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42" name="Freeform 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3" name="Freeform 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14" name="Group 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15" name="Freeform 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6" name="Freeform 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7" name="Freeform 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8" name="Freeform 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9" name="Freeform 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0" name="Freeform 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1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3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4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5" name="Line 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6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7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0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7" name="Line 108"/>
          <p:cNvSpPr>
            <a:spLocks noChangeShapeType="1"/>
          </p:cNvSpPr>
          <p:nvPr/>
        </p:nvSpPr>
        <p:spPr bwMode="auto">
          <a:xfrm>
            <a:off x="1619250" y="1844675"/>
            <a:ext cx="58324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08" name="Text Box 109"/>
          <p:cNvSpPr txBox="1">
            <a:spLocks noChangeArrowheads="1"/>
          </p:cNvSpPr>
          <p:nvPr/>
        </p:nvSpPr>
        <p:spPr bwMode="auto">
          <a:xfrm>
            <a:off x="7308850" y="2838450"/>
            <a:ext cx="143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51209" name="Text Box 110"/>
          <p:cNvSpPr txBox="1">
            <a:spLocks noChangeArrowheads="1"/>
          </p:cNvSpPr>
          <p:nvPr/>
        </p:nvSpPr>
        <p:spPr bwMode="auto">
          <a:xfrm>
            <a:off x="7308850" y="4997450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5B54F3-51CC-DE1E-2152-252EE611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1131916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289478F-D21F-46BF-990E-264C8953558F}" type="slidenum">
              <a:rPr lang="fr-FR">
                <a:latin typeface="+mn-lt"/>
              </a:rPr>
              <a:pPr defTabSz="762000">
                <a:defRPr/>
              </a:pPr>
              <a:t>34</a:t>
            </a:fld>
            <a:endParaRPr lang="fr-FR">
              <a:latin typeface="+mn-lt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685800" y="95789"/>
            <a:ext cx="7772400" cy="87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IPsec and TLS VPN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836738"/>
            <a:ext cx="7920038" cy="49053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SzTx/>
            </a:pPr>
            <a:r>
              <a:rPr lang="en-US" dirty="0">
                <a:solidFill>
                  <a:schemeClr val="bg2"/>
                </a:solidFill>
              </a:rPr>
              <a:t> 2 main usages: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Interconnecting LANs - 2 solutions: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only supported by gateways </a:t>
            </a:r>
            <a:r>
              <a:rPr lang="en-US" i="1" dirty="0">
                <a:solidFill>
                  <a:schemeClr val="bg2"/>
                </a:solidFill>
              </a:rPr>
              <a:t>(Customer Equipment based)</a:t>
            </a:r>
            <a:r>
              <a:rPr lang="en-US" dirty="0">
                <a:solidFill>
                  <a:schemeClr val="bg2"/>
                </a:solidFill>
              </a:rPr>
              <a:t> of remote sites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protocol: IPsec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Remote access to a network from a nomad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protocols: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r>
              <a:rPr lang="en-US" dirty="0">
                <a:solidFill>
                  <a:schemeClr val="bg2"/>
                </a:solidFill>
              </a:rPr>
              <a:t> or TLS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B62-1D6A-110A-F394-03730D85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4" y="138609"/>
            <a:ext cx="8229600" cy="657819"/>
          </a:xfrm>
        </p:spPr>
        <p:txBody>
          <a:bodyPr/>
          <a:lstStyle/>
          <a:p>
            <a:r>
              <a:rPr lang="fr-FR" sz="36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dirty="0"/>
          </a:p>
        </p:txBody>
      </p:sp>
      <p:sp>
        <p:nvSpPr>
          <p:cNvPr id="19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7A34D91-CAA3-4997-86D7-BED0127EC8B2}" type="slidenum">
              <a:rPr lang="fr-FR">
                <a:latin typeface="+mn-lt"/>
              </a:rPr>
              <a:pPr defTabSz="762000">
                <a:defRPr/>
              </a:pPr>
              <a:t>35</a:t>
            </a:fld>
            <a:endParaRPr lang="fr-FR">
              <a:latin typeface="+mn-lt"/>
            </a:endParaRPr>
          </a:p>
        </p:txBody>
      </p:sp>
      <p:grpSp>
        <p:nvGrpSpPr>
          <p:cNvPr id="96259" name="Group 2"/>
          <p:cNvGrpSpPr>
            <a:grpSpLocks/>
          </p:cNvGrpSpPr>
          <p:nvPr/>
        </p:nvGrpSpPr>
        <p:grpSpPr bwMode="auto">
          <a:xfrm>
            <a:off x="3581400" y="3638550"/>
            <a:ext cx="2590800" cy="1447800"/>
            <a:chOff x="2201" y="916"/>
            <a:chExt cx="1571" cy="1192"/>
          </a:xfrm>
        </p:grpSpPr>
        <p:grpSp>
          <p:nvGrpSpPr>
            <p:cNvPr id="96439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41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2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3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4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5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6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7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40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60" name="Oval 12"/>
          <p:cNvSpPr>
            <a:spLocks noChangeArrowheads="1"/>
          </p:cNvSpPr>
          <p:nvPr/>
        </p:nvSpPr>
        <p:spPr bwMode="auto">
          <a:xfrm>
            <a:off x="855663" y="3763963"/>
            <a:ext cx="1447800" cy="7397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1" name="Oval 13"/>
          <p:cNvSpPr>
            <a:spLocks noChangeArrowheads="1"/>
          </p:cNvSpPr>
          <p:nvPr/>
        </p:nvSpPr>
        <p:spPr bwMode="auto">
          <a:xfrm>
            <a:off x="0" y="4192588"/>
            <a:ext cx="1236663" cy="595312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2" name="Oval 14"/>
          <p:cNvSpPr>
            <a:spLocks noChangeArrowheads="1"/>
          </p:cNvSpPr>
          <p:nvPr/>
        </p:nvSpPr>
        <p:spPr bwMode="auto">
          <a:xfrm>
            <a:off x="468313" y="4422775"/>
            <a:ext cx="1617662" cy="66516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3" name="Oval 15"/>
          <p:cNvSpPr>
            <a:spLocks noChangeArrowheads="1"/>
          </p:cNvSpPr>
          <p:nvPr/>
        </p:nvSpPr>
        <p:spPr bwMode="auto">
          <a:xfrm>
            <a:off x="1398588" y="4464050"/>
            <a:ext cx="1652587" cy="52863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4" name="Oval 16"/>
          <p:cNvSpPr>
            <a:spLocks noChangeArrowheads="1"/>
          </p:cNvSpPr>
          <p:nvPr/>
        </p:nvSpPr>
        <p:spPr bwMode="auto">
          <a:xfrm>
            <a:off x="1825625" y="4054475"/>
            <a:ext cx="1416050" cy="6191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5" name="Oval 17"/>
          <p:cNvSpPr>
            <a:spLocks noChangeArrowheads="1"/>
          </p:cNvSpPr>
          <p:nvPr/>
        </p:nvSpPr>
        <p:spPr bwMode="auto">
          <a:xfrm>
            <a:off x="1825625" y="3836988"/>
            <a:ext cx="1100138" cy="40005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6" name="Oval 18"/>
          <p:cNvSpPr>
            <a:spLocks noChangeArrowheads="1"/>
          </p:cNvSpPr>
          <p:nvPr/>
        </p:nvSpPr>
        <p:spPr bwMode="auto">
          <a:xfrm>
            <a:off x="228600" y="3902075"/>
            <a:ext cx="1389063" cy="43021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7" name="Oval 19"/>
          <p:cNvSpPr>
            <a:spLocks noChangeArrowheads="1"/>
          </p:cNvSpPr>
          <p:nvPr/>
        </p:nvSpPr>
        <p:spPr bwMode="auto">
          <a:xfrm>
            <a:off x="266700" y="3879850"/>
            <a:ext cx="2781300" cy="1036638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68" name="Group 20"/>
          <p:cNvGrpSpPr>
            <a:grpSpLocks/>
          </p:cNvGrpSpPr>
          <p:nvPr/>
        </p:nvGrpSpPr>
        <p:grpSpPr bwMode="auto">
          <a:xfrm>
            <a:off x="3092450" y="4222750"/>
            <a:ext cx="412750" cy="422275"/>
            <a:chOff x="3318" y="2390"/>
            <a:chExt cx="317" cy="314"/>
          </a:xfrm>
        </p:grpSpPr>
        <p:grpSp>
          <p:nvGrpSpPr>
            <p:cNvPr id="96434" name="Group 21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36" name="AutoShape 2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7" name="AutoShape 23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8" name="Rectangle 24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35" name="Freeform 25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6269" name="Line 26"/>
          <p:cNvSpPr>
            <a:spLocks noChangeShapeType="1"/>
          </p:cNvSpPr>
          <p:nvPr/>
        </p:nvSpPr>
        <p:spPr bwMode="auto">
          <a:xfrm>
            <a:off x="2798763" y="4410075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0" name="Group 27"/>
          <p:cNvGrpSpPr>
            <a:grpSpLocks/>
          </p:cNvGrpSpPr>
          <p:nvPr/>
        </p:nvGrpSpPr>
        <p:grpSpPr bwMode="auto">
          <a:xfrm>
            <a:off x="6781800" y="3817938"/>
            <a:ext cx="2362200" cy="1292225"/>
            <a:chOff x="2201" y="916"/>
            <a:chExt cx="1571" cy="1192"/>
          </a:xfrm>
        </p:grpSpPr>
        <p:grpSp>
          <p:nvGrpSpPr>
            <p:cNvPr id="96425" name="Group 28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27" name="Oval 29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8" name="Oval 30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9" name="Oval 31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0" name="Oval 32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1" name="Oval 33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2" name="Oval 34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3" name="Oval 35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26" name="Oval 36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71" name="Line 37"/>
          <p:cNvSpPr>
            <a:spLocks noChangeShapeType="1"/>
          </p:cNvSpPr>
          <p:nvPr/>
        </p:nvSpPr>
        <p:spPr bwMode="auto">
          <a:xfrm>
            <a:off x="7362825" y="4387850"/>
            <a:ext cx="130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2" name="Group 38"/>
          <p:cNvGrpSpPr>
            <a:grpSpLocks/>
          </p:cNvGrpSpPr>
          <p:nvPr/>
        </p:nvGrpSpPr>
        <p:grpSpPr bwMode="auto">
          <a:xfrm>
            <a:off x="6096000" y="4222750"/>
            <a:ext cx="412750" cy="422275"/>
            <a:chOff x="3318" y="2390"/>
            <a:chExt cx="317" cy="314"/>
          </a:xfrm>
        </p:grpSpPr>
        <p:grpSp>
          <p:nvGrpSpPr>
            <p:cNvPr id="96420" name="Group 39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22" name="AutoShape 4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3" name="AutoShape 41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4" name="Rectangle 4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21" name="Freeform 43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6273" name="Picture 4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0" y="3235325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4" name="Rectangle 46"/>
          <p:cNvSpPr>
            <a:spLocks noChangeArrowheads="1"/>
          </p:cNvSpPr>
          <p:nvPr/>
        </p:nvSpPr>
        <p:spPr bwMode="auto">
          <a:xfrm>
            <a:off x="7451725" y="3265488"/>
            <a:ext cx="1063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96275" name="Line 47"/>
          <p:cNvSpPr>
            <a:spLocks noChangeShapeType="1"/>
          </p:cNvSpPr>
          <p:nvPr/>
        </p:nvSpPr>
        <p:spPr bwMode="auto">
          <a:xfrm flipV="1">
            <a:off x="8653463" y="406558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6" name="Group 48"/>
          <p:cNvGrpSpPr>
            <a:grpSpLocks/>
          </p:cNvGrpSpPr>
          <p:nvPr/>
        </p:nvGrpSpPr>
        <p:grpSpPr bwMode="auto">
          <a:xfrm>
            <a:off x="8534400" y="4452938"/>
            <a:ext cx="536575" cy="396875"/>
            <a:chOff x="780" y="3601"/>
            <a:chExt cx="413" cy="295"/>
          </a:xfrm>
        </p:grpSpPr>
        <p:grpSp>
          <p:nvGrpSpPr>
            <p:cNvPr id="96369" name="Group 4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402" name="Group 5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411" name="Group 5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417" name="Freeform 5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8" name="Freeform 5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9" name="Freeform 5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412" name="Freeform 5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413" name="Group 5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414" name="Freeform 5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5" name="Freeform 5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6" name="Freeform 5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403" name="Group 6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404" name="Freeform 6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5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6" name="Line 6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7" name="Line 6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8" name="Line 6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9" name="Line 6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10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70" name="Group 6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71" name="Group 6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400" name="Freeform 7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1" name="Freeform 7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72" name="Group 7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73" name="Freeform 7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4" name="Freeform 7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5" name="Freeform 7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6" name="Freeform 7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7" name="Freeform 7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8" name="Freeform 7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9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1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2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5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8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9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77" name="Line 100"/>
          <p:cNvSpPr>
            <a:spLocks noChangeShapeType="1"/>
          </p:cNvSpPr>
          <p:nvPr/>
        </p:nvSpPr>
        <p:spPr bwMode="auto">
          <a:xfrm>
            <a:off x="6400800" y="44021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8" name="Line 101"/>
          <p:cNvSpPr>
            <a:spLocks noChangeShapeType="1"/>
          </p:cNvSpPr>
          <p:nvPr/>
        </p:nvSpPr>
        <p:spPr bwMode="auto">
          <a:xfrm>
            <a:off x="7113588" y="43894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9" name="Line 102"/>
          <p:cNvSpPr>
            <a:spLocks noChangeShapeType="1"/>
          </p:cNvSpPr>
          <p:nvPr/>
        </p:nvSpPr>
        <p:spPr bwMode="auto">
          <a:xfrm flipV="1">
            <a:off x="762000" y="43751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80" name="Line 103"/>
          <p:cNvSpPr>
            <a:spLocks noChangeShapeType="1"/>
          </p:cNvSpPr>
          <p:nvPr/>
        </p:nvSpPr>
        <p:spPr bwMode="auto">
          <a:xfrm flipV="1">
            <a:off x="990600" y="39433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81" name="Group 104"/>
          <p:cNvGrpSpPr>
            <a:grpSpLocks/>
          </p:cNvGrpSpPr>
          <p:nvPr/>
        </p:nvGrpSpPr>
        <p:grpSpPr bwMode="auto">
          <a:xfrm>
            <a:off x="304800" y="4552950"/>
            <a:ext cx="536575" cy="396875"/>
            <a:chOff x="780" y="3601"/>
            <a:chExt cx="413" cy="295"/>
          </a:xfrm>
        </p:grpSpPr>
        <p:grpSp>
          <p:nvGrpSpPr>
            <p:cNvPr id="96318" name="Group 105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351" name="Group 106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360" name="Group 107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366" name="Freeform 10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7" name="Freeform 109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8" name="Freeform 11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361" name="Freeform 111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362" name="Group 112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363" name="Freeform 113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4" name="Freeform 114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5" name="Freeform 115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352" name="Group 116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353" name="Freeform 117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5" name="Line 119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6" name="Line 120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7" name="Line 121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8" name="Line 122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9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19" name="Group 124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20" name="Group 125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349" name="Freeform 126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0" name="Freeform 127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21" name="Group 128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22" name="Freeform 129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3" name="Freeform 130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4" name="Freeform 131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5" name="Freeform 132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6" name="Freeform 133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7" name="Freeform 134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8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9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0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1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2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3" name="Line 140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4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5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6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7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9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0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1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3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4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5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6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7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8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82" name="Line 156"/>
          <p:cNvSpPr>
            <a:spLocks noChangeShapeType="1"/>
          </p:cNvSpPr>
          <p:nvPr/>
        </p:nvSpPr>
        <p:spPr bwMode="auto">
          <a:xfrm flipH="1" flipV="1">
            <a:off x="762000" y="437515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96283" name="Picture 1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3308350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4" name="Rectangle 159"/>
          <p:cNvSpPr>
            <a:spLocks noChangeArrowheads="1"/>
          </p:cNvSpPr>
          <p:nvPr/>
        </p:nvSpPr>
        <p:spPr bwMode="auto">
          <a:xfrm>
            <a:off x="-85725" y="3338513"/>
            <a:ext cx="1108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 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grpSp>
        <p:nvGrpSpPr>
          <p:cNvPr id="28" name="Group 160"/>
          <p:cNvGrpSpPr>
            <a:grpSpLocks/>
          </p:cNvGrpSpPr>
          <p:nvPr/>
        </p:nvGrpSpPr>
        <p:grpSpPr bwMode="auto">
          <a:xfrm>
            <a:off x="381000" y="4146550"/>
            <a:ext cx="2749550" cy="1522413"/>
            <a:chOff x="240" y="2304"/>
            <a:chExt cx="1732" cy="959"/>
          </a:xfrm>
        </p:grpSpPr>
        <p:sp>
          <p:nvSpPr>
            <p:cNvPr id="96315" name="Arc 161"/>
            <p:cNvSpPr>
              <a:spLocks/>
            </p:cNvSpPr>
            <p:nvPr/>
          </p:nvSpPr>
          <p:spPr bwMode="auto">
            <a:xfrm rot="16200000" flipH="1">
              <a:off x="850" y="2030"/>
              <a:ext cx="577" cy="1125"/>
            </a:xfrm>
            <a:custGeom>
              <a:avLst/>
              <a:gdLst>
                <a:gd name="T0" fmla="*/ 1 w 19775"/>
                <a:gd name="T1" fmla="*/ 0 h 21591"/>
                <a:gd name="T2" fmla="*/ 17 w 19775"/>
                <a:gd name="T3" fmla="*/ 35 h 21591"/>
                <a:gd name="T4" fmla="*/ 0 w 19775"/>
                <a:gd name="T5" fmla="*/ 59 h 21591"/>
                <a:gd name="T6" fmla="*/ 0 60000 65536"/>
                <a:gd name="T7" fmla="*/ 0 60000 65536"/>
                <a:gd name="T8" fmla="*/ 0 60000 65536"/>
                <a:gd name="T9" fmla="*/ 0 w 19775"/>
                <a:gd name="T10" fmla="*/ 0 h 21591"/>
                <a:gd name="T11" fmla="*/ 19775 w 19775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5" h="21591" fill="none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</a:path>
                <a:path w="19775" h="21591" stroke="0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6" name="Arc 162"/>
            <p:cNvSpPr>
              <a:spLocks/>
            </p:cNvSpPr>
            <p:nvPr/>
          </p:nvSpPr>
          <p:spPr bwMode="auto">
            <a:xfrm rot="-5400000" flipH="1" flipV="1">
              <a:off x="758" y="2074"/>
              <a:ext cx="308" cy="1344"/>
            </a:xfrm>
            <a:custGeom>
              <a:avLst/>
              <a:gdLst>
                <a:gd name="T0" fmla="*/ 0 w 19770"/>
                <a:gd name="T1" fmla="*/ 0 h 21600"/>
                <a:gd name="T2" fmla="*/ 5 w 19770"/>
                <a:gd name="T3" fmla="*/ 43 h 21600"/>
                <a:gd name="T4" fmla="*/ 0 w 19770"/>
                <a:gd name="T5" fmla="*/ 84 h 21600"/>
                <a:gd name="T6" fmla="*/ 0 60000 65536"/>
                <a:gd name="T7" fmla="*/ 0 60000 65536"/>
                <a:gd name="T8" fmla="*/ 0 60000 65536"/>
                <a:gd name="T9" fmla="*/ 0 w 19770"/>
                <a:gd name="T10" fmla="*/ 0 h 21600"/>
                <a:gd name="T11" fmla="*/ 19770 w 197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0" h="21600" fill="none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</a:path>
                <a:path w="19770" h="21600" stroke="0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  <a:lnTo>
                    <a:pt x="946" y="21600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7" name="Rectangle 163"/>
            <p:cNvSpPr>
              <a:spLocks noChangeArrowheads="1"/>
            </p:cNvSpPr>
            <p:nvPr/>
          </p:nvSpPr>
          <p:spPr bwMode="blackWhite">
            <a:xfrm>
              <a:off x="352" y="2879"/>
              <a:ext cx="1620" cy="384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1. Getting the certificate of </a:t>
              </a:r>
            </a:p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the remote gateway</a:t>
              </a:r>
            </a:p>
          </p:txBody>
        </p:sp>
      </p:grp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2590800" y="3155950"/>
            <a:ext cx="4038600" cy="1009650"/>
            <a:chOff x="1632" y="1680"/>
            <a:chExt cx="2544" cy="636"/>
          </a:xfrm>
        </p:grpSpPr>
        <p:grpSp>
          <p:nvGrpSpPr>
            <p:cNvPr id="96311" name="Group 165"/>
            <p:cNvGrpSpPr>
              <a:grpSpLocks/>
            </p:cNvGrpSpPr>
            <p:nvPr/>
          </p:nvGrpSpPr>
          <p:grpSpPr bwMode="auto">
            <a:xfrm rot="5400000">
              <a:off x="2736" y="876"/>
              <a:ext cx="336" cy="2544"/>
              <a:chOff x="2638" y="1572"/>
              <a:chExt cx="313" cy="1296"/>
            </a:xfrm>
          </p:grpSpPr>
          <p:sp>
            <p:nvSpPr>
              <p:cNvPr id="96313" name="Arc 166"/>
              <p:cNvSpPr>
                <a:spLocks/>
              </p:cNvSpPr>
              <p:nvPr/>
            </p:nvSpPr>
            <p:spPr bwMode="auto">
              <a:xfrm flipH="1">
                <a:off x="2638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314" name="Arc 167"/>
              <p:cNvSpPr>
                <a:spLocks/>
              </p:cNvSpPr>
              <p:nvPr/>
            </p:nvSpPr>
            <p:spPr bwMode="auto">
              <a:xfrm flipH="1" flipV="1">
                <a:off x="2643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312" name="Rectangle 168"/>
            <p:cNvSpPr>
              <a:spLocks noChangeArrowheads="1"/>
            </p:cNvSpPr>
            <p:nvPr/>
          </p:nvSpPr>
          <p:spPr bwMode="blackWhite">
            <a:xfrm>
              <a:off x="2245" y="1680"/>
              <a:ext cx="1742" cy="396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2. Initialization phase with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negotiation of a security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association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2819400" y="4222749"/>
            <a:ext cx="6629400" cy="1897063"/>
            <a:chOff x="1776" y="2352"/>
            <a:chExt cx="4176" cy="1195"/>
          </a:xfrm>
        </p:grpSpPr>
        <p:sp>
          <p:nvSpPr>
            <p:cNvPr id="96305" name="Line 170"/>
            <p:cNvSpPr>
              <a:spLocks noChangeShapeType="1"/>
            </p:cNvSpPr>
            <p:nvPr/>
          </p:nvSpPr>
          <p:spPr bwMode="auto">
            <a:xfrm>
              <a:off x="3024" y="251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6306" name="Group 171"/>
            <p:cNvGrpSpPr>
              <a:grpSpLocks/>
            </p:cNvGrpSpPr>
            <p:nvPr/>
          </p:nvGrpSpPr>
          <p:grpSpPr bwMode="auto">
            <a:xfrm>
              <a:off x="1776" y="2352"/>
              <a:ext cx="4176" cy="1195"/>
              <a:chOff x="1776" y="2352"/>
              <a:chExt cx="4176" cy="1195"/>
            </a:xfrm>
          </p:grpSpPr>
          <p:sp>
            <p:nvSpPr>
              <p:cNvPr id="96307" name="Rectangle 172"/>
              <p:cNvSpPr>
                <a:spLocks noChangeArrowheads="1"/>
              </p:cNvSpPr>
              <p:nvPr/>
            </p:nvSpPr>
            <p:spPr bwMode="blackWhite">
              <a:xfrm>
                <a:off x="2493" y="2770"/>
                <a:ext cx="2110" cy="777"/>
              </a:xfrm>
              <a:prstGeom prst="rect">
                <a:avLst/>
              </a:prstGeom>
              <a:solidFill>
                <a:srgbClr val="F5FF2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3. Protection of data ensured by each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gateway introducing security headers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 to encrypt, authenticate their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originator, check their integrity</a:t>
                </a:r>
              </a:p>
            </p:txBody>
          </p:sp>
          <p:grpSp>
            <p:nvGrpSpPr>
              <p:cNvPr id="96308" name="Group 173"/>
              <p:cNvGrpSpPr>
                <a:grpSpLocks/>
              </p:cNvGrpSpPr>
              <p:nvPr/>
            </p:nvGrpSpPr>
            <p:grpSpPr bwMode="auto">
              <a:xfrm>
                <a:off x="1776" y="2352"/>
                <a:ext cx="4176" cy="402"/>
                <a:chOff x="1776" y="2370"/>
                <a:chExt cx="4176" cy="402"/>
              </a:xfrm>
            </p:grpSpPr>
            <p:sp>
              <p:nvSpPr>
                <p:cNvPr id="96309" name="Rectangle 174"/>
                <p:cNvSpPr>
                  <a:spLocks noChangeArrowheads="1"/>
                </p:cNvSpPr>
                <p:nvPr/>
              </p:nvSpPr>
              <p:spPr bwMode="auto">
                <a:xfrm>
                  <a:off x="1776" y="2370"/>
                  <a:ext cx="2382" cy="19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6310" name="Rectangle 175"/>
                <p:cNvSpPr>
                  <a:spLocks noChangeArrowheads="1"/>
                </p:cNvSpPr>
                <p:nvPr/>
              </p:nvSpPr>
              <p:spPr bwMode="auto">
                <a:xfrm rot="-65455">
                  <a:off x="2343" y="2400"/>
                  <a:ext cx="3609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Times New Roman" pitchFamily="18" charset="0"/>
                    </a:rPr>
                    <a:t>TUNNEL AH/ESP</a:t>
                  </a:r>
                </a:p>
              </p:txBody>
            </p:sp>
          </p:grpSp>
        </p:grpSp>
      </p:grpSp>
      <p:grpSp>
        <p:nvGrpSpPr>
          <p:cNvPr id="96288" name="Group 176"/>
          <p:cNvGrpSpPr>
            <a:grpSpLocks/>
          </p:cNvGrpSpPr>
          <p:nvPr/>
        </p:nvGrpSpPr>
        <p:grpSpPr bwMode="auto">
          <a:xfrm>
            <a:off x="2286000" y="3943350"/>
            <a:ext cx="1497013" cy="565150"/>
            <a:chOff x="2081" y="2466"/>
            <a:chExt cx="943" cy="356"/>
          </a:xfrm>
        </p:grpSpPr>
        <p:sp>
          <p:nvSpPr>
            <p:cNvPr id="96298" name="Rectangle 177"/>
            <p:cNvSpPr>
              <a:spLocks noChangeArrowheads="1"/>
            </p:cNvSpPr>
            <p:nvPr/>
          </p:nvSpPr>
          <p:spPr bwMode="auto">
            <a:xfrm>
              <a:off x="2081" y="2466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9" name="Group 178"/>
            <p:cNvGrpSpPr>
              <a:grpSpLocks/>
            </p:cNvGrpSpPr>
            <p:nvPr/>
          </p:nvGrpSpPr>
          <p:grpSpPr bwMode="auto">
            <a:xfrm>
              <a:off x="2095" y="2699"/>
              <a:ext cx="353" cy="123"/>
              <a:chOff x="2160" y="2016"/>
              <a:chExt cx="816" cy="277"/>
            </a:xfrm>
          </p:grpSpPr>
          <p:sp>
            <p:nvSpPr>
              <p:cNvPr id="96300" name="Rectangle 17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1" name="Rectangle 18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2" name="Rectangle 18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3" name="Line 18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4" name="Freeform 18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6289" name="Group 184"/>
          <p:cNvGrpSpPr>
            <a:grpSpLocks/>
          </p:cNvGrpSpPr>
          <p:nvPr/>
        </p:nvGrpSpPr>
        <p:grpSpPr bwMode="auto">
          <a:xfrm>
            <a:off x="6580188" y="3868738"/>
            <a:ext cx="1497012" cy="609600"/>
            <a:chOff x="4128" y="2529"/>
            <a:chExt cx="943" cy="384"/>
          </a:xfrm>
        </p:grpSpPr>
        <p:sp>
          <p:nvSpPr>
            <p:cNvPr id="96291" name="Rectangle 185"/>
            <p:cNvSpPr>
              <a:spLocks noChangeArrowheads="1"/>
            </p:cNvSpPr>
            <p:nvPr/>
          </p:nvSpPr>
          <p:spPr bwMode="auto">
            <a:xfrm>
              <a:off x="4128" y="2529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2" name="Group 186"/>
            <p:cNvGrpSpPr>
              <a:grpSpLocks/>
            </p:cNvGrpSpPr>
            <p:nvPr/>
          </p:nvGrpSpPr>
          <p:grpSpPr bwMode="auto">
            <a:xfrm>
              <a:off x="4128" y="2790"/>
              <a:ext cx="353" cy="123"/>
              <a:chOff x="2160" y="2016"/>
              <a:chExt cx="816" cy="277"/>
            </a:xfrm>
          </p:grpSpPr>
          <p:sp>
            <p:nvSpPr>
              <p:cNvPr id="96293" name="Rectangle 18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4" name="Rectangle 18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5" name="Rectangle 18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6" name="Line 19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7" name="Freeform 19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96290" name="Rectangle 192"/>
          <p:cNvSpPr>
            <a:spLocks noChangeArrowheads="1"/>
          </p:cNvSpPr>
          <p:nvPr/>
        </p:nvSpPr>
        <p:spPr bwMode="auto">
          <a:xfrm>
            <a:off x="503580" y="1310874"/>
            <a:ext cx="8458200" cy="26029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Interconnecting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sites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Establishment of an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tunnel (VPN)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50D7-DBE5-3414-BD5B-921A0FA95C4E}"/>
              </a:ext>
            </a:extLst>
          </p:cNvPr>
          <p:cNvSpPr txBox="1"/>
          <p:nvPr/>
        </p:nvSpPr>
        <p:spPr>
          <a:xfrm>
            <a:off x="2897717" y="5498589"/>
            <a:ext cx="47847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FEC89BA-93BB-481D-B133-91F8EA3E3F67}" type="slidenum">
              <a:rPr lang="fr-FR">
                <a:latin typeface="+mn-lt"/>
              </a:rPr>
              <a:pPr defTabSz="762000">
                <a:defRPr/>
              </a:pPr>
              <a:t>36</a:t>
            </a:fld>
            <a:endParaRPr lang="fr-FR">
              <a:latin typeface="+mn-lt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11188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Authentication within (IPsec) VPN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Gateways authenticate to each other: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pre-shared key (password)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public key certificate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Users authenticate: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password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439C-C79B-0132-395B-02FD887519F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09839E6-9EA7-4E02-81B3-06FB64E484CB}" type="slidenum">
              <a:rPr lang="fr-FR">
                <a:latin typeface="+mn-lt"/>
              </a:rPr>
              <a:pPr defTabSz="762000">
                <a:defRPr/>
              </a:pPr>
              <a:t>37</a:t>
            </a:fld>
            <a:endParaRPr lang="fr-FR">
              <a:latin typeface="+mn-lt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42900" y="1254126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L2TP/IPsec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Remote access scenario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IPsec session between the nomad and the IPsec gateway (every next packets are protected by IPsec)</a:t>
            </a: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L2TP tunnel between a nomad and a gateway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584200" y="4713288"/>
            <a:ext cx="2195513" cy="990600"/>
            <a:chOff x="2201" y="916"/>
            <a:chExt cx="1571" cy="1192"/>
          </a:xfrm>
        </p:grpSpPr>
        <p:grpSp>
          <p:nvGrpSpPr>
            <p:cNvPr id="99560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62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3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4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5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6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7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8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61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9333" name="Group 13"/>
          <p:cNvGrpSpPr>
            <a:grpSpLocks/>
          </p:cNvGrpSpPr>
          <p:nvPr/>
        </p:nvGrpSpPr>
        <p:grpSpPr bwMode="auto">
          <a:xfrm>
            <a:off x="1789113" y="4789488"/>
            <a:ext cx="1828800" cy="658812"/>
            <a:chOff x="1200" y="2304"/>
            <a:chExt cx="1152" cy="415"/>
          </a:xfrm>
        </p:grpSpPr>
        <p:sp>
          <p:nvSpPr>
            <p:cNvPr id="99553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9554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99555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6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7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8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9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4" name="Group 21"/>
          <p:cNvGrpSpPr>
            <a:grpSpLocks/>
          </p:cNvGrpSpPr>
          <p:nvPr/>
        </p:nvGrpSpPr>
        <p:grpSpPr bwMode="auto">
          <a:xfrm>
            <a:off x="3770313" y="4865688"/>
            <a:ext cx="2195512" cy="990600"/>
            <a:chOff x="2201" y="916"/>
            <a:chExt cx="1571" cy="1192"/>
          </a:xfrm>
        </p:grpSpPr>
        <p:grpSp>
          <p:nvGrpSpPr>
            <p:cNvPr id="99544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46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7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8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9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0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1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2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45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2474913" y="5373688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L2TP tunnel protected by IPsec</a:t>
            </a:r>
          </a:p>
        </p:txBody>
      </p:sp>
      <p:sp>
        <p:nvSpPr>
          <p:cNvPr id="99336" name="Line 32"/>
          <p:cNvSpPr>
            <a:spLocks noChangeShapeType="1"/>
          </p:cNvSpPr>
          <p:nvPr/>
        </p:nvSpPr>
        <p:spPr bwMode="auto">
          <a:xfrm flipV="1">
            <a:off x="2551113" y="5322888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9337" name="Group 33"/>
          <p:cNvGrpSpPr>
            <a:grpSpLocks/>
          </p:cNvGrpSpPr>
          <p:nvPr/>
        </p:nvGrpSpPr>
        <p:grpSpPr bwMode="auto">
          <a:xfrm>
            <a:off x="7351713" y="5130800"/>
            <a:ext cx="749300" cy="674688"/>
            <a:chOff x="5137" y="1344"/>
            <a:chExt cx="472" cy="425"/>
          </a:xfrm>
        </p:grpSpPr>
        <p:grpSp>
          <p:nvGrpSpPr>
            <p:cNvPr id="99433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99541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2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3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9434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435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99538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9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0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6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99531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2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3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4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5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6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7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7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99500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99529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30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501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99502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3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4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5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6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7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6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7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8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9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0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1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2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3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4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5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6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7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8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8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99442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99494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5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6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7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8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9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43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99481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99485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6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7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8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9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0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1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2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3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482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99483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4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99444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5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6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7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8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9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0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1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2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3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4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9455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99471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2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3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4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5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6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7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8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9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80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56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99457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8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9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0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1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2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3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4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5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6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7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8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9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0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9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99440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1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8" name="Group 145"/>
          <p:cNvGrpSpPr>
            <a:grpSpLocks/>
          </p:cNvGrpSpPr>
          <p:nvPr/>
        </p:nvGrpSpPr>
        <p:grpSpPr bwMode="auto">
          <a:xfrm>
            <a:off x="592138" y="4891088"/>
            <a:ext cx="815975" cy="704850"/>
            <a:chOff x="1502" y="1344"/>
            <a:chExt cx="514" cy="444"/>
          </a:xfrm>
        </p:grpSpPr>
        <p:sp>
          <p:nvSpPr>
            <p:cNvPr id="99339" name="Freeform 146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0" name="Freeform 147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1" name="Freeform 148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2" name="Freeform 149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3" name="Freeform 150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4" name="Freeform 151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5" name="Freeform 152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46" name="Group 153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99426" name="Freeform 154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7" name="Line 155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8" name="Line 156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9" name="Line 157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0" name="Line 158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1" name="Line 159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2" name="Line 160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7" name="Group 161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99424" name="Freeform 162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5" name="Freeform 163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348" name="Group 164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99397" name="Freeform 165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8" name="Freeform 166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9" name="Freeform 167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0" name="Freeform 168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1" name="Freeform 169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2" name="Freeform 170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3" name="Line 171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4" name="Line 172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5" name="Line 173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6" name="Line 174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7" name="Line 175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8" name="Line 176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9" name="Line 177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0" name="Line 178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1" name="Line 179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2" name="Line 180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3" name="Line 181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4" name="Line 182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5" name="Line 183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6" name="Line 184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7" name="Line 185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8" name="Line 186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9" name="Line 187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0" name="Line 188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1" name="Line 189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2" name="Line 190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3" name="Line 191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9" name="Group 192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99350" name="Group 193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99354" name="Group 194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9938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993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6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4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99388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9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0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1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2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3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4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5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99386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99355" name="Freeform 209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9356" name="Group 210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99358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99375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6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7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8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9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0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2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5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99367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8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9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0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1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2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3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4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360" name="Freeform 229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1" name="Freeform 230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2" name="Freeform 231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3" name="Freeform 232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4" name="Freeform 233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5" name="Freeform 234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6" name="Freeform 235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9357" name="Freeform 236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351" name="Group 237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99352" name="Freeform 238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353" name="Freeform 239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38E3F-C340-EC76-4695-06EE886ED2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B6A4515-F579-4D0D-B2B4-447177910661}" type="slidenum">
              <a:rPr lang="fr-FR">
                <a:latin typeface="+mn-lt"/>
              </a:rPr>
              <a:pPr defTabSz="762000">
                <a:defRPr/>
              </a:pPr>
              <a:t>38</a:t>
            </a:fld>
            <a:endParaRPr lang="fr-FR">
              <a:latin typeface="+mn-lt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95288" y="1474788"/>
            <a:ext cx="8640762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Using a tunnel: L2TP  (August 1999)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Known as the standard protocol of tunneling for switched access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Concurrent proprietary protocol: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PPTP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(Point-to-Point Tunneling Protocol)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from Microsoft with data encryption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8A99-6CE9-BD86-9EB0-933497AE63C1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CE867A5-DFF1-4BD8-B701-0853541FE723}" type="slidenum">
              <a:rPr lang="fr-FR">
                <a:latin typeface="+mn-lt"/>
              </a:rPr>
              <a:pPr defTabSz="762000">
                <a:defRPr/>
              </a:pPr>
              <a:t>39</a:t>
            </a:fld>
            <a:endParaRPr lang="fr-FR">
              <a:latin typeface="+mn-lt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19100" y="1835150"/>
            <a:ext cx="861695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Role: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Tunnel between a nomad and private network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No services to ensure data protection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Entities: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L2TP client (within the device)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LNS server: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L2TP Network Server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responsible for L2TP tunnels management, and located within the company’s IPsec gateway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5864-65E3-5099-1EA3-EC4BAA51AA64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3097213" y="1924744"/>
            <a:ext cx="654050" cy="847725"/>
            <a:chOff x="1788" y="2235"/>
            <a:chExt cx="464" cy="901"/>
          </a:xfrm>
        </p:grpSpPr>
        <p:sp>
          <p:nvSpPr>
            <p:cNvPr id="465923" name="Freeform 3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61" name="Group 4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62" name="Group 5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72" name="Freeform 6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73" name="Freeform 7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63" name="Group 8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64" name="Freeform 9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65" name="Freeform 10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66" name="Group 11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6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9" name="Freeform 14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0" name="Freeform 15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1" name="Freeform 16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1748" name="Group 17"/>
          <p:cNvGrpSpPr>
            <a:grpSpLocks/>
          </p:cNvGrpSpPr>
          <p:nvPr/>
        </p:nvGrpSpPr>
        <p:grpSpPr bwMode="auto">
          <a:xfrm>
            <a:off x="6681788" y="2516882"/>
            <a:ext cx="1147762" cy="1228725"/>
            <a:chOff x="48" y="2887"/>
            <a:chExt cx="815" cy="1097"/>
          </a:xfrm>
        </p:grpSpPr>
        <p:grpSp>
          <p:nvGrpSpPr>
            <p:cNvPr id="31853" name="Group 1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855" name="Freeform 1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6" name="Freeform 2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7" name="Freeform 2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8" name="Freeform 2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9" name="Freeform 2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54" name="Text Box 24"/>
            <p:cNvSpPr txBox="1">
              <a:spLocks noChangeArrowheads="1"/>
            </p:cNvSpPr>
            <p:nvPr/>
          </p:nvSpPr>
          <p:spPr bwMode="auto">
            <a:xfrm>
              <a:off x="193" y="3128"/>
              <a:ext cx="670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31749" name="Group 25"/>
          <p:cNvGrpSpPr>
            <a:grpSpLocks/>
          </p:cNvGrpSpPr>
          <p:nvPr/>
        </p:nvGrpSpPr>
        <p:grpSpPr bwMode="auto">
          <a:xfrm>
            <a:off x="4179888" y="2516882"/>
            <a:ext cx="1081087" cy="1228725"/>
            <a:chOff x="1824" y="2880"/>
            <a:chExt cx="768" cy="1097"/>
          </a:xfrm>
        </p:grpSpPr>
        <p:grpSp>
          <p:nvGrpSpPr>
            <p:cNvPr id="31846" name="Group 26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1848" name="Freeform 2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49" name="Freeform 2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0" name="Freeform 2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1" name="Freeform 3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2" name="Freeform 3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47" name="Text Box 32"/>
            <p:cNvSpPr txBox="1">
              <a:spLocks noChangeArrowheads="1"/>
            </p:cNvSpPr>
            <p:nvPr/>
          </p:nvSpPr>
          <p:spPr bwMode="auto">
            <a:xfrm>
              <a:off x="1944" y="3217"/>
              <a:ext cx="569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1750" name="Text Box 33"/>
          <p:cNvSpPr txBox="1">
            <a:spLocks noChangeArrowheads="1"/>
          </p:cNvSpPr>
          <p:nvPr/>
        </p:nvSpPr>
        <p:spPr bwMode="auto">
          <a:xfrm>
            <a:off x="3028950" y="2850257"/>
            <a:ext cx="1014413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1751" name="Group 34"/>
          <p:cNvGrpSpPr>
            <a:grpSpLocks/>
          </p:cNvGrpSpPr>
          <p:nvPr/>
        </p:nvGrpSpPr>
        <p:grpSpPr bwMode="auto">
          <a:xfrm>
            <a:off x="5622925" y="1924744"/>
            <a:ext cx="654050" cy="847725"/>
            <a:chOff x="1788" y="2235"/>
            <a:chExt cx="464" cy="901"/>
          </a:xfrm>
        </p:grpSpPr>
        <p:sp>
          <p:nvSpPr>
            <p:cNvPr id="465955" name="Freeform 35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33" name="Group 36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34" name="Group 37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44" name="Freeform 38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45" name="Freeform 39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35" name="Group 40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36" name="Freeform 41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37" name="Freeform 42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8" name="Group 43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3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1" name="Freeform 46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2" name="Freeform 47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3" name="Freeform 48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1752" name="Text Box 49"/>
          <p:cNvSpPr txBox="1">
            <a:spLocks noChangeArrowheads="1"/>
          </p:cNvSpPr>
          <p:nvPr/>
        </p:nvSpPr>
        <p:spPr bwMode="auto">
          <a:xfrm>
            <a:off x="5532438" y="2839144"/>
            <a:ext cx="1012825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1753" name="AutoShape 50"/>
          <p:cNvSpPr>
            <a:spLocks noChangeArrowheads="1"/>
          </p:cNvSpPr>
          <p:nvPr/>
        </p:nvSpPr>
        <p:spPr bwMode="auto">
          <a:xfrm>
            <a:off x="5464175" y="3369369"/>
            <a:ext cx="1150938" cy="460375"/>
          </a:xfrm>
          <a:custGeom>
            <a:avLst/>
            <a:gdLst>
              <a:gd name="T0" fmla="*/ 45995049 w 21600"/>
              <a:gd name="T1" fmla="*/ 0 h 21600"/>
              <a:gd name="T2" fmla="*/ 0 w 21600"/>
              <a:gd name="T3" fmla="*/ 4906148 h 21600"/>
              <a:gd name="T4" fmla="*/ 45995049 w 21600"/>
              <a:gd name="T5" fmla="*/ 9812274 h 21600"/>
              <a:gd name="T6" fmla="*/ 61326777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AutoShape 51"/>
          <p:cNvSpPr>
            <a:spLocks noChangeArrowheads="1"/>
          </p:cNvSpPr>
          <p:nvPr/>
        </p:nvSpPr>
        <p:spPr bwMode="auto">
          <a:xfrm>
            <a:off x="2962275" y="3369369"/>
            <a:ext cx="1149350" cy="460375"/>
          </a:xfrm>
          <a:custGeom>
            <a:avLst/>
            <a:gdLst>
              <a:gd name="T0" fmla="*/ 45868214 w 21600"/>
              <a:gd name="T1" fmla="*/ 0 h 21600"/>
              <a:gd name="T2" fmla="*/ 0 w 21600"/>
              <a:gd name="T3" fmla="*/ 4906148 h 21600"/>
              <a:gd name="T4" fmla="*/ 45868214 w 21600"/>
              <a:gd name="T5" fmla="*/ 9812274 h 21600"/>
              <a:gd name="T6" fmla="*/ 61157663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5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5144"/>
            <a:ext cx="8991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Message ’s confidentiality: receiver’s public key/private key</a:t>
            </a:r>
          </a:p>
        </p:txBody>
      </p:sp>
      <p:sp>
        <p:nvSpPr>
          <p:cNvPr id="31756" name="WordArt 53"/>
          <p:cNvSpPr>
            <a:spLocks noChangeArrowheads="1" noChangeShapeType="1" noTextEdit="1"/>
          </p:cNvSpPr>
          <p:nvPr/>
        </p:nvSpPr>
        <p:spPr bwMode="auto">
          <a:xfrm>
            <a:off x="5562600" y="2305744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1757" name="WordArt 54"/>
          <p:cNvSpPr>
            <a:spLocks noChangeArrowheads="1" noChangeShapeType="1" noTextEdit="1"/>
          </p:cNvSpPr>
          <p:nvPr/>
        </p:nvSpPr>
        <p:spPr bwMode="auto">
          <a:xfrm>
            <a:off x="2971800" y="2229544"/>
            <a:ext cx="914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grpSp>
        <p:nvGrpSpPr>
          <p:cNvPr id="31758" name="Group 55"/>
          <p:cNvGrpSpPr>
            <a:grpSpLocks/>
          </p:cNvGrpSpPr>
          <p:nvPr/>
        </p:nvGrpSpPr>
        <p:grpSpPr bwMode="auto">
          <a:xfrm>
            <a:off x="457200" y="4134544"/>
            <a:ext cx="9601200" cy="4191000"/>
            <a:chOff x="96" y="2352"/>
            <a:chExt cx="6048" cy="2640"/>
          </a:xfrm>
        </p:grpSpPr>
        <p:sp>
          <p:nvSpPr>
            <p:cNvPr id="31773" name="Rectangle 56"/>
            <p:cNvSpPr>
              <a:spLocks noChangeArrowheads="1"/>
            </p:cNvSpPr>
            <p:nvPr/>
          </p:nvSpPr>
          <p:spPr bwMode="auto">
            <a:xfrm>
              <a:off x="96" y="2352"/>
              <a:ext cx="6048" cy="2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Sender ’s authentication: sender ’s public key/private key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endParaRPr lang="en-US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31774" name="Group 57"/>
            <p:cNvGrpSpPr>
              <a:grpSpLocks/>
            </p:cNvGrpSpPr>
            <p:nvPr/>
          </p:nvGrpSpPr>
          <p:grpSpPr bwMode="auto">
            <a:xfrm>
              <a:off x="1759" y="2688"/>
              <a:ext cx="412" cy="534"/>
              <a:chOff x="1788" y="2235"/>
              <a:chExt cx="464" cy="901"/>
            </a:xfrm>
          </p:grpSpPr>
          <p:sp>
            <p:nvSpPr>
              <p:cNvPr id="465978" name="Freeform 5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F414C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819" name="Group 5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820" name="Group 6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830" name="Freeform 6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31" name="Freeform 6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821" name="Group 6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822" name="Freeform 6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23" name="Freeform 6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82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82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6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1775" name="Group 72"/>
            <p:cNvGrpSpPr>
              <a:grpSpLocks/>
            </p:cNvGrpSpPr>
            <p:nvPr/>
          </p:nvGrpSpPr>
          <p:grpSpPr bwMode="auto">
            <a:xfrm>
              <a:off x="864" y="3066"/>
              <a:ext cx="722" cy="774"/>
              <a:chOff x="48" y="2887"/>
              <a:chExt cx="813" cy="1097"/>
            </a:xfrm>
          </p:grpSpPr>
          <p:grpSp>
            <p:nvGrpSpPr>
              <p:cNvPr id="31811" name="Group 73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13" name="Freeform 74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4" name="Freeform 75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5" name="Freeform 76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6" name="Freeform 77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7" name="Freeform 78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12" name="Text Box 79"/>
              <p:cNvSpPr txBox="1">
                <a:spLocks noChangeArrowheads="1"/>
              </p:cNvSpPr>
              <p:nvPr/>
            </p:nvSpPr>
            <p:spPr bwMode="auto">
              <a:xfrm>
                <a:off x="192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message</a:t>
                </a:r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6" name="Group 80"/>
            <p:cNvGrpSpPr>
              <a:grpSpLocks/>
            </p:cNvGrpSpPr>
            <p:nvPr/>
          </p:nvGrpSpPr>
          <p:grpSpPr bwMode="auto">
            <a:xfrm>
              <a:off x="4017" y="3061"/>
              <a:ext cx="723" cy="774"/>
              <a:chOff x="48" y="2887"/>
              <a:chExt cx="814" cy="1097"/>
            </a:xfrm>
          </p:grpSpPr>
          <p:grpSp>
            <p:nvGrpSpPr>
              <p:cNvPr id="31804" name="Group 81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06" name="Freeform 82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7" name="Freeform 83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8" name="Freeform 84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9" name="Freeform 85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0" name="Freeform 86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5" name="Text Box 87"/>
              <p:cNvSpPr txBox="1">
                <a:spLocks noChangeArrowheads="1"/>
              </p:cNvSpPr>
              <p:nvPr/>
            </p:nvSpPr>
            <p:spPr bwMode="auto">
              <a:xfrm>
                <a:off x="193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message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7" name="Group 88"/>
            <p:cNvGrpSpPr>
              <a:grpSpLocks/>
            </p:cNvGrpSpPr>
            <p:nvPr/>
          </p:nvGrpSpPr>
          <p:grpSpPr bwMode="auto">
            <a:xfrm>
              <a:off x="2441" y="3061"/>
              <a:ext cx="681" cy="774"/>
              <a:chOff x="1824" y="2880"/>
              <a:chExt cx="768" cy="1097"/>
            </a:xfrm>
          </p:grpSpPr>
          <p:grpSp>
            <p:nvGrpSpPr>
              <p:cNvPr id="31797" name="Group 89"/>
              <p:cNvGrpSpPr>
                <a:grpSpLocks/>
              </p:cNvGrpSpPr>
              <p:nvPr/>
            </p:nvGrpSpPr>
            <p:grpSpPr bwMode="auto">
              <a:xfrm>
                <a:off x="1824" y="2880"/>
                <a:ext cx="768" cy="1097"/>
                <a:chOff x="2578" y="1478"/>
                <a:chExt cx="662" cy="725"/>
              </a:xfrm>
            </p:grpSpPr>
            <p:sp>
              <p:nvSpPr>
                <p:cNvPr id="31799" name="Freeform 90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0" name="Freeform 91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1" name="Freeform 92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2" name="Freeform 93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3" name="Freeform 94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798" name="Text Box 95"/>
              <p:cNvSpPr txBox="1">
                <a:spLocks noChangeArrowheads="1"/>
              </p:cNvSpPr>
              <p:nvPr/>
            </p:nvSpPr>
            <p:spPr bwMode="auto">
              <a:xfrm>
                <a:off x="1944" y="3217"/>
                <a:ext cx="569" cy="51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«  ’@{][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~&amp;/:§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1778" name="Text Box 96"/>
            <p:cNvSpPr txBox="1">
              <a:spLocks noChangeArrowheads="1"/>
            </p:cNvSpPr>
            <p:nvPr/>
          </p:nvSpPr>
          <p:spPr bwMode="auto">
            <a:xfrm>
              <a:off x="1716" y="3271"/>
              <a:ext cx="639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grpSp>
          <p:nvGrpSpPr>
            <p:cNvPr id="31779" name="Group 97"/>
            <p:cNvGrpSpPr>
              <a:grpSpLocks/>
            </p:cNvGrpSpPr>
            <p:nvPr/>
          </p:nvGrpSpPr>
          <p:grpSpPr bwMode="auto">
            <a:xfrm>
              <a:off x="3350" y="2688"/>
              <a:ext cx="412" cy="534"/>
              <a:chOff x="1788" y="2235"/>
              <a:chExt cx="464" cy="901"/>
            </a:xfrm>
          </p:grpSpPr>
          <p:sp>
            <p:nvSpPr>
              <p:cNvPr id="466018" name="Freeform 9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784" name="Group 9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785" name="Group 10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795" name="Freeform 10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96" name="Freeform 10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786" name="Group 10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787" name="Freeform 10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88" name="Freeform 10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78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79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2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4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1780" name="Text Box 112"/>
            <p:cNvSpPr txBox="1">
              <a:spLocks noChangeArrowheads="1"/>
            </p:cNvSpPr>
            <p:nvPr/>
          </p:nvSpPr>
          <p:spPr bwMode="auto">
            <a:xfrm>
              <a:off x="3293" y="3264"/>
              <a:ext cx="638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sp>
          <p:nvSpPr>
            <p:cNvPr id="31781" name="AutoShape 113"/>
            <p:cNvSpPr>
              <a:spLocks noChangeArrowheads="1"/>
            </p:cNvSpPr>
            <p:nvPr/>
          </p:nvSpPr>
          <p:spPr bwMode="auto">
            <a:xfrm>
              <a:off x="3250" y="3598"/>
              <a:ext cx="725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37 h 21600"/>
                <a:gd name="T14" fmla="*/ 18889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82" name="AutoShape 114"/>
            <p:cNvSpPr>
              <a:spLocks noChangeArrowheads="1"/>
            </p:cNvSpPr>
            <p:nvPr/>
          </p:nvSpPr>
          <p:spPr bwMode="auto">
            <a:xfrm>
              <a:off x="1674" y="3598"/>
              <a:ext cx="724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37 h 21600"/>
                <a:gd name="T14" fmla="*/ 18885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759" name="WordArt 115"/>
          <p:cNvSpPr>
            <a:spLocks noChangeArrowheads="1" noChangeShapeType="1" noTextEdit="1"/>
          </p:cNvSpPr>
          <p:nvPr/>
        </p:nvSpPr>
        <p:spPr bwMode="auto">
          <a:xfrm>
            <a:off x="3000375" y="4972744"/>
            <a:ext cx="8858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KsA</a:t>
            </a:r>
          </a:p>
        </p:txBody>
      </p:sp>
      <p:sp>
        <p:nvSpPr>
          <p:cNvPr id="31760" name="WordArt 116"/>
          <p:cNvSpPr>
            <a:spLocks noChangeArrowheads="1" noChangeShapeType="1" noTextEdit="1"/>
          </p:cNvSpPr>
          <p:nvPr/>
        </p:nvSpPr>
        <p:spPr bwMode="auto">
          <a:xfrm>
            <a:off x="5514975" y="4934644"/>
            <a:ext cx="8858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KpA</a:t>
            </a:r>
          </a:p>
        </p:txBody>
      </p:sp>
      <p:sp>
        <p:nvSpPr>
          <p:cNvPr id="31761" name="WordArt 117"/>
          <p:cNvSpPr>
            <a:spLocks noChangeArrowheads="1" noChangeShapeType="1" noTextEdit="1"/>
          </p:cNvSpPr>
          <p:nvPr/>
        </p:nvSpPr>
        <p:spPr bwMode="auto">
          <a:xfrm>
            <a:off x="8270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2" name="WordArt 118"/>
          <p:cNvSpPr>
            <a:spLocks noChangeArrowheads="1" noChangeShapeType="1" noTextEdit="1"/>
          </p:cNvSpPr>
          <p:nvPr/>
        </p:nvSpPr>
        <p:spPr bwMode="auto">
          <a:xfrm>
            <a:off x="827088" y="2539107"/>
            <a:ext cx="4318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3" name="WordArt 119"/>
          <p:cNvSpPr>
            <a:spLocks noChangeArrowheads="1" noChangeShapeType="1" noTextEdit="1"/>
          </p:cNvSpPr>
          <p:nvPr/>
        </p:nvSpPr>
        <p:spPr bwMode="auto">
          <a:xfrm>
            <a:off x="8027988" y="2537519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sp>
        <p:nvSpPr>
          <p:cNvPr id="31764" name="WordArt 120"/>
          <p:cNvSpPr>
            <a:spLocks noChangeArrowheads="1" noChangeShapeType="1" noTextEdit="1"/>
          </p:cNvSpPr>
          <p:nvPr/>
        </p:nvSpPr>
        <p:spPr bwMode="auto">
          <a:xfrm>
            <a:off x="80279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grpSp>
        <p:nvGrpSpPr>
          <p:cNvPr id="31765" name="Group 122"/>
          <p:cNvGrpSpPr>
            <a:grpSpLocks/>
          </p:cNvGrpSpPr>
          <p:nvPr/>
        </p:nvGrpSpPr>
        <p:grpSpPr bwMode="auto">
          <a:xfrm>
            <a:off x="1763713" y="2532757"/>
            <a:ext cx="1147762" cy="1228725"/>
            <a:chOff x="48" y="2887"/>
            <a:chExt cx="814" cy="1097"/>
          </a:xfrm>
        </p:grpSpPr>
        <p:grpSp>
          <p:nvGrpSpPr>
            <p:cNvPr id="31766" name="Group 123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768" name="Freeform 124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69" name="Freeform 125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0" name="Freeform 126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1" name="Freeform 127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2" name="Freeform 128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7" name="Text Box 129"/>
            <p:cNvSpPr txBox="1">
              <a:spLocks noChangeArrowheads="1"/>
            </p:cNvSpPr>
            <p:nvPr/>
          </p:nvSpPr>
          <p:spPr bwMode="auto">
            <a:xfrm>
              <a:off x="193" y="3128"/>
              <a:ext cx="669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696D2-6707-1ADE-3E5B-F2BC8A8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2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A901BD-C897-4CA4-BA1E-964742B9508A}" type="slidenum">
              <a:rPr lang="fr-FR">
                <a:latin typeface="+mn-lt"/>
              </a:rPr>
              <a:pPr defTabSz="762000">
                <a:defRPr/>
              </a:pPr>
              <a:t>40</a:t>
            </a:fld>
            <a:endParaRPr lang="fr-FR">
              <a:latin typeface="+mn-lt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49250" y="1258888"/>
            <a:ext cx="8183563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L2TP/IPsec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First establishing an IPsec session enabling: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Protection of IP packets being exchanged between the device and the gateway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nomad’s equipment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Then, establishing an L2TP tunnel: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Getting a private address for the device when establishing the L2TP tunnel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nomadic user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Finally, the user accesses to company’s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7C6F6-6D9F-B66C-A1AE-E3DFB93186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581F-3970-826B-ABBB-7D9CCE4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1143000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  <p:sp>
        <p:nvSpPr>
          <p:cNvPr id="3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9889A9E-BCA2-4ACF-AAC6-72A22D96D277}" type="slidenum">
              <a:rPr lang="fr-FR">
                <a:latin typeface="+mn-lt"/>
              </a:rPr>
              <a:pPr defTabSz="762000">
                <a:defRPr/>
              </a:pPr>
              <a:t>41</a:t>
            </a:fld>
            <a:endParaRPr lang="fr-FR">
              <a:latin typeface="+mn-lt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500563" y="5157788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97920" y="102735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endParaRPr lang="fr-FR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(to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network):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communications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being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used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as an interface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device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applications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971550" y="4148138"/>
            <a:ext cx="3716338" cy="990600"/>
            <a:chOff x="2201" y="916"/>
            <a:chExt cx="1571" cy="1192"/>
          </a:xfrm>
        </p:grpSpPr>
        <p:grpSp>
          <p:nvGrpSpPr>
            <p:cNvPr id="104759" name="Group 5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61" name="Oval 6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2" name="Oval 7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3" name="Oval 8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4" name="Oval 9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5" name="Oval 10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6" name="Oval 11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7" name="Oval 12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60" name="Oval 13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4454" name="Group 14"/>
          <p:cNvGrpSpPr>
            <a:grpSpLocks/>
          </p:cNvGrpSpPr>
          <p:nvPr/>
        </p:nvGrpSpPr>
        <p:grpSpPr bwMode="auto">
          <a:xfrm>
            <a:off x="3635375" y="5157788"/>
            <a:ext cx="1828800" cy="804862"/>
            <a:chOff x="2245" y="3694"/>
            <a:chExt cx="1152" cy="507"/>
          </a:xfrm>
        </p:grpSpPr>
        <p:sp>
          <p:nvSpPr>
            <p:cNvPr id="104752" name="Rectangle 15"/>
            <p:cNvSpPr>
              <a:spLocks noChangeArrowheads="1"/>
            </p:cNvSpPr>
            <p:nvPr/>
          </p:nvSpPr>
          <p:spPr bwMode="auto">
            <a:xfrm>
              <a:off x="2245" y="3871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4753" name="Group 16"/>
            <p:cNvGrpSpPr>
              <a:grpSpLocks/>
            </p:cNvGrpSpPr>
            <p:nvPr/>
          </p:nvGrpSpPr>
          <p:grpSpPr bwMode="auto">
            <a:xfrm>
              <a:off x="2245" y="3694"/>
              <a:ext cx="432" cy="144"/>
              <a:chOff x="2160" y="2016"/>
              <a:chExt cx="816" cy="277"/>
            </a:xfrm>
          </p:grpSpPr>
          <p:sp>
            <p:nvSpPr>
              <p:cNvPr id="104754" name="Rectangle 1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5" name="Rectangle 1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6" name="Rectangle 1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7" name="Line 2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8" name="Freeform 2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4455" name="Group 22"/>
          <p:cNvGrpSpPr>
            <a:grpSpLocks/>
          </p:cNvGrpSpPr>
          <p:nvPr/>
        </p:nvGrpSpPr>
        <p:grpSpPr bwMode="auto">
          <a:xfrm>
            <a:off x="4922838" y="4354513"/>
            <a:ext cx="2195512" cy="936625"/>
            <a:chOff x="2201" y="916"/>
            <a:chExt cx="1571" cy="1192"/>
          </a:xfrm>
        </p:grpSpPr>
        <p:grpSp>
          <p:nvGrpSpPr>
            <p:cNvPr id="104743" name="Group 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45" name="Oval 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6" name="Oval 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7" name="Oval 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8" name="Oval 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9" name="Oval 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0" name="Oval 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1" name="Oval 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44" name="Oval 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4456" name="Line 32"/>
          <p:cNvSpPr>
            <a:spLocks noChangeShapeType="1"/>
          </p:cNvSpPr>
          <p:nvPr/>
        </p:nvSpPr>
        <p:spPr bwMode="auto">
          <a:xfrm flipV="1">
            <a:off x="4067175" y="4795838"/>
            <a:ext cx="393223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57" name="Group 33"/>
          <p:cNvGrpSpPr>
            <a:grpSpLocks/>
          </p:cNvGrpSpPr>
          <p:nvPr/>
        </p:nvGrpSpPr>
        <p:grpSpPr bwMode="auto">
          <a:xfrm>
            <a:off x="7999413" y="4579938"/>
            <a:ext cx="749300" cy="674687"/>
            <a:chOff x="5137" y="1344"/>
            <a:chExt cx="472" cy="425"/>
          </a:xfrm>
        </p:grpSpPr>
        <p:grpSp>
          <p:nvGrpSpPr>
            <p:cNvPr id="104632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4740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1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2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4633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4634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4737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8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9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5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4730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1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2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3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4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5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6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6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4699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4728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9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700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4701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2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3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4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5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6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2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5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6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7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8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9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0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1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2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3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4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5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6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7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7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4641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4693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4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5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6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7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8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42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4680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4684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5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6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7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8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9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0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1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2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4681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4682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3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4643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4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5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6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7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8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9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0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1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2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3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4654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4670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1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2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3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4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5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6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7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8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9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55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4656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7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8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9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0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1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2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3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4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5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6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7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8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9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8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4639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0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04458" name="Rectangle 145"/>
          <p:cNvSpPr>
            <a:spLocks noChangeArrowheads="1"/>
          </p:cNvSpPr>
          <p:nvPr/>
        </p:nvSpPr>
        <p:spPr bwMode="auto">
          <a:xfrm>
            <a:off x="3170238" y="5127625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9" name="Group 146"/>
          <p:cNvGrpSpPr>
            <a:grpSpLocks/>
          </p:cNvGrpSpPr>
          <p:nvPr/>
        </p:nvGrpSpPr>
        <p:grpSpPr bwMode="auto">
          <a:xfrm>
            <a:off x="4438650" y="4581525"/>
            <a:ext cx="420688" cy="444500"/>
            <a:chOff x="3318" y="2390"/>
            <a:chExt cx="317" cy="314"/>
          </a:xfrm>
        </p:grpSpPr>
        <p:grpSp>
          <p:nvGrpSpPr>
            <p:cNvPr id="104627" name="Group 147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629" name="AutoShape 148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0" name="AutoShape 149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1" name="Rectangle 15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628" name="Freeform 151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4460" name="Line 152"/>
          <p:cNvSpPr>
            <a:spLocks noChangeShapeType="1"/>
          </p:cNvSpPr>
          <p:nvPr/>
        </p:nvSpPr>
        <p:spPr bwMode="auto">
          <a:xfrm>
            <a:off x="4067175" y="4797425"/>
            <a:ext cx="0" cy="28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1" name="Line 153"/>
          <p:cNvSpPr>
            <a:spLocks noChangeShapeType="1"/>
          </p:cNvSpPr>
          <p:nvPr/>
        </p:nvSpPr>
        <p:spPr bwMode="auto">
          <a:xfrm>
            <a:off x="1935163" y="4816475"/>
            <a:ext cx="6350" cy="24447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2" name="Line 154"/>
          <p:cNvSpPr>
            <a:spLocks noChangeShapeType="1"/>
          </p:cNvSpPr>
          <p:nvPr/>
        </p:nvSpPr>
        <p:spPr bwMode="auto">
          <a:xfrm flipH="1">
            <a:off x="2347913" y="4502150"/>
            <a:ext cx="6350" cy="28892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3" name="Line 155"/>
          <p:cNvSpPr>
            <a:spLocks noChangeShapeType="1"/>
          </p:cNvSpPr>
          <p:nvPr/>
        </p:nvSpPr>
        <p:spPr bwMode="auto">
          <a:xfrm>
            <a:off x="1506538" y="4505325"/>
            <a:ext cx="4762" cy="265113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4" name="Group 156"/>
          <p:cNvGrpSpPr>
            <a:grpSpLocks/>
          </p:cNvGrpSpPr>
          <p:nvPr/>
        </p:nvGrpSpPr>
        <p:grpSpPr bwMode="auto">
          <a:xfrm>
            <a:off x="1655763" y="5097463"/>
            <a:ext cx="536575" cy="396875"/>
            <a:chOff x="780" y="3601"/>
            <a:chExt cx="413" cy="295"/>
          </a:xfrm>
        </p:grpSpPr>
        <p:grpSp>
          <p:nvGrpSpPr>
            <p:cNvPr id="104576" name="Group 1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609" name="Group 1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618" name="Group 1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624" name="Freeform 1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5" name="Freeform 1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6" name="Freeform 1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619" name="Freeform 1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620" name="Group 1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621" name="Freeform 1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2" name="Freeform 1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3" name="Freeform 1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610" name="Group 1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611" name="Freeform 1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2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3" name="Line 1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4" name="Line 1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5" name="Line 1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6" name="Line 1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7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77" name="Group 1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78" name="Group 1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607" name="Freeform 1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8" name="Freeform 1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79" name="Group 1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80" name="Freeform 1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1" name="Freeform 1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2" name="Freeform 1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3" name="Freeform 1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4" name="Freeform 1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5" name="Freeform 1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6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7" name="Line 1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8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0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1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2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5" name="Group 208"/>
          <p:cNvGrpSpPr>
            <a:grpSpLocks/>
          </p:cNvGrpSpPr>
          <p:nvPr/>
        </p:nvGrpSpPr>
        <p:grpSpPr bwMode="auto">
          <a:xfrm>
            <a:off x="1198563" y="4106863"/>
            <a:ext cx="536575" cy="396875"/>
            <a:chOff x="780" y="3601"/>
            <a:chExt cx="413" cy="295"/>
          </a:xfrm>
        </p:grpSpPr>
        <p:grpSp>
          <p:nvGrpSpPr>
            <p:cNvPr id="104525" name="Group 20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58" name="Group 21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67" name="Group 21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73" name="Freeform 21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4" name="Freeform 21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5" name="Freeform 21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68" name="Freeform 21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69" name="Group 21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70" name="Freeform 21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1" name="Freeform 21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2" name="Freeform 21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59" name="Group 22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60" name="Freeform 22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1" name="Line 22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2" name="Line 22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3" name="Line 22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4" name="Line 22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5" name="Line 22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6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26" name="Group 22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27" name="Group 22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56" name="Freeform 23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7" name="Freeform 23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28" name="Group 23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29" name="Freeform 23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0" name="Freeform 23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1" name="Freeform 23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2" name="Freeform 23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3" name="Freeform 23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4" name="Freeform 23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5" name="Line 23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6" name="Line 24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7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8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9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0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1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2" name="Line 24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3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4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5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6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7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8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0" name="Line 25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1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2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3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4" name="Line 25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6" name="Group 260"/>
          <p:cNvGrpSpPr>
            <a:grpSpLocks/>
          </p:cNvGrpSpPr>
          <p:nvPr/>
        </p:nvGrpSpPr>
        <p:grpSpPr bwMode="auto">
          <a:xfrm>
            <a:off x="2033588" y="4106863"/>
            <a:ext cx="536575" cy="396875"/>
            <a:chOff x="780" y="3601"/>
            <a:chExt cx="413" cy="295"/>
          </a:xfrm>
        </p:grpSpPr>
        <p:grpSp>
          <p:nvGrpSpPr>
            <p:cNvPr id="104474" name="Group 261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07" name="Group 262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16" name="Group 263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22" name="Freeform 26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3" name="Freeform 265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4" name="Freeform 26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17" name="Freeform 267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18" name="Group 268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19" name="Freeform 269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0" name="Freeform 270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1" name="Freeform 271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08" name="Group 272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09" name="Freeform 273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0" name="Line 274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1" name="Line 275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2" name="Line 276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3" name="Line 277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4" name="Line 278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5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475" name="Group 280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476" name="Group 281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05" name="Freeform 282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6" name="Freeform 283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477" name="Group 284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478" name="Freeform 285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79" name="Freeform 286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0" name="Freeform 287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1" name="Freeform 288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2" name="Freeform 289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3" name="Freeform 290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4" name="Line 291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5" name="Line 292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6" name="Line 293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7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9" name="Line 296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0" name="Line 297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3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4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5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6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7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8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9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0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1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4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04467" name="Line 312"/>
          <p:cNvSpPr>
            <a:spLocks noChangeShapeType="1"/>
          </p:cNvSpPr>
          <p:nvPr/>
        </p:nvSpPr>
        <p:spPr bwMode="auto">
          <a:xfrm>
            <a:off x="1271588" y="4797425"/>
            <a:ext cx="2795587" cy="1588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8" name="Group 313"/>
          <p:cNvGrpSpPr>
            <a:grpSpLocks/>
          </p:cNvGrpSpPr>
          <p:nvPr/>
        </p:nvGrpSpPr>
        <p:grpSpPr bwMode="auto">
          <a:xfrm>
            <a:off x="3143250" y="4581525"/>
            <a:ext cx="420688" cy="444500"/>
            <a:chOff x="3318" y="2390"/>
            <a:chExt cx="317" cy="314"/>
          </a:xfrm>
        </p:grpSpPr>
        <p:grpSp>
          <p:nvGrpSpPr>
            <p:cNvPr id="104469" name="Group 314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471" name="AutoShape 315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2" name="AutoShape 316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3" name="Rectangle 317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470" name="Freeform 318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A2093C2-1BFA-4C17-9E8F-8CC1C2CC528A}" type="slidenum">
              <a:rPr lang="fr-FR">
                <a:latin typeface="+mn-lt"/>
              </a:rPr>
              <a:pPr defTabSz="762000">
                <a:defRPr/>
              </a:pPr>
              <a:t>42</a:t>
            </a:fld>
            <a:endParaRPr lang="fr-FR">
              <a:latin typeface="+mn-lt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23850" y="-243408"/>
            <a:ext cx="8458200" cy="410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sz="40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without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applications (the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translated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data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returned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by the applications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into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web data)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Non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solutions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a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Heavy TLS client (solution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755650" y="2913063"/>
            <a:ext cx="3716338" cy="990600"/>
            <a:chOff x="2201" y="916"/>
            <a:chExt cx="1571" cy="1192"/>
          </a:xfrm>
        </p:grpSpPr>
        <p:grpSp>
          <p:nvGrpSpPr>
            <p:cNvPr id="105762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64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5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6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7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8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9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70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63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77" name="Group 13"/>
          <p:cNvGrpSpPr>
            <a:grpSpLocks/>
          </p:cNvGrpSpPr>
          <p:nvPr/>
        </p:nvGrpSpPr>
        <p:grpSpPr bwMode="auto">
          <a:xfrm>
            <a:off x="3679825" y="2989263"/>
            <a:ext cx="1828800" cy="658812"/>
            <a:chOff x="1200" y="2304"/>
            <a:chExt cx="1152" cy="415"/>
          </a:xfrm>
        </p:grpSpPr>
        <p:sp>
          <p:nvSpPr>
            <p:cNvPr id="105755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756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757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8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9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0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1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78" name="Group 21"/>
          <p:cNvGrpSpPr>
            <a:grpSpLocks/>
          </p:cNvGrpSpPr>
          <p:nvPr/>
        </p:nvGrpSpPr>
        <p:grpSpPr bwMode="auto">
          <a:xfrm>
            <a:off x="4706938" y="3119438"/>
            <a:ext cx="2195512" cy="936625"/>
            <a:chOff x="2201" y="916"/>
            <a:chExt cx="1571" cy="1192"/>
          </a:xfrm>
        </p:grpSpPr>
        <p:grpSp>
          <p:nvGrpSpPr>
            <p:cNvPr id="105746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48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49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0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1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2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3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4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47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79" name="Rectangle 31"/>
          <p:cNvSpPr>
            <a:spLocks noChangeArrowheads="1"/>
          </p:cNvSpPr>
          <p:nvPr/>
        </p:nvSpPr>
        <p:spPr bwMode="auto">
          <a:xfrm>
            <a:off x="3497263" y="357346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HTML/TLS</a:t>
            </a:r>
          </a:p>
        </p:txBody>
      </p:sp>
      <p:sp>
        <p:nvSpPr>
          <p:cNvPr id="105480" name="Line 32"/>
          <p:cNvSpPr>
            <a:spLocks noChangeShapeType="1"/>
          </p:cNvSpPr>
          <p:nvPr/>
        </p:nvSpPr>
        <p:spPr bwMode="auto">
          <a:xfrm flipV="1">
            <a:off x="4471988" y="356076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81" name="Group 33"/>
          <p:cNvGrpSpPr>
            <a:grpSpLocks/>
          </p:cNvGrpSpPr>
          <p:nvPr/>
        </p:nvGrpSpPr>
        <p:grpSpPr bwMode="auto">
          <a:xfrm>
            <a:off x="7783513" y="3344863"/>
            <a:ext cx="749300" cy="674687"/>
            <a:chOff x="5137" y="1344"/>
            <a:chExt cx="472" cy="425"/>
          </a:xfrm>
        </p:grpSpPr>
        <p:grpSp>
          <p:nvGrpSpPr>
            <p:cNvPr id="105635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743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4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5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636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637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740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1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2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8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733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4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5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6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7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8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9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9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702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731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2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703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704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5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6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7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8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9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8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9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0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1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2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3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4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5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6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7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8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9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0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0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644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696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7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8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9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0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1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45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683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687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8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9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0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1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2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3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4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5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684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685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6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646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7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8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9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0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1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2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3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4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5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6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657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673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4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5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6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7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8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9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0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1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2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58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659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0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1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2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3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4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5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6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7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8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9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0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1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2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1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642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3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2" name="Group 145"/>
          <p:cNvGrpSpPr>
            <a:grpSpLocks/>
          </p:cNvGrpSpPr>
          <p:nvPr/>
        </p:nvGrpSpPr>
        <p:grpSpPr bwMode="auto">
          <a:xfrm>
            <a:off x="84138" y="3062288"/>
            <a:ext cx="1020762" cy="787400"/>
            <a:chOff x="845" y="1296"/>
            <a:chExt cx="643" cy="496"/>
          </a:xfrm>
        </p:grpSpPr>
        <p:pic>
          <p:nvPicPr>
            <p:cNvPr id="105633" name="Picture 14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34" name="Rectangle 147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83" name="Line 148"/>
          <p:cNvSpPr>
            <a:spLocks noChangeShapeType="1"/>
          </p:cNvSpPr>
          <p:nvPr/>
        </p:nvSpPr>
        <p:spPr bwMode="auto">
          <a:xfrm>
            <a:off x="1116013" y="356076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84" name="Rectangle 149"/>
          <p:cNvSpPr>
            <a:spLocks noChangeArrowheads="1"/>
          </p:cNvSpPr>
          <p:nvPr/>
        </p:nvSpPr>
        <p:spPr bwMode="auto">
          <a:xfrm>
            <a:off x="1763713" y="320198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FTP/NFS</a:t>
            </a:r>
          </a:p>
        </p:txBody>
      </p:sp>
      <p:grpSp>
        <p:nvGrpSpPr>
          <p:cNvPr id="105485" name="Group 150"/>
          <p:cNvGrpSpPr>
            <a:grpSpLocks/>
          </p:cNvGrpSpPr>
          <p:nvPr/>
        </p:nvGrpSpPr>
        <p:grpSpPr bwMode="auto">
          <a:xfrm>
            <a:off x="755650" y="5218113"/>
            <a:ext cx="3716338" cy="990600"/>
            <a:chOff x="2201" y="916"/>
            <a:chExt cx="1571" cy="1192"/>
          </a:xfrm>
        </p:grpSpPr>
        <p:grpSp>
          <p:nvGrpSpPr>
            <p:cNvPr id="105624" name="Group 15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26" name="Oval 15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7" name="Oval 15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8" name="Oval 15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9" name="Oval 15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0" name="Oval 15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1" name="Oval 15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2" name="Oval 15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25" name="Oval 15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86" name="Group 160"/>
          <p:cNvGrpSpPr>
            <a:grpSpLocks/>
          </p:cNvGrpSpPr>
          <p:nvPr/>
        </p:nvGrpSpPr>
        <p:grpSpPr bwMode="auto">
          <a:xfrm>
            <a:off x="3679825" y="5294313"/>
            <a:ext cx="1828800" cy="658812"/>
            <a:chOff x="1200" y="2304"/>
            <a:chExt cx="1152" cy="415"/>
          </a:xfrm>
        </p:grpSpPr>
        <p:sp>
          <p:nvSpPr>
            <p:cNvPr id="105617" name="Rectangle 161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618" name="Group 162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619" name="Rectangle 16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0" name="Rectangle 164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1" name="Rectangle 165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2" name="Line 166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3" name="Freeform 167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7" name="Group 168"/>
          <p:cNvGrpSpPr>
            <a:grpSpLocks/>
          </p:cNvGrpSpPr>
          <p:nvPr/>
        </p:nvGrpSpPr>
        <p:grpSpPr bwMode="auto">
          <a:xfrm>
            <a:off x="4706938" y="5370513"/>
            <a:ext cx="2195512" cy="990600"/>
            <a:chOff x="2201" y="916"/>
            <a:chExt cx="1571" cy="1192"/>
          </a:xfrm>
        </p:grpSpPr>
        <p:grpSp>
          <p:nvGrpSpPr>
            <p:cNvPr id="105608" name="Group 169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10" name="Oval 170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1" name="Oval 171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2" name="Oval 172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3" name="Oval 173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4" name="Oval 174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5" name="Oval 175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6" name="Oval 176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09" name="Oval 177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88" name="Rectangle 178"/>
          <p:cNvSpPr>
            <a:spLocks noChangeArrowheads="1"/>
          </p:cNvSpPr>
          <p:nvPr/>
        </p:nvSpPr>
        <p:spPr bwMode="auto">
          <a:xfrm>
            <a:off x="3497263" y="587851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IP/TLS</a:t>
            </a:r>
          </a:p>
        </p:txBody>
      </p:sp>
      <p:sp>
        <p:nvSpPr>
          <p:cNvPr id="105489" name="Line 179"/>
          <p:cNvSpPr>
            <a:spLocks noChangeShapeType="1"/>
          </p:cNvSpPr>
          <p:nvPr/>
        </p:nvSpPr>
        <p:spPr bwMode="auto">
          <a:xfrm flipV="1">
            <a:off x="4471988" y="586581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90" name="Group 180"/>
          <p:cNvGrpSpPr>
            <a:grpSpLocks/>
          </p:cNvGrpSpPr>
          <p:nvPr/>
        </p:nvGrpSpPr>
        <p:grpSpPr bwMode="auto">
          <a:xfrm>
            <a:off x="7783513" y="5649913"/>
            <a:ext cx="749300" cy="674687"/>
            <a:chOff x="5137" y="1344"/>
            <a:chExt cx="472" cy="425"/>
          </a:xfrm>
        </p:grpSpPr>
        <p:grpSp>
          <p:nvGrpSpPr>
            <p:cNvPr id="105497" name="Group 181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605" name="Freeform 182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6" name="Freeform 183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7" name="Freeform 184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498" name="Freeform 185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99" name="Group 186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602" name="Freeform 187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3" name="Freeform 188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4" name="Freeform 189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0" name="Group 190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595" name="Freeform 191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6" name="Line 192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7" name="Line 193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8" name="Line 194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9" name="Line 195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0" name="Line 196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1" name="Line 197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1" name="Group 198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564" name="Group 199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593" name="Freeform 200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4" name="Freeform 201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65" name="Group 202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566" name="Freeform 203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7" name="Freeform 204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8" name="Freeform 205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9" name="Freeform 206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0" name="Freeform 207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1" name="Freeform 208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2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4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7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9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0" name="Line 217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1" name="Line 218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2" name="Line 219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3" name="Line 220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4" name="Line 221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5" name="Line 222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6" name="Line 223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7" name="Line 224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8" name="Line 225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9" name="Line 226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0" name="Line 227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1" name="Line 228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2" name="Line 229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2" name="Group 230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506" name="Group 231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558" name="Freeform 232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59" name="Freeform 233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0" name="Freeform 234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1" name="Freeform 235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2" name="Freeform 236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3" name="Freeform 237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07" name="Group 238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545" name="Group 239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549" name="Freeform 240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0" name="Freeform 241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1" name="Freeform 242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2" name="Freeform 243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3" name="Freeform 244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4" name="Freeform 245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5" name="Freeform 246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6" name="Freeform 247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7" name="Freeform 248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546" name="Group 249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547" name="Freeform 250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48" name="Freeform 251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508" name="Freeform 252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9" name="Freeform 253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0" name="Freeform 254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1" name="Freeform 255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2" name="Freeform 256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3" name="Freeform 257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4" name="Freeform 258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5" name="Freeform 259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6" name="Freeform 260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7" name="Freeform 261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8" name="Freeform 262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519" name="Group 263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535" name="Freeform 264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6" name="Freeform 265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7" name="Freeform 266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8" name="Freeform 267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9" name="Freeform 268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0" name="Freeform 269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1" name="Freeform 270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2" name="Freeform 271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3" name="Freeform 272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4" name="Freeform 273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20" name="Group 274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521" name="Freeform 275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2" name="Freeform 276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3" name="Freeform 277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4" name="Freeform 278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5" name="Freeform 279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6" name="Freeform 280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7" name="Freeform 281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8" name="Freeform 282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9" name="Freeform 283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0" name="Freeform 284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1" name="Freeform 285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2" name="Freeform 286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3" name="Freeform 287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4" name="Freeform 288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3" name="Group 289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504" name="Freeform 290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5" name="Freeform 291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91" name="Group 292"/>
          <p:cNvGrpSpPr>
            <a:grpSpLocks/>
          </p:cNvGrpSpPr>
          <p:nvPr/>
        </p:nvGrpSpPr>
        <p:grpSpPr bwMode="auto">
          <a:xfrm>
            <a:off x="84138" y="5367338"/>
            <a:ext cx="1020762" cy="787400"/>
            <a:chOff x="845" y="1296"/>
            <a:chExt cx="643" cy="496"/>
          </a:xfrm>
        </p:grpSpPr>
        <p:pic>
          <p:nvPicPr>
            <p:cNvPr id="105495" name="Picture 29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6" name="Rectangle 294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92" name="Line 295"/>
          <p:cNvSpPr>
            <a:spLocks noChangeShapeType="1"/>
          </p:cNvSpPr>
          <p:nvPr/>
        </p:nvSpPr>
        <p:spPr bwMode="auto">
          <a:xfrm>
            <a:off x="1116013" y="586581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93" name="Rectangle 296"/>
          <p:cNvSpPr>
            <a:spLocks noChangeArrowheads="1"/>
          </p:cNvSpPr>
          <p:nvPr/>
        </p:nvSpPr>
        <p:spPr bwMode="auto">
          <a:xfrm>
            <a:off x="1763713" y="550703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7C7575D-C09A-B87E-07B5-5A8613C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DC57CDF-88C9-4166-B397-1782F1ECC2F9}" type="slidenum">
              <a:rPr lang="fr-FR">
                <a:latin typeface="+mn-lt"/>
              </a:rPr>
              <a:pPr defTabSz="762000">
                <a:defRPr/>
              </a:pPr>
              <a:t>43</a:t>
            </a:fld>
            <a:endParaRPr lang="fr-FR">
              <a:latin typeface="+mn-lt"/>
            </a:endParaRP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609600" y="1484313"/>
            <a:ext cx="8077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TLS VPN: 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specific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clients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Easy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management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Lower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costs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Restricted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« 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 » applications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VPN/TLS (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Access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local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connection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Sometimes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manage an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/VPN client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C8A68B-AA0D-DDA1-BAE0-4605A5B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333D-5648-82F6-76B9-7CCC60F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advantages: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Common solution for all the applications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Adapted to VPN (site to site and nomads)</a:t>
            </a:r>
          </a:p>
          <a:p>
            <a:pPr marL="190500" lvl="1" indent="0" eaLnBrk="1" hangingPunct="1">
              <a:buClr>
                <a:srgbClr val="C0FEF9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drawbacks: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Heavy to manage (application-level IKE module)</a:t>
            </a:r>
          </a:p>
          <a:p>
            <a:pPr marL="190500" lvl="1" indent="0" eaLnBrk="1" hangingPunct="1">
              <a:buClr>
                <a:schemeClr val="bg2"/>
              </a:buClr>
              <a:buFontTx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4577C2B-D602-474F-B90E-DC38E893503D}" type="slidenum">
              <a:rPr lang="fr-FR">
                <a:latin typeface="+mn-lt"/>
              </a:rPr>
              <a:pPr defTabSz="762000">
                <a:defRPr/>
              </a:pPr>
              <a:t>44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D4BF579-5EFD-4DA6-8248-A00206942131}" type="slidenum">
              <a:rPr lang="fr-FR">
                <a:latin typeface="+mn-lt"/>
              </a:rPr>
              <a:pPr defTabSz="762000">
                <a:defRPr/>
              </a:pPr>
              <a:t>45</a:t>
            </a:fld>
            <a:endParaRPr lang="fr-FR">
              <a:latin typeface="+mn-lt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advantages: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The most common solution (included by default in browsers)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Largely used for nomads’ remote access protection (VPN)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drawbacks: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According to TLS VPN solutions, access limited to certain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9125-20EA-22AA-3DE5-6D13DE38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B49C282E-F8B8-4D14-A20F-7DAB6C5236F1}" type="slidenum">
              <a:rPr lang="fr-FR">
                <a:latin typeface="+mn-lt"/>
              </a:rPr>
              <a:pPr defTabSz="762000">
                <a:defRPr/>
              </a:pPr>
              <a:t>5</a:t>
            </a:fld>
            <a:endParaRPr lang="fr-FR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Data confidentiality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Integrity/authentication of data with introduction of a MAC (Message Authentication Code)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During connection establishment: mutual authentication, exchange of symmetric encryption keys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A863-D9B6-C6E4-736F-D0CF2770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5E0-A69C-E657-B85F-E0329C0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SSL </a:t>
            </a:r>
            <a:r>
              <a:rPr lang="en-US" sz="2400" i="1" dirty="0">
                <a:solidFill>
                  <a:schemeClr val="bg2"/>
                </a:solidFill>
              </a:rPr>
              <a:t>(Secure Socket Layer)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Developed by Netscape Communications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Idea: introduces one security layer between the transport and application layers to protect data exchanges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Ensures the protection of TCP-based applications (http, telnet, ftp…)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Secure applications are renamed: https, telnets, </a:t>
            </a:r>
            <a:r>
              <a:rPr lang="en-US" sz="2000" dirty="0" err="1">
                <a:solidFill>
                  <a:schemeClr val="bg2"/>
                </a:solidFill>
              </a:rPr>
              <a:t>ftps</a:t>
            </a:r>
            <a:endParaRPr lang="en-US" sz="2000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Applications are identified with port numbers</a:t>
            </a:r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75807AE-376E-41C5-92A5-B1D30DC3D34C}" type="slidenum">
              <a:rPr lang="fr-FR">
                <a:latin typeface="+mn-lt"/>
              </a:rPr>
              <a:pPr defTabSz="762000">
                <a:defRPr/>
              </a:pPr>
              <a:t>6</a:t>
            </a:fld>
            <a:endParaRPr lang="fr-FR">
              <a:latin typeface="+mn-lt"/>
            </a:endParaRP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705100" y="4305300"/>
            <a:ext cx="3733800" cy="1905000"/>
            <a:chOff x="1728" y="3072"/>
            <a:chExt cx="2352" cy="1200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1728" y="3072"/>
              <a:ext cx="1058" cy="754"/>
              <a:chOff x="4080" y="1834"/>
              <a:chExt cx="792" cy="898"/>
            </a:xfrm>
          </p:grpSpPr>
          <p:sp>
            <p:nvSpPr>
              <p:cNvPr id="53263" name="Rectangle 5"/>
              <p:cNvSpPr>
                <a:spLocks noChangeArrowheads="1"/>
              </p:cNvSpPr>
              <p:nvPr/>
            </p:nvSpPr>
            <p:spPr bwMode="blackWhite">
              <a:xfrm>
                <a:off x="4080" y="2193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3264" name="Rectangle 6"/>
              <p:cNvSpPr>
                <a:spLocks noChangeArrowheads="1"/>
              </p:cNvSpPr>
              <p:nvPr/>
            </p:nvSpPr>
            <p:spPr bwMode="blackWhite">
              <a:xfrm>
                <a:off x="4080" y="1834"/>
                <a:ext cx="792" cy="358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Applications</a:t>
                </a:r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blackWhite">
              <a:xfrm>
                <a:off x="4080" y="2452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</p:grpSp>
        <p:sp>
          <p:nvSpPr>
            <p:cNvPr id="53255" name="Rectangle 8"/>
            <p:cNvSpPr>
              <a:spLocks noChangeArrowheads="1"/>
            </p:cNvSpPr>
            <p:nvPr/>
          </p:nvSpPr>
          <p:spPr bwMode="blackWhite">
            <a:xfrm>
              <a:off x="1728" y="3802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53256" name="Rectangle 9"/>
            <p:cNvSpPr>
              <a:spLocks noChangeArrowheads="1"/>
            </p:cNvSpPr>
            <p:nvPr/>
          </p:nvSpPr>
          <p:spPr bwMode="blackWhite">
            <a:xfrm>
              <a:off x="1728" y="4037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ftps-data</a:t>
              </a: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2786" y="3072"/>
              <a:ext cx="1294" cy="1200"/>
              <a:chOff x="2786" y="3072"/>
              <a:chExt cx="910" cy="1200"/>
            </a:xfrm>
          </p:grpSpPr>
          <p:sp>
            <p:nvSpPr>
              <p:cNvPr id="53258" name="Rectangle 11"/>
              <p:cNvSpPr>
                <a:spLocks noChangeArrowheads="1"/>
              </p:cNvSpPr>
              <p:nvPr/>
            </p:nvSpPr>
            <p:spPr bwMode="blackWhite">
              <a:xfrm>
                <a:off x="2786" y="3072"/>
                <a:ext cx="910" cy="300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Port number</a:t>
                </a:r>
              </a:p>
            </p:txBody>
          </p:sp>
          <p:sp>
            <p:nvSpPr>
              <p:cNvPr id="53259" name="Rectangle 12"/>
              <p:cNvSpPr>
                <a:spLocks noChangeArrowheads="1"/>
              </p:cNvSpPr>
              <p:nvPr/>
            </p:nvSpPr>
            <p:spPr bwMode="blackWhite">
              <a:xfrm>
                <a:off x="2786" y="3373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443</a:t>
                </a:r>
              </a:p>
            </p:txBody>
          </p:sp>
          <p:sp>
            <p:nvSpPr>
              <p:cNvPr id="53260" name="Rectangle 13"/>
              <p:cNvSpPr>
                <a:spLocks noChangeArrowheads="1"/>
              </p:cNvSpPr>
              <p:nvPr/>
            </p:nvSpPr>
            <p:spPr bwMode="blackWhite">
              <a:xfrm>
                <a:off x="2786" y="3591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992</a:t>
                </a:r>
              </a:p>
            </p:txBody>
          </p:sp>
          <p:sp>
            <p:nvSpPr>
              <p:cNvPr id="53261" name="Rectangle 14"/>
              <p:cNvSpPr>
                <a:spLocks noChangeArrowheads="1"/>
              </p:cNvSpPr>
              <p:nvPr/>
            </p:nvSpPr>
            <p:spPr bwMode="blackWhite">
              <a:xfrm>
                <a:off x="2786" y="3802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990</a:t>
                </a:r>
              </a:p>
            </p:txBody>
          </p:sp>
          <p:sp>
            <p:nvSpPr>
              <p:cNvPr id="53262" name="Rectangle 15"/>
              <p:cNvSpPr>
                <a:spLocks noChangeArrowheads="1"/>
              </p:cNvSpPr>
              <p:nvPr/>
            </p:nvSpPr>
            <p:spPr bwMode="blackWhite">
              <a:xfrm>
                <a:off x="2786" y="4037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989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E67B24E-2DC5-495A-9206-0538604EA667}" type="slidenum">
              <a:rPr lang="fr-FR">
                <a:latin typeface="+mn-lt"/>
              </a:rPr>
              <a:pPr defTabSz="762000">
                <a:defRPr/>
              </a:pPr>
              <a:t>7</a:t>
            </a:fld>
            <a:endParaRPr lang="fr-FR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484313"/>
            <a:ext cx="8591872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SSL version 3.0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Last SSL version released in 1996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Integrated in Netscape Navigator and Microsoft Internet Explorer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Broadly used over Internet to protect exchanges to online web services (bank, electronic commerce…)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SSLv3 deprecated by Internet Engineering Task Force (IETF) standard </a:t>
            </a:r>
            <a:r>
              <a:rPr lang="en-US" sz="2400" dirty="0" err="1">
                <a:solidFill>
                  <a:schemeClr val="bg2"/>
                </a:solidFill>
              </a:rPr>
              <a:t>organisation</a:t>
            </a:r>
            <a:r>
              <a:rPr lang="en-US" sz="2400" dirty="0">
                <a:solidFill>
                  <a:schemeClr val="bg2"/>
                </a:solidFill>
              </a:rPr>
              <a:t> in June 2015 </a:t>
            </a:r>
            <a:r>
              <a:rPr lang="fr-FR" sz="2400" dirty="0">
                <a:solidFill>
                  <a:schemeClr val="bg2"/>
                </a:solidFill>
              </a:rPr>
              <a:t>(RFC 7568)  as non </a:t>
            </a:r>
            <a:r>
              <a:rPr lang="fr-FR" sz="2400" dirty="0" err="1">
                <a:solidFill>
                  <a:schemeClr val="bg2"/>
                </a:solidFill>
              </a:rPr>
              <a:t>sufficiently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secure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004F-7AD2-0913-4E6C-E6EA634D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B78-45E5-7D31-91D8-70A7400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6727" y="141277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</a:t>
            </a:r>
            <a:r>
              <a:rPr lang="en-US" sz="2400" i="1" dirty="0">
                <a:solidFill>
                  <a:schemeClr val="bg2"/>
                </a:solidFill>
              </a:rPr>
              <a:t>(Transport Layer Security)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Developed by the Internet Engineering Task Force (IETF) standard </a:t>
            </a:r>
            <a:r>
              <a:rPr lang="en-US" sz="2000" dirty="0" err="1">
                <a:solidFill>
                  <a:schemeClr val="bg2"/>
                </a:solidFill>
              </a:rPr>
              <a:t>organisation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1.0 is similar to SSL 3.0 with the following modifications: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HMAC construction considered is adopted (</a:t>
            </a:r>
            <a:r>
              <a:rPr lang="fr-FR" sz="1800" b="1" dirty="0">
                <a:solidFill>
                  <a:schemeClr val="bg2"/>
                </a:solidFill>
              </a:rPr>
              <a:t>HMAC</a:t>
            </a:r>
            <a:r>
              <a:rPr lang="fr-FR" sz="1800" dirty="0">
                <a:solidFill>
                  <a:schemeClr val="bg2"/>
                </a:solidFill>
              </a:rPr>
              <a:t>: MAC </a:t>
            </a:r>
            <a:r>
              <a:rPr lang="fr-FR" sz="1800" dirty="0" err="1">
                <a:solidFill>
                  <a:schemeClr val="bg2"/>
                </a:solidFill>
              </a:rPr>
              <a:t>using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symmetric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cryptography</a:t>
            </a:r>
            <a:r>
              <a:rPr lang="fr-FR" sz="1800" dirty="0">
                <a:solidFill>
                  <a:schemeClr val="bg2"/>
                </a:solidFill>
              </a:rPr>
              <a:t>)</a:t>
            </a:r>
            <a:endParaRPr 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key exchange mechanism is not proprietary and is based on Data Security Standard 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 are similar to the SSL ones: </a:t>
            </a:r>
            <a:r>
              <a:rPr lang="en-US" sz="2000" i="1" dirty="0">
                <a:solidFill>
                  <a:schemeClr val="bg2"/>
                </a:solidFill>
              </a:rPr>
              <a:t>TLS handshake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cipher spec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alert protocol</a:t>
            </a:r>
            <a:endParaRPr 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rgbClr val="C0FEF9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BB5640C-D0DA-4526-8ED6-E9DB92F52DC9}" type="slidenum">
              <a:rPr lang="fr-FR">
                <a:latin typeface="+mn-lt"/>
              </a:rPr>
              <a:pPr defTabSz="762000">
                <a:defRPr/>
              </a:pPr>
              <a:t>8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3AAA518-756A-4979-ACCA-A6389D5217CF}" type="slidenum">
              <a:rPr lang="fr-FR">
                <a:latin typeface="+mn-lt"/>
              </a:rPr>
              <a:pPr defTabSz="762000">
                <a:defRPr/>
              </a:pPr>
              <a:t>9</a:t>
            </a:fld>
            <a:endParaRPr lang="fr-FR">
              <a:latin typeface="+mn-lt"/>
            </a:endParaRPr>
          </a:p>
        </p:txBody>
      </p:sp>
      <p:sp>
        <p:nvSpPr>
          <p:cNvPr id="5530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0768"/>
            <a:ext cx="8280400" cy="63373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server must authenticate to the client thanks to its public key certificate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client optionally can authenticate itself to the server (public key certificate)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 (master key)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Messages of the initialization phase are protected in integrity and authenticity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software sub-module of TLS </a:t>
            </a:r>
            <a:r>
              <a:rPr lang="en-US" sz="2000" i="1" dirty="0">
                <a:solidFill>
                  <a:schemeClr val="bg2"/>
                </a:solidFill>
              </a:rPr>
              <a:t>(TLS Handshake Protocol)</a:t>
            </a: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Data protection phase (for TLS 1.0 – TLS1.2):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sub-module of TLS </a:t>
            </a:r>
            <a:r>
              <a:rPr lang="en-US" sz="2000" i="1" dirty="0">
                <a:solidFill>
                  <a:schemeClr val="bg2"/>
                </a:solidFill>
              </a:rPr>
              <a:t>(TLS Record Protocol)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5846-E007-CE1E-94B9-91BC1346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ble mouillé">
  <a:themeElements>
    <a:clrScheme name="">
      <a:dk1>
        <a:srgbClr val="000000"/>
      </a:dk1>
      <a:lt1>
        <a:srgbClr val="66FFCC"/>
      </a:lt1>
      <a:dk2>
        <a:srgbClr val="8447FF"/>
      </a:dk2>
      <a:lt2>
        <a:srgbClr val="FFFF66"/>
      </a:lt2>
      <a:accent1>
        <a:srgbClr val="6666FF"/>
      </a:accent1>
      <a:accent2>
        <a:srgbClr val="6600FF"/>
      </a:accent2>
      <a:accent3>
        <a:srgbClr val="C2B1FF"/>
      </a:accent3>
      <a:accent4>
        <a:srgbClr val="56DAAE"/>
      </a:accent4>
      <a:accent5>
        <a:srgbClr val="B8B8FF"/>
      </a:accent5>
      <a:accent6>
        <a:srgbClr val="5C00E7"/>
      </a:accent6>
      <a:hlink>
        <a:srgbClr val="CC00CC"/>
      </a:hlink>
      <a:folHlink>
        <a:srgbClr val="B2B2B2"/>
      </a:folHlink>
    </a:clrScheme>
    <a:fontScheme name="Sable mouillé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Sable mouillé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e mouillé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C:\MSOffice\Modeles\Modèles de présentation\Sable mouillé.pot</Template>
  <TotalTime>0</TotalTime>
  <Pages>81</Pages>
  <Words>2601</Words>
  <Application>Microsoft Office PowerPoint</Application>
  <PresentationFormat>On-screen Show (4:3)</PresentationFormat>
  <Paragraphs>632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Arial Narrow</vt:lpstr>
      <vt:lpstr>Book Antiqua</vt:lpstr>
      <vt:lpstr>Monotype Sorts</vt:lpstr>
      <vt:lpstr>Times</vt:lpstr>
      <vt:lpstr>Times New Roman</vt:lpstr>
      <vt:lpstr>Wingdings</vt:lpstr>
      <vt:lpstr>ZapfDingbats</vt:lpstr>
      <vt:lpstr>Sable mouillé</vt:lpstr>
      <vt:lpstr>Security Protocols and Private Network</vt:lpstr>
      <vt:lpstr>TCP/IP (Internet) versus OSI</vt:lpstr>
      <vt:lpstr>Cryptographic Systems </vt:lpstr>
      <vt:lpstr>Cryptographic Systems </vt:lpstr>
      <vt:lpstr>Cryptographic Systems </vt:lpstr>
      <vt:lpstr>Secure Socket Layer</vt:lpstr>
      <vt:lpstr>Secure Socket Layer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IP security</vt:lpstr>
      <vt:lpstr>IP security</vt:lpstr>
      <vt:lpstr>IP security</vt:lpstr>
      <vt:lpstr>IP security</vt:lpstr>
      <vt:lpstr>IP security</vt:lpstr>
      <vt:lpstr>IP security</vt:lpstr>
      <vt:lpstr>PowerPoint Presentation</vt:lpstr>
      <vt:lpstr>Security associations (SA)</vt:lpstr>
      <vt:lpstr>PowerPoint Presentation</vt:lpstr>
      <vt:lpstr>PowerPoint Presentation</vt:lpstr>
      <vt:lpstr>Security solutions recapitulation:</vt:lpstr>
      <vt:lpstr>Real-world Applications of Security Protocols </vt:lpstr>
      <vt:lpstr>PowerPoint Presentation</vt:lpstr>
      <vt:lpstr>Virtual Private Network </vt:lpstr>
      <vt:lpstr>Virtual Private Network </vt:lpstr>
      <vt:lpstr>Virtual Private Network </vt:lpstr>
      <vt:lpstr>Security protocols and VPN</vt:lpstr>
      <vt:lpstr>Security protocols and VPN</vt:lpstr>
      <vt:lpstr>PowerPoint Presentation</vt:lpstr>
      <vt:lpstr>IPsec 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TLS VPN</vt:lpstr>
      <vt:lpstr>TLS VPN</vt:lpstr>
      <vt:lpstr>TLS VPN</vt:lpstr>
      <vt:lpstr>Security protocols Advantages and drawbacks</vt:lpstr>
      <vt:lpstr>Security protocols Advantages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RSM</dc:creator>
  <cp:lastModifiedBy>Sana Belguith</cp:lastModifiedBy>
  <cp:revision>1243</cp:revision>
  <cp:lastPrinted>2002-01-10T14:15:49Z</cp:lastPrinted>
  <dcterms:created xsi:type="dcterms:W3CDTF">1997-06-21T15:41:42Z</dcterms:created>
  <dcterms:modified xsi:type="dcterms:W3CDTF">2024-03-05T09:46:16Z</dcterms:modified>
</cp:coreProperties>
</file>