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1"/>
  </p:handoutMasterIdLst>
  <p:sldIdLst>
    <p:sldId id="257" r:id="rId3"/>
    <p:sldId id="263" r:id="rId4"/>
    <p:sldId id="256" r:id="rId5"/>
    <p:sldId id="274" r:id="rId6"/>
    <p:sldId id="273" r:id="rId7"/>
    <p:sldId id="265" r:id="rId8"/>
    <p:sldId id="264" r:id="rId9"/>
    <p:sldId id="258" r:id="rId10"/>
    <p:sldId id="260" r:id="rId11"/>
    <p:sldId id="259" r:id="rId13"/>
    <p:sldId id="261" r:id="rId14"/>
    <p:sldId id="279" r:id="rId15"/>
    <p:sldId id="280" r:id="rId16"/>
    <p:sldId id="281" r:id="rId17"/>
    <p:sldId id="282" r:id="rId18"/>
    <p:sldId id="283" r:id="rId19"/>
    <p:sldId id="284" r:id="rId20"/>
  </p:sldIdLst>
  <p:sldSz cx="9144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4"/>
        <p:guide pos="288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249892" y="1279525"/>
            <a:ext cx="4605867"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0" Type="http://schemas.openxmlformats.org/officeDocument/2006/relationships/tags" Target="../tags/tag1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1.xml"/><Relationship Id="rId3"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平行四边形 3"/>
          <p:cNvSpPr/>
          <p:nvPr/>
        </p:nvSpPr>
        <p:spPr>
          <a:xfrm flipV="1">
            <a:off x="6735366" y="5002213"/>
            <a:ext cx="230505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7" name="等腰三角形 7"/>
          <p:cNvSpPr/>
          <p:nvPr/>
        </p:nvSpPr>
        <p:spPr>
          <a:xfrm>
            <a:off x="3337322" y="5073650"/>
            <a:ext cx="1015603"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8" name="平行四边形 7"/>
          <p:cNvSpPr/>
          <p:nvPr/>
        </p:nvSpPr>
        <p:spPr>
          <a:xfrm flipV="1">
            <a:off x="0" y="-9525"/>
            <a:ext cx="2355056"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9" name="任意多边形 8"/>
          <p:cNvSpPr/>
          <p:nvPr>
            <p:custDataLst>
              <p:tags r:id="rId2"/>
            </p:custDataLst>
          </p:nvPr>
        </p:nvSpPr>
        <p:spPr>
          <a:xfrm>
            <a:off x="-13097" y="-11113"/>
            <a:ext cx="5428060" cy="6892926"/>
          </a:xfrm>
          <a:custGeom>
            <a:avLst/>
            <a:gdLst>
              <a:gd name="connsiteX0" fmla="*/ 1367257 w 7176303"/>
              <a:gd name="connsiteY0" fmla="*/ 0 h 6866674"/>
              <a:gd name="connsiteX1" fmla="*/ 7176303 w 7176303"/>
              <a:gd name="connsiteY1" fmla="*/ 11556 h 6866674"/>
              <a:gd name="connsiteX2" fmla="*/ 4454810 w 7176303"/>
              <a:gd name="connsiteY2" fmla="*/ 6858020 h 6866674"/>
              <a:gd name="connsiteX3" fmla="*/ 0 w 7176303"/>
              <a:gd name="connsiteY3" fmla="*/ 6866674 h 6866674"/>
              <a:gd name="connsiteX4" fmla="*/ 0 w 7176303"/>
              <a:gd name="connsiteY4" fmla="*/ 3283633 h 6866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3" h="6866674">
                <a:moveTo>
                  <a:pt x="1367257" y="0"/>
                </a:moveTo>
                <a:lnTo>
                  <a:pt x="7176303" y="11556"/>
                </a:lnTo>
                <a:lnTo>
                  <a:pt x="4454810" y="6858020"/>
                </a:lnTo>
                <a:lnTo>
                  <a:pt x="0" y="6866674"/>
                </a:lnTo>
                <a:lnTo>
                  <a:pt x="0" y="3283633"/>
                </a:lnTo>
                <a:close/>
              </a:path>
            </a:pathLst>
          </a:cu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10" name="任意多边形 17"/>
          <p:cNvSpPr/>
          <p:nvPr>
            <p:custDataLst>
              <p:tags r:id="rId4"/>
            </p:custDataLst>
          </p:nvPr>
        </p:nvSpPr>
        <p:spPr>
          <a:xfrm>
            <a:off x="-32147" y="-9525"/>
            <a:ext cx="5451872" cy="6891338"/>
          </a:xfrm>
          <a:custGeom>
            <a:avLst/>
            <a:gdLst>
              <a:gd name="connsiteX0" fmla="*/ 1377503 w 7191711"/>
              <a:gd name="connsiteY0" fmla="*/ 0 h 6866692"/>
              <a:gd name="connsiteX1" fmla="*/ 7191711 w 7191711"/>
              <a:gd name="connsiteY1" fmla="*/ 11556 h 6866692"/>
              <a:gd name="connsiteX2" fmla="*/ 4467800 w 7191711"/>
              <a:gd name="connsiteY2" fmla="*/ 6858020 h 6866692"/>
              <a:gd name="connsiteX3" fmla="*/ 0 w 7191711"/>
              <a:gd name="connsiteY3" fmla="*/ 6866692 h 6866692"/>
              <a:gd name="connsiteX4" fmla="*/ 0 w 7191711"/>
              <a:gd name="connsiteY4" fmla="*/ 3305303 h 6866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1711" h="6866692">
                <a:moveTo>
                  <a:pt x="1377503" y="0"/>
                </a:moveTo>
                <a:lnTo>
                  <a:pt x="7191711" y="11556"/>
                </a:lnTo>
                <a:lnTo>
                  <a:pt x="4467800" y="6858020"/>
                </a:lnTo>
                <a:lnTo>
                  <a:pt x="0" y="6866692"/>
                </a:lnTo>
                <a:lnTo>
                  <a:pt x="0" y="3305303"/>
                </a:lnTo>
                <a:close/>
              </a:path>
            </a:pathLst>
          </a:cu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5" name="标题 4"/>
          <p:cNvSpPr>
            <a:spLocks noGrp="1"/>
          </p:cNvSpPr>
          <p:nvPr>
            <p:ph type="ctrTitle"/>
          </p:nvPr>
        </p:nvSpPr>
        <p:spPr>
          <a:xfrm>
            <a:off x="4832033" y="1488440"/>
            <a:ext cx="4154805" cy="1687830"/>
          </a:xfrm>
        </p:spPr>
        <p:txBody>
          <a:bodyPr anchor="b">
            <a:normAutofit/>
          </a:bodyPr>
          <a:lstStyle>
            <a:lvl1pPr algn="r">
              <a:defRPr sz="3000" b="1">
                <a:solidFill>
                  <a:schemeClr val="tx1">
                    <a:lumMod val="75000"/>
                    <a:lumOff val="25000"/>
                  </a:schemeClr>
                </a:solidFill>
                <a:latin typeface="+mj-lt"/>
              </a:defRPr>
            </a:lvl1pPr>
          </a:lstStyle>
          <a:p>
            <a:r>
              <a:rPr lang="zh-CN" altLang="en-US" noProof="1" smtClean="0"/>
              <a:t>单击此处编辑母版标题样式</a:t>
            </a:r>
            <a:endParaRPr lang="zh-CN" altLang="en-US" noProof="1"/>
          </a:p>
        </p:txBody>
      </p:sp>
      <p:sp>
        <p:nvSpPr>
          <p:cNvPr id="6" name="副标题 5"/>
          <p:cNvSpPr>
            <a:spLocks noGrp="1"/>
          </p:cNvSpPr>
          <p:nvPr>
            <p:ph type="subTitle" idx="1"/>
          </p:nvPr>
        </p:nvSpPr>
        <p:spPr>
          <a:xfrm>
            <a:off x="5613083" y="3242310"/>
            <a:ext cx="3367088" cy="523240"/>
          </a:xfrm>
        </p:spPr>
        <p:txBody>
          <a:bodyPr>
            <a:noAutofit/>
          </a:bodyPr>
          <a:lstStyle>
            <a:lvl1pPr marL="0" indent="0" algn="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11" name="日期占位符 3"/>
          <p:cNvSpPr>
            <a:spLocks noGrp="1"/>
          </p:cNvSpPr>
          <p:nvPr>
            <p:ph type="dt" sz="half" idx="10"/>
          </p:nvPr>
        </p:nvSpPr>
        <p:spPr/>
        <p:txBody>
          <a:bodyPr/>
          <a:lstStyle>
            <a:lvl1pPr>
              <a:defRPr/>
            </a:lvl1pPr>
          </a:lstStyle>
          <a:p>
            <a:pPr>
              <a:defRPr/>
            </a:pPr>
            <a:endParaRPr lang="zh-CN" altLang="en-US"/>
          </a:p>
        </p:txBody>
      </p:sp>
      <p:sp>
        <p:nvSpPr>
          <p:cNvPr id="12" name="页脚占位符 4"/>
          <p:cNvSpPr>
            <a:spLocks noGrp="1"/>
          </p:cNvSpPr>
          <p:nvPr>
            <p:ph type="ftr" sz="quarter" idx="11"/>
          </p:nvPr>
        </p:nvSpPr>
        <p:spPr/>
        <p:txBody>
          <a:bodyPr/>
          <a:lstStyle>
            <a:lvl1pPr>
              <a:defRPr/>
            </a:lvl1pPr>
          </a:lstStyle>
          <a:p>
            <a:pPr>
              <a:defRPr/>
            </a:pPr>
            <a:endParaRPr lang="zh-CN" altLang="en-US"/>
          </a:p>
        </p:txBody>
      </p:sp>
      <p:sp>
        <p:nvSpPr>
          <p:cNvPr id="13" name="灯片编号占位符 5"/>
          <p:cNvSpPr>
            <a:spLocks noGrp="1"/>
          </p:cNvSpPr>
          <p:nvPr>
            <p:ph type="sldNum" sz="quarter" idx="12"/>
          </p:nvPr>
        </p:nvSpPr>
        <p:spPr/>
        <p:txBody>
          <a:bodyPr/>
          <a:lstStyle>
            <a:lvl1pPr>
              <a:defRPr/>
            </a:lvl1pPr>
          </a:lstStyle>
          <a:p>
            <a:pPr>
              <a:defRPr/>
            </a:pPr>
            <a:fld id="{8009BC88-DE73-4E30-B58F-9645CC157D5C}" type="slidenum">
              <a:rPr lang="zh-CN" altLang="en-US"/>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直角三角形 4"/>
          <p:cNvSpPr/>
          <p:nvPr>
            <p:custDataLst>
              <p:tags r:id="rId2"/>
            </p:custDataLst>
          </p:nvPr>
        </p:nvSpPr>
        <p:spPr>
          <a:xfrm rot="5400000">
            <a:off x="269081" y="581025"/>
            <a:ext cx="347663"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2" name="标题 1"/>
          <p:cNvSpPr>
            <a:spLocks noGrp="1"/>
          </p:cNvSpPr>
          <p:nvPr>
            <p:ph type="title"/>
          </p:nvPr>
        </p:nvSpPr>
        <p:spPr>
          <a:xfrm>
            <a:off x="629840" y="457200"/>
            <a:ext cx="3123900" cy="1600200"/>
          </a:xfrm>
        </p:spPr>
        <p:txBody>
          <a:bodyPr anchor="t">
            <a:normAutofit/>
          </a:bodyPr>
          <a:lstStyle>
            <a:lvl1pPr>
              <a:defRPr sz="27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6" name="日期占位符 4"/>
          <p:cNvSpPr>
            <a:spLocks noGrp="1"/>
          </p:cNvSpPr>
          <p:nvPr>
            <p:ph type="dt" sz="half" idx="10"/>
          </p:nvPr>
        </p:nvSpPr>
        <p:spPr/>
        <p:txBody>
          <a:bodyPr/>
          <a:lstStyle>
            <a:lvl1pPr>
              <a:defRPr/>
            </a:lvl1pPr>
          </a:lstStyle>
          <a:p>
            <a:pPr lvl="0"/>
            <a:endParaRPr lang="zh-CN" altLang="en-US">
              <a:latin typeface="Arial" panose="02080604020202020204" pitchFamily="34" charset="0"/>
            </a:endParaRPr>
          </a:p>
        </p:txBody>
      </p:sp>
      <p:sp>
        <p:nvSpPr>
          <p:cNvPr id="7" name="页脚占位符 5"/>
          <p:cNvSpPr>
            <a:spLocks noGrp="1"/>
          </p:cNvSpPr>
          <p:nvPr>
            <p:ph type="ftr" sz="quarter" idx="11"/>
          </p:nvPr>
        </p:nvSpPr>
        <p:spPr/>
        <p:txBody>
          <a:bodyPr/>
          <a:lstStyle>
            <a:lvl1pPr>
              <a:defRPr/>
            </a:lvl1pPr>
          </a:lstStyle>
          <a:p>
            <a:pPr lvl="0"/>
            <a:endParaRPr lang="zh-CN" altLang="en-US">
              <a:latin typeface="Arial" panose="02080604020202020204" pitchFamily="34" charset="0"/>
            </a:endParaRPr>
          </a:p>
        </p:txBody>
      </p:sp>
      <p:sp>
        <p:nvSpPr>
          <p:cNvPr id="8" name="灯片编号占位符 6"/>
          <p:cNvSpPr>
            <a:spLocks noGrp="1"/>
          </p:cNvSpPr>
          <p:nvPr>
            <p:ph type="sldNum" sz="quarter" idx="12"/>
          </p:nvPr>
        </p:nvSpPr>
        <p:spPr/>
        <p:txBody>
          <a:bodyPr/>
          <a:lstStyle>
            <a:lvl1pPr>
              <a:defRPr/>
            </a:lvl1p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99168" y="365125"/>
            <a:ext cx="616181"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49" y="365125"/>
            <a:ext cx="7201939"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3"/>
            <a:ext cx="78867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nvPr>
        </p:nvSpPr>
        <p:spPr/>
        <p:txBody>
          <a:bodyPr/>
          <a:lstStyle>
            <a:lvl1pPr>
              <a:defRPr/>
            </a:lvl1pPr>
          </a:lstStyle>
          <a:p>
            <a:pPr>
              <a:defRPr/>
            </a:pPr>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2AED90C1-0531-421B-B7D8-1295C2DAEBB6}"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直角三角形 3"/>
          <p:cNvSpPr/>
          <p:nvPr>
            <p:custDataLst>
              <p:tags r:id="rId2"/>
            </p:custDataLst>
          </p:nvPr>
        </p:nvSpPr>
        <p:spPr>
          <a:xfrm rot="5400000">
            <a:off x="269081" y="581025"/>
            <a:ext cx="347663"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2" name="标题 1"/>
          <p:cNvSpPr>
            <a:spLocks noGrp="1"/>
          </p:cNvSpPr>
          <p:nvPr>
            <p:ph type="title"/>
          </p:nvPr>
        </p:nvSpPr>
        <p:spPr>
          <a:xfrm>
            <a:off x="654844" y="474345"/>
            <a:ext cx="5743099" cy="749935"/>
          </a:xfrm>
        </p:spPr>
        <p:txBody>
          <a:bodyPr>
            <a:noAutofit/>
          </a:bodyPr>
          <a:lstStyle>
            <a:lvl1pPr algn="l">
              <a:defRPr sz="292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无背景的标题">
    <p:spTree>
      <p:nvGrpSpPr>
        <p:cNvPr id="1" name=""/>
        <p:cNvGrpSpPr/>
        <p:nvPr/>
      </p:nvGrpSpPr>
      <p:grpSpPr>
        <a:xfrm>
          <a:off x="0" y="0"/>
          <a:ext cx="0" cy="0"/>
          <a:chOff x="0" y="0"/>
          <a:chExt cx="0" cy="0"/>
        </a:xfrm>
      </p:grpSpPr>
      <p:sp>
        <p:nvSpPr>
          <p:cNvPr id="4" name="平行四边形 3"/>
          <p:cNvSpPr/>
          <p:nvPr/>
        </p:nvSpPr>
        <p:spPr>
          <a:xfrm flipV="1">
            <a:off x="6735366" y="5002213"/>
            <a:ext cx="230505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5" name="等腰三角形 7"/>
          <p:cNvSpPr/>
          <p:nvPr/>
        </p:nvSpPr>
        <p:spPr>
          <a:xfrm>
            <a:off x="3337322" y="5073650"/>
            <a:ext cx="1015603"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6" name="平行四边形 5"/>
          <p:cNvSpPr/>
          <p:nvPr/>
        </p:nvSpPr>
        <p:spPr>
          <a:xfrm flipV="1">
            <a:off x="0" y="-9525"/>
            <a:ext cx="2355056"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2" name="标题 1"/>
          <p:cNvSpPr>
            <a:spLocks noGrp="1"/>
          </p:cNvSpPr>
          <p:nvPr>
            <p:ph type="ctrTitle"/>
          </p:nvPr>
        </p:nvSpPr>
        <p:spPr>
          <a:xfrm>
            <a:off x="4818729" y="727306"/>
            <a:ext cx="4154642" cy="2751522"/>
          </a:xfrm>
        </p:spPr>
        <p:txBody>
          <a:bodyPr anchor="b">
            <a:normAutofit/>
          </a:bodyPr>
          <a:lstStyle>
            <a:lvl1pPr algn="r">
              <a:defRPr sz="5400" b="1">
                <a:solidFill>
                  <a:schemeClr val="tx1">
                    <a:lumMod val="75000"/>
                    <a:lumOff val="25000"/>
                  </a:schemeClr>
                </a:solidFill>
                <a:latin typeface="+mj-lt"/>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5606415" y="3491230"/>
            <a:ext cx="3367088" cy="523240"/>
          </a:xfrm>
        </p:spPr>
        <p:txBody>
          <a:bodyPr>
            <a:normAutofit/>
          </a:bodyPr>
          <a:lstStyle>
            <a:lvl1pPr marL="0" indent="0" algn="r">
              <a:buNone/>
              <a:defRPr sz="15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009BC88-DE73-4E30-B58F-9645CC157D5C}"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图片与文字">
    <p:spTree>
      <p:nvGrpSpPr>
        <p:cNvPr id="1" name=""/>
        <p:cNvGrpSpPr/>
        <p:nvPr/>
      </p:nvGrpSpPr>
      <p:grpSpPr>
        <a:xfrm>
          <a:off x="0" y="0"/>
          <a:ext cx="0" cy="0"/>
          <a:chOff x="0" y="0"/>
          <a:chExt cx="0" cy="0"/>
        </a:xfrm>
      </p:grpSpPr>
      <p:sp>
        <p:nvSpPr>
          <p:cNvPr id="8" name="直角三角形 7"/>
          <p:cNvSpPr/>
          <p:nvPr>
            <p:custDataLst>
              <p:tags r:id="rId2"/>
            </p:custDataLst>
          </p:nvPr>
        </p:nvSpPr>
        <p:spPr>
          <a:xfrm rot="5400000">
            <a:off x="269081" y="581025"/>
            <a:ext cx="347663"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grpSp>
        <p:nvGrpSpPr>
          <p:cNvPr id="9" name="组合 14"/>
          <p:cNvGrpSpPr/>
          <p:nvPr/>
        </p:nvGrpSpPr>
        <p:grpSpPr bwMode="auto">
          <a:xfrm>
            <a:off x="4416029" y="5175250"/>
            <a:ext cx="286940" cy="382588"/>
            <a:chOff x="8997" y="7946"/>
            <a:chExt cx="603" cy="603"/>
          </a:xfrm>
        </p:grpSpPr>
        <p:sp>
          <p:nvSpPr>
            <p:cNvPr id="10" name="Oval 50"/>
            <p:cNvSpPr/>
            <p:nvPr>
              <p:custDataLst>
                <p:tags r:id="rId3"/>
              </p:custDataLst>
            </p:nvPr>
          </p:nvSpPr>
          <p:spPr>
            <a:xfrm>
              <a:off x="8997" y="7946"/>
              <a:ext cx="603" cy="603"/>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7500" tIns="35100" rIns="67500" bIns="35100" anchor="ctr">
              <a:normAutofit fontScale="80000" lnSpcReduction="20000"/>
            </a:bodyPr>
            <a:lstStyle/>
            <a:p>
              <a:pPr algn="ctr" fontAlgn="auto">
                <a:buFontTx/>
                <a:buNone/>
                <a:defRPr/>
              </a:pPr>
              <a:endParaRPr lang="en-US" sz="1350" noProof="1">
                <a:solidFill>
                  <a:schemeClr val="tx1"/>
                </a:solidFill>
                <a:latin typeface="黑体" panose="02010609060101010101" pitchFamily="49" charset="-122"/>
                <a:ea typeface="黑体" panose="02010609060101010101" pitchFamily="49" charset="-122"/>
              </a:endParaRPr>
            </a:p>
          </p:txBody>
        </p:sp>
        <p:sp>
          <p:nvSpPr>
            <p:cNvPr id="11" name="Freeform 6"/>
            <p:cNvSpPr/>
            <p:nvPr>
              <p:custDataLst>
                <p:tags r:id="rId4"/>
              </p:custDataLst>
            </p:nvPr>
          </p:nvSpPr>
          <p:spPr bwMode="auto">
            <a:xfrm>
              <a:off x="9160" y="8131"/>
              <a:ext cx="275" cy="23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accent1"/>
            </a:solidFill>
            <a:ln>
              <a:noFill/>
            </a:ln>
          </p:spPr>
          <p:txBody>
            <a:bodyPr lIns="67500" tIns="35100" rIns="67500" bIns="35100" anchor="ctr">
              <a:normAutofit fontScale="25000" lnSpcReduction="20000"/>
            </a:bodyPr>
            <a:lstStyle/>
            <a:p>
              <a:pPr fontAlgn="auto">
                <a:buFontTx/>
                <a:buNone/>
                <a:defRPr/>
              </a:pPr>
              <a:endParaRPr lang="en-US" sz="1350" noProof="1">
                <a:latin typeface="黑体" panose="02010609060101010101" pitchFamily="49" charset="-122"/>
                <a:ea typeface="黑体" panose="02010609060101010101" pitchFamily="49" charset="-122"/>
              </a:endParaRPr>
            </a:p>
          </p:txBody>
        </p:sp>
      </p:grpSp>
      <p:grpSp>
        <p:nvGrpSpPr>
          <p:cNvPr id="12" name="组合 18"/>
          <p:cNvGrpSpPr/>
          <p:nvPr/>
        </p:nvGrpSpPr>
        <p:grpSpPr bwMode="auto">
          <a:xfrm>
            <a:off x="4416029" y="4059238"/>
            <a:ext cx="286940" cy="382587"/>
            <a:chOff x="8997" y="6189"/>
            <a:chExt cx="603" cy="603"/>
          </a:xfrm>
        </p:grpSpPr>
        <p:sp>
          <p:nvSpPr>
            <p:cNvPr id="13" name="Oval 47"/>
            <p:cNvSpPr/>
            <p:nvPr>
              <p:custDataLst>
                <p:tags r:id="rId5"/>
              </p:custDataLst>
            </p:nvPr>
          </p:nvSpPr>
          <p:spPr>
            <a:xfrm>
              <a:off x="8997" y="6189"/>
              <a:ext cx="603" cy="603"/>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7500" tIns="35100" rIns="67500" bIns="35100" anchor="ctr">
              <a:normAutofit fontScale="80000" lnSpcReduction="20000"/>
            </a:bodyPr>
            <a:lstStyle/>
            <a:p>
              <a:pPr algn="ctr" fontAlgn="auto">
                <a:buFontTx/>
                <a:buNone/>
                <a:defRPr/>
              </a:pPr>
              <a:endParaRPr lang="en-US" sz="1350" noProof="1">
                <a:solidFill>
                  <a:schemeClr val="tx1"/>
                </a:solidFill>
                <a:latin typeface="黑体" panose="02010609060101010101" pitchFamily="49" charset="-122"/>
                <a:ea typeface="黑体" panose="02010609060101010101" pitchFamily="49" charset="-122"/>
              </a:endParaRPr>
            </a:p>
          </p:txBody>
        </p:sp>
        <p:sp>
          <p:nvSpPr>
            <p:cNvPr id="14" name="Freeform 6"/>
            <p:cNvSpPr/>
            <p:nvPr>
              <p:custDataLst>
                <p:tags r:id="rId6"/>
              </p:custDataLst>
            </p:nvPr>
          </p:nvSpPr>
          <p:spPr bwMode="auto">
            <a:xfrm>
              <a:off x="9160" y="6374"/>
              <a:ext cx="275" cy="23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accent1"/>
            </a:solidFill>
            <a:ln>
              <a:noFill/>
            </a:ln>
          </p:spPr>
          <p:txBody>
            <a:bodyPr lIns="67500" tIns="35100" rIns="67500" bIns="35100" anchor="ctr">
              <a:normAutofit fontScale="25000" lnSpcReduction="20000"/>
            </a:bodyPr>
            <a:lstStyle/>
            <a:p>
              <a:pPr fontAlgn="auto">
                <a:buFontTx/>
                <a:buNone/>
                <a:defRPr/>
              </a:pPr>
              <a:endParaRPr lang="en-US" sz="1350" noProof="1">
                <a:latin typeface="黑体" panose="02010609060101010101" pitchFamily="49" charset="-122"/>
                <a:ea typeface="黑体" panose="02010609060101010101" pitchFamily="49" charset="-122"/>
              </a:endParaRPr>
            </a:p>
          </p:txBody>
        </p:sp>
      </p:grpSp>
      <p:grpSp>
        <p:nvGrpSpPr>
          <p:cNvPr id="15" name="组合 22"/>
          <p:cNvGrpSpPr/>
          <p:nvPr/>
        </p:nvGrpSpPr>
        <p:grpSpPr bwMode="auto">
          <a:xfrm>
            <a:off x="4416029" y="2943225"/>
            <a:ext cx="286940" cy="384175"/>
            <a:chOff x="8997" y="4432"/>
            <a:chExt cx="603" cy="603"/>
          </a:xfrm>
        </p:grpSpPr>
        <p:sp>
          <p:nvSpPr>
            <p:cNvPr id="16" name="Oval 44"/>
            <p:cNvSpPr/>
            <p:nvPr>
              <p:custDataLst>
                <p:tags r:id="rId7"/>
              </p:custDataLst>
            </p:nvPr>
          </p:nvSpPr>
          <p:spPr>
            <a:xfrm>
              <a:off x="8997" y="4432"/>
              <a:ext cx="603" cy="603"/>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7500" tIns="35100" rIns="67500" bIns="35100" anchor="ctr">
              <a:normAutofit fontScale="90000" lnSpcReduction="20000"/>
            </a:bodyPr>
            <a:lstStyle/>
            <a:p>
              <a:pPr algn="ctr" fontAlgn="auto">
                <a:buFontTx/>
                <a:buNone/>
                <a:defRPr/>
              </a:pPr>
              <a:endParaRPr lang="en-US" sz="1350" noProof="1">
                <a:solidFill>
                  <a:schemeClr val="tx1"/>
                </a:solidFill>
                <a:latin typeface="黑体" panose="02010609060101010101" pitchFamily="49" charset="-122"/>
                <a:ea typeface="黑体" panose="02010609060101010101" pitchFamily="49" charset="-122"/>
              </a:endParaRPr>
            </a:p>
          </p:txBody>
        </p:sp>
        <p:sp>
          <p:nvSpPr>
            <p:cNvPr id="17" name="Freeform 6"/>
            <p:cNvSpPr/>
            <p:nvPr>
              <p:custDataLst>
                <p:tags r:id="rId8"/>
              </p:custDataLst>
            </p:nvPr>
          </p:nvSpPr>
          <p:spPr bwMode="auto">
            <a:xfrm>
              <a:off x="9160" y="4616"/>
              <a:ext cx="275" cy="234"/>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accent1"/>
            </a:solidFill>
            <a:ln>
              <a:noFill/>
            </a:ln>
          </p:spPr>
          <p:txBody>
            <a:bodyPr lIns="67500" tIns="35100" rIns="67500" bIns="35100" anchor="ctr">
              <a:normAutofit fontScale="25000" lnSpcReduction="20000"/>
            </a:bodyPr>
            <a:lstStyle/>
            <a:p>
              <a:pPr fontAlgn="auto">
                <a:buFontTx/>
                <a:buNone/>
                <a:defRPr/>
              </a:pPr>
              <a:endParaRPr lang="en-US" sz="1350" noProof="1">
                <a:latin typeface="黑体" panose="02010609060101010101" pitchFamily="49" charset="-122"/>
                <a:ea typeface="黑体" panose="02010609060101010101" pitchFamily="49" charset="-122"/>
              </a:endParaRPr>
            </a:p>
          </p:txBody>
        </p:sp>
      </p:grpSp>
      <p:grpSp>
        <p:nvGrpSpPr>
          <p:cNvPr id="18" name="组合 26"/>
          <p:cNvGrpSpPr/>
          <p:nvPr/>
        </p:nvGrpSpPr>
        <p:grpSpPr bwMode="auto">
          <a:xfrm>
            <a:off x="4416029" y="1827213"/>
            <a:ext cx="286940" cy="382587"/>
            <a:chOff x="8997" y="2674"/>
            <a:chExt cx="603" cy="603"/>
          </a:xfrm>
        </p:grpSpPr>
        <p:sp>
          <p:nvSpPr>
            <p:cNvPr id="19" name="Oval 41"/>
            <p:cNvSpPr/>
            <p:nvPr>
              <p:custDataLst>
                <p:tags r:id="rId9"/>
              </p:custDataLst>
            </p:nvPr>
          </p:nvSpPr>
          <p:spPr>
            <a:xfrm>
              <a:off x="8997" y="2674"/>
              <a:ext cx="603" cy="603"/>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7500" tIns="35100" rIns="67500" bIns="35100" anchor="ctr">
              <a:normAutofit fontScale="80000" lnSpcReduction="20000"/>
            </a:bodyPr>
            <a:lstStyle/>
            <a:p>
              <a:pPr algn="ctr" fontAlgn="auto">
                <a:buFontTx/>
                <a:buNone/>
                <a:defRPr/>
              </a:pPr>
              <a:endParaRPr lang="en-US" sz="1350" noProof="1">
                <a:solidFill>
                  <a:schemeClr val="tx1"/>
                </a:solidFill>
                <a:latin typeface="黑体" panose="02010609060101010101" pitchFamily="49" charset="-122"/>
                <a:ea typeface="黑体" panose="02010609060101010101" pitchFamily="49" charset="-122"/>
              </a:endParaRPr>
            </a:p>
          </p:txBody>
        </p:sp>
        <p:sp>
          <p:nvSpPr>
            <p:cNvPr id="20" name="Freeform 6"/>
            <p:cNvSpPr/>
            <p:nvPr>
              <p:custDataLst>
                <p:tags r:id="rId10"/>
              </p:custDataLst>
            </p:nvPr>
          </p:nvSpPr>
          <p:spPr bwMode="auto">
            <a:xfrm>
              <a:off x="9160" y="2859"/>
              <a:ext cx="275" cy="233"/>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accent1"/>
            </a:solidFill>
            <a:ln>
              <a:noFill/>
            </a:ln>
          </p:spPr>
          <p:txBody>
            <a:bodyPr lIns="67500" tIns="35100" rIns="67500" bIns="35100" anchor="ctr">
              <a:normAutofit fontScale="25000" lnSpcReduction="20000"/>
            </a:bodyPr>
            <a:lstStyle/>
            <a:p>
              <a:pPr fontAlgn="auto">
                <a:buFontTx/>
                <a:buNone/>
                <a:defRPr/>
              </a:pPr>
              <a:endParaRPr lang="en-US" sz="1350" noProof="1">
                <a:latin typeface="黑体" panose="02010609060101010101" pitchFamily="49" charset="-122"/>
                <a:ea typeface="黑体" panose="02010609060101010101" pitchFamily="49" charset="-122"/>
              </a:endParaRPr>
            </a:p>
          </p:txBody>
        </p:sp>
      </p:grpSp>
      <p:sp>
        <p:nvSpPr>
          <p:cNvPr id="32" name="图片占位符 31"/>
          <p:cNvSpPr>
            <a:spLocks noGrp="1"/>
          </p:cNvSpPr>
          <p:nvPr>
            <p:ph type="pic" sz="quarter" idx="13"/>
          </p:nvPr>
        </p:nvSpPr>
        <p:spPr>
          <a:xfrm>
            <a:off x="795297" y="2210435"/>
            <a:ext cx="3244453" cy="3348038"/>
          </a:xfrm>
        </p:spPr>
        <p:txBody>
          <a:bodyPr/>
          <a:lstStyle/>
          <a:p>
            <a:pPr lvl="0"/>
            <a:endParaRPr lang="zh-CN" altLang="en-US" noProof="1"/>
          </a:p>
        </p:txBody>
      </p:sp>
      <p:sp>
        <p:nvSpPr>
          <p:cNvPr id="34" name="文本占位符 33"/>
          <p:cNvSpPr>
            <a:spLocks noGrp="1"/>
          </p:cNvSpPr>
          <p:nvPr>
            <p:ph type="body" sz="quarter" idx="14"/>
          </p:nvPr>
        </p:nvSpPr>
        <p:spPr>
          <a:xfrm>
            <a:off x="4781550" y="1589088"/>
            <a:ext cx="3702844" cy="844550"/>
          </a:xfrm>
        </p:spPr>
        <p:txBody>
          <a:bodyPr>
            <a:normAutofit/>
          </a:bodyPr>
          <a:lstStyle>
            <a:lvl1pPr marL="0" indent="0">
              <a:buNone/>
              <a:defRPr sz="1050">
                <a:solidFill>
                  <a:schemeClr val="tx1">
                    <a:lumMod val="50000"/>
                    <a:lumOff val="50000"/>
                  </a:schemeClr>
                </a:solidFill>
              </a:defRPr>
            </a:lvl1pPr>
          </a:lstStyle>
          <a:p>
            <a:pPr lvl="0"/>
            <a:r>
              <a:rPr lang="zh-CN" altLang="en-US" noProof="1" smtClean="0"/>
              <a:t>单击此处编辑母版文本样式</a:t>
            </a:r>
            <a:endParaRPr lang="zh-CN" altLang="en-US" noProof="1" smtClean="0"/>
          </a:p>
        </p:txBody>
      </p:sp>
      <p:sp>
        <p:nvSpPr>
          <p:cNvPr id="35" name="文本占位符 33"/>
          <p:cNvSpPr>
            <a:spLocks noGrp="1"/>
          </p:cNvSpPr>
          <p:nvPr>
            <p:ph type="body" sz="quarter" idx="15"/>
          </p:nvPr>
        </p:nvSpPr>
        <p:spPr>
          <a:xfrm>
            <a:off x="4781072" y="2713037"/>
            <a:ext cx="3702844" cy="844550"/>
          </a:xfrm>
        </p:spPr>
        <p:txBody>
          <a:bodyPr>
            <a:normAutofit/>
          </a:bodyPr>
          <a:lstStyle>
            <a:lvl1pPr marL="0" indent="0">
              <a:buNone/>
              <a:defRPr sz="1050">
                <a:solidFill>
                  <a:schemeClr val="tx1">
                    <a:lumMod val="50000"/>
                    <a:lumOff val="50000"/>
                  </a:schemeClr>
                </a:solidFill>
              </a:defRPr>
            </a:lvl1pPr>
          </a:lstStyle>
          <a:p>
            <a:pPr lvl="0"/>
            <a:r>
              <a:rPr lang="zh-CN" altLang="en-US" noProof="1" smtClean="0"/>
              <a:t>单击此处编辑母版文本样式</a:t>
            </a:r>
            <a:endParaRPr lang="zh-CN" altLang="en-US" noProof="1" smtClean="0"/>
          </a:p>
        </p:txBody>
      </p:sp>
      <p:sp>
        <p:nvSpPr>
          <p:cNvPr id="36" name="文本占位符 33"/>
          <p:cNvSpPr>
            <a:spLocks noGrp="1"/>
          </p:cNvSpPr>
          <p:nvPr>
            <p:ph type="body" sz="quarter" idx="16"/>
          </p:nvPr>
        </p:nvSpPr>
        <p:spPr>
          <a:xfrm>
            <a:off x="4781072" y="3828732"/>
            <a:ext cx="3702844" cy="844550"/>
          </a:xfrm>
        </p:spPr>
        <p:txBody>
          <a:bodyPr>
            <a:normAutofit/>
          </a:bodyPr>
          <a:lstStyle>
            <a:lvl1pPr marL="0" indent="0">
              <a:buNone/>
              <a:defRPr sz="1050">
                <a:solidFill>
                  <a:schemeClr val="tx1">
                    <a:lumMod val="50000"/>
                    <a:lumOff val="50000"/>
                  </a:schemeClr>
                </a:solidFill>
              </a:defRPr>
            </a:lvl1pPr>
          </a:lstStyle>
          <a:p>
            <a:pPr lvl="0"/>
            <a:r>
              <a:rPr lang="zh-CN" altLang="en-US" noProof="1" smtClean="0"/>
              <a:t>单击此处编辑母版文本样式</a:t>
            </a:r>
            <a:endParaRPr lang="zh-CN" altLang="en-US" noProof="1" smtClean="0"/>
          </a:p>
        </p:txBody>
      </p:sp>
      <p:sp>
        <p:nvSpPr>
          <p:cNvPr id="37" name="文本占位符 33"/>
          <p:cNvSpPr>
            <a:spLocks noGrp="1"/>
          </p:cNvSpPr>
          <p:nvPr>
            <p:ph type="body" sz="quarter" idx="17"/>
          </p:nvPr>
        </p:nvSpPr>
        <p:spPr>
          <a:xfrm>
            <a:off x="4781073" y="4943792"/>
            <a:ext cx="3702844" cy="844550"/>
          </a:xfrm>
        </p:spPr>
        <p:txBody>
          <a:bodyPr>
            <a:normAutofit/>
          </a:bodyPr>
          <a:lstStyle>
            <a:lvl1pPr marL="0" indent="0">
              <a:buNone/>
              <a:defRPr sz="1050">
                <a:solidFill>
                  <a:schemeClr val="tx1">
                    <a:lumMod val="50000"/>
                    <a:lumOff val="50000"/>
                  </a:schemeClr>
                </a:solidFill>
              </a:defRPr>
            </a:lvl1pPr>
          </a:lstStyle>
          <a:p>
            <a:pPr lvl="0"/>
            <a:r>
              <a:rPr lang="zh-CN" altLang="en-US" noProof="1" smtClean="0"/>
              <a:t>单击此处编辑母版文本样式</a:t>
            </a:r>
            <a:endParaRPr lang="zh-CN" altLang="en-US" noProof="1" smtClean="0"/>
          </a:p>
        </p:txBody>
      </p:sp>
      <p:sp>
        <p:nvSpPr>
          <p:cNvPr id="2" name="标题 1"/>
          <p:cNvSpPr>
            <a:spLocks noGrp="1"/>
          </p:cNvSpPr>
          <p:nvPr>
            <p:ph type="title"/>
          </p:nvPr>
        </p:nvSpPr>
        <p:spPr>
          <a:xfrm>
            <a:off x="654844" y="474345"/>
            <a:ext cx="5743099" cy="749935"/>
          </a:xfrm>
        </p:spPr>
        <p:txBody>
          <a:bodyPr>
            <a:noAutofit/>
          </a:bodyPr>
          <a:lstStyle>
            <a:lvl1pPr algn="l">
              <a:defRPr sz="2925"/>
            </a:lvl1pPr>
          </a:lstStyle>
          <a:p>
            <a:r>
              <a:rPr lang="zh-CN" altLang="en-US" noProof="1"/>
              <a:t>单击此处编辑母版标题样式</a:t>
            </a:r>
            <a:endParaRPr lang="zh-CN" altLang="en-US" noProof="1"/>
          </a:p>
        </p:txBody>
      </p:sp>
      <p:sp>
        <p:nvSpPr>
          <p:cNvPr id="21" name="日期占位符 2"/>
          <p:cNvSpPr>
            <a:spLocks noGrp="1"/>
          </p:cNvSpPr>
          <p:nvPr>
            <p:ph type="dt" sz="half" idx="18"/>
          </p:nvPr>
        </p:nvSpPr>
        <p:spPr/>
        <p:txBody>
          <a:bodyPr/>
          <a:lstStyle>
            <a:lvl1pPr>
              <a:defRPr/>
            </a:lvl1pPr>
          </a:lstStyle>
          <a:p>
            <a:pPr>
              <a:defRPr/>
            </a:pPr>
            <a:endParaRPr lang="zh-CN" altLang="en-US"/>
          </a:p>
        </p:txBody>
      </p:sp>
      <p:sp>
        <p:nvSpPr>
          <p:cNvPr id="22" name="页脚占位符 3"/>
          <p:cNvSpPr>
            <a:spLocks noGrp="1"/>
          </p:cNvSpPr>
          <p:nvPr>
            <p:ph type="ftr" sz="quarter" idx="19"/>
          </p:nvPr>
        </p:nvSpPr>
        <p:spPr/>
        <p:txBody>
          <a:bodyPr/>
          <a:lstStyle>
            <a:lvl1pPr>
              <a:defRPr/>
            </a:lvl1pPr>
          </a:lstStyle>
          <a:p>
            <a:pPr>
              <a:defRPr/>
            </a:pPr>
            <a:endParaRPr lang="zh-CN" altLang="en-US"/>
          </a:p>
        </p:txBody>
      </p:sp>
      <p:sp>
        <p:nvSpPr>
          <p:cNvPr id="23" name="灯片编号占位符 4"/>
          <p:cNvSpPr>
            <a:spLocks noGrp="1"/>
          </p:cNvSpPr>
          <p:nvPr>
            <p:ph type="sldNum" sz="quarter" idx="20"/>
          </p:nvPr>
        </p:nvSpPr>
        <p:spPr/>
        <p:txBody>
          <a:bodyPr/>
          <a:lstStyle>
            <a:lvl1pPr>
              <a:defRPr/>
            </a:lvl1pPr>
          </a:lstStyle>
          <a:p>
            <a:pPr>
              <a:defRPr/>
            </a:pPr>
            <a:fld id="{08A27417-C40F-4BCB-A649-20D5710ADFDF}" type="slidenum">
              <a:rPr lang="zh-CN" altLang="en-US"/>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2"/>
          <p:cNvCxnSpPr/>
          <p:nvPr/>
        </p:nvCxnSpPr>
        <p:spPr>
          <a:xfrm flipH="1">
            <a:off x="6146006" y="3686175"/>
            <a:ext cx="2300288" cy="0"/>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nvSpPr>
        <p:spPr>
          <a:xfrm flipV="1">
            <a:off x="0" y="0"/>
            <a:ext cx="2355056"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5" name="矩形 4"/>
          <p:cNvSpPr/>
          <p:nvPr/>
        </p:nvSpPr>
        <p:spPr>
          <a:xfrm>
            <a:off x="0" y="4849813"/>
            <a:ext cx="9144000" cy="20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6" name="平行四边形 5"/>
          <p:cNvSpPr/>
          <p:nvPr/>
        </p:nvSpPr>
        <p:spPr>
          <a:xfrm flipV="1">
            <a:off x="6728222" y="4849813"/>
            <a:ext cx="2305050" cy="205422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cs typeface="Arial" panose="02080604020202020204" pitchFamily="34" charset="0"/>
            </a:endParaRPr>
          </a:p>
        </p:txBody>
      </p:sp>
      <p:sp>
        <p:nvSpPr>
          <p:cNvPr id="2" name="标题 1"/>
          <p:cNvSpPr>
            <a:spLocks noGrp="1"/>
          </p:cNvSpPr>
          <p:nvPr>
            <p:ph type="title"/>
          </p:nvPr>
        </p:nvSpPr>
        <p:spPr>
          <a:xfrm>
            <a:off x="4429571" y="1817226"/>
            <a:ext cx="4154642" cy="1858954"/>
          </a:xfrm>
        </p:spPr>
        <p:txBody>
          <a:bodyPr lIns="90000" tIns="46800" rIns="90000" bIns="46800" anchor="b">
            <a:normAutofit/>
          </a:bodyPr>
          <a:lstStyle>
            <a:lvl1pPr algn="r">
              <a:defRPr sz="7200" b="1">
                <a:solidFill>
                  <a:schemeClr val="tx1">
                    <a:lumMod val="75000"/>
                    <a:lumOff val="25000"/>
                  </a:schemeClr>
                </a:solidFill>
                <a:latin typeface="+mj-lt"/>
              </a:defRPr>
            </a:lvl1pPr>
          </a:lstStyle>
          <a:p>
            <a:r>
              <a:rPr lang="zh-CN" altLang="en-US" noProof="1" smtClean="0"/>
              <a:t>单击此处编辑母版标题样式</a:t>
            </a:r>
            <a:endParaRPr lang="zh-CN" altLang="en-US" noProof="1"/>
          </a:p>
        </p:txBody>
      </p:sp>
      <p:sp>
        <p:nvSpPr>
          <p:cNvPr id="7" name="日期占位符 2"/>
          <p:cNvSpPr>
            <a:spLocks noGrp="1"/>
          </p:cNvSpPr>
          <p:nvPr>
            <p:ph type="dt" sz="half" idx="10"/>
          </p:nvPr>
        </p:nvSpPr>
        <p:spPr/>
        <p:txBody>
          <a:bodyPr lIns="90000" tIns="46800" rIns="90000" bIns="46800"/>
          <a:lstStyle>
            <a:lvl1pPr>
              <a:defRPr/>
            </a:lvl1pPr>
          </a:lstStyle>
          <a:p>
            <a:fld id="{760FBDFE-C587-4B4C-A407-44438C67B59E}" type="datetimeFigureOut">
              <a:rPr lang="zh-CN" altLang="en-US" smtClean="0"/>
            </a:fld>
            <a:endParaRPr lang="zh-CN" altLang="en-US"/>
          </a:p>
        </p:txBody>
      </p:sp>
      <p:sp>
        <p:nvSpPr>
          <p:cNvPr id="8" name="页脚占位符 3"/>
          <p:cNvSpPr>
            <a:spLocks noGrp="1"/>
          </p:cNvSpPr>
          <p:nvPr>
            <p:ph type="ftr" sz="quarter" idx="11"/>
          </p:nvPr>
        </p:nvSpPr>
        <p:spPr/>
        <p:txBody>
          <a:bodyPr lIns="90000" tIns="46800" rIns="90000" bIns="46800"/>
          <a:lstStyle>
            <a:lvl1pPr>
              <a:defRPr/>
            </a:lvl1pPr>
          </a:lstStyle>
          <a:p>
            <a:endParaRPr lang="zh-CN" altLang="en-US"/>
          </a:p>
        </p:txBody>
      </p:sp>
      <p:sp>
        <p:nvSpPr>
          <p:cNvPr id="9" name="灯片编号占位符 4"/>
          <p:cNvSpPr>
            <a:spLocks noGrp="1"/>
          </p:cNvSpPr>
          <p:nvPr>
            <p:ph type="sldNum" sz="quarter" idx="12"/>
          </p:nvPr>
        </p:nvSpPr>
        <p:spPr/>
        <p:txBody>
          <a:bodyPr lIns="90000" tIns="46800" rIns="90000" bIns="46800"/>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5" name="直角三角形 4"/>
          <p:cNvSpPr/>
          <p:nvPr>
            <p:custDataLst>
              <p:tags r:id="rId2"/>
            </p:custDataLst>
          </p:nvPr>
        </p:nvSpPr>
        <p:spPr>
          <a:xfrm rot="5400000">
            <a:off x="269081" y="581025"/>
            <a:ext cx="347663"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标题 1"/>
          <p:cNvSpPr>
            <a:spLocks noGrp="1"/>
          </p:cNvSpPr>
          <p:nvPr>
            <p:ph type="title"/>
          </p:nvPr>
        </p:nvSpPr>
        <p:spPr>
          <a:xfrm>
            <a:off x="654844" y="474345"/>
            <a:ext cx="5743099" cy="749935"/>
          </a:xfrm>
        </p:spPr>
        <p:txBody>
          <a:bodyPr>
            <a:noAutofit/>
          </a:bodyPr>
          <a:lstStyle>
            <a:lvl1pPr algn="l">
              <a:defRPr sz="2925"/>
            </a:lvl1pPr>
          </a:lstStyle>
          <a:p>
            <a:r>
              <a:rPr lang="zh-CN" altLang="en-US" noProof="1"/>
              <a:t>单击此处编辑母版标题样式</a:t>
            </a:r>
            <a:endParaRPr lang="zh-CN" altLang="en-US" noProof="1"/>
          </a:p>
        </p:txBody>
      </p:sp>
      <p:sp>
        <p:nvSpPr>
          <p:cNvPr id="6" name="日期占位符 4"/>
          <p:cNvSpPr>
            <a:spLocks noGrp="1"/>
          </p:cNvSpPr>
          <p:nvPr>
            <p:ph type="dt" sz="half" idx="10"/>
          </p:nvPr>
        </p:nvSpPr>
        <p:spPr/>
        <p:txBody>
          <a:bodyPr/>
          <a:lstStyle>
            <a:lvl1pPr>
              <a:defRPr/>
            </a:lvl1pPr>
          </a:lstStyle>
          <a:p>
            <a:pPr lvl="0"/>
            <a:endParaRPr lang="zh-CN" altLang="en-US">
              <a:latin typeface="Arial" panose="02080604020202020204" pitchFamily="34" charset="0"/>
            </a:endParaRPr>
          </a:p>
        </p:txBody>
      </p:sp>
      <p:sp>
        <p:nvSpPr>
          <p:cNvPr id="7" name="页脚占位符 5"/>
          <p:cNvSpPr>
            <a:spLocks noGrp="1"/>
          </p:cNvSpPr>
          <p:nvPr>
            <p:ph type="ftr" sz="quarter" idx="11"/>
          </p:nvPr>
        </p:nvSpPr>
        <p:spPr/>
        <p:txBody>
          <a:bodyPr/>
          <a:lstStyle>
            <a:lvl1pPr>
              <a:defRPr/>
            </a:lvl1pPr>
          </a:lstStyle>
          <a:p>
            <a:pPr lvl="0"/>
            <a:endParaRPr lang="zh-CN" altLang="en-US">
              <a:latin typeface="Arial" panose="02080604020202020204" pitchFamily="34" charset="0"/>
            </a:endParaRPr>
          </a:p>
        </p:txBody>
      </p:sp>
      <p:sp>
        <p:nvSpPr>
          <p:cNvPr id="8" name="灯片编号占位符 6"/>
          <p:cNvSpPr>
            <a:spLocks noGrp="1"/>
          </p:cNvSpPr>
          <p:nvPr>
            <p:ph type="sldNum" sz="quarter" idx="12"/>
          </p:nvPr>
        </p:nvSpPr>
        <p:spPr/>
        <p:txBody>
          <a:bodyPr/>
          <a:lstStyle>
            <a:lvl1pPr>
              <a:defRPr/>
            </a:lvl1p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中心辐射">
    <p:spTree>
      <p:nvGrpSpPr>
        <p:cNvPr id="1" name=""/>
        <p:cNvGrpSpPr/>
        <p:nvPr/>
      </p:nvGrpSpPr>
      <p:grpSpPr>
        <a:xfrm>
          <a:off x="0" y="0"/>
          <a:ext cx="0" cy="0"/>
          <a:chOff x="0" y="0"/>
          <a:chExt cx="0" cy="0"/>
        </a:xfrm>
      </p:grpSpPr>
      <p:sp>
        <p:nvSpPr>
          <p:cNvPr id="11" name="直角三角形 10"/>
          <p:cNvSpPr/>
          <p:nvPr>
            <p:custDataLst>
              <p:tags r:id="rId2"/>
            </p:custDataLst>
          </p:nvPr>
        </p:nvSpPr>
        <p:spPr>
          <a:xfrm rot="5400000">
            <a:off x="269081" y="581025"/>
            <a:ext cx="347663"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12" name="椭圆 11"/>
          <p:cNvSpPr/>
          <p:nvPr>
            <p:custDataLst>
              <p:tags r:id="rId3"/>
            </p:custDataLst>
          </p:nvPr>
        </p:nvSpPr>
        <p:spPr bwMode="auto">
          <a:xfrm>
            <a:off x="3983831" y="2919413"/>
            <a:ext cx="1152525" cy="15351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sz="1350" noProof="1">
              <a:solidFill>
                <a:prstClr val="white"/>
              </a:solidFill>
              <a:latin typeface="黑体" panose="02010609060101010101" pitchFamily="49" charset="-122"/>
              <a:ea typeface="黑体" panose="02010609060101010101" pitchFamily="49" charset="-122"/>
            </a:endParaRPr>
          </a:p>
        </p:txBody>
      </p:sp>
      <p:sp>
        <p:nvSpPr>
          <p:cNvPr id="13" name="椭圆 12"/>
          <p:cNvSpPr/>
          <p:nvPr>
            <p:custDataLst>
              <p:tags r:id="rId4"/>
            </p:custDataLst>
          </p:nvPr>
        </p:nvSpPr>
        <p:spPr bwMode="auto">
          <a:xfrm>
            <a:off x="5100638" y="4352925"/>
            <a:ext cx="766763" cy="1022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sz="1350" noProof="1">
              <a:solidFill>
                <a:prstClr val="white"/>
              </a:solidFill>
              <a:latin typeface="黑体" panose="02010609060101010101" pitchFamily="49" charset="-122"/>
              <a:ea typeface="黑体" panose="02010609060101010101" pitchFamily="49" charset="-122"/>
            </a:endParaRPr>
          </a:p>
        </p:txBody>
      </p:sp>
      <p:sp>
        <p:nvSpPr>
          <p:cNvPr id="14" name="椭圆 13"/>
          <p:cNvSpPr/>
          <p:nvPr>
            <p:custDataLst>
              <p:tags r:id="rId5"/>
            </p:custDataLst>
          </p:nvPr>
        </p:nvSpPr>
        <p:spPr bwMode="auto">
          <a:xfrm>
            <a:off x="5100638" y="2000250"/>
            <a:ext cx="766763" cy="10207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sz="1350" noProof="1">
              <a:solidFill>
                <a:prstClr val="white"/>
              </a:solidFill>
              <a:latin typeface="黑体" panose="02010609060101010101" pitchFamily="49" charset="-122"/>
              <a:ea typeface="黑体" panose="02010609060101010101" pitchFamily="49" charset="-122"/>
            </a:endParaRPr>
          </a:p>
        </p:txBody>
      </p:sp>
      <p:sp>
        <p:nvSpPr>
          <p:cNvPr id="15" name="椭圆 14"/>
          <p:cNvSpPr/>
          <p:nvPr>
            <p:custDataLst>
              <p:tags r:id="rId6"/>
            </p:custDataLst>
          </p:nvPr>
        </p:nvSpPr>
        <p:spPr bwMode="auto">
          <a:xfrm>
            <a:off x="3281363" y="2000250"/>
            <a:ext cx="765572" cy="10207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sz="1350" noProof="1">
              <a:solidFill>
                <a:prstClr val="white"/>
              </a:solidFill>
              <a:latin typeface="黑体" panose="02010609060101010101" pitchFamily="49" charset="-122"/>
              <a:ea typeface="黑体" panose="02010609060101010101" pitchFamily="49" charset="-122"/>
            </a:endParaRPr>
          </a:p>
        </p:txBody>
      </p:sp>
      <p:sp>
        <p:nvSpPr>
          <p:cNvPr id="16" name="椭圆 15"/>
          <p:cNvSpPr/>
          <p:nvPr>
            <p:custDataLst>
              <p:tags r:id="rId7"/>
            </p:custDataLst>
          </p:nvPr>
        </p:nvSpPr>
        <p:spPr bwMode="auto">
          <a:xfrm>
            <a:off x="3281363" y="4352925"/>
            <a:ext cx="765572" cy="10223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sz="1350" noProof="1">
              <a:solidFill>
                <a:prstClr val="white"/>
              </a:solidFill>
              <a:latin typeface="黑体" panose="02010609060101010101" pitchFamily="49" charset="-122"/>
              <a:ea typeface="黑体" panose="02010609060101010101" pitchFamily="49" charset="-122"/>
            </a:endParaRPr>
          </a:p>
        </p:txBody>
      </p:sp>
      <p:sp>
        <p:nvSpPr>
          <p:cNvPr id="63" name="文本占位符 62"/>
          <p:cNvSpPr>
            <a:spLocks noGrp="1"/>
          </p:cNvSpPr>
          <p:nvPr>
            <p:ph type="body" sz="quarter" idx="13"/>
          </p:nvPr>
        </p:nvSpPr>
        <p:spPr>
          <a:xfrm>
            <a:off x="877967" y="1803400"/>
            <a:ext cx="2018109" cy="514032"/>
          </a:xfrm>
        </p:spPr>
        <p:txBody>
          <a:bodyPr>
            <a:normAutofit/>
          </a:bodyPr>
          <a:lstStyle>
            <a:lvl1pPr marL="0" indent="0" algn="r">
              <a:buNone/>
              <a:defRPr sz="1500" b="1">
                <a:solidFill>
                  <a:schemeClr val="tx1">
                    <a:lumMod val="75000"/>
                    <a:lumOff val="25000"/>
                  </a:schemeClr>
                </a:solidFill>
              </a:defRPr>
            </a:lvl1pPr>
          </a:lstStyle>
          <a:p>
            <a:pPr lvl="0"/>
            <a:endParaRPr lang="zh-CN" altLang="en-US" noProof="1"/>
          </a:p>
        </p:txBody>
      </p:sp>
      <p:sp>
        <p:nvSpPr>
          <p:cNvPr id="65" name="文本占位符 64"/>
          <p:cNvSpPr>
            <a:spLocks noGrp="1"/>
          </p:cNvSpPr>
          <p:nvPr>
            <p:ph type="body" sz="quarter" idx="14"/>
          </p:nvPr>
        </p:nvSpPr>
        <p:spPr>
          <a:xfrm>
            <a:off x="877967" y="2337909"/>
            <a:ext cx="2018109" cy="769938"/>
          </a:xfrm>
        </p:spPr>
        <p:txBody>
          <a:bodyPr>
            <a:normAutofit/>
          </a:bodyPr>
          <a:lstStyle>
            <a:lvl1pPr marL="0" indent="0" algn="r">
              <a:buNone/>
              <a:defRPr sz="1050">
                <a:solidFill>
                  <a:schemeClr val="bg1">
                    <a:lumMod val="65000"/>
                  </a:schemeClr>
                </a:solidFill>
              </a:defRPr>
            </a:lvl1pPr>
          </a:lstStyle>
          <a:p>
            <a:pPr lvl="0"/>
            <a:endParaRPr lang="zh-CN" altLang="en-US" noProof="1"/>
          </a:p>
        </p:txBody>
      </p:sp>
      <p:sp>
        <p:nvSpPr>
          <p:cNvPr id="66" name="文本占位符 62"/>
          <p:cNvSpPr>
            <a:spLocks noGrp="1"/>
          </p:cNvSpPr>
          <p:nvPr>
            <p:ph type="body" sz="quarter" idx="15"/>
          </p:nvPr>
        </p:nvSpPr>
        <p:spPr>
          <a:xfrm>
            <a:off x="877967" y="4079875"/>
            <a:ext cx="2018109" cy="514032"/>
          </a:xfrm>
        </p:spPr>
        <p:txBody>
          <a:bodyPr>
            <a:normAutofit/>
          </a:bodyPr>
          <a:lstStyle>
            <a:lvl1pPr marL="0" indent="0" algn="r">
              <a:buNone/>
              <a:defRPr sz="1500" b="1">
                <a:solidFill>
                  <a:schemeClr val="tx1">
                    <a:lumMod val="75000"/>
                    <a:lumOff val="25000"/>
                  </a:schemeClr>
                </a:solidFill>
              </a:defRPr>
            </a:lvl1pPr>
          </a:lstStyle>
          <a:p>
            <a:pPr lvl="0"/>
            <a:endParaRPr lang="zh-CN" altLang="en-US" noProof="1"/>
          </a:p>
        </p:txBody>
      </p:sp>
      <p:sp>
        <p:nvSpPr>
          <p:cNvPr id="67" name="文本占位符 64"/>
          <p:cNvSpPr>
            <a:spLocks noGrp="1"/>
          </p:cNvSpPr>
          <p:nvPr>
            <p:ph type="body" sz="quarter" idx="16"/>
          </p:nvPr>
        </p:nvSpPr>
        <p:spPr>
          <a:xfrm>
            <a:off x="877967" y="4598631"/>
            <a:ext cx="2018109" cy="769938"/>
          </a:xfrm>
        </p:spPr>
        <p:txBody>
          <a:bodyPr>
            <a:normAutofit/>
          </a:bodyPr>
          <a:lstStyle>
            <a:lvl1pPr marL="0" indent="0" algn="r">
              <a:buNone/>
              <a:defRPr sz="1050">
                <a:solidFill>
                  <a:schemeClr val="bg1">
                    <a:lumMod val="65000"/>
                  </a:schemeClr>
                </a:solidFill>
              </a:defRPr>
            </a:lvl1pPr>
          </a:lstStyle>
          <a:p>
            <a:pPr lvl="0"/>
            <a:endParaRPr lang="zh-CN" altLang="en-US" noProof="1"/>
          </a:p>
        </p:txBody>
      </p:sp>
      <p:sp>
        <p:nvSpPr>
          <p:cNvPr id="68" name="文本占位符 62"/>
          <p:cNvSpPr>
            <a:spLocks noGrp="1"/>
          </p:cNvSpPr>
          <p:nvPr>
            <p:ph type="body" sz="quarter" idx="17"/>
          </p:nvPr>
        </p:nvSpPr>
        <p:spPr>
          <a:xfrm>
            <a:off x="6225064" y="1803400"/>
            <a:ext cx="2018109" cy="514032"/>
          </a:xfrm>
        </p:spPr>
        <p:txBody>
          <a:bodyPr>
            <a:normAutofit/>
          </a:bodyPr>
          <a:lstStyle>
            <a:lvl1pPr marL="0" indent="0" algn="l">
              <a:buNone/>
              <a:defRPr sz="1500" b="1">
                <a:solidFill>
                  <a:schemeClr val="tx1">
                    <a:lumMod val="75000"/>
                    <a:lumOff val="25000"/>
                  </a:schemeClr>
                </a:solidFill>
              </a:defRPr>
            </a:lvl1pPr>
          </a:lstStyle>
          <a:p>
            <a:pPr lvl="0"/>
            <a:endParaRPr lang="zh-CN" altLang="en-US" noProof="1"/>
          </a:p>
        </p:txBody>
      </p:sp>
      <p:sp>
        <p:nvSpPr>
          <p:cNvPr id="69" name="文本占位符 64"/>
          <p:cNvSpPr>
            <a:spLocks noGrp="1"/>
          </p:cNvSpPr>
          <p:nvPr>
            <p:ph type="body" sz="quarter" idx="18"/>
          </p:nvPr>
        </p:nvSpPr>
        <p:spPr>
          <a:xfrm>
            <a:off x="6225064" y="2325100"/>
            <a:ext cx="2018109" cy="769938"/>
          </a:xfrm>
        </p:spPr>
        <p:txBody>
          <a:bodyPr>
            <a:normAutofit/>
          </a:bodyPr>
          <a:lstStyle>
            <a:lvl1pPr marL="0" indent="0" algn="l">
              <a:buNone/>
              <a:defRPr sz="1050">
                <a:solidFill>
                  <a:schemeClr val="bg1">
                    <a:lumMod val="65000"/>
                  </a:schemeClr>
                </a:solidFill>
              </a:defRPr>
            </a:lvl1pPr>
          </a:lstStyle>
          <a:p>
            <a:pPr lvl="0"/>
            <a:endParaRPr lang="zh-CN" altLang="en-US" noProof="1"/>
          </a:p>
        </p:txBody>
      </p:sp>
      <p:sp>
        <p:nvSpPr>
          <p:cNvPr id="70" name="文本占位符 62"/>
          <p:cNvSpPr>
            <a:spLocks noGrp="1"/>
          </p:cNvSpPr>
          <p:nvPr>
            <p:ph type="body" sz="quarter" idx="19"/>
          </p:nvPr>
        </p:nvSpPr>
        <p:spPr>
          <a:xfrm>
            <a:off x="6225064" y="4079875"/>
            <a:ext cx="2018109" cy="514032"/>
          </a:xfrm>
        </p:spPr>
        <p:txBody>
          <a:bodyPr>
            <a:normAutofit/>
          </a:bodyPr>
          <a:lstStyle>
            <a:lvl1pPr marL="0" indent="0" algn="l">
              <a:buNone/>
              <a:defRPr sz="1500" b="1">
                <a:solidFill>
                  <a:schemeClr val="tx1">
                    <a:lumMod val="75000"/>
                    <a:lumOff val="25000"/>
                  </a:schemeClr>
                </a:solidFill>
              </a:defRPr>
            </a:lvl1pPr>
          </a:lstStyle>
          <a:p>
            <a:pPr lvl="0"/>
            <a:endParaRPr lang="zh-CN" altLang="en-US" noProof="1"/>
          </a:p>
        </p:txBody>
      </p:sp>
      <p:sp>
        <p:nvSpPr>
          <p:cNvPr id="71" name="文本占位符 64"/>
          <p:cNvSpPr>
            <a:spLocks noGrp="1"/>
          </p:cNvSpPr>
          <p:nvPr>
            <p:ph type="body" sz="quarter" idx="20"/>
          </p:nvPr>
        </p:nvSpPr>
        <p:spPr>
          <a:xfrm>
            <a:off x="6225064" y="4614384"/>
            <a:ext cx="2018109" cy="769938"/>
          </a:xfrm>
        </p:spPr>
        <p:txBody>
          <a:bodyPr>
            <a:normAutofit/>
          </a:bodyPr>
          <a:lstStyle>
            <a:lvl1pPr marL="0" indent="0" algn="l">
              <a:buNone/>
              <a:defRPr sz="1050">
                <a:solidFill>
                  <a:schemeClr val="bg1">
                    <a:lumMod val="65000"/>
                  </a:schemeClr>
                </a:solidFill>
              </a:defRPr>
            </a:lvl1pPr>
          </a:lstStyle>
          <a:p>
            <a:pPr lvl="0"/>
            <a:endParaRPr lang="zh-CN" altLang="en-US" noProof="1"/>
          </a:p>
        </p:txBody>
      </p:sp>
      <p:sp>
        <p:nvSpPr>
          <p:cNvPr id="3" name="标题 2"/>
          <p:cNvSpPr>
            <a:spLocks noGrp="1"/>
          </p:cNvSpPr>
          <p:nvPr>
            <p:ph type="title"/>
          </p:nvPr>
        </p:nvSpPr>
        <p:spPr>
          <a:xfrm>
            <a:off x="654844" y="474345"/>
            <a:ext cx="5743099" cy="749935"/>
          </a:xfrm>
        </p:spPr>
        <p:txBody>
          <a:bodyPr>
            <a:noAutofit/>
          </a:bodyPr>
          <a:lstStyle>
            <a:lvl1pPr algn="l">
              <a:defRPr sz="2925"/>
            </a:lvl1pPr>
          </a:lstStyle>
          <a:p>
            <a:r>
              <a:rPr lang="zh-CN" altLang="en-US" noProof="1"/>
              <a:t>单击此处编辑母版标题样式</a:t>
            </a:r>
            <a:endParaRPr lang="zh-CN" altLang="en-US" noProof="1"/>
          </a:p>
        </p:txBody>
      </p:sp>
      <p:sp>
        <p:nvSpPr>
          <p:cNvPr id="17" name="日期占位符 3"/>
          <p:cNvSpPr>
            <a:spLocks noGrp="1"/>
          </p:cNvSpPr>
          <p:nvPr>
            <p:ph type="dt" sz="half" idx="21"/>
          </p:nvPr>
        </p:nvSpPr>
        <p:spPr/>
        <p:txBody>
          <a:bodyPr/>
          <a:lstStyle>
            <a:lvl1pPr>
              <a:defRPr/>
            </a:lvl1pPr>
          </a:lstStyle>
          <a:p>
            <a:pPr>
              <a:defRPr/>
            </a:pPr>
            <a:endParaRPr lang="zh-CN" altLang="en-US"/>
          </a:p>
        </p:txBody>
      </p:sp>
      <p:sp>
        <p:nvSpPr>
          <p:cNvPr id="18" name="页脚占位符 4"/>
          <p:cNvSpPr>
            <a:spLocks noGrp="1"/>
          </p:cNvSpPr>
          <p:nvPr>
            <p:ph type="ftr" sz="quarter" idx="22"/>
          </p:nvPr>
        </p:nvSpPr>
        <p:spPr/>
        <p:txBody>
          <a:bodyPr/>
          <a:lstStyle>
            <a:lvl1pPr>
              <a:defRPr/>
            </a:lvl1pPr>
          </a:lstStyle>
          <a:p>
            <a:pPr>
              <a:defRPr/>
            </a:pPr>
            <a:endParaRPr lang="zh-CN" altLang="en-US"/>
          </a:p>
        </p:txBody>
      </p:sp>
      <p:sp>
        <p:nvSpPr>
          <p:cNvPr id="19" name="灯片编号占位符 5"/>
          <p:cNvSpPr>
            <a:spLocks noGrp="1"/>
          </p:cNvSpPr>
          <p:nvPr>
            <p:ph type="sldNum" sz="quarter" idx="23"/>
          </p:nvPr>
        </p:nvSpPr>
        <p:spPr/>
        <p:txBody>
          <a:bodyPr/>
          <a:lstStyle>
            <a:lvl1pPr>
              <a:defRPr/>
            </a:lvl1pPr>
          </a:lstStyle>
          <a:p>
            <a:pPr>
              <a:defRPr/>
            </a:pPr>
            <a:fld id="{99942D66-09A3-49C8-BD78-0E22FA0EEE97}" type="slidenum">
              <a:rPr lang="zh-CN" altLang="en-US"/>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横排四项">
    <p:spTree>
      <p:nvGrpSpPr>
        <p:cNvPr id="1" name=""/>
        <p:cNvGrpSpPr/>
        <p:nvPr/>
      </p:nvGrpSpPr>
      <p:grpSpPr>
        <a:xfrm>
          <a:off x="0" y="0"/>
          <a:ext cx="0" cy="0"/>
          <a:chOff x="0" y="0"/>
          <a:chExt cx="0" cy="0"/>
        </a:xfrm>
      </p:grpSpPr>
      <p:pic>
        <p:nvPicPr>
          <p:cNvPr id="7" name="图片 1" descr="image1 (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b="57613"/>
          <a:stretch>
            <a:fillRect/>
          </a:stretch>
        </p:blipFill>
        <p:spPr bwMode="auto">
          <a:xfrm>
            <a:off x="-4762" y="7938"/>
            <a:ext cx="9145191"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custDataLst>
              <p:tags r:id="rId4"/>
            </p:custDataLst>
          </p:nvPr>
        </p:nvSpPr>
        <p:spPr>
          <a:xfrm>
            <a:off x="-9525" y="-9525"/>
            <a:ext cx="9153525" cy="3429000"/>
          </a:xfrm>
          <a:prstGeom prst="rect">
            <a:avLst/>
          </a:prstGeom>
          <a:solidFill>
            <a:schemeClr val="tx1">
              <a:lumMod val="75000"/>
              <a:lumOff val="2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28" name="内容占位符 27"/>
          <p:cNvSpPr>
            <a:spLocks noGrp="1"/>
          </p:cNvSpPr>
          <p:nvPr>
            <p:ph sz="quarter" idx="13"/>
          </p:nvPr>
        </p:nvSpPr>
        <p:spPr>
          <a:xfrm>
            <a:off x="802280" y="2831300"/>
            <a:ext cx="1828800" cy="3267075"/>
          </a:xfrm>
        </p:spPr>
        <p:txBody>
          <a:bodyPr/>
          <a:lstStyle>
            <a:lvl1pPr>
              <a:defRPr sz="1350"/>
            </a:lvl1pPr>
            <a:lvl2pPr>
              <a:defRPr sz="1350"/>
            </a:lvl2pPr>
            <a:lvl3pPr>
              <a:defRPr sz="1350"/>
            </a:lvl3pPr>
            <a:lvl4pPr>
              <a:defRPr sz="1350"/>
            </a:lvl4pPr>
            <a:lvl5pPr>
              <a:defRPr sz="135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29" name="内容占位符 27"/>
          <p:cNvSpPr>
            <a:spLocks noGrp="1"/>
          </p:cNvSpPr>
          <p:nvPr>
            <p:ph sz="quarter" idx="14"/>
          </p:nvPr>
        </p:nvSpPr>
        <p:spPr>
          <a:xfrm>
            <a:off x="2712903" y="2831301"/>
            <a:ext cx="1828800" cy="3267075"/>
          </a:xfrm>
        </p:spPr>
        <p:txBody>
          <a:bodyPr/>
          <a:lstStyle>
            <a:lvl1pPr>
              <a:defRPr sz="1350"/>
            </a:lvl1pPr>
            <a:lvl2pPr>
              <a:defRPr sz="1350"/>
            </a:lvl2pPr>
            <a:lvl3pPr>
              <a:defRPr sz="1350"/>
            </a:lvl3pPr>
            <a:lvl4pPr>
              <a:defRPr sz="1350"/>
            </a:lvl4pPr>
            <a:lvl5pPr>
              <a:defRPr sz="135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0" name="内容占位符 27"/>
          <p:cNvSpPr>
            <a:spLocks noGrp="1"/>
          </p:cNvSpPr>
          <p:nvPr>
            <p:ph sz="quarter" idx="15"/>
          </p:nvPr>
        </p:nvSpPr>
        <p:spPr>
          <a:xfrm>
            <a:off x="4623527" y="2831300"/>
            <a:ext cx="1828800" cy="3267075"/>
          </a:xfrm>
        </p:spPr>
        <p:txBody>
          <a:bodyPr/>
          <a:lstStyle>
            <a:lvl1pPr>
              <a:defRPr sz="1350"/>
            </a:lvl1pPr>
            <a:lvl2pPr>
              <a:defRPr sz="1350"/>
            </a:lvl2pPr>
            <a:lvl3pPr>
              <a:defRPr sz="1350"/>
            </a:lvl3pPr>
            <a:lvl4pPr>
              <a:defRPr sz="1350"/>
            </a:lvl4pPr>
            <a:lvl5pPr>
              <a:defRPr sz="135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1" name="内容占位符 27"/>
          <p:cNvSpPr>
            <a:spLocks noGrp="1"/>
          </p:cNvSpPr>
          <p:nvPr>
            <p:ph sz="quarter" idx="16"/>
          </p:nvPr>
        </p:nvSpPr>
        <p:spPr>
          <a:xfrm>
            <a:off x="6534150" y="2831300"/>
            <a:ext cx="1828800" cy="3267075"/>
          </a:xfrm>
        </p:spPr>
        <p:txBody>
          <a:bodyPr/>
          <a:lstStyle>
            <a:lvl1pPr>
              <a:defRPr sz="1350"/>
            </a:lvl1pPr>
            <a:lvl2pPr>
              <a:defRPr sz="1350"/>
            </a:lvl2pPr>
            <a:lvl3pPr>
              <a:defRPr sz="1350"/>
            </a:lvl3pPr>
            <a:lvl4pPr>
              <a:defRPr sz="1350"/>
            </a:lvl4pPr>
            <a:lvl5pPr>
              <a:defRPr sz="135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3" name="文本占位符 32"/>
          <p:cNvSpPr>
            <a:spLocks noGrp="1"/>
          </p:cNvSpPr>
          <p:nvPr>
            <p:ph type="body" sz="quarter" idx="17"/>
          </p:nvPr>
        </p:nvSpPr>
        <p:spPr>
          <a:xfrm>
            <a:off x="2658565" y="987425"/>
            <a:ext cx="3826871" cy="1001713"/>
          </a:xfrm>
        </p:spPr>
        <p:txBody>
          <a:bodyPr/>
          <a:lstStyle>
            <a:lvl1pPr marL="0" indent="0" algn="ctr">
              <a:buNone/>
              <a:defRPr sz="3525" b="1">
                <a:solidFill>
                  <a:schemeClr val="bg1"/>
                </a:solidFill>
              </a:defRPr>
            </a:lvl1pPr>
          </a:lstStyle>
          <a:p>
            <a:pPr lvl="0"/>
            <a:endParaRPr lang="zh-CN" altLang="en-US" noProof="1"/>
          </a:p>
        </p:txBody>
      </p:sp>
      <p:sp>
        <p:nvSpPr>
          <p:cNvPr id="9" name="日期占位符 3"/>
          <p:cNvSpPr>
            <a:spLocks noGrp="1"/>
          </p:cNvSpPr>
          <p:nvPr>
            <p:ph type="dt" sz="half" idx="18"/>
          </p:nvPr>
        </p:nvSpPr>
        <p:spPr/>
        <p:txBody>
          <a:bodyPr/>
          <a:lstStyle>
            <a:lvl1pPr>
              <a:defRPr/>
            </a:lvl1pPr>
          </a:lstStyle>
          <a:p>
            <a:pPr>
              <a:defRPr/>
            </a:pPr>
            <a:endParaRPr lang="zh-CN" altLang="en-US"/>
          </a:p>
        </p:txBody>
      </p:sp>
      <p:sp>
        <p:nvSpPr>
          <p:cNvPr id="10" name="页脚占位符 4"/>
          <p:cNvSpPr>
            <a:spLocks noGrp="1"/>
          </p:cNvSpPr>
          <p:nvPr>
            <p:ph type="ftr" sz="quarter" idx="19"/>
          </p:nvPr>
        </p:nvSpPr>
        <p:spPr/>
        <p:txBody>
          <a:bodyPr/>
          <a:lstStyle>
            <a:lvl1pPr>
              <a:defRPr/>
            </a:lvl1pPr>
          </a:lstStyle>
          <a:p>
            <a:pPr>
              <a:defRPr/>
            </a:pPr>
            <a:endParaRPr lang="zh-CN" altLang="en-US"/>
          </a:p>
        </p:txBody>
      </p:sp>
      <p:sp>
        <p:nvSpPr>
          <p:cNvPr id="11" name="灯片编号占位符 5"/>
          <p:cNvSpPr>
            <a:spLocks noGrp="1"/>
          </p:cNvSpPr>
          <p:nvPr>
            <p:ph type="sldNum" sz="quarter" idx="20"/>
          </p:nvPr>
        </p:nvSpPr>
        <p:spPr/>
        <p:txBody>
          <a:bodyPr/>
          <a:lstStyle>
            <a:lvl1pPr>
              <a:defRPr/>
            </a:lvl1pPr>
          </a:lstStyle>
          <a:p>
            <a:pPr>
              <a:defRPr/>
            </a:pPr>
            <a:fld id="{8B4CB220-9613-45E2-87AB-1F4CF10BF013}" type="slidenum">
              <a:rPr lang="zh-CN" altLang="en-US"/>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7" name="直角三角形 6"/>
          <p:cNvSpPr/>
          <p:nvPr>
            <p:custDataLst>
              <p:tags r:id="rId2"/>
            </p:custDataLst>
          </p:nvPr>
        </p:nvSpPr>
        <p:spPr>
          <a:xfrm rot="5400000">
            <a:off x="269081" y="581025"/>
            <a:ext cx="347663" cy="463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a typeface="黑体" panose="02010609060101010101" pitchFamily="49" charset="-122"/>
              <a:cs typeface="Arial" panose="02080604020202020204" pitchFamily="34" charset="0"/>
            </a:endParaRPr>
          </a:p>
        </p:txBody>
      </p:sp>
      <p:sp>
        <p:nvSpPr>
          <p:cNvPr id="3" name="文本占位符 2"/>
          <p:cNvSpPr>
            <a:spLocks noGrp="1"/>
          </p:cNvSpPr>
          <p:nvPr>
            <p:ph type="body" idx="1"/>
          </p:nvPr>
        </p:nvSpPr>
        <p:spPr>
          <a:xfrm>
            <a:off x="629841" y="1639598"/>
            <a:ext cx="3868340" cy="823912"/>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39598"/>
            <a:ext cx="3887391" cy="823912"/>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标题 1"/>
          <p:cNvSpPr>
            <a:spLocks noGrp="1"/>
          </p:cNvSpPr>
          <p:nvPr>
            <p:ph type="title"/>
          </p:nvPr>
        </p:nvSpPr>
        <p:spPr>
          <a:xfrm>
            <a:off x="654844" y="474345"/>
            <a:ext cx="5743099" cy="749935"/>
          </a:xfrm>
        </p:spPr>
        <p:txBody>
          <a:bodyPr>
            <a:noAutofit/>
          </a:bodyPr>
          <a:lstStyle>
            <a:lvl1pPr algn="l">
              <a:defRPr sz="2925"/>
            </a:lvl1pPr>
          </a:lstStyle>
          <a:p>
            <a:r>
              <a:rPr lang="zh-CN" altLang="en-US" noProof="1"/>
              <a:t>单击此处编辑母版标题样式</a:t>
            </a:r>
            <a:endParaRPr lang="zh-CN" altLang="en-US" noProof="1"/>
          </a:p>
        </p:txBody>
      </p:sp>
      <p:sp>
        <p:nvSpPr>
          <p:cNvPr id="8" name="日期占位符 6"/>
          <p:cNvSpPr>
            <a:spLocks noGrp="1"/>
          </p:cNvSpPr>
          <p:nvPr>
            <p:ph type="dt" sz="half" idx="10"/>
          </p:nvPr>
        </p:nvSpPr>
        <p:spPr/>
        <p:txBody>
          <a:bodyPr/>
          <a:lstStyle>
            <a:lvl1pPr>
              <a:defRPr/>
            </a:lvl1pPr>
          </a:lstStyle>
          <a:p>
            <a:pPr lvl="0"/>
            <a:endParaRPr lang="zh-CN" altLang="en-US">
              <a:latin typeface="Arial" panose="02080604020202020204" pitchFamily="34" charset="0"/>
            </a:endParaRPr>
          </a:p>
        </p:txBody>
      </p:sp>
      <p:sp>
        <p:nvSpPr>
          <p:cNvPr id="9" name="页脚占位符 7"/>
          <p:cNvSpPr>
            <a:spLocks noGrp="1"/>
          </p:cNvSpPr>
          <p:nvPr>
            <p:ph type="ftr" sz="quarter" idx="11"/>
          </p:nvPr>
        </p:nvSpPr>
        <p:spPr/>
        <p:txBody>
          <a:bodyPr/>
          <a:lstStyle>
            <a:lvl1pPr>
              <a:defRPr/>
            </a:lvl1pPr>
          </a:lstStyle>
          <a:p>
            <a:pPr lvl="0"/>
            <a:endParaRPr lang="zh-CN" altLang="en-US">
              <a:latin typeface="Arial" panose="02080604020202020204" pitchFamily="34" charset="0"/>
            </a:endParaRPr>
          </a:p>
        </p:txBody>
      </p:sp>
      <p:sp>
        <p:nvSpPr>
          <p:cNvPr id="10" name="灯片编号占位符 8"/>
          <p:cNvSpPr>
            <a:spLocks noGrp="1"/>
          </p:cNvSpPr>
          <p:nvPr>
            <p:ph type="sldNum" sz="quarter" idx="12"/>
          </p:nvPr>
        </p:nvSpPr>
        <p:spPr/>
        <p:txBody>
          <a:bodyPr/>
          <a:lstStyle>
            <a:lvl1pPr>
              <a:defRPr/>
            </a:lvl1pPr>
          </a:lstStyle>
          <a:p>
            <a:pPr lvl="0"/>
            <a:fld id="{9A0DB2DC-4C9A-4742-B13C-FB6460FD3503}" type="slidenum">
              <a:rPr lang="zh-CN" altLang="en-US">
                <a:latin typeface="Arial" panose="02080604020202020204" pitchFamily="34" charset="0"/>
              </a:rPr>
            </a:fld>
            <a:endParaRPr lang="zh-CN" altLang="en-US">
              <a:latin typeface="Arial" panose="0208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4"/>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custDataLst>
              <p:tags r:id="rId15"/>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fontAlgn="auto">
              <a:lnSpc>
                <a:spcPct val="120000"/>
              </a:lnSpc>
              <a:buFontTx/>
              <a:buNone/>
              <a:defRPr sz="900" noProof="1">
                <a:solidFill>
                  <a:schemeClr val="tx1">
                    <a:lumMod val="50000"/>
                    <a:lumOff val="50000"/>
                  </a:schemeClr>
                </a:solidFill>
                <a:latin typeface="+mn-lt"/>
                <a:ea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fontAlgn="auto">
              <a:lnSpc>
                <a:spcPct val="120000"/>
              </a:lnSpc>
              <a:buFontTx/>
              <a:buNone/>
              <a:defRPr sz="900" noProof="1">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fontAlgn="auto">
              <a:lnSpc>
                <a:spcPct val="120000"/>
              </a:lnSpc>
              <a:buFontTx/>
              <a:buNone/>
              <a:defRPr sz="900" noProof="1">
                <a:solidFill>
                  <a:schemeClr val="tx1">
                    <a:lumMod val="50000"/>
                    <a:lumOff val="50000"/>
                  </a:schemeClr>
                </a:solidFill>
                <a:latin typeface="+mn-lt"/>
                <a:ea typeface="+mn-ea"/>
              </a:defRPr>
            </a:lvl1pPr>
          </a:lstStyle>
          <a:p>
            <a:fld id="{49AE70B2-8BF9-45C0-BB95-33D1B9D3A854}" type="slidenum">
              <a:rPr lang="zh-CN" altLang="en-US" smtClean="0"/>
            </a:fld>
            <a:endParaRPr lang="zh-CN" altLang="en-US"/>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lnSpc>
          <a:spcPct val="120000"/>
        </a:lnSpc>
        <a:spcBef>
          <a:spcPct val="0"/>
        </a:spcBef>
        <a:spcAft>
          <a:spcPct val="0"/>
        </a:spcAft>
        <a:defRPr sz="2700" kern="1200">
          <a:solidFill>
            <a:schemeClr val="tx1"/>
          </a:solidFill>
          <a:latin typeface="黑体" panose="02010609060101010101" pitchFamily="49" charset="-122"/>
          <a:ea typeface="黑体" panose="02010609060101010101" pitchFamily="49" charset="-122"/>
          <a:cs typeface="+mj-cs"/>
        </a:defRPr>
      </a:lvl1pPr>
      <a:lvl2pPr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2pPr>
      <a:lvl3pPr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3pPr>
      <a:lvl4pPr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4pPr>
      <a:lvl5pPr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5pPr>
      <a:lvl6pPr marL="457200"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6pPr>
      <a:lvl7pPr marL="914400"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7pPr>
      <a:lvl8pPr marL="1371600"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8pPr>
      <a:lvl9pPr marL="1828800" algn="l" rtl="0" fontAlgn="base">
        <a:lnSpc>
          <a:spcPct val="120000"/>
        </a:lnSpc>
        <a:spcBef>
          <a:spcPct val="0"/>
        </a:spcBef>
        <a:spcAft>
          <a:spcPct val="0"/>
        </a:spcAft>
        <a:defRPr sz="3600">
          <a:solidFill>
            <a:schemeClr val="tx1"/>
          </a:solidFill>
          <a:latin typeface="黑体" panose="02010609060101010101" pitchFamily="49" charset="-122"/>
          <a:ea typeface="黑体" panose="02010609060101010101" pitchFamily="49" charset="-122"/>
        </a:defRPr>
      </a:lvl9pPr>
    </p:titleStyle>
    <p:bodyStyle>
      <a:lvl1pPr marL="171450" indent="-171450" algn="l" rtl="0" fontAlgn="base">
        <a:lnSpc>
          <a:spcPct val="120000"/>
        </a:lnSpc>
        <a:spcBef>
          <a:spcPts val="750"/>
        </a:spcBef>
        <a:spcAft>
          <a:spcPct val="0"/>
        </a:spcAft>
        <a:buFont typeface="Arial" panose="0208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1pPr>
      <a:lvl2pPr marL="514350" indent="-171450" algn="l" rtl="0" fontAlgn="base">
        <a:lnSpc>
          <a:spcPct val="120000"/>
        </a:lnSpc>
        <a:spcBef>
          <a:spcPts val="375"/>
        </a:spcBef>
        <a:spcAft>
          <a:spcPct val="0"/>
        </a:spcAft>
        <a:buFont typeface="Arial" panose="02080604020202020204" pitchFamily="34" charset="0"/>
        <a:buChar char="•"/>
        <a:defRPr sz="1500" kern="1200">
          <a:solidFill>
            <a:schemeClr val="tx1"/>
          </a:solidFill>
          <a:latin typeface="黑体" panose="02010609060101010101" pitchFamily="49" charset="-122"/>
          <a:ea typeface="黑体" panose="02010609060101010101" pitchFamily="49" charset="-122"/>
          <a:cs typeface="+mn-cs"/>
        </a:defRPr>
      </a:lvl2pPr>
      <a:lvl3pPr marL="857250" indent="-171450" algn="l" rtl="0" fontAlgn="base">
        <a:lnSpc>
          <a:spcPct val="120000"/>
        </a:lnSpc>
        <a:spcBef>
          <a:spcPts val="375"/>
        </a:spcBef>
        <a:spcAft>
          <a:spcPct val="0"/>
        </a:spcAft>
        <a:buFont typeface="Arial" panose="02080604020202020204" pitchFamily="34" charset="0"/>
        <a:buChar char="•"/>
        <a:defRPr kern="1200">
          <a:solidFill>
            <a:schemeClr val="tx1"/>
          </a:solidFill>
          <a:latin typeface="黑体" panose="02010609060101010101" pitchFamily="49" charset="-122"/>
          <a:ea typeface="黑体" panose="02010609060101010101" pitchFamily="49" charset="-122"/>
          <a:cs typeface="+mn-cs"/>
        </a:defRPr>
      </a:lvl3pPr>
      <a:lvl4pPr marL="1200150" indent="-171450" algn="l" rtl="0" fontAlgn="base">
        <a:lnSpc>
          <a:spcPct val="120000"/>
        </a:lnSpc>
        <a:spcBef>
          <a:spcPts val="375"/>
        </a:spcBef>
        <a:spcAft>
          <a:spcPct val="0"/>
        </a:spcAft>
        <a:buFont typeface="Arial" panose="02080604020202020204" pitchFamily="34" charset="0"/>
        <a:buChar char="•"/>
        <a:defRPr kern="1200">
          <a:solidFill>
            <a:schemeClr val="tx1"/>
          </a:solidFill>
          <a:latin typeface="黑体" panose="02010609060101010101" pitchFamily="49" charset="-122"/>
          <a:ea typeface="黑体" panose="02010609060101010101" pitchFamily="49" charset="-122"/>
          <a:cs typeface="+mn-cs"/>
        </a:defRPr>
      </a:lvl4pPr>
      <a:lvl5pPr marL="1543050" indent="-171450" algn="l" rtl="0" fontAlgn="base">
        <a:lnSpc>
          <a:spcPct val="120000"/>
        </a:lnSpc>
        <a:spcBef>
          <a:spcPts val="375"/>
        </a:spcBef>
        <a:spcAft>
          <a:spcPct val="0"/>
        </a:spcAft>
        <a:buFont typeface="Arial" panose="02080604020202020204" pitchFamily="34" charset="0"/>
        <a:buChar char="•"/>
        <a:defRPr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190903</a:t>
            </a:r>
            <a:r>
              <a:rPr lang="zh-CN" altLang="en-US"/>
              <a:t>汇报</a:t>
            </a:r>
            <a:r>
              <a:rPr lang="en-US" altLang="zh-CN"/>
              <a:t>-</a:t>
            </a:r>
            <a:r>
              <a:rPr lang="zh-CN" altLang="en-US"/>
              <a:t>王鹏</a:t>
            </a:r>
            <a:endParaRPr lang="zh-CN" altLang="en-US"/>
          </a:p>
        </p:txBody>
      </p:sp>
      <p:sp>
        <p:nvSpPr>
          <p:cNvPr id="5" name="内容占位符 4"/>
          <p:cNvSpPr>
            <a:spLocks noGrp="1"/>
          </p:cNvSpPr>
          <p:nvPr>
            <p:ph idx="1"/>
          </p:nvPr>
        </p:nvSpPr>
        <p:spPr>
          <a:xfrm>
            <a:off x="628650" y="1825625"/>
            <a:ext cx="7903210" cy="4351655"/>
          </a:xfrm>
        </p:spPr>
        <p:txBody>
          <a:bodyPr/>
          <a:p>
            <a:r>
              <a:rPr lang="en-US" altLang="zh-CN"/>
              <a:t>1. </a:t>
            </a:r>
            <a:r>
              <a:rPr lang="zh-CN" altLang="en-US"/>
              <a:t>实现《词向量真的有用吗？》中的实验 汇报</a:t>
            </a:r>
            <a:endParaRPr lang="zh-CN" altLang="en-US"/>
          </a:p>
          <a:p>
            <a:pPr lvl="1"/>
            <a:r>
              <a:rPr lang="en-US" altLang="zh-CN" sz="1500"/>
              <a:t>1.1</a:t>
            </a:r>
            <a:endParaRPr lang="en-US" altLang="zh-CN" sz="1500"/>
          </a:p>
          <a:p>
            <a:pPr lvl="1"/>
            <a:r>
              <a:rPr lang="en-US" altLang="zh-CN" sz="1500"/>
              <a:t>1.2 </a:t>
            </a:r>
            <a:r>
              <a:rPr lang="zh-CN" altLang="en-US" sz="1500"/>
              <a:t>总结</a:t>
            </a:r>
            <a:endParaRPr lang="en-US" altLang="zh-CN"/>
          </a:p>
          <a:p>
            <a:r>
              <a:rPr lang="en-US" altLang="zh-CN"/>
              <a:t>2. </a:t>
            </a:r>
            <a:r>
              <a:rPr lang="zh-CN" altLang="en-US"/>
              <a:t>复现实验中的论文阅读</a:t>
            </a:r>
            <a:endParaRPr lang="zh-CN" altLang="en-US"/>
          </a:p>
          <a:p>
            <a:pPr lvl="1"/>
            <a:r>
              <a:rPr lang="en-US" altLang="zh-CN" sz="1500"/>
              <a:t>2.1 Joint Embeddings of Chinese Words, Characters, and Fine-grained </a:t>
            </a:r>
            <a:r>
              <a:rPr lang="zh-CN" altLang="en-US"/>
              <a:t>Subcharacter Components</a:t>
            </a:r>
            <a:endParaRPr lang="zh-CN" altLang="en-US"/>
          </a:p>
          <a:p>
            <a:pPr lvl="1"/>
            <a:r>
              <a:rPr lang="en-US" altLang="zh-CN"/>
              <a:t>2.2 </a:t>
            </a:r>
            <a:r>
              <a:rPr lang="zh-CN" altLang="en-US"/>
              <a:t>Bilateral Multi-Perspective Matching for Natural Language Sentences</a:t>
            </a:r>
            <a:endParaRPr lang="zh-CN" altLang="en-US"/>
          </a:p>
          <a:p>
            <a:r>
              <a:rPr lang="en-US" altLang="zh-CN"/>
              <a:t>3. Data Mining</a:t>
            </a:r>
            <a:r>
              <a:rPr lang="zh-CN" altLang="en-US"/>
              <a:t>阅读</a:t>
            </a:r>
            <a:endParaRPr lang="zh-CN" altLang="en-US"/>
          </a:p>
          <a:p>
            <a:r>
              <a:rPr lang="en-US" altLang="zh-CN"/>
              <a:t>github</a:t>
            </a:r>
            <a:r>
              <a:rPr lang="zh-CN" altLang="en-US"/>
              <a: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54685" y="474345"/>
            <a:ext cx="8329295" cy="749935"/>
          </a:xfrm>
        </p:spPr>
        <p:txBody>
          <a:bodyPr/>
          <a:p>
            <a:r>
              <a:rPr lang="en-US" altLang="zh-CN" sz="1600">
                <a:sym typeface="+mn-ea"/>
              </a:rPr>
              <a:t>2.1 Joint Embeddings of Chinese Words, Characters, and Fine-grained </a:t>
            </a:r>
            <a:r>
              <a:rPr lang="zh-CN" altLang="en-US" sz="1600">
                <a:sym typeface="+mn-ea"/>
              </a:rPr>
              <a:t>Subcharacter Components</a:t>
            </a:r>
            <a:endParaRPr lang="zh-CN" altLang="en-US" sz="1600">
              <a:sym typeface="+mn-ea"/>
            </a:endParaRPr>
          </a:p>
        </p:txBody>
      </p:sp>
      <p:sp>
        <p:nvSpPr>
          <p:cNvPr id="5" name="内容占位符 4"/>
          <p:cNvSpPr>
            <a:spLocks noGrp="1"/>
          </p:cNvSpPr>
          <p:nvPr>
            <p:ph idx="1"/>
          </p:nvPr>
        </p:nvSpPr>
        <p:spPr>
          <a:xfrm>
            <a:off x="3392170" y="1631315"/>
            <a:ext cx="5073650" cy="5144135"/>
          </a:xfrm>
        </p:spPr>
        <p:txBody>
          <a:bodyPr/>
          <a:p>
            <a:r>
              <a:rPr lang="zh-CN" altLang="en-US"/>
              <a:t>上表是近似词的实验结果，</a:t>
            </a:r>
            <a:r>
              <a:rPr lang="en-US" altLang="zh-CN"/>
              <a:t>JWE</a:t>
            </a:r>
            <a:r>
              <a:rPr lang="zh-CN" altLang="en-US"/>
              <a:t>（</a:t>
            </a:r>
            <a:r>
              <a:rPr lang="en-US" altLang="zh-CN"/>
              <a:t>Joint word embedding</a:t>
            </a:r>
            <a:r>
              <a:rPr lang="zh-CN" altLang="en-US"/>
              <a:t>）是本文提出的方法，可以看到增加了HTTPCN中</a:t>
            </a:r>
            <a:r>
              <a:rPr lang="en-US" altLang="zh-CN"/>
              <a:t>radicals features</a:t>
            </a:r>
            <a:r>
              <a:rPr lang="zh-CN" altLang="en-US"/>
              <a:t>和目标词的</a:t>
            </a:r>
            <a:r>
              <a:rPr lang="en-US" altLang="zh-CN"/>
              <a:t>subcharacter features</a:t>
            </a:r>
            <a:r>
              <a:rPr lang="zh-CN" altLang="en-US"/>
              <a:t>的</a:t>
            </a:r>
            <a:r>
              <a:rPr lang="en-US" altLang="zh-CN"/>
              <a:t>JWE</a:t>
            </a:r>
            <a:r>
              <a:rPr lang="zh-CN" altLang="en-US"/>
              <a:t>表现 好于 只用词特征的模型。</a:t>
            </a:r>
            <a:endParaRPr lang="zh-CN" altLang="en-US"/>
          </a:p>
          <a:p>
            <a:r>
              <a:rPr lang="zh-CN" altLang="en-US">
                <a:sym typeface="+mn-ea"/>
              </a:rPr>
              <a:t>下表是词类比的实验结果，同样添加了更多特征信息的模型表现好于 只用词特征的模型。</a:t>
            </a:r>
            <a:endParaRPr lang="zh-CN" altLang="en-US">
              <a:sym typeface="+mn-ea"/>
            </a:endParaRPr>
          </a:p>
          <a:p>
            <a:endParaRPr lang="zh-CN" altLang="en-US">
              <a:sym typeface="+mn-ea"/>
            </a:endParaRPr>
          </a:p>
          <a:p>
            <a:r>
              <a:rPr lang="zh-CN">
                <a:sym typeface="+mn-ea"/>
              </a:rPr>
              <a:t>对《词向量真的有用吗？》文章的贡献</a:t>
            </a:r>
            <a:endParaRPr lang="zh-CN"/>
          </a:p>
          <a:p>
            <a:r>
              <a:rPr lang="zh-CN">
                <a:sym typeface="+mn-ea"/>
              </a:rPr>
              <a:t>提供了</a:t>
            </a:r>
            <a:r>
              <a:rPr lang="en-US" altLang="zh-CN">
                <a:sym typeface="+mn-ea"/>
              </a:rPr>
              <a:t>JWE</a:t>
            </a:r>
            <a:r>
              <a:rPr lang="zh-CN">
                <a:sym typeface="+mn-ea"/>
              </a:rPr>
              <a:t>模型来结合词向量和字向量，增加了实验的对比组。</a:t>
            </a:r>
            <a:endParaRPr lang="zh-CN">
              <a:sym typeface="+mn-ea"/>
            </a:endParaRPr>
          </a:p>
          <a:p>
            <a:r>
              <a:rPr lang="zh-CN">
                <a:solidFill>
                  <a:srgbClr val="FF0000"/>
                </a:solidFill>
              </a:rPr>
              <a:t>其实，还可以考虑，再增加一组结合</a:t>
            </a:r>
            <a:r>
              <a:rPr lang="en-US" altLang="zh-CN">
                <a:solidFill>
                  <a:srgbClr val="FF0000"/>
                </a:solidFill>
              </a:rPr>
              <a:t>subcharacter features</a:t>
            </a:r>
            <a:r>
              <a:rPr lang="zh-CN" altLang="en-US">
                <a:solidFill>
                  <a:srgbClr val="FF0000"/>
                </a:solidFill>
              </a:rPr>
              <a:t>的实验，看</a:t>
            </a:r>
            <a:r>
              <a:rPr lang="en-US" altLang="zh-CN">
                <a:solidFill>
                  <a:srgbClr val="FF0000"/>
                </a:solidFill>
              </a:rPr>
              <a:t>ppl</a:t>
            </a:r>
            <a:r>
              <a:rPr lang="zh-CN" altLang="en-US">
                <a:solidFill>
                  <a:srgbClr val="FF0000"/>
                </a:solidFill>
              </a:rPr>
              <a:t>的值。</a:t>
            </a:r>
            <a:endParaRPr lang="zh-CN"/>
          </a:p>
          <a:p>
            <a:endParaRPr lang="zh-CN" altLang="en-US">
              <a:sym typeface="+mn-ea"/>
            </a:endParaRPr>
          </a:p>
          <a:p>
            <a:endParaRPr lang="zh-CN" altLang="en-US"/>
          </a:p>
        </p:txBody>
      </p:sp>
      <p:pic>
        <p:nvPicPr>
          <p:cNvPr id="21" name="图片 20"/>
          <p:cNvPicPr>
            <a:picLocks noChangeAspect="1"/>
          </p:cNvPicPr>
          <p:nvPr/>
        </p:nvPicPr>
        <p:blipFill>
          <a:blip r:embed="rId1"/>
          <a:stretch>
            <a:fillRect/>
          </a:stretch>
        </p:blipFill>
        <p:spPr>
          <a:xfrm>
            <a:off x="654685" y="4358640"/>
            <a:ext cx="2371725" cy="2263140"/>
          </a:xfrm>
          <a:prstGeom prst="rect">
            <a:avLst/>
          </a:prstGeom>
        </p:spPr>
      </p:pic>
      <p:pic>
        <p:nvPicPr>
          <p:cNvPr id="23" name="图片 22"/>
          <p:cNvPicPr>
            <a:picLocks noChangeAspect="1"/>
          </p:cNvPicPr>
          <p:nvPr/>
        </p:nvPicPr>
        <p:blipFill>
          <a:blip r:embed="rId2"/>
          <a:stretch>
            <a:fillRect/>
          </a:stretch>
        </p:blipFill>
        <p:spPr>
          <a:xfrm>
            <a:off x="722630" y="1224915"/>
            <a:ext cx="2303780" cy="3067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
          <p:cNvPicPr>
            <a:picLocks noChangeAspect="1"/>
          </p:cNvPicPr>
          <p:nvPr>
            <p:ph idx="1"/>
          </p:nvPr>
        </p:nvPicPr>
        <p:blipFill>
          <a:blip r:embed="rId1"/>
          <a:stretch>
            <a:fillRect/>
          </a:stretch>
        </p:blipFill>
        <p:spPr>
          <a:xfrm>
            <a:off x="1596390" y="906145"/>
            <a:ext cx="5088255" cy="1144270"/>
          </a:xfrm>
          <a:prstGeom prst="rect">
            <a:avLst/>
          </a:prstGeom>
        </p:spPr>
      </p:pic>
      <p:sp>
        <p:nvSpPr>
          <p:cNvPr id="4" name="标题 3"/>
          <p:cNvSpPr>
            <a:spLocks noGrp="1"/>
          </p:cNvSpPr>
          <p:nvPr>
            <p:ph type="title"/>
          </p:nvPr>
        </p:nvSpPr>
        <p:spPr>
          <a:xfrm>
            <a:off x="654685" y="474345"/>
            <a:ext cx="8329295" cy="749935"/>
          </a:xfrm>
        </p:spPr>
        <p:txBody>
          <a:bodyPr/>
          <a:p>
            <a:r>
              <a:rPr lang="en-US" altLang="zh-CN" sz="1600">
                <a:sym typeface="+mn-ea"/>
              </a:rPr>
              <a:t>2.1 </a:t>
            </a:r>
            <a:r>
              <a:rPr sz="1600">
                <a:sym typeface="+mn-ea"/>
              </a:rPr>
              <a:t>Bilateral Multi-Perspective Matching for Natural Language Sentences</a:t>
            </a:r>
            <a:endParaRPr sz="1600">
              <a:sym typeface="+mn-ea"/>
            </a:endParaRPr>
          </a:p>
        </p:txBody>
      </p:sp>
      <p:sp>
        <p:nvSpPr>
          <p:cNvPr id="3" name="文本框 2"/>
          <p:cNvSpPr txBox="1"/>
          <p:nvPr/>
        </p:nvSpPr>
        <p:spPr>
          <a:xfrm>
            <a:off x="654685" y="2136775"/>
            <a:ext cx="8013700" cy="2584450"/>
          </a:xfrm>
          <a:prstGeom prst="rect">
            <a:avLst/>
          </a:prstGeom>
          <a:noFill/>
          <a:ln>
            <a:solidFill>
              <a:schemeClr val="tx1"/>
            </a:solidFill>
          </a:ln>
        </p:spPr>
        <p:txBody>
          <a:bodyPr wrap="square" rtlCol="0">
            <a:spAutoFit/>
          </a:bodyPr>
          <a:p>
            <a:r>
              <a:rPr lang="zh-CN" altLang="en-US"/>
              <a:t>这篇文章主要是弥补了原来的研究局限在单粒度和单向的缺点，假设给定了两个句子</a:t>
            </a:r>
            <a:r>
              <a:rPr lang="en-US" altLang="zh-CN"/>
              <a:t>P</a:t>
            </a:r>
            <a:r>
              <a:rPr lang="zh-CN" altLang="en-US"/>
              <a:t>和</a:t>
            </a:r>
            <a:r>
              <a:rPr lang="en-US" altLang="zh-CN"/>
              <a:t>Q</a:t>
            </a:r>
            <a:r>
              <a:rPr lang="zh-CN" altLang="en-US"/>
              <a:t>，用</a:t>
            </a:r>
            <a:r>
              <a:rPr lang="en-US" altLang="zh-CN"/>
              <a:t>BiLSTM encode</a:t>
            </a:r>
            <a:r>
              <a:rPr lang="zh-CN" altLang="en-US"/>
              <a:t>，然后分别从两个方向匹配两个句子，在每个匹配的方向上，某句的一个时间步去匹配另一个句子所有的时间步。然后另一个</a:t>
            </a:r>
            <a:r>
              <a:rPr lang="en-US" altLang="zh-CN"/>
              <a:t>BiLSTM</a:t>
            </a:r>
            <a:r>
              <a:rPr lang="zh-CN" altLang="en-US"/>
              <a:t>层用来将匹配结果编程固定长度的向量。最后匹配的结果会通过一个全连接层。评估这个模型的方法有三个任务，语义识别，推理，和问答系统。结果表明了在</a:t>
            </a:r>
            <a:r>
              <a:rPr lang="en-US" altLang="zh-CN"/>
              <a:t>benchmark</a:t>
            </a:r>
            <a:r>
              <a:rPr lang="zh-CN" altLang="en-US"/>
              <a:t>的数据集合中，模型都达到了最佳的效果。</a:t>
            </a:r>
            <a:endParaRPr lang="zh-CN" altLang="en-US"/>
          </a:p>
          <a:p>
            <a:endParaRPr lang="zh-CN" altLang="en-US"/>
          </a:p>
          <a:p>
            <a:r>
              <a:rPr lang="zh-CN" altLang="en-US"/>
              <a:t>这篇文章对《词向量真的有用吗？》的贡献主要在于，为其的第三个测试实验句子语义匹配提供了一个优秀的模型来验证词和字向量对于该</a:t>
            </a:r>
            <a:r>
              <a:rPr lang="en-US" altLang="zh-CN"/>
              <a:t>task</a:t>
            </a:r>
            <a:r>
              <a:rPr lang="zh-CN" altLang="en-US"/>
              <a:t>的影响。</a:t>
            </a:r>
            <a:endParaRPr lang="zh-CN" altLang="en-US"/>
          </a:p>
        </p:txBody>
      </p:sp>
      <p:sp>
        <p:nvSpPr>
          <p:cNvPr id="6" name="文本框 5"/>
          <p:cNvSpPr txBox="1"/>
          <p:nvPr/>
        </p:nvSpPr>
        <p:spPr>
          <a:xfrm>
            <a:off x="654685" y="5238115"/>
            <a:ext cx="8013700" cy="1476375"/>
          </a:xfrm>
          <a:prstGeom prst="rect">
            <a:avLst/>
          </a:prstGeom>
          <a:noFill/>
        </p:spPr>
        <p:txBody>
          <a:bodyPr wrap="square" rtlCol="0">
            <a:spAutoFit/>
          </a:bodyPr>
          <a:p>
            <a:r>
              <a:rPr lang="zh-CN" altLang="en-US">
                <a:sym typeface="+mn-ea"/>
              </a:rPr>
              <a:t>论文：https://arxiv.org/pdf/1702.03814.pdf</a:t>
            </a:r>
            <a:endParaRPr lang="zh-CN" altLang="en-US"/>
          </a:p>
          <a:p>
            <a:r>
              <a:rPr lang="zh-CN" altLang="en-US">
                <a:sym typeface="+mn-ea"/>
              </a:rPr>
              <a:t>参考阅读：Learning Natural Language Inference with LSTM https://arxiv.org/pdf/1512.08849.pdf 这篇文章介绍了用</a:t>
            </a:r>
            <a:r>
              <a:rPr lang="en-US" altLang="zh-CN">
                <a:sym typeface="+mn-ea"/>
              </a:rPr>
              <a:t>lstm</a:t>
            </a:r>
            <a:r>
              <a:rPr lang="zh-CN" altLang="en-US">
                <a:sym typeface="+mn-ea"/>
              </a:rPr>
              <a:t>进行推理</a:t>
            </a:r>
            <a:r>
              <a:rPr lang="en-US" altLang="zh-CN">
                <a:sym typeface="+mn-ea"/>
              </a:rPr>
              <a:t>task</a:t>
            </a:r>
            <a:r>
              <a:rPr lang="zh-CN" altLang="en-US">
                <a:sym typeface="+mn-ea"/>
              </a:rPr>
              <a:t>。 并给出了代码https://github.com/donghyeonk/match-lstm</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
          <p:cNvPicPr>
            <a:picLocks noChangeAspect="1"/>
          </p:cNvPicPr>
          <p:nvPr>
            <p:ph idx="1"/>
          </p:nvPr>
        </p:nvPicPr>
        <p:blipFill>
          <a:blip r:embed="rId1"/>
          <a:stretch>
            <a:fillRect/>
          </a:stretch>
        </p:blipFill>
        <p:spPr>
          <a:xfrm>
            <a:off x="1596390" y="906145"/>
            <a:ext cx="5088255" cy="1144270"/>
          </a:xfrm>
          <a:prstGeom prst="rect">
            <a:avLst/>
          </a:prstGeom>
        </p:spPr>
      </p:pic>
      <p:sp>
        <p:nvSpPr>
          <p:cNvPr id="4" name="标题 3"/>
          <p:cNvSpPr>
            <a:spLocks noGrp="1"/>
          </p:cNvSpPr>
          <p:nvPr>
            <p:ph type="title"/>
          </p:nvPr>
        </p:nvSpPr>
        <p:spPr>
          <a:xfrm>
            <a:off x="654685" y="474345"/>
            <a:ext cx="8329295" cy="749935"/>
          </a:xfrm>
        </p:spPr>
        <p:txBody>
          <a:bodyPr/>
          <a:p>
            <a:r>
              <a:rPr lang="en-US" altLang="zh-CN" sz="1600">
                <a:sym typeface="+mn-ea"/>
              </a:rPr>
              <a:t>2.2 </a:t>
            </a:r>
            <a:r>
              <a:rPr sz="1600">
                <a:sym typeface="+mn-ea"/>
              </a:rPr>
              <a:t>Bilateral Multi-Perspective Matching for Natural Language Sentences</a:t>
            </a:r>
            <a:endParaRPr sz="1600">
              <a:sym typeface="+mn-ea"/>
            </a:endParaRPr>
          </a:p>
        </p:txBody>
      </p:sp>
      <p:sp>
        <p:nvSpPr>
          <p:cNvPr id="3" name="文本框 2"/>
          <p:cNvSpPr txBox="1"/>
          <p:nvPr/>
        </p:nvSpPr>
        <p:spPr>
          <a:xfrm>
            <a:off x="654685" y="2050415"/>
            <a:ext cx="8013700" cy="4523105"/>
          </a:xfrm>
          <a:prstGeom prst="rect">
            <a:avLst/>
          </a:prstGeom>
          <a:noFill/>
        </p:spPr>
        <p:txBody>
          <a:bodyPr wrap="square" rtlCol="0">
            <a:spAutoFit/>
          </a:bodyPr>
          <a:p>
            <a:r>
              <a:rPr lang="zh-CN" altLang="en-US"/>
              <a:t>这篇文章主要是弥补了原来的研究局限在单粒度和单向的缺点，假设给定了两个句子</a:t>
            </a:r>
            <a:r>
              <a:rPr lang="en-US" altLang="zh-CN"/>
              <a:t>P</a:t>
            </a:r>
            <a:r>
              <a:rPr lang="zh-CN" altLang="en-US"/>
              <a:t>和</a:t>
            </a:r>
            <a:r>
              <a:rPr lang="en-US" altLang="zh-CN"/>
              <a:t>Q</a:t>
            </a:r>
            <a:r>
              <a:rPr lang="zh-CN" altLang="en-US"/>
              <a:t>，用</a:t>
            </a:r>
            <a:r>
              <a:rPr lang="en-US" altLang="zh-CN"/>
              <a:t>BiLSTM encode</a:t>
            </a:r>
            <a:r>
              <a:rPr lang="zh-CN" altLang="en-US"/>
              <a:t>，然后分别从两个方向匹配两个句子，在每个匹配的方向上，某句的一个时间步去匹配另一个句子所有的时间步。然后另一个</a:t>
            </a:r>
            <a:r>
              <a:rPr lang="en-US" altLang="zh-CN"/>
              <a:t>BiLSTM</a:t>
            </a:r>
            <a:r>
              <a:rPr lang="zh-CN" altLang="en-US"/>
              <a:t>层用来将匹配结果编程固定长度的向量。最后匹配的结果会通过一个全连接层。评估这个模型的方法有三个任务，语义识别，推理，和问答系统。结果表明了在</a:t>
            </a:r>
            <a:r>
              <a:rPr lang="en-US" altLang="zh-CN"/>
              <a:t>benchmark</a:t>
            </a:r>
            <a:r>
              <a:rPr lang="zh-CN" altLang="en-US"/>
              <a:t>的数据集合中，模型都达到了最佳的效果。</a:t>
            </a:r>
            <a:endParaRPr lang="zh-CN" altLang="en-US"/>
          </a:p>
          <a:p>
            <a:endParaRPr lang="zh-CN" altLang="en-US"/>
          </a:p>
          <a:p>
            <a:r>
              <a:rPr lang="zh-CN" altLang="en-US"/>
              <a:t>这篇文章对《词向量真的有用吗？》的贡献主要在于，为其的第三个测试实验句子语义匹配提供了一个优秀的模型来验证词和字向量对于该</a:t>
            </a:r>
            <a:r>
              <a:rPr lang="en-US" altLang="zh-CN"/>
              <a:t>task</a:t>
            </a:r>
            <a:r>
              <a:rPr lang="zh-CN" altLang="en-US"/>
              <a:t>的影响。</a:t>
            </a:r>
            <a:endParaRPr lang="zh-CN" altLang="en-US"/>
          </a:p>
          <a:p>
            <a:endParaRPr lang="zh-CN" altLang="en-US"/>
          </a:p>
          <a:p>
            <a:endParaRPr lang="zh-CN" altLang="en-US"/>
          </a:p>
          <a:p>
            <a:r>
              <a:rPr lang="zh-CN" altLang="en-US"/>
              <a:t>论文：https://arxiv.org/pdf/1702.03814.pdf</a:t>
            </a:r>
            <a:endParaRPr lang="zh-CN" altLang="en-US"/>
          </a:p>
          <a:p>
            <a:r>
              <a:rPr lang="zh-CN" altLang="en-US"/>
              <a:t>https://zhiguowang.github.io/ .</a:t>
            </a:r>
            <a:endParaRPr lang="zh-CN" altLang="en-US"/>
          </a:p>
          <a:p>
            <a:r>
              <a:rPr lang="zh-CN" altLang="en-US"/>
              <a:t>参考阅读：Learning Natural Language Inference with LSTM https://arxiv.org/pdf/1512.08849.pdf 这篇文章介绍了用</a:t>
            </a:r>
            <a:r>
              <a:rPr lang="en-US" altLang="zh-CN"/>
              <a:t>lstm</a:t>
            </a:r>
            <a:r>
              <a:rPr lang="zh-CN" altLang="en-US"/>
              <a:t>进行推理</a:t>
            </a:r>
            <a:r>
              <a:rPr lang="en-US" altLang="zh-CN"/>
              <a:t>task</a:t>
            </a:r>
            <a:r>
              <a:rPr lang="zh-CN" altLang="en-US"/>
              <a:t>。 并给出了代码https://github.com/donghyeonk/match-lstm</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p:nvPr>
            <p:ph idx="1"/>
          </p:nvPr>
        </p:nvSpPr>
        <p:spPr>
          <a:xfrm>
            <a:off x="628650" y="1345565"/>
            <a:ext cx="7886700" cy="4831715"/>
          </a:xfrm>
        </p:spPr>
        <p:txBody>
          <a:bodyPr/>
          <a:p>
            <a:r>
              <a:rPr lang="zh-CN" altLang="en-US"/>
              <a:t>模型中文本表示层的公式如下，其中</a:t>
            </a:r>
            <a:r>
              <a:rPr lang="en-US" altLang="zh-CN"/>
              <a:t>h</a:t>
            </a:r>
            <a:r>
              <a:rPr lang="zh-CN" altLang="en-US"/>
              <a:t>代表</a:t>
            </a:r>
            <a:r>
              <a:rPr lang="en-US" altLang="zh-CN"/>
              <a:t>p</a:t>
            </a:r>
            <a:r>
              <a:rPr lang="zh-CN" altLang="en-US"/>
              <a:t>或者</a:t>
            </a:r>
            <a:r>
              <a:rPr lang="en-US" altLang="zh-CN"/>
              <a:t>q</a:t>
            </a:r>
            <a:r>
              <a:rPr lang="zh-CN" altLang="en-US"/>
              <a:t>的第</a:t>
            </a:r>
            <a:r>
              <a:rPr lang="en-US" altLang="zh-CN"/>
              <a:t>i</a:t>
            </a:r>
            <a:r>
              <a:rPr lang="zh-CN" altLang="en-US"/>
              <a:t>个时间步，和</a:t>
            </a:r>
            <a:r>
              <a:rPr lang="en-US" altLang="zh-CN"/>
              <a:t>q</a:t>
            </a:r>
            <a:r>
              <a:rPr lang="zh-CN" altLang="en-US"/>
              <a:t>或</a:t>
            </a:r>
            <a:r>
              <a:rPr lang="en-US" altLang="zh-CN"/>
              <a:t>p</a:t>
            </a:r>
            <a:r>
              <a:rPr lang="zh-CN" altLang="en-US"/>
              <a:t>的</a:t>
            </a:r>
            <a:r>
              <a:rPr lang="en-US" altLang="zh-CN"/>
              <a:t>i+1</a:t>
            </a:r>
            <a:r>
              <a:rPr lang="zh-CN" altLang="en-US"/>
              <a:t>和</a:t>
            </a:r>
            <a:r>
              <a:rPr lang="en-US" altLang="zh-CN"/>
              <a:t>i-1</a:t>
            </a:r>
            <a:r>
              <a:rPr lang="zh-CN" altLang="en-US"/>
              <a:t>的向量输入</a:t>
            </a:r>
            <a:r>
              <a:rPr lang="en-US" altLang="zh-CN"/>
              <a:t>BiLSTM</a:t>
            </a:r>
            <a:r>
              <a:rPr lang="zh-CN" altLang="en-US"/>
              <a:t>中，输出</a:t>
            </a:r>
            <a:r>
              <a:rPr lang="en-US" altLang="zh-CN"/>
              <a:t>p</a:t>
            </a:r>
            <a:r>
              <a:rPr lang="zh-CN" altLang="en-US"/>
              <a:t>或</a:t>
            </a:r>
            <a:r>
              <a:rPr lang="en-US" altLang="zh-CN"/>
              <a:t>q</a:t>
            </a:r>
            <a:r>
              <a:rPr lang="zh-CN" altLang="en-US"/>
              <a:t>的</a:t>
            </a:r>
            <a:r>
              <a:rPr lang="en-US" altLang="zh-CN"/>
              <a:t>i-1 -&gt; i </a:t>
            </a:r>
            <a:r>
              <a:rPr lang="zh-CN" altLang="en-US"/>
              <a:t>方向 或者 </a:t>
            </a:r>
            <a:r>
              <a:rPr lang="en-US" altLang="zh-CN"/>
              <a:t>i+1 -&gt; i</a:t>
            </a:r>
            <a:r>
              <a:rPr lang="zh-CN" altLang="en-US"/>
              <a:t>方向上的特征。</a:t>
            </a:r>
            <a:endParaRPr lang="zh-CN" altLang="en-US"/>
          </a:p>
        </p:txBody>
      </p:sp>
      <p:sp>
        <p:nvSpPr>
          <p:cNvPr id="4" name="标题 3"/>
          <p:cNvSpPr>
            <a:spLocks noGrp="1"/>
          </p:cNvSpPr>
          <p:nvPr>
            <p:ph type="title"/>
          </p:nvPr>
        </p:nvSpPr>
        <p:spPr>
          <a:xfrm>
            <a:off x="654685" y="474345"/>
            <a:ext cx="8329295" cy="749935"/>
          </a:xfrm>
        </p:spPr>
        <p:txBody>
          <a:bodyPr/>
          <a:p>
            <a:r>
              <a:rPr lang="en-US" altLang="zh-CN" sz="1600">
                <a:sym typeface="+mn-ea"/>
              </a:rPr>
              <a:t>2.2 </a:t>
            </a:r>
            <a:r>
              <a:rPr sz="1600">
                <a:sym typeface="+mn-ea"/>
              </a:rPr>
              <a:t>Bilateral Multi-Perspective Matching for Natural Language Sentences</a:t>
            </a:r>
            <a:endParaRPr sz="1600">
              <a:sym typeface="+mn-ea"/>
            </a:endParaRPr>
          </a:p>
        </p:txBody>
      </p:sp>
      <p:pic>
        <p:nvPicPr>
          <p:cNvPr id="5" name="图片 4"/>
          <p:cNvPicPr>
            <a:picLocks noChangeAspect="1"/>
          </p:cNvPicPr>
          <p:nvPr/>
        </p:nvPicPr>
        <p:blipFill>
          <a:blip r:embed="rId1"/>
          <a:stretch>
            <a:fillRect/>
          </a:stretch>
        </p:blipFill>
        <p:spPr>
          <a:xfrm>
            <a:off x="2264410" y="2129155"/>
            <a:ext cx="2935605" cy="1168400"/>
          </a:xfrm>
          <a:prstGeom prst="rect">
            <a:avLst/>
          </a:prstGeom>
        </p:spPr>
      </p:pic>
      <p:pic>
        <p:nvPicPr>
          <p:cNvPr id="8" name="图片 7"/>
          <p:cNvPicPr>
            <a:picLocks noChangeAspect="1"/>
          </p:cNvPicPr>
          <p:nvPr/>
        </p:nvPicPr>
        <p:blipFill>
          <a:blip r:embed="rId2"/>
          <a:stretch>
            <a:fillRect/>
          </a:stretch>
        </p:blipFill>
        <p:spPr>
          <a:xfrm>
            <a:off x="1081405" y="3417570"/>
            <a:ext cx="6729095" cy="3217545"/>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p:nvPr>
            <p:ph idx="1"/>
          </p:nvPr>
        </p:nvSpPr>
        <p:spPr>
          <a:xfrm>
            <a:off x="628650" y="5114925"/>
            <a:ext cx="7886700" cy="1062355"/>
          </a:xfrm>
        </p:spPr>
        <p:txBody>
          <a:bodyPr/>
          <a:p>
            <a:r>
              <a:rPr lang="zh-CN" altLang="en-US"/>
              <a:t>模型图中内积符号代表了多目标的策略，分别为右边的四种。橙色代表一句话的某个时间步，蓝色代表了某句话的</a:t>
            </a:r>
            <a:r>
              <a:rPr lang="en-US" altLang="zh-CN"/>
              <a:t>all </a:t>
            </a:r>
            <a:r>
              <a:rPr lang="zh-CN" altLang="en-US"/>
              <a:t>时间步。</a:t>
            </a:r>
            <a:endParaRPr lang="zh-CN" altLang="en-US"/>
          </a:p>
          <a:p>
            <a:r>
              <a:rPr lang="zh-CN" altLang="en-US"/>
              <a:t>通过这四种策略，都可以实现</a:t>
            </a:r>
            <a:r>
              <a:rPr lang="en-US" altLang="zh-CN"/>
              <a:t>1</a:t>
            </a:r>
            <a:r>
              <a:rPr lang="zh-CN" altLang="en-US"/>
              <a:t>对多的特征匹配。</a:t>
            </a:r>
            <a:endParaRPr lang="zh-CN" altLang="en-US"/>
          </a:p>
        </p:txBody>
      </p:sp>
      <p:sp>
        <p:nvSpPr>
          <p:cNvPr id="4" name="标题 3"/>
          <p:cNvSpPr>
            <a:spLocks noGrp="1"/>
          </p:cNvSpPr>
          <p:nvPr>
            <p:ph type="title"/>
          </p:nvPr>
        </p:nvSpPr>
        <p:spPr>
          <a:xfrm>
            <a:off x="654685" y="474345"/>
            <a:ext cx="8329295" cy="749935"/>
          </a:xfrm>
        </p:spPr>
        <p:txBody>
          <a:bodyPr/>
          <a:p>
            <a:r>
              <a:rPr lang="en-US" altLang="zh-CN" sz="1600">
                <a:sym typeface="+mn-ea"/>
              </a:rPr>
              <a:t>2.2 </a:t>
            </a:r>
            <a:r>
              <a:rPr sz="1600">
                <a:sym typeface="+mn-ea"/>
              </a:rPr>
              <a:t>Bilateral Multi-Perspective Matching for Natural Language Sentences</a:t>
            </a:r>
            <a:endParaRPr sz="1600">
              <a:sym typeface="+mn-ea"/>
            </a:endParaRPr>
          </a:p>
        </p:txBody>
      </p:sp>
      <p:pic>
        <p:nvPicPr>
          <p:cNvPr id="3" name="图片 2"/>
          <p:cNvPicPr>
            <a:picLocks noChangeAspect="1"/>
          </p:cNvPicPr>
          <p:nvPr/>
        </p:nvPicPr>
        <p:blipFill>
          <a:blip r:embed="rId1"/>
          <a:stretch>
            <a:fillRect/>
          </a:stretch>
        </p:blipFill>
        <p:spPr>
          <a:xfrm>
            <a:off x="628650" y="1098550"/>
            <a:ext cx="4428490" cy="3844925"/>
          </a:xfrm>
          <a:prstGeom prst="rect">
            <a:avLst/>
          </a:prstGeom>
        </p:spPr>
      </p:pic>
      <p:pic>
        <p:nvPicPr>
          <p:cNvPr id="8" name="图片 7"/>
          <p:cNvPicPr>
            <a:picLocks noChangeAspect="1"/>
          </p:cNvPicPr>
          <p:nvPr/>
        </p:nvPicPr>
        <p:blipFill>
          <a:blip r:embed="rId2"/>
          <a:stretch>
            <a:fillRect/>
          </a:stretch>
        </p:blipFill>
        <p:spPr>
          <a:xfrm>
            <a:off x="5777865" y="1519555"/>
            <a:ext cx="3206115" cy="3300095"/>
          </a:xfrm>
          <a:prstGeom prst="rect">
            <a:avLst/>
          </a:prstGeom>
        </p:spPr>
      </p:pic>
      <p:sp>
        <p:nvSpPr>
          <p:cNvPr id="9" name="右箭头 8"/>
          <p:cNvSpPr/>
          <p:nvPr/>
        </p:nvSpPr>
        <p:spPr>
          <a:xfrm>
            <a:off x="5057140" y="3078480"/>
            <a:ext cx="810260" cy="429895"/>
          </a:xfrm>
          <a:prstGeom prst="rightArrow">
            <a:avLst/>
          </a:prstGeom>
          <a:noFill/>
          <a:ln>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p:nvPr>
            <p:ph idx="1"/>
          </p:nvPr>
        </p:nvSpPr>
        <p:spPr>
          <a:xfrm>
            <a:off x="628650" y="4281170"/>
            <a:ext cx="7886700" cy="2437130"/>
          </a:xfrm>
        </p:spPr>
        <p:txBody>
          <a:bodyPr/>
          <a:p>
            <a:r>
              <a:rPr lang="zh-CN" altLang="en-US"/>
              <a:t>表</a:t>
            </a:r>
            <a:r>
              <a:rPr lang="en-US" altLang="zh-CN"/>
              <a:t>1 </a:t>
            </a:r>
            <a:r>
              <a:rPr lang="zh-CN" altLang="en-US"/>
              <a:t>是四种策略对模型的影响，</a:t>
            </a:r>
            <a:r>
              <a:rPr lang="en-US" altLang="zh-CN"/>
              <a:t>w/o </a:t>
            </a:r>
            <a:r>
              <a:rPr lang="zh-CN" altLang="en-US"/>
              <a:t>代表撤去某个策略对于模型的影响。</a:t>
            </a:r>
            <a:endParaRPr lang="zh-CN" altLang="en-US"/>
          </a:p>
          <a:p>
            <a:r>
              <a:rPr lang="zh-CN" altLang="en-US"/>
              <a:t>表</a:t>
            </a:r>
            <a:r>
              <a:rPr lang="en-US" altLang="zh-CN"/>
              <a:t>2 </a:t>
            </a:r>
            <a:r>
              <a:rPr lang="zh-CN" altLang="en-US"/>
              <a:t>是测试语义分类的结果，</a:t>
            </a:r>
            <a:r>
              <a:rPr lang="en-US" altLang="zh-CN"/>
              <a:t>Multi-p-LSTM/CNN</a:t>
            </a:r>
            <a:r>
              <a:rPr lang="zh-CN" altLang="en-US"/>
              <a:t>是把</a:t>
            </a:r>
            <a:r>
              <a:rPr lang="en-US" altLang="zh-CN"/>
              <a:t>LSTM</a:t>
            </a:r>
            <a:r>
              <a:rPr lang="zh-CN" altLang="en-US"/>
              <a:t>或</a:t>
            </a:r>
            <a:r>
              <a:rPr lang="en-US" altLang="zh-CN"/>
              <a:t>RNN</a:t>
            </a:r>
            <a:r>
              <a:rPr lang="zh-CN" altLang="en-US"/>
              <a:t>的</a:t>
            </a:r>
            <a:r>
              <a:rPr lang="en-US" altLang="zh-CN"/>
              <a:t>cos</a:t>
            </a:r>
            <a:r>
              <a:rPr lang="zh-CN" altLang="en-US"/>
              <a:t>相似度计算替换成了多目标匹配的</a:t>
            </a:r>
            <a:r>
              <a:rPr lang="en-US" altLang="zh-CN"/>
              <a:t>cos</a:t>
            </a:r>
            <a:r>
              <a:rPr lang="zh-CN" altLang="en-US"/>
              <a:t>函数。</a:t>
            </a:r>
            <a:endParaRPr lang="zh-CN" altLang="en-US"/>
          </a:p>
          <a:p>
            <a:r>
              <a:rPr lang="zh-CN" altLang="en-US"/>
              <a:t>表</a:t>
            </a:r>
            <a:r>
              <a:rPr lang="en-US" altLang="zh-CN"/>
              <a:t>3 </a:t>
            </a:r>
            <a:r>
              <a:rPr lang="zh-CN" altLang="en-US"/>
              <a:t>是对比了语意推测，</a:t>
            </a:r>
            <a:r>
              <a:rPr lang="en-US" altLang="zh-CN"/>
              <a:t>ensemble</a:t>
            </a:r>
            <a:r>
              <a:rPr lang="zh-CN" altLang="en-US"/>
              <a:t>的</a:t>
            </a:r>
            <a:r>
              <a:rPr lang="en-US" altLang="zh-CN"/>
              <a:t>BIMPM</a:t>
            </a:r>
            <a:r>
              <a:rPr lang="zh-CN" altLang="en-US"/>
              <a:t>是将四个</a:t>
            </a:r>
            <a:r>
              <a:rPr lang="en-US" altLang="zh-CN"/>
              <a:t>BIMPM</a:t>
            </a:r>
            <a:r>
              <a:rPr lang="zh-CN" altLang="en-US"/>
              <a:t>模型聚合到一起。</a:t>
            </a:r>
            <a:endParaRPr lang="zh-CN" altLang="en-US"/>
          </a:p>
          <a:p>
            <a:r>
              <a:rPr lang="zh-CN" altLang="en-US"/>
              <a:t>表</a:t>
            </a:r>
            <a:r>
              <a:rPr lang="en-US" altLang="zh-CN"/>
              <a:t>4 </a:t>
            </a:r>
            <a:r>
              <a:rPr lang="zh-CN" altLang="en-US"/>
              <a:t>是进行了问答的测试，模型与以往的模型持平。</a:t>
            </a:r>
            <a:endParaRPr lang="zh-CN" altLang="en-US"/>
          </a:p>
        </p:txBody>
      </p:sp>
      <p:sp>
        <p:nvSpPr>
          <p:cNvPr id="4" name="标题 3"/>
          <p:cNvSpPr>
            <a:spLocks noGrp="1"/>
          </p:cNvSpPr>
          <p:nvPr>
            <p:ph type="title"/>
          </p:nvPr>
        </p:nvSpPr>
        <p:spPr>
          <a:xfrm>
            <a:off x="654685" y="474345"/>
            <a:ext cx="8329295" cy="749935"/>
          </a:xfrm>
        </p:spPr>
        <p:txBody>
          <a:bodyPr/>
          <a:p>
            <a:r>
              <a:rPr lang="en-US" altLang="zh-CN" sz="1600">
                <a:sym typeface="+mn-ea"/>
              </a:rPr>
              <a:t>2.2 </a:t>
            </a:r>
            <a:r>
              <a:rPr sz="1600">
                <a:sym typeface="+mn-ea"/>
              </a:rPr>
              <a:t>Bilateral Multi-Perspective Matching for Natural Language Sentences</a:t>
            </a:r>
            <a:endParaRPr sz="1600">
              <a:sym typeface="+mn-ea"/>
            </a:endParaRPr>
          </a:p>
        </p:txBody>
      </p:sp>
      <p:pic>
        <p:nvPicPr>
          <p:cNvPr id="2" name="图片 1"/>
          <p:cNvPicPr>
            <a:picLocks noChangeAspect="1"/>
          </p:cNvPicPr>
          <p:nvPr/>
        </p:nvPicPr>
        <p:blipFill>
          <a:blip r:embed="rId1"/>
          <a:stretch>
            <a:fillRect/>
          </a:stretch>
        </p:blipFill>
        <p:spPr>
          <a:xfrm>
            <a:off x="3201670" y="1370965"/>
            <a:ext cx="2313940" cy="2329815"/>
          </a:xfrm>
          <a:prstGeom prst="rect">
            <a:avLst/>
          </a:prstGeom>
        </p:spPr>
      </p:pic>
      <p:pic>
        <p:nvPicPr>
          <p:cNvPr id="5" name="图片 4"/>
          <p:cNvPicPr>
            <a:picLocks noChangeAspect="1"/>
          </p:cNvPicPr>
          <p:nvPr/>
        </p:nvPicPr>
        <p:blipFill>
          <a:blip r:embed="rId2"/>
          <a:stretch>
            <a:fillRect/>
          </a:stretch>
        </p:blipFill>
        <p:spPr>
          <a:xfrm>
            <a:off x="628650" y="1247775"/>
            <a:ext cx="2760345" cy="3033395"/>
          </a:xfrm>
          <a:prstGeom prst="rect">
            <a:avLst/>
          </a:prstGeom>
        </p:spPr>
      </p:pic>
      <p:pic>
        <p:nvPicPr>
          <p:cNvPr id="7" name="图片 6"/>
          <p:cNvPicPr>
            <a:picLocks noChangeAspect="1"/>
          </p:cNvPicPr>
          <p:nvPr/>
        </p:nvPicPr>
        <p:blipFill>
          <a:blip r:embed="rId3"/>
          <a:stretch>
            <a:fillRect/>
          </a:stretch>
        </p:blipFill>
        <p:spPr>
          <a:xfrm>
            <a:off x="5448300" y="1539875"/>
            <a:ext cx="2417445" cy="1991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p:nvPr>
            <p:ph idx="1"/>
          </p:nvPr>
        </p:nvSpPr>
        <p:spPr>
          <a:xfrm>
            <a:off x="628650" y="1388745"/>
            <a:ext cx="7886700" cy="5329555"/>
          </a:xfrm>
        </p:spPr>
        <p:txBody>
          <a:bodyPr/>
          <a:p>
            <a:r>
              <a:rPr lang="zh-CN" altLang="en-US"/>
              <a:t>这个周阅读只看完了</a:t>
            </a:r>
            <a:r>
              <a:rPr lang="en-US" altLang="zh-CN"/>
              <a:t>3.8SVM</a:t>
            </a:r>
            <a:r>
              <a:rPr lang="zh-CN" altLang="en-US"/>
              <a:t>的部分，看了一节。因为用到了很多标记的只是，复习了一下</a:t>
            </a:r>
            <a:r>
              <a:rPr lang="en-US" altLang="zh-CN"/>
              <a:t>2.9</a:t>
            </a:r>
            <a:r>
              <a:rPr lang="zh-CN" altLang="en-US"/>
              <a:t>的序列标注的内容。</a:t>
            </a:r>
            <a:endParaRPr lang="zh-CN" altLang="en-US"/>
          </a:p>
          <a:p>
            <a:endParaRPr lang="zh-CN" altLang="en-US"/>
          </a:p>
          <a:p>
            <a:r>
              <a:rPr lang="zh-CN" altLang="en-US"/>
              <a:t>本来想修改那个比赛的</a:t>
            </a:r>
            <a:r>
              <a:rPr lang="en-US" altLang="zh-CN"/>
              <a:t>CRF</a:t>
            </a:r>
            <a:r>
              <a:rPr lang="zh-CN" altLang="en-US"/>
              <a:t>模板，然后学习了</a:t>
            </a:r>
            <a:r>
              <a:rPr lang="en-US" altLang="zh-CN"/>
              <a:t>HMM</a:t>
            </a:r>
            <a:r>
              <a:rPr lang="zh-CN" altLang="en-US"/>
              <a:t>，就是隐形链代表了标注，实际链代表了句子分的词，然后最大化，词</a:t>
            </a:r>
            <a:r>
              <a:rPr lang="en-US" altLang="zh-CN"/>
              <a:t>a</a:t>
            </a:r>
            <a:r>
              <a:rPr lang="zh-CN" altLang="en-US"/>
              <a:t>下一个是词</a:t>
            </a:r>
            <a:r>
              <a:rPr lang="en-US" altLang="zh-CN"/>
              <a:t>b</a:t>
            </a:r>
            <a:r>
              <a:rPr lang="zh-CN" altLang="en-US"/>
              <a:t>同时词</a:t>
            </a:r>
            <a:r>
              <a:rPr lang="en-US" altLang="zh-CN"/>
              <a:t>a</a:t>
            </a:r>
            <a:r>
              <a:rPr lang="zh-CN" altLang="en-US"/>
              <a:t>的标注也是指向</a:t>
            </a:r>
            <a:r>
              <a:rPr lang="en-US" altLang="zh-CN"/>
              <a:t>b</a:t>
            </a:r>
            <a:r>
              <a:rPr lang="zh-CN" altLang="en-US"/>
              <a:t>的概率。但是没有成功，</a:t>
            </a:r>
            <a:r>
              <a:rPr lang="en-US" altLang="zh-CN"/>
              <a:t>f1</a:t>
            </a:r>
            <a:r>
              <a:rPr lang="zh-CN" altLang="en-US"/>
              <a:t>反而降低了。</a:t>
            </a:r>
            <a:endParaRPr lang="zh-CN" altLang="en-US"/>
          </a:p>
          <a:p>
            <a:endParaRPr lang="zh-CN" altLang="en-US"/>
          </a:p>
        </p:txBody>
      </p:sp>
      <p:sp>
        <p:nvSpPr>
          <p:cNvPr id="4" name="标题 3"/>
          <p:cNvSpPr>
            <a:spLocks noGrp="1"/>
          </p:cNvSpPr>
          <p:nvPr>
            <p:ph type="title"/>
          </p:nvPr>
        </p:nvSpPr>
        <p:spPr>
          <a:xfrm>
            <a:off x="654685" y="474345"/>
            <a:ext cx="8329295" cy="749935"/>
          </a:xfrm>
        </p:spPr>
        <p:txBody>
          <a:bodyPr/>
          <a:p>
            <a:r>
              <a:rPr lang="en-US" altLang="zh-CN" sz="1600">
                <a:sym typeface="+mn-ea"/>
              </a:rPr>
              <a:t>3. Data Mining</a:t>
            </a:r>
            <a:r>
              <a:rPr lang="zh-CN" altLang="en-US" sz="1600">
                <a:sym typeface="+mn-ea"/>
              </a:rPr>
              <a:t>阅读</a:t>
            </a:r>
            <a:endParaRPr sz="16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 name="内容占位符 4"/>
          <p:cNvSpPr>
            <a:spLocks noGrp="1"/>
          </p:cNvSpPr>
          <p:nvPr>
            <p:ph idx="1"/>
          </p:nvPr>
        </p:nvSpPr>
        <p:spPr>
          <a:xfrm>
            <a:off x="628650" y="2919730"/>
            <a:ext cx="7886700" cy="3257550"/>
          </a:xfrm>
        </p:spPr>
        <p:txBody>
          <a:bodyPr/>
          <a:p>
            <a:pPr algn="ctr"/>
            <a:r>
              <a:rPr lang="zh-CN" altLang="en-US" sz="2400">
                <a:sym typeface="+mn-ea"/>
              </a:rPr>
              <a:t>感谢漆老师的查看！</a:t>
            </a:r>
            <a:endParaRPr lang="zh-CN" altLang="en-US" sz="24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5384165" y="3043555"/>
            <a:ext cx="3599815" cy="2410460"/>
          </a:xfrm>
          <a:prstGeom prst="rect">
            <a:avLst/>
          </a:prstGeom>
        </p:spPr>
      </p:pic>
      <p:sp>
        <p:nvSpPr>
          <p:cNvPr id="4" name="标题 3"/>
          <p:cNvSpPr>
            <a:spLocks noGrp="1"/>
          </p:cNvSpPr>
          <p:nvPr>
            <p:ph type="title"/>
          </p:nvPr>
        </p:nvSpPr>
        <p:spPr>
          <a:xfrm>
            <a:off x="654685" y="474345"/>
            <a:ext cx="8329295" cy="749935"/>
          </a:xfrm>
        </p:spPr>
        <p:txBody>
          <a:bodyPr/>
          <a:p>
            <a:r>
              <a:rPr lang="en-US" altLang="zh-CN">
                <a:sym typeface="+mn-ea"/>
              </a:rPr>
              <a:t>1. </a:t>
            </a:r>
            <a:r>
              <a:rPr lang="zh-CN" altLang="en-US">
                <a:sym typeface="+mn-ea"/>
              </a:rPr>
              <a:t>实现《词向量真的有用吗？》中的实验 汇报</a:t>
            </a:r>
            <a:endParaRPr lang="zh-CN" altLang="en-US"/>
          </a:p>
        </p:txBody>
      </p:sp>
      <p:sp>
        <p:nvSpPr>
          <p:cNvPr id="5" name="内容占位符 4"/>
          <p:cNvSpPr>
            <a:spLocks noGrp="1"/>
          </p:cNvSpPr>
          <p:nvPr>
            <p:ph idx="1"/>
          </p:nvPr>
        </p:nvSpPr>
        <p:spPr>
          <a:xfrm>
            <a:off x="2726055" y="1434465"/>
            <a:ext cx="5789295" cy="5045710"/>
          </a:xfrm>
        </p:spPr>
        <p:txBody>
          <a:bodyPr/>
          <a:p>
            <a:r>
              <a:rPr lang="zh-CN" altLang="en-US"/>
              <a:t>实验一：</a:t>
            </a:r>
            <a:r>
              <a:rPr lang="en-US" altLang="zh-CN"/>
              <a:t>Language Modeling</a:t>
            </a:r>
            <a:endParaRPr lang="zh-CN" altLang="en-US"/>
          </a:p>
          <a:p>
            <a:r>
              <a:rPr lang="zh-CN" altLang="en-US"/>
              <a:t>数据集：在这个 </a:t>
            </a:r>
            <a:r>
              <a:rPr lang="en-US" altLang="zh-CN"/>
              <a:t>github </a:t>
            </a:r>
            <a:r>
              <a:rPr lang="zh-CN" altLang="en-US"/>
              <a:t>https://github.com/janenie/lstm_issu_keras中找到了</a:t>
            </a:r>
            <a:r>
              <a:rPr lang="en-US" altLang="zh-CN"/>
              <a:t>PTB</a:t>
            </a:r>
            <a:r>
              <a:rPr lang="zh-CN" altLang="en-US"/>
              <a:t>的数据库，包括了分好的字和词的集合以及词表</a:t>
            </a:r>
            <a:r>
              <a:rPr lang="en-US" altLang="zh-CN"/>
              <a:t>vocab</a:t>
            </a:r>
            <a:r>
              <a:rPr lang="zh-CN" altLang="en-US"/>
              <a:t>。</a:t>
            </a:r>
            <a:endParaRPr lang="zh-CN" altLang="en-US"/>
          </a:p>
          <a:p>
            <a:endParaRPr lang="zh-CN" altLang="en-US"/>
          </a:p>
          <a:p>
            <a:endParaRPr lang="zh-CN" altLang="en-US"/>
          </a:p>
          <a:p>
            <a:endParaRPr lang="zh-CN" altLang="en-US"/>
          </a:p>
          <a:p>
            <a:endParaRPr lang="zh-CN" altLang="en-US"/>
          </a:p>
          <a:p>
            <a:endParaRPr lang="zh-CN" altLang="en-US"/>
          </a:p>
          <a:p>
            <a:r>
              <a:rPr lang="zh-CN" altLang="en-US"/>
              <a:t>模型论文：http://nlp.csai.tsinghua.edu.cn/~lzy/publications/ijcai2015_character.pdf</a:t>
            </a:r>
            <a:endParaRPr lang="zh-CN" altLang="en-US"/>
          </a:p>
        </p:txBody>
      </p:sp>
      <p:pic>
        <p:nvPicPr>
          <p:cNvPr id="6" name="图片 5"/>
          <p:cNvPicPr>
            <a:picLocks noChangeAspect="1"/>
          </p:cNvPicPr>
          <p:nvPr/>
        </p:nvPicPr>
        <p:blipFill>
          <a:blip r:embed="rId2"/>
          <a:stretch>
            <a:fillRect/>
          </a:stretch>
        </p:blipFill>
        <p:spPr>
          <a:xfrm>
            <a:off x="654685" y="1972945"/>
            <a:ext cx="2071370" cy="3568700"/>
          </a:xfrm>
          <a:prstGeom prst="rect">
            <a:avLst/>
          </a:prstGeom>
        </p:spPr>
      </p:pic>
      <p:sp>
        <p:nvSpPr>
          <p:cNvPr id="8" name="文本框 7"/>
          <p:cNvSpPr txBox="1"/>
          <p:nvPr/>
        </p:nvSpPr>
        <p:spPr>
          <a:xfrm>
            <a:off x="2891790" y="3510280"/>
            <a:ext cx="2425700" cy="1476375"/>
          </a:xfrm>
          <a:prstGeom prst="rect">
            <a:avLst/>
          </a:prstGeom>
          <a:noFill/>
        </p:spPr>
        <p:txBody>
          <a:bodyPr wrap="square" rtlCol="0">
            <a:spAutoFit/>
          </a:bodyPr>
          <a:p>
            <a:r>
              <a:rPr lang="zh-CN" altLang="en-US">
                <a:sym typeface="+mn-ea"/>
              </a:rPr>
              <a:t>模型所属的文章中介绍了</a:t>
            </a:r>
            <a:r>
              <a:rPr lang="en-US" altLang="zh-CN">
                <a:sym typeface="+mn-ea"/>
              </a:rPr>
              <a:t>CWE</a:t>
            </a:r>
            <a:r>
              <a:rPr lang="zh-CN" altLang="en-US">
                <a:sym typeface="+mn-ea"/>
              </a:rPr>
              <a:t>方法，也就是将字的特征添加到词向量中，增强了特征信息。</a:t>
            </a:r>
            <a:endParaRPr lang="en-US" alt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54685" y="474345"/>
            <a:ext cx="8329295" cy="749935"/>
          </a:xfrm>
        </p:spPr>
        <p:txBody>
          <a:bodyPr/>
          <a:p>
            <a:r>
              <a:rPr lang="en-US" altLang="zh-CN">
                <a:sym typeface="+mn-ea"/>
              </a:rPr>
              <a:t>1. </a:t>
            </a:r>
            <a:r>
              <a:rPr lang="zh-CN" altLang="en-US">
                <a:sym typeface="+mn-ea"/>
              </a:rPr>
              <a:t>实现《词向量真的有用吗？》中的实验 汇报</a:t>
            </a:r>
            <a:endParaRPr lang="zh-CN" altLang="en-US"/>
          </a:p>
        </p:txBody>
      </p:sp>
      <p:sp>
        <p:nvSpPr>
          <p:cNvPr id="5" name="内容占位符 4"/>
          <p:cNvSpPr>
            <a:spLocks noGrp="1"/>
          </p:cNvSpPr>
          <p:nvPr>
            <p:ph idx="1"/>
          </p:nvPr>
        </p:nvSpPr>
        <p:spPr>
          <a:xfrm>
            <a:off x="654050" y="1434465"/>
            <a:ext cx="7861300" cy="5045710"/>
          </a:xfrm>
        </p:spPr>
        <p:txBody>
          <a:bodyPr/>
          <a:p>
            <a:r>
              <a:rPr lang="zh-CN" altLang="en-US"/>
              <a:t>实验一：</a:t>
            </a:r>
            <a:r>
              <a:rPr lang="en-US" altLang="zh-CN"/>
              <a:t>Language Modeling</a:t>
            </a:r>
            <a:endParaRPr lang="zh-CN" altLang="en-US"/>
          </a:p>
          <a:p>
            <a:r>
              <a:rPr lang="zh-CN" altLang="en-US"/>
              <a:t>模型：用</a:t>
            </a:r>
            <a:r>
              <a:rPr lang="en-US" altLang="zh-CN"/>
              <a:t>Keras</a:t>
            </a:r>
            <a:r>
              <a:rPr lang="zh-CN" altLang="en-US"/>
              <a:t>实现</a:t>
            </a:r>
            <a:endParaRPr lang="zh-CN" altLang="en-US"/>
          </a:p>
          <a:p>
            <a:endParaRPr lang="zh-CN" altLang="en-US"/>
          </a:p>
          <a:p>
            <a:endParaRPr lang="zh-CN" altLang="en-US"/>
          </a:p>
          <a:p>
            <a:endParaRPr lang="zh-CN" altLang="en-US"/>
          </a:p>
          <a:p>
            <a:r>
              <a:rPr lang="zh-CN" altLang="en-US"/>
              <a:t>用</a:t>
            </a:r>
            <a:r>
              <a:rPr lang="en-US" altLang="zh-CN"/>
              <a:t>LSTMs</a:t>
            </a:r>
            <a:r>
              <a:rPr lang="zh-CN" altLang="en-US"/>
              <a:t>来</a:t>
            </a:r>
            <a:r>
              <a:rPr lang="en-US" altLang="zh-CN"/>
              <a:t>encode</a:t>
            </a:r>
            <a:r>
              <a:rPr lang="zh-CN" altLang="en-US"/>
              <a:t>词，或者字，</a:t>
            </a:r>
            <a:endParaRPr lang="zh-CN" altLang="en-US"/>
          </a:p>
          <a:p>
            <a:r>
              <a:rPr lang="en-US" altLang="zh-CN"/>
              <a:t>CNNs</a:t>
            </a:r>
            <a:r>
              <a:rPr lang="zh-CN" altLang="en-US"/>
              <a:t>用来合并词和组成词的字向量的维度保持不变。</a:t>
            </a:r>
            <a:endParaRPr lang="zh-CN" altLang="en-US"/>
          </a:p>
          <a:p>
            <a:r>
              <a:rPr lang="zh-CN" altLang="en-US"/>
              <a:t>测试的时候遇到了很多错，主要是</a:t>
            </a:r>
            <a:r>
              <a:rPr lang="en-US" altLang="zh-CN"/>
              <a:t>PTB</a:t>
            </a:r>
            <a:r>
              <a:rPr lang="zh-CN" altLang="en-US"/>
              <a:t>的数据读取时候的问题，但是感觉还是自己的处理的不正确，最后出现了一个超出</a:t>
            </a:r>
            <a:r>
              <a:rPr lang="en-US" altLang="zh-CN"/>
              <a:t>index</a:t>
            </a:r>
            <a:r>
              <a:rPr lang="zh-CN" altLang="en-US"/>
              <a:t>的问题，但是一般这个问题有两个原因，</a:t>
            </a:r>
            <a:r>
              <a:rPr lang="en-US" altLang="zh-CN"/>
              <a:t>list</a:t>
            </a:r>
            <a:r>
              <a:rPr lang="zh-CN" altLang="en-US"/>
              <a:t>元素空或者元素多于</a:t>
            </a:r>
            <a:r>
              <a:rPr lang="en-US" altLang="zh-CN"/>
              <a:t>index</a:t>
            </a:r>
            <a:r>
              <a:rPr lang="zh-CN" altLang="en-US"/>
              <a:t>，检查了还是报错，然后我就去做</a:t>
            </a:r>
            <a:r>
              <a:rPr lang="en-US" altLang="zh-CN"/>
              <a:t>Text Classification</a:t>
            </a:r>
            <a:r>
              <a:rPr lang="zh-CN" altLang="en-US"/>
              <a:t>了。。。</a:t>
            </a:r>
            <a:endParaRPr lang="zh-CN" altLang="en-US"/>
          </a:p>
          <a:p>
            <a:r>
              <a:rPr lang="en-US" altLang="zh-CN"/>
              <a:t>h</a:t>
            </a:r>
            <a:r>
              <a:rPr lang="zh-CN" altLang="en-US"/>
              <a:t>ttps://machinelearningmastery.com/how-to-develop-a-word-level-neural-language-model-in-keras/</a:t>
            </a:r>
            <a:endParaRPr lang="zh-CN" altLang="en-US"/>
          </a:p>
          <a:p>
            <a:endParaRPr lang="zh-CN" altLang="en-US"/>
          </a:p>
        </p:txBody>
      </p:sp>
      <p:pic>
        <p:nvPicPr>
          <p:cNvPr id="10" name="图片 9"/>
          <p:cNvPicPr>
            <a:picLocks noChangeAspect="1"/>
          </p:cNvPicPr>
          <p:nvPr/>
        </p:nvPicPr>
        <p:blipFill>
          <a:blip r:embed="rId1"/>
          <a:stretch>
            <a:fillRect/>
          </a:stretch>
        </p:blipFill>
        <p:spPr>
          <a:xfrm>
            <a:off x="932815" y="2294255"/>
            <a:ext cx="5601335" cy="1275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54685" y="474345"/>
            <a:ext cx="8329295" cy="749935"/>
          </a:xfrm>
        </p:spPr>
        <p:txBody>
          <a:bodyPr/>
          <a:p>
            <a:r>
              <a:rPr lang="en-US" altLang="zh-CN">
                <a:sym typeface="+mn-ea"/>
              </a:rPr>
              <a:t>1. </a:t>
            </a:r>
            <a:r>
              <a:rPr lang="zh-CN" altLang="en-US">
                <a:sym typeface="+mn-ea"/>
              </a:rPr>
              <a:t>实现《词向量真的有用吗？》中的实验 汇报</a:t>
            </a:r>
            <a:endParaRPr lang="zh-CN" altLang="en-US"/>
          </a:p>
        </p:txBody>
      </p:sp>
      <p:sp>
        <p:nvSpPr>
          <p:cNvPr id="5" name="内容占位符 4"/>
          <p:cNvSpPr>
            <a:spLocks noGrp="1"/>
          </p:cNvSpPr>
          <p:nvPr>
            <p:ph idx="1"/>
          </p:nvPr>
        </p:nvSpPr>
        <p:spPr>
          <a:xfrm>
            <a:off x="654050" y="1434465"/>
            <a:ext cx="7861300" cy="5045710"/>
          </a:xfrm>
        </p:spPr>
        <p:txBody>
          <a:bodyPr/>
          <a:p>
            <a:r>
              <a:rPr lang="zh-CN" altLang="en-US"/>
              <a:t>实验一：</a:t>
            </a:r>
            <a:r>
              <a:rPr lang="en-US" altLang="zh-CN"/>
              <a:t>Language Modeling</a:t>
            </a:r>
            <a:endParaRPr lang="zh-CN" altLang="en-US"/>
          </a:p>
          <a:p>
            <a:r>
              <a:rPr lang="zh-CN" altLang="en-US"/>
              <a:t>模型：用</a:t>
            </a:r>
            <a:r>
              <a:rPr lang="en-US" altLang="zh-CN"/>
              <a:t>Keras</a:t>
            </a:r>
            <a:r>
              <a:rPr lang="zh-CN" altLang="en-US"/>
              <a:t>实现</a:t>
            </a:r>
            <a:endParaRPr lang="zh-CN" altLang="en-US"/>
          </a:p>
          <a:p>
            <a:endParaRPr lang="zh-CN" altLang="en-US"/>
          </a:p>
          <a:p>
            <a:endParaRPr lang="zh-CN" altLang="en-US"/>
          </a:p>
          <a:p>
            <a:endParaRPr lang="zh-CN" altLang="en-US"/>
          </a:p>
          <a:p>
            <a:r>
              <a:rPr lang="zh-CN" altLang="en-US"/>
              <a:t>用</a:t>
            </a:r>
            <a:r>
              <a:rPr lang="en-US" altLang="zh-CN"/>
              <a:t>LSTMs</a:t>
            </a:r>
            <a:r>
              <a:rPr lang="zh-CN" altLang="en-US"/>
              <a:t>来</a:t>
            </a:r>
            <a:r>
              <a:rPr lang="en-US" altLang="zh-CN"/>
              <a:t>encode</a:t>
            </a:r>
            <a:r>
              <a:rPr lang="zh-CN" altLang="en-US"/>
              <a:t>词，或者字，</a:t>
            </a:r>
            <a:endParaRPr lang="zh-CN" altLang="en-US"/>
          </a:p>
          <a:p>
            <a:r>
              <a:rPr lang="en-US" altLang="zh-CN"/>
              <a:t>CNNs</a:t>
            </a:r>
            <a:r>
              <a:rPr lang="zh-CN" altLang="en-US"/>
              <a:t>用来合并词和组成词的字向量的维度保持不变。</a:t>
            </a:r>
            <a:endParaRPr lang="zh-CN" altLang="en-US"/>
          </a:p>
          <a:p>
            <a:r>
              <a:rPr lang="zh-CN" altLang="en-US"/>
              <a:t>测试的时候遇到了很多错，主要是</a:t>
            </a:r>
            <a:r>
              <a:rPr lang="en-US" altLang="zh-CN"/>
              <a:t>PTB</a:t>
            </a:r>
            <a:r>
              <a:rPr lang="zh-CN" altLang="en-US"/>
              <a:t>的数据读取时候的问题，但是感觉还是自己的处理的不正确，最后出现了一个超出</a:t>
            </a:r>
            <a:r>
              <a:rPr lang="en-US" altLang="zh-CN"/>
              <a:t>index</a:t>
            </a:r>
            <a:r>
              <a:rPr lang="zh-CN" altLang="en-US"/>
              <a:t>的问题，但是一般这个问题有两个原因，</a:t>
            </a:r>
            <a:r>
              <a:rPr lang="en-US" altLang="zh-CN"/>
              <a:t>list</a:t>
            </a:r>
            <a:r>
              <a:rPr lang="zh-CN" altLang="en-US"/>
              <a:t>元素空或者元素多于</a:t>
            </a:r>
            <a:r>
              <a:rPr lang="en-US" altLang="zh-CN"/>
              <a:t>index</a:t>
            </a:r>
            <a:r>
              <a:rPr lang="zh-CN" altLang="en-US"/>
              <a:t>，检查了还是报错，然后我就去做</a:t>
            </a:r>
            <a:r>
              <a:rPr lang="en-US" altLang="zh-CN"/>
              <a:t>Text Classification</a:t>
            </a:r>
            <a:r>
              <a:rPr lang="zh-CN" altLang="en-US"/>
              <a:t>了。。。</a:t>
            </a:r>
            <a:endParaRPr lang="zh-CN" altLang="en-US"/>
          </a:p>
          <a:p>
            <a:r>
              <a:rPr lang="en-US" altLang="zh-CN"/>
              <a:t>h</a:t>
            </a:r>
            <a:r>
              <a:rPr lang="zh-CN" altLang="en-US"/>
              <a:t>ttps://machinelearningmastery.com/how-to-develop-a-word-level-neural-language-model-in-keras/</a:t>
            </a:r>
            <a:endParaRPr lang="zh-CN" altLang="en-US"/>
          </a:p>
          <a:p>
            <a:endParaRPr lang="zh-CN" altLang="en-US"/>
          </a:p>
        </p:txBody>
      </p:sp>
      <p:pic>
        <p:nvPicPr>
          <p:cNvPr id="10" name="图片 9"/>
          <p:cNvPicPr>
            <a:picLocks noChangeAspect="1"/>
          </p:cNvPicPr>
          <p:nvPr/>
        </p:nvPicPr>
        <p:blipFill>
          <a:blip r:embed="rId1"/>
          <a:stretch>
            <a:fillRect/>
          </a:stretch>
        </p:blipFill>
        <p:spPr>
          <a:xfrm>
            <a:off x="932815" y="2294255"/>
            <a:ext cx="5601335" cy="1275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54685" y="474345"/>
            <a:ext cx="8329295" cy="749935"/>
          </a:xfrm>
        </p:spPr>
        <p:txBody>
          <a:bodyPr/>
          <a:p>
            <a:r>
              <a:rPr lang="en-US" altLang="zh-CN">
                <a:sym typeface="+mn-ea"/>
              </a:rPr>
              <a:t>1. </a:t>
            </a:r>
            <a:r>
              <a:rPr lang="zh-CN" altLang="en-US">
                <a:sym typeface="+mn-ea"/>
              </a:rPr>
              <a:t>实现《词向量真的有用吗？》中的实验 汇报</a:t>
            </a:r>
            <a:endParaRPr lang="zh-CN" altLang="en-US"/>
          </a:p>
        </p:txBody>
      </p:sp>
      <p:sp>
        <p:nvSpPr>
          <p:cNvPr id="5" name="内容占位符 4"/>
          <p:cNvSpPr>
            <a:spLocks noGrp="1"/>
          </p:cNvSpPr>
          <p:nvPr>
            <p:ph idx="1"/>
          </p:nvPr>
        </p:nvSpPr>
        <p:spPr>
          <a:xfrm>
            <a:off x="654050" y="1434465"/>
            <a:ext cx="7861300" cy="5045710"/>
          </a:xfrm>
        </p:spPr>
        <p:txBody>
          <a:bodyPr/>
          <a:p>
            <a:r>
              <a:rPr lang="zh-CN" altLang="en-US"/>
              <a:t>实验一：</a:t>
            </a:r>
            <a:r>
              <a:rPr lang="en-US" altLang="zh-CN">
                <a:sym typeface="+mn-ea"/>
              </a:rPr>
              <a:t>Language Modeling</a:t>
            </a:r>
            <a:endParaRPr lang="zh-CN" altLang="en-US"/>
          </a:p>
          <a:p>
            <a:r>
              <a:rPr lang="zh-CN" altLang="en-US"/>
              <a:t>评测指标用的是</a:t>
            </a:r>
            <a:r>
              <a:rPr lang="en-US" altLang="zh-CN"/>
              <a:t>perplexity</a:t>
            </a:r>
            <a:r>
              <a:rPr lang="zh-CN" altLang="en-US"/>
              <a:t>，这个指标是通过</a:t>
            </a:r>
            <a:endParaRPr lang="zh-CN" altLang="en-US"/>
          </a:p>
          <a:p>
            <a:endParaRPr lang="zh-CN" altLang="en-US"/>
          </a:p>
          <a:p>
            <a:endParaRPr lang="zh-CN" altLang="en-US"/>
          </a:p>
          <a:p>
            <a:endParaRPr lang="zh-CN" altLang="en-US"/>
          </a:p>
          <a:p>
            <a:endParaRPr lang="zh-CN" altLang="en-US"/>
          </a:p>
          <a:p>
            <a:endParaRPr lang="zh-CN" altLang="en-US"/>
          </a:p>
          <a:p>
            <a:r>
              <a:rPr lang="zh-CN" altLang="en-US"/>
              <a:t>这个指标是按照公式，将预测数据和真实值输入，</a:t>
            </a:r>
            <a:r>
              <a:rPr lang="en-US" altLang="zh-CN"/>
              <a:t>mask</a:t>
            </a:r>
            <a:r>
              <a:rPr lang="zh-CN" altLang="en-US"/>
              <a:t>是我们是否要对数据进行筛选，首先取预测值归一化，然后将真实值和预测值处理成单维向量，最后返回的是</a:t>
            </a:r>
            <a:r>
              <a:rPr lang="en-US" altLang="zh-CN"/>
              <a:t>2</a:t>
            </a:r>
            <a:r>
              <a:rPr lang="zh-CN" altLang="en-US"/>
              <a:t>的K.mean(-K.log2(predictions)次方，其实这个K.mean(-K.log2(predictions)代表了交叉熵，为预测和实际的差异大小。</a:t>
            </a:r>
            <a:endParaRPr lang="zh-CN" altLang="en-US"/>
          </a:p>
          <a:p>
            <a:r>
              <a:rPr lang="zh-CN" altLang="en-US"/>
              <a:t>参考</a:t>
            </a:r>
            <a:r>
              <a:rPr lang="en-US" altLang="zh-CN"/>
              <a:t>:http://cs224d.stanford.edu/lecture_notes/LectureNotes4.pdf</a:t>
            </a:r>
            <a:endParaRPr lang="en-US" altLang="zh-CN"/>
          </a:p>
        </p:txBody>
      </p:sp>
      <p:pic>
        <p:nvPicPr>
          <p:cNvPr id="2" name="图片 1"/>
          <p:cNvPicPr>
            <a:picLocks noChangeAspect="1"/>
          </p:cNvPicPr>
          <p:nvPr/>
        </p:nvPicPr>
        <p:blipFill>
          <a:blip r:embed="rId1"/>
          <a:stretch>
            <a:fillRect/>
          </a:stretch>
        </p:blipFill>
        <p:spPr>
          <a:xfrm>
            <a:off x="981075" y="2323465"/>
            <a:ext cx="7426960" cy="1933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54685" y="474345"/>
            <a:ext cx="8329295" cy="749935"/>
          </a:xfrm>
        </p:spPr>
        <p:txBody>
          <a:bodyPr/>
          <a:p>
            <a:r>
              <a:rPr lang="en-US" altLang="zh-CN">
                <a:sym typeface="+mn-ea"/>
              </a:rPr>
              <a:t>1. </a:t>
            </a:r>
            <a:r>
              <a:rPr lang="zh-CN" altLang="en-US">
                <a:sym typeface="+mn-ea"/>
              </a:rPr>
              <a:t>实现《词向量真的有用吗？》中的实验 汇报</a:t>
            </a:r>
            <a:endParaRPr lang="zh-CN" altLang="en-US"/>
          </a:p>
        </p:txBody>
      </p:sp>
      <p:sp>
        <p:nvSpPr>
          <p:cNvPr id="5" name="内容占位符 4"/>
          <p:cNvSpPr>
            <a:spLocks noGrp="1"/>
          </p:cNvSpPr>
          <p:nvPr>
            <p:ph idx="1"/>
          </p:nvPr>
        </p:nvSpPr>
        <p:spPr>
          <a:xfrm>
            <a:off x="654050" y="1434465"/>
            <a:ext cx="7861300" cy="5045710"/>
          </a:xfrm>
        </p:spPr>
        <p:txBody>
          <a:bodyPr/>
          <a:p>
            <a:r>
              <a:rPr lang="zh-CN" altLang="en-US"/>
              <a:t>实验三：</a:t>
            </a:r>
            <a:r>
              <a:rPr lang="en-US" altLang="zh-CN"/>
              <a:t>Sentence Matching</a:t>
            </a:r>
            <a:endParaRPr lang="en-US" altLang="zh-CN"/>
          </a:p>
          <a:p>
            <a:r>
              <a:rPr lang="zh-CN" altLang="en-US"/>
              <a:t>上周汇报找到了</a:t>
            </a:r>
            <a:r>
              <a:rPr lang="en-US" altLang="zh-CN"/>
              <a:t>LCQMC</a:t>
            </a:r>
            <a:r>
              <a:rPr lang="zh-CN" altLang="en-US"/>
              <a:t>数据集，数据的格式是</a:t>
            </a:r>
            <a:r>
              <a:rPr lang="en-US" altLang="zh-CN"/>
              <a:t>txt</a:t>
            </a:r>
            <a:r>
              <a:rPr lang="zh-CN" altLang="en-US"/>
              <a:t>的，每行包括两个句子和一个标签，</a:t>
            </a:r>
            <a:r>
              <a:rPr lang="en-US" altLang="zh-CN"/>
              <a:t>0</a:t>
            </a:r>
            <a:r>
              <a:rPr lang="zh-CN" altLang="en-US"/>
              <a:t>代表意思不同，</a:t>
            </a:r>
            <a:r>
              <a:rPr lang="en-US" altLang="zh-CN"/>
              <a:t>1</a:t>
            </a:r>
            <a:r>
              <a:rPr lang="zh-CN" altLang="en-US"/>
              <a:t>代表意思相同。</a:t>
            </a:r>
            <a:endParaRPr lang="zh-CN" altLang="en-US"/>
          </a:p>
          <a:p>
            <a:endParaRPr lang="zh-CN" altLang="en-US"/>
          </a:p>
          <a:p>
            <a:endParaRPr lang="zh-CN" altLang="en-US"/>
          </a:p>
          <a:p>
            <a:r>
              <a:rPr lang="zh-CN" altLang="en-US"/>
              <a:t>模型：</a:t>
            </a:r>
            <a:r>
              <a:rPr lang="en-US" altLang="zh-CN"/>
              <a:t>BiMPM</a:t>
            </a:r>
            <a:r>
              <a:rPr lang="zh-CN" altLang="en-US"/>
              <a:t>，模型主要是</a:t>
            </a:r>
            <a:r>
              <a:rPr lang="en-US" altLang="zh-CN"/>
              <a:t>200</a:t>
            </a:r>
            <a:r>
              <a:rPr lang="zh-CN" altLang="en-US"/>
              <a:t>维度的字或词向量，随机初始化，模型主要将两个句子分别从正反两个方向上匹配。每个句子的每一步分别和另一个句子的所有步作比较。最终通过聚合层将匹配结果形成一个向量。</a:t>
            </a:r>
            <a:endParaRPr lang="zh-CN" altLang="en-US"/>
          </a:p>
          <a:p>
            <a:r>
              <a:rPr lang="zh-CN" altLang="en-US"/>
              <a:t>代码采用的是</a:t>
            </a:r>
            <a:r>
              <a:rPr lang="en-US" altLang="zh-CN"/>
              <a:t>[1] </a:t>
            </a:r>
            <a:r>
              <a:rPr lang="zh-CN" altLang="en-US"/>
              <a:t>中的代码，问题主要出现在读取数据集合的时候，总是出现一些读取不了的地方，例如会把句子程标记；还有就是</a:t>
            </a:r>
            <a:r>
              <a:rPr lang="en-US" altLang="zh-CN"/>
              <a:t>runtime error</a:t>
            </a:r>
            <a:r>
              <a:rPr lang="zh-CN" altLang="en-US"/>
              <a:t>。目前还没有成功实现文章数据集合的</a:t>
            </a:r>
            <a:r>
              <a:rPr lang="en-US" altLang="zh-CN"/>
              <a:t>test</a:t>
            </a:r>
            <a:r>
              <a:rPr lang="zh-CN" altLang="en-US"/>
              <a:t>和</a:t>
            </a:r>
            <a:r>
              <a:rPr lang="en-US" altLang="zh-CN"/>
              <a:t>vliadation</a:t>
            </a:r>
            <a:r>
              <a:rPr lang="zh-CN" altLang="en-US"/>
              <a:t>验证。</a:t>
            </a:r>
            <a:endParaRPr lang="zh-CN" altLang="en-US"/>
          </a:p>
          <a:p>
            <a:r>
              <a:rPr lang="zh-CN" altLang="en-US"/>
              <a:t>论文：https://arxiv.org/abs/1702.03814</a:t>
            </a:r>
            <a:endParaRPr lang="zh-CN" altLang="en-US"/>
          </a:p>
          <a:p>
            <a:r>
              <a:rPr lang="en-US" altLang="zh-CN"/>
              <a:t>[1] </a:t>
            </a:r>
            <a:r>
              <a:rPr lang="zh-CN" altLang="en-US"/>
              <a:t>https://github.com/galsang/BIMPM-pytorch</a:t>
            </a:r>
            <a:endParaRPr lang="zh-CN" altLang="en-US"/>
          </a:p>
        </p:txBody>
      </p:sp>
      <p:pic>
        <p:nvPicPr>
          <p:cNvPr id="2" name="图片 1"/>
          <p:cNvPicPr>
            <a:picLocks noChangeAspect="1"/>
          </p:cNvPicPr>
          <p:nvPr/>
        </p:nvPicPr>
        <p:blipFill>
          <a:blip r:embed="rId1"/>
          <a:stretch>
            <a:fillRect/>
          </a:stretch>
        </p:blipFill>
        <p:spPr>
          <a:xfrm>
            <a:off x="904875" y="2595880"/>
            <a:ext cx="5133340" cy="876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r="36444"/>
          <a:stretch>
            <a:fillRect/>
          </a:stretch>
        </p:blipFill>
        <p:spPr>
          <a:xfrm>
            <a:off x="6915785" y="1458595"/>
            <a:ext cx="2223770" cy="4533265"/>
          </a:xfrm>
          <a:prstGeom prst="rect">
            <a:avLst/>
          </a:prstGeom>
        </p:spPr>
      </p:pic>
      <p:sp>
        <p:nvSpPr>
          <p:cNvPr id="4" name="标题 3"/>
          <p:cNvSpPr>
            <a:spLocks noGrp="1"/>
          </p:cNvSpPr>
          <p:nvPr>
            <p:ph type="title"/>
          </p:nvPr>
        </p:nvSpPr>
        <p:spPr>
          <a:xfrm>
            <a:off x="654685" y="474345"/>
            <a:ext cx="8329295" cy="749935"/>
          </a:xfrm>
        </p:spPr>
        <p:txBody>
          <a:bodyPr/>
          <a:p>
            <a:r>
              <a:rPr lang="en-US" altLang="zh-CN">
                <a:sym typeface="+mn-ea"/>
              </a:rPr>
              <a:t>1. </a:t>
            </a:r>
            <a:r>
              <a:rPr lang="zh-CN" altLang="en-US">
                <a:sym typeface="+mn-ea"/>
              </a:rPr>
              <a:t>实现《词向量真的有用吗？》中的实验 汇报</a:t>
            </a:r>
            <a:endParaRPr lang="zh-CN" altLang="en-US"/>
          </a:p>
        </p:txBody>
      </p:sp>
      <p:sp>
        <p:nvSpPr>
          <p:cNvPr id="5" name="内容占位符 4"/>
          <p:cNvSpPr>
            <a:spLocks noGrp="1"/>
          </p:cNvSpPr>
          <p:nvPr>
            <p:ph idx="1"/>
          </p:nvPr>
        </p:nvSpPr>
        <p:spPr>
          <a:xfrm>
            <a:off x="654050" y="1434465"/>
            <a:ext cx="6332855" cy="4557395"/>
          </a:xfrm>
        </p:spPr>
        <p:txBody>
          <a:bodyPr/>
          <a:p>
            <a:r>
              <a:rPr lang="zh-CN" altLang="en-US"/>
              <a:t>实验四：</a:t>
            </a:r>
            <a:r>
              <a:rPr lang="en-US" altLang="zh-CN"/>
              <a:t>Text Classification</a:t>
            </a:r>
            <a:endParaRPr lang="en-US" altLang="zh-CN"/>
          </a:p>
          <a:p>
            <a:r>
              <a:rPr lang="zh-CN" altLang="en-US"/>
              <a:t>这个实验这两三天内在做，来自于</a:t>
            </a:r>
            <a:r>
              <a:rPr lang="en-US" altLang="zh-CN"/>
              <a:t>[1]</a:t>
            </a:r>
            <a:r>
              <a:rPr lang="zh-CN" altLang="en-US"/>
              <a:t>，原来使用的数据是新闻的数据多分类，搭建好环境后，可以运行，在修改时的时候，还是遇到了</a:t>
            </a:r>
            <a:r>
              <a:rPr lang="en-US" altLang="zh-CN"/>
              <a:t>runtime error</a:t>
            </a:r>
            <a:r>
              <a:rPr lang="zh-CN" altLang="en-US"/>
              <a:t>，是目标的维数地方出了问题，我改了分类的类别数但是还是</a:t>
            </a:r>
            <a:r>
              <a:rPr lang="en-US" altLang="zh-CN"/>
              <a:t>runtimeerror</a:t>
            </a:r>
            <a:r>
              <a:rPr lang="zh-CN" altLang="en-US"/>
              <a:t>，</a:t>
            </a:r>
            <a:r>
              <a:rPr lang="en-US" altLang="zh-CN"/>
              <a:t>debug</a:t>
            </a:r>
            <a:r>
              <a:rPr lang="zh-CN" altLang="en-US"/>
              <a:t>的时候赋值也是正确的，还在排查问题中。</a:t>
            </a:r>
            <a:endParaRPr lang="zh-CN" altLang="en-US"/>
          </a:p>
          <a:p>
            <a:r>
              <a:rPr lang="zh-CN" altLang="en-US"/>
              <a:t>数据集：下载下来后还是挺大的，自己在训练词向量的时候，用</a:t>
            </a:r>
            <a:r>
              <a:rPr lang="en-US" altLang="zh-CN"/>
              <a:t>fasttext</a:t>
            </a:r>
            <a:r>
              <a:rPr lang="zh-CN" altLang="en-US"/>
              <a:t>还是用了大约一个半小时，但是后来找到的代码中，内置一个搜狗的语言模型，就放弃了用自己的语言模型的方案。</a:t>
            </a:r>
            <a:endParaRPr lang="zh-CN" altLang="en-US"/>
          </a:p>
          <a:p>
            <a:r>
              <a:rPr lang="zh-CN" altLang="en-US"/>
              <a:t>模型：就是一个或两个</a:t>
            </a:r>
            <a:r>
              <a:rPr lang="en-US" altLang="zh-CN"/>
              <a:t>Bilstm</a:t>
            </a:r>
            <a:r>
              <a:rPr lang="zh-CN" altLang="en-US"/>
              <a:t>层将字、词向量训练，再最小化交叉熵，最后输出判断的两个类别的可能性大小。</a:t>
            </a:r>
            <a:endParaRPr lang="zh-CN" altLang="en-US"/>
          </a:p>
        </p:txBody>
      </p:sp>
      <p:sp>
        <p:nvSpPr>
          <p:cNvPr id="2" name="文本框 1"/>
          <p:cNvSpPr txBox="1"/>
          <p:nvPr/>
        </p:nvSpPr>
        <p:spPr>
          <a:xfrm>
            <a:off x="288925" y="6398895"/>
            <a:ext cx="7877175" cy="368300"/>
          </a:xfrm>
          <a:prstGeom prst="rect">
            <a:avLst/>
          </a:prstGeom>
          <a:noFill/>
        </p:spPr>
        <p:txBody>
          <a:bodyPr wrap="square" rtlCol="0">
            <a:spAutoFit/>
          </a:bodyPr>
          <a:p>
            <a:r>
              <a:rPr lang="zh-CN" altLang="en-US"/>
              <a:t>代码：https://github.com/zhangxiangxiao/glyph</a:t>
            </a:r>
            <a:endParaRPr lang="zh-CN" altLang="en-US"/>
          </a:p>
        </p:txBody>
      </p:sp>
      <p:pic>
        <p:nvPicPr>
          <p:cNvPr id="6" name="图片 5"/>
          <p:cNvPicPr>
            <a:picLocks noChangeAspect="1"/>
          </p:cNvPicPr>
          <p:nvPr/>
        </p:nvPicPr>
        <p:blipFill>
          <a:blip r:embed="rId2"/>
          <a:stretch>
            <a:fillRect/>
          </a:stretch>
        </p:blipFill>
        <p:spPr>
          <a:xfrm>
            <a:off x="945515" y="5751830"/>
            <a:ext cx="5749925" cy="647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54685" y="474345"/>
            <a:ext cx="8329295" cy="749935"/>
          </a:xfrm>
        </p:spPr>
        <p:txBody>
          <a:bodyPr/>
          <a:p>
            <a:r>
              <a:rPr lang="en-US" altLang="zh-CN" sz="1600">
                <a:sym typeface="+mn-ea"/>
              </a:rPr>
              <a:t>2.1 Joint Embeddings of Chinese Words, Characters, and Fine-grained </a:t>
            </a:r>
            <a:r>
              <a:rPr lang="zh-CN" altLang="en-US" sz="1600">
                <a:sym typeface="+mn-ea"/>
              </a:rPr>
              <a:t>Subcharacter Components</a:t>
            </a:r>
            <a:endParaRPr lang="zh-CN" altLang="en-US" sz="1600">
              <a:sym typeface="+mn-ea"/>
            </a:endParaRPr>
          </a:p>
        </p:txBody>
      </p:sp>
      <p:sp>
        <p:nvSpPr>
          <p:cNvPr id="5" name="内容占位符 4"/>
          <p:cNvSpPr>
            <a:spLocks noGrp="1"/>
          </p:cNvSpPr>
          <p:nvPr>
            <p:ph idx="1"/>
          </p:nvPr>
        </p:nvSpPr>
        <p:spPr>
          <a:xfrm>
            <a:off x="628650" y="1716405"/>
            <a:ext cx="7886700" cy="4460875"/>
          </a:xfrm>
        </p:spPr>
        <p:txBody>
          <a:bodyPr/>
          <a:p>
            <a:r>
              <a:rPr lang="zh-CN" altLang="en-US"/>
              <a:t>主要结构</a:t>
            </a:r>
            <a:endParaRPr lang="zh-CN" altLang="en-US"/>
          </a:p>
          <a:p>
            <a:r>
              <a:rPr lang="zh-CN" altLang="en-US"/>
              <a:t>这篇文章指出，和英文字母系统不同，中文的字是由偏旁部首组成，这些成分也含有语义信息。例如</a:t>
            </a:r>
            <a:r>
              <a:rPr lang="en-US" altLang="zh-CN"/>
              <a:t>“氵”代</a:t>
            </a:r>
            <a:r>
              <a:rPr lang="zh-CN" altLang="en-US"/>
              <a:t>表的语义信息是</a:t>
            </a:r>
            <a:r>
              <a:rPr lang="en-US" altLang="zh-CN"/>
              <a:t>“</a:t>
            </a:r>
            <a:r>
              <a:rPr lang="zh-CN" altLang="en-US"/>
              <a:t>水</a:t>
            </a:r>
            <a:r>
              <a:rPr lang="en-US" altLang="zh-CN"/>
              <a:t>”</a:t>
            </a:r>
            <a:r>
              <a:rPr lang="zh-CN" altLang="en-US"/>
              <a:t>；</a:t>
            </a:r>
            <a:r>
              <a:rPr lang="en-US" altLang="zh-CN"/>
              <a:t>“</a:t>
            </a:r>
            <a:r>
              <a:rPr lang="zh-CN" altLang="en-US"/>
              <a:t>马</a:t>
            </a:r>
            <a:r>
              <a:rPr lang="en-US" altLang="zh-CN"/>
              <a:t>”</a:t>
            </a:r>
            <a:r>
              <a:rPr lang="zh-CN" altLang="en-US"/>
              <a:t>中包含了</a:t>
            </a:r>
            <a:r>
              <a:rPr lang="en-US" altLang="zh-CN"/>
              <a:t>“</a:t>
            </a:r>
            <a:r>
              <a:rPr lang="zh-CN" altLang="en-US"/>
              <a:t>妈</a:t>
            </a:r>
            <a:r>
              <a:rPr lang="en-US" altLang="zh-CN"/>
              <a:t>”“</a:t>
            </a:r>
            <a:r>
              <a:rPr lang="zh-CN" altLang="en-US"/>
              <a:t>骂</a:t>
            </a:r>
            <a:r>
              <a:rPr lang="en-US" altLang="zh-CN"/>
              <a:t>”</a:t>
            </a:r>
            <a:r>
              <a:rPr lang="zh-CN" altLang="en-US"/>
              <a:t>的读音信息。</a:t>
            </a:r>
            <a:endParaRPr lang="zh-CN" altLang="en-US"/>
          </a:p>
          <a:p>
            <a:r>
              <a:rPr lang="zh-CN" altLang="en-US"/>
              <a:t>文章的方法将词、组成的字、还有更小的偏旁部首</a:t>
            </a:r>
            <a:r>
              <a:rPr lang="en-US" altLang="zh-CN"/>
              <a:t>(fine-grained subcharacter components)</a:t>
            </a:r>
            <a:r>
              <a:rPr lang="zh-CN" altLang="en-US"/>
              <a:t>联合嵌入。</a:t>
            </a:r>
            <a:endParaRPr lang="zh-CN" altLang="en-US"/>
          </a:p>
          <a:p>
            <a:r>
              <a:rPr lang="zh-CN" altLang="en-US"/>
              <a:t>使用了三个似然方程来评估三种粒度的预测是否成功；并且还收集了</a:t>
            </a:r>
            <a:r>
              <a:rPr lang="en-US" altLang="zh-CN"/>
              <a:t>13253</a:t>
            </a:r>
            <a:r>
              <a:rPr lang="zh-CN" altLang="en-US"/>
              <a:t>个偏旁部首来补充现有的偏旁部首库。</a:t>
            </a:r>
            <a:endParaRPr lang="zh-CN" altLang="en-US"/>
          </a:p>
          <a:p>
            <a:r>
              <a:rPr lang="zh-CN" altLang="en-US"/>
              <a:t>最后用近似词和词类比的实验验证模型</a:t>
            </a:r>
            <a:endParaRPr lang="zh-CN" altLang="en-US"/>
          </a:p>
          <a:p>
            <a:pPr marL="0" indent="0">
              <a:buNone/>
            </a:pPr>
            <a:r>
              <a:rPr lang="zh-CN" altLang="en-US"/>
              <a:t>    具有优势。</a:t>
            </a:r>
            <a:endParaRPr lang="zh-CN" altLang="en-US"/>
          </a:p>
          <a:p>
            <a:endParaRPr lang="zh-CN" altLang="en-US"/>
          </a:p>
        </p:txBody>
      </p:sp>
      <p:pic>
        <p:nvPicPr>
          <p:cNvPr id="2" name="图片 1"/>
          <p:cNvPicPr>
            <a:picLocks noChangeAspect="1"/>
          </p:cNvPicPr>
          <p:nvPr/>
        </p:nvPicPr>
        <p:blipFill>
          <a:blip r:embed="rId1"/>
          <a:stretch>
            <a:fillRect/>
          </a:stretch>
        </p:blipFill>
        <p:spPr>
          <a:xfrm>
            <a:off x="4542155" y="887095"/>
            <a:ext cx="4366260" cy="1241425"/>
          </a:xfrm>
          <a:prstGeom prst="rect">
            <a:avLst/>
          </a:prstGeom>
        </p:spPr>
      </p:pic>
      <p:pic>
        <p:nvPicPr>
          <p:cNvPr id="3" name="图片 2"/>
          <p:cNvPicPr>
            <a:picLocks noChangeAspect="1"/>
          </p:cNvPicPr>
          <p:nvPr/>
        </p:nvPicPr>
        <p:blipFill>
          <a:blip r:embed="rId2"/>
          <a:stretch>
            <a:fillRect/>
          </a:stretch>
        </p:blipFill>
        <p:spPr>
          <a:xfrm>
            <a:off x="5058410" y="4596765"/>
            <a:ext cx="3697605" cy="1331595"/>
          </a:xfrm>
          <a:prstGeom prst="rect">
            <a:avLst/>
          </a:prstGeom>
        </p:spPr>
      </p:pic>
      <p:sp>
        <p:nvSpPr>
          <p:cNvPr id="6" name="文本框 5"/>
          <p:cNvSpPr txBox="1"/>
          <p:nvPr/>
        </p:nvSpPr>
        <p:spPr>
          <a:xfrm>
            <a:off x="654685" y="6177280"/>
            <a:ext cx="6630035" cy="368300"/>
          </a:xfrm>
          <a:prstGeom prst="rect">
            <a:avLst/>
          </a:prstGeom>
          <a:noFill/>
        </p:spPr>
        <p:txBody>
          <a:bodyPr wrap="square" rtlCol="0">
            <a:spAutoFit/>
          </a:bodyPr>
          <a:p>
            <a:r>
              <a:rPr lang="zh-CN" altLang="en-US"/>
              <a:t>论文地址：https://www.aclweb.org/anthology/D17-1027</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33680" y="3086735"/>
            <a:ext cx="4295775" cy="800100"/>
          </a:xfrm>
          <a:prstGeom prst="rect">
            <a:avLst/>
          </a:prstGeom>
        </p:spPr>
      </p:pic>
      <p:sp>
        <p:nvSpPr>
          <p:cNvPr id="4" name="标题 3"/>
          <p:cNvSpPr>
            <a:spLocks noGrp="1"/>
          </p:cNvSpPr>
          <p:nvPr>
            <p:ph type="title"/>
          </p:nvPr>
        </p:nvSpPr>
        <p:spPr>
          <a:xfrm>
            <a:off x="654685" y="474345"/>
            <a:ext cx="8329295" cy="749935"/>
          </a:xfrm>
        </p:spPr>
        <p:txBody>
          <a:bodyPr/>
          <a:p>
            <a:r>
              <a:rPr lang="en-US" altLang="zh-CN" sz="1600">
                <a:sym typeface="+mn-ea"/>
              </a:rPr>
              <a:t>2.1 Joint Embeddings of Chinese Words, Characters, and Fine-grained </a:t>
            </a:r>
            <a:r>
              <a:rPr lang="zh-CN" altLang="en-US" sz="1600">
                <a:sym typeface="+mn-ea"/>
              </a:rPr>
              <a:t>Subcharacter Components</a:t>
            </a:r>
            <a:endParaRPr lang="zh-CN" altLang="en-US" sz="1600">
              <a:sym typeface="+mn-ea"/>
            </a:endParaRPr>
          </a:p>
        </p:txBody>
      </p:sp>
      <p:sp>
        <p:nvSpPr>
          <p:cNvPr id="5" name="内容占位符 4"/>
          <p:cNvSpPr>
            <a:spLocks noGrp="1"/>
          </p:cNvSpPr>
          <p:nvPr>
            <p:ph idx="1"/>
          </p:nvPr>
        </p:nvSpPr>
        <p:spPr>
          <a:xfrm>
            <a:off x="628650" y="1716405"/>
            <a:ext cx="4669155" cy="4460875"/>
          </a:xfrm>
        </p:spPr>
        <p:txBody>
          <a:bodyPr/>
          <a:p>
            <a:r>
              <a:rPr lang="zh-CN" altLang="en-US"/>
              <a:t>模型如右图：</a:t>
            </a:r>
            <a:endParaRPr lang="zh-CN" altLang="en-US"/>
          </a:p>
          <a:p>
            <a:pPr marL="0" indent="0">
              <a:buNone/>
            </a:pPr>
            <a:r>
              <a:rPr lang="en-US" altLang="zh-CN"/>
              <a:t>    </a:t>
            </a:r>
            <a:r>
              <a:rPr lang="zh-CN" altLang="en-US"/>
              <a:t>其中</a:t>
            </a:r>
            <a:r>
              <a:rPr lang="en-US" altLang="zh-CN"/>
              <a:t>w</a:t>
            </a:r>
            <a:r>
              <a:rPr lang="zh-CN" altLang="en-US"/>
              <a:t>，</a:t>
            </a:r>
            <a:r>
              <a:rPr lang="en-US" altLang="zh-CN"/>
              <a:t>c</a:t>
            </a:r>
            <a:r>
              <a:rPr lang="zh-CN" altLang="en-US"/>
              <a:t>，</a:t>
            </a:r>
            <a:r>
              <a:rPr lang="en-US" altLang="zh-CN"/>
              <a:t>s</a:t>
            </a:r>
            <a:r>
              <a:rPr lang="zh-CN" altLang="en-US"/>
              <a:t>分别代表词、字、偏旁部首，通过第</a:t>
            </a:r>
            <a:r>
              <a:rPr lang="en-US" altLang="zh-CN"/>
              <a:t>i-1</a:t>
            </a:r>
            <a:r>
              <a:rPr lang="zh-CN" altLang="en-US"/>
              <a:t>和第</a:t>
            </a:r>
            <a:r>
              <a:rPr lang="en-US" altLang="zh-CN"/>
              <a:t>i+1</a:t>
            </a:r>
            <a:r>
              <a:rPr lang="zh-CN" altLang="en-US"/>
              <a:t>的三种特征，来预测第</a:t>
            </a:r>
            <a:r>
              <a:rPr lang="en-US" altLang="zh-CN"/>
              <a:t>i</a:t>
            </a:r>
            <a:r>
              <a:rPr lang="zh-CN" altLang="en-US"/>
              <a:t>个词。</a:t>
            </a:r>
            <a:endParaRPr lang="zh-CN" altLang="en-US"/>
          </a:p>
        </p:txBody>
      </p:sp>
      <p:pic>
        <p:nvPicPr>
          <p:cNvPr id="6" name="图片 5"/>
          <p:cNvPicPr>
            <a:picLocks noChangeAspect="1"/>
          </p:cNvPicPr>
          <p:nvPr/>
        </p:nvPicPr>
        <p:blipFill>
          <a:blip r:embed="rId2"/>
          <a:stretch>
            <a:fillRect/>
          </a:stretch>
        </p:blipFill>
        <p:spPr>
          <a:xfrm>
            <a:off x="5395595" y="1980565"/>
            <a:ext cx="3275330" cy="3932555"/>
          </a:xfrm>
          <a:prstGeom prst="rect">
            <a:avLst/>
          </a:prstGeom>
        </p:spPr>
      </p:pic>
      <p:pic>
        <p:nvPicPr>
          <p:cNvPr id="8" name="图片 7"/>
          <p:cNvPicPr>
            <a:picLocks noChangeAspect="1"/>
          </p:cNvPicPr>
          <p:nvPr/>
        </p:nvPicPr>
        <p:blipFill>
          <a:blip r:embed="rId3"/>
          <a:stretch>
            <a:fillRect/>
          </a:stretch>
        </p:blipFill>
        <p:spPr>
          <a:xfrm>
            <a:off x="1034415" y="3886835"/>
            <a:ext cx="4090035" cy="869315"/>
          </a:xfrm>
          <a:prstGeom prst="rect">
            <a:avLst/>
          </a:prstGeom>
        </p:spPr>
      </p:pic>
      <p:pic>
        <p:nvPicPr>
          <p:cNvPr id="9" name="图片 8"/>
          <p:cNvPicPr>
            <a:picLocks noChangeAspect="1"/>
          </p:cNvPicPr>
          <p:nvPr/>
        </p:nvPicPr>
        <p:blipFill>
          <a:blip r:embed="rId4"/>
          <a:stretch>
            <a:fillRect/>
          </a:stretch>
        </p:blipFill>
        <p:spPr>
          <a:xfrm>
            <a:off x="434975" y="4756150"/>
            <a:ext cx="3893185" cy="759460"/>
          </a:xfrm>
          <a:prstGeom prst="rect">
            <a:avLst/>
          </a:prstGeom>
        </p:spPr>
      </p:pic>
      <p:pic>
        <p:nvPicPr>
          <p:cNvPr id="10" name="图片 9"/>
          <p:cNvPicPr>
            <a:picLocks noChangeAspect="1"/>
          </p:cNvPicPr>
          <p:nvPr/>
        </p:nvPicPr>
        <p:blipFill>
          <a:blip r:embed="rId5"/>
          <a:stretch>
            <a:fillRect/>
          </a:stretch>
        </p:blipFill>
        <p:spPr>
          <a:xfrm>
            <a:off x="368935" y="5790565"/>
            <a:ext cx="4160520" cy="701040"/>
          </a:xfrm>
          <a:prstGeom prst="rect">
            <a:avLst/>
          </a:prstGeom>
        </p:spPr>
      </p:pic>
      <p:sp>
        <p:nvSpPr>
          <p:cNvPr id="12" name="矩形 11"/>
          <p:cNvSpPr/>
          <p:nvPr/>
        </p:nvSpPr>
        <p:spPr>
          <a:xfrm>
            <a:off x="999490" y="4810125"/>
            <a:ext cx="4094480" cy="732790"/>
          </a:xfrm>
          <a:prstGeom prst="rect">
            <a:avLst/>
          </a:prstGeom>
          <a:noFill/>
          <a:ln w="127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99490" y="5761990"/>
            <a:ext cx="3724275" cy="758190"/>
          </a:xfrm>
          <a:prstGeom prst="rect">
            <a:avLst/>
          </a:prstGeom>
          <a:noFill/>
          <a:ln>
            <a:solidFill>
              <a:srgbClr val="00B0F0"/>
            </a:solidFill>
          </a:ln>
          <a:extLst>
            <a:ext uri="{909E8E84-426E-40DD-AFC4-6F175D3DCCD1}">
              <a14:hiddenFill xmlns:a14="http://schemas.microsoft.com/office/drawing/2010/main">
                <a:solidFill>
                  <a:srgbClr val="000000">
                    <a:alpha val="0"/>
                  </a:srgbClr>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5" name="矩形 14"/>
          <p:cNvSpPr/>
          <p:nvPr/>
        </p:nvSpPr>
        <p:spPr>
          <a:xfrm>
            <a:off x="5599430" y="2189480"/>
            <a:ext cx="673735" cy="63246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16" name="直接箭头连接符 15"/>
          <p:cNvCxnSpPr/>
          <p:nvPr/>
        </p:nvCxnSpPr>
        <p:spPr>
          <a:xfrm flipH="1">
            <a:off x="5089525" y="2535555"/>
            <a:ext cx="509905" cy="228282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2" name="矩形 1"/>
          <p:cNvSpPr/>
          <p:nvPr/>
        </p:nvSpPr>
        <p:spPr>
          <a:xfrm>
            <a:off x="969645" y="3807460"/>
            <a:ext cx="4144645" cy="817245"/>
          </a:xfrm>
          <a:prstGeom prst="rect">
            <a:avLst/>
          </a:prstGeom>
          <a:noFill/>
          <a:ln>
            <a:solidFill>
              <a:srgbClr val="FFC000"/>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793230" y="2298700"/>
            <a:ext cx="429895" cy="522605"/>
          </a:xfrm>
          <a:prstGeom prst="rect">
            <a:avLst/>
          </a:prstGeom>
          <a:noFill/>
          <a:ln>
            <a:solidFill>
              <a:srgbClr val="FFC000"/>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a:stCxn id="3" idx="1"/>
            <a:endCxn id="2" idx="3"/>
          </p:cNvCxnSpPr>
          <p:nvPr/>
        </p:nvCxnSpPr>
        <p:spPr>
          <a:xfrm flipH="1">
            <a:off x="5114290" y="2560320"/>
            <a:ext cx="1678940" cy="1656080"/>
          </a:xfrm>
          <a:prstGeom prst="straightConnector1">
            <a:avLst/>
          </a:prstGeom>
          <a:ln>
            <a:solidFill>
              <a:srgbClr val="FFC000"/>
            </a:solidFill>
            <a:tailEnd type="arrow" w="med" len="med"/>
          </a:ln>
        </p:spPr>
        <p:style>
          <a:lnRef idx="3">
            <a:schemeClr val="dk1"/>
          </a:lnRef>
          <a:fillRef idx="0">
            <a:schemeClr val="dk1"/>
          </a:fillRef>
          <a:effectRef idx="2">
            <a:schemeClr val="dk1"/>
          </a:effectRef>
          <a:fontRef idx="minor">
            <a:schemeClr val="tx1"/>
          </a:fontRef>
        </p:style>
      </p:cxnSp>
      <p:sp>
        <p:nvSpPr>
          <p:cNvPr id="14" name="矩形 13"/>
          <p:cNvSpPr/>
          <p:nvPr/>
        </p:nvSpPr>
        <p:spPr>
          <a:xfrm>
            <a:off x="7818755" y="2762885"/>
            <a:ext cx="648970" cy="7664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109980" y="3143885"/>
            <a:ext cx="3535680" cy="7429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a:stCxn id="14" idx="1"/>
            <a:endCxn id="17" idx="3"/>
          </p:cNvCxnSpPr>
          <p:nvPr/>
        </p:nvCxnSpPr>
        <p:spPr>
          <a:xfrm flipH="1">
            <a:off x="4645660" y="3146425"/>
            <a:ext cx="3173095" cy="368935"/>
          </a:xfrm>
          <a:prstGeom prst="straightConnector1">
            <a:avLst/>
          </a:prstGeom>
          <a:ln>
            <a:solidFill>
              <a:srgbClr val="00B050"/>
            </a:solidFill>
            <a:tailEnd type="arrow" w="med" len="med"/>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4998085" y="5913120"/>
            <a:ext cx="3985895" cy="645160"/>
          </a:xfrm>
          <a:prstGeom prst="rect">
            <a:avLst/>
          </a:prstGeom>
          <a:noFill/>
        </p:spPr>
        <p:txBody>
          <a:bodyPr wrap="none" rtlCol="0">
            <a:spAutoFit/>
          </a:bodyPr>
          <a:p>
            <a:r>
              <a:rPr lang="zh-CN" altLang="en-US"/>
              <a:t>最后，最大估计似然函数（</a:t>
            </a:r>
            <a:r>
              <a:rPr lang="en-US" altLang="zh-CN"/>
              <a:t>4</a:t>
            </a:r>
            <a:r>
              <a:rPr lang="zh-CN" altLang="en-US"/>
              <a:t>），其中</a:t>
            </a:r>
            <a:endParaRPr lang="zh-CN" altLang="en-US"/>
          </a:p>
          <a:p>
            <a:r>
              <a:rPr lang="en-US" altLang="zh-CN"/>
              <a:t>D</a:t>
            </a:r>
            <a:r>
              <a:rPr lang="zh-CN" altLang="en-US"/>
              <a:t>代表整个</a:t>
            </a:r>
            <a:r>
              <a:rPr lang="en-US" altLang="zh-CN"/>
              <a:t>corpus</a:t>
            </a:r>
            <a:r>
              <a:rPr lang="zh-CN" altLang="en-US"/>
              <a:t>。</a:t>
            </a:r>
            <a:endParaRPr lang="zh-CN" altLang="en-US"/>
          </a:p>
        </p:txBody>
      </p:sp>
      <p:sp>
        <p:nvSpPr>
          <p:cNvPr id="21" name="文本框 20"/>
          <p:cNvSpPr txBox="1"/>
          <p:nvPr/>
        </p:nvSpPr>
        <p:spPr>
          <a:xfrm>
            <a:off x="2430145" y="918210"/>
            <a:ext cx="6630035" cy="368300"/>
          </a:xfrm>
          <a:prstGeom prst="rect">
            <a:avLst/>
          </a:prstGeom>
          <a:noFill/>
        </p:spPr>
        <p:txBody>
          <a:bodyPr wrap="square" rtlCol="0">
            <a:spAutoFit/>
          </a:bodyPr>
          <a:p>
            <a:r>
              <a:rPr lang="zh-CN" altLang="en-US"/>
              <a:t>论文地址：https://www.aclweb.org/anthology/D17-1027</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ID" val="custom0_1*i*3"/>
  <p:tag name="KSO_WM_TEMPLATE_CATEGORY" val="custom"/>
  <p:tag name="KSO_WM_TEMPLATE_INDEX" val="0"/>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2_2"/>
  <p:tag name="KSO_WM_UNIT_ID" val="custom0_9*l_h_i*1_2_2"/>
  <p:tag name="KSO_WM_UNIT_LAYERLEVEL" val="1_1_1"/>
  <p:tag name="KSO_WM_DIAGRAM_GROUP_CODE" val="l1-5"/>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11.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1_1"/>
  <p:tag name="KSO_WM_UNIT_ID" val="custom0_9*l_h_i*1_1_1"/>
  <p:tag name="KSO_WM_UNIT_LAYERLEVEL" val="1_1_1"/>
  <p:tag name="KSO_WM_DIAGRAM_GROUP_CODE" val="l1-5"/>
  <p:tag name="KSO_WM_UNIT_LINE_FORE_SCHEMECOLOR_INDEX" val="14"/>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12.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1_2"/>
  <p:tag name="KSO_WM_UNIT_ID" val="custom0_9*l_h_i*1_1_2"/>
  <p:tag name="KSO_WM_UNIT_LAYERLEVEL" val="1_1_1"/>
  <p:tag name="KSO_WM_DIAGRAM_GROUP_CODE" val="l1-5"/>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13.xml><?xml version="1.0" encoding="utf-8"?>
<p:tagLst xmlns:p="http://schemas.openxmlformats.org/presentationml/2006/main">
  <p:tag name="KSO_WM_TAG_VERSION" val="1.0"/>
  <p:tag name="KSO_WM_BEAUTIFY_FLAG" val="#wm#"/>
  <p:tag name="KSO_WM_UNIT_ID" val="custom0_4*i*4"/>
  <p:tag name="KSO_WM_TEMPLATE_CATEGORY" val="custom"/>
  <p:tag name="KSO_WM_TEMPLATE_INDEX" val="0"/>
  <p:tag name="KSO_WM_UNIT_HIGHLIGHT" val="0"/>
  <p:tag name="KSO_WM_UNIT_COMPATIBLE" val="0"/>
  <p:tag name="KSO_WM_UNIT_LAYERLEVEL" val="1"/>
  <p:tag name="KSO_WM_DIAGRAM_GROUP_CODE" val="l1-2"/>
  <p:tag name="KSO_WM_UNIT_TYPE" val="i"/>
  <p:tag name="KSO_WM_UNIT_INDEX" val="4"/>
</p:tagLst>
</file>

<file path=ppt/tags/tag14.xml><?xml version="1.0" encoding="utf-8"?>
<p:tagLst xmlns:p="http://schemas.openxmlformats.org/presentationml/2006/main">
  <p:tag name="KSO_WM_TAG_VERSION" val="1.0"/>
  <p:tag name="KSO_WM_BEAUTIFY_FLAG" val="#wm#"/>
  <p:tag name="KSO_WM_UNIT_ID" val="custom0_4*i*4"/>
  <p:tag name="KSO_WM_TEMPLATE_CATEGORY" val="custom"/>
  <p:tag name="KSO_WM_TEMPLATE_INDEX" val="0"/>
  <p:tag name="KSO_WM_UNIT_HIGHLIGHT" val="0"/>
  <p:tag name="KSO_WM_UNIT_COMPATIBLE" val="0"/>
  <p:tag name="KSO_WM_UNIT_LAYERLEVEL" val="1"/>
  <p:tag name="KSO_WM_DIAGRAM_GROUP_CODE" val="l1-2"/>
  <p:tag name="KSO_WM_UNIT_TYPE" val="i"/>
  <p:tag name="KSO_WM_UNIT_INDEX" val="4"/>
</p:tagLst>
</file>

<file path=ppt/tags/tag15.xml><?xml version="1.0" encoding="utf-8"?>
<p:tagLst xmlns:p="http://schemas.openxmlformats.org/presentationml/2006/main">
  <p:tag name="KSO_WM_TAG_VERSION" val="1.0"/>
  <p:tag name="KSO_WM_BEAUTIFY_FLAG" val="#wm#"/>
  <p:tag name="KSO_WM_TEMPLATE_CATEGORY" val="custom"/>
  <p:tag name="KSO_WM_TEMPLATE_INDEX" val="0"/>
  <p:tag name="KSO_WM_DIAGRAM_GROUP_CODE" val="l1-4"/>
  <p:tag name="KSO_WM_UNIT_ID" val="custom0_7*l_i*1_2"/>
  <p:tag name="KSO_WM_UNIT_LAYERLEVEL" val="1_1"/>
  <p:tag name="KSO_WM_UNIT_FILL_FORE_SCHEMECOLOR_INDEX" val="5"/>
  <p:tag name="KSO_WM_UNIT_FILL_TYPE" val="1"/>
  <p:tag name="KSO_WM_UNIT_USESOURCEFORMAT_APPLY" val="0"/>
  <p:tag name="KSO_WM_UNIT_HIGHLIGHT" val="0"/>
  <p:tag name="KSO_WM_UNIT_COMPATIBLE" val="0"/>
  <p:tag name="KSO_WM_UNIT_TYPE" val="l_i"/>
  <p:tag name="KSO_WM_UNIT_INDEX" val="1_2"/>
</p:tagLst>
</file>

<file path=ppt/tags/tag16.xml><?xml version="1.0" encoding="utf-8"?>
<p:tagLst xmlns:p="http://schemas.openxmlformats.org/presentationml/2006/main">
  <p:tag name="KSO_WM_TAG_VERSION" val="1.0"/>
  <p:tag name="KSO_WM_BEAUTIFY_FLAG" val="#wm#"/>
  <p:tag name="KSO_WM_TEMPLATE_CATEGORY" val="custom"/>
  <p:tag name="KSO_WM_TEMPLATE_INDEX" val="0"/>
  <p:tag name="KSO_WM_DIAGRAM_GROUP_CODE" val="l1-4"/>
  <p:tag name="KSO_WM_UNIT_ID" val="custom0_7*l_h_i*1_4_1"/>
  <p:tag name="KSO_WM_UNIT_LAYERLEVEL" val="1_1_1"/>
  <p:tag name="KSO_WM_UNIT_FILL_FORE_SCHEMECOLOR_INDEX" val="7"/>
  <p:tag name="KSO_WM_UNIT_FILL_TYPE" val="1"/>
  <p:tag name="KSO_WM_UNIT_USESOURCEFORMAT_APPLY" val="0"/>
  <p:tag name="KSO_WM_UNIT_HIGHLIGHT" val="0"/>
  <p:tag name="KSO_WM_UNIT_COMPATIBLE" val="0"/>
  <p:tag name="KSO_WM_UNIT_TYPE" val="l_h_i"/>
  <p:tag name="KSO_WM_UNIT_INDEX" val="1_4_1"/>
</p:tagLst>
</file>

<file path=ppt/tags/tag17.xml><?xml version="1.0" encoding="utf-8"?>
<p:tagLst xmlns:p="http://schemas.openxmlformats.org/presentationml/2006/main">
  <p:tag name="KSO_WM_TAG_VERSION" val="1.0"/>
  <p:tag name="KSO_WM_BEAUTIFY_FLAG" val="#wm#"/>
  <p:tag name="KSO_WM_TEMPLATE_CATEGORY" val="custom"/>
  <p:tag name="KSO_WM_TEMPLATE_INDEX" val="0"/>
  <p:tag name="KSO_WM_DIAGRAM_GROUP_CODE" val="l1-4"/>
  <p:tag name="KSO_WM_UNIT_ID" val="custom0_7*l_h_i*1_2_2"/>
  <p:tag name="KSO_WM_UNIT_LAYERLEVEL" val="1_1_1"/>
  <p:tag name="KSO_WM_UNIT_FILL_FORE_SCHEMECOLOR_INDEX" val="7"/>
  <p:tag name="KSO_WM_UNIT_FILL_TYPE" val="1"/>
  <p:tag name="KSO_WM_UNIT_USESOURCEFORMAT_APPLY" val="0"/>
  <p:tag name="KSO_WM_UNIT_HIGHLIGHT" val="0"/>
  <p:tag name="KSO_WM_UNIT_COMPATIBLE" val="0"/>
  <p:tag name="KSO_WM_UNIT_TYPE" val="l_h_i"/>
  <p:tag name="KSO_WM_UNIT_INDEX" val="1_2_2"/>
</p:tagLst>
</file>

<file path=ppt/tags/tag18.xml><?xml version="1.0" encoding="utf-8"?>
<p:tagLst xmlns:p="http://schemas.openxmlformats.org/presentationml/2006/main">
  <p:tag name="KSO_WM_TAG_VERSION" val="1.0"/>
  <p:tag name="KSO_WM_BEAUTIFY_FLAG" val="#wm#"/>
  <p:tag name="KSO_WM_TEMPLATE_CATEGORY" val="custom"/>
  <p:tag name="KSO_WM_TEMPLATE_INDEX" val="0"/>
  <p:tag name="KSO_WM_DIAGRAM_GROUP_CODE" val="l1-4"/>
  <p:tag name="KSO_WM_UNIT_ID" val="custom0_7*l_h_i*1_1_2"/>
  <p:tag name="KSO_WM_UNIT_LAYERLEVEL" val="1_1_1"/>
  <p:tag name="KSO_WM_UNIT_FILL_FORE_SCHEMECOLOR_INDEX" val="6"/>
  <p:tag name="KSO_WM_UNIT_FILL_TYPE" val="1"/>
  <p:tag name="KSO_WM_UNIT_USESOURCEFORMAT_APPLY" val="0"/>
  <p:tag name="KSO_WM_UNIT_HIGHLIGHT" val="0"/>
  <p:tag name="KSO_WM_UNIT_COMPATIBLE" val="0"/>
  <p:tag name="KSO_WM_UNIT_TYPE" val="l_h_i"/>
  <p:tag name="KSO_WM_UNIT_INDEX" val="1_1_2"/>
</p:tagLst>
</file>

<file path=ppt/tags/tag19.xml><?xml version="1.0" encoding="utf-8"?>
<p:tagLst xmlns:p="http://schemas.openxmlformats.org/presentationml/2006/main">
  <p:tag name="KSO_WM_TAG_VERSION" val="1.0"/>
  <p:tag name="KSO_WM_BEAUTIFY_FLAG" val="#wm#"/>
  <p:tag name="KSO_WM_TEMPLATE_CATEGORY" val="custom"/>
  <p:tag name="KSO_WM_TEMPLATE_INDEX" val="0"/>
  <p:tag name="KSO_WM_DIAGRAM_GROUP_CODE" val="l1-4"/>
  <p:tag name="KSO_WM_UNIT_ID" val="custom0_7*l_h_i*1_3_2"/>
  <p:tag name="KSO_WM_UNIT_LAYERLEVEL" val="1_1_1"/>
  <p:tag name="KSO_WM_UNIT_FILL_FORE_SCHEMECOLOR_INDEX" val="6"/>
  <p:tag name="KSO_WM_UNIT_FILL_TYPE" val="1"/>
  <p:tag name="KSO_WM_UNIT_USESOURCEFORMAT_APPLY" val="0"/>
  <p:tag name="KSO_WM_UNIT_HIGHLIGHT" val="0"/>
  <p:tag name="KSO_WM_UNIT_COMPATIBLE" val="0"/>
  <p:tag name="KSO_WM_UNIT_TYPE" val="l_h_i"/>
  <p:tag name="KSO_WM_UNIT_INDEX" val="1_3_2"/>
</p:tagLst>
</file>

<file path=ppt/tags/tag2.xml><?xml version="1.0" encoding="utf-8"?>
<p:tagLst xmlns:p="http://schemas.openxmlformats.org/presentationml/2006/main">
  <p:tag name="KSO_WM_UNIT_HIGHLIGHT" val="0"/>
  <p:tag name="KSO_WM_UNIT_COMPATIBLE" val="0"/>
  <p:tag name="KSO_WM_UNIT_ID" val="custom0_1*i*4"/>
  <p:tag name="KSO_WM_TEMPLATE_CATEGORY" val="custom"/>
  <p:tag name="KSO_WM_TEMPLATE_INDEX" val="0"/>
  <p:tag name="KSO_WM_UNIT_LAYERLEVEL" val="1"/>
  <p:tag name="KSO_WM_TAG_VERSION" val="1.0"/>
  <p:tag name="KSO_WM_BEAUTIFY_FLAG" val="#wm#"/>
  <p:tag name="KSO_WM_UNIT_TYPE" val="i"/>
  <p:tag name="KSO_WM_UNIT_INDEX" val="4"/>
</p:tagLst>
</file>

<file path=ppt/tags/tag20.xml><?xml version="1.0" encoding="utf-8"?>
<p:tagLst xmlns:p="http://schemas.openxmlformats.org/presentationml/2006/main">
  <p:tag name="KSO_WM_UNIT_HIGHLIGHT" val="0"/>
  <p:tag name="KSO_WM_UNIT_COMPATIBLE" val="0"/>
  <p:tag name="KSO_WM_DIAGRAM_GROUP_CODE" val="m1-1"/>
  <p:tag name="KSO_WM_UNIT_ID" val="custom0_2*i*1"/>
  <p:tag name="KSO_WM_TEMPLATE_CATEGORY" val="custom"/>
  <p:tag name="KSO_WM_TEMPLATE_INDEX" val="0"/>
  <p:tag name="KSO_WM_UNIT_LAYERLEVEL" val="1"/>
  <p:tag name="KSO_WM_TAG_VERSION" val="1.0"/>
  <p:tag name="KSO_WM_BEAUTIFY_FLAG" val="#wm#"/>
  <p:tag name="KSO_WM_UNIT_TYPE" val="i"/>
  <p:tag name="KSO_WM_UNIT_INDEX" val="1"/>
</p:tagLst>
</file>

<file path=ppt/tags/tag21.xml><?xml version="1.0" encoding="utf-8"?>
<p:tagLst xmlns:p="http://schemas.openxmlformats.org/presentationml/2006/main">
  <p:tag name="KSO_WM_TAG_VERSION" val="1.0"/>
  <p:tag name="KSO_WM_BEAUTIFY_FLAG" val="#wm#"/>
  <p:tag name="KSO_WM_UNIT_TYPE" val="i"/>
  <p:tag name="KSO_WM_UNIT_ID" val="custom0_2*i*6"/>
  <p:tag name="KSO_WM_TEMPLATE_CATEGORY" val="custom"/>
  <p:tag name="KSO_WM_TEMPLATE_INDEX" val="0"/>
  <p:tag name="KSO_WM_UNIT_INDEX" val="6"/>
  <p:tag name="KSO_WM_UNIT_HIGHLIGHT" val="0"/>
  <p:tag name="KSO_WM_UNIT_COMPATIBLE" val="0"/>
  <p:tag name="KSO_WM_DIAGRAM_GROUP_CODE" val="m1-1"/>
  <p:tag name="KSO_WM_UNIT_LAYERLEVEL" val="1"/>
</p:tagLst>
</file>

<file path=ppt/tags/tag22.xml><?xml version="1.0" encoding="utf-8"?>
<p:tagLst xmlns:p="http://schemas.openxmlformats.org/presentationml/2006/main">
  <p:tag name="KSO_WM_TAG_VERSION" val="1.0"/>
  <p:tag name="KSO_WM_BEAUTIFY_FLAG" val="#wm#"/>
  <p:tag name="KSO_WM_UNIT_ID" val="custom0_4*i*4"/>
  <p:tag name="KSO_WM_TEMPLATE_CATEGORY" val="custom"/>
  <p:tag name="KSO_WM_TEMPLATE_INDEX" val="0"/>
  <p:tag name="KSO_WM_UNIT_HIGHLIGHT" val="0"/>
  <p:tag name="KSO_WM_UNIT_COMPATIBLE" val="0"/>
  <p:tag name="KSO_WM_UNIT_LAYERLEVEL" val="1"/>
  <p:tag name="KSO_WM_DIAGRAM_GROUP_CODE" val="l1-2"/>
  <p:tag name="KSO_WM_UNIT_TYPE" val="i"/>
  <p:tag name="KSO_WM_UNIT_INDEX" val="4"/>
</p:tagLst>
</file>

<file path=ppt/tags/tag23.xml><?xml version="1.0" encoding="utf-8"?>
<p:tagLst xmlns:p="http://schemas.openxmlformats.org/presentationml/2006/main">
  <p:tag name="KSO_WM_TAG_VERSION" val="1.0"/>
  <p:tag name="KSO_WM_BEAUTIFY_FLAG" val="#wm#"/>
  <p:tag name="KSO_WM_UNIT_ID" val="custom0_4*i*4"/>
  <p:tag name="KSO_WM_TEMPLATE_CATEGORY" val="custom"/>
  <p:tag name="KSO_WM_TEMPLATE_INDEX" val="0"/>
  <p:tag name="KSO_WM_UNIT_HIGHLIGHT" val="0"/>
  <p:tag name="KSO_WM_UNIT_COMPATIBLE" val="0"/>
  <p:tag name="KSO_WM_UNIT_LAYERLEVEL" val="1"/>
  <p:tag name="KSO_WM_DIAGRAM_GROUP_CODE" val="l1-2"/>
  <p:tag name="KSO_WM_UNIT_TYPE" val="i"/>
  <p:tag name="KSO_WM_UNIT_INDEX" val="4"/>
</p:tagLst>
</file>

<file path=ppt/tags/tag24.xml><?xml version="1.0" encoding="utf-8"?>
<p:tagLst xmlns:p="http://schemas.openxmlformats.org/presentationml/2006/main">
  <p:tag name="KSO_WM_TAG_VERSION" val="1.0"/>
  <p:tag name="KSO_WM_TEMPLATE_CATEGORY" val="custom"/>
  <p:tag name="KSO_WM_TEMPLATE_INDEX" val="0"/>
</p:tagLst>
</file>

<file path=ppt/tags/tag25.xml><?xml version="1.0" encoding="utf-8"?>
<p:tagLst xmlns:p="http://schemas.openxmlformats.org/presentationml/2006/main">
  <p:tag name="KSO_WM_TAG_VERSION" val="1.0"/>
  <p:tag name="KSO_WM_TEMPLATE_CATEGORY" val="custom"/>
  <p:tag name="KSO_WM_TEMPLATE_INDEX" val="0"/>
</p:tagLst>
</file>

<file path=ppt/tags/tag26.xml><?xml version="1.0" encoding="utf-8"?>
<p:tagLst xmlns:p="http://schemas.openxmlformats.org/presentationml/2006/main">
  <p:tag name="KSO_WM_TEMPLATE_CATEGORY" val="custom"/>
  <p:tag name="KSO_WM_TEMPLATE_INDEX" val="0"/>
  <p:tag name="KSO_WM_TAG_VERSION" val="1.0"/>
  <p:tag name="KSO_WM_BEAUTIFY_FLAG" val="#wm#"/>
  <p:tag name="KSO_WM_TEMPLATE_THUMBS_INDEX" val="1、2、5、6、12、13、16、21、28、29、30、"/>
  <p:tag name="KSO_WM_COMBINE_RELATE_SLIDE_ID" val="background20177529_1"/>
  <p:tag name="KSO_WM_TEMPLATE_SUBCATEGORY" val="combine"/>
</p:tagLst>
</file>

<file path=ppt/tags/tag3.xml><?xml version="1.0" encoding="utf-8"?>
<p:tagLst xmlns:p="http://schemas.openxmlformats.org/presentationml/2006/main">
  <p:tag name="KSO_WM_TAG_VERSION" val="1.0"/>
  <p:tag name="KSO_WM_BEAUTIFY_FLAG" val="#wm#"/>
  <p:tag name="KSO_WM_UNIT_ID" val="custom0_4*i*4"/>
  <p:tag name="KSO_WM_TEMPLATE_CATEGORY" val="custom"/>
  <p:tag name="KSO_WM_TEMPLATE_INDEX" val="0"/>
  <p:tag name="KSO_WM_UNIT_HIGHLIGHT" val="0"/>
  <p:tag name="KSO_WM_UNIT_COMPATIBLE" val="0"/>
  <p:tag name="KSO_WM_UNIT_LAYERLEVEL" val="1"/>
  <p:tag name="KSO_WM_DIAGRAM_GROUP_CODE" val="l1-2"/>
  <p:tag name="KSO_WM_UNIT_TYPE" val="i"/>
  <p:tag name="KSO_WM_UNIT_INDEX" val="4"/>
</p:tagLst>
</file>

<file path=ppt/tags/tag4.xml><?xml version="1.0" encoding="utf-8"?>
<p:tagLst xmlns:p="http://schemas.openxmlformats.org/presentationml/2006/main">
  <p:tag name="KSO_WM_TAG_VERSION" val="1.0"/>
  <p:tag name="KSO_WM_BEAUTIFY_FLAG" val="#wm#"/>
  <p:tag name="KSO_WM_UNIT_ID" val="custom0_4*i*4"/>
  <p:tag name="KSO_WM_TEMPLATE_CATEGORY" val="custom"/>
  <p:tag name="KSO_WM_TEMPLATE_INDEX" val="0"/>
  <p:tag name="KSO_WM_UNIT_HIGHLIGHT" val="0"/>
  <p:tag name="KSO_WM_UNIT_COMPATIBLE" val="0"/>
  <p:tag name="KSO_WM_UNIT_LAYERLEVEL" val="1"/>
  <p:tag name="KSO_WM_DIAGRAM_GROUP_CODE" val="l1-2"/>
  <p:tag name="KSO_WM_UNIT_TYPE" val="i"/>
  <p:tag name="KSO_WM_UNIT_INDEX" val="4"/>
</p:tagLst>
</file>

<file path=ppt/tags/tag5.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4_1"/>
  <p:tag name="KSO_WM_UNIT_ID" val="custom0_9*l_h_i*1_4_1"/>
  <p:tag name="KSO_WM_UNIT_LAYERLEVEL" val="1_1_1"/>
  <p:tag name="KSO_WM_DIAGRAM_GROUP_CODE" val="l1-5"/>
  <p:tag name="KSO_WM_UNIT_LINE_FORE_SCHEMECOLOR_INDEX" val="14"/>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6.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4_2"/>
  <p:tag name="KSO_WM_UNIT_ID" val="custom0_9*l_h_i*1_4_2"/>
  <p:tag name="KSO_WM_UNIT_LAYERLEVEL" val="1_1_1"/>
  <p:tag name="KSO_WM_DIAGRAM_GROUP_CODE" val="l1-5"/>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7.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3_1"/>
  <p:tag name="KSO_WM_UNIT_ID" val="custom0_9*l_h_i*1_3_1"/>
  <p:tag name="KSO_WM_UNIT_LAYERLEVEL" val="1_1_1"/>
  <p:tag name="KSO_WM_DIAGRAM_GROUP_CODE" val="l1-5"/>
  <p:tag name="KSO_WM_UNIT_LINE_FORE_SCHEMECOLOR_INDEX" val="14"/>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8.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3_2"/>
  <p:tag name="KSO_WM_UNIT_ID" val="custom0_9*l_h_i*1_3_2"/>
  <p:tag name="KSO_WM_UNIT_LAYERLEVEL" val="1_1_1"/>
  <p:tag name="KSO_WM_DIAGRAM_GROUP_CODE" val="l1-5"/>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9.xml><?xml version="1.0" encoding="utf-8"?>
<p:tagLst xmlns:p="http://schemas.openxmlformats.org/presentationml/2006/main">
  <p:tag name="KSO_WM_TAG_VERSION" val="1.0"/>
  <p:tag name="KSO_WM_BEAUTIFY_FLAG" val="#wm#"/>
  <p:tag name="KSO_WM_TEMPLATE_CATEGORY" val="custom"/>
  <p:tag name="KSO_WM_TEMPLATE_INDEX" val="0"/>
  <p:tag name="KSO_WM_UNIT_TYPE" val="l_h_i"/>
  <p:tag name="KSO_WM_UNIT_INDEX" val="1_2_1"/>
  <p:tag name="KSO_WM_UNIT_ID" val="custom0_9*l_h_i*1_2_1"/>
  <p:tag name="KSO_WM_UNIT_LAYERLEVEL" val="1_1_1"/>
  <p:tag name="KSO_WM_DIAGRAM_GROUP_CODE" val="l1-5"/>
  <p:tag name="KSO_WM_UNIT_LINE_FORE_SCHEMECOLOR_INDEX" val="14"/>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heme/theme1.xml><?xml version="1.0" encoding="utf-8"?>
<a:theme xmlns:a="http://schemas.openxmlformats.org/drawingml/2006/main" name="personal review">
  <a:themeElements>
    <a:clrScheme name="自定义 1">
      <a:dk1>
        <a:srgbClr val="000000"/>
      </a:dk1>
      <a:lt1>
        <a:srgbClr val="FFFFFF"/>
      </a:lt1>
      <a:dk2>
        <a:srgbClr val="323F4F"/>
      </a:dk2>
      <a:lt2>
        <a:srgbClr val="E7E6E6"/>
      </a:lt2>
      <a:accent1>
        <a:srgbClr val="376BAB"/>
      </a:accent1>
      <a:accent2>
        <a:srgbClr val="54565C"/>
      </a:accent2>
      <a:accent3>
        <a:srgbClr val="A1A2A5"/>
      </a:accent3>
      <a:accent4>
        <a:srgbClr val="376BAB"/>
      </a:accent4>
      <a:accent5>
        <a:srgbClr val="628BDC"/>
      </a:accent5>
      <a:accent6>
        <a:srgbClr val="376BAB"/>
      </a:accent6>
      <a:hlink>
        <a:srgbClr val="85C0FB"/>
      </a:hlink>
      <a:folHlink>
        <a:srgbClr val="70A2DE"/>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FF00"/>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4966</Words>
  <Application>WPS 演示</Application>
  <PresentationFormat>宽屏</PresentationFormat>
  <Paragraphs>161</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黑体</vt:lpstr>
      <vt:lpstr>Noto Sans CJK SC</vt:lpstr>
      <vt:lpstr>DejaVu Sans</vt:lpstr>
      <vt:lpstr>微软雅黑</vt:lpstr>
      <vt:lpstr>宋体</vt:lpstr>
      <vt:lpstr>Arial Unicode MS</vt:lpstr>
      <vt:lpstr>OpenSymbol</vt:lpstr>
      <vt:lpstr>微软雅黑</vt:lpstr>
      <vt:lpstr>personal review</vt:lpstr>
      <vt:lpstr>190903汇报-王鹏</vt:lpstr>
      <vt:lpstr>1. 实现《词向量真的有用吗？》中的实验 汇报</vt:lpstr>
      <vt:lpstr>1. 实现《词向量真的有用吗？》中的实验 汇报</vt:lpstr>
      <vt:lpstr>1. 实现《词向量真的有用吗？》中的实验 汇报</vt:lpstr>
      <vt:lpstr>1. 实现《词向量真的有用吗？》中的实验 汇报</vt:lpstr>
      <vt:lpstr>1. 实现《词向量真的有用吗？》中的实验 汇报</vt:lpstr>
      <vt:lpstr>1. 实现《词向量真的有用吗？》中的实验 汇报</vt:lpstr>
      <vt:lpstr>2.1 Joint Embeddings of Chinese Words, Characters, and Fine-grained Subcharacter Components</vt:lpstr>
      <vt:lpstr>2.1 Joint Embeddings of Chinese Words, Characters, and Fine-grained Subcharacter Components</vt:lpstr>
      <vt:lpstr>2.1 Joint Embeddings of Chinese Words, Characters, and Fine-grained Subcharacter Components</vt:lpstr>
      <vt:lpstr>2.1 Joint Embeddings of Chinese Words, Characters, and Fine-grained Subcharacter Components</vt:lpstr>
      <vt:lpstr>2.1 Bilateral Multi-Perspective Matching for Natural Language Sentences</vt:lpstr>
      <vt:lpstr>2.1 Bilateral Multi-Perspective Matching for Natural Language Sentences</vt:lpstr>
      <vt:lpstr>2.1 Bilateral Multi-Perspective Matching for Natural Language Sentences</vt:lpstr>
      <vt:lpstr>2.1 Bilateral Multi-Perspective Matching for Natural Language Sentences</vt:lpstr>
      <vt:lpstr>2.2 Bilateral Multi-Perspective Matching for Natural Language Sentences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dl</dc:creator>
  <cp:lastModifiedBy>dl</cp:lastModifiedBy>
  <cp:revision>30</cp:revision>
  <dcterms:created xsi:type="dcterms:W3CDTF">2019-09-03T11:25:27Z</dcterms:created>
  <dcterms:modified xsi:type="dcterms:W3CDTF">2019-09-03T11:25:27Z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2052-11.1.0.8722</vt:lpwstr>
  </property>
</Properties>
</file>