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15"/>
  </p:notesMasterIdLst>
  <p:sldIdLst>
    <p:sldId id="328" r:id="rId2"/>
    <p:sldId id="360" r:id="rId3"/>
    <p:sldId id="310" r:id="rId4"/>
    <p:sldId id="350" r:id="rId5"/>
    <p:sldId id="364" r:id="rId6"/>
    <p:sldId id="362" r:id="rId7"/>
    <p:sldId id="363" r:id="rId8"/>
    <p:sldId id="365" r:id="rId9"/>
    <p:sldId id="366" r:id="rId10"/>
    <p:sldId id="367" r:id="rId11"/>
    <p:sldId id="368" r:id="rId12"/>
    <p:sldId id="369" r:id="rId13"/>
    <p:sldId id="346"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s" id="{FCEA663C-48B0-7640-ACFB-F74CC6B52896}">
          <p14:sldIdLst>
            <p14:sldId id="328"/>
          </p14:sldIdLst>
        </p14:section>
        <p14:section name="Main Pages" id="{2D6216EE-085B-1D4F-9148-1C95E9B04113}">
          <p14:sldIdLst>
            <p14:sldId id="360"/>
            <p14:sldId id="310"/>
            <p14:sldId id="350"/>
            <p14:sldId id="364"/>
            <p14:sldId id="362"/>
            <p14:sldId id="363"/>
            <p14:sldId id="365"/>
            <p14:sldId id="366"/>
            <p14:sldId id="367"/>
            <p14:sldId id="368"/>
            <p14:sldId id="369"/>
          </p14:sldIdLst>
        </p14:section>
        <p14:section name="End Pages" id="{3602EDAD-CAB5-8D49-BB7B-9D76B042243D}">
          <p14:sldIdLst>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EA"/>
    <a:srgbClr val="D4E6FF"/>
    <a:srgbClr val="000000"/>
    <a:srgbClr val="232323"/>
    <a:srgbClr val="434343"/>
    <a:srgbClr val="FFFFFF"/>
    <a:srgbClr val="D4E5FE"/>
    <a:srgbClr val="F8F8F8"/>
    <a:srgbClr val="EAEAEA"/>
    <a:srgbClr val="F836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44"/>
    <p:restoredTop sz="96296"/>
  </p:normalViewPr>
  <p:slideViewPr>
    <p:cSldViewPr snapToGrid="0" snapToObjects="1">
      <p:cViewPr varScale="1">
        <p:scale>
          <a:sx n="111" d="100"/>
          <a:sy n="111" d="100"/>
        </p:scale>
        <p:origin x="2544" y="96"/>
      </p:cViewPr>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1DD2-73B1-F14C-85CF-6D78FFDE7F84}" type="datetimeFigureOut">
              <a:rPr lang="ru-RU" smtClean="0"/>
              <a:t>23.06.2024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E6FB5-F890-304F-A36B-54AA81FB8B09}" type="slidenum">
              <a:rPr lang="ru-RU" smtClean="0"/>
              <a:t>‹#›</a:t>
            </a:fld>
            <a:endParaRPr lang="ru-RU"/>
          </a:p>
        </p:txBody>
      </p:sp>
    </p:spTree>
    <p:extLst>
      <p:ext uri="{BB962C8B-B14F-4D97-AF65-F5344CB8AC3E}">
        <p14:creationId xmlns:p14="http://schemas.microsoft.com/office/powerpoint/2010/main" val="148392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3</a:t>
            </a:fld>
            <a:endParaRPr lang="ru-RU"/>
          </a:p>
        </p:txBody>
      </p:sp>
    </p:spTree>
    <p:extLst>
      <p:ext uri="{BB962C8B-B14F-4D97-AF65-F5344CB8AC3E}">
        <p14:creationId xmlns:p14="http://schemas.microsoft.com/office/powerpoint/2010/main" val="416845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4</a:t>
            </a:fld>
            <a:endParaRPr lang="ru-RU"/>
          </a:p>
        </p:txBody>
      </p:sp>
    </p:spTree>
    <p:extLst>
      <p:ext uri="{BB962C8B-B14F-4D97-AF65-F5344CB8AC3E}">
        <p14:creationId xmlns:p14="http://schemas.microsoft.com/office/powerpoint/2010/main" val="23683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5</a:t>
            </a:fld>
            <a:endParaRPr lang="ru-RU"/>
          </a:p>
        </p:txBody>
      </p:sp>
    </p:spTree>
    <p:extLst>
      <p:ext uri="{BB962C8B-B14F-4D97-AF65-F5344CB8AC3E}">
        <p14:creationId xmlns:p14="http://schemas.microsoft.com/office/powerpoint/2010/main" val="173209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6</a:t>
            </a:fld>
            <a:endParaRPr lang="ru-RU"/>
          </a:p>
        </p:txBody>
      </p:sp>
    </p:spTree>
    <p:extLst>
      <p:ext uri="{BB962C8B-B14F-4D97-AF65-F5344CB8AC3E}">
        <p14:creationId xmlns:p14="http://schemas.microsoft.com/office/powerpoint/2010/main" val="366496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7</a:t>
            </a:fld>
            <a:endParaRPr lang="ru-RU"/>
          </a:p>
        </p:txBody>
      </p:sp>
    </p:spTree>
    <p:extLst>
      <p:ext uri="{BB962C8B-B14F-4D97-AF65-F5344CB8AC3E}">
        <p14:creationId xmlns:p14="http://schemas.microsoft.com/office/powerpoint/2010/main" val="288542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8</a:t>
            </a:fld>
            <a:endParaRPr lang="ru-RU"/>
          </a:p>
        </p:txBody>
      </p:sp>
    </p:spTree>
    <p:extLst>
      <p:ext uri="{BB962C8B-B14F-4D97-AF65-F5344CB8AC3E}">
        <p14:creationId xmlns:p14="http://schemas.microsoft.com/office/powerpoint/2010/main" val="75329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9</a:t>
            </a:fld>
            <a:endParaRPr lang="ru-RU"/>
          </a:p>
        </p:txBody>
      </p:sp>
    </p:spTree>
    <p:extLst>
      <p:ext uri="{BB962C8B-B14F-4D97-AF65-F5344CB8AC3E}">
        <p14:creationId xmlns:p14="http://schemas.microsoft.com/office/powerpoint/2010/main" val="236414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10</a:t>
            </a:fld>
            <a:endParaRPr lang="ru-RU"/>
          </a:p>
        </p:txBody>
      </p:sp>
    </p:spTree>
    <p:extLst>
      <p:ext uri="{BB962C8B-B14F-4D97-AF65-F5344CB8AC3E}">
        <p14:creationId xmlns:p14="http://schemas.microsoft.com/office/powerpoint/2010/main" val="297359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11</a:t>
            </a:fld>
            <a:endParaRPr lang="ru-RU"/>
          </a:p>
        </p:txBody>
      </p:sp>
    </p:spTree>
    <p:extLst>
      <p:ext uri="{BB962C8B-B14F-4D97-AF65-F5344CB8AC3E}">
        <p14:creationId xmlns:p14="http://schemas.microsoft.com/office/powerpoint/2010/main" val="111709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379BA0-411E-A65B-876A-7611F71E373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7E0D2E3-37C1-D763-45E1-5611DCB12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BA40A64-28A0-00A1-D917-2A896022B547}"/>
              </a:ext>
            </a:extLst>
          </p:cNvPr>
          <p:cNvSpPr>
            <a:spLocks noGrp="1"/>
          </p:cNvSpPr>
          <p:nvPr>
            <p:ph type="dt" sz="half" idx="10"/>
          </p:nvPr>
        </p:nvSpPr>
        <p:spPr/>
        <p:txBody>
          <a:bodyPr/>
          <a:lstStyle/>
          <a:p>
            <a:fld id="{DD3C1A34-012C-4E6A-8753-551B3ED3497B}" type="datetime1">
              <a:rPr lang="ru-RU" smtClean="0"/>
              <a:t>23.06.2024</a:t>
            </a:fld>
            <a:endParaRPr lang="ru-RU"/>
          </a:p>
        </p:txBody>
      </p:sp>
      <p:sp>
        <p:nvSpPr>
          <p:cNvPr id="5" name="Нижний колонтитул 4">
            <a:extLst>
              <a:ext uri="{FF2B5EF4-FFF2-40B4-BE49-F238E27FC236}">
                <a16:creationId xmlns:a16="http://schemas.microsoft.com/office/drawing/2014/main" id="{C1DA8E28-A781-8F75-66B2-59F3125B832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F558D9E-7590-D7A8-4C58-D3A2D81C1233}"/>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08868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2BACE5-BB05-C3A5-DD41-1733373E769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BADC787-2CB8-7D05-7248-858F71956CF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13BAE0B-13F0-64F1-931E-30D572758F89}"/>
              </a:ext>
            </a:extLst>
          </p:cNvPr>
          <p:cNvSpPr>
            <a:spLocks noGrp="1"/>
          </p:cNvSpPr>
          <p:nvPr>
            <p:ph type="dt" sz="half" idx="10"/>
          </p:nvPr>
        </p:nvSpPr>
        <p:spPr/>
        <p:txBody>
          <a:bodyPr/>
          <a:lstStyle/>
          <a:p>
            <a:fld id="{8E7490A8-7550-4593-9F25-253389591A3F}" type="datetime1">
              <a:rPr lang="ru-RU" smtClean="0"/>
              <a:t>23.06.2024</a:t>
            </a:fld>
            <a:endParaRPr lang="ru-RU"/>
          </a:p>
        </p:txBody>
      </p:sp>
      <p:sp>
        <p:nvSpPr>
          <p:cNvPr id="5" name="Нижний колонтитул 4">
            <a:extLst>
              <a:ext uri="{FF2B5EF4-FFF2-40B4-BE49-F238E27FC236}">
                <a16:creationId xmlns:a16="http://schemas.microsoft.com/office/drawing/2014/main" id="{09F82812-101B-7090-50AB-7588FBD0652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C966155-AA2C-8FF1-D604-9C0D5E236D20}"/>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71318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FB54F11-0A84-1BDD-F8B1-4A6AB34072C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0E85FF9-1A4D-2103-8E70-27524A4F110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9F23D07-ACD4-B405-AC0F-BCC390067E6E}"/>
              </a:ext>
            </a:extLst>
          </p:cNvPr>
          <p:cNvSpPr>
            <a:spLocks noGrp="1"/>
          </p:cNvSpPr>
          <p:nvPr>
            <p:ph type="dt" sz="half" idx="10"/>
          </p:nvPr>
        </p:nvSpPr>
        <p:spPr/>
        <p:txBody>
          <a:bodyPr/>
          <a:lstStyle/>
          <a:p>
            <a:fld id="{CC484079-F9A7-48EA-8B37-4A4841423031}" type="datetime1">
              <a:rPr lang="ru-RU" smtClean="0"/>
              <a:t>23.06.2024</a:t>
            </a:fld>
            <a:endParaRPr lang="ru-RU"/>
          </a:p>
        </p:txBody>
      </p:sp>
      <p:sp>
        <p:nvSpPr>
          <p:cNvPr id="5" name="Нижний колонтитул 4">
            <a:extLst>
              <a:ext uri="{FF2B5EF4-FFF2-40B4-BE49-F238E27FC236}">
                <a16:creationId xmlns:a16="http://schemas.microsoft.com/office/drawing/2014/main" id="{55CD1D5B-DEBA-3AA4-215A-3DDE741900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1AA6B24-E5D5-0134-836C-502AE8CBBB1A}"/>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197438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2ED183-9AEB-04E1-1030-33EF54C1D1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7279B3-8393-6458-8BB7-7ADA4E5B68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6C40523-4510-EF74-45EE-D22BB79AC3AB}"/>
              </a:ext>
            </a:extLst>
          </p:cNvPr>
          <p:cNvSpPr>
            <a:spLocks noGrp="1"/>
          </p:cNvSpPr>
          <p:nvPr>
            <p:ph type="dt" sz="half" idx="10"/>
          </p:nvPr>
        </p:nvSpPr>
        <p:spPr/>
        <p:txBody>
          <a:bodyPr/>
          <a:lstStyle/>
          <a:p>
            <a:fld id="{76A674DC-0A52-4AA4-B5B7-12C9F6CC79D3}" type="datetime1">
              <a:rPr lang="ru-RU" smtClean="0"/>
              <a:t>23.06.2024</a:t>
            </a:fld>
            <a:endParaRPr lang="ru-RU"/>
          </a:p>
        </p:txBody>
      </p:sp>
      <p:sp>
        <p:nvSpPr>
          <p:cNvPr id="5" name="Нижний колонтитул 4">
            <a:extLst>
              <a:ext uri="{FF2B5EF4-FFF2-40B4-BE49-F238E27FC236}">
                <a16:creationId xmlns:a16="http://schemas.microsoft.com/office/drawing/2014/main" id="{18CB625F-5079-C90D-D8DF-CB7B60491A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A83B6-A404-5936-CC80-EC9668C5D7BE}"/>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40797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1A509-87DC-767E-1832-C7CC363AA83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51884C6-3013-2458-0D68-A79021658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003E16-5D83-7B39-5E7A-9F01AC18D454}"/>
              </a:ext>
            </a:extLst>
          </p:cNvPr>
          <p:cNvSpPr>
            <a:spLocks noGrp="1"/>
          </p:cNvSpPr>
          <p:nvPr>
            <p:ph type="dt" sz="half" idx="10"/>
          </p:nvPr>
        </p:nvSpPr>
        <p:spPr/>
        <p:txBody>
          <a:bodyPr/>
          <a:lstStyle/>
          <a:p>
            <a:fld id="{0AF16F3E-6D0F-47A7-8EE9-1CB545913329}" type="datetime1">
              <a:rPr lang="ru-RU" smtClean="0"/>
              <a:t>23.06.2024</a:t>
            </a:fld>
            <a:endParaRPr lang="ru-RU"/>
          </a:p>
        </p:txBody>
      </p:sp>
      <p:sp>
        <p:nvSpPr>
          <p:cNvPr id="5" name="Нижний колонтитул 4">
            <a:extLst>
              <a:ext uri="{FF2B5EF4-FFF2-40B4-BE49-F238E27FC236}">
                <a16:creationId xmlns:a16="http://schemas.microsoft.com/office/drawing/2014/main" id="{4C7CCE9B-95D8-9316-C686-67A20911F8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AC337C9-1926-3AED-110C-23634C246154}"/>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7682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82984E-EC5B-9060-A2BD-594795B0991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B929E23-65B3-BB1A-8057-C43A937AF86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FBCA964-7517-C44F-4089-D73C8C9A48B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1D9D7B3-96A9-1F31-FFD0-CED4EDBF80E5}"/>
              </a:ext>
            </a:extLst>
          </p:cNvPr>
          <p:cNvSpPr>
            <a:spLocks noGrp="1"/>
          </p:cNvSpPr>
          <p:nvPr>
            <p:ph type="dt" sz="half" idx="10"/>
          </p:nvPr>
        </p:nvSpPr>
        <p:spPr/>
        <p:txBody>
          <a:bodyPr/>
          <a:lstStyle/>
          <a:p>
            <a:fld id="{72558176-BFA7-450D-BC2A-194FEFCF3BBF}" type="datetime1">
              <a:rPr lang="ru-RU" smtClean="0"/>
              <a:t>23.06.2024</a:t>
            </a:fld>
            <a:endParaRPr lang="ru-RU"/>
          </a:p>
        </p:txBody>
      </p:sp>
      <p:sp>
        <p:nvSpPr>
          <p:cNvPr id="6" name="Нижний колонтитул 5">
            <a:extLst>
              <a:ext uri="{FF2B5EF4-FFF2-40B4-BE49-F238E27FC236}">
                <a16:creationId xmlns:a16="http://schemas.microsoft.com/office/drawing/2014/main" id="{C248DED3-81A7-C95A-C099-288A4C2E961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BEE3D20-8724-FA65-EF34-BC2B1AD602EE}"/>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242578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5074E-293E-3A76-CAC2-6C589414848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C44E037-C4FA-D65F-DD15-3EB27E8E3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1D5DBB3-1C4A-34AF-0037-C7D147D1692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1D213FB-DBAC-11C6-C232-49F21D795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A6A2461-D4A7-7991-4932-4BC08454C0A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503503A-4F0A-0B84-8B95-C5532231AAE8}"/>
              </a:ext>
            </a:extLst>
          </p:cNvPr>
          <p:cNvSpPr>
            <a:spLocks noGrp="1"/>
          </p:cNvSpPr>
          <p:nvPr>
            <p:ph type="dt" sz="half" idx="10"/>
          </p:nvPr>
        </p:nvSpPr>
        <p:spPr/>
        <p:txBody>
          <a:bodyPr/>
          <a:lstStyle/>
          <a:p>
            <a:fld id="{F36D3EC0-D1DF-49BC-AF13-22AACD54A65F}" type="datetime1">
              <a:rPr lang="ru-RU" smtClean="0"/>
              <a:t>23.06.2024</a:t>
            </a:fld>
            <a:endParaRPr lang="ru-RU"/>
          </a:p>
        </p:txBody>
      </p:sp>
      <p:sp>
        <p:nvSpPr>
          <p:cNvPr id="8" name="Нижний колонтитул 7">
            <a:extLst>
              <a:ext uri="{FF2B5EF4-FFF2-40B4-BE49-F238E27FC236}">
                <a16:creationId xmlns:a16="http://schemas.microsoft.com/office/drawing/2014/main" id="{F72E2AA5-B04B-511D-3F64-47B0E937A22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3BCC1A9-C078-D857-B6FC-D2BE7A492C16}"/>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64816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4877D4-61ED-5225-4B61-2CBCB01D3AA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96CAC9-68A8-6AA1-1060-7FB102AFC446}"/>
              </a:ext>
            </a:extLst>
          </p:cNvPr>
          <p:cNvSpPr>
            <a:spLocks noGrp="1"/>
          </p:cNvSpPr>
          <p:nvPr>
            <p:ph type="dt" sz="half" idx="10"/>
          </p:nvPr>
        </p:nvSpPr>
        <p:spPr/>
        <p:txBody>
          <a:bodyPr/>
          <a:lstStyle/>
          <a:p>
            <a:fld id="{BE88225A-C4AD-44E1-8688-4BFDE31671E2}" type="datetime1">
              <a:rPr lang="ru-RU" smtClean="0"/>
              <a:t>23.06.2024</a:t>
            </a:fld>
            <a:endParaRPr lang="ru-RU"/>
          </a:p>
        </p:txBody>
      </p:sp>
      <p:sp>
        <p:nvSpPr>
          <p:cNvPr id="4" name="Нижний колонтитул 3">
            <a:extLst>
              <a:ext uri="{FF2B5EF4-FFF2-40B4-BE49-F238E27FC236}">
                <a16:creationId xmlns:a16="http://schemas.microsoft.com/office/drawing/2014/main" id="{69B4FA76-A58E-6266-E50F-6EE6783FD07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54F895F-D327-014B-C3DF-00E769390F92}"/>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09342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B5F5DA4-954D-7489-7260-247E22617923}"/>
              </a:ext>
            </a:extLst>
          </p:cNvPr>
          <p:cNvSpPr>
            <a:spLocks noGrp="1"/>
          </p:cNvSpPr>
          <p:nvPr>
            <p:ph type="dt" sz="half" idx="10"/>
          </p:nvPr>
        </p:nvSpPr>
        <p:spPr/>
        <p:txBody>
          <a:bodyPr/>
          <a:lstStyle/>
          <a:p>
            <a:fld id="{F48FB7B5-B21E-4767-BE45-7DB9A41BC4DF}" type="datetime1">
              <a:rPr lang="ru-RU" smtClean="0"/>
              <a:t>23.06.2024</a:t>
            </a:fld>
            <a:endParaRPr lang="ru-RU"/>
          </a:p>
        </p:txBody>
      </p:sp>
      <p:sp>
        <p:nvSpPr>
          <p:cNvPr id="3" name="Нижний колонтитул 2">
            <a:extLst>
              <a:ext uri="{FF2B5EF4-FFF2-40B4-BE49-F238E27FC236}">
                <a16:creationId xmlns:a16="http://schemas.microsoft.com/office/drawing/2014/main" id="{48D1EA36-18D0-FCE9-0CEB-63DC27AEE13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8138B87-3BE8-E11A-4CA5-32AB35B1297A}"/>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219997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872561-52A2-5966-54B8-EEDDAEB3828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20A797C-423C-AC6B-D4D5-A9A8E00A2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2BE570D-2BFC-B862-DCD3-1F1B707F3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8C0C96-5EA3-6E15-1B27-D07890188808}"/>
              </a:ext>
            </a:extLst>
          </p:cNvPr>
          <p:cNvSpPr>
            <a:spLocks noGrp="1"/>
          </p:cNvSpPr>
          <p:nvPr>
            <p:ph type="dt" sz="half" idx="10"/>
          </p:nvPr>
        </p:nvSpPr>
        <p:spPr/>
        <p:txBody>
          <a:bodyPr/>
          <a:lstStyle/>
          <a:p>
            <a:fld id="{E18C03D3-6D24-498C-B2DF-904A6F817CE7}" type="datetime1">
              <a:rPr lang="ru-RU" smtClean="0"/>
              <a:t>23.06.2024</a:t>
            </a:fld>
            <a:endParaRPr lang="ru-RU"/>
          </a:p>
        </p:txBody>
      </p:sp>
      <p:sp>
        <p:nvSpPr>
          <p:cNvPr id="6" name="Нижний колонтитул 5">
            <a:extLst>
              <a:ext uri="{FF2B5EF4-FFF2-40B4-BE49-F238E27FC236}">
                <a16:creationId xmlns:a16="http://schemas.microsoft.com/office/drawing/2014/main" id="{818A6578-8C97-AD3E-6C9F-9C52222A925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218E633-B5FC-2FB9-CCBB-E727CBD450B1}"/>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26675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6DECCB-440D-BA77-A255-47BA24D552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1D359C9-E73A-60DA-395D-0BA533E81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7F5D950-A285-52A7-3A70-B9D48FD5F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FE07823-E262-66FD-5E7C-73C23012569C}"/>
              </a:ext>
            </a:extLst>
          </p:cNvPr>
          <p:cNvSpPr>
            <a:spLocks noGrp="1"/>
          </p:cNvSpPr>
          <p:nvPr>
            <p:ph type="dt" sz="half" idx="10"/>
          </p:nvPr>
        </p:nvSpPr>
        <p:spPr/>
        <p:txBody>
          <a:bodyPr/>
          <a:lstStyle/>
          <a:p>
            <a:fld id="{3D0A5A7A-C102-4985-9780-A753D2560022}" type="datetime1">
              <a:rPr lang="ru-RU" smtClean="0"/>
              <a:t>23.06.2024</a:t>
            </a:fld>
            <a:endParaRPr lang="ru-RU"/>
          </a:p>
        </p:txBody>
      </p:sp>
      <p:sp>
        <p:nvSpPr>
          <p:cNvPr id="6" name="Нижний колонтитул 5">
            <a:extLst>
              <a:ext uri="{FF2B5EF4-FFF2-40B4-BE49-F238E27FC236}">
                <a16:creationId xmlns:a16="http://schemas.microsoft.com/office/drawing/2014/main" id="{9C19CEFE-2C72-7E64-ED66-D17D5B33189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D100F73-52A0-70AA-D241-932B26639691}"/>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139684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47216-A557-C48B-4C71-1A240DCE6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C322E18-8D58-0C66-D787-DB415C990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DDE747-9118-13EB-934F-B918F17AD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DC669-F352-4F8B-A6C4-15811890A783}" type="datetime1">
              <a:rPr lang="ru-RU" smtClean="0"/>
              <a:t>23.06.2024</a:t>
            </a:fld>
            <a:endParaRPr lang="ru-RU"/>
          </a:p>
        </p:txBody>
      </p:sp>
      <p:sp>
        <p:nvSpPr>
          <p:cNvPr id="5" name="Нижний колонтитул 4">
            <a:extLst>
              <a:ext uri="{FF2B5EF4-FFF2-40B4-BE49-F238E27FC236}">
                <a16:creationId xmlns:a16="http://schemas.microsoft.com/office/drawing/2014/main" id="{F9205960-BE43-11EA-5C91-829BA1B3E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E9CC4A4-F428-D59F-9C65-A877CAF52A48}"/>
              </a:ext>
            </a:extLst>
          </p:cNvPr>
          <p:cNvSpPr>
            <a:spLocks noGrp="1"/>
          </p:cNvSpPr>
          <p:nvPr>
            <p:ph type="sldNum" sz="quarter" idx="4"/>
          </p:nvPr>
        </p:nvSpPr>
        <p:spPr>
          <a:xfrm>
            <a:off x="11521440" y="3246437"/>
            <a:ext cx="478536" cy="365125"/>
          </a:xfrm>
          <a:prstGeom prst="rect">
            <a:avLst/>
          </a:prstGeom>
        </p:spPr>
        <p:txBody>
          <a:bodyPr vert="horz" lIns="91440" tIns="45720" rIns="91440" bIns="45720" rtlCol="0" anchor="ctr"/>
          <a:lstStyle>
            <a:lvl1pPr algn="r">
              <a:defRPr sz="1200">
                <a:solidFill>
                  <a:schemeClr val="tx1">
                    <a:tint val="75000"/>
                  </a:schemeClr>
                </a:solidFill>
                <a:latin typeface="ALS Sector Regular" pitchFamily="2" charset="0"/>
                <a:cs typeface="ALS Sector Regular" pitchFamily="2" charset="0"/>
              </a:defRPr>
            </a:lvl1pPr>
          </a:lstStyle>
          <a:p>
            <a:fld id="{1363E1C1-A028-4D4E-A8C8-9214D2A1B6C2}" type="slidenum">
              <a:rPr lang="ru-RU" smtClean="0"/>
              <a:pPr/>
              <a:t>‹#›</a:t>
            </a:fld>
            <a:endParaRPr lang="ru-RU" dirty="0"/>
          </a:p>
        </p:txBody>
      </p:sp>
    </p:spTree>
    <p:extLst>
      <p:ext uri="{BB962C8B-B14F-4D97-AF65-F5344CB8AC3E}">
        <p14:creationId xmlns:p14="http://schemas.microsoft.com/office/powerpoint/2010/main" val="3484314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package" Target="../embeddings/Microsoft_Excel_Worksheet10.xlsx"/><Relationship Id="rId18" Type="http://schemas.openxmlformats.org/officeDocument/2006/relationships/package" Target="../embeddings/Microsoft_Excel_Worksheet14.xlsx"/><Relationship Id="rId3" Type="http://schemas.openxmlformats.org/officeDocument/2006/relationships/image" Target="../media/image21.png"/><Relationship Id="rId7" Type="http://schemas.openxmlformats.org/officeDocument/2006/relationships/package" Target="../embeddings/Microsoft_Excel_Worksheet7.xlsx"/><Relationship Id="rId12" Type="http://schemas.openxmlformats.org/officeDocument/2006/relationships/image" Target="../media/image27.emf"/><Relationship Id="rId17" Type="http://schemas.openxmlformats.org/officeDocument/2006/relationships/image" Target="../media/image28.emf"/><Relationship Id="rId2" Type="http://schemas.openxmlformats.org/officeDocument/2006/relationships/notesSlide" Target="../notesSlides/notesSlide9.xml"/><Relationship Id="rId16" Type="http://schemas.openxmlformats.org/officeDocument/2006/relationships/package" Target="../embeddings/Microsoft_Excel_Worksheet13.xlsx"/><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package" Target="../embeddings/Microsoft_Excel_Worksheet9.xlsx"/><Relationship Id="rId5" Type="http://schemas.openxmlformats.org/officeDocument/2006/relationships/image" Target="../media/image23.png"/><Relationship Id="rId15" Type="http://schemas.openxmlformats.org/officeDocument/2006/relationships/package" Target="../embeddings/Microsoft_Excel_Worksheet12.xlsx"/><Relationship Id="rId10" Type="http://schemas.openxmlformats.org/officeDocument/2006/relationships/image" Target="../media/image26.emf"/><Relationship Id="rId19" Type="http://schemas.openxmlformats.org/officeDocument/2006/relationships/image" Target="../media/image29.emf"/><Relationship Id="rId4" Type="http://schemas.openxmlformats.org/officeDocument/2006/relationships/image" Target="../media/image22.png"/><Relationship Id="rId9" Type="http://schemas.openxmlformats.org/officeDocument/2006/relationships/package" Target="../embeddings/Microsoft_Excel_Worksheet8.xlsx"/><Relationship Id="rId14" Type="http://schemas.openxmlformats.org/officeDocument/2006/relationships/package" Target="../embeddings/Microsoft_Excel_Worksheet11.xlsx"/></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package" Target="../embeddings/Microsoft_Excel_Worksheet.xlsx"/><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package" Target="../embeddings/Microsoft_Excel_Worksheet2.xlsx"/><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package" Target="../embeddings/Microsoft_Excel_Worksheet3.xlsx"/><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package" Target="../embeddings/Microsoft_Excel_Worksheet5.xlsx"/><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package" Target="../embeddings/Microsoft_Excel_Worksheet6.xlsx"/><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463431" y="1989372"/>
            <a:ext cx="8999746" cy="1297292"/>
          </a:xfrm>
          <a:prstGeom prst="rect">
            <a:avLst/>
          </a:prstGeom>
        </p:spPr>
        <p:txBody>
          <a:bodyPr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5400" b="1" dirty="0">
                <a:solidFill>
                  <a:schemeClr val="bg1"/>
                </a:solidFill>
                <a:latin typeface="ALS Sector Regular" pitchFamily="2" charset="0"/>
                <a:cs typeface="ALS Sector Regular" pitchFamily="2" charset="0"/>
              </a:rPr>
              <a:t>Применение методов машинного обучения (ML) для решения задач технического анализа при управлении активами на фондовом рынке</a:t>
            </a:r>
          </a:p>
        </p:txBody>
      </p:sp>
      <p:sp>
        <p:nvSpPr>
          <p:cNvPr id="6" name="Прямоугольник 5">
            <a:extLst>
              <a:ext uri="{FF2B5EF4-FFF2-40B4-BE49-F238E27FC236}">
                <a16:creationId xmlns:a16="http://schemas.microsoft.com/office/drawing/2014/main" id="{671ED838-C5F8-5BF8-527C-4FB20A960F4F}"/>
              </a:ext>
            </a:extLst>
          </p:cNvPr>
          <p:cNvSpPr/>
          <p:nvPr/>
        </p:nvSpPr>
        <p:spPr>
          <a:xfrm>
            <a:off x="463436" y="6079140"/>
            <a:ext cx="5316372" cy="400110"/>
          </a:xfrm>
          <a:prstGeom prst="rect">
            <a:avLst/>
          </a:prstGeom>
        </p:spPr>
        <p:txBody>
          <a:bodyPr wrap="square">
            <a:spAutoFit/>
          </a:bodyPr>
          <a:lstStyle/>
          <a:p>
            <a:pPr>
              <a:buClr>
                <a:srgbClr val="176DEA"/>
              </a:buClr>
            </a:pPr>
            <a:r>
              <a:rPr lang="ru-RU" sz="2000" dirty="0">
                <a:solidFill>
                  <a:schemeClr val="bg1">
                    <a:alpha val="50000"/>
                  </a:schemeClr>
                </a:solidFill>
                <a:latin typeface="ALS Sector Regular" pitchFamily="2" charset="0"/>
                <a:cs typeface="ALS Sector Regular" pitchFamily="2" charset="0"/>
              </a:rPr>
              <a:t>26.06.2024</a:t>
            </a:r>
          </a:p>
        </p:txBody>
      </p:sp>
      <p:sp>
        <p:nvSpPr>
          <p:cNvPr id="8" name="Заголовок 1">
            <a:extLst>
              <a:ext uri="{FF2B5EF4-FFF2-40B4-BE49-F238E27FC236}">
                <a16:creationId xmlns:a16="http://schemas.microsoft.com/office/drawing/2014/main" id="{7AC25DA0-FB7B-F5ED-1652-54BE4C90F804}"/>
              </a:ext>
            </a:extLst>
          </p:cNvPr>
          <p:cNvSpPr txBox="1">
            <a:spLocks/>
          </p:cNvSpPr>
          <p:nvPr/>
        </p:nvSpPr>
        <p:spPr>
          <a:xfrm>
            <a:off x="463431" y="378750"/>
            <a:ext cx="11211339" cy="65324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000" dirty="0">
                <a:solidFill>
                  <a:schemeClr val="bg1"/>
                </a:solidFill>
                <a:latin typeface="ALS Sector Regular" pitchFamily="2" charset="0"/>
                <a:cs typeface="ALS Sector Regular" pitchFamily="2" charset="0"/>
              </a:rPr>
              <a:t>Московский государственный технический университет им. Н.Э. Баумана</a:t>
            </a:r>
          </a:p>
        </p:txBody>
      </p:sp>
      <p:sp>
        <p:nvSpPr>
          <p:cNvPr id="2" name="Заголовок 1">
            <a:extLst>
              <a:ext uri="{FF2B5EF4-FFF2-40B4-BE49-F238E27FC236}">
                <a16:creationId xmlns:a16="http://schemas.microsoft.com/office/drawing/2014/main" id="{FE546FAB-C5DB-956D-AF96-0135DD7C3A3F}"/>
              </a:ext>
            </a:extLst>
          </p:cNvPr>
          <p:cNvSpPr txBox="1">
            <a:spLocks/>
          </p:cNvSpPr>
          <p:nvPr/>
        </p:nvSpPr>
        <p:spPr>
          <a:xfrm>
            <a:off x="463432" y="4077217"/>
            <a:ext cx="6368689" cy="11304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800" b="1" dirty="0">
                <a:solidFill>
                  <a:schemeClr val="bg1"/>
                </a:solidFill>
                <a:latin typeface="ALS Sector Regular" pitchFamily="2" charset="0"/>
                <a:cs typeface="ALS Sector Regular" pitchFamily="2" charset="0"/>
              </a:rPr>
              <a:t>Выполнил: Онюшев А.А., РК6-86Б</a:t>
            </a:r>
          </a:p>
        </p:txBody>
      </p:sp>
      <p:sp>
        <p:nvSpPr>
          <p:cNvPr id="3" name="Заголовок 1">
            <a:extLst>
              <a:ext uri="{FF2B5EF4-FFF2-40B4-BE49-F238E27FC236}">
                <a16:creationId xmlns:a16="http://schemas.microsoft.com/office/drawing/2014/main" id="{1F1B5A61-8DDF-35FF-60C6-41ECB78C5355}"/>
              </a:ext>
            </a:extLst>
          </p:cNvPr>
          <p:cNvSpPr txBox="1">
            <a:spLocks/>
          </p:cNvSpPr>
          <p:nvPr/>
        </p:nvSpPr>
        <p:spPr>
          <a:xfrm>
            <a:off x="463436" y="4512947"/>
            <a:ext cx="7688526" cy="11304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800" b="1" dirty="0">
                <a:solidFill>
                  <a:schemeClr val="bg1"/>
                </a:solidFill>
                <a:latin typeface="ALS Sector Regular" pitchFamily="2" charset="0"/>
                <a:cs typeface="ALS Sector Regular" pitchFamily="2" charset="0"/>
              </a:rPr>
              <a:t>Научный руководитель: доцент, Витюков Ф.А.</a:t>
            </a:r>
          </a:p>
        </p:txBody>
      </p:sp>
      <p:sp>
        <p:nvSpPr>
          <p:cNvPr id="5" name="Номер слайда 4">
            <a:extLst>
              <a:ext uri="{FF2B5EF4-FFF2-40B4-BE49-F238E27FC236}">
                <a16:creationId xmlns:a16="http://schemas.microsoft.com/office/drawing/2014/main" id="{0F94DC6D-13CB-C77D-6322-613422BA980D}"/>
              </a:ext>
            </a:extLst>
          </p:cNvPr>
          <p:cNvSpPr>
            <a:spLocks noGrp="1"/>
          </p:cNvSpPr>
          <p:nvPr>
            <p:ph type="sldNum" sz="quarter" idx="12"/>
          </p:nvPr>
        </p:nvSpPr>
        <p:spPr/>
        <p:txBody>
          <a:bodyPr/>
          <a:lstStyle/>
          <a:p>
            <a:fld id="{1363E1C1-A028-4D4E-A8C8-9214D2A1B6C2}" type="slidenum">
              <a:rPr lang="ru-RU" smtClean="0"/>
              <a:t>1</a:t>
            </a:fld>
            <a:endParaRPr lang="ru-RU"/>
          </a:p>
        </p:txBody>
      </p:sp>
    </p:spTree>
    <p:extLst>
      <p:ext uri="{BB962C8B-B14F-4D97-AF65-F5344CB8AC3E}">
        <p14:creationId xmlns:p14="http://schemas.microsoft.com/office/powerpoint/2010/main" val="413460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91279C1D-9FB5-5FDB-0D6F-5102960F6A22}"/>
              </a:ext>
            </a:extLst>
          </p:cNvPr>
          <p:cNvPicPr>
            <a:picLocks noChangeAspect="1"/>
          </p:cNvPicPr>
          <p:nvPr/>
        </p:nvPicPr>
        <p:blipFill>
          <a:blip r:embed="rId3"/>
          <a:stretch>
            <a:fillRect/>
          </a:stretch>
        </p:blipFill>
        <p:spPr>
          <a:xfrm>
            <a:off x="6458944" y="2328950"/>
            <a:ext cx="5733056" cy="3425049"/>
          </a:xfrm>
          <a:prstGeom prst="rect">
            <a:avLst/>
          </a:prstGeom>
        </p:spPr>
      </p:pic>
      <p:sp>
        <p:nvSpPr>
          <p:cNvPr id="11" name="TextBox 10">
            <a:extLst>
              <a:ext uri="{FF2B5EF4-FFF2-40B4-BE49-F238E27FC236}">
                <a16:creationId xmlns:a16="http://schemas.microsoft.com/office/drawing/2014/main" id="{50D6B226-5CF2-C6D3-2EA7-19321638F3AE}"/>
              </a:ext>
            </a:extLst>
          </p:cNvPr>
          <p:cNvSpPr txBox="1"/>
          <p:nvPr/>
        </p:nvSpPr>
        <p:spPr>
          <a:xfrm>
            <a:off x="6469380" y="-1257300"/>
            <a:ext cx="184731" cy="369332"/>
          </a:xfrm>
          <a:prstGeom prst="rect">
            <a:avLst/>
          </a:prstGeom>
          <a:noFill/>
        </p:spPr>
        <p:txBody>
          <a:bodyPr wrap="none" rtlCol="0">
            <a:spAutoFit/>
          </a:bodyPr>
          <a:lstStyle/>
          <a:p>
            <a:endParaRPr lang="ru-RU" dirty="0"/>
          </a:p>
        </p:txBody>
      </p:sp>
      <p:sp>
        <p:nvSpPr>
          <p:cNvPr id="8" name="Параллелограмм 7">
            <a:extLst>
              <a:ext uri="{FF2B5EF4-FFF2-40B4-BE49-F238E27FC236}">
                <a16:creationId xmlns:a16="http://schemas.microsoft.com/office/drawing/2014/main" id="{E005804D-EB41-1E7D-1243-9F7DCAE924DC}"/>
              </a:ext>
            </a:extLst>
          </p:cNvPr>
          <p:cNvSpPr/>
          <p:nvPr/>
        </p:nvSpPr>
        <p:spPr>
          <a:xfrm>
            <a:off x="-1852265" y="-818956"/>
            <a:ext cx="9386048" cy="8115300"/>
          </a:xfrm>
          <a:prstGeom prst="parallelogram">
            <a:avLst/>
          </a:prstGeom>
          <a:solidFill>
            <a:srgbClr val="176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289059" y="144875"/>
            <a:ext cx="7013275" cy="1749826"/>
          </a:xfrm>
        </p:spPr>
        <p:txBody>
          <a:bodyPr anchor="ctr">
            <a:noAutofit/>
          </a:bodyPr>
          <a:lstStyle/>
          <a:p>
            <a:pPr algn="l"/>
            <a:r>
              <a:rPr lang="ru-RU" sz="4000" dirty="0">
                <a:solidFill>
                  <a:schemeClr val="bg1"/>
                </a:solidFill>
                <a:latin typeface="ALS Sector Regular" pitchFamily="2" charset="0"/>
                <a:cs typeface="ALS Sector Regular" pitchFamily="2" charset="0"/>
              </a:rPr>
              <a:t>Применение метода дообучения.</a:t>
            </a:r>
            <a:endParaRPr lang="ru-RU" sz="4000" b="1" dirty="0">
              <a:solidFill>
                <a:schemeClr val="bg1"/>
              </a:solidFill>
              <a:latin typeface="ALS Sector Regular" pitchFamily="2" charset="0"/>
              <a:cs typeface="ALS Sector Regular" pitchFamily="2" charset="0"/>
            </a:endParaRPr>
          </a:p>
        </p:txBody>
      </p:sp>
      <p:sp>
        <p:nvSpPr>
          <p:cNvPr id="5" name="TextBox 4">
            <a:extLst>
              <a:ext uri="{FF2B5EF4-FFF2-40B4-BE49-F238E27FC236}">
                <a16:creationId xmlns:a16="http://schemas.microsoft.com/office/drawing/2014/main" id="{24FD4D67-7B85-5BA9-B79D-0ACE12EEC2FD}"/>
              </a:ext>
            </a:extLst>
          </p:cNvPr>
          <p:cNvSpPr txBox="1"/>
          <p:nvPr/>
        </p:nvSpPr>
        <p:spPr>
          <a:xfrm>
            <a:off x="289059" y="2319218"/>
            <a:ext cx="6007310" cy="2862322"/>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Этапы работы, выполненные до этого, использовали только простой (конечный) метод прямого обучения нейронной сети, на данном же этапе, основываясь на примере реального человека, который получает новые знания каждый день, будет проведено исследование с использованием так называемого цикла дообучений НС. Каждый новый день у брокера появляется новая сущность ДС с информацией о выставленных им «</a:t>
            </a:r>
            <a:r>
              <a:rPr lang="ru-RU" sz="1800" dirty="0" err="1">
                <a:solidFill>
                  <a:schemeClr val="bg1"/>
                </a:solidFill>
                <a:latin typeface="ALS Sector Regular" pitchFamily="2" charset="0"/>
                <a:cs typeface="ALS Sector Regular" pitchFamily="2" charset="0"/>
              </a:rPr>
              <a:t>take-profit</a:t>
            </a:r>
            <a:r>
              <a:rPr lang="ru-RU" sz="1800" dirty="0">
                <a:solidFill>
                  <a:schemeClr val="bg1"/>
                </a:solidFill>
                <a:latin typeface="ALS Sector Regular" pitchFamily="2" charset="0"/>
                <a:cs typeface="ALS Sector Regular" pitchFamily="2" charset="0"/>
              </a:rPr>
              <a:t>» и «stop-loss». Этой новой информации и будем дообучать НС.</a:t>
            </a:r>
          </a:p>
        </p:txBody>
      </p:sp>
      <p:sp>
        <p:nvSpPr>
          <p:cNvPr id="12" name="TextBox 11">
            <a:extLst>
              <a:ext uri="{FF2B5EF4-FFF2-40B4-BE49-F238E27FC236}">
                <a16:creationId xmlns:a16="http://schemas.microsoft.com/office/drawing/2014/main" id="{E9357361-B138-86ED-7C5D-FE852A5103EE}"/>
              </a:ext>
            </a:extLst>
          </p:cNvPr>
          <p:cNvSpPr txBox="1"/>
          <p:nvPr/>
        </p:nvSpPr>
        <p:spPr>
          <a:xfrm>
            <a:off x="7449164" y="5260912"/>
            <a:ext cx="3120742" cy="369332"/>
          </a:xfrm>
          <a:prstGeom prst="rect">
            <a:avLst/>
          </a:prstGeom>
          <a:noFill/>
        </p:spPr>
        <p:txBody>
          <a:bodyPr wrap="square">
            <a:spAutoFit/>
          </a:bodyPr>
          <a:lstStyle/>
          <a:p>
            <a:pPr algn="ctr"/>
            <a:r>
              <a:rPr lang="ru-RU" dirty="0"/>
              <a:t>Рис. 11. схема дообучения</a:t>
            </a:r>
          </a:p>
        </p:txBody>
      </p:sp>
      <p:sp>
        <p:nvSpPr>
          <p:cNvPr id="16" name="TextBox 15">
            <a:extLst>
              <a:ext uri="{FF2B5EF4-FFF2-40B4-BE49-F238E27FC236}">
                <a16:creationId xmlns:a16="http://schemas.microsoft.com/office/drawing/2014/main" id="{7C12B897-F139-96F7-D007-DBE6781ED388}"/>
              </a:ext>
            </a:extLst>
          </p:cNvPr>
          <p:cNvSpPr txBox="1"/>
          <p:nvPr/>
        </p:nvSpPr>
        <p:spPr>
          <a:xfrm>
            <a:off x="11773296" y="6488668"/>
            <a:ext cx="418704" cy="369332"/>
          </a:xfrm>
          <a:prstGeom prst="rect">
            <a:avLst/>
          </a:prstGeom>
          <a:noFill/>
        </p:spPr>
        <p:txBody>
          <a:bodyPr wrap="none" rtlCol="0">
            <a:spAutoFit/>
          </a:bodyPr>
          <a:lstStyle/>
          <a:p>
            <a:r>
              <a:rPr lang="ru-RU" dirty="0"/>
              <a:t>10</a:t>
            </a:r>
          </a:p>
        </p:txBody>
      </p:sp>
    </p:spTree>
    <p:extLst>
      <p:ext uri="{BB962C8B-B14F-4D97-AF65-F5344CB8AC3E}">
        <p14:creationId xmlns:p14="http://schemas.microsoft.com/office/powerpoint/2010/main" val="73669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a:t>
            </a:r>
            <a:r>
              <a:rPr lang="en-US" sz="4000" b="1" dirty="0">
                <a:solidFill>
                  <a:schemeClr val="bg1"/>
                </a:solidFill>
                <a:latin typeface="ALS Sector Regular" pitchFamily="2" charset="0"/>
                <a:cs typeface="ALS Sector Regular" pitchFamily="2" charset="0"/>
              </a:rPr>
              <a:t> </a:t>
            </a:r>
            <a:r>
              <a:rPr lang="ru-RU" sz="4000" b="1" dirty="0">
                <a:solidFill>
                  <a:schemeClr val="bg1"/>
                </a:solidFill>
                <a:latin typeface="ALS Sector Regular" pitchFamily="2" charset="0"/>
                <a:cs typeface="ALS Sector Regular" pitchFamily="2" charset="0"/>
              </a:rPr>
              <a:t>для метода дообучения</a:t>
            </a: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cxnSp>
        <p:nvCxnSpPr>
          <p:cNvPr id="5" name="Google Shape;57;p2">
            <a:extLst>
              <a:ext uri="{FF2B5EF4-FFF2-40B4-BE49-F238E27FC236}">
                <a16:creationId xmlns:a16="http://schemas.microsoft.com/office/drawing/2014/main" id="{3F2956B9-5FDC-6241-24E6-A5ECAE474753}"/>
              </a:ext>
            </a:extLst>
          </p:cNvPr>
          <p:cNvCxnSpPr/>
          <p:nvPr/>
        </p:nvCxnSpPr>
        <p:spPr>
          <a:xfrm>
            <a:off x="317323" y="4224773"/>
            <a:ext cx="304800" cy="0"/>
          </a:xfrm>
          <a:prstGeom prst="straightConnector1">
            <a:avLst/>
          </a:prstGeom>
          <a:noFill/>
          <a:ln w="19050" cap="flat" cmpd="sng">
            <a:solidFill>
              <a:srgbClr val="FFFFFF"/>
            </a:solidFill>
            <a:prstDash val="solid"/>
            <a:round/>
            <a:headEnd type="none" w="sm" len="sm"/>
            <a:tailEnd type="none" w="sm" len="sm"/>
          </a:ln>
        </p:spPr>
      </p:cxn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70958"/>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sp>
        <p:nvSpPr>
          <p:cNvPr id="37" name="TextBox 36">
            <a:extLst>
              <a:ext uri="{FF2B5EF4-FFF2-40B4-BE49-F238E27FC236}">
                <a16:creationId xmlns:a16="http://schemas.microsoft.com/office/drawing/2014/main" id="{77584C4F-31F6-A879-CFB6-051403E452B5}"/>
              </a:ext>
            </a:extLst>
          </p:cNvPr>
          <p:cNvSpPr txBox="1"/>
          <p:nvPr/>
        </p:nvSpPr>
        <p:spPr>
          <a:xfrm>
            <a:off x="11773296" y="6488668"/>
            <a:ext cx="418704" cy="369332"/>
          </a:xfrm>
          <a:prstGeom prst="rect">
            <a:avLst/>
          </a:prstGeom>
          <a:noFill/>
        </p:spPr>
        <p:txBody>
          <a:bodyPr wrap="none" rtlCol="0">
            <a:spAutoFit/>
          </a:bodyPr>
          <a:lstStyle/>
          <a:p>
            <a:r>
              <a:rPr lang="ru-RU" dirty="0"/>
              <a:t>11</a:t>
            </a:r>
          </a:p>
        </p:txBody>
      </p:sp>
      <p:cxnSp>
        <p:nvCxnSpPr>
          <p:cNvPr id="4" name="Google Shape;57;p2">
            <a:extLst>
              <a:ext uri="{FF2B5EF4-FFF2-40B4-BE49-F238E27FC236}">
                <a16:creationId xmlns:a16="http://schemas.microsoft.com/office/drawing/2014/main" id="{8AA0020D-AEB5-3166-CF92-F8F2CBDF11D1}"/>
              </a:ext>
            </a:extLst>
          </p:cNvPr>
          <p:cNvCxnSpPr/>
          <p:nvPr/>
        </p:nvCxnSpPr>
        <p:spPr>
          <a:xfrm>
            <a:off x="4041059" y="4224773"/>
            <a:ext cx="304800" cy="0"/>
          </a:xfrm>
          <a:prstGeom prst="straightConnector1">
            <a:avLst/>
          </a:prstGeom>
          <a:noFill/>
          <a:ln w="19050" cap="flat" cmpd="sng">
            <a:solidFill>
              <a:srgbClr val="FFFFFF"/>
            </a:solidFill>
            <a:prstDash val="solid"/>
            <a:round/>
            <a:headEnd type="none" w="sm" len="sm"/>
            <a:tailEnd type="none" w="sm" len="sm"/>
          </a:ln>
        </p:spPr>
      </p:cxnSp>
      <p:cxnSp>
        <p:nvCxnSpPr>
          <p:cNvPr id="10" name="Google Shape;57;p2">
            <a:extLst>
              <a:ext uri="{FF2B5EF4-FFF2-40B4-BE49-F238E27FC236}">
                <a16:creationId xmlns:a16="http://schemas.microsoft.com/office/drawing/2014/main" id="{C6CF9948-AE60-472A-775E-063DEF0B6E54}"/>
              </a:ext>
            </a:extLst>
          </p:cNvPr>
          <p:cNvCxnSpPr/>
          <p:nvPr/>
        </p:nvCxnSpPr>
        <p:spPr>
          <a:xfrm>
            <a:off x="8161374" y="4429443"/>
            <a:ext cx="304800" cy="0"/>
          </a:xfrm>
          <a:prstGeom prst="straightConnector1">
            <a:avLst/>
          </a:prstGeom>
          <a:noFill/>
          <a:ln w="19050" cap="flat" cmpd="sng">
            <a:solidFill>
              <a:srgbClr val="FFFFFF"/>
            </a:solidFill>
            <a:prstDash val="solid"/>
            <a:round/>
            <a:headEnd type="none" w="sm" len="sm"/>
            <a:tailEnd type="none" w="sm" len="sm"/>
          </a:ln>
        </p:spPr>
      </p:cxnSp>
      <p:pic>
        <p:nvPicPr>
          <p:cNvPr id="2050" name="Рисунок 2">
            <a:extLst>
              <a:ext uri="{FF2B5EF4-FFF2-40B4-BE49-F238E27FC236}">
                <a16:creationId xmlns:a16="http://schemas.microsoft.com/office/drawing/2014/main" id="{BD42C341-6A1C-2669-77DA-3686F4CE2B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69" t="7184" r="8905" b="6985"/>
          <a:stretch/>
        </p:blipFill>
        <p:spPr bwMode="auto">
          <a:xfrm>
            <a:off x="174667" y="1232717"/>
            <a:ext cx="2845028" cy="2088132"/>
          </a:xfrm>
          <a:prstGeom prst="rect">
            <a:avLst/>
          </a:prstGeom>
          <a:noFill/>
          <a:extLst>
            <a:ext uri="{909E8E84-426E-40DD-AFC4-6F175D3DCCD1}">
              <a14:hiddenFill xmlns:a14="http://schemas.microsoft.com/office/drawing/2010/main">
                <a:solidFill>
                  <a:srgbClr val="FFFFFF"/>
                </a:solidFill>
              </a14:hiddenFill>
            </a:ext>
          </a:extLst>
        </p:spPr>
      </p:pic>
      <p:pic>
        <p:nvPicPr>
          <p:cNvPr id="2049" name="Рисунок 1">
            <a:extLst>
              <a:ext uri="{FF2B5EF4-FFF2-40B4-BE49-F238E27FC236}">
                <a16:creationId xmlns:a16="http://schemas.microsoft.com/office/drawing/2014/main" id="{CE2AC2B8-68A9-A94A-4212-03AD4E1728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634" t="7001" r="9259" b="6978"/>
          <a:stretch/>
        </p:blipFill>
        <p:spPr bwMode="auto">
          <a:xfrm>
            <a:off x="3019695" y="1236531"/>
            <a:ext cx="2844020" cy="20881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32DA2D02-CC14-0A54-8BA9-C73D27326C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TextBox 12">
            <a:extLst>
              <a:ext uri="{FF2B5EF4-FFF2-40B4-BE49-F238E27FC236}">
                <a16:creationId xmlns:a16="http://schemas.microsoft.com/office/drawing/2014/main" id="{3A1AF0C6-B598-F8EF-D472-9091C9D4B057}"/>
              </a:ext>
            </a:extLst>
          </p:cNvPr>
          <p:cNvSpPr txBox="1"/>
          <p:nvPr/>
        </p:nvSpPr>
        <p:spPr>
          <a:xfrm>
            <a:off x="938626" y="3353724"/>
            <a:ext cx="4162137" cy="646331"/>
          </a:xfrm>
          <a:prstGeom prst="rect">
            <a:avLst/>
          </a:prstGeom>
          <a:noFill/>
        </p:spPr>
        <p:txBody>
          <a:bodyPr wrap="square">
            <a:spAutoFit/>
          </a:bodyPr>
          <a:lstStyle/>
          <a:p>
            <a:pPr algn="ctr"/>
            <a:r>
              <a:rPr lang="ru-RU" dirty="0"/>
              <a:t>Рис. 12. Слева – график до дообучения,</a:t>
            </a:r>
          </a:p>
          <a:p>
            <a:pPr algn="ctr"/>
            <a:r>
              <a:rPr lang="ru-RU" dirty="0"/>
              <a:t>Справа – после.</a:t>
            </a:r>
          </a:p>
        </p:txBody>
      </p:sp>
      <p:pic>
        <p:nvPicPr>
          <p:cNvPr id="2054" name="Рисунок 4">
            <a:extLst>
              <a:ext uri="{FF2B5EF4-FFF2-40B4-BE49-F238E27FC236}">
                <a16:creationId xmlns:a16="http://schemas.microsoft.com/office/drawing/2014/main" id="{3374E97C-6D49-5B9F-4223-2A525947AA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06" t="8109" r="9517" b="5405"/>
          <a:stretch/>
        </p:blipFill>
        <p:spPr bwMode="auto">
          <a:xfrm>
            <a:off x="174667" y="4049429"/>
            <a:ext cx="2845028" cy="2127708"/>
          </a:xfrm>
          <a:prstGeom prst="rect">
            <a:avLst/>
          </a:prstGeom>
          <a:noFill/>
          <a:extLst>
            <a:ext uri="{909E8E84-426E-40DD-AFC4-6F175D3DCCD1}">
              <a14:hiddenFill xmlns:a14="http://schemas.microsoft.com/office/drawing/2010/main">
                <a:solidFill>
                  <a:srgbClr val="FFFFFF"/>
                </a:solidFill>
              </a14:hiddenFill>
            </a:ext>
          </a:extLst>
        </p:spPr>
      </p:pic>
      <p:pic>
        <p:nvPicPr>
          <p:cNvPr id="2053" name="Рисунок 3">
            <a:extLst>
              <a:ext uri="{FF2B5EF4-FFF2-40B4-BE49-F238E27FC236}">
                <a16:creationId xmlns:a16="http://schemas.microsoft.com/office/drawing/2014/main" id="{B324F223-2E8F-DDCF-F4D2-979A3A61EF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515" t="8331" r="9517" b="5856"/>
          <a:stretch/>
        </p:blipFill>
        <p:spPr bwMode="auto">
          <a:xfrm>
            <a:off x="3055475" y="4049429"/>
            <a:ext cx="2844020" cy="2117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7">
            <a:extLst>
              <a:ext uri="{FF2B5EF4-FFF2-40B4-BE49-F238E27FC236}">
                <a16:creationId xmlns:a16="http://schemas.microsoft.com/office/drawing/2014/main" id="{8D148C52-09DB-9720-07AE-DBA473CF13D1}"/>
              </a:ext>
            </a:extLst>
          </p:cNvPr>
          <p:cNvSpPr>
            <a:spLocks noChangeArrowheads="1"/>
          </p:cNvSpPr>
          <p:nvPr/>
        </p:nvSpPr>
        <p:spPr bwMode="auto">
          <a:xfrm>
            <a:off x="2995504" y="1751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TextBox 20">
            <a:extLst>
              <a:ext uri="{FF2B5EF4-FFF2-40B4-BE49-F238E27FC236}">
                <a16:creationId xmlns:a16="http://schemas.microsoft.com/office/drawing/2014/main" id="{AE3084D4-5440-6850-0DB6-FC76EE4900F0}"/>
              </a:ext>
            </a:extLst>
          </p:cNvPr>
          <p:cNvSpPr txBox="1"/>
          <p:nvPr/>
        </p:nvSpPr>
        <p:spPr>
          <a:xfrm>
            <a:off x="984067" y="6165502"/>
            <a:ext cx="4071253" cy="646331"/>
          </a:xfrm>
          <a:prstGeom prst="rect">
            <a:avLst/>
          </a:prstGeom>
          <a:noFill/>
        </p:spPr>
        <p:txBody>
          <a:bodyPr wrap="square">
            <a:spAutoFit/>
          </a:bodyPr>
          <a:lstStyle/>
          <a:p>
            <a:pPr algn="ctr"/>
            <a:r>
              <a:rPr lang="ru-RU" dirty="0"/>
              <a:t>Рис. 13. Слева – график до дообучения,</a:t>
            </a:r>
          </a:p>
          <a:p>
            <a:pPr algn="ctr"/>
            <a:r>
              <a:rPr lang="ru-RU" dirty="0"/>
              <a:t>Справа – после.</a:t>
            </a:r>
          </a:p>
        </p:txBody>
      </p:sp>
      <p:graphicFrame>
        <p:nvGraphicFramePr>
          <p:cNvPr id="22" name="Объект 21">
            <a:extLst>
              <a:ext uri="{FF2B5EF4-FFF2-40B4-BE49-F238E27FC236}">
                <a16:creationId xmlns:a16="http://schemas.microsoft.com/office/drawing/2014/main" id="{95076EE0-16C3-DA2C-4E9C-93AE04E43574}"/>
              </a:ext>
            </a:extLst>
          </p:cNvPr>
          <p:cNvGraphicFramePr>
            <a:graphicFrameLocks noChangeAspect="1"/>
          </p:cNvGraphicFramePr>
          <p:nvPr>
            <p:extLst>
              <p:ext uri="{D42A27DB-BD31-4B8C-83A1-F6EECF244321}">
                <p14:modId xmlns:p14="http://schemas.microsoft.com/office/powerpoint/2010/main" val="2662705323"/>
              </p:ext>
            </p:extLst>
          </p:nvPr>
        </p:nvGraphicFramePr>
        <p:xfrm>
          <a:off x="6057900" y="1058168"/>
          <a:ext cx="6003925" cy="438150"/>
        </p:xfrm>
        <a:graphic>
          <a:graphicData uri="http://schemas.openxmlformats.org/presentationml/2006/ole">
            <mc:AlternateContent xmlns:mc="http://schemas.openxmlformats.org/markup-compatibility/2006">
              <mc:Choice xmlns:v="urn:schemas-microsoft-com:vml" Requires="v">
                <p:oleObj name="Worksheet" r:id="rId7" imgW="6267395" imgH="457082" progId="Excel.Sheet.12">
                  <p:embed/>
                </p:oleObj>
              </mc:Choice>
              <mc:Fallback>
                <p:oleObj name="Worksheet" r:id="rId7" imgW="6267395" imgH="457082" progId="Excel.Sheet.12">
                  <p:embed/>
                  <p:pic>
                    <p:nvPicPr>
                      <p:cNvPr id="0" name=""/>
                      <p:cNvPicPr/>
                      <p:nvPr/>
                    </p:nvPicPr>
                    <p:blipFill>
                      <a:blip r:embed="rId8"/>
                      <a:stretch>
                        <a:fillRect/>
                      </a:stretch>
                    </p:blipFill>
                    <p:spPr>
                      <a:xfrm>
                        <a:off x="6057900" y="1058168"/>
                        <a:ext cx="6003925" cy="438150"/>
                      </a:xfrm>
                      <a:prstGeom prst="rect">
                        <a:avLst/>
                      </a:prstGeom>
                    </p:spPr>
                  </p:pic>
                </p:oleObj>
              </mc:Fallback>
            </mc:AlternateContent>
          </a:graphicData>
        </a:graphic>
      </p:graphicFrame>
      <p:sp>
        <p:nvSpPr>
          <p:cNvPr id="24" name="TextBox 23">
            <a:extLst>
              <a:ext uri="{FF2B5EF4-FFF2-40B4-BE49-F238E27FC236}">
                <a16:creationId xmlns:a16="http://schemas.microsoft.com/office/drawing/2014/main" id="{CDC75100-628B-9446-B3B0-3406C5D0611C}"/>
              </a:ext>
            </a:extLst>
          </p:cNvPr>
          <p:cNvSpPr txBox="1"/>
          <p:nvPr/>
        </p:nvSpPr>
        <p:spPr>
          <a:xfrm>
            <a:off x="7092622" y="1418221"/>
            <a:ext cx="3830129" cy="646331"/>
          </a:xfrm>
          <a:prstGeom prst="rect">
            <a:avLst/>
          </a:prstGeom>
          <a:noFill/>
        </p:spPr>
        <p:txBody>
          <a:bodyPr wrap="square">
            <a:spAutoFit/>
          </a:bodyPr>
          <a:lstStyle/>
          <a:p>
            <a:pPr algn="ctr"/>
            <a:r>
              <a:rPr lang="ru-RU" dirty="0"/>
              <a:t>Таблица 8. Значения метрик для </a:t>
            </a:r>
            <a:r>
              <a:rPr lang="en-US" dirty="0"/>
              <a:t>CNN </a:t>
            </a:r>
            <a:r>
              <a:rPr lang="ru-RU" dirty="0"/>
              <a:t>до дообучения </a:t>
            </a:r>
          </a:p>
        </p:txBody>
      </p:sp>
      <p:graphicFrame>
        <p:nvGraphicFramePr>
          <p:cNvPr id="25" name="Объект 24">
            <a:extLst>
              <a:ext uri="{FF2B5EF4-FFF2-40B4-BE49-F238E27FC236}">
                <a16:creationId xmlns:a16="http://schemas.microsoft.com/office/drawing/2014/main" id="{606662B2-70C8-F664-43BC-2EFCAB8DF8B4}"/>
              </a:ext>
            </a:extLst>
          </p:cNvPr>
          <p:cNvGraphicFramePr>
            <a:graphicFrameLocks noChangeAspect="1"/>
          </p:cNvGraphicFramePr>
          <p:nvPr>
            <p:extLst>
              <p:ext uri="{D42A27DB-BD31-4B8C-83A1-F6EECF244321}">
                <p14:modId xmlns:p14="http://schemas.microsoft.com/office/powerpoint/2010/main" val="3857907858"/>
              </p:ext>
            </p:extLst>
          </p:nvPr>
        </p:nvGraphicFramePr>
        <p:xfrm>
          <a:off x="6038626" y="2038232"/>
          <a:ext cx="6019263" cy="1539172"/>
        </p:xfrm>
        <a:graphic>
          <a:graphicData uri="http://schemas.openxmlformats.org/presentationml/2006/ole">
            <mc:AlternateContent xmlns:mc="http://schemas.openxmlformats.org/markup-compatibility/2006">
              <mc:Choice xmlns:v="urn:schemas-microsoft-com:vml" Requires="v">
                <p:oleObj name="Worksheet" r:id="rId9" imgW="6257853" imgH="1600318" progId="Excel.Sheet.12">
                  <p:embed/>
                </p:oleObj>
              </mc:Choice>
              <mc:Fallback>
                <p:oleObj name="Worksheet" r:id="rId9" imgW="6257853" imgH="1600318" progId="Excel.Sheet.12">
                  <p:embed/>
                  <p:pic>
                    <p:nvPicPr>
                      <p:cNvPr id="0" name=""/>
                      <p:cNvPicPr/>
                      <p:nvPr/>
                    </p:nvPicPr>
                    <p:blipFill>
                      <a:blip r:embed="rId10"/>
                      <a:stretch>
                        <a:fillRect/>
                      </a:stretch>
                    </p:blipFill>
                    <p:spPr>
                      <a:xfrm>
                        <a:off x="6038626" y="2038232"/>
                        <a:ext cx="6019263" cy="1539172"/>
                      </a:xfrm>
                      <a:prstGeom prst="rect">
                        <a:avLst/>
                      </a:prstGeom>
                    </p:spPr>
                  </p:pic>
                </p:oleObj>
              </mc:Fallback>
            </mc:AlternateContent>
          </a:graphicData>
        </a:graphic>
      </p:graphicFrame>
      <p:sp>
        <p:nvSpPr>
          <p:cNvPr id="27" name="TextBox 26">
            <a:extLst>
              <a:ext uri="{FF2B5EF4-FFF2-40B4-BE49-F238E27FC236}">
                <a16:creationId xmlns:a16="http://schemas.microsoft.com/office/drawing/2014/main" id="{3535805A-D26E-5195-C6EB-D5F4ACEFF5D6}"/>
              </a:ext>
            </a:extLst>
          </p:cNvPr>
          <p:cNvSpPr txBox="1"/>
          <p:nvPr/>
        </p:nvSpPr>
        <p:spPr>
          <a:xfrm>
            <a:off x="7153528" y="3502824"/>
            <a:ext cx="3830129" cy="646331"/>
          </a:xfrm>
          <a:prstGeom prst="rect">
            <a:avLst/>
          </a:prstGeom>
          <a:noFill/>
        </p:spPr>
        <p:txBody>
          <a:bodyPr wrap="square">
            <a:spAutoFit/>
          </a:bodyPr>
          <a:lstStyle/>
          <a:p>
            <a:pPr algn="ctr"/>
            <a:r>
              <a:rPr lang="ru-RU" dirty="0"/>
              <a:t>Таблица 9. Значения метрик для </a:t>
            </a:r>
            <a:r>
              <a:rPr lang="en-US" dirty="0"/>
              <a:t>CNN </a:t>
            </a:r>
            <a:r>
              <a:rPr lang="ru-RU" dirty="0"/>
              <a:t>после дообучения </a:t>
            </a:r>
          </a:p>
        </p:txBody>
      </p:sp>
      <p:graphicFrame>
        <p:nvGraphicFramePr>
          <p:cNvPr id="29" name="Объект 28">
            <a:extLst>
              <a:ext uri="{FF2B5EF4-FFF2-40B4-BE49-F238E27FC236}">
                <a16:creationId xmlns:a16="http://schemas.microsoft.com/office/drawing/2014/main" id="{8883F3AE-6C5B-C284-FAEE-1AC29BAD01F6}"/>
              </a:ext>
            </a:extLst>
          </p:cNvPr>
          <p:cNvGraphicFramePr>
            <a:graphicFrameLocks noChangeAspect="1"/>
          </p:cNvGraphicFramePr>
          <p:nvPr>
            <p:extLst>
              <p:ext uri="{D42A27DB-BD31-4B8C-83A1-F6EECF244321}">
                <p14:modId xmlns:p14="http://schemas.microsoft.com/office/powerpoint/2010/main" val="2536447095"/>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1" imgW="1228742" imgH="390623" progId="Excel.Sheet.12">
                  <p:embed/>
                </p:oleObj>
              </mc:Choice>
              <mc:Fallback>
                <p:oleObj name="Worksheet" r:id="rId11"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30" name="Объект 29">
            <a:extLst>
              <a:ext uri="{FF2B5EF4-FFF2-40B4-BE49-F238E27FC236}">
                <a16:creationId xmlns:a16="http://schemas.microsoft.com/office/drawing/2014/main" id="{E6D54095-9B5B-37C2-28F2-7178EEB458E7}"/>
              </a:ext>
            </a:extLst>
          </p:cNvPr>
          <p:cNvGraphicFramePr>
            <a:graphicFrameLocks noChangeAspect="1"/>
          </p:cNvGraphicFramePr>
          <p:nvPr>
            <p:extLst>
              <p:ext uri="{D42A27DB-BD31-4B8C-83A1-F6EECF244321}">
                <p14:modId xmlns:p14="http://schemas.microsoft.com/office/powerpoint/2010/main" val="4160511702"/>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3" imgW="1228742" imgH="390623" progId="Excel.Sheet.12">
                  <p:embed/>
                </p:oleObj>
              </mc:Choice>
              <mc:Fallback>
                <p:oleObj name="Worksheet" r:id="rId13"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35" name="Объект 34">
            <a:extLst>
              <a:ext uri="{FF2B5EF4-FFF2-40B4-BE49-F238E27FC236}">
                <a16:creationId xmlns:a16="http://schemas.microsoft.com/office/drawing/2014/main" id="{DB4BD18A-790A-EA5E-D0B3-19DC381826EB}"/>
              </a:ext>
            </a:extLst>
          </p:cNvPr>
          <p:cNvGraphicFramePr>
            <a:graphicFrameLocks noChangeAspect="1"/>
          </p:cNvGraphicFramePr>
          <p:nvPr>
            <p:extLst>
              <p:ext uri="{D42A27DB-BD31-4B8C-83A1-F6EECF244321}">
                <p14:modId xmlns:p14="http://schemas.microsoft.com/office/powerpoint/2010/main" val="2182501620"/>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4" imgW="1228742" imgH="390623" progId="Excel.Sheet.12">
                  <p:embed/>
                </p:oleObj>
              </mc:Choice>
              <mc:Fallback>
                <p:oleObj name="Worksheet" r:id="rId14"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39" name="Объект 38">
            <a:extLst>
              <a:ext uri="{FF2B5EF4-FFF2-40B4-BE49-F238E27FC236}">
                <a16:creationId xmlns:a16="http://schemas.microsoft.com/office/drawing/2014/main" id="{7D368CE2-6DDE-048E-B4AE-96770840296A}"/>
              </a:ext>
            </a:extLst>
          </p:cNvPr>
          <p:cNvGraphicFramePr>
            <a:graphicFrameLocks noChangeAspect="1"/>
          </p:cNvGraphicFramePr>
          <p:nvPr>
            <p:extLst>
              <p:ext uri="{D42A27DB-BD31-4B8C-83A1-F6EECF244321}">
                <p14:modId xmlns:p14="http://schemas.microsoft.com/office/powerpoint/2010/main" val="4022583533"/>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5" imgW="1228742" imgH="390623" progId="Excel.Sheet.12">
                  <p:embed/>
                </p:oleObj>
              </mc:Choice>
              <mc:Fallback>
                <p:oleObj name="Worksheet" r:id="rId15"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42" name="Объект 41">
            <a:extLst>
              <a:ext uri="{FF2B5EF4-FFF2-40B4-BE49-F238E27FC236}">
                <a16:creationId xmlns:a16="http://schemas.microsoft.com/office/drawing/2014/main" id="{03BB12DB-867A-337D-665E-CF6FE5635295}"/>
              </a:ext>
            </a:extLst>
          </p:cNvPr>
          <p:cNvGraphicFramePr>
            <a:graphicFrameLocks noChangeAspect="1"/>
          </p:cNvGraphicFramePr>
          <p:nvPr>
            <p:extLst>
              <p:ext uri="{D42A27DB-BD31-4B8C-83A1-F6EECF244321}">
                <p14:modId xmlns:p14="http://schemas.microsoft.com/office/powerpoint/2010/main" val="1159825973"/>
              </p:ext>
            </p:extLst>
          </p:nvPr>
        </p:nvGraphicFramePr>
        <p:xfrm>
          <a:off x="6059488" y="4116388"/>
          <a:ext cx="6019800" cy="441325"/>
        </p:xfrm>
        <a:graphic>
          <a:graphicData uri="http://schemas.openxmlformats.org/presentationml/2006/ole">
            <mc:AlternateContent xmlns:mc="http://schemas.openxmlformats.org/markup-compatibility/2006">
              <mc:Choice xmlns:v="urn:schemas-microsoft-com:vml" Requires="v">
                <p:oleObj name="Worksheet" r:id="rId16" imgW="6257853" imgH="457082" progId="Excel.Sheet.12">
                  <p:embed/>
                </p:oleObj>
              </mc:Choice>
              <mc:Fallback>
                <p:oleObj name="Worksheet" r:id="rId16" imgW="6257853" imgH="457082" progId="Excel.Sheet.12">
                  <p:embed/>
                  <p:pic>
                    <p:nvPicPr>
                      <p:cNvPr id="25" name="Объект 24">
                        <a:extLst>
                          <a:ext uri="{FF2B5EF4-FFF2-40B4-BE49-F238E27FC236}">
                            <a16:creationId xmlns:a16="http://schemas.microsoft.com/office/drawing/2014/main" id="{606662B2-70C8-F664-43BC-2EFCAB8DF8B4}"/>
                          </a:ext>
                        </a:extLst>
                      </p:cNvPr>
                      <p:cNvPicPr/>
                      <p:nvPr/>
                    </p:nvPicPr>
                    <p:blipFill>
                      <a:blip r:embed="rId17"/>
                      <a:stretch>
                        <a:fillRect/>
                      </a:stretch>
                    </p:blipFill>
                    <p:spPr>
                      <a:xfrm>
                        <a:off x="6059488" y="4116388"/>
                        <a:ext cx="6019800" cy="441325"/>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3E5DC3A1-F135-0660-DA26-850277DDA9D3}"/>
              </a:ext>
            </a:extLst>
          </p:cNvPr>
          <p:cNvSpPr txBox="1"/>
          <p:nvPr/>
        </p:nvSpPr>
        <p:spPr>
          <a:xfrm>
            <a:off x="7176439" y="4504732"/>
            <a:ext cx="3830129" cy="646331"/>
          </a:xfrm>
          <a:prstGeom prst="rect">
            <a:avLst/>
          </a:prstGeom>
          <a:noFill/>
        </p:spPr>
        <p:txBody>
          <a:bodyPr wrap="square">
            <a:spAutoFit/>
          </a:bodyPr>
          <a:lstStyle/>
          <a:p>
            <a:pPr algn="ctr"/>
            <a:r>
              <a:rPr lang="ru-RU" dirty="0"/>
              <a:t>Таблица </a:t>
            </a:r>
            <a:r>
              <a:rPr lang="en-US" dirty="0"/>
              <a:t>10</a:t>
            </a:r>
            <a:r>
              <a:rPr lang="ru-RU" dirty="0"/>
              <a:t>. Значения метрик для </a:t>
            </a:r>
            <a:r>
              <a:rPr lang="en-US" dirty="0"/>
              <a:t>ViT </a:t>
            </a:r>
            <a:r>
              <a:rPr lang="ru-RU" dirty="0"/>
              <a:t>до дообучения </a:t>
            </a:r>
          </a:p>
        </p:txBody>
      </p:sp>
      <p:graphicFrame>
        <p:nvGraphicFramePr>
          <p:cNvPr id="44" name="Объект 43">
            <a:extLst>
              <a:ext uri="{FF2B5EF4-FFF2-40B4-BE49-F238E27FC236}">
                <a16:creationId xmlns:a16="http://schemas.microsoft.com/office/drawing/2014/main" id="{2CAB9C11-1DBB-5908-B5F4-341EFFBBC7C2}"/>
              </a:ext>
            </a:extLst>
          </p:cNvPr>
          <p:cNvGraphicFramePr>
            <a:graphicFrameLocks noChangeAspect="1"/>
          </p:cNvGraphicFramePr>
          <p:nvPr>
            <p:extLst>
              <p:ext uri="{D42A27DB-BD31-4B8C-83A1-F6EECF244321}">
                <p14:modId xmlns:p14="http://schemas.microsoft.com/office/powerpoint/2010/main" val="776743734"/>
              </p:ext>
            </p:extLst>
          </p:nvPr>
        </p:nvGraphicFramePr>
        <p:xfrm>
          <a:off x="6038626" y="5108262"/>
          <a:ext cx="6018212" cy="990600"/>
        </p:xfrm>
        <a:graphic>
          <a:graphicData uri="http://schemas.openxmlformats.org/presentationml/2006/ole">
            <mc:AlternateContent xmlns:mc="http://schemas.openxmlformats.org/markup-compatibility/2006">
              <mc:Choice xmlns:v="urn:schemas-microsoft-com:vml" Requires="v">
                <p:oleObj name="Worksheet" r:id="rId18" imgW="6257853" imgH="1028700" progId="Excel.Sheet.12">
                  <p:embed/>
                </p:oleObj>
              </mc:Choice>
              <mc:Fallback>
                <p:oleObj name="Worksheet" r:id="rId18" imgW="6257853" imgH="1028700" progId="Excel.Sheet.12">
                  <p:embed/>
                  <p:pic>
                    <p:nvPicPr>
                      <p:cNvPr id="25" name="Объект 24">
                        <a:extLst>
                          <a:ext uri="{FF2B5EF4-FFF2-40B4-BE49-F238E27FC236}">
                            <a16:creationId xmlns:a16="http://schemas.microsoft.com/office/drawing/2014/main" id="{606662B2-70C8-F664-43BC-2EFCAB8DF8B4}"/>
                          </a:ext>
                        </a:extLst>
                      </p:cNvPr>
                      <p:cNvPicPr/>
                      <p:nvPr/>
                    </p:nvPicPr>
                    <p:blipFill>
                      <a:blip r:embed="rId19"/>
                      <a:stretch>
                        <a:fillRect/>
                      </a:stretch>
                    </p:blipFill>
                    <p:spPr>
                      <a:xfrm>
                        <a:off x="6038626" y="5108262"/>
                        <a:ext cx="6018212" cy="990600"/>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3CB4B746-8222-7D5B-5FD2-3F6D2ABEA666}"/>
              </a:ext>
            </a:extLst>
          </p:cNvPr>
          <p:cNvSpPr txBox="1"/>
          <p:nvPr/>
        </p:nvSpPr>
        <p:spPr>
          <a:xfrm>
            <a:off x="7176439" y="6060204"/>
            <a:ext cx="3830129" cy="646331"/>
          </a:xfrm>
          <a:prstGeom prst="rect">
            <a:avLst/>
          </a:prstGeom>
          <a:noFill/>
        </p:spPr>
        <p:txBody>
          <a:bodyPr wrap="square">
            <a:spAutoFit/>
          </a:bodyPr>
          <a:lstStyle/>
          <a:p>
            <a:pPr algn="ctr"/>
            <a:r>
              <a:rPr lang="ru-RU" dirty="0"/>
              <a:t>Таблица </a:t>
            </a:r>
            <a:r>
              <a:rPr lang="en-US" dirty="0"/>
              <a:t>11</a:t>
            </a:r>
            <a:r>
              <a:rPr lang="ru-RU" dirty="0"/>
              <a:t>. Значения метрик для </a:t>
            </a:r>
            <a:r>
              <a:rPr lang="en-US" dirty="0"/>
              <a:t>ViT </a:t>
            </a:r>
            <a:r>
              <a:rPr lang="ru-RU" dirty="0"/>
              <a:t>после дообучения </a:t>
            </a:r>
          </a:p>
        </p:txBody>
      </p:sp>
    </p:spTree>
    <p:extLst>
      <p:ext uri="{BB962C8B-B14F-4D97-AF65-F5344CB8AC3E}">
        <p14:creationId xmlns:p14="http://schemas.microsoft.com/office/powerpoint/2010/main" val="319047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3692345" y="0"/>
            <a:ext cx="4807309" cy="129729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Заключ</a:t>
            </a:r>
            <a:r>
              <a:rPr lang="ru-RU" sz="5400" b="1" dirty="0" err="1">
                <a:solidFill>
                  <a:prstClr val="white"/>
                </a:solidFill>
                <a:latin typeface="ALS Sector Regular" pitchFamily="2" charset="0"/>
                <a:cs typeface="ALS Sector Regular" pitchFamily="2" charset="0"/>
              </a:rPr>
              <a:t>ение</a:t>
            </a:r>
            <a:endPar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endParaRPr>
          </a:p>
        </p:txBody>
      </p:sp>
      <p:sp>
        <p:nvSpPr>
          <p:cNvPr id="5" name="Номер слайда 4">
            <a:extLst>
              <a:ext uri="{FF2B5EF4-FFF2-40B4-BE49-F238E27FC236}">
                <a16:creationId xmlns:a16="http://schemas.microsoft.com/office/drawing/2014/main" id="{0F94DC6D-13CB-C77D-6322-613422BA98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63E1C1-A028-4D4E-A8C8-9214D2A1B6C2}" type="slidenum">
              <a:rPr kumimoji="0" lang="ru-RU" sz="1200" b="0" i="0" u="none" strike="noStrike" kern="1200" cap="none" spc="0" normalizeH="0" baseline="0" noProof="0" smtClean="0">
                <a:ln>
                  <a:noFill/>
                </a:ln>
                <a:solidFill>
                  <a:prstClr val="black">
                    <a:tint val="75000"/>
                  </a:prstClr>
                </a:solidFill>
                <a:effectLst/>
                <a:uLnTx/>
                <a:uFillTx/>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ru-RU" sz="1200" b="0" i="0" u="none" strike="noStrike" kern="1200" cap="none" spc="0" normalizeH="0" baseline="0" noProof="0">
              <a:ln>
                <a:noFill/>
              </a:ln>
              <a:solidFill>
                <a:prstClr val="black">
                  <a:tint val="75000"/>
                </a:prstClr>
              </a:solidFill>
              <a:effectLst/>
              <a:uLnTx/>
              <a:uFillTx/>
              <a:ea typeface="+mn-ea"/>
            </a:endParaRPr>
          </a:p>
        </p:txBody>
      </p:sp>
      <p:sp>
        <p:nvSpPr>
          <p:cNvPr id="7" name="Подзаголовок 2">
            <a:extLst>
              <a:ext uri="{FF2B5EF4-FFF2-40B4-BE49-F238E27FC236}">
                <a16:creationId xmlns:a16="http://schemas.microsoft.com/office/drawing/2014/main" id="{D85DF09D-3944-03F3-CD95-B9F066C2CB4B}"/>
              </a:ext>
            </a:extLst>
          </p:cNvPr>
          <p:cNvSpPr txBox="1">
            <a:spLocks/>
          </p:cNvSpPr>
          <p:nvPr/>
        </p:nvSpPr>
        <p:spPr>
          <a:xfrm>
            <a:off x="114386" y="1626339"/>
            <a:ext cx="8585315" cy="33856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В ходе выполнения выпускной квалификационной работы были изучены различные архитектуры НС, такие как: MLP, CNN, ViT.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Была изучена и применена на практике теоретическая часть по модулям PyTorch.</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 Написаны краткие обзоры полученных теоретических знаний.</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Реализованы полномасштабные НС на изученных архитектурах.</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Написаны модули для удобного выбора и использования различных функций оптимизации и функций потерь.</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Проведено множество исследований на реализованных НС.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Сделаны соответствующие выводы по их эффективности.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Все результаты этих исследований представлены на </a:t>
            </a:r>
            <a:r>
              <a:rPr kumimoji="0" lang="ru-RU" sz="1600" b="0" i="0" u="none" strike="noStrike" kern="1200" cap="none" spc="0" normalizeH="0" baseline="0" noProof="0" dirty="0" err="1">
                <a:ln>
                  <a:noFill/>
                </a:ln>
                <a:solidFill>
                  <a:prstClr val="white"/>
                </a:solidFill>
                <a:effectLst/>
                <a:uLnTx/>
                <a:uFillTx/>
                <a:latin typeface="ALS Sector Regular" pitchFamily="2" charset="0"/>
                <a:ea typeface="+mn-ea"/>
                <a:cs typeface="ALS Sector Regular" pitchFamily="2" charset="0"/>
              </a:rPr>
              <a:t>гитхабе</a:t>
            </a: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a:t>
            </a:r>
          </a:p>
        </p:txBody>
      </p:sp>
    </p:spTree>
    <p:extLst>
      <p:ext uri="{BB962C8B-B14F-4D97-AF65-F5344CB8AC3E}">
        <p14:creationId xmlns:p14="http://schemas.microsoft.com/office/powerpoint/2010/main" val="322963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463436" y="2792052"/>
            <a:ext cx="11211339" cy="11304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Спасибо</a:t>
            </a:r>
            <a:r>
              <a:rPr kumimoji="0" lang="en-US"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 </a:t>
            </a: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за внимание!</a:t>
            </a:r>
          </a:p>
        </p:txBody>
      </p:sp>
      <p:sp>
        <p:nvSpPr>
          <p:cNvPr id="6" name="Прямоугольник 5">
            <a:extLst>
              <a:ext uri="{FF2B5EF4-FFF2-40B4-BE49-F238E27FC236}">
                <a16:creationId xmlns:a16="http://schemas.microsoft.com/office/drawing/2014/main" id="{671ED838-C5F8-5BF8-527C-4FB20A960F4F}"/>
              </a:ext>
            </a:extLst>
          </p:cNvPr>
          <p:cNvSpPr/>
          <p:nvPr/>
        </p:nvSpPr>
        <p:spPr>
          <a:xfrm>
            <a:off x="463436" y="6062207"/>
            <a:ext cx="531637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76DEA"/>
              </a:buClr>
              <a:buSzTx/>
              <a:buFontTx/>
              <a:buNone/>
              <a:tabLst/>
              <a:defRPr/>
            </a:pPr>
            <a:r>
              <a:rPr kumimoji="0" lang="ru-RU" sz="2000" b="0" i="0" u="none" strike="noStrike" kern="1200" cap="none" spc="0" normalizeH="0" baseline="0" noProof="0" dirty="0">
                <a:ln>
                  <a:noFill/>
                </a:ln>
                <a:solidFill>
                  <a:prstClr val="white">
                    <a:alpha val="50000"/>
                  </a:prstClr>
                </a:solidFill>
                <a:effectLst/>
                <a:uLnTx/>
                <a:uFillTx/>
                <a:latin typeface="ALS Sector Regular" pitchFamily="2" charset="0"/>
                <a:ea typeface="+mn-ea"/>
                <a:cs typeface="ALS Sector Regular" pitchFamily="2" charset="0"/>
              </a:rPr>
              <a:t>26.06.2024</a:t>
            </a:r>
          </a:p>
        </p:txBody>
      </p:sp>
      <p:sp>
        <p:nvSpPr>
          <p:cNvPr id="2" name="Номер слайда 1">
            <a:extLst>
              <a:ext uri="{FF2B5EF4-FFF2-40B4-BE49-F238E27FC236}">
                <a16:creationId xmlns:a16="http://schemas.microsoft.com/office/drawing/2014/main" id="{1BF0C63C-CBCC-4339-D3AE-2AE123E766ED}"/>
              </a:ext>
            </a:extLst>
          </p:cNvPr>
          <p:cNvSpPr>
            <a:spLocks noGrp="1"/>
          </p:cNvSpPr>
          <p:nvPr>
            <p:ph type="sldNum" sz="quarter" idx="12"/>
          </p:nvPr>
        </p:nvSpPr>
        <p:spPr/>
        <p:txBody>
          <a:bodyPr/>
          <a:lstStyle/>
          <a:p>
            <a:fld id="{1363E1C1-A028-4D4E-A8C8-9214D2A1B6C2}" type="slidenum">
              <a:rPr lang="ru-RU" smtClean="0"/>
              <a:t>13</a:t>
            </a:fld>
            <a:endParaRPr lang="ru-RU"/>
          </a:p>
        </p:txBody>
      </p:sp>
    </p:spTree>
    <p:extLst>
      <p:ext uri="{BB962C8B-B14F-4D97-AF65-F5344CB8AC3E}">
        <p14:creationId xmlns:p14="http://schemas.microsoft.com/office/powerpoint/2010/main" val="272712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4077899" y="39802"/>
            <a:ext cx="4807309" cy="129729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Цель работы</a:t>
            </a:r>
          </a:p>
        </p:txBody>
      </p:sp>
      <p:sp>
        <p:nvSpPr>
          <p:cNvPr id="5" name="Номер слайда 4">
            <a:extLst>
              <a:ext uri="{FF2B5EF4-FFF2-40B4-BE49-F238E27FC236}">
                <a16:creationId xmlns:a16="http://schemas.microsoft.com/office/drawing/2014/main" id="{0F94DC6D-13CB-C77D-6322-613422BA98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63E1C1-A028-4D4E-A8C8-9214D2A1B6C2}" type="slidenum">
              <a:rPr kumimoji="0" lang="ru-RU" sz="1200" b="0" i="0" u="none" strike="noStrike" kern="1200" cap="none" spc="0" normalizeH="0" baseline="0" noProof="0" smtClean="0">
                <a:ln>
                  <a:noFill/>
                </a:ln>
                <a:solidFill>
                  <a:prstClr val="black">
                    <a:tint val="75000"/>
                  </a:prstClr>
                </a:solidFill>
                <a:effectLst/>
                <a:uLnTx/>
                <a:uFillTx/>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200" b="0" i="0" u="none" strike="noStrike" kern="1200" cap="none" spc="0" normalizeH="0" baseline="0" noProof="0">
              <a:ln>
                <a:noFill/>
              </a:ln>
              <a:solidFill>
                <a:prstClr val="black">
                  <a:tint val="75000"/>
                </a:prstClr>
              </a:solidFill>
              <a:effectLst/>
              <a:uLnTx/>
              <a:uFillTx/>
              <a:ea typeface="+mn-ea"/>
            </a:endParaRPr>
          </a:p>
        </p:txBody>
      </p:sp>
      <p:sp>
        <p:nvSpPr>
          <p:cNvPr id="7" name="Подзаголовок 2">
            <a:extLst>
              <a:ext uri="{FF2B5EF4-FFF2-40B4-BE49-F238E27FC236}">
                <a16:creationId xmlns:a16="http://schemas.microsoft.com/office/drawing/2014/main" id="{D85DF09D-3944-03F3-CD95-B9F066C2CB4B}"/>
              </a:ext>
            </a:extLst>
          </p:cNvPr>
          <p:cNvSpPr txBox="1">
            <a:spLocks/>
          </p:cNvSpPr>
          <p:nvPr/>
        </p:nvSpPr>
        <p:spPr>
          <a:xfrm>
            <a:off x="550059" y="1259978"/>
            <a:ext cx="8585315" cy="19864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ru-RU" sz="1600" dirty="0">
                <a:solidFill>
                  <a:schemeClr val="bg1"/>
                </a:solidFill>
                <a:latin typeface="ALS Sector Regular" pitchFamily="2" charset="0"/>
                <a:cs typeface="ALS Sector Regular" pitchFamily="2" charset="0"/>
              </a:rPr>
              <a:t>Целью данной выпускной квалификационной работы является создание и проведение исследования на нейронных сетях с различными архитектурами, такими как MLP, CNN, ViT. Само исследование заключается в получении наглядных графиков и значений различных метрик, которые будут указывать на эффективность той или иной настройки нейронной сети. Результаты исследований, в свою очередь, будут помогать принимать решения по оптимизации гиперпараметров НС (нейронная сеть). Также покажет наглядно, есть ли будущее у такого применения машинного обучения. </a:t>
            </a:r>
          </a:p>
        </p:txBody>
      </p:sp>
      <p:sp>
        <p:nvSpPr>
          <p:cNvPr id="10" name="TextBox 9">
            <a:extLst>
              <a:ext uri="{FF2B5EF4-FFF2-40B4-BE49-F238E27FC236}">
                <a16:creationId xmlns:a16="http://schemas.microsoft.com/office/drawing/2014/main" id="{5B7362B9-2561-CE57-38BF-6385AC07C6C1}"/>
              </a:ext>
            </a:extLst>
          </p:cNvPr>
          <p:cNvSpPr txBox="1"/>
          <p:nvPr/>
        </p:nvSpPr>
        <p:spPr>
          <a:xfrm>
            <a:off x="550059" y="3611562"/>
            <a:ext cx="7576024" cy="1477328"/>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Работа делиться на четыре основные части:</a:t>
            </a:r>
          </a:p>
          <a:p>
            <a:pPr algn="l"/>
            <a:r>
              <a:rPr lang="ru-RU" sz="1800" dirty="0">
                <a:solidFill>
                  <a:schemeClr val="bg1"/>
                </a:solidFill>
                <a:latin typeface="ALS Sector Regular" pitchFamily="2" charset="0"/>
                <a:cs typeface="ALS Sector Regular" pitchFamily="2" charset="0"/>
              </a:rPr>
              <a:t>1.	Решение задачи технического анализа на архитектуре MLP.</a:t>
            </a:r>
          </a:p>
          <a:p>
            <a:pPr algn="l"/>
            <a:r>
              <a:rPr lang="ru-RU" sz="1800" dirty="0">
                <a:solidFill>
                  <a:schemeClr val="bg1"/>
                </a:solidFill>
                <a:latin typeface="ALS Sector Regular" pitchFamily="2" charset="0"/>
                <a:cs typeface="ALS Sector Regular" pitchFamily="2" charset="0"/>
              </a:rPr>
              <a:t>2.	Решение задачи технического анализа на архитектуре CNN.</a:t>
            </a:r>
          </a:p>
          <a:p>
            <a:pPr algn="l"/>
            <a:r>
              <a:rPr lang="ru-RU" sz="1800" dirty="0">
                <a:solidFill>
                  <a:schemeClr val="bg1"/>
                </a:solidFill>
                <a:latin typeface="ALS Sector Regular" pitchFamily="2" charset="0"/>
                <a:cs typeface="ALS Sector Regular" pitchFamily="2" charset="0"/>
              </a:rPr>
              <a:t>3.	Решение задачи технического анализа на архитектуре ViT</a:t>
            </a:r>
          </a:p>
          <a:p>
            <a:pPr algn="l"/>
            <a:r>
              <a:rPr lang="ru-RU" sz="1800" dirty="0">
                <a:solidFill>
                  <a:schemeClr val="bg1"/>
                </a:solidFill>
                <a:latin typeface="ALS Sector Regular" pitchFamily="2" charset="0"/>
                <a:cs typeface="ALS Sector Regular" pitchFamily="2" charset="0"/>
              </a:rPr>
              <a:t>4.	Применение метода дообучения.</a:t>
            </a:r>
          </a:p>
        </p:txBody>
      </p:sp>
    </p:spTree>
    <p:extLst>
      <p:ext uri="{BB962C8B-B14F-4D97-AF65-F5344CB8AC3E}">
        <p14:creationId xmlns:p14="http://schemas.microsoft.com/office/powerpoint/2010/main" val="230480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2">
            <a:extLst>
              <a:ext uri="{FF2B5EF4-FFF2-40B4-BE49-F238E27FC236}">
                <a16:creationId xmlns:a16="http://schemas.microsoft.com/office/drawing/2014/main" id="{AE51AFE0-E498-130B-EF2F-85CF4E006214}"/>
              </a:ext>
            </a:extLst>
          </p:cNvPr>
          <p:cNvSpPr txBox="1">
            <a:spLocks/>
          </p:cNvSpPr>
          <p:nvPr/>
        </p:nvSpPr>
        <p:spPr>
          <a:xfrm>
            <a:off x="6481527" y="2995630"/>
            <a:ext cx="5390784" cy="889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200" dirty="0">
                <a:solidFill>
                  <a:schemeClr val="accent1">
                    <a:lumMod val="60000"/>
                    <a:lumOff val="40000"/>
                  </a:schemeClr>
                </a:solidFill>
                <a:latin typeface="ALS Sector Regular" pitchFamily="2" charset="0"/>
                <a:cs typeface="ALS Sector Regular" pitchFamily="2" charset="0"/>
              </a:rPr>
              <a:t>Область расположения</a:t>
            </a:r>
          </a:p>
          <a:p>
            <a:r>
              <a:rPr lang="ru-RU" sz="2200" dirty="0">
                <a:solidFill>
                  <a:schemeClr val="accent1">
                    <a:lumMod val="60000"/>
                    <a:lumOff val="40000"/>
                  </a:schemeClr>
                </a:solidFill>
                <a:latin typeface="ALS Sector Regular" pitchFamily="2" charset="0"/>
                <a:cs typeface="ALS Sector Regular" pitchFamily="2" charset="0"/>
              </a:rPr>
              <a:t>изображений и инфографики</a:t>
            </a:r>
          </a:p>
        </p:txBody>
      </p:sp>
      <p:sp>
        <p:nvSpPr>
          <p:cNvPr id="11" name="TextBox 10">
            <a:extLst>
              <a:ext uri="{FF2B5EF4-FFF2-40B4-BE49-F238E27FC236}">
                <a16:creationId xmlns:a16="http://schemas.microsoft.com/office/drawing/2014/main" id="{50D6B226-5CF2-C6D3-2EA7-19321638F3AE}"/>
              </a:ext>
            </a:extLst>
          </p:cNvPr>
          <p:cNvSpPr txBox="1"/>
          <p:nvPr/>
        </p:nvSpPr>
        <p:spPr>
          <a:xfrm>
            <a:off x="6469380" y="-1257300"/>
            <a:ext cx="184731" cy="369332"/>
          </a:xfrm>
          <a:prstGeom prst="rect">
            <a:avLst/>
          </a:prstGeom>
          <a:noFill/>
        </p:spPr>
        <p:txBody>
          <a:bodyPr wrap="none" rtlCol="0">
            <a:spAutoFit/>
          </a:bodyPr>
          <a:lstStyle/>
          <a:p>
            <a:endParaRPr lang="ru-RU" dirty="0"/>
          </a:p>
        </p:txBody>
      </p:sp>
      <p:pic>
        <p:nvPicPr>
          <p:cNvPr id="3" name="Рисунок 2">
            <a:extLst>
              <a:ext uri="{FF2B5EF4-FFF2-40B4-BE49-F238E27FC236}">
                <a16:creationId xmlns:a16="http://schemas.microsoft.com/office/drawing/2014/main" id="{F01A046A-2531-B61C-90B3-06439F5B6E8D}"/>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800" t="428" r="604" b="2960"/>
          <a:stretch/>
        </p:blipFill>
        <p:spPr bwMode="auto">
          <a:xfrm>
            <a:off x="6529295" y="2368007"/>
            <a:ext cx="5352824" cy="2454159"/>
          </a:xfrm>
          <a:prstGeom prst="rect">
            <a:avLst/>
          </a:prstGeom>
          <a:noFill/>
          <a:ln>
            <a:noFill/>
          </a:ln>
          <a:extLst>
            <a:ext uri="{53640926-AAD7-44D8-BBD7-CCE9431645EC}">
              <a14:shadowObscured xmlns:a14="http://schemas.microsoft.com/office/drawing/2010/main"/>
            </a:ext>
          </a:extLst>
        </p:spPr>
      </p:pic>
      <p:sp>
        <p:nvSpPr>
          <p:cNvPr id="8" name="Параллелограмм 7">
            <a:extLst>
              <a:ext uri="{FF2B5EF4-FFF2-40B4-BE49-F238E27FC236}">
                <a16:creationId xmlns:a16="http://schemas.microsoft.com/office/drawing/2014/main" id="{E005804D-EB41-1E7D-1243-9F7DCAE924DC}"/>
              </a:ext>
            </a:extLst>
          </p:cNvPr>
          <p:cNvSpPr/>
          <p:nvPr/>
        </p:nvSpPr>
        <p:spPr>
          <a:xfrm>
            <a:off x="-1852265" y="-818956"/>
            <a:ext cx="9386048" cy="8115300"/>
          </a:xfrm>
          <a:prstGeom prst="parallelogram">
            <a:avLst/>
          </a:prstGeom>
          <a:solidFill>
            <a:srgbClr val="176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0" y="144875"/>
            <a:ext cx="7533783" cy="1749826"/>
          </a:xfrm>
        </p:spPr>
        <p:txBody>
          <a:bodyPr anchor="ctr">
            <a:noAutofit/>
          </a:bodyPr>
          <a:lstStyle/>
          <a:p>
            <a:pPr algn="l"/>
            <a:r>
              <a:rPr lang="ru-RU" sz="4000" dirty="0">
                <a:solidFill>
                  <a:schemeClr val="bg1"/>
                </a:solidFill>
                <a:latin typeface="ALS Sector Regular" pitchFamily="2" charset="0"/>
                <a:cs typeface="ALS Sector Regular" pitchFamily="2" charset="0"/>
              </a:rPr>
              <a:t>Решение задачи технического анализа на архитектуре MLP</a:t>
            </a:r>
            <a:endParaRPr lang="ru-RU" sz="4000" b="1" dirty="0">
              <a:solidFill>
                <a:schemeClr val="bg1"/>
              </a:solidFill>
              <a:latin typeface="ALS Sector Regular" pitchFamily="2" charset="0"/>
              <a:cs typeface="ALS Sector Regular" pitchFamily="2" charset="0"/>
            </a:endParaRPr>
          </a:p>
        </p:txBody>
      </p:sp>
      <p:sp>
        <p:nvSpPr>
          <p:cNvPr id="5" name="TextBox 4">
            <a:extLst>
              <a:ext uri="{FF2B5EF4-FFF2-40B4-BE49-F238E27FC236}">
                <a16:creationId xmlns:a16="http://schemas.microsoft.com/office/drawing/2014/main" id="{24FD4D67-7B85-5BA9-B79D-0ACE12EEC2FD}"/>
              </a:ext>
            </a:extLst>
          </p:cNvPr>
          <p:cNvSpPr txBox="1"/>
          <p:nvPr/>
        </p:nvSpPr>
        <p:spPr>
          <a:xfrm>
            <a:off x="384865" y="2690336"/>
            <a:ext cx="6007310" cy="1477328"/>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Многослойный перцептрон</a:t>
            </a:r>
            <a:r>
              <a:rPr lang="en-US" sz="1800" dirty="0">
                <a:solidFill>
                  <a:schemeClr val="bg1"/>
                </a:solidFill>
                <a:latin typeface="ALS Sector Regular" pitchFamily="2" charset="0"/>
                <a:cs typeface="ALS Sector Regular" pitchFamily="2" charset="0"/>
              </a:rPr>
              <a:t> (Multi-Layer Perceptron, MLP)</a:t>
            </a:r>
            <a:r>
              <a:rPr lang="ru-RU" sz="1800" dirty="0">
                <a:solidFill>
                  <a:schemeClr val="bg1"/>
                </a:solidFill>
                <a:latin typeface="ALS Sector Regular" pitchFamily="2" charset="0"/>
                <a:cs typeface="ALS Sector Regular" pitchFamily="2" charset="0"/>
              </a:rPr>
              <a:t> — это класс искусственных нейронных сетей прямого распространения, состоящих как минимум из трех слоев: входного, скрытого и выходного. За исключением входных, все нейроны использует нелинейную функцию активации.</a:t>
            </a:r>
          </a:p>
        </p:txBody>
      </p:sp>
      <p:sp>
        <p:nvSpPr>
          <p:cNvPr id="12" name="TextBox 11">
            <a:extLst>
              <a:ext uri="{FF2B5EF4-FFF2-40B4-BE49-F238E27FC236}">
                <a16:creationId xmlns:a16="http://schemas.microsoft.com/office/drawing/2014/main" id="{E9357361-B138-86ED-7C5D-FE852A5103EE}"/>
              </a:ext>
            </a:extLst>
          </p:cNvPr>
          <p:cNvSpPr txBox="1"/>
          <p:nvPr/>
        </p:nvSpPr>
        <p:spPr>
          <a:xfrm>
            <a:off x="7616548" y="4822166"/>
            <a:ext cx="3120742" cy="369332"/>
          </a:xfrm>
          <a:prstGeom prst="rect">
            <a:avLst/>
          </a:prstGeom>
          <a:noFill/>
        </p:spPr>
        <p:txBody>
          <a:bodyPr wrap="square">
            <a:spAutoFit/>
          </a:bodyPr>
          <a:lstStyle/>
          <a:p>
            <a:pPr algn="ctr"/>
            <a:r>
              <a:rPr lang="ru-RU" dirty="0"/>
              <a:t>Рис. 1. Схема устройства </a:t>
            </a:r>
            <a:r>
              <a:rPr lang="en-US" dirty="0"/>
              <a:t>MLP</a:t>
            </a:r>
            <a:endParaRPr lang="ru-RU" dirty="0"/>
          </a:p>
        </p:txBody>
      </p:sp>
      <p:sp>
        <p:nvSpPr>
          <p:cNvPr id="16" name="TextBox 15">
            <a:extLst>
              <a:ext uri="{FF2B5EF4-FFF2-40B4-BE49-F238E27FC236}">
                <a16:creationId xmlns:a16="http://schemas.microsoft.com/office/drawing/2014/main" id="{7C12B897-F139-96F7-D007-DBE6781ED388}"/>
              </a:ext>
            </a:extLst>
          </p:cNvPr>
          <p:cNvSpPr txBox="1"/>
          <p:nvPr/>
        </p:nvSpPr>
        <p:spPr>
          <a:xfrm>
            <a:off x="11890314" y="6488668"/>
            <a:ext cx="301686" cy="369332"/>
          </a:xfrm>
          <a:prstGeom prst="rect">
            <a:avLst/>
          </a:prstGeom>
          <a:noFill/>
        </p:spPr>
        <p:txBody>
          <a:bodyPr wrap="none" rtlCol="0">
            <a:spAutoFit/>
          </a:bodyPr>
          <a:lstStyle/>
          <a:p>
            <a:r>
              <a:rPr lang="en-US" dirty="0"/>
              <a:t>3</a:t>
            </a:r>
            <a:endParaRPr lang="ru-RU" dirty="0"/>
          </a:p>
        </p:txBody>
      </p:sp>
    </p:spTree>
    <p:extLst>
      <p:ext uri="{BB962C8B-B14F-4D97-AF65-F5344CB8AC3E}">
        <p14:creationId xmlns:p14="http://schemas.microsoft.com/office/powerpoint/2010/main" val="212271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 для </a:t>
            </a:r>
            <a:r>
              <a:rPr lang="en-US" sz="4000" b="1" dirty="0">
                <a:solidFill>
                  <a:schemeClr val="bg1"/>
                </a:solidFill>
                <a:latin typeface="ALS Sector Regular" pitchFamily="2" charset="0"/>
                <a:cs typeface="ALS Sector Regular" pitchFamily="2" charset="0"/>
              </a:rPr>
              <a:t>MLP</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grpSp>
        <p:nvGrpSpPr>
          <p:cNvPr id="17" name="Группа 16">
            <a:extLst>
              <a:ext uri="{FF2B5EF4-FFF2-40B4-BE49-F238E27FC236}">
                <a16:creationId xmlns:a16="http://schemas.microsoft.com/office/drawing/2014/main" id="{314C9AE8-F444-175E-B730-270D97D7FB33}"/>
              </a:ext>
            </a:extLst>
          </p:cNvPr>
          <p:cNvGrpSpPr/>
          <p:nvPr/>
        </p:nvGrpSpPr>
        <p:grpSpPr>
          <a:xfrm>
            <a:off x="762431" y="2979762"/>
            <a:ext cx="3304363" cy="530915"/>
            <a:chOff x="762431" y="2979762"/>
            <a:chExt cx="3304363" cy="530915"/>
          </a:xfrm>
        </p:grpSpPr>
        <p:cxnSp>
          <p:nvCxnSpPr>
            <p:cNvPr id="3" name="Google Shape;55;p2">
              <a:extLst>
                <a:ext uri="{FF2B5EF4-FFF2-40B4-BE49-F238E27FC236}">
                  <a16:creationId xmlns:a16="http://schemas.microsoft.com/office/drawing/2014/main" id="{5D09528F-5207-2970-4E70-5D6E88C57D86}"/>
                </a:ext>
              </a:extLst>
            </p:cNvPr>
            <p:cNvCxnSpPr/>
            <p:nvPr/>
          </p:nvCxnSpPr>
          <p:spPr>
            <a:xfrm>
              <a:off x="762431" y="3245219"/>
              <a:ext cx="304800" cy="0"/>
            </a:xfrm>
            <a:prstGeom prst="straightConnector1">
              <a:avLst/>
            </a:prstGeom>
            <a:noFill/>
            <a:ln w="19050" cap="flat" cmpd="sng">
              <a:solidFill>
                <a:srgbClr val="FFFFFF"/>
              </a:solidFill>
              <a:prstDash val="solid"/>
              <a:round/>
              <a:headEnd type="none" w="sm" len="sm"/>
              <a:tailEnd type="none" w="sm" len="sm"/>
            </a:ln>
          </p:spPr>
        </p:cxnSp>
        <p:sp>
          <p:nvSpPr>
            <p:cNvPr id="4" name="Google Shape;56;p2">
              <a:extLst>
                <a:ext uri="{FF2B5EF4-FFF2-40B4-BE49-F238E27FC236}">
                  <a16:creationId xmlns:a16="http://schemas.microsoft.com/office/drawing/2014/main" id="{0D2B7FCE-1825-555F-2617-815091C07CBC}"/>
                </a:ext>
              </a:extLst>
            </p:cNvPr>
            <p:cNvSpPr txBox="1"/>
            <p:nvPr/>
          </p:nvSpPr>
          <p:spPr>
            <a:xfrm>
              <a:off x="1250394" y="2979762"/>
              <a:ext cx="2816400" cy="530915"/>
            </a:xfrm>
            <a:prstGeom prst="rect">
              <a:avLst/>
            </a:prstGeom>
            <a:noFill/>
            <a:ln>
              <a:noFill/>
            </a:ln>
          </p:spPr>
          <p:txBody>
            <a:bodyPr spcFirstLastPara="1" wrap="square" lIns="0" tIns="0" rIns="0" bIns="0" anchor="ctr" anchorCtr="0">
              <a:spAutoFit/>
            </a:bodyPr>
            <a:lstStyle/>
            <a:p>
              <a:pPr>
                <a:spcBef>
                  <a:spcPts val="300"/>
                </a:spcBef>
              </a:pPr>
              <a:r>
                <a:rPr lang="ru-RU" sz="1600" dirty="0">
                  <a:solidFill>
                    <a:srgbClr val="FFFFFF"/>
                  </a:solidFill>
                  <a:latin typeface="ALS Sector Regular" pitchFamily="2" charset="0"/>
                  <a:ea typeface="Roboto Medium"/>
                  <a:cs typeface="ALS Sector Regular" pitchFamily="2" charset="0"/>
                  <a:sym typeface="Roboto Medium"/>
                </a:rPr>
                <a:t>Первый описательный пункт списка</a:t>
              </a:r>
            </a:p>
          </p:txBody>
        </p:sp>
      </p:grpSp>
      <p:grpSp>
        <p:nvGrpSpPr>
          <p:cNvPr id="19" name="Группа 18">
            <a:extLst>
              <a:ext uri="{FF2B5EF4-FFF2-40B4-BE49-F238E27FC236}">
                <a16:creationId xmlns:a16="http://schemas.microsoft.com/office/drawing/2014/main" id="{4DA0ECCB-EDEE-4A7A-97D1-12C6DBF9C81B}"/>
              </a:ext>
            </a:extLst>
          </p:cNvPr>
          <p:cNvGrpSpPr/>
          <p:nvPr/>
        </p:nvGrpSpPr>
        <p:grpSpPr>
          <a:xfrm>
            <a:off x="762431" y="4287097"/>
            <a:ext cx="3304363" cy="284693"/>
            <a:chOff x="762431" y="4287097"/>
            <a:chExt cx="3304363" cy="284693"/>
          </a:xfrm>
        </p:grpSpPr>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6" name="Google Shape;58;p2">
              <a:extLst>
                <a:ext uri="{FF2B5EF4-FFF2-40B4-BE49-F238E27FC236}">
                  <a16:creationId xmlns:a16="http://schemas.microsoft.com/office/drawing/2014/main" id="{60E977CA-9238-0EE4-5E5E-DD69ED3C88B2}"/>
                </a:ext>
              </a:extLst>
            </p:cNvPr>
            <p:cNvSpPr txBox="1"/>
            <p:nvPr/>
          </p:nvSpPr>
          <p:spPr>
            <a:xfrm>
              <a:off x="1250394" y="4287097"/>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Третий пункт списка</a:t>
              </a:r>
            </a:p>
          </p:txBody>
        </p:sp>
      </p:grpSp>
      <p:grpSp>
        <p:nvGrpSpPr>
          <p:cNvPr id="20" name="Группа 19">
            <a:extLst>
              <a:ext uri="{FF2B5EF4-FFF2-40B4-BE49-F238E27FC236}">
                <a16:creationId xmlns:a16="http://schemas.microsoft.com/office/drawing/2014/main" id="{CD369C7D-C9A9-5F24-6258-E3ACD9DC95E4}"/>
              </a:ext>
            </a:extLst>
          </p:cNvPr>
          <p:cNvGrpSpPr/>
          <p:nvPr/>
        </p:nvGrpSpPr>
        <p:grpSpPr>
          <a:xfrm>
            <a:off x="755091" y="4879209"/>
            <a:ext cx="3304363" cy="284693"/>
            <a:chOff x="755091" y="4879209"/>
            <a:chExt cx="3304363" cy="284693"/>
          </a:xfrm>
        </p:grpSpPr>
        <p:cxnSp>
          <p:nvCxnSpPr>
            <p:cNvPr id="9" name="Google Shape;59;p2">
              <a:extLst>
                <a:ext uri="{FF2B5EF4-FFF2-40B4-BE49-F238E27FC236}">
                  <a16:creationId xmlns:a16="http://schemas.microsoft.com/office/drawing/2014/main" id="{3C782D39-F719-CF92-371E-10D117BED68D}"/>
                </a:ext>
              </a:extLst>
            </p:cNvPr>
            <p:cNvCxnSpPr/>
            <p:nvPr/>
          </p:nvCxnSpPr>
          <p:spPr>
            <a:xfrm>
              <a:off x="755091" y="5021555"/>
              <a:ext cx="304800" cy="0"/>
            </a:xfrm>
            <a:prstGeom prst="straightConnector1">
              <a:avLst/>
            </a:prstGeom>
            <a:noFill/>
            <a:ln w="19050" cap="flat" cmpd="sng">
              <a:solidFill>
                <a:srgbClr val="FFFFFF"/>
              </a:solidFill>
              <a:prstDash val="solid"/>
              <a:round/>
              <a:headEnd type="none" w="sm" len="sm"/>
              <a:tailEnd type="none" w="sm" len="sm"/>
            </a:ln>
          </p:spPr>
        </p:cxnSp>
        <p:sp>
          <p:nvSpPr>
            <p:cNvPr id="10" name="Google Shape;60;p2">
              <a:extLst>
                <a:ext uri="{FF2B5EF4-FFF2-40B4-BE49-F238E27FC236}">
                  <a16:creationId xmlns:a16="http://schemas.microsoft.com/office/drawing/2014/main" id="{4772CD6F-99B4-268C-5DCF-BFA1F1072659}"/>
                </a:ext>
              </a:extLst>
            </p:cNvPr>
            <p:cNvSpPr txBox="1"/>
            <p:nvPr/>
          </p:nvSpPr>
          <p:spPr>
            <a:xfrm>
              <a:off x="1243054" y="4879209"/>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Четвёртый пункт списка</a:t>
              </a:r>
            </a:p>
          </p:txBody>
        </p:sp>
      </p:grp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44875"/>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3524769278"/>
              </p:ext>
            </p:extLst>
          </p:nvPr>
        </p:nvGraphicFramePr>
        <p:xfrm>
          <a:off x="5603842" y="1279691"/>
          <a:ext cx="6124575" cy="1933575"/>
        </p:xfrm>
        <a:graphic>
          <a:graphicData uri="http://schemas.openxmlformats.org/presentationml/2006/ole">
            <mc:AlternateContent xmlns:mc="http://schemas.openxmlformats.org/markup-compatibility/2006">
              <mc:Choice xmlns:v="urn:schemas-microsoft-com:vml" Requires="v">
                <p:oleObj name="Worksheet" r:id="rId3" imgW="6124625" imgH="1933673" progId="Excel.Sheet.12">
                  <p:embed/>
                </p:oleObj>
              </mc:Choice>
              <mc:Fallback>
                <p:oleObj name="Worksheet" r:id="rId3" imgW="6124625" imgH="1933673" progId="Excel.Sheet.12">
                  <p:embed/>
                  <p:pic>
                    <p:nvPicPr>
                      <p:cNvPr id="0" name=""/>
                      <p:cNvPicPr/>
                      <p:nvPr/>
                    </p:nvPicPr>
                    <p:blipFill>
                      <a:blip r:embed="rId4"/>
                      <a:stretch>
                        <a:fillRect/>
                      </a:stretch>
                    </p:blipFill>
                    <p:spPr>
                      <a:xfrm>
                        <a:off x="5603842" y="1279691"/>
                        <a:ext cx="6124575" cy="1933575"/>
                      </a:xfrm>
                      <a:prstGeom prst="rect">
                        <a:avLst/>
                      </a:prstGeom>
                    </p:spPr>
                  </p:pic>
                </p:oleObj>
              </mc:Fallback>
            </mc:AlternateContent>
          </a:graphicData>
        </a:graphic>
      </p:graphicFrame>
      <p:graphicFrame>
        <p:nvGraphicFramePr>
          <p:cNvPr id="29" name="Объект 28">
            <a:extLst>
              <a:ext uri="{FF2B5EF4-FFF2-40B4-BE49-F238E27FC236}">
                <a16:creationId xmlns:a16="http://schemas.microsoft.com/office/drawing/2014/main" id="{7EB7B84E-46AB-6FB0-0190-0D2B10C0EBF7}"/>
              </a:ext>
            </a:extLst>
          </p:cNvPr>
          <p:cNvGraphicFramePr>
            <a:graphicFrameLocks noChangeAspect="1"/>
          </p:cNvGraphicFramePr>
          <p:nvPr>
            <p:extLst>
              <p:ext uri="{D42A27DB-BD31-4B8C-83A1-F6EECF244321}">
                <p14:modId xmlns:p14="http://schemas.microsoft.com/office/powerpoint/2010/main" val="3471492210"/>
              </p:ext>
            </p:extLst>
          </p:nvPr>
        </p:nvGraphicFramePr>
        <p:xfrm>
          <a:off x="5527643" y="4112311"/>
          <a:ext cx="6276975" cy="1933575"/>
        </p:xfrm>
        <a:graphic>
          <a:graphicData uri="http://schemas.openxmlformats.org/presentationml/2006/ole">
            <mc:AlternateContent xmlns:mc="http://schemas.openxmlformats.org/markup-compatibility/2006">
              <mc:Choice xmlns:v="urn:schemas-microsoft-com:vml" Requires="v">
                <p:oleObj name="Worksheet" r:id="rId5" imgW="6276936" imgH="1933673" progId="Excel.Sheet.12">
                  <p:embed/>
                </p:oleObj>
              </mc:Choice>
              <mc:Fallback>
                <p:oleObj name="Worksheet" r:id="rId5" imgW="6276936" imgH="1933673" progId="Excel.Sheet.12">
                  <p:embed/>
                  <p:pic>
                    <p:nvPicPr>
                      <p:cNvPr id="0" name=""/>
                      <p:cNvPicPr/>
                      <p:nvPr/>
                    </p:nvPicPr>
                    <p:blipFill>
                      <a:blip r:embed="rId6"/>
                      <a:stretch>
                        <a:fillRect/>
                      </a:stretch>
                    </p:blipFill>
                    <p:spPr>
                      <a:xfrm>
                        <a:off x="5527643" y="4112311"/>
                        <a:ext cx="6276975" cy="1933575"/>
                      </a:xfrm>
                      <a:prstGeom prst="rect">
                        <a:avLst/>
                      </a:prstGeom>
                    </p:spPr>
                  </p:pic>
                </p:oleObj>
              </mc:Fallback>
            </mc:AlternateContent>
          </a:graphicData>
        </a:graphic>
      </p:graphicFrame>
      <p:pic>
        <p:nvPicPr>
          <p:cNvPr id="30" name="Рисунок 29">
            <a:extLst>
              <a:ext uri="{FF2B5EF4-FFF2-40B4-BE49-F238E27FC236}">
                <a16:creationId xmlns:a16="http://schemas.microsoft.com/office/drawing/2014/main" id="{3EFD5E7A-B749-ADAF-39D6-FF4068A59A74}"/>
              </a:ext>
            </a:extLst>
          </p:cNvPr>
          <p:cNvPicPr>
            <a:picLocks noChangeAspect="1"/>
          </p:cNvPicPr>
          <p:nvPr/>
        </p:nvPicPr>
        <p:blipFill rotWithShape="1">
          <a:blip r:embed="rId7"/>
          <a:srcRect b="3538"/>
          <a:stretch/>
        </p:blipFill>
        <p:spPr>
          <a:xfrm>
            <a:off x="659344" y="1136349"/>
            <a:ext cx="3253201" cy="2220260"/>
          </a:xfrm>
          <a:prstGeom prst="rect">
            <a:avLst/>
          </a:prstGeom>
        </p:spPr>
      </p:pic>
      <p:pic>
        <p:nvPicPr>
          <p:cNvPr id="31" name="Рисунок 30">
            <a:extLst>
              <a:ext uri="{FF2B5EF4-FFF2-40B4-BE49-F238E27FC236}">
                <a16:creationId xmlns:a16="http://schemas.microsoft.com/office/drawing/2014/main" id="{442DCC6F-DFD0-E814-2AD7-8A58878F28B5}"/>
              </a:ext>
            </a:extLst>
          </p:cNvPr>
          <p:cNvPicPr>
            <a:picLocks noChangeAspect="1"/>
          </p:cNvPicPr>
          <p:nvPr/>
        </p:nvPicPr>
        <p:blipFill>
          <a:blip r:embed="rId8"/>
          <a:stretch>
            <a:fillRect/>
          </a:stretch>
        </p:blipFill>
        <p:spPr>
          <a:xfrm>
            <a:off x="733829" y="3897945"/>
            <a:ext cx="3178716" cy="2362308"/>
          </a:xfrm>
          <a:prstGeom prst="rect">
            <a:avLst/>
          </a:prstGeom>
        </p:spPr>
      </p:pic>
      <p:sp>
        <p:nvSpPr>
          <p:cNvPr id="32" name="TextBox 31">
            <a:extLst>
              <a:ext uri="{FF2B5EF4-FFF2-40B4-BE49-F238E27FC236}">
                <a16:creationId xmlns:a16="http://schemas.microsoft.com/office/drawing/2014/main" id="{1E440E13-F2C3-6C7A-9F7B-9CE340696410}"/>
              </a:ext>
            </a:extLst>
          </p:cNvPr>
          <p:cNvSpPr txBox="1"/>
          <p:nvPr/>
        </p:nvSpPr>
        <p:spPr>
          <a:xfrm>
            <a:off x="659343" y="3258616"/>
            <a:ext cx="3757381" cy="369332"/>
          </a:xfrm>
          <a:prstGeom prst="rect">
            <a:avLst/>
          </a:prstGeom>
          <a:noFill/>
        </p:spPr>
        <p:txBody>
          <a:bodyPr wrap="square">
            <a:spAutoFit/>
          </a:bodyPr>
          <a:lstStyle/>
          <a:p>
            <a:r>
              <a:rPr lang="ru-RU" dirty="0"/>
              <a:t>Рис. 2. График для 200 эпох для </a:t>
            </a:r>
            <a:r>
              <a:rPr lang="en-US" dirty="0"/>
              <a:t>MSE</a:t>
            </a:r>
            <a:endParaRPr lang="ru-RU" dirty="0"/>
          </a:p>
        </p:txBody>
      </p:sp>
      <p:sp>
        <p:nvSpPr>
          <p:cNvPr id="34" name="TextBox 33">
            <a:extLst>
              <a:ext uri="{FF2B5EF4-FFF2-40B4-BE49-F238E27FC236}">
                <a16:creationId xmlns:a16="http://schemas.microsoft.com/office/drawing/2014/main" id="{9FC5E3AB-E4A8-7018-3CA5-2538940DDBCB}"/>
              </a:ext>
            </a:extLst>
          </p:cNvPr>
          <p:cNvSpPr txBox="1"/>
          <p:nvPr/>
        </p:nvSpPr>
        <p:spPr>
          <a:xfrm>
            <a:off x="659344" y="6229297"/>
            <a:ext cx="3757381" cy="369332"/>
          </a:xfrm>
          <a:prstGeom prst="rect">
            <a:avLst/>
          </a:prstGeom>
          <a:noFill/>
        </p:spPr>
        <p:txBody>
          <a:bodyPr wrap="square">
            <a:spAutoFit/>
          </a:bodyPr>
          <a:lstStyle/>
          <a:p>
            <a:r>
              <a:rPr lang="ru-RU" dirty="0"/>
              <a:t>Рис. </a:t>
            </a:r>
            <a:r>
              <a:rPr lang="en-US" dirty="0"/>
              <a:t>3</a:t>
            </a:r>
            <a:r>
              <a:rPr lang="ru-RU" dirty="0"/>
              <a:t>. График для </a:t>
            </a:r>
            <a:r>
              <a:rPr lang="en-US" dirty="0"/>
              <a:t>8</a:t>
            </a:r>
            <a:r>
              <a:rPr lang="ru-RU" dirty="0"/>
              <a:t>00 эпох для </a:t>
            </a:r>
            <a:r>
              <a:rPr lang="en-US" dirty="0"/>
              <a:t>MAE</a:t>
            </a:r>
            <a:endParaRPr lang="ru-RU" dirty="0"/>
          </a:p>
        </p:txBody>
      </p:sp>
      <p:sp>
        <p:nvSpPr>
          <p:cNvPr id="35" name="TextBox 34">
            <a:extLst>
              <a:ext uri="{FF2B5EF4-FFF2-40B4-BE49-F238E27FC236}">
                <a16:creationId xmlns:a16="http://schemas.microsoft.com/office/drawing/2014/main" id="{A247413E-CE40-09EA-A190-99A047540B34}"/>
              </a:ext>
            </a:extLst>
          </p:cNvPr>
          <p:cNvSpPr txBox="1"/>
          <p:nvPr/>
        </p:nvSpPr>
        <p:spPr>
          <a:xfrm>
            <a:off x="6751064" y="3264820"/>
            <a:ext cx="3830129" cy="369332"/>
          </a:xfrm>
          <a:prstGeom prst="rect">
            <a:avLst/>
          </a:prstGeom>
          <a:noFill/>
        </p:spPr>
        <p:txBody>
          <a:bodyPr wrap="square">
            <a:spAutoFit/>
          </a:bodyPr>
          <a:lstStyle/>
          <a:p>
            <a:pPr algn="ctr"/>
            <a:r>
              <a:rPr lang="ru-RU" dirty="0"/>
              <a:t>Таблица </a:t>
            </a:r>
            <a:r>
              <a:rPr lang="en-US" dirty="0"/>
              <a:t>1</a:t>
            </a:r>
            <a:r>
              <a:rPr lang="ru-RU" dirty="0"/>
              <a:t>. Значения метрик для </a:t>
            </a:r>
            <a:r>
              <a:rPr lang="en-US" dirty="0"/>
              <a:t>MSE</a:t>
            </a:r>
            <a:r>
              <a:rPr lang="ru-RU" dirty="0"/>
              <a:t> </a:t>
            </a:r>
          </a:p>
        </p:txBody>
      </p:sp>
      <p:sp>
        <p:nvSpPr>
          <p:cNvPr id="36" name="TextBox 35">
            <a:extLst>
              <a:ext uri="{FF2B5EF4-FFF2-40B4-BE49-F238E27FC236}">
                <a16:creationId xmlns:a16="http://schemas.microsoft.com/office/drawing/2014/main" id="{D0422811-76DC-2012-C485-F54BF40FE0F4}"/>
              </a:ext>
            </a:extLst>
          </p:cNvPr>
          <p:cNvSpPr txBox="1"/>
          <p:nvPr/>
        </p:nvSpPr>
        <p:spPr>
          <a:xfrm>
            <a:off x="6751064" y="6128544"/>
            <a:ext cx="3830129" cy="369332"/>
          </a:xfrm>
          <a:prstGeom prst="rect">
            <a:avLst/>
          </a:prstGeom>
          <a:noFill/>
        </p:spPr>
        <p:txBody>
          <a:bodyPr wrap="square">
            <a:spAutoFit/>
          </a:bodyPr>
          <a:lstStyle/>
          <a:p>
            <a:pPr algn="ctr"/>
            <a:r>
              <a:rPr lang="ru-RU" dirty="0"/>
              <a:t>Таблица </a:t>
            </a:r>
            <a:r>
              <a:rPr lang="en-US" dirty="0"/>
              <a:t>2</a:t>
            </a:r>
            <a:r>
              <a:rPr lang="ru-RU" dirty="0"/>
              <a:t>. Значения метрик для </a:t>
            </a:r>
            <a:r>
              <a:rPr lang="en-US" dirty="0"/>
              <a:t>MAE</a:t>
            </a:r>
            <a:r>
              <a:rPr lang="ru-RU" dirty="0"/>
              <a:t> </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ru-RU" dirty="0"/>
              <a:t>4</a:t>
            </a:r>
          </a:p>
        </p:txBody>
      </p:sp>
    </p:spTree>
    <p:extLst>
      <p:ext uri="{BB962C8B-B14F-4D97-AF65-F5344CB8AC3E}">
        <p14:creationId xmlns:p14="http://schemas.microsoft.com/office/powerpoint/2010/main" val="185587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1"/>
            <a:ext cx="12192000" cy="1007907"/>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38024" y="-21644"/>
            <a:ext cx="12190001" cy="1121554"/>
          </a:xfrm>
        </p:spPr>
        <p:txBody>
          <a:bodyPr anchor="ctr">
            <a:noAutofit/>
          </a:bodyPr>
          <a:lstStyle/>
          <a:p>
            <a:pPr algn="l"/>
            <a:r>
              <a:rPr lang="ru-RU" sz="4000" dirty="0">
                <a:solidFill>
                  <a:schemeClr val="bg1"/>
                </a:solidFill>
                <a:latin typeface="ALS Sector Regular" pitchFamily="2" charset="0"/>
                <a:cs typeface="ALS Sector Regular" pitchFamily="2" charset="0"/>
              </a:rPr>
              <a:t>Решение задачи технического анализа на архитектуре </a:t>
            </a:r>
            <a:r>
              <a:rPr lang="en-US" sz="4000" dirty="0">
                <a:solidFill>
                  <a:schemeClr val="bg1"/>
                </a:solidFill>
                <a:latin typeface="ALS Sector Regular" pitchFamily="2" charset="0"/>
                <a:cs typeface="ALS Sector Regular" pitchFamily="2" charset="0"/>
              </a:rPr>
              <a:t>CNN</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44875"/>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pic>
        <p:nvPicPr>
          <p:cNvPr id="8" name="Рисунок 7">
            <a:extLst>
              <a:ext uri="{FF2B5EF4-FFF2-40B4-BE49-F238E27FC236}">
                <a16:creationId xmlns:a16="http://schemas.microsoft.com/office/drawing/2014/main" id="{C7921576-BEDC-0A7C-4317-C2DDC69D7CE3}"/>
              </a:ext>
            </a:extLst>
          </p:cNvPr>
          <p:cNvPicPr>
            <a:picLocks noChangeAspect="1"/>
          </p:cNvPicPr>
          <p:nvPr/>
        </p:nvPicPr>
        <p:blipFill>
          <a:blip r:embed="rId3"/>
          <a:stretch>
            <a:fillRect/>
          </a:stretch>
        </p:blipFill>
        <p:spPr>
          <a:xfrm>
            <a:off x="1999" y="1101414"/>
            <a:ext cx="12192000" cy="2637420"/>
          </a:xfrm>
          <a:prstGeom prst="rect">
            <a:avLst/>
          </a:prstGeom>
        </p:spPr>
      </p:pic>
      <p:sp>
        <p:nvSpPr>
          <p:cNvPr id="12" name="TextBox 11">
            <a:extLst>
              <a:ext uri="{FF2B5EF4-FFF2-40B4-BE49-F238E27FC236}">
                <a16:creationId xmlns:a16="http://schemas.microsoft.com/office/drawing/2014/main" id="{3182FF14-E7BD-6990-AF9B-15389D444EB6}"/>
              </a:ext>
            </a:extLst>
          </p:cNvPr>
          <p:cNvSpPr txBox="1"/>
          <p:nvPr/>
        </p:nvSpPr>
        <p:spPr>
          <a:xfrm>
            <a:off x="4423485" y="3738834"/>
            <a:ext cx="3345029" cy="369332"/>
          </a:xfrm>
          <a:prstGeom prst="rect">
            <a:avLst/>
          </a:prstGeom>
          <a:noFill/>
        </p:spPr>
        <p:txBody>
          <a:bodyPr wrap="square">
            <a:spAutoFit/>
          </a:bodyPr>
          <a:lstStyle/>
          <a:p>
            <a:pPr algn="ctr"/>
            <a:r>
              <a:rPr lang="ru-RU" dirty="0"/>
              <a:t>Рис. </a:t>
            </a:r>
            <a:r>
              <a:rPr lang="en-US" dirty="0"/>
              <a:t>4</a:t>
            </a:r>
            <a:r>
              <a:rPr lang="ru-RU" dirty="0"/>
              <a:t>. Схема устройства </a:t>
            </a:r>
            <a:r>
              <a:rPr lang="en-US" dirty="0"/>
              <a:t>CNN</a:t>
            </a:r>
            <a:endParaRPr lang="ru-RU" dirty="0"/>
          </a:p>
        </p:txBody>
      </p:sp>
      <p:sp>
        <p:nvSpPr>
          <p:cNvPr id="13" name="Прямоугольник 12">
            <a:extLst>
              <a:ext uri="{FF2B5EF4-FFF2-40B4-BE49-F238E27FC236}">
                <a16:creationId xmlns:a16="http://schemas.microsoft.com/office/drawing/2014/main" id="{E35AA709-AFA5-1A88-4BB6-BC367C1D03D4}"/>
              </a:ext>
            </a:extLst>
          </p:cNvPr>
          <p:cNvSpPr/>
          <p:nvPr/>
        </p:nvSpPr>
        <p:spPr>
          <a:xfrm>
            <a:off x="1999" y="4108166"/>
            <a:ext cx="12192000" cy="2749834"/>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en-US" dirty="0"/>
              <a:t>5</a:t>
            </a:r>
            <a:endParaRPr lang="ru-RU" dirty="0"/>
          </a:p>
        </p:txBody>
      </p:sp>
      <p:sp>
        <p:nvSpPr>
          <p:cNvPr id="16" name="TextBox 15">
            <a:extLst>
              <a:ext uri="{FF2B5EF4-FFF2-40B4-BE49-F238E27FC236}">
                <a16:creationId xmlns:a16="http://schemas.microsoft.com/office/drawing/2014/main" id="{0B51EE58-AB08-C2CE-A94E-BFCA255350DB}"/>
              </a:ext>
            </a:extLst>
          </p:cNvPr>
          <p:cNvSpPr txBox="1"/>
          <p:nvPr/>
        </p:nvSpPr>
        <p:spPr>
          <a:xfrm>
            <a:off x="1307193" y="4570894"/>
            <a:ext cx="10485116" cy="1754326"/>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Сверточные нейронные сети (</a:t>
            </a:r>
            <a:r>
              <a:rPr lang="ru-RU" sz="1800" dirty="0" err="1">
                <a:solidFill>
                  <a:schemeClr val="bg1"/>
                </a:solidFill>
                <a:latin typeface="ALS Sector Regular" pitchFamily="2" charset="0"/>
                <a:cs typeface="ALS Sector Regular" pitchFamily="2" charset="0"/>
              </a:rPr>
              <a:t>Convolutional</a:t>
            </a:r>
            <a:r>
              <a:rPr lang="ru-RU" sz="1800" dirty="0">
                <a:solidFill>
                  <a:schemeClr val="bg1"/>
                </a:solidFill>
                <a:latin typeface="ALS Sector Regular" pitchFamily="2" charset="0"/>
                <a:cs typeface="ALS Sector Regular" pitchFamily="2" charset="0"/>
              </a:rPr>
              <a:t> </a:t>
            </a:r>
            <a:r>
              <a:rPr lang="ru-RU" sz="1800" dirty="0" err="1">
                <a:solidFill>
                  <a:schemeClr val="bg1"/>
                </a:solidFill>
                <a:latin typeface="ALS Sector Regular" pitchFamily="2" charset="0"/>
                <a:cs typeface="ALS Sector Regular" pitchFamily="2" charset="0"/>
              </a:rPr>
              <a:t>Neural</a:t>
            </a:r>
            <a:r>
              <a:rPr lang="ru-RU" sz="1800" dirty="0">
                <a:solidFill>
                  <a:schemeClr val="bg1"/>
                </a:solidFill>
                <a:latin typeface="ALS Sector Regular" pitchFamily="2" charset="0"/>
                <a:cs typeface="ALS Sector Regular" pitchFamily="2" charset="0"/>
              </a:rPr>
              <a:t> Network, CNN) в машинном обучении — это специализированный тип искусственных нейронных сетей, который используется для обработки и анализа данных с сеточной топологией, таких как изображения. CNN состоят из слоев сверток и </a:t>
            </a:r>
            <a:r>
              <a:rPr lang="ru-RU" sz="1800" dirty="0" err="1">
                <a:solidFill>
                  <a:schemeClr val="bg1"/>
                </a:solidFill>
                <a:latin typeface="ALS Sector Regular" pitchFamily="2" charset="0"/>
                <a:cs typeface="ALS Sector Regular" pitchFamily="2" charset="0"/>
              </a:rPr>
              <a:t>пуллинга</a:t>
            </a:r>
            <a:r>
              <a:rPr lang="ru-RU" sz="1800" dirty="0">
                <a:solidFill>
                  <a:schemeClr val="bg1"/>
                </a:solidFill>
                <a:latin typeface="ALS Sector Regular" pitchFamily="2" charset="0"/>
                <a:cs typeface="ALS Sector Regular" pitchFamily="2" charset="0"/>
              </a:rPr>
              <a:t>, которые позволяют автоматически извлекать пространственные иерархические признаки, что делает их особенно эффективными для задач классификации, детектирования и сегментации изображений</a:t>
            </a:r>
            <a:r>
              <a:rPr lang="en-US" sz="1800" dirty="0">
                <a:solidFill>
                  <a:schemeClr val="bg1"/>
                </a:solidFill>
                <a:latin typeface="ALS Sector Regular" pitchFamily="2" charset="0"/>
                <a:cs typeface="ALS Sector Regular" pitchFamily="2" charset="0"/>
              </a:rPr>
              <a:t> </a:t>
            </a:r>
            <a:r>
              <a:rPr lang="ru-RU" sz="1800" dirty="0">
                <a:solidFill>
                  <a:schemeClr val="bg1"/>
                </a:solidFill>
                <a:latin typeface="ALS Sector Regular" pitchFamily="2" charset="0"/>
                <a:cs typeface="ALS Sector Regular" pitchFamily="2" charset="0"/>
              </a:rPr>
              <a:t>или больших матриц.</a:t>
            </a:r>
          </a:p>
        </p:txBody>
      </p:sp>
    </p:spTree>
    <p:extLst>
      <p:ext uri="{BB962C8B-B14F-4D97-AF65-F5344CB8AC3E}">
        <p14:creationId xmlns:p14="http://schemas.microsoft.com/office/powerpoint/2010/main" val="356974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a:t>
            </a:r>
            <a:r>
              <a:rPr lang="en-US" sz="4000" b="1" dirty="0">
                <a:solidFill>
                  <a:schemeClr val="bg1"/>
                </a:solidFill>
                <a:latin typeface="ALS Sector Regular" pitchFamily="2" charset="0"/>
                <a:cs typeface="ALS Sector Regular" pitchFamily="2" charset="0"/>
              </a:rPr>
              <a:t> </a:t>
            </a:r>
            <a:r>
              <a:rPr lang="ru-RU" sz="4000" b="1" dirty="0">
                <a:solidFill>
                  <a:schemeClr val="bg1"/>
                </a:solidFill>
                <a:latin typeface="ALS Sector Regular" pitchFamily="2" charset="0"/>
                <a:cs typeface="ALS Sector Regular" pitchFamily="2" charset="0"/>
              </a:rPr>
              <a:t>для </a:t>
            </a:r>
            <a:r>
              <a:rPr lang="en-US" sz="4000" b="1" dirty="0">
                <a:solidFill>
                  <a:schemeClr val="bg1"/>
                </a:solidFill>
                <a:latin typeface="ALS Sector Regular" pitchFamily="2" charset="0"/>
                <a:cs typeface="ALS Sector Regular" pitchFamily="2" charset="0"/>
              </a:rPr>
              <a:t>CNN</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70958"/>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4275098429"/>
              </p:ext>
            </p:extLst>
          </p:nvPr>
        </p:nvGraphicFramePr>
        <p:xfrm>
          <a:off x="5603842" y="1279691"/>
          <a:ext cx="6124575" cy="1933575"/>
        </p:xfrm>
        <a:graphic>
          <a:graphicData uri="http://schemas.openxmlformats.org/presentationml/2006/ole">
            <mc:AlternateContent xmlns:mc="http://schemas.openxmlformats.org/markup-compatibility/2006">
              <mc:Choice xmlns:v="urn:schemas-microsoft-com:vml" Requires="v">
                <p:oleObj name="Worksheet" r:id="rId3" imgW="6124625" imgH="1933673" progId="Excel.Sheet.12">
                  <p:embed/>
                </p:oleObj>
              </mc:Choice>
              <mc:Fallback>
                <p:oleObj name="Worksheet" r:id="rId3" imgW="6124625" imgH="1933673" progId="Excel.Sheet.12">
                  <p:embed/>
                  <p:pic>
                    <p:nvPicPr>
                      <p:cNvPr id="28" name="Объект 27">
                        <a:extLst>
                          <a:ext uri="{FF2B5EF4-FFF2-40B4-BE49-F238E27FC236}">
                            <a16:creationId xmlns:a16="http://schemas.microsoft.com/office/drawing/2014/main" id="{107326A9-E8F6-EC6D-71EF-FA5C65C9EE64}"/>
                          </a:ext>
                        </a:extLst>
                      </p:cNvPr>
                      <p:cNvPicPr/>
                      <p:nvPr/>
                    </p:nvPicPr>
                    <p:blipFill>
                      <a:blip r:embed="rId4"/>
                      <a:stretch>
                        <a:fillRect/>
                      </a:stretch>
                    </p:blipFill>
                    <p:spPr>
                      <a:xfrm>
                        <a:off x="5603842" y="1279691"/>
                        <a:ext cx="6124575" cy="1933575"/>
                      </a:xfrm>
                      <a:prstGeom prst="rect">
                        <a:avLst/>
                      </a:prstGeom>
                    </p:spPr>
                  </p:pic>
                </p:oleObj>
              </mc:Fallback>
            </mc:AlternateContent>
          </a:graphicData>
        </a:graphic>
      </p:graphicFrame>
      <p:graphicFrame>
        <p:nvGraphicFramePr>
          <p:cNvPr id="29" name="Объект 28">
            <a:extLst>
              <a:ext uri="{FF2B5EF4-FFF2-40B4-BE49-F238E27FC236}">
                <a16:creationId xmlns:a16="http://schemas.microsoft.com/office/drawing/2014/main" id="{7EB7B84E-46AB-6FB0-0190-0D2B10C0EBF7}"/>
              </a:ext>
            </a:extLst>
          </p:cNvPr>
          <p:cNvGraphicFramePr>
            <a:graphicFrameLocks noChangeAspect="1"/>
          </p:cNvGraphicFramePr>
          <p:nvPr>
            <p:extLst>
              <p:ext uri="{D42A27DB-BD31-4B8C-83A1-F6EECF244321}">
                <p14:modId xmlns:p14="http://schemas.microsoft.com/office/powerpoint/2010/main" val="3039330068"/>
              </p:ext>
            </p:extLst>
          </p:nvPr>
        </p:nvGraphicFramePr>
        <p:xfrm>
          <a:off x="5527643" y="4112311"/>
          <a:ext cx="6276975" cy="1933575"/>
        </p:xfrm>
        <a:graphic>
          <a:graphicData uri="http://schemas.openxmlformats.org/presentationml/2006/ole">
            <mc:AlternateContent xmlns:mc="http://schemas.openxmlformats.org/markup-compatibility/2006">
              <mc:Choice xmlns:v="urn:schemas-microsoft-com:vml" Requires="v">
                <p:oleObj name="Worksheet" r:id="rId5" imgW="6276936" imgH="1933673" progId="Excel.Sheet.12">
                  <p:embed/>
                </p:oleObj>
              </mc:Choice>
              <mc:Fallback>
                <p:oleObj name="Worksheet" r:id="rId5" imgW="6276936" imgH="1933673" progId="Excel.Sheet.12">
                  <p:embed/>
                  <p:pic>
                    <p:nvPicPr>
                      <p:cNvPr id="29" name="Объект 28">
                        <a:extLst>
                          <a:ext uri="{FF2B5EF4-FFF2-40B4-BE49-F238E27FC236}">
                            <a16:creationId xmlns:a16="http://schemas.microsoft.com/office/drawing/2014/main" id="{7EB7B84E-46AB-6FB0-0190-0D2B10C0EBF7}"/>
                          </a:ext>
                        </a:extLst>
                      </p:cNvPr>
                      <p:cNvPicPr/>
                      <p:nvPr/>
                    </p:nvPicPr>
                    <p:blipFill>
                      <a:blip r:embed="rId6"/>
                      <a:stretch>
                        <a:fillRect/>
                      </a:stretch>
                    </p:blipFill>
                    <p:spPr>
                      <a:xfrm>
                        <a:off x="5527643" y="4112311"/>
                        <a:ext cx="6276975" cy="1933575"/>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1E440E13-F2C3-6C7A-9F7B-9CE340696410}"/>
              </a:ext>
            </a:extLst>
          </p:cNvPr>
          <p:cNvSpPr txBox="1"/>
          <p:nvPr/>
        </p:nvSpPr>
        <p:spPr>
          <a:xfrm>
            <a:off x="659343" y="3258616"/>
            <a:ext cx="3757381" cy="369332"/>
          </a:xfrm>
          <a:prstGeom prst="rect">
            <a:avLst/>
          </a:prstGeom>
          <a:noFill/>
        </p:spPr>
        <p:txBody>
          <a:bodyPr wrap="square">
            <a:spAutoFit/>
          </a:bodyPr>
          <a:lstStyle/>
          <a:p>
            <a:r>
              <a:rPr lang="ru-RU" dirty="0"/>
              <a:t>Рис. 5. График для </a:t>
            </a:r>
            <a:r>
              <a:rPr lang="en-US" dirty="0"/>
              <a:t>5</a:t>
            </a:r>
            <a:r>
              <a:rPr lang="ru-RU" dirty="0"/>
              <a:t>0 эпох для </a:t>
            </a:r>
            <a:r>
              <a:rPr lang="en-US" dirty="0"/>
              <a:t>MSE</a:t>
            </a:r>
            <a:endParaRPr lang="ru-RU" dirty="0"/>
          </a:p>
        </p:txBody>
      </p:sp>
      <p:sp>
        <p:nvSpPr>
          <p:cNvPr id="34" name="TextBox 33">
            <a:extLst>
              <a:ext uri="{FF2B5EF4-FFF2-40B4-BE49-F238E27FC236}">
                <a16:creationId xmlns:a16="http://schemas.microsoft.com/office/drawing/2014/main" id="{9FC5E3AB-E4A8-7018-3CA5-2538940DDBCB}"/>
              </a:ext>
            </a:extLst>
          </p:cNvPr>
          <p:cNvSpPr txBox="1"/>
          <p:nvPr/>
        </p:nvSpPr>
        <p:spPr>
          <a:xfrm>
            <a:off x="659344" y="6229297"/>
            <a:ext cx="3757381" cy="369332"/>
          </a:xfrm>
          <a:prstGeom prst="rect">
            <a:avLst/>
          </a:prstGeom>
          <a:noFill/>
        </p:spPr>
        <p:txBody>
          <a:bodyPr wrap="square">
            <a:spAutoFit/>
          </a:bodyPr>
          <a:lstStyle/>
          <a:p>
            <a:r>
              <a:rPr lang="ru-RU" dirty="0"/>
              <a:t>Рис. 6. График для </a:t>
            </a:r>
            <a:r>
              <a:rPr lang="en-US" dirty="0"/>
              <a:t>4</a:t>
            </a:r>
            <a:r>
              <a:rPr lang="ru-RU" dirty="0"/>
              <a:t>00 эпох для </a:t>
            </a:r>
            <a:r>
              <a:rPr lang="en-US" dirty="0"/>
              <a:t>MAE</a:t>
            </a:r>
            <a:endParaRPr lang="ru-RU" dirty="0"/>
          </a:p>
        </p:txBody>
      </p:sp>
      <p:sp>
        <p:nvSpPr>
          <p:cNvPr id="35" name="TextBox 34">
            <a:extLst>
              <a:ext uri="{FF2B5EF4-FFF2-40B4-BE49-F238E27FC236}">
                <a16:creationId xmlns:a16="http://schemas.microsoft.com/office/drawing/2014/main" id="{A247413E-CE40-09EA-A190-99A047540B34}"/>
              </a:ext>
            </a:extLst>
          </p:cNvPr>
          <p:cNvSpPr txBox="1"/>
          <p:nvPr/>
        </p:nvSpPr>
        <p:spPr>
          <a:xfrm>
            <a:off x="6751064" y="3264820"/>
            <a:ext cx="3830129" cy="369332"/>
          </a:xfrm>
          <a:prstGeom prst="rect">
            <a:avLst/>
          </a:prstGeom>
          <a:noFill/>
        </p:spPr>
        <p:txBody>
          <a:bodyPr wrap="square">
            <a:spAutoFit/>
          </a:bodyPr>
          <a:lstStyle/>
          <a:p>
            <a:pPr algn="ctr"/>
            <a:r>
              <a:rPr lang="ru-RU" dirty="0"/>
              <a:t>Таблица 3. Значения метрик для </a:t>
            </a:r>
            <a:r>
              <a:rPr lang="en-US" dirty="0"/>
              <a:t>MSE</a:t>
            </a:r>
            <a:r>
              <a:rPr lang="ru-RU" dirty="0"/>
              <a:t> </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en-US" dirty="0"/>
              <a:t>6</a:t>
            </a:r>
            <a:endParaRPr lang="ru-RU" dirty="0"/>
          </a:p>
        </p:txBody>
      </p:sp>
      <p:sp>
        <p:nvSpPr>
          <p:cNvPr id="8" name="TextBox 7">
            <a:extLst>
              <a:ext uri="{FF2B5EF4-FFF2-40B4-BE49-F238E27FC236}">
                <a16:creationId xmlns:a16="http://schemas.microsoft.com/office/drawing/2014/main" id="{B2F14454-C1C1-D674-3547-D19D04294090}"/>
              </a:ext>
            </a:extLst>
          </p:cNvPr>
          <p:cNvSpPr txBox="1"/>
          <p:nvPr/>
        </p:nvSpPr>
        <p:spPr>
          <a:xfrm>
            <a:off x="6751064" y="6128544"/>
            <a:ext cx="3830129" cy="369332"/>
          </a:xfrm>
          <a:prstGeom prst="rect">
            <a:avLst/>
          </a:prstGeom>
          <a:noFill/>
        </p:spPr>
        <p:txBody>
          <a:bodyPr wrap="square">
            <a:spAutoFit/>
          </a:bodyPr>
          <a:lstStyle/>
          <a:p>
            <a:pPr algn="ctr"/>
            <a:r>
              <a:rPr lang="ru-RU" dirty="0"/>
              <a:t>Таблица </a:t>
            </a:r>
            <a:r>
              <a:rPr lang="en-US" dirty="0"/>
              <a:t>4</a:t>
            </a:r>
            <a:r>
              <a:rPr lang="ru-RU" dirty="0"/>
              <a:t>. Значения метрик для </a:t>
            </a:r>
            <a:r>
              <a:rPr lang="en-US" dirty="0"/>
              <a:t>MAE</a:t>
            </a:r>
            <a:r>
              <a:rPr lang="ru-RU" dirty="0"/>
              <a:t> </a:t>
            </a:r>
          </a:p>
        </p:txBody>
      </p:sp>
      <p:pic>
        <p:nvPicPr>
          <p:cNvPr id="12" name="Рисунок 11">
            <a:extLst>
              <a:ext uri="{FF2B5EF4-FFF2-40B4-BE49-F238E27FC236}">
                <a16:creationId xmlns:a16="http://schemas.microsoft.com/office/drawing/2014/main" id="{7523824F-19CA-C17D-A488-A4407E7D1E38}"/>
              </a:ext>
            </a:extLst>
          </p:cNvPr>
          <p:cNvPicPr>
            <a:picLocks noChangeAspect="1"/>
          </p:cNvPicPr>
          <p:nvPr/>
        </p:nvPicPr>
        <p:blipFill>
          <a:blip r:embed="rId7"/>
          <a:stretch>
            <a:fillRect/>
          </a:stretch>
        </p:blipFill>
        <p:spPr>
          <a:xfrm>
            <a:off x="997799" y="1049137"/>
            <a:ext cx="2954267" cy="2209479"/>
          </a:xfrm>
          <a:prstGeom prst="rect">
            <a:avLst/>
          </a:prstGeom>
        </p:spPr>
      </p:pic>
      <p:pic>
        <p:nvPicPr>
          <p:cNvPr id="13" name="Рисунок 12">
            <a:extLst>
              <a:ext uri="{FF2B5EF4-FFF2-40B4-BE49-F238E27FC236}">
                <a16:creationId xmlns:a16="http://schemas.microsoft.com/office/drawing/2014/main" id="{0A89827B-413A-95BD-C3AE-6462AF68CF6D}"/>
              </a:ext>
            </a:extLst>
          </p:cNvPr>
          <p:cNvPicPr>
            <a:picLocks noChangeAspect="1"/>
          </p:cNvPicPr>
          <p:nvPr/>
        </p:nvPicPr>
        <p:blipFill>
          <a:blip r:embed="rId8"/>
          <a:stretch>
            <a:fillRect/>
          </a:stretch>
        </p:blipFill>
        <p:spPr>
          <a:xfrm>
            <a:off x="997799" y="4037909"/>
            <a:ext cx="2933096" cy="2092421"/>
          </a:xfrm>
          <a:prstGeom prst="rect">
            <a:avLst/>
          </a:prstGeom>
          <a:ln>
            <a:noFill/>
          </a:ln>
        </p:spPr>
      </p:pic>
    </p:spTree>
    <p:extLst>
      <p:ext uri="{BB962C8B-B14F-4D97-AF65-F5344CB8AC3E}">
        <p14:creationId xmlns:p14="http://schemas.microsoft.com/office/powerpoint/2010/main" val="24814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Сравнение времени обучения </a:t>
            </a:r>
            <a:r>
              <a:rPr lang="en-US" sz="4000" b="1" dirty="0">
                <a:solidFill>
                  <a:schemeClr val="bg1"/>
                </a:solidFill>
                <a:latin typeface="ALS Sector Regular" pitchFamily="2" charset="0"/>
                <a:cs typeface="ALS Sector Regular" pitchFamily="2" charset="0"/>
              </a:rPr>
              <a:t>MLP </a:t>
            </a:r>
            <a:r>
              <a:rPr lang="ru-RU" sz="4000" b="1" dirty="0">
                <a:solidFill>
                  <a:schemeClr val="bg1"/>
                </a:solidFill>
                <a:latin typeface="ALS Sector Regular" pitchFamily="2" charset="0"/>
                <a:cs typeface="ALS Sector Regular" pitchFamily="2" charset="0"/>
              </a:rPr>
              <a:t>и </a:t>
            </a:r>
            <a:r>
              <a:rPr lang="en-US" sz="4000" b="1" dirty="0">
                <a:solidFill>
                  <a:schemeClr val="bg1"/>
                </a:solidFill>
                <a:latin typeface="ALS Sector Regular" pitchFamily="2" charset="0"/>
                <a:cs typeface="ALS Sector Regular" pitchFamily="2" charset="0"/>
              </a:rPr>
              <a:t>CNN</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grpSp>
        <p:nvGrpSpPr>
          <p:cNvPr id="17" name="Группа 16">
            <a:extLst>
              <a:ext uri="{FF2B5EF4-FFF2-40B4-BE49-F238E27FC236}">
                <a16:creationId xmlns:a16="http://schemas.microsoft.com/office/drawing/2014/main" id="{314C9AE8-F444-175E-B730-270D97D7FB33}"/>
              </a:ext>
            </a:extLst>
          </p:cNvPr>
          <p:cNvGrpSpPr/>
          <p:nvPr/>
        </p:nvGrpSpPr>
        <p:grpSpPr>
          <a:xfrm>
            <a:off x="762431" y="2979762"/>
            <a:ext cx="3304363" cy="530915"/>
            <a:chOff x="762431" y="2979762"/>
            <a:chExt cx="3304363" cy="530915"/>
          </a:xfrm>
        </p:grpSpPr>
        <p:cxnSp>
          <p:nvCxnSpPr>
            <p:cNvPr id="3" name="Google Shape;55;p2">
              <a:extLst>
                <a:ext uri="{FF2B5EF4-FFF2-40B4-BE49-F238E27FC236}">
                  <a16:creationId xmlns:a16="http://schemas.microsoft.com/office/drawing/2014/main" id="{5D09528F-5207-2970-4E70-5D6E88C57D86}"/>
                </a:ext>
              </a:extLst>
            </p:cNvPr>
            <p:cNvCxnSpPr/>
            <p:nvPr/>
          </p:nvCxnSpPr>
          <p:spPr>
            <a:xfrm>
              <a:off x="762431" y="3245219"/>
              <a:ext cx="304800" cy="0"/>
            </a:xfrm>
            <a:prstGeom prst="straightConnector1">
              <a:avLst/>
            </a:prstGeom>
            <a:noFill/>
            <a:ln w="19050" cap="flat" cmpd="sng">
              <a:solidFill>
                <a:srgbClr val="FFFFFF"/>
              </a:solidFill>
              <a:prstDash val="solid"/>
              <a:round/>
              <a:headEnd type="none" w="sm" len="sm"/>
              <a:tailEnd type="none" w="sm" len="sm"/>
            </a:ln>
          </p:spPr>
        </p:cxnSp>
        <p:sp>
          <p:nvSpPr>
            <p:cNvPr id="4" name="Google Shape;56;p2">
              <a:extLst>
                <a:ext uri="{FF2B5EF4-FFF2-40B4-BE49-F238E27FC236}">
                  <a16:creationId xmlns:a16="http://schemas.microsoft.com/office/drawing/2014/main" id="{0D2B7FCE-1825-555F-2617-815091C07CBC}"/>
                </a:ext>
              </a:extLst>
            </p:cNvPr>
            <p:cNvSpPr txBox="1"/>
            <p:nvPr/>
          </p:nvSpPr>
          <p:spPr>
            <a:xfrm>
              <a:off x="1250394" y="2979762"/>
              <a:ext cx="2816400" cy="530915"/>
            </a:xfrm>
            <a:prstGeom prst="rect">
              <a:avLst/>
            </a:prstGeom>
            <a:noFill/>
            <a:ln>
              <a:noFill/>
            </a:ln>
          </p:spPr>
          <p:txBody>
            <a:bodyPr spcFirstLastPara="1" wrap="square" lIns="0" tIns="0" rIns="0" bIns="0" anchor="ctr" anchorCtr="0">
              <a:spAutoFit/>
            </a:bodyPr>
            <a:lstStyle/>
            <a:p>
              <a:pPr>
                <a:spcBef>
                  <a:spcPts val="300"/>
                </a:spcBef>
              </a:pPr>
              <a:r>
                <a:rPr lang="ru-RU" sz="1600" dirty="0">
                  <a:solidFill>
                    <a:srgbClr val="FFFFFF"/>
                  </a:solidFill>
                  <a:latin typeface="ALS Sector Regular" pitchFamily="2" charset="0"/>
                  <a:ea typeface="Roboto Medium"/>
                  <a:cs typeface="ALS Sector Regular" pitchFamily="2" charset="0"/>
                  <a:sym typeface="Roboto Medium"/>
                </a:rPr>
                <a:t>Первый описательный пункт списка</a:t>
              </a:r>
            </a:p>
          </p:txBody>
        </p:sp>
      </p:grpSp>
      <p:grpSp>
        <p:nvGrpSpPr>
          <p:cNvPr id="19" name="Группа 18">
            <a:extLst>
              <a:ext uri="{FF2B5EF4-FFF2-40B4-BE49-F238E27FC236}">
                <a16:creationId xmlns:a16="http://schemas.microsoft.com/office/drawing/2014/main" id="{4DA0ECCB-EDEE-4A7A-97D1-12C6DBF9C81B}"/>
              </a:ext>
            </a:extLst>
          </p:cNvPr>
          <p:cNvGrpSpPr/>
          <p:nvPr/>
        </p:nvGrpSpPr>
        <p:grpSpPr>
          <a:xfrm>
            <a:off x="762431" y="4287097"/>
            <a:ext cx="3304363" cy="284693"/>
            <a:chOff x="762431" y="4287097"/>
            <a:chExt cx="3304363" cy="284693"/>
          </a:xfrm>
        </p:grpSpPr>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6" name="Google Shape;58;p2">
              <a:extLst>
                <a:ext uri="{FF2B5EF4-FFF2-40B4-BE49-F238E27FC236}">
                  <a16:creationId xmlns:a16="http://schemas.microsoft.com/office/drawing/2014/main" id="{60E977CA-9238-0EE4-5E5E-DD69ED3C88B2}"/>
                </a:ext>
              </a:extLst>
            </p:cNvPr>
            <p:cNvSpPr txBox="1"/>
            <p:nvPr/>
          </p:nvSpPr>
          <p:spPr>
            <a:xfrm>
              <a:off x="1250394" y="4287097"/>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Третий пункт списка</a:t>
              </a:r>
            </a:p>
          </p:txBody>
        </p:sp>
      </p:grpSp>
      <p:grpSp>
        <p:nvGrpSpPr>
          <p:cNvPr id="20" name="Группа 19">
            <a:extLst>
              <a:ext uri="{FF2B5EF4-FFF2-40B4-BE49-F238E27FC236}">
                <a16:creationId xmlns:a16="http://schemas.microsoft.com/office/drawing/2014/main" id="{CD369C7D-C9A9-5F24-6258-E3ACD9DC95E4}"/>
              </a:ext>
            </a:extLst>
          </p:cNvPr>
          <p:cNvGrpSpPr/>
          <p:nvPr/>
        </p:nvGrpSpPr>
        <p:grpSpPr>
          <a:xfrm>
            <a:off x="755091" y="4879209"/>
            <a:ext cx="3304363" cy="284693"/>
            <a:chOff x="755091" y="4879209"/>
            <a:chExt cx="3304363" cy="284693"/>
          </a:xfrm>
        </p:grpSpPr>
        <p:cxnSp>
          <p:nvCxnSpPr>
            <p:cNvPr id="9" name="Google Shape;59;p2">
              <a:extLst>
                <a:ext uri="{FF2B5EF4-FFF2-40B4-BE49-F238E27FC236}">
                  <a16:creationId xmlns:a16="http://schemas.microsoft.com/office/drawing/2014/main" id="{3C782D39-F719-CF92-371E-10D117BED68D}"/>
                </a:ext>
              </a:extLst>
            </p:cNvPr>
            <p:cNvCxnSpPr/>
            <p:nvPr/>
          </p:nvCxnSpPr>
          <p:spPr>
            <a:xfrm>
              <a:off x="755091" y="5021555"/>
              <a:ext cx="304800" cy="0"/>
            </a:xfrm>
            <a:prstGeom prst="straightConnector1">
              <a:avLst/>
            </a:prstGeom>
            <a:noFill/>
            <a:ln w="19050" cap="flat" cmpd="sng">
              <a:solidFill>
                <a:srgbClr val="FFFFFF"/>
              </a:solidFill>
              <a:prstDash val="solid"/>
              <a:round/>
              <a:headEnd type="none" w="sm" len="sm"/>
              <a:tailEnd type="none" w="sm" len="sm"/>
            </a:ln>
          </p:spPr>
        </p:cxnSp>
        <p:sp>
          <p:nvSpPr>
            <p:cNvPr id="10" name="Google Shape;60;p2">
              <a:extLst>
                <a:ext uri="{FF2B5EF4-FFF2-40B4-BE49-F238E27FC236}">
                  <a16:creationId xmlns:a16="http://schemas.microsoft.com/office/drawing/2014/main" id="{4772CD6F-99B4-268C-5DCF-BFA1F1072659}"/>
                </a:ext>
              </a:extLst>
            </p:cNvPr>
            <p:cNvSpPr txBox="1"/>
            <p:nvPr/>
          </p:nvSpPr>
          <p:spPr>
            <a:xfrm>
              <a:off x="1243054" y="4879209"/>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Четвёртый пункт списка</a:t>
              </a:r>
            </a:p>
          </p:txBody>
        </p:sp>
      </p:grp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44875"/>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2432335147"/>
              </p:ext>
            </p:extLst>
          </p:nvPr>
        </p:nvGraphicFramePr>
        <p:xfrm>
          <a:off x="4831261" y="1305833"/>
          <a:ext cx="2257425" cy="1933575"/>
        </p:xfrm>
        <a:graphic>
          <a:graphicData uri="http://schemas.openxmlformats.org/presentationml/2006/ole">
            <mc:AlternateContent xmlns:mc="http://schemas.openxmlformats.org/markup-compatibility/2006">
              <mc:Choice xmlns:v="urn:schemas-microsoft-com:vml" Requires="v">
                <p:oleObj name="Worksheet" r:id="rId3" imgW="2257464" imgH="1933673" progId="Excel.Sheet.12">
                  <p:embed/>
                </p:oleObj>
              </mc:Choice>
              <mc:Fallback>
                <p:oleObj name="Worksheet" r:id="rId3" imgW="2257464" imgH="1933673" progId="Excel.Sheet.12">
                  <p:embed/>
                  <p:pic>
                    <p:nvPicPr>
                      <p:cNvPr id="28" name="Объект 27">
                        <a:extLst>
                          <a:ext uri="{FF2B5EF4-FFF2-40B4-BE49-F238E27FC236}">
                            <a16:creationId xmlns:a16="http://schemas.microsoft.com/office/drawing/2014/main" id="{107326A9-E8F6-EC6D-71EF-FA5C65C9EE64}"/>
                          </a:ext>
                        </a:extLst>
                      </p:cNvPr>
                      <p:cNvPicPr/>
                      <p:nvPr/>
                    </p:nvPicPr>
                    <p:blipFill>
                      <a:blip r:embed="rId4"/>
                      <a:stretch>
                        <a:fillRect/>
                      </a:stretch>
                    </p:blipFill>
                    <p:spPr>
                      <a:xfrm>
                        <a:off x="4831261" y="1305833"/>
                        <a:ext cx="2257425" cy="1933575"/>
                      </a:xfrm>
                      <a:prstGeom prst="rect">
                        <a:avLst/>
                      </a:prstGeom>
                    </p:spPr>
                  </p:pic>
                </p:oleObj>
              </mc:Fallback>
            </mc:AlternateContent>
          </a:graphicData>
        </a:graphic>
      </p:graphicFrame>
      <p:graphicFrame>
        <p:nvGraphicFramePr>
          <p:cNvPr id="29" name="Объект 28">
            <a:extLst>
              <a:ext uri="{FF2B5EF4-FFF2-40B4-BE49-F238E27FC236}">
                <a16:creationId xmlns:a16="http://schemas.microsoft.com/office/drawing/2014/main" id="{7EB7B84E-46AB-6FB0-0190-0D2B10C0EBF7}"/>
              </a:ext>
            </a:extLst>
          </p:cNvPr>
          <p:cNvGraphicFramePr>
            <a:graphicFrameLocks noChangeAspect="1"/>
          </p:cNvGraphicFramePr>
          <p:nvPr>
            <p:extLst>
              <p:ext uri="{D42A27DB-BD31-4B8C-83A1-F6EECF244321}">
                <p14:modId xmlns:p14="http://schemas.microsoft.com/office/powerpoint/2010/main" val="133897107"/>
              </p:ext>
            </p:extLst>
          </p:nvPr>
        </p:nvGraphicFramePr>
        <p:xfrm>
          <a:off x="4919662" y="4102602"/>
          <a:ext cx="2352675" cy="1933575"/>
        </p:xfrm>
        <a:graphic>
          <a:graphicData uri="http://schemas.openxmlformats.org/presentationml/2006/ole">
            <mc:AlternateContent xmlns:mc="http://schemas.openxmlformats.org/markup-compatibility/2006">
              <mc:Choice xmlns:v="urn:schemas-microsoft-com:vml" Requires="v">
                <p:oleObj name="Worksheet" r:id="rId5" imgW="2352526" imgH="1933673" progId="Excel.Sheet.12">
                  <p:embed/>
                </p:oleObj>
              </mc:Choice>
              <mc:Fallback>
                <p:oleObj name="Worksheet" r:id="rId5" imgW="2352526" imgH="1933673" progId="Excel.Sheet.12">
                  <p:embed/>
                  <p:pic>
                    <p:nvPicPr>
                      <p:cNvPr id="29" name="Объект 28">
                        <a:extLst>
                          <a:ext uri="{FF2B5EF4-FFF2-40B4-BE49-F238E27FC236}">
                            <a16:creationId xmlns:a16="http://schemas.microsoft.com/office/drawing/2014/main" id="{7EB7B84E-46AB-6FB0-0190-0D2B10C0EBF7}"/>
                          </a:ext>
                        </a:extLst>
                      </p:cNvPr>
                      <p:cNvPicPr/>
                      <p:nvPr/>
                    </p:nvPicPr>
                    <p:blipFill>
                      <a:blip r:embed="rId6"/>
                      <a:stretch>
                        <a:fillRect/>
                      </a:stretch>
                    </p:blipFill>
                    <p:spPr>
                      <a:xfrm>
                        <a:off x="4919662" y="4102602"/>
                        <a:ext cx="2352675" cy="1933575"/>
                      </a:xfrm>
                      <a:prstGeom prst="rect">
                        <a:avLst/>
                      </a:prstGeom>
                    </p:spPr>
                  </p:pic>
                </p:oleObj>
              </mc:Fallback>
            </mc:AlternateContent>
          </a:graphicData>
        </a:graphic>
      </p:graphicFrame>
      <p:sp>
        <p:nvSpPr>
          <p:cNvPr id="35" name="TextBox 34">
            <a:extLst>
              <a:ext uri="{FF2B5EF4-FFF2-40B4-BE49-F238E27FC236}">
                <a16:creationId xmlns:a16="http://schemas.microsoft.com/office/drawing/2014/main" id="{A247413E-CE40-09EA-A190-99A047540B34}"/>
              </a:ext>
            </a:extLst>
          </p:cNvPr>
          <p:cNvSpPr txBox="1"/>
          <p:nvPr/>
        </p:nvSpPr>
        <p:spPr>
          <a:xfrm>
            <a:off x="2692508" y="3304452"/>
            <a:ext cx="6534930" cy="646331"/>
          </a:xfrm>
          <a:prstGeom prst="rect">
            <a:avLst/>
          </a:prstGeom>
          <a:noFill/>
        </p:spPr>
        <p:txBody>
          <a:bodyPr wrap="square">
            <a:spAutoFit/>
          </a:bodyPr>
          <a:lstStyle/>
          <a:p>
            <a:pPr algn="ctr"/>
            <a:r>
              <a:rPr lang="ru-RU" dirty="0"/>
              <a:t>Таблица </a:t>
            </a:r>
            <a:r>
              <a:rPr lang="en-US" dirty="0"/>
              <a:t>5</a:t>
            </a:r>
            <a:r>
              <a:rPr lang="ru-RU" dirty="0"/>
              <a:t>. Зависимость времени обучения НС от количества эпох при использовании MSELoss</a:t>
            </a:r>
          </a:p>
        </p:txBody>
      </p:sp>
      <p:sp>
        <p:nvSpPr>
          <p:cNvPr id="36" name="TextBox 35">
            <a:extLst>
              <a:ext uri="{FF2B5EF4-FFF2-40B4-BE49-F238E27FC236}">
                <a16:creationId xmlns:a16="http://schemas.microsoft.com/office/drawing/2014/main" id="{D0422811-76DC-2012-C485-F54BF40FE0F4}"/>
              </a:ext>
            </a:extLst>
          </p:cNvPr>
          <p:cNvSpPr txBox="1"/>
          <p:nvPr/>
        </p:nvSpPr>
        <p:spPr>
          <a:xfrm>
            <a:off x="2993524" y="6066794"/>
            <a:ext cx="6204950" cy="646331"/>
          </a:xfrm>
          <a:prstGeom prst="rect">
            <a:avLst/>
          </a:prstGeom>
          <a:noFill/>
        </p:spPr>
        <p:txBody>
          <a:bodyPr wrap="square">
            <a:spAutoFit/>
          </a:bodyPr>
          <a:lstStyle/>
          <a:p>
            <a:pPr algn="ctr"/>
            <a:r>
              <a:rPr lang="ru-RU" dirty="0"/>
              <a:t>Таблица </a:t>
            </a:r>
            <a:r>
              <a:rPr lang="en-US" dirty="0"/>
              <a:t>6</a:t>
            </a:r>
            <a:r>
              <a:rPr lang="ru-RU" dirty="0"/>
              <a:t>. Зависимость времени обучения НС от количества эпох при использовании MAELoss</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en-US" dirty="0"/>
              <a:t>7</a:t>
            </a:r>
            <a:endParaRPr lang="ru-RU" dirty="0"/>
          </a:p>
        </p:txBody>
      </p:sp>
    </p:spTree>
    <p:extLst>
      <p:ext uri="{BB962C8B-B14F-4D97-AF65-F5344CB8AC3E}">
        <p14:creationId xmlns:p14="http://schemas.microsoft.com/office/powerpoint/2010/main" val="95825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0D6B226-5CF2-C6D3-2EA7-19321638F3AE}"/>
              </a:ext>
            </a:extLst>
          </p:cNvPr>
          <p:cNvSpPr txBox="1"/>
          <p:nvPr/>
        </p:nvSpPr>
        <p:spPr>
          <a:xfrm>
            <a:off x="6469380" y="-1257300"/>
            <a:ext cx="184731" cy="369332"/>
          </a:xfrm>
          <a:prstGeom prst="rect">
            <a:avLst/>
          </a:prstGeom>
          <a:noFill/>
        </p:spPr>
        <p:txBody>
          <a:bodyPr wrap="none" rtlCol="0">
            <a:spAutoFit/>
          </a:bodyPr>
          <a:lstStyle/>
          <a:p>
            <a:endParaRPr lang="ru-RU" dirty="0"/>
          </a:p>
        </p:txBody>
      </p:sp>
      <p:sp>
        <p:nvSpPr>
          <p:cNvPr id="8" name="Параллелограмм 7">
            <a:extLst>
              <a:ext uri="{FF2B5EF4-FFF2-40B4-BE49-F238E27FC236}">
                <a16:creationId xmlns:a16="http://schemas.microsoft.com/office/drawing/2014/main" id="{E005804D-EB41-1E7D-1243-9F7DCAE924DC}"/>
              </a:ext>
            </a:extLst>
          </p:cNvPr>
          <p:cNvSpPr/>
          <p:nvPr/>
        </p:nvSpPr>
        <p:spPr>
          <a:xfrm>
            <a:off x="-1852265" y="-818956"/>
            <a:ext cx="9386048" cy="8115300"/>
          </a:xfrm>
          <a:prstGeom prst="parallelogram">
            <a:avLst/>
          </a:prstGeom>
          <a:solidFill>
            <a:srgbClr val="176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0" y="144875"/>
            <a:ext cx="7533783" cy="1749826"/>
          </a:xfrm>
        </p:spPr>
        <p:txBody>
          <a:bodyPr anchor="ctr">
            <a:noAutofit/>
          </a:bodyPr>
          <a:lstStyle/>
          <a:p>
            <a:pPr algn="l"/>
            <a:r>
              <a:rPr lang="ru-RU" sz="4000" dirty="0">
                <a:solidFill>
                  <a:schemeClr val="bg1"/>
                </a:solidFill>
                <a:latin typeface="ALS Sector Regular" pitchFamily="2" charset="0"/>
                <a:cs typeface="ALS Sector Regular" pitchFamily="2" charset="0"/>
              </a:rPr>
              <a:t>Решение задачи технического анализа на архитектуре </a:t>
            </a:r>
            <a:r>
              <a:rPr lang="en-US" sz="4000" dirty="0">
                <a:solidFill>
                  <a:schemeClr val="bg1"/>
                </a:solidFill>
                <a:latin typeface="ALS Sector Regular" pitchFamily="2" charset="0"/>
                <a:cs typeface="ALS Sector Regular" pitchFamily="2" charset="0"/>
              </a:rPr>
              <a:t>ViT</a:t>
            </a:r>
            <a:endParaRPr lang="ru-RU" sz="4000" b="1" dirty="0">
              <a:solidFill>
                <a:schemeClr val="bg1"/>
              </a:solidFill>
              <a:latin typeface="ALS Sector Regular" pitchFamily="2" charset="0"/>
              <a:cs typeface="ALS Sector Regular" pitchFamily="2" charset="0"/>
            </a:endParaRPr>
          </a:p>
        </p:txBody>
      </p:sp>
      <p:sp>
        <p:nvSpPr>
          <p:cNvPr id="5" name="TextBox 4">
            <a:extLst>
              <a:ext uri="{FF2B5EF4-FFF2-40B4-BE49-F238E27FC236}">
                <a16:creationId xmlns:a16="http://schemas.microsoft.com/office/drawing/2014/main" id="{24FD4D67-7B85-5BA9-B79D-0ACE12EEC2FD}"/>
              </a:ext>
            </a:extLst>
          </p:cNvPr>
          <p:cNvSpPr txBox="1"/>
          <p:nvPr/>
        </p:nvSpPr>
        <p:spPr>
          <a:xfrm>
            <a:off x="384865" y="2690336"/>
            <a:ext cx="6007310" cy="2308324"/>
          </a:xfrm>
          <a:prstGeom prst="rect">
            <a:avLst/>
          </a:prstGeom>
          <a:noFill/>
        </p:spPr>
        <p:txBody>
          <a:bodyPr wrap="square">
            <a:spAutoFit/>
          </a:bodyPr>
          <a:lstStyle/>
          <a:p>
            <a:pPr algn="l"/>
            <a:r>
              <a:rPr lang="ru-RU" dirty="0">
                <a:solidFill>
                  <a:schemeClr val="bg1"/>
                </a:solidFill>
                <a:latin typeface="ALS Sector Regular" pitchFamily="2" charset="0"/>
                <a:cs typeface="ALS Sector Regular" pitchFamily="2" charset="0"/>
              </a:rPr>
              <a:t>Зрительный</a:t>
            </a:r>
            <a:r>
              <a:rPr lang="ru-RU" sz="1800" dirty="0">
                <a:solidFill>
                  <a:schemeClr val="bg1"/>
                </a:solidFill>
                <a:latin typeface="ALS Sector Regular" pitchFamily="2" charset="0"/>
                <a:cs typeface="ALS Sector Regular" pitchFamily="2" charset="0"/>
              </a:rPr>
              <a:t> трансформер</a:t>
            </a:r>
            <a:r>
              <a:rPr lang="en-US" sz="1800" dirty="0">
                <a:solidFill>
                  <a:schemeClr val="bg1"/>
                </a:solidFill>
                <a:latin typeface="ALS Sector Regular" pitchFamily="2" charset="0"/>
                <a:cs typeface="ALS Sector Regular" pitchFamily="2" charset="0"/>
              </a:rPr>
              <a:t> (Vision Transformer,</a:t>
            </a:r>
            <a:r>
              <a:rPr lang="ru-RU" sz="1800" dirty="0">
                <a:solidFill>
                  <a:schemeClr val="bg1"/>
                </a:solidFill>
                <a:latin typeface="ALS Sector Regular" pitchFamily="2" charset="0"/>
                <a:cs typeface="ALS Sector Regular" pitchFamily="2" charset="0"/>
              </a:rPr>
              <a:t> </a:t>
            </a:r>
            <a:r>
              <a:rPr lang="en-US" sz="1800" dirty="0">
                <a:solidFill>
                  <a:schemeClr val="bg1"/>
                </a:solidFill>
                <a:latin typeface="ALS Sector Regular" pitchFamily="2" charset="0"/>
                <a:cs typeface="ALS Sector Regular" pitchFamily="2" charset="0"/>
              </a:rPr>
              <a:t>ViT)</a:t>
            </a:r>
            <a:r>
              <a:rPr lang="ru-RU" sz="1800" dirty="0">
                <a:solidFill>
                  <a:schemeClr val="bg1"/>
                </a:solidFill>
                <a:latin typeface="ALS Sector Regular" pitchFamily="2" charset="0"/>
                <a:cs typeface="ALS Sector Regular" pitchFamily="2" charset="0"/>
              </a:rPr>
              <a:t> — ViT (Vision </a:t>
            </a:r>
            <a:r>
              <a:rPr lang="ru-RU" sz="1800" dirty="0" err="1">
                <a:solidFill>
                  <a:schemeClr val="bg1"/>
                </a:solidFill>
                <a:latin typeface="ALS Sector Regular" pitchFamily="2" charset="0"/>
                <a:cs typeface="ALS Sector Regular" pitchFamily="2" charset="0"/>
              </a:rPr>
              <a:t>Transformer</a:t>
            </a:r>
            <a:r>
              <a:rPr lang="ru-RU" sz="1800" dirty="0">
                <a:solidFill>
                  <a:schemeClr val="bg1"/>
                </a:solidFill>
                <a:latin typeface="ALS Sector Regular" pitchFamily="2" charset="0"/>
                <a:cs typeface="ALS Sector Regular" pitchFamily="2" charset="0"/>
              </a:rPr>
              <a:t>) - это модель глубокого обучения, которая применяет </a:t>
            </a:r>
            <a:r>
              <a:rPr lang="ru-RU" sz="1800" dirty="0" err="1">
                <a:solidFill>
                  <a:schemeClr val="bg1"/>
                </a:solidFill>
                <a:latin typeface="ALS Sector Regular" pitchFamily="2" charset="0"/>
                <a:cs typeface="ALS Sector Regular" pitchFamily="2" charset="0"/>
              </a:rPr>
              <a:t>трансформерную</a:t>
            </a:r>
            <a:r>
              <a:rPr lang="ru-RU" sz="1800" dirty="0">
                <a:solidFill>
                  <a:schemeClr val="bg1"/>
                </a:solidFill>
                <a:latin typeface="ALS Sector Regular" pitchFamily="2" charset="0"/>
                <a:cs typeface="ALS Sector Regular" pitchFamily="2" charset="0"/>
              </a:rPr>
              <a:t> архитектуру к задачам компьютерного зрения. В отличие от традиционных моделей, ViT не использует свертки, а вместо этого преобразует изображение в последовательность векторов и обрабатывает их с помощью механизма внимания трансформера.</a:t>
            </a:r>
          </a:p>
        </p:txBody>
      </p:sp>
      <p:sp>
        <p:nvSpPr>
          <p:cNvPr id="12" name="TextBox 11">
            <a:extLst>
              <a:ext uri="{FF2B5EF4-FFF2-40B4-BE49-F238E27FC236}">
                <a16:creationId xmlns:a16="http://schemas.microsoft.com/office/drawing/2014/main" id="{E9357361-B138-86ED-7C5D-FE852A5103EE}"/>
              </a:ext>
            </a:extLst>
          </p:cNvPr>
          <p:cNvSpPr txBox="1"/>
          <p:nvPr/>
        </p:nvSpPr>
        <p:spPr>
          <a:xfrm>
            <a:off x="7587187" y="4958987"/>
            <a:ext cx="3120742" cy="369332"/>
          </a:xfrm>
          <a:prstGeom prst="rect">
            <a:avLst/>
          </a:prstGeom>
          <a:noFill/>
        </p:spPr>
        <p:txBody>
          <a:bodyPr wrap="square">
            <a:spAutoFit/>
          </a:bodyPr>
          <a:lstStyle/>
          <a:p>
            <a:pPr algn="ctr"/>
            <a:r>
              <a:rPr lang="ru-RU" dirty="0"/>
              <a:t>Рис. </a:t>
            </a:r>
            <a:r>
              <a:rPr lang="en-US" dirty="0"/>
              <a:t>7</a:t>
            </a:r>
            <a:r>
              <a:rPr lang="ru-RU" dirty="0"/>
              <a:t>. Схема устройства </a:t>
            </a:r>
            <a:r>
              <a:rPr lang="en-US" dirty="0"/>
              <a:t>ViT</a:t>
            </a:r>
            <a:endParaRPr lang="ru-RU" dirty="0"/>
          </a:p>
        </p:txBody>
      </p:sp>
      <p:sp>
        <p:nvSpPr>
          <p:cNvPr id="16" name="TextBox 15">
            <a:extLst>
              <a:ext uri="{FF2B5EF4-FFF2-40B4-BE49-F238E27FC236}">
                <a16:creationId xmlns:a16="http://schemas.microsoft.com/office/drawing/2014/main" id="{7C12B897-F139-96F7-D007-DBE6781ED388}"/>
              </a:ext>
            </a:extLst>
          </p:cNvPr>
          <p:cNvSpPr txBox="1"/>
          <p:nvPr/>
        </p:nvSpPr>
        <p:spPr>
          <a:xfrm>
            <a:off x="11890314" y="6488668"/>
            <a:ext cx="301686" cy="369332"/>
          </a:xfrm>
          <a:prstGeom prst="rect">
            <a:avLst/>
          </a:prstGeom>
          <a:noFill/>
        </p:spPr>
        <p:txBody>
          <a:bodyPr wrap="none" rtlCol="0">
            <a:spAutoFit/>
          </a:bodyPr>
          <a:lstStyle/>
          <a:p>
            <a:r>
              <a:rPr lang="en-US" dirty="0"/>
              <a:t>8</a:t>
            </a:r>
            <a:endParaRPr lang="ru-RU" dirty="0"/>
          </a:p>
        </p:txBody>
      </p:sp>
      <p:pic>
        <p:nvPicPr>
          <p:cNvPr id="6" name="Рисунок 5">
            <a:extLst>
              <a:ext uri="{FF2B5EF4-FFF2-40B4-BE49-F238E27FC236}">
                <a16:creationId xmlns:a16="http://schemas.microsoft.com/office/drawing/2014/main" id="{704F1652-D86F-3EA7-66C5-9AF5B80CD241}"/>
              </a:ext>
            </a:extLst>
          </p:cNvPr>
          <p:cNvPicPr>
            <a:picLocks noChangeAspect="1"/>
          </p:cNvPicPr>
          <p:nvPr/>
        </p:nvPicPr>
        <p:blipFill>
          <a:blip r:embed="rId3"/>
          <a:stretch>
            <a:fillRect/>
          </a:stretch>
        </p:blipFill>
        <p:spPr>
          <a:xfrm>
            <a:off x="6392175" y="887059"/>
            <a:ext cx="5510766" cy="4089181"/>
          </a:xfrm>
          <a:prstGeom prst="rect">
            <a:avLst/>
          </a:prstGeom>
        </p:spPr>
      </p:pic>
    </p:spTree>
    <p:extLst>
      <p:ext uri="{BB962C8B-B14F-4D97-AF65-F5344CB8AC3E}">
        <p14:creationId xmlns:p14="http://schemas.microsoft.com/office/powerpoint/2010/main" val="361594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a:t>
            </a:r>
            <a:r>
              <a:rPr lang="en-US" sz="4000" b="1" dirty="0">
                <a:solidFill>
                  <a:schemeClr val="bg1"/>
                </a:solidFill>
                <a:latin typeface="ALS Sector Regular" pitchFamily="2" charset="0"/>
                <a:cs typeface="ALS Sector Regular" pitchFamily="2" charset="0"/>
              </a:rPr>
              <a:t> </a:t>
            </a:r>
            <a:r>
              <a:rPr lang="ru-RU" sz="4000" b="1" dirty="0">
                <a:solidFill>
                  <a:schemeClr val="bg1"/>
                </a:solidFill>
                <a:latin typeface="ALS Sector Regular" pitchFamily="2" charset="0"/>
                <a:cs typeface="ALS Sector Regular" pitchFamily="2" charset="0"/>
              </a:rPr>
              <a:t>для </a:t>
            </a:r>
            <a:r>
              <a:rPr lang="en-US" sz="4000" b="1" dirty="0">
                <a:solidFill>
                  <a:schemeClr val="bg1"/>
                </a:solidFill>
                <a:latin typeface="ALS Sector Regular" pitchFamily="2" charset="0"/>
                <a:cs typeface="ALS Sector Regular" pitchFamily="2" charset="0"/>
              </a:rPr>
              <a:t>ViT</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70958"/>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3622184521"/>
              </p:ext>
            </p:extLst>
          </p:nvPr>
        </p:nvGraphicFramePr>
        <p:xfrm>
          <a:off x="5603875" y="1279525"/>
          <a:ext cx="6124575" cy="1362075"/>
        </p:xfrm>
        <a:graphic>
          <a:graphicData uri="http://schemas.openxmlformats.org/presentationml/2006/ole">
            <mc:AlternateContent xmlns:mc="http://schemas.openxmlformats.org/markup-compatibility/2006">
              <mc:Choice xmlns:v="urn:schemas-microsoft-com:vml" Requires="v">
                <p:oleObj name="Worksheet" r:id="rId3" imgW="6124625" imgH="1362055" progId="Excel.Sheet.12">
                  <p:embed/>
                </p:oleObj>
              </mc:Choice>
              <mc:Fallback>
                <p:oleObj name="Worksheet" r:id="rId3" imgW="6124625" imgH="1362055" progId="Excel.Sheet.12">
                  <p:embed/>
                  <p:pic>
                    <p:nvPicPr>
                      <p:cNvPr id="28" name="Объект 27">
                        <a:extLst>
                          <a:ext uri="{FF2B5EF4-FFF2-40B4-BE49-F238E27FC236}">
                            <a16:creationId xmlns:a16="http://schemas.microsoft.com/office/drawing/2014/main" id="{107326A9-E8F6-EC6D-71EF-FA5C65C9EE64}"/>
                          </a:ext>
                        </a:extLst>
                      </p:cNvPr>
                      <p:cNvPicPr/>
                      <p:nvPr/>
                    </p:nvPicPr>
                    <p:blipFill>
                      <a:blip r:embed="rId4"/>
                      <a:stretch>
                        <a:fillRect/>
                      </a:stretch>
                    </p:blipFill>
                    <p:spPr>
                      <a:xfrm>
                        <a:off x="5603875" y="1279525"/>
                        <a:ext cx="6124575" cy="1362075"/>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1E440E13-F2C3-6C7A-9F7B-9CE340696410}"/>
              </a:ext>
            </a:extLst>
          </p:cNvPr>
          <p:cNvSpPr txBox="1"/>
          <p:nvPr/>
        </p:nvSpPr>
        <p:spPr>
          <a:xfrm>
            <a:off x="451215" y="3244031"/>
            <a:ext cx="3869525" cy="369332"/>
          </a:xfrm>
          <a:prstGeom prst="rect">
            <a:avLst/>
          </a:prstGeom>
          <a:noFill/>
        </p:spPr>
        <p:txBody>
          <a:bodyPr wrap="square">
            <a:spAutoFit/>
          </a:bodyPr>
          <a:lstStyle/>
          <a:p>
            <a:r>
              <a:rPr lang="ru-RU" dirty="0"/>
              <a:t>Рис. 7. График</a:t>
            </a:r>
            <a:r>
              <a:rPr lang="en-US" dirty="0"/>
              <a:t> </a:t>
            </a:r>
            <a:r>
              <a:rPr lang="ru-RU" dirty="0"/>
              <a:t>наилучшего результата</a:t>
            </a:r>
          </a:p>
        </p:txBody>
      </p:sp>
      <p:sp>
        <p:nvSpPr>
          <p:cNvPr id="34" name="TextBox 33">
            <a:extLst>
              <a:ext uri="{FF2B5EF4-FFF2-40B4-BE49-F238E27FC236}">
                <a16:creationId xmlns:a16="http://schemas.microsoft.com/office/drawing/2014/main" id="{9FC5E3AB-E4A8-7018-3CA5-2538940DDBCB}"/>
              </a:ext>
            </a:extLst>
          </p:cNvPr>
          <p:cNvSpPr txBox="1"/>
          <p:nvPr/>
        </p:nvSpPr>
        <p:spPr>
          <a:xfrm>
            <a:off x="1133434" y="6229297"/>
            <a:ext cx="2661826" cy="369332"/>
          </a:xfrm>
          <a:prstGeom prst="rect">
            <a:avLst/>
          </a:prstGeom>
          <a:noFill/>
        </p:spPr>
        <p:txBody>
          <a:bodyPr wrap="square">
            <a:spAutoFit/>
          </a:bodyPr>
          <a:lstStyle/>
          <a:p>
            <a:pPr algn="ctr"/>
            <a:r>
              <a:rPr lang="ru-RU" dirty="0"/>
              <a:t>Рис. 8. График результата</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ru-RU" dirty="0"/>
              <a:t>9</a:t>
            </a:r>
          </a:p>
        </p:txBody>
      </p:sp>
      <p:sp>
        <p:nvSpPr>
          <p:cNvPr id="8" name="TextBox 7">
            <a:extLst>
              <a:ext uri="{FF2B5EF4-FFF2-40B4-BE49-F238E27FC236}">
                <a16:creationId xmlns:a16="http://schemas.microsoft.com/office/drawing/2014/main" id="{B2F14454-C1C1-D674-3547-D19D04294090}"/>
              </a:ext>
            </a:extLst>
          </p:cNvPr>
          <p:cNvSpPr txBox="1"/>
          <p:nvPr/>
        </p:nvSpPr>
        <p:spPr>
          <a:xfrm>
            <a:off x="6559607" y="2829010"/>
            <a:ext cx="4213110" cy="369332"/>
          </a:xfrm>
          <a:prstGeom prst="rect">
            <a:avLst/>
          </a:prstGeom>
          <a:noFill/>
        </p:spPr>
        <p:txBody>
          <a:bodyPr wrap="square">
            <a:spAutoFit/>
          </a:bodyPr>
          <a:lstStyle/>
          <a:p>
            <a:pPr algn="ctr"/>
            <a:r>
              <a:rPr lang="ru-RU" dirty="0"/>
              <a:t>Таблица </a:t>
            </a:r>
            <a:r>
              <a:rPr lang="en-US" dirty="0"/>
              <a:t>7</a:t>
            </a:r>
            <a:r>
              <a:rPr lang="ru-RU" dirty="0"/>
              <a:t>. Наилучшие значения метрик</a:t>
            </a:r>
          </a:p>
        </p:txBody>
      </p:sp>
      <p:pic>
        <p:nvPicPr>
          <p:cNvPr id="3" name="Рисунок 2">
            <a:extLst>
              <a:ext uri="{FF2B5EF4-FFF2-40B4-BE49-F238E27FC236}">
                <a16:creationId xmlns:a16="http://schemas.microsoft.com/office/drawing/2014/main" id="{0A752320-8688-8173-5EFE-4D5D9D3F19E2}"/>
              </a:ext>
            </a:extLst>
          </p:cNvPr>
          <p:cNvPicPr>
            <a:picLocks noChangeAspect="1"/>
          </p:cNvPicPr>
          <p:nvPr/>
        </p:nvPicPr>
        <p:blipFill rotWithShape="1">
          <a:blip r:embed="rId5"/>
          <a:srcRect l="2653" b="1976"/>
          <a:stretch/>
        </p:blipFill>
        <p:spPr>
          <a:xfrm>
            <a:off x="923026" y="1085358"/>
            <a:ext cx="3007869" cy="2158673"/>
          </a:xfrm>
          <a:prstGeom prst="rect">
            <a:avLst/>
          </a:prstGeom>
        </p:spPr>
      </p:pic>
      <p:cxnSp>
        <p:nvCxnSpPr>
          <p:cNvPr id="4" name="Google Shape;57;p2">
            <a:extLst>
              <a:ext uri="{FF2B5EF4-FFF2-40B4-BE49-F238E27FC236}">
                <a16:creationId xmlns:a16="http://schemas.microsoft.com/office/drawing/2014/main" id="{8AA0020D-AEB5-3166-CF92-F8F2CBDF11D1}"/>
              </a:ext>
            </a:extLst>
          </p:cNvPr>
          <p:cNvCxnSpPr/>
          <p:nvPr/>
        </p:nvCxnSpPr>
        <p:spPr>
          <a:xfrm>
            <a:off x="4486167"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6" name="TextBox 5">
            <a:extLst>
              <a:ext uri="{FF2B5EF4-FFF2-40B4-BE49-F238E27FC236}">
                <a16:creationId xmlns:a16="http://schemas.microsoft.com/office/drawing/2014/main" id="{05E83E05-B4F7-D7C8-43F6-2C95EC6AC942}"/>
              </a:ext>
            </a:extLst>
          </p:cNvPr>
          <p:cNvSpPr txBox="1"/>
          <p:nvPr/>
        </p:nvSpPr>
        <p:spPr>
          <a:xfrm>
            <a:off x="4857170" y="6229297"/>
            <a:ext cx="2661826" cy="369332"/>
          </a:xfrm>
          <a:prstGeom prst="rect">
            <a:avLst/>
          </a:prstGeom>
          <a:noFill/>
        </p:spPr>
        <p:txBody>
          <a:bodyPr wrap="square">
            <a:spAutoFit/>
          </a:bodyPr>
          <a:lstStyle/>
          <a:p>
            <a:pPr algn="ctr"/>
            <a:r>
              <a:rPr lang="ru-RU" dirty="0"/>
              <a:t>Рис. 9. График результата</a:t>
            </a:r>
          </a:p>
        </p:txBody>
      </p:sp>
      <p:cxnSp>
        <p:nvCxnSpPr>
          <p:cNvPr id="10" name="Google Shape;57;p2">
            <a:extLst>
              <a:ext uri="{FF2B5EF4-FFF2-40B4-BE49-F238E27FC236}">
                <a16:creationId xmlns:a16="http://schemas.microsoft.com/office/drawing/2014/main" id="{C6CF9948-AE60-472A-775E-063DEF0B6E54}"/>
              </a:ext>
            </a:extLst>
          </p:cNvPr>
          <p:cNvCxnSpPr/>
          <p:nvPr/>
        </p:nvCxnSpPr>
        <p:spPr>
          <a:xfrm>
            <a:off x="8161374"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14" name="TextBox 13">
            <a:extLst>
              <a:ext uri="{FF2B5EF4-FFF2-40B4-BE49-F238E27FC236}">
                <a16:creationId xmlns:a16="http://schemas.microsoft.com/office/drawing/2014/main" id="{CDC75E93-8685-293E-EED2-5A54871A492B}"/>
              </a:ext>
            </a:extLst>
          </p:cNvPr>
          <p:cNvSpPr txBox="1"/>
          <p:nvPr/>
        </p:nvSpPr>
        <p:spPr>
          <a:xfrm>
            <a:off x="8532377" y="6229297"/>
            <a:ext cx="2750974" cy="369332"/>
          </a:xfrm>
          <a:prstGeom prst="rect">
            <a:avLst/>
          </a:prstGeom>
          <a:noFill/>
        </p:spPr>
        <p:txBody>
          <a:bodyPr wrap="square">
            <a:spAutoFit/>
          </a:bodyPr>
          <a:lstStyle/>
          <a:p>
            <a:pPr algn="ctr"/>
            <a:r>
              <a:rPr lang="ru-RU" dirty="0"/>
              <a:t>Рис. 10. График результата</a:t>
            </a:r>
          </a:p>
        </p:txBody>
      </p:sp>
      <p:pic>
        <p:nvPicPr>
          <p:cNvPr id="16" name="Рисунок 15">
            <a:extLst>
              <a:ext uri="{FF2B5EF4-FFF2-40B4-BE49-F238E27FC236}">
                <a16:creationId xmlns:a16="http://schemas.microsoft.com/office/drawing/2014/main" id="{0C428020-E7CD-DC82-0B98-6537E367E356}"/>
              </a:ext>
            </a:extLst>
          </p:cNvPr>
          <p:cNvPicPr>
            <a:picLocks noChangeAspect="1"/>
          </p:cNvPicPr>
          <p:nvPr/>
        </p:nvPicPr>
        <p:blipFill>
          <a:blip r:embed="rId6"/>
          <a:stretch>
            <a:fillRect/>
          </a:stretch>
        </p:blipFill>
        <p:spPr>
          <a:xfrm>
            <a:off x="4595287" y="3960064"/>
            <a:ext cx="3185591" cy="2310817"/>
          </a:xfrm>
          <a:prstGeom prst="rect">
            <a:avLst/>
          </a:prstGeom>
        </p:spPr>
      </p:pic>
      <p:pic>
        <p:nvPicPr>
          <p:cNvPr id="17" name="Рисунок 16">
            <a:extLst>
              <a:ext uri="{FF2B5EF4-FFF2-40B4-BE49-F238E27FC236}">
                <a16:creationId xmlns:a16="http://schemas.microsoft.com/office/drawing/2014/main" id="{D00B071E-DC4C-3C6C-2379-91148343D856}"/>
              </a:ext>
            </a:extLst>
          </p:cNvPr>
          <p:cNvPicPr>
            <a:picLocks noChangeAspect="1"/>
          </p:cNvPicPr>
          <p:nvPr/>
        </p:nvPicPr>
        <p:blipFill>
          <a:blip r:embed="rId7"/>
          <a:stretch>
            <a:fillRect/>
          </a:stretch>
        </p:blipFill>
        <p:spPr>
          <a:xfrm>
            <a:off x="793373" y="3960064"/>
            <a:ext cx="3267174" cy="2361040"/>
          </a:xfrm>
          <a:prstGeom prst="rect">
            <a:avLst/>
          </a:prstGeom>
        </p:spPr>
      </p:pic>
      <p:pic>
        <p:nvPicPr>
          <p:cNvPr id="18" name="Рисунок 17">
            <a:extLst>
              <a:ext uri="{FF2B5EF4-FFF2-40B4-BE49-F238E27FC236}">
                <a16:creationId xmlns:a16="http://schemas.microsoft.com/office/drawing/2014/main" id="{A687B003-EFF7-693B-5DFC-2A050CDA8961}"/>
              </a:ext>
            </a:extLst>
          </p:cNvPr>
          <p:cNvPicPr>
            <a:picLocks noChangeAspect="1"/>
          </p:cNvPicPr>
          <p:nvPr/>
        </p:nvPicPr>
        <p:blipFill>
          <a:blip r:embed="rId8"/>
          <a:stretch>
            <a:fillRect/>
          </a:stretch>
        </p:blipFill>
        <p:spPr>
          <a:xfrm>
            <a:off x="8320396" y="4005967"/>
            <a:ext cx="3174936" cy="2269233"/>
          </a:xfrm>
          <a:prstGeom prst="rect">
            <a:avLst/>
          </a:prstGeom>
        </p:spPr>
      </p:pic>
    </p:spTree>
    <p:extLst>
      <p:ext uri="{BB962C8B-B14F-4D97-AF65-F5344CB8AC3E}">
        <p14:creationId xmlns:p14="http://schemas.microsoft.com/office/powerpoint/2010/main" val="42600679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22709</TotalTime>
  <Words>825</Words>
  <Application>Microsoft Office PowerPoint</Application>
  <PresentationFormat>Широкоэкранный</PresentationFormat>
  <Paragraphs>93</Paragraphs>
  <Slides>13</Slides>
  <Notes>9</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13</vt:i4>
      </vt:variant>
    </vt:vector>
  </HeadingPairs>
  <TitlesOfParts>
    <vt:vector size="19" baseType="lpstr">
      <vt:lpstr>ALS Sector Regular</vt:lpstr>
      <vt:lpstr>Calibri Light</vt:lpstr>
      <vt:lpstr>Arial</vt:lpstr>
      <vt:lpstr>Calibri</vt:lpstr>
      <vt:lpstr>Тема Office</vt:lpstr>
      <vt:lpstr>Лист Microsoft Excel</vt:lpstr>
      <vt:lpstr>Презентация PowerPoint</vt:lpstr>
      <vt:lpstr>Презентация PowerPoint</vt:lpstr>
      <vt:lpstr>Решение задачи технического анализа на архитектуре MLP</vt:lpstr>
      <vt:lpstr>Полученные результаты для MLP</vt:lpstr>
      <vt:lpstr>Решение задачи технического анализа на архитектуре CNN</vt:lpstr>
      <vt:lpstr>Полученные результаты для CNN</vt:lpstr>
      <vt:lpstr>Сравнение времени обучения MLP и CNN</vt:lpstr>
      <vt:lpstr>Решение задачи технического анализа на архитектуре ViT</vt:lpstr>
      <vt:lpstr>Полученные результаты для ViT</vt:lpstr>
      <vt:lpstr>Применение метода дообучения.</vt:lpstr>
      <vt:lpstr>Полученные результаты для метода дообучения</vt:lpstr>
      <vt:lpstr>Презентация PowerPoint</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МГТУ им. Н.Э. Баумана</dc:title>
  <dc:subject/>
  <dc:creator>Katya Selivanova</dc:creator>
  <cp:keywords/>
  <dc:description/>
  <cp:lastModifiedBy>artyom Onyushev</cp:lastModifiedBy>
  <cp:revision>55</cp:revision>
  <dcterms:created xsi:type="dcterms:W3CDTF">2022-04-18T20:35:07Z</dcterms:created>
  <dcterms:modified xsi:type="dcterms:W3CDTF">2024-06-23T01:14:47Z</dcterms:modified>
  <cp:category/>
</cp:coreProperties>
</file>