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71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1DC0-3E59-4D78-BFDE-23F83FA3D313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25FE-333E-4D9A-ACC2-447EF0C3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Читаю цель работы и перечисляю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94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(Рассказываю</a:t>
            </a:r>
            <a:r>
              <a:rPr lang="ru-RU" dirty="0"/>
              <a:t>, что изображено </a:t>
            </a:r>
            <a:r>
              <a:rPr lang="ru-RU"/>
              <a:t>на слайде)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Перечисляю пункты из заключения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Перечисляю пункты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Данная работа начинается с изучения устройства самой сверточной нейронной сети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CNN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Что такое </a:t>
            </a:r>
            <a:r>
              <a:rPr lang="en-US" dirty="0"/>
              <a:t>CNN? CNN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специальная архитектура искусственных нейронных сетей, которая может принимать на вход изображение (матрицу данных), присваивать важность (изучаемые веса и смещения) аспектам или объектам изображения (матрицы) и отличать одно от другого.  Давайте рассмотрим архитектуру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по-блочно. В ней присутствуют некие блоки свертки, макспулинга и полносвязные нейроны (показываю на слайде) . Начнем с блока самой «свертки».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перед тем, как разобраться, что такое свертки, нужно понять, как компьютер «видит» какое-то изображение.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Изображения в компьютере представляются в виде пикселей, а каждый пиксель – это значения интенсивности соответствующих цветовых каналов. При этом интенсивность каждого из каналов описывается целым числом от 0 до 255. (Показываю всё это на слайде).  Удобнее всего хранить информацию о интенсивности пикселей в тензоре – массиве матриц чисел. Например, если фото ЧБ, как восьмерка в примере, то можно хранить вот в таком массиве (показываю на слайде).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Мы разобрались, как компьютер хранит изображение, теперь разберемся со сверткой.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Слой свёртки, как можно догадаться по названию типа нейронной сети, является самым главным слоем сети. Его основное назначение – выделить признаки на входном изображении и сформировать карту признаков. Карта признаков – это всего лишь очередной тензор (массив матриц), в котором каждая матрица отвечает за какой-нибудь выделенный признак.</a:t>
            </a:r>
          </a:p>
          <a:p>
            <a:r>
              <a:rPr lang="ru-RU" dirty="0"/>
              <a:t>Допустим у нас есть фотография лица, после прогона ее через слой свертки одним из признаков у нас может быть границы лица или цвет глаз. Каждая такая свертка образуется поочередным наложением на изображение какого-то фильтра,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начиная с левого верхнего угла и пока не дойдет до правого нижнего угла</a:t>
            </a:r>
            <a:r>
              <a:rPr lang="ru-RU" dirty="0"/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каждом шаге числа в матрице фильтра перемножаются с соответствующими числами на изображении, полученные результаты складываются и записываются в матрицу признака. (Объясняю на примере со слайда). Со сверткой разобрались, перейдем к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пулингу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сверточные НС используют так же и простую сеть прямого распространения, нам необходимо уменьшить кол-во выходных параметров из слоя свертки и при этом не потерять важную информацию. Для этого используют слои подвыборки.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Данный слой позволяет уменьшить пространство признаков, сохраняя наиболее важную информацию. Существует несколько разных версий слоя пулинга, среди которых максимальный пулинг, средний пулинг и пулинг суммы. (объясняю как они работают).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Понимая как устроены основные блоки </a:t>
            </a:r>
            <a:r>
              <a:rPr lang="en-US" dirty="0"/>
              <a:t>CNN</a:t>
            </a:r>
            <a:r>
              <a:rPr lang="ru-RU" dirty="0"/>
              <a:t>, можно приступать к написанию своей собственной НС. Получившаяся архитектура представлена на слайде.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мы написали нашу нейронную сеть, можно задуматься о написании датасета. Для нашей задачи подойдет модуль </a:t>
            </a:r>
            <a:r>
              <a:rPr lang="en-US" dirty="0"/>
              <a:t>yfinance. </a:t>
            </a:r>
            <a:r>
              <a:rPr lang="ru-RU" dirty="0"/>
              <a:t>С помощью него мы выгрузим данные по нужному нам тикеру за нужное количество дней и посчитаем показатель </a:t>
            </a:r>
            <a:r>
              <a:rPr lang="en-US" dirty="0"/>
              <a:t>EMA. </a:t>
            </a:r>
            <a:r>
              <a:rPr lang="ru-RU" dirty="0"/>
              <a:t>Получим датасет на 8 рисунке.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Получив такую таблицу, можно приступать к заполнению колонок «Stop-Loss» и «Take-Profit». Данные колонки заполняются брокером от руки в зависимости от принятой им стратегии ведения торгов. После заполнения этих колонок, наша таблица будет готова.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7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НС и ДС готовы, значит можно начинать проводить тесты. Тестировать будем использую разные функции-потерь и сравнивая результаты </a:t>
            </a:r>
            <a:r>
              <a:rPr lang="en-US" dirty="0"/>
              <a:t>CNN </a:t>
            </a:r>
            <a:r>
              <a:rPr lang="ru-RU" dirty="0"/>
              <a:t>с результатами нейронной сети, разработанной в предыдущем семестре. (Показываю граф. Листы).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725FE-333E-4D9A-ACC2-447EF0C31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AC4-528A-4414-8A27-1213780EA050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96A-779A-42C8-AFBD-F5B4143016C1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7AF2-AA5B-47D8-B8A2-4BFDF7886C11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9FDB-5BF0-4509-BFEC-1086405E20DE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984B-C3AB-4278-B306-1FFF30593214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1731-D7C5-47B4-868C-9357F9D920CC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6ACD-4DA3-4651-9384-C75DCEE1823D}" type="datetime1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C3C-B9BF-4B97-AF27-A7438653EABA}" type="datetime1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7080-517F-45C4-B9B6-B675D1F45479}" type="datetime1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8658-DB36-4363-959D-6E40767D2C59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BA5-7740-4B0E-A03B-9231910C495F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DF4E-7FEC-4549-89D8-0C58CD43290C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89-3387-4FB6-9BFA-D954CB67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2364"/>
            <a:ext cx="11039856" cy="2387600"/>
          </a:xfrm>
        </p:spPr>
        <p:txBody>
          <a:bodyPr>
            <a:noAutofit/>
          </a:bodyPr>
          <a:lstStyle/>
          <a:p>
            <a:r>
              <a:rPr lang="ru-RU" sz="4400" dirty="0"/>
              <a:t>Применение свёрточных нейронных сетей (CNN) для решения задач технического анализа при управлении активами на фондовом рынке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47F1B-2CA2-45E2-8D99-3F5A3879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1780"/>
            <a:ext cx="9144000" cy="985611"/>
          </a:xfrm>
        </p:spPr>
        <p:txBody>
          <a:bodyPr/>
          <a:lstStyle/>
          <a:p>
            <a:pPr algn="l"/>
            <a:r>
              <a:rPr lang="ru-RU" dirty="0">
                <a:latin typeface="+mj-lt"/>
              </a:rPr>
              <a:t>Студент: </a:t>
            </a:r>
            <a:r>
              <a:rPr lang="ru-RU" dirty="0" err="1">
                <a:latin typeface="+mj-lt"/>
              </a:rPr>
              <a:t>Онюшев</a:t>
            </a:r>
            <a:r>
              <a:rPr lang="ru-RU" dirty="0">
                <a:latin typeface="+mj-lt"/>
              </a:rPr>
              <a:t> А.А. РК6-</a:t>
            </a:r>
            <a:r>
              <a:rPr lang="en-US" dirty="0">
                <a:latin typeface="+mj-lt"/>
              </a:rPr>
              <a:t>76</a:t>
            </a:r>
            <a:r>
              <a:rPr lang="ru-RU" dirty="0">
                <a:latin typeface="+mj-lt"/>
              </a:rPr>
              <a:t>Б</a:t>
            </a:r>
          </a:p>
          <a:p>
            <a:pPr algn="l"/>
            <a:r>
              <a:rPr lang="ru-RU" dirty="0">
                <a:latin typeface="+mj-lt"/>
              </a:rPr>
              <a:t>Научный руководитель: Витюков Ф.А.</a:t>
            </a:r>
          </a:p>
        </p:txBody>
      </p:sp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0F67D4B0-A75F-4B2E-8DCE-6B75BCD2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327" y="3702882"/>
            <a:ext cx="1722673" cy="20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3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743-BB24-4010-9F79-D9DD3EEB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Проведение исследования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EA5F78-F3A9-4102-A0B0-A54DD6F0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10</a:t>
            </a:fld>
            <a:r>
              <a:rPr lang="en-US" sz="1800" dirty="0"/>
              <a:t> / 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48EEED-CF47-BF33-58DF-48697BC5E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4" y="2251059"/>
            <a:ext cx="5983418" cy="270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F49761-849E-2EC9-C3CC-B4429EBF4E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t="28504" r="20001" b="17004"/>
          <a:stretch/>
        </p:blipFill>
        <p:spPr bwMode="auto">
          <a:xfrm>
            <a:off x="7573073" y="2720017"/>
            <a:ext cx="3927613" cy="1080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0DB934-033F-BBB1-EBD1-053F58A1BFB9}"/>
              </a:ext>
            </a:extLst>
          </p:cNvPr>
          <p:cNvSpPr txBox="1"/>
          <p:nvPr/>
        </p:nvSpPr>
        <p:spPr>
          <a:xfrm>
            <a:off x="1597914" y="50340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10. Формула подсчета MSE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DE078-8992-4CDE-25AA-A0FC51B81850}"/>
              </a:ext>
            </a:extLst>
          </p:cNvPr>
          <p:cNvSpPr txBox="1"/>
          <p:nvPr/>
        </p:nvSpPr>
        <p:spPr>
          <a:xfrm>
            <a:off x="7692390" y="38769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11. Формула подсчета MАE</a:t>
            </a:r>
          </a:p>
        </p:txBody>
      </p:sp>
    </p:spTree>
    <p:extLst>
      <p:ext uri="{BB962C8B-B14F-4D97-AF65-F5344CB8AC3E}">
        <p14:creationId xmlns:p14="http://schemas.microsoft.com/office/powerpoint/2010/main" val="364019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517BE-EAF1-480A-8CC0-862156F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11</a:t>
            </a:fld>
            <a:r>
              <a:rPr lang="en-US" sz="1800" dirty="0"/>
              <a:t> / 12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E20C9DD-AAFE-93CC-2FCC-EDF3B01F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Проведение исследования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123088-D998-9342-8E02-3017EDC4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2" y="2269988"/>
            <a:ext cx="3991532" cy="28483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F8418C1-AE9F-9A93-99CA-8EDD61FB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42" y="2269987"/>
            <a:ext cx="3982006" cy="2848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F9BB59-E6C3-1C37-DBC4-067A9119AB25}"/>
              </a:ext>
            </a:extLst>
          </p:cNvPr>
          <p:cNvSpPr txBox="1"/>
          <p:nvPr/>
        </p:nvSpPr>
        <p:spPr>
          <a:xfrm>
            <a:off x="62380" y="511835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12. Зависимость времени обучения НС от количества эпох при использовании MSELoss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BC77F-B62F-838A-C5AD-687AE588A012}"/>
              </a:ext>
            </a:extLst>
          </p:cNvPr>
          <p:cNvSpPr txBox="1"/>
          <p:nvPr/>
        </p:nvSpPr>
        <p:spPr>
          <a:xfrm>
            <a:off x="6039907" y="511835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13. Зависимость времени обучения НС от количества эпох при использовании MAELoss</a:t>
            </a:r>
          </a:p>
        </p:txBody>
      </p:sp>
    </p:spTree>
    <p:extLst>
      <p:ext uri="{BB962C8B-B14F-4D97-AF65-F5344CB8AC3E}">
        <p14:creationId xmlns:p14="http://schemas.microsoft.com/office/powerpoint/2010/main" val="124439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FA83-1C5B-4DD6-A269-EFBB6008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FF78-B6C9-4EBB-B62B-0E126F9F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В результате работы были выполнены следующие задачи:</a:t>
            </a:r>
          </a:p>
          <a:p>
            <a:pPr lvl="1"/>
            <a:r>
              <a:rPr lang="ru-RU" dirty="0">
                <a:latin typeface="+mj-lt"/>
              </a:rPr>
              <a:t>Рассмотрено, что такое сверточная нейронная сеть;</a:t>
            </a:r>
          </a:p>
          <a:p>
            <a:pPr lvl="1"/>
            <a:r>
              <a:rPr lang="ru-RU" dirty="0">
                <a:latin typeface="+mj-lt"/>
              </a:rPr>
              <a:t>Чем сверточная сеть отличается от простого линейного перцептрона;</a:t>
            </a:r>
          </a:p>
          <a:p>
            <a:pPr lvl="1"/>
            <a:r>
              <a:rPr lang="ru-RU" dirty="0">
                <a:latin typeface="+mj-lt"/>
              </a:rPr>
              <a:t>Описана работа по составлению датасета на основе данных о тикере MSFT;</a:t>
            </a:r>
          </a:p>
          <a:p>
            <a:pPr lvl="1"/>
            <a:r>
              <a:rPr lang="ru-RU" dirty="0">
                <a:latin typeface="+mj-lt"/>
              </a:rPr>
              <a:t>Описана работа по настройке и подбору нужных функции-оптимизации, функции-потерь, функции-активации и других настроек архитектуры НС;</a:t>
            </a:r>
          </a:p>
          <a:p>
            <a:pPr lvl="1"/>
            <a:r>
              <a:rPr lang="ru-RU" dirty="0">
                <a:latin typeface="+mj-lt"/>
              </a:rPr>
              <a:t>Были проведены анализы работы сверточной НС при разных параметрах;</a:t>
            </a:r>
          </a:p>
          <a:p>
            <a:pPr lvl="1"/>
            <a:r>
              <a:rPr lang="ru-RU" dirty="0">
                <a:latin typeface="+mj-lt"/>
              </a:rPr>
              <a:t>Было проведено сравнение с работой линейного перцептрона при разных параметрах.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4CB5-A4F1-4114-8873-0B1767BC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12</a:t>
            </a:fld>
            <a:r>
              <a:rPr lang="en-US" sz="1800" dirty="0"/>
              <a:t> / </a:t>
            </a:r>
            <a:r>
              <a:rPr lang="ru-RU" sz="1800" dirty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720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48CB-16AD-4964-95CF-DAAF21D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9D25-391E-457C-B13E-6A8E6AE4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425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Цель работы: разработать и оптимизировать свёрточные нейронные сети для решения задач технического анализа при управлении активами на фондовом рынке .</a:t>
            </a:r>
          </a:p>
          <a:p>
            <a:r>
              <a:rPr lang="ru-RU" dirty="0">
                <a:latin typeface="+mj-lt"/>
              </a:rPr>
              <a:t>Задачи:</a:t>
            </a:r>
          </a:p>
          <a:p>
            <a:pPr lvl="1"/>
            <a:r>
              <a:rPr lang="ru-RU" dirty="0">
                <a:latin typeface="+mj-lt"/>
              </a:rPr>
              <a:t>разработать архитектуру нейронной сети на основе сверток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разработать датасет для загрузки необходимых данных в НС</a:t>
            </a:r>
            <a:r>
              <a:rPr lang="en-US" dirty="0">
                <a:latin typeface="+mj-lt"/>
              </a:rPr>
              <a:t>; </a:t>
            </a:r>
          </a:p>
          <a:p>
            <a:pPr lvl="1"/>
            <a:r>
              <a:rPr lang="ru-RU" dirty="0">
                <a:latin typeface="+mj-lt"/>
              </a:rPr>
              <a:t>подобрать необходимые настройки и параметризации для НС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обучить НС и провести исследование её пригодности для анализа биржевых котировок и стратегии торговли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0CA3-8402-4518-9B73-6432B19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</a:t>
            </a:fld>
            <a:r>
              <a:rPr lang="en-US" sz="1800" dirty="0"/>
              <a:t> / </a:t>
            </a:r>
            <a:r>
              <a:rPr lang="ru-RU" sz="1800" dirty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28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5201-EE36-437F-93F7-D02EEC9E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D7D3-0E9F-4572-BE6B-B17E54F5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Актуальность работы заключается в следующем:</a:t>
            </a:r>
          </a:p>
          <a:p>
            <a:pPr lvl="1"/>
            <a:r>
              <a:rPr lang="ru-RU" dirty="0">
                <a:latin typeface="+mj-lt"/>
              </a:rPr>
              <a:t>данная работа открывает большие возможности к изучению и применению нейронных сетей в области технического анализа биржи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подобных решений на </a:t>
            </a:r>
            <a:r>
              <a:rPr lang="en-US" dirty="0">
                <a:latin typeface="+mj-lt"/>
              </a:rPr>
              <a:t>CNN </a:t>
            </a:r>
            <a:r>
              <a:rPr lang="ru-RU" dirty="0">
                <a:latin typeface="+mj-lt"/>
              </a:rPr>
              <a:t>нет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данная работа позволяет посмотреть с другой стороны на использование </a:t>
            </a:r>
            <a:r>
              <a:rPr lang="en-US" dirty="0">
                <a:latin typeface="+mj-lt"/>
              </a:rPr>
              <a:t>CNN</a:t>
            </a:r>
            <a:r>
              <a:rPr lang="ru-RU" dirty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DB94-D2EF-4602-B72E-8C60FD08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3</a:t>
            </a:fld>
            <a:r>
              <a:rPr lang="ru-RU" sz="1800" dirty="0"/>
              <a:t> </a:t>
            </a:r>
            <a:r>
              <a:rPr lang="en-US" sz="1800" dirty="0"/>
              <a:t>/ </a:t>
            </a:r>
            <a:r>
              <a:rPr lang="ru-RU" sz="1800" dirty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23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62BF-6A34-47C7-AB1B-20596DB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Устройство </a:t>
            </a:r>
            <a:r>
              <a:rPr lang="en-US" b="1" dirty="0"/>
              <a:t>CNN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372E42-C676-4CAA-A1C4-E9619D22F1B7}"/>
              </a:ext>
            </a:extLst>
          </p:cNvPr>
          <p:cNvSpPr txBox="1"/>
          <p:nvPr/>
        </p:nvSpPr>
        <p:spPr>
          <a:xfrm>
            <a:off x="4476117" y="5892581"/>
            <a:ext cx="323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Рис. 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. Архитектура сверточной нейронной сети</a:t>
            </a:r>
            <a:endParaRPr lang="en-US" dirty="0">
              <a:latin typeface="+mj-lt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7B25496-8E82-4259-A465-1E1B7CC9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4</a:t>
            </a:fld>
            <a:r>
              <a:rPr lang="en-US" sz="1800" dirty="0"/>
              <a:t> / 12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5B80CF-E44B-F554-24B0-EBDE27475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8" y="1602466"/>
            <a:ext cx="7924763" cy="424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67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B63-544E-4F48-BA17-EB63040F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Изображение «в глазах» компьютера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412E9-2CC2-4B7C-BA72-24AA3490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5</a:t>
            </a:fld>
            <a:r>
              <a:rPr lang="en-US" sz="1800" dirty="0"/>
              <a:t> / 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0F0CA3-0C29-61A6-44B3-2C49629B6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80"/>
          <a:stretch/>
        </p:blipFill>
        <p:spPr bwMode="auto">
          <a:xfrm>
            <a:off x="876935" y="1690688"/>
            <a:ext cx="5219065" cy="1552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87865-DC68-AA80-FE99-7FBB6D745E68}"/>
              </a:ext>
            </a:extLst>
          </p:cNvPr>
          <p:cNvSpPr txBox="1"/>
          <p:nvPr/>
        </p:nvSpPr>
        <p:spPr>
          <a:xfrm>
            <a:off x="311213" y="3199963"/>
            <a:ext cx="60944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2 Как компьютер видит изображение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076E9E-E2CD-24DA-E217-9C190456C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9"/>
          <a:stretch/>
        </p:blipFill>
        <p:spPr bwMode="auto">
          <a:xfrm>
            <a:off x="1148079" y="3853060"/>
            <a:ext cx="4676775" cy="1798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F19274-8EE6-8502-FCEC-E25BDC6DDF78}"/>
              </a:ext>
            </a:extLst>
          </p:cNvPr>
          <p:cNvSpPr txBox="1"/>
          <p:nvPr/>
        </p:nvSpPr>
        <p:spPr>
          <a:xfrm>
            <a:off x="203454" y="5531683"/>
            <a:ext cx="60944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3 Преобразование из изображения в тензор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37E50F-3269-6E61-B070-CD3CC258B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47" y="2552262"/>
            <a:ext cx="2200275" cy="220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5BC011-27A6-58D0-EAC7-11B4E34546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6" r="14047"/>
          <a:stretch/>
        </p:blipFill>
        <p:spPr bwMode="auto">
          <a:xfrm>
            <a:off x="8891080" y="2552262"/>
            <a:ext cx="3086100" cy="22015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85C95F-5D89-2666-688D-937B872D4D31}"/>
              </a:ext>
            </a:extLst>
          </p:cNvPr>
          <p:cNvSpPr txBox="1"/>
          <p:nvPr/>
        </p:nvSpPr>
        <p:spPr>
          <a:xfrm>
            <a:off x="6096000" y="4730526"/>
            <a:ext cx="609447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 4. Изображение цифры и его представление в компьютере.</a:t>
            </a:r>
          </a:p>
        </p:txBody>
      </p:sp>
    </p:spTree>
    <p:extLst>
      <p:ext uri="{BB962C8B-B14F-4D97-AF65-F5344CB8AC3E}">
        <p14:creationId xmlns:p14="http://schemas.microsoft.com/office/powerpoint/2010/main" val="369082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C173-5653-470D-8BF1-75E7164D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Свертка</a:t>
            </a:r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7A6653-8DED-4E65-807F-040D5E2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C5CC-9188-4C4F-A834-6270706D19E9}" type="slidenum">
              <a:rPr lang="en-US" sz="1800" smtClean="0"/>
              <a:t>6</a:t>
            </a:fld>
            <a:r>
              <a:rPr lang="en-US" sz="1800" dirty="0"/>
              <a:t> / 12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58C816-2748-D337-93C4-A2FBB5CD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812" y="1458849"/>
            <a:ext cx="5376376" cy="3940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BB581-3F72-6EC3-D1C8-F3960D3595F7}"/>
              </a:ext>
            </a:extLst>
          </p:cNvPr>
          <p:cNvSpPr txBox="1"/>
          <p:nvPr/>
        </p:nvSpPr>
        <p:spPr>
          <a:xfrm>
            <a:off x="2873502" y="5287358"/>
            <a:ext cx="609447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5 Свертка изображения 5х5х1 с фильтром 3х3х1 для получения признака 3х3х1</a:t>
            </a:r>
          </a:p>
        </p:txBody>
      </p:sp>
    </p:spTree>
    <p:extLst>
      <p:ext uri="{BB962C8B-B14F-4D97-AF65-F5344CB8AC3E}">
        <p14:creationId xmlns:p14="http://schemas.microsoft.com/office/powerpoint/2010/main" val="262175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E97C-5462-4637-9393-C9BDF7B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Слой подвыборки (пулинга)</a:t>
            </a:r>
            <a:endParaRPr lang="en-US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25B59C-CB85-4137-9EE0-243F99F3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7</a:t>
            </a:fld>
            <a:r>
              <a:rPr lang="en-US" sz="1800" dirty="0"/>
              <a:t> / 12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EF2B72-3C41-3250-F656-E0885E4B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48" y="1823021"/>
            <a:ext cx="7599704" cy="3211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358BE4-DF38-F6F5-9DF3-596C4E69044C}"/>
              </a:ext>
            </a:extLst>
          </p:cNvPr>
          <p:cNvSpPr txBox="1"/>
          <p:nvPr/>
        </p:nvSpPr>
        <p:spPr>
          <a:xfrm>
            <a:off x="2872549" y="5034978"/>
            <a:ext cx="60944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6 Преобразования слоя подвыборки</a:t>
            </a:r>
          </a:p>
        </p:txBody>
      </p:sp>
    </p:spTree>
    <p:extLst>
      <p:ext uri="{BB962C8B-B14F-4D97-AF65-F5344CB8AC3E}">
        <p14:creationId xmlns:p14="http://schemas.microsoft.com/office/powerpoint/2010/main" val="411764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9BF3-4858-4B3E-AC4B-7FFA4051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Собственная </a:t>
            </a:r>
            <a:r>
              <a:rPr lang="en-US" b="1" dirty="0"/>
              <a:t>CNN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83CB94-08A3-4208-B4C9-8FD56A78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8</a:t>
            </a:fld>
            <a:r>
              <a:rPr lang="en-US" sz="1800" dirty="0"/>
              <a:t> / 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3619DE-0072-B0B8-994D-23F51EFB9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8" y="2215229"/>
            <a:ext cx="10536444" cy="242754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3CBECE-AEA7-8CD3-8287-609FFA3AFAD6}"/>
              </a:ext>
            </a:extLst>
          </p:cNvPr>
          <p:cNvSpPr txBox="1"/>
          <p:nvPr/>
        </p:nvSpPr>
        <p:spPr>
          <a:xfrm>
            <a:off x="2809494" y="4642771"/>
            <a:ext cx="60944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7 Архитектура НС</a:t>
            </a:r>
          </a:p>
        </p:txBody>
      </p:sp>
    </p:spTree>
    <p:extLst>
      <p:ext uri="{BB962C8B-B14F-4D97-AF65-F5344CB8AC3E}">
        <p14:creationId xmlns:p14="http://schemas.microsoft.com/office/powerpoint/2010/main" val="43362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955-39B8-43F8-822E-B994D38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 </a:t>
            </a:r>
            <a:r>
              <a:rPr lang="ru-RU" b="1" dirty="0" err="1"/>
              <a:t>yahoo</a:t>
            </a:r>
            <a:r>
              <a:rPr lang="ru-RU" b="1" dirty="0"/>
              <a:t> </a:t>
            </a:r>
            <a:r>
              <a:rPr lang="ru-RU" b="1" dirty="0" err="1"/>
              <a:t>finance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ABB6-0DD2-4484-B3B0-03E8B55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9</a:t>
            </a:fld>
            <a:r>
              <a:rPr lang="ru-RU" sz="1800" dirty="0"/>
              <a:t> </a:t>
            </a:r>
            <a:r>
              <a:rPr lang="en-US" sz="1800" dirty="0"/>
              <a:t>/ 12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BA263A-9DE5-F5BB-4667-4A605952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8" y="2046680"/>
            <a:ext cx="5376989" cy="27646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216215-9753-9571-5479-2609F008F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015" y="2046679"/>
            <a:ext cx="5376988" cy="2764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132D16-426B-DE3C-8D83-5DA6812EA633}"/>
              </a:ext>
            </a:extLst>
          </p:cNvPr>
          <p:cNvSpPr txBox="1"/>
          <p:nvPr/>
        </p:nvSpPr>
        <p:spPr>
          <a:xfrm>
            <a:off x="838200" y="498264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8. Вид полученной таблицы датасета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F5DDA-1A29-4CFF-BC5A-5CCB330E4F07}"/>
              </a:ext>
            </a:extLst>
          </p:cNvPr>
          <p:cNvSpPr txBox="1"/>
          <p:nvPr/>
        </p:nvSpPr>
        <p:spPr>
          <a:xfrm>
            <a:off x="6934962" y="49826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9. Итоговый вид таблицы датасета</a:t>
            </a:r>
          </a:p>
        </p:txBody>
      </p:sp>
    </p:spTree>
    <p:extLst>
      <p:ext uri="{BB962C8B-B14F-4D97-AF65-F5344CB8AC3E}">
        <p14:creationId xmlns:p14="http://schemas.microsoft.com/office/powerpoint/2010/main" val="112039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1224</TotalTime>
  <Words>978</Words>
  <Application>Microsoft Office PowerPoint</Application>
  <PresentationFormat>Широкоэкранный</PresentationFormat>
  <Paragraphs>78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Применение свёрточных нейронных сетей (CNN) для решения задач технического анализа при управлении активами на фондовом рынке</vt:lpstr>
      <vt:lpstr>Постановка задачи</vt:lpstr>
      <vt:lpstr>Актуальность</vt:lpstr>
      <vt:lpstr>Устройство CNN</vt:lpstr>
      <vt:lpstr>Изображение «в глазах» компьютера</vt:lpstr>
      <vt:lpstr>Свертка</vt:lpstr>
      <vt:lpstr>Слой подвыборки (пулинга)</vt:lpstr>
      <vt:lpstr>Собственная CNN</vt:lpstr>
      <vt:lpstr>Работа с yahoo finance</vt:lpstr>
      <vt:lpstr>Проведение исследования</vt:lpstr>
      <vt:lpstr>Проведение исследования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Elizaveta Kotelnikova</dc:creator>
  <cp:lastModifiedBy>artyom Onyushev</cp:lastModifiedBy>
  <cp:revision>127</cp:revision>
  <dcterms:created xsi:type="dcterms:W3CDTF">2022-03-09T06:59:58Z</dcterms:created>
  <dcterms:modified xsi:type="dcterms:W3CDTF">2024-03-16T22:10:44Z</dcterms:modified>
</cp:coreProperties>
</file>