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8"/>
  </p:notesMasterIdLst>
  <p:sldIdLst>
    <p:sldId id="328" r:id="rId2"/>
    <p:sldId id="360" r:id="rId3"/>
    <p:sldId id="370" r:id="rId4"/>
    <p:sldId id="310" r:id="rId5"/>
    <p:sldId id="373" r:id="rId6"/>
    <p:sldId id="350" r:id="rId7"/>
    <p:sldId id="364" r:id="rId8"/>
    <p:sldId id="362" r:id="rId9"/>
    <p:sldId id="363" r:id="rId10"/>
    <p:sldId id="365" r:id="rId11"/>
    <p:sldId id="366" r:id="rId12"/>
    <p:sldId id="374" r:id="rId13"/>
    <p:sldId id="368" r:id="rId14"/>
    <p:sldId id="371" r:id="rId15"/>
    <p:sldId id="372" r:id="rId16"/>
    <p:sldId id="369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s" id="{FCEA663C-48B0-7640-ACFB-F74CC6B52896}">
          <p14:sldIdLst>
            <p14:sldId id="328"/>
          </p14:sldIdLst>
        </p14:section>
        <p14:section name="Main Pages" id="{2D6216EE-085B-1D4F-9148-1C95E9B04113}">
          <p14:sldIdLst>
            <p14:sldId id="360"/>
            <p14:sldId id="370"/>
            <p14:sldId id="310"/>
            <p14:sldId id="373"/>
            <p14:sldId id="350"/>
            <p14:sldId id="364"/>
            <p14:sldId id="362"/>
            <p14:sldId id="363"/>
            <p14:sldId id="365"/>
            <p14:sldId id="366"/>
            <p14:sldId id="374"/>
            <p14:sldId id="368"/>
            <p14:sldId id="371"/>
            <p14:sldId id="372"/>
            <p14:sldId id="369"/>
          </p14:sldIdLst>
        </p14:section>
        <p14:section name="End Pages" id="{3602EDAD-CAB5-8D49-BB7B-9D76B04224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EA"/>
    <a:srgbClr val="D4E6FF"/>
    <a:srgbClr val="000000"/>
    <a:srgbClr val="232323"/>
    <a:srgbClr val="434343"/>
    <a:srgbClr val="FFFFFF"/>
    <a:srgbClr val="D4E5FE"/>
    <a:srgbClr val="F8F8F8"/>
    <a:srgbClr val="EAEAEA"/>
    <a:srgbClr val="F83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4"/>
    <p:restoredTop sz="89831" autoAdjust="0"/>
  </p:normalViewPr>
  <p:slideViewPr>
    <p:cSldViewPr snapToGrid="0" snapToObjects="1">
      <p:cViewPr varScale="1">
        <p:scale>
          <a:sx n="99" d="100"/>
          <a:sy n="99" d="100"/>
        </p:scale>
        <p:origin x="1266" y="72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1DD2-73B1-F14C-85CF-6D78FFDE7F84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E6FB5-F890-304F-A36B-54AA81FB8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2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Добрый день, уважаемые члены комиссии.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Тема моей выпускной работы: «Применение методов машинного обучения (ML) для решения задач технического анализа при управлении активами на фондовом рынке».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6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9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Работа трансформера определяется большим количеством настроечных параметров. После многочисленных экспериментов с данными настройками, я привожу лучшие результаты в данной таблице.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4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Написать хорошую речь про </a:t>
            </a:r>
            <a:r>
              <a:rPr lang="en-US" dirty="0"/>
              <a:t>MSE, MAE.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350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98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060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332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исследования показал, что лучше всего себя показал</a:t>
            </a:r>
            <a:r>
              <a:rPr lang="en-US" dirty="0"/>
              <a:t> </a:t>
            </a:r>
            <a:r>
              <a:rPr lang="ru-RU" dirty="0"/>
              <a:t>многослойный перцептрон с дообучением: он дал лучшие результаты при меньшем времени обучения.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5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Результаты исследований, в свою очередь, будут помогать принимать решения по оптимизации </a:t>
            </a:r>
            <a:r>
              <a:rPr lang="ru-RU" sz="12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гиперпараметров</a:t>
            </a:r>
            <a:r>
              <a:rPr lang="ru-RU" sz="12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НС (нейронная сеть). Также покажет наглядно, есть ли будущее у такого применения машинного обучения.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2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этом слайде приведены основные необходимые определения для понимания работы. Представлен вид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200, формула его расчета, схема свечей и наглядные примеры по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48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данного этапа прошло ознакомление с написанием искусственного интеллекта на основе НС. Изучены возможности модуля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PyTorch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языка программирования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Разобраны главные математические и биологические основы НС. Изучена теория по перцептрону.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 линейный перцептрон с возможностью обучения на различных датасетах. Изучены различия в поведении разных функций-оптимизаторов и функций-потерь. Изучены перемены, которые появляются при изменении параметров нейронной сети. Создан датасет.</a:t>
            </a: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452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дальнейшем нам пригодится понимание, что такое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MSE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поэтому на данном слайде можно уточнить всю необходимую информацию по ним. Сами по себе данные метрики используются для нахождения расстояния между требуем ответом и полученным от нейронной сети. Сама нейронная сеть в ходе обучения должна минимизировать значения этой функции.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77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следующей части работы было принято решение использовать </a:t>
            </a:r>
            <a:r>
              <a:rPr lang="ru-RU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сверточную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нейронную сеть вместо перцептрона. На слайде представлено схематичное устройство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результате были выполнены следующие задачи: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Рассмотрено, что такое сверточная нейронная сеть и написана своя.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Чем сверточная сеть отличается от простого линейного перцептрона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проведены анализы работы сверточной НС при разных параметрах.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проведено сравнение с работой линейного перцептрона.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09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показаны полученные результаты при использовании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MSE 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MAE 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соответственно.</a:t>
            </a:r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967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2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1A34-012C-4E6A-8753-551B3ED3497B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6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ACE5-BB05-C3A5-DD41-173337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DC787-2CB8-7D05-7248-858F7195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BAE0B-13F0-64F1-931E-30D57275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90A8-7550-4593-9F25-253389591A3F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82812-101B-7090-50AB-7588FBD0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66155-AA2C-8FF1-D604-9C0D5E23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8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B54F11-0A84-1BDD-F8B1-4A6AB340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E85FF9-1A4D-2103-8E70-27524A4F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23D07-ACD4-B405-AC0F-BCC39006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4079-F9A7-48EA-8B37-4A4841423031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D1D5B-DEBA-3AA4-215A-3DDE7419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A6B24-E5D5-0134-836C-502AE8CB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38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ED183-9AEB-04E1-1030-33EF54C1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279B3-8393-6458-8BB7-7ADA4E5B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40523-4510-EF74-45EE-D22BB79A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74DC-0A52-4AA4-B5B7-12C9F6CC79D3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B625F-5079-C90D-D8DF-CB7B6049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A83B6-A404-5936-CC80-EC9668C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1A509-87DC-767E-1832-C7CC363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1884C6-3013-2458-0D68-A7902165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03E16-5D83-7B39-5E7A-9F01AC18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6F3E-6D0F-47A7-8EE9-1CB545913329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CCE9B-95D8-9316-C686-67A20911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337C9-1926-3AED-110C-23634C2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2984E-EC5B-9060-A2BD-594795B0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29E23-65B3-BB1A-8057-C43A937AF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BCA964-7517-C44F-4089-D73C8C9A4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D9D7B3-96A9-1F31-FFD0-CED4EDBF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8176-BFA7-450D-BC2A-194FEFCF3BBF}" type="datetime1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8DED3-81A7-C95A-C099-288A4C2E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EE3D20-8724-FA65-EF34-BC2B1AD6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5074E-293E-3A76-CAC2-6C589414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44E037-C4FA-D65F-DD15-3EB27E8E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D5DBB3-1C4A-34AF-0037-C7D147D1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D213FB-DBAC-11C6-C232-49F21D79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A2461-D4A7-7991-4932-4BC08454C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03503A-4F0A-0B84-8B95-C5532231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3EC0-D1DF-49BC-AF13-22AACD54A65F}" type="datetime1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2E2AA5-B04B-511D-3F64-47B0E93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CC1A9-C078-D857-B6FC-D2BE7A4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877D4-61ED-5225-4B61-2CBCB01D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96CAC9-68A8-6AA1-1060-7FB102AF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225A-C4AD-44E1-8688-4BFDE31671E2}" type="datetime1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B4FA76-A58E-6266-E50F-6EE6783F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4F895F-D327-014B-C3DF-00E76939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2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B7B5-B21E-4767-BE45-7DB9A41BC4DF}" type="datetime1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7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2561-52A2-5966-54B8-EEDDAEB3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A797C-423C-AC6B-D4D5-A9A8E00A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E570D-2BFC-B862-DCD3-1F1B707F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C0C96-5EA3-6E15-1B27-D078901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03D3-6D24-498C-B2DF-904A6F817CE7}" type="datetime1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8A6578-8C97-AD3E-6C9F-9C52222A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18E633-B5FC-2FB9-CCBB-E727CBD4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DECCB-440D-BA77-A255-47BA24D5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359C9-E73A-60DA-395D-0BA533E81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5D950-A285-52A7-3A70-B9D48FD5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07823-E262-66FD-5E7C-73C23012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5A7A-C102-4985-9780-A753D2560022}" type="datetime1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9CEFE-2C72-7E64-ED66-D17D5B33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00F73-52A0-70AA-D241-932B2663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4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C669-F352-4F8B-A6C4-15811890A783}" type="datetime1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package" Target="../embeddings/Microsoft_Excel_Worksheet7.xlsx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Worksheet8.xlsx"/><Relationship Id="rId4" Type="http://schemas.openxmlformats.org/officeDocument/2006/relationships/image" Target="../media/image23.emf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package" Target="../embeddings/Microsoft_Excel_Worksheet9.xlsx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package" Target="../embeddings/Microsoft_Excel_Worksheet10.xlsx"/><Relationship Id="rId4" Type="http://schemas.openxmlformats.org/officeDocument/2006/relationships/image" Target="../media/image28.emf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package" Target="../embeddings/Microsoft_Excel_Worksheet11.xlsx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Excel_Worksheet12.xlsx"/><Relationship Id="rId4" Type="http://schemas.openxmlformats.org/officeDocument/2006/relationships/image" Target="../media/image33.emf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package" Target="../embeddings/Microsoft_Excel_Worksheet2.xlsx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1" y="1989372"/>
            <a:ext cx="8999746" cy="1297292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Применение методов машинного обучения (ML) для решения задач технического анализа при управлении активами на фондовом рынке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76DEA"/>
              </a:buClr>
            </a:pPr>
            <a:r>
              <a:rPr lang="ru-RU" sz="2000" dirty="0">
                <a:solidFill>
                  <a:schemeClr val="bg1">
                    <a:alpha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26.06.2024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1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6FAB-C5DB-956D-AF96-0135DD7C3A3F}"/>
              </a:ext>
            </a:extLst>
          </p:cNvPr>
          <p:cNvSpPr txBox="1">
            <a:spLocks/>
          </p:cNvSpPr>
          <p:nvPr/>
        </p:nvSpPr>
        <p:spPr>
          <a:xfrm>
            <a:off x="463432" y="4077217"/>
            <a:ext cx="6368689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Выполнил: Онюшев А.А., РК6-86Б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F1B5A61-8DDF-35FF-60C6-41ECB78C5355}"/>
              </a:ext>
            </a:extLst>
          </p:cNvPr>
          <p:cNvSpPr txBox="1">
            <a:spLocks/>
          </p:cNvSpPr>
          <p:nvPr/>
        </p:nvSpPr>
        <p:spPr>
          <a:xfrm>
            <a:off x="463436" y="4512947"/>
            <a:ext cx="7688526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Научный руководитель: </a:t>
            </a:r>
            <a:r>
              <a:rPr lang="ru-RU" sz="2800" b="1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Витюков</a:t>
            </a:r>
            <a:r>
              <a:rPr lang="ru-RU" sz="28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Ф.А.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0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1852265" y="-818956"/>
            <a:ext cx="9386048" cy="8115300"/>
          </a:xfrm>
          <a:prstGeom prst="parallelogram">
            <a:avLst/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875"/>
            <a:ext cx="7533783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Решение задачи технического анализа на архитектуре </a:t>
            </a:r>
            <a:r>
              <a:rPr lang="en-US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ViT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D4D67-7B85-5BA9-B79D-0ACE12EEC2FD}"/>
              </a:ext>
            </a:extLst>
          </p:cNvPr>
          <p:cNvSpPr txBox="1"/>
          <p:nvPr/>
        </p:nvSpPr>
        <p:spPr>
          <a:xfrm>
            <a:off x="384865" y="2690336"/>
            <a:ext cx="60073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Зрительный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трансформер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(Vision Transformer,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ViT)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— ViT (Vision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Transformer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) - это модель глубокого обучения, которая применяет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трансформерную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архитектуру к задачам компьютерного зрения. В отличие от традиционных моделей, ViT не использует свертки, а вместо этого преобразует изображение в последовательность векторов и обрабатывает их с помощью механизма внимания трансформера.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357361-B138-86ED-7C5D-FE852A5103EE}"/>
              </a:ext>
            </a:extLst>
          </p:cNvPr>
          <p:cNvSpPr txBox="1"/>
          <p:nvPr/>
        </p:nvSpPr>
        <p:spPr>
          <a:xfrm>
            <a:off x="7587187" y="4958987"/>
            <a:ext cx="312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12. Схема устройства </a:t>
            </a:r>
            <a:r>
              <a:rPr lang="en-US" dirty="0"/>
              <a:t>ViT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2B897-F139-96F7-D007-DBE6781ED388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4F1652-D86F-3EA7-66C5-9AF5B80C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5" y="887059"/>
            <a:ext cx="5510766" cy="40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ViT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5" name="Google Shape;57;p2">
            <a:extLst>
              <a:ext uri="{FF2B5EF4-FFF2-40B4-BE49-F238E27FC236}">
                <a16:creationId xmlns:a16="http://schemas.microsoft.com/office/drawing/2014/main" id="{3F2956B9-5FDC-6241-24E6-A5ECAE474753}"/>
              </a:ext>
            </a:extLst>
          </p:cNvPr>
          <p:cNvCxnSpPr/>
          <p:nvPr/>
        </p:nvCxnSpPr>
        <p:spPr>
          <a:xfrm>
            <a:off x="1121617" y="4440344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107326A9-E8F6-EC6D-71EF-FA5C65C9E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712975"/>
              </p:ext>
            </p:extLst>
          </p:nvPr>
        </p:nvGraphicFramePr>
        <p:xfrm>
          <a:off x="5949261" y="2949575"/>
          <a:ext cx="56673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667336" imgH="1362055" progId="Excel.Sheet.12">
                  <p:embed/>
                </p:oleObj>
              </mc:Choice>
              <mc:Fallback>
                <p:oleObj name="Worksheet" r:id="rId3" imgW="5667336" imgH="1362055" progId="Excel.Sheet.12">
                  <p:embed/>
                  <p:pic>
                    <p:nvPicPr>
                      <p:cNvPr id="28" name="Объект 27">
                        <a:extLst>
                          <a:ext uri="{FF2B5EF4-FFF2-40B4-BE49-F238E27FC236}">
                            <a16:creationId xmlns:a16="http://schemas.microsoft.com/office/drawing/2014/main" id="{107326A9-E8F6-EC6D-71EF-FA5C65C9EE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9261" y="2949575"/>
                        <a:ext cx="56673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E440E13-F2C3-6C7A-9F7B-9CE340696410}"/>
              </a:ext>
            </a:extLst>
          </p:cNvPr>
          <p:cNvSpPr txBox="1"/>
          <p:nvPr/>
        </p:nvSpPr>
        <p:spPr>
          <a:xfrm>
            <a:off x="606315" y="3107200"/>
            <a:ext cx="4350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13. График</a:t>
            </a:r>
            <a:r>
              <a:rPr lang="en-US" dirty="0"/>
              <a:t> </a:t>
            </a:r>
            <a:r>
              <a:rPr lang="ru-RU" dirty="0"/>
              <a:t>наилучшего результата (5)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5E3AB-E4A8-7018-3CA5-2538940DDBCB}"/>
              </a:ext>
            </a:extLst>
          </p:cNvPr>
          <p:cNvSpPr txBox="1"/>
          <p:nvPr/>
        </p:nvSpPr>
        <p:spPr>
          <a:xfrm>
            <a:off x="129395" y="5713476"/>
            <a:ext cx="5304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14. График второго наилучшего результата (4)</a:t>
            </a:r>
            <a:endParaRPr lang="ru-RU" dirty="0">
              <a:highlight>
                <a:srgbClr val="FF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773296" y="64862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4454-C1C1-D674-3547-D19D04294090}"/>
              </a:ext>
            </a:extLst>
          </p:cNvPr>
          <p:cNvSpPr txBox="1"/>
          <p:nvPr/>
        </p:nvSpPr>
        <p:spPr>
          <a:xfrm>
            <a:off x="6676394" y="4482417"/>
            <a:ext cx="42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7</a:t>
            </a:r>
            <a:r>
              <a:rPr lang="ru-RU" dirty="0"/>
              <a:t>. Наилучшие значения метрик</a:t>
            </a:r>
          </a:p>
        </p:txBody>
      </p:sp>
      <p:cxnSp>
        <p:nvCxnSpPr>
          <p:cNvPr id="4" name="Google Shape;57;p2">
            <a:extLst>
              <a:ext uri="{FF2B5EF4-FFF2-40B4-BE49-F238E27FC236}">
                <a16:creationId xmlns:a16="http://schemas.microsoft.com/office/drawing/2014/main" id="{8AA0020D-AEB5-3166-CF92-F8F2CBDF11D1}"/>
              </a:ext>
            </a:extLst>
          </p:cNvPr>
          <p:cNvCxnSpPr/>
          <p:nvPr/>
        </p:nvCxnSpPr>
        <p:spPr>
          <a:xfrm>
            <a:off x="4845353" y="4440344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57;p2">
            <a:extLst>
              <a:ext uri="{FF2B5EF4-FFF2-40B4-BE49-F238E27FC236}">
                <a16:creationId xmlns:a16="http://schemas.microsoft.com/office/drawing/2014/main" id="{C6CF9948-AE60-472A-775E-063DEF0B6E54}"/>
              </a:ext>
            </a:extLst>
          </p:cNvPr>
          <p:cNvCxnSpPr/>
          <p:nvPr/>
        </p:nvCxnSpPr>
        <p:spPr>
          <a:xfrm>
            <a:off x="8161374" y="4429443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C92EAA-7454-4820-9E62-93836318D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11" y="3476532"/>
            <a:ext cx="3007869" cy="21818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752320-8688-8173-5EFE-4D5D9D3F1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017" y="1015492"/>
            <a:ext cx="3014766" cy="2148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E14D3F-5400-71D0-1C48-61D8D0C462FB}"/>
              </a:ext>
            </a:extLst>
          </p:cNvPr>
          <p:cNvSpPr txBox="1"/>
          <p:nvPr/>
        </p:nvSpPr>
        <p:spPr>
          <a:xfrm>
            <a:off x="866333" y="6155826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На графиках синим цветом показаны предсказанные значения, красным – точные. По оси абсцисс – дни, по ординат – нормированное значение </a:t>
            </a:r>
            <a:r>
              <a:rPr lang="en-US" sz="1200" dirty="0"/>
              <a:t>stop-loss.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6006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20BE-A8FA-36DA-BBD0-90FAC6A6E23A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12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F1C2BE-E39C-A7DC-F84C-722F69D8E4ED}"/>
              </a:ext>
            </a:extLst>
          </p:cNvPr>
          <p:cNvSpPr txBox="1">
            <a:spLocks/>
          </p:cNvSpPr>
          <p:nvPr/>
        </p:nvSpPr>
        <p:spPr>
          <a:xfrm>
            <a:off x="702945" y="0"/>
            <a:ext cx="9076322" cy="174982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Применение метода дообучения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D07A-F7A3-EE46-8D1A-2CCF84030C7A}"/>
              </a:ext>
            </a:extLst>
          </p:cNvPr>
          <p:cNvSpPr txBox="1"/>
          <p:nvPr/>
        </p:nvSpPr>
        <p:spPr>
          <a:xfrm>
            <a:off x="702945" y="2243770"/>
            <a:ext cx="65829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Управление активами на основе дневного </a:t>
            </a:r>
            <a:r>
              <a:rPr lang="ru-RU" sz="20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таймфрейма</a:t>
            </a:r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графика цены подразумевает возможность для дообучения НС каждый день.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Поэтому было проведено исследование с использованием цикла дообучений НС. 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Каждый день от брокера мы получаем новый элемент датасета с информацией о цене закрытия вчерашнего дня. 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 её основе, управляющий активами раз в  день добавляет данные о правильном «</a:t>
            </a:r>
            <a:r>
              <a:rPr lang="ru-RU" sz="20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take-profit</a:t>
            </a:r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» и «stop-loss». Этой новой информации и будем дообучать НС.</a:t>
            </a:r>
          </a:p>
        </p:txBody>
      </p:sp>
    </p:spTree>
    <p:extLst>
      <p:ext uri="{BB962C8B-B14F-4D97-AF65-F5344CB8AC3E}">
        <p14:creationId xmlns:p14="http://schemas.microsoft.com/office/powerpoint/2010/main" val="428776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6" y="144875"/>
            <a:ext cx="12062603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метода дообучения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MLP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5" name="Google Shape;57;p2">
            <a:extLst>
              <a:ext uri="{FF2B5EF4-FFF2-40B4-BE49-F238E27FC236}">
                <a16:creationId xmlns:a16="http://schemas.microsoft.com/office/drawing/2014/main" id="{3F2956B9-5FDC-6241-24E6-A5ECAE474753}"/>
              </a:ext>
            </a:extLst>
          </p:cNvPr>
          <p:cNvCxnSpPr/>
          <p:nvPr/>
        </p:nvCxnSpPr>
        <p:spPr>
          <a:xfrm>
            <a:off x="313387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</a:p>
        </p:txBody>
      </p:sp>
      <p:cxnSp>
        <p:nvCxnSpPr>
          <p:cNvPr id="4" name="Google Shape;57;p2">
            <a:extLst>
              <a:ext uri="{FF2B5EF4-FFF2-40B4-BE49-F238E27FC236}">
                <a16:creationId xmlns:a16="http://schemas.microsoft.com/office/drawing/2014/main" id="{8AA0020D-AEB5-3166-CF92-F8F2CBDF11D1}"/>
              </a:ext>
            </a:extLst>
          </p:cNvPr>
          <p:cNvCxnSpPr/>
          <p:nvPr/>
        </p:nvCxnSpPr>
        <p:spPr>
          <a:xfrm>
            <a:off x="4037123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57;p2">
            <a:extLst>
              <a:ext uri="{FF2B5EF4-FFF2-40B4-BE49-F238E27FC236}">
                <a16:creationId xmlns:a16="http://schemas.microsoft.com/office/drawing/2014/main" id="{C6CF9948-AE60-472A-775E-063DEF0B6E54}"/>
              </a:ext>
            </a:extLst>
          </p:cNvPr>
          <p:cNvCxnSpPr/>
          <p:nvPr/>
        </p:nvCxnSpPr>
        <p:spPr>
          <a:xfrm>
            <a:off x="8163881" y="6213579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32DA2D02-CC14-0A54-8BA9-C73D2732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AF0C6-B598-F8EF-D472-9091C9D4B057}"/>
              </a:ext>
            </a:extLst>
          </p:cNvPr>
          <p:cNvSpPr txBox="1"/>
          <p:nvPr/>
        </p:nvSpPr>
        <p:spPr>
          <a:xfrm>
            <a:off x="1402973" y="3264297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15.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95076EE0-16C3-DA2C-4E9C-93AE04E43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408666"/>
              </p:ext>
            </p:extLst>
          </p:nvPr>
        </p:nvGraphicFramePr>
        <p:xfrm>
          <a:off x="6778623" y="1933260"/>
          <a:ext cx="51736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00526" imgH="457082" progId="Excel.Sheet.12">
                  <p:embed/>
                </p:oleObj>
              </mc:Choice>
              <mc:Fallback>
                <p:oleObj name="Worksheet" r:id="rId3" imgW="5400526" imgH="4570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23" y="1933260"/>
                        <a:ext cx="517366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DC75100-628B-9446-B3B0-3406C5D0611C}"/>
              </a:ext>
            </a:extLst>
          </p:cNvPr>
          <p:cNvSpPr txBox="1"/>
          <p:nvPr/>
        </p:nvSpPr>
        <p:spPr>
          <a:xfrm>
            <a:off x="7421272" y="2414368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8. Значения метрик для </a:t>
            </a:r>
            <a:r>
              <a:rPr lang="en-US" dirty="0"/>
              <a:t>MLP </a:t>
            </a:r>
            <a:r>
              <a:rPr lang="ru-RU" dirty="0"/>
              <a:t>до дообучения </a:t>
            </a:r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606662B2-70C8-F664-43BC-2EFCAB8DF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323448"/>
              </p:ext>
            </p:extLst>
          </p:nvPr>
        </p:nvGraphicFramePr>
        <p:xfrm>
          <a:off x="6767511" y="3898646"/>
          <a:ext cx="5195887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400526" imgH="1600318" progId="Excel.Sheet.12">
                  <p:embed/>
                </p:oleObj>
              </mc:Choice>
              <mc:Fallback>
                <p:oleObj name="Worksheet" r:id="rId5" imgW="5400526" imgH="16003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7511" y="3898646"/>
                        <a:ext cx="5195887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535805A-D26E-5195-C6EB-D5F4ACEFF5D6}"/>
              </a:ext>
            </a:extLst>
          </p:cNvPr>
          <p:cNvSpPr txBox="1"/>
          <p:nvPr/>
        </p:nvSpPr>
        <p:spPr>
          <a:xfrm>
            <a:off x="7450391" y="5460149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9. Значения метрик для </a:t>
            </a:r>
            <a:r>
              <a:rPr lang="en-US" dirty="0"/>
              <a:t>MLP </a:t>
            </a:r>
            <a:r>
              <a:rPr lang="ru-RU" dirty="0"/>
              <a:t>после дообучения </a:t>
            </a:r>
          </a:p>
        </p:txBody>
      </p:sp>
      <p:cxnSp>
        <p:nvCxnSpPr>
          <p:cNvPr id="3" name="Google Shape;57;p2">
            <a:extLst>
              <a:ext uri="{FF2B5EF4-FFF2-40B4-BE49-F238E27FC236}">
                <a16:creationId xmlns:a16="http://schemas.microsoft.com/office/drawing/2014/main" id="{9252C42C-77C9-F037-04B4-A801700B508C}"/>
              </a:ext>
            </a:extLst>
          </p:cNvPr>
          <p:cNvCxnSpPr/>
          <p:nvPr/>
        </p:nvCxnSpPr>
        <p:spPr>
          <a:xfrm>
            <a:off x="342146" y="6715731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57;p2">
            <a:extLst>
              <a:ext uri="{FF2B5EF4-FFF2-40B4-BE49-F238E27FC236}">
                <a16:creationId xmlns:a16="http://schemas.microsoft.com/office/drawing/2014/main" id="{19A9CD0C-71FB-976D-1CD4-1AD9DDBA90E8}"/>
              </a:ext>
            </a:extLst>
          </p:cNvPr>
          <p:cNvCxnSpPr/>
          <p:nvPr/>
        </p:nvCxnSpPr>
        <p:spPr>
          <a:xfrm>
            <a:off x="4065882" y="6715731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E3DDAA-70E3-E7BF-F352-640DB2F48798}"/>
              </a:ext>
            </a:extLst>
          </p:cNvPr>
          <p:cNvSpPr txBox="1"/>
          <p:nvPr/>
        </p:nvSpPr>
        <p:spPr>
          <a:xfrm>
            <a:off x="1402973" y="6042271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16.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6E21C3D-7F3E-DA19-795B-64B2DCCC1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2" y="1139580"/>
            <a:ext cx="2940740" cy="21164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ED57AF-AC1A-C91E-68EC-3AA1E8C38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042" y="1143690"/>
            <a:ext cx="2911555" cy="211649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70487D-D55D-FA48-C51B-C506C2335A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1" y="3898646"/>
            <a:ext cx="2940740" cy="211649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06BF83-F951-DB33-C444-526BC0C45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5373" y="3898646"/>
            <a:ext cx="2980981" cy="21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6" y="144875"/>
            <a:ext cx="12062603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метода дообучения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CNN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2DA2D02-CC14-0A54-8BA9-C73D2732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5" name="Google Shape;57;p2">
            <a:extLst>
              <a:ext uri="{FF2B5EF4-FFF2-40B4-BE49-F238E27FC236}">
                <a16:creationId xmlns:a16="http://schemas.microsoft.com/office/drawing/2014/main" id="{4A9DBAF2-F723-12EC-2119-086B96BBA98B}"/>
              </a:ext>
            </a:extLst>
          </p:cNvPr>
          <p:cNvCxnSpPr/>
          <p:nvPr/>
        </p:nvCxnSpPr>
        <p:spPr>
          <a:xfrm>
            <a:off x="342146" y="6715731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57;p2">
            <a:extLst>
              <a:ext uri="{FF2B5EF4-FFF2-40B4-BE49-F238E27FC236}">
                <a16:creationId xmlns:a16="http://schemas.microsoft.com/office/drawing/2014/main" id="{EF8D2FD7-3800-D9CD-50AF-C44B7D72D829}"/>
              </a:ext>
            </a:extLst>
          </p:cNvPr>
          <p:cNvCxnSpPr/>
          <p:nvPr/>
        </p:nvCxnSpPr>
        <p:spPr>
          <a:xfrm>
            <a:off x="4065882" y="6715731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57;p2">
            <a:extLst>
              <a:ext uri="{FF2B5EF4-FFF2-40B4-BE49-F238E27FC236}">
                <a16:creationId xmlns:a16="http://schemas.microsoft.com/office/drawing/2014/main" id="{AC70E3F4-DDDC-970D-6F44-5A7E1BBA2714}"/>
              </a:ext>
            </a:extLst>
          </p:cNvPr>
          <p:cNvCxnSpPr/>
          <p:nvPr/>
        </p:nvCxnSpPr>
        <p:spPr>
          <a:xfrm>
            <a:off x="8163881" y="6213579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6" name="Объект 35">
            <a:extLst>
              <a:ext uri="{FF2B5EF4-FFF2-40B4-BE49-F238E27FC236}">
                <a16:creationId xmlns:a16="http://schemas.microsoft.com/office/drawing/2014/main" id="{3ECDB610-D41A-6403-BEB9-5BB6AFC53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44334"/>
              </p:ext>
            </p:extLst>
          </p:nvPr>
        </p:nvGraphicFramePr>
        <p:xfrm>
          <a:off x="6770686" y="1893434"/>
          <a:ext cx="51895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19609" imgH="457082" progId="Excel.Sheet.12">
                  <p:embed/>
                </p:oleObj>
              </mc:Choice>
              <mc:Fallback>
                <p:oleObj name="Worksheet" r:id="rId3" imgW="5419609" imgH="457082" progId="Excel.Sheet.12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95076EE0-16C3-DA2C-4E9C-93AE04E43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0686" y="1893434"/>
                        <a:ext cx="5189537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7BAA0E5-953F-75AE-5ACF-361DB4449DDA}"/>
              </a:ext>
            </a:extLst>
          </p:cNvPr>
          <p:cNvSpPr txBox="1"/>
          <p:nvPr/>
        </p:nvSpPr>
        <p:spPr>
          <a:xfrm>
            <a:off x="7421272" y="2414368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10. Значения метрик для</a:t>
            </a:r>
            <a:r>
              <a:rPr lang="en-US" dirty="0"/>
              <a:t> CNN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до дообучения </a:t>
            </a:r>
          </a:p>
        </p:txBody>
      </p:sp>
      <p:graphicFrame>
        <p:nvGraphicFramePr>
          <p:cNvPr id="39" name="Объект 38">
            <a:extLst>
              <a:ext uri="{FF2B5EF4-FFF2-40B4-BE49-F238E27FC236}">
                <a16:creationId xmlns:a16="http://schemas.microsoft.com/office/drawing/2014/main" id="{FD5F5DC8-1395-CEF7-3A03-5EC02F5E5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13306"/>
              </p:ext>
            </p:extLst>
          </p:nvPr>
        </p:nvGraphicFramePr>
        <p:xfrm>
          <a:off x="6738392" y="3879043"/>
          <a:ext cx="5195887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400526" imgH="1600318" progId="Excel.Sheet.12">
                  <p:embed/>
                </p:oleObj>
              </mc:Choice>
              <mc:Fallback>
                <p:oleObj name="Worksheet" r:id="rId5" imgW="5400526" imgH="1600318" progId="Excel.Sheet.12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606662B2-70C8-F664-43BC-2EFCAB8DF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8392" y="3879043"/>
                        <a:ext cx="5195887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48CAE1D-5366-F8C2-0087-B23A46D133CF}"/>
              </a:ext>
            </a:extLst>
          </p:cNvPr>
          <p:cNvSpPr txBox="1"/>
          <p:nvPr/>
        </p:nvSpPr>
        <p:spPr>
          <a:xfrm>
            <a:off x="7450391" y="5460149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11. Значения метрик для </a:t>
            </a:r>
            <a:r>
              <a:rPr lang="en-US" dirty="0"/>
              <a:t>CNN </a:t>
            </a:r>
            <a:r>
              <a:rPr lang="ru-RU" dirty="0"/>
              <a:t>после дообучения </a:t>
            </a:r>
          </a:p>
        </p:txBody>
      </p:sp>
      <p:cxnSp>
        <p:nvCxnSpPr>
          <p:cNvPr id="49" name="Google Shape;57;p2">
            <a:extLst>
              <a:ext uri="{FF2B5EF4-FFF2-40B4-BE49-F238E27FC236}">
                <a16:creationId xmlns:a16="http://schemas.microsoft.com/office/drawing/2014/main" id="{479C3372-7294-6F4F-18DD-697F8766114B}"/>
              </a:ext>
            </a:extLst>
          </p:cNvPr>
          <p:cNvCxnSpPr/>
          <p:nvPr/>
        </p:nvCxnSpPr>
        <p:spPr>
          <a:xfrm>
            <a:off x="313387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7;p2">
            <a:extLst>
              <a:ext uri="{FF2B5EF4-FFF2-40B4-BE49-F238E27FC236}">
                <a16:creationId xmlns:a16="http://schemas.microsoft.com/office/drawing/2014/main" id="{6B00F934-2D7D-7E1B-6655-34D1DAB8E4F4}"/>
              </a:ext>
            </a:extLst>
          </p:cNvPr>
          <p:cNvCxnSpPr/>
          <p:nvPr/>
        </p:nvCxnSpPr>
        <p:spPr>
          <a:xfrm>
            <a:off x="4037123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29B048-40FF-6CF4-D5F0-14396CDA54CF}"/>
              </a:ext>
            </a:extLst>
          </p:cNvPr>
          <p:cNvSpPr txBox="1"/>
          <p:nvPr/>
        </p:nvSpPr>
        <p:spPr>
          <a:xfrm>
            <a:off x="1402973" y="3264297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17.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F4B41-4BBC-A45B-E64F-D411722C09B9}"/>
              </a:ext>
            </a:extLst>
          </p:cNvPr>
          <p:cNvSpPr txBox="1"/>
          <p:nvPr/>
        </p:nvSpPr>
        <p:spPr>
          <a:xfrm>
            <a:off x="1402973" y="6042271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18.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67440EC-A7DE-BB7A-8A02-7D8D016AA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1" y="1152286"/>
            <a:ext cx="2940740" cy="211201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AC5D7D59-D2C2-1BEB-F30D-D73D3D819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1" y="3924277"/>
            <a:ext cx="2940740" cy="211201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4DE6ABD-AE7F-E531-284F-2BB508C47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8016" y="1157029"/>
            <a:ext cx="3018876" cy="2128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E00E440B-7015-1F66-946E-A403CE35EF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8015" y="3924277"/>
            <a:ext cx="3018875" cy="21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0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метода дообучения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ViT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2DA2D02-CC14-0A54-8BA9-C73D2732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41" name="Google Shape;57;p2">
            <a:extLst>
              <a:ext uri="{FF2B5EF4-FFF2-40B4-BE49-F238E27FC236}">
                <a16:creationId xmlns:a16="http://schemas.microsoft.com/office/drawing/2014/main" id="{3B2B3388-2FC3-30BD-A484-E8304131CF36}"/>
              </a:ext>
            </a:extLst>
          </p:cNvPr>
          <p:cNvCxnSpPr/>
          <p:nvPr/>
        </p:nvCxnSpPr>
        <p:spPr>
          <a:xfrm>
            <a:off x="8163881" y="6213579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2" name="Объект 41">
            <a:extLst>
              <a:ext uri="{FF2B5EF4-FFF2-40B4-BE49-F238E27FC236}">
                <a16:creationId xmlns:a16="http://schemas.microsoft.com/office/drawing/2014/main" id="{2631DC55-C292-ED6D-44A9-A4BB834CB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69999"/>
              </p:ext>
            </p:extLst>
          </p:nvPr>
        </p:nvGraphicFramePr>
        <p:xfrm>
          <a:off x="6921497" y="1879574"/>
          <a:ext cx="48879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05444" imgH="457082" progId="Excel.Sheet.12">
                  <p:embed/>
                </p:oleObj>
              </mc:Choice>
              <mc:Fallback>
                <p:oleObj name="Worksheet" r:id="rId3" imgW="5105444" imgH="457082" progId="Excel.Sheet.12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95076EE0-16C3-DA2C-4E9C-93AE04E435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497" y="1879574"/>
                        <a:ext cx="48879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9967A79-AA16-932E-E591-CDB2219B0B6D}"/>
              </a:ext>
            </a:extLst>
          </p:cNvPr>
          <p:cNvSpPr txBox="1"/>
          <p:nvPr/>
        </p:nvSpPr>
        <p:spPr>
          <a:xfrm>
            <a:off x="7421272" y="2414368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12. Значения метрик для </a:t>
            </a:r>
            <a:r>
              <a:rPr lang="en-US" dirty="0"/>
              <a:t>ViT </a:t>
            </a:r>
            <a:r>
              <a:rPr lang="ru-RU" dirty="0"/>
              <a:t>до дообучения </a:t>
            </a:r>
          </a:p>
        </p:txBody>
      </p:sp>
      <p:graphicFrame>
        <p:nvGraphicFramePr>
          <p:cNvPr id="44" name="Объект 43">
            <a:extLst>
              <a:ext uri="{FF2B5EF4-FFF2-40B4-BE49-F238E27FC236}">
                <a16:creationId xmlns:a16="http://schemas.microsoft.com/office/drawing/2014/main" id="{FCE17C4A-B3CF-77D2-776B-16C682DC6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79585"/>
              </p:ext>
            </p:extLst>
          </p:nvPr>
        </p:nvGraphicFramePr>
        <p:xfrm>
          <a:off x="6766717" y="4320234"/>
          <a:ext cx="51974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400526" imgH="1028700" progId="Excel.Sheet.12">
                  <p:embed/>
                </p:oleObj>
              </mc:Choice>
              <mc:Fallback>
                <p:oleObj name="Worksheet" r:id="rId5" imgW="5400526" imgH="1028700" progId="Excel.Sheet.12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606662B2-70C8-F664-43BC-2EFCAB8DF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66717" y="4320234"/>
                        <a:ext cx="5197475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F5D68214-A64F-7B1A-4C28-74DB78154966}"/>
              </a:ext>
            </a:extLst>
          </p:cNvPr>
          <p:cNvSpPr txBox="1"/>
          <p:nvPr/>
        </p:nvSpPr>
        <p:spPr>
          <a:xfrm>
            <a:off x="7450391" y="5460149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13. Значения метрик для </a:t>
            </a:r>
            <a:r>
              <a:rPr lang="en-US" dirty="0"/>
              <a:t>ViT </a:t>
            </a:r>
            <a:r>
              <a:rPr lang="ru-RU" dirty="0"/>
              <a:t>после дообучения </a:t>
            </a:r>
          </a:p>
        </p:txBody>
      </p:sp>
      <p:cxnSp>
        <p:nvCxnSpPr>
          <p:cNvPr id="46" name="Google Shape;57;p2">
            <a:extLst>
              <a:ext uri="{FF2B5EF4-FFF2-40B4-BE49-F238E27FC236}">
                <a16:creationId xmlns:a16="http://schemas.microsoft.com/office/drawing/2014/main" id="{3EBD4E4A-69D0-A990-41DE-4E9DA30F1670}"/>
              </a:ext>
            </a:extLst>
          </p:cNvPr>
          <p:cNvCxnSpPr/>
          <p:nvPr/>
        </p:nvCxnSpPr>
        <p:spPr>
          <a:xfrm>
            <a:off x="313387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57;p2">
            <a:extLst>
              <a:ext uri="{FF2B5EF4-FFF2-40B4-BE49-F238E27FC236}">
                <a16:creationId xmlns:a16="http://schemas.microsoft.com/office/drawing/2014/main" id="{1AB202EA-6013-63EE-7F4F-DA78742B7CFC}"/>
              </a:ext>
            </a:extLst>
          </p:cNvPr>
          <p:cNvCxnSpPr/>
          <p:nvPr/>
        </p:nvCxnSpPr>
        <p:spPr>
          <a:xfrm>
            <a:off x="4037123" y="402337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026D4E-497D-9768-917C-64776A2B4D77}"/>
              </a:ext>
            </a:extLst>
          </p:cNvPr>
          <p:cNvSpPr txBox="1"/>
          <p:nvPr/>
        </p:nvSpPr>
        <p:spPr>
          <a:xfrm>
            <a:off x="1402973" y="3264297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19.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EE0BA9-D90F-9187-2CEE-AF62FCD93088}"/>
              </a:ext>
            </a:extLst>
          </p:cNvPr>
          <p:cNvSpPr txBox="1"/>
          <p:nvPr/>
        </p:nvSpPr>
        <p:spPr>
          <a:xfrm>
            <a:off x="1402973" y="6042271"/>
            <a:ext cx="4162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20. Слева – график до дообучения,</a:t>
            </a:r>
          </a:p>
          <a:p>
            <a:pPr algn="ctr"/>
            <a:r>
              <a:rPr lang="ru-RU" dirty="0"/>
              <a:t>Справа – после.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98F7C37-8A06-0504-F5CA-FF84ED815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1" y="1139718"/>
            <a:ext cx="2911555" cy="2104573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8DEDEBB5-AE4E-BA26-6004-30ADE952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300" y="3900789"/>
            <a:ext cx="2911555" cy="210457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E5590CC2-0F17-A9E6-2EE5-DF62B978F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8440" y="1139718"/>
            <a:ext cx="2977914" cy="211649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46F4BABA-0714-F1DE-9A91-1824AF0F5E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6020" y="3907321"/>
            <a:ext cx="2940334" cy="21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3692345" y="0"/>
            <a:ext cx="4807309" cy="12972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Заключ</a:t>
            </a:r>
            <a:r>
              <a:rPr lang="ru-RU" sz="5400" b="1" dirty="0" err="1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ение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j-ea"/>
              <a:cs typeface="ALS Sector Regular" pitchFamily="2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85DF09D-3944-03F3-CD95-B9F066C2CB4B}"/>
              </a:ext>
            </a:extLst>
          </p:cNvPr>
          <p:cNvSpPr txBox="1">
            <a:spLocks/>
          </p:cNvSpPr>
          <p:nvPr/>
        </p:nvSpPr>
        <p:spPr>
          <a:xfrm>
            <a:off x="114386" y="1626339"/>
            <a:ext cx="8585315" cy="3532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В ходе выполнения выпускной квалификационной работы были изучены различные архитектуры НС, такие как: MLP, CNN, </a:t>
            </a:r>
            <a:r>
              <a:rPr kumimoji="0" lang="ru-RU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ViT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;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Реализованы полномасштабные НС </a:t>
            </a:r>
            <a:r>
              <a:rPr lang="ru-RU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указанных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 архитектур на основе фреймворка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PyTorch</a:t>
            </a:r>
            <a:r>
              <a:rPr lang="en-US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Написаны модули для удобного выбора и использования различных функций оптимизации и функций потерь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;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Проведены исследования на реализованных НС и сделаны выводы по их эффективности</a:t>
            </a:r>
            <a:r>
              <a:rPr lang="en-US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.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53A17-C4B1-DE26-F970-E657DE4BDC47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2963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3847621" y="27846"/>
            <a:ext cx="4496758" cy="12972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Цели и задачи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85DF09D-3944-03F3-CD95-B9F066C2CB4B}"/>
              </a:ext>
            </a:extLst>
          </p:cNvPr>
          <p:cNvSpPr txBox="1">
            <a:spLocks/>
          </p:cNvSpPr>
          <p:nvPr/>
        </p:nvSpPr>
        <p:spPr>
          <a:xfrm>
            <a:off x="550059" y="1259978"/>
            <a:ext cx="8585315" cy="1095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Целью данной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работы является разработка системы для генерации рекомендаций по выставлению заявок </a:t>
            </a:r>
            <a:r>
              <a:rPr lang="en-US" sz="16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take_profit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и </a:t>
            </a:r>
            <a:r>
              <a:rPr lang="en-US" sz="16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stop_loss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при управлении активами на фондовом рынке.</a:t>
            </a:r>
            <a:endParaRPr lang="en-US" sz="16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  <a:p>
            <a:pPr algn="just"/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Исследование проводится на нейронных сетях с различными архитектурами: MLP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(Multi-Layer Perceptron)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, CNN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(Convolutional Neural Network)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, ViT</a:t>
            </a: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(Vision Transformer)</a:t>
            </a: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362B9-2561-CE57-38BF-6385AC07C6C1}"/>
              </a:ext>
            </a:extLst>
          </p:cNvPr>
          <p:cNvSpPr txBox="1"/>
          <p:nvPr/>
        </p:nvSpPr>
        <p:spPr>
          <a:xfrm>
            <a:off x="550059" y="2537111"/>
            <a:ext cx="75760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Задачи: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Разработка программ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 основе фреймворка 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PyTorch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для проведения исследований эффективности работы архитектур нейронных сетей MLP, CNN,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ViT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для поставленных целей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Реализация метода дообучения для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предложенных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архитектур нейронных сетей;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 итогам исследования сформировать графики и собрать значения различных метрик, указывающих на эффективность той или иной настройки нейронной сети.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83574-2B97-76DA-56D6-456667EE520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0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2506133" y="27846"/>
            <a:ext cx="6874934" cy="1297292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Основные определения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20BE-A8FA-36DA-BBD0-90FAC6A6E2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A591858-FED8-5C09-E131-F7D6787D3B43}"/>
              </a:ext>
            </a:extLst>
          </p:cNvPr>
          <p:cNvGrpSpPr/>
          <p:nvPr/>
        </p:nvGrpSpPr>
        <p:grpSpPr>
          <a:xfrm>
            <a:off x="5680296" y="4389147"/>
            <a:ext cx="2332370" cy="2248774"/>
            <a:chOff x="5199773" y="3376431"/>
            <a:chExt cx="3120742" cy="3291455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F77E51E8-C8B4-E043-60F9-6ADBC70B2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8484" y="3376431"/>
              <a:ext cx="2983320" cy="26497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264D49-8F3B-654A-9222-8E0CEA4A851F}"/>
                </a:ext>
              </a:extLst>
            </p:cNvPr>
            <p:cNvSpPr txBox="1"/>
            <p:nvPr/>
          </p:nvSpPr>
          <p:spPr>
            <a:xfrm>
              <a:off x="5199773" y="6127307"/>
              <a:ext cx="3120742" cy="540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Рис. </a:t>
              </a:r>
              <a:r>
                <a:rPr lang="en-US" dirty="0">
                  <a:solidFill>
                    <a:schemeClr val="bg1"/>
                  </a:solidFill>
                </a:rPr>
                <a:t>2</a:t>
              </a:r>
              <a:r>
                <a:rPr lang="ru-RU" dirty="0">
                  <a:solidFill>
                    <a:schemeClr val="bg1"/>
                  </a:solidFill>
                </a:rPr>
                <a:t>. Схема свечей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BC8CFDE-D2E8-D59A-00BA-9A724AF27B2E}"/>
              </a:ext>
            </a:extLst>
          </p:cNvPr>
          <p:cNvGrpSpPr/>
          <p:nvPr/>
        </p:nvGrpSpPr>
        <p:grpSpPr>
          <a:xfrm>
            <a:off x="8920415" y="3220500"/>
            <a:ext cx="3120742" cy="3325308"/>
            <a:chOff x="1253414" y="3423257"/>
            <a:chExt cx="3120742" cy="3325308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901A27D9-347C-0612-4F76-30692E83A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22125" y="3423257"/>
              <a:ext cx="2983320" cy="26311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27C4A0-6FDF-933A-500F-3D61F595D535}"/>
                </a:ext>
              </a:extLst>
            </p:cNvPr>
            <p:cNvSpPr txBox="1"/>
            <p:nvPr/>
          </p:nvSpPr>
          <p:spPr>
            <a:xfrm>
              <a:off x="1253414" y="6102234"/>
              <a:ext cx="31207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Рис. </a:t>
              </a:r>
              <a:r>
                <a:rPr lang="en-US" dirty="0">
                  <a:solidFill>
                    <a:schemeClr val="bg1"/>
                  </a:solidFill>
                </a:rPr>
                <a:t>4</a:t>
              </a:r>
              <a:r>
                <a:rPr lang="ru-RU" dirty="0">
                  <a:solidFill>
                    <a:schemeClr val="bg1"/>
                  </a:solidFill>
                </a:rPr>
                <a:t>. Примеры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ru-RU" dirty="0">
                  <a:solidFill>
                    <a:schemeClr val="bg1"/>
                  </a:solidFill>
                </a:rPr>
                <a:t>заявок </a:t>
              </a:r>
              <a:r>
                <a:rPr lang="en-US" dirty="0">
                  <a:solidFill>
                    <a:schemeClr val="bg1"/>
                  </a:solidFill>
                </a:rPr>
                <a:t>stop-loss </a:t>
              </a:r>
              <a:r>
                <a:rPr lang="ru-RU" dirty="0">
                  <a:solidFill>
                    <a:schemeClr val="bg1"/>
                  </a:solidFill>
                </a:rPr>
                <a:t>и </a:t>
              </a:r>
              <a:r>
                <a:rPr lang="en-US" dirty="0">
                  <a:solidFill>
                    <a:schemeClr val="bg1"/>
                  </a:solidFill>
                </a:rPr>
                <a:t>take-profit</a:t>
              </a:r>
              <a:endParaRPr lang="ru-RU" dirty="0">
                <a:solidFill>
                  <a:schemeClr val="bg1"/>
                </a:solidFill>
                <a:highlight>
                  <a:srgbClr val="800080"/>
                </a:highlight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9F467DD-CC0C-3FDC-9BA0-962A4BDD6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289" y="1636674"/>
            <a:ext cx="3181868" cy="8100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818BF3-BAA7-3D4D-6FE9-78EA739B7767}"/>
              </a:ext>
            </a:extLst>
          </p:cNvPr>
          <p:cNvSpPr txBox="1"/>
          <p:nvPr/>
        </p:nvSpPr>
        <p:spPr>
          <a:xfrm>
            <a:off x="527841" y="6271132"/>
            <a:ext cx="446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Рис.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. Вид </a:t>
            </a:r>
            <a:r>
              <a:rPr lang="en-US" dirty="0">
                <a:solidFill>
                  <a:schemeClr val="bg1"/>
                </a:solidFill>
              </a:rPr>
              <a:t>EMA</a:t>
            </a:r>
            <a:r>
              <a:rPr lang="ru-RU" dirty="0">
                <a:solidFill>
                  <a:schemeClr val="bg1"/>
                </a:solidFill>
              </a:rPr>
              <a:t> 200 на графике котировок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F646F-EA4E-0B9E-B440-DCA920E93867}"/>
              </a:ext>
            </a:extLst>
          </p:cNvPr>
          <p:cNvSpPr txBox="1"/>
          <p:nvPr/>
        </p:nvSpPr>
        <p:spPr>
          <a:xfrm>
            <a:off x="8889852" y="2500282"/>
            <a:ext cx="312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Рис.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. Формула расчёта </a:t>
            </a:r>
            <a:r>
              <a:rPr lang="en-US" dirty="0">
                <a:solidFill>
                  <a:schemeClr val="bg1"/>
                </a:solidFill>
              </a:rPr>
              <a:t>EMA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AE930-3AAA-EB25-5CFC-9B97C64AAB71}"/>
              </a:ext>
            </a:extLst>
          </p:cNvPr>
          <p:cNvSpPr txBox="1"/>
          <p:nvPr/>
        </p:nvSpPr>
        <p:spPr>
          <a:xfrm>
            <a:off x="222587" y="919728"/>
            <a:ext cx="83806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Stop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-loss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это поручение продать актив, если его цена упадёт ниже заданного уровня, т.е. ограничитель убытков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Take-profit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это поручение продать актив, если его цена вырастет до заданного уровня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High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наибольшее значение цены актива за день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Low – 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наименьшее зн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ачение цены актива за день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Open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значение цены актива с которым она начала день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Close –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значение цены актива с которым она закончила день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;</a:t>
            </a:r>
            <a:endParaRPr lang="ru-RU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EMA -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(</a:t>
            </a:r>
            <a:r>
              <a:rPr lang="ru-RU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Exponential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Moving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) экспоненциальная скользящая средняя. Один из показателей, помогающих при техническом анализе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 данном решении используется 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EMA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200,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т.е. значение скользящей средней за 200-дневный интервал.</a:t>
            </a:r>
            <a:endParaRPr lang="en-US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B21DEE6-2410-9459-412A-7EFECAE22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73" y="4386192"/>
            <a:ext cx="4024874" cy="18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AE51AFE0-E498-130B-EF2F-85CF4E006214}"/>
              </a:ext>
            </a:extLst>
          </p:cNvPr>
          <p:cNvSpPr txBox="1">
            <a:spLocks/>
          </p:cNvSpPr>
          <p:nvPr/>
        </p:nvSpPr>
        <p:spPr>
          <a:xfrm>
            <a:off x="6481527" y="2995630"/>
            <a:ext cx="5390784" cy="889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Область расположения</a:t>
            </a:r>
          </a:p>
          <a:p>
            <a:r>
              <a:rPr lang="ru-RU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изображений и инфографики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1A046A-2531-B61C-90B3-06439F5B6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428" r="604" b="2960"/>
          <a:stretch/>
        </p:blipFill>
        <p:spPr bwMode="auto">
          <a:xfrm>
            <a:off x="6529295" y="2368007"/>
            <a:ext cx="5352824" cy="24541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1852265" y="-818956"/>
            <a:ext cx="9386048" cy="8115300"/>
          </a:xfrm>
          <a:prstGeom prst="parallelogram">
            <a:avLst/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875"/>
            <a:ext cx="7533783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Решение задачи технического анализа на архитектуре MLP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D4D67-7B85-5BA9-B79D-0ACE12EEC2FD}"/>
              </a:ext>
            </a:extLst>
          </p:cNvPr>
          <p:cNvSpPr txBox="1"/>
          <p:nvPr/>
        </p:nvSpPr>
        <p:spPr>
          <a:xfrm>
            <a:off x="109731" y="1979967"/>
            <a:ext cx="60073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Многослойный перцептрон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(Multi-Layer Perceptron, MLP)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— это класс искусственных нейронных сетей прямого распространения, состоящих как минимум из трех слоев: входного, скрытого и выходного.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У каждого слоя есть заранее заданная 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функция активации.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В данной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работе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MLP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используется функция активации </a:t>
            </a:r>
            <a:r>
              <a:rPr lang="en-US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ReLU</a:t>
            </a:r>
            <a:r>
              <a:rPr lang="ru-RU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.</a:t>
            </a:r>
            <a:endParaRPr lang="ru-RU" sz="18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357361-B138-86ED-7C5D-FE852A5103EE}"/>
              </a:ext>
            </a:extLst>
          </p:cNvPr>
          <p:cNvSpPr txBox="1"/>
          <p:nvPr/>
        </p:nvSpPr>
        <p:spPr>
          <a:xfrm>
            <a:off x="7616548" y="4822166"/>
            <a:ext cx="312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5. Схема устройства </a:t>
            </a:r>
            <a:r>
              <a:rPr lang="en-US" dirty="0"/>
              <a:t>MLP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2B897-F139-96F7-D007-DBE6781ED388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47E6B-90E1-4C5C-F1B9-15D69CE1910D}"/>
              </a:ext>
            </a:extLst>
          </p:cNvPr>
          <p:cNvSpPr txBox="1"/>
          <p:nvPr/>
        </p:nvSpPr>
        <p:spPr>
          <a:xfrm>
            <a:off x="1065678" y="6161084"/>
            <a:ext cx="312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Рис. 6. Функция </a:t>
            </a:r>
            <a:r>
              <a:rPr lang="en-US" dirty="0" err="1">
                <a:solidFill>
                  <a:schemeClr val="bg1"/>
                </a:solidFill>
              </a:rPr>
              <a:t>ReLU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5510AA-21CB-4AFE-990B-C65E1FA4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950" y="4160614"/>
            <a:ext cx="2298197" cy="19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1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2506133" y="27846"/>
            <a:ext cx="6874934" cy="1297292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Основные определения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4DC6D-13CB-C77D-6322-613422BA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20BE-A8FA-36DA-BBD0-90FAC6A6E23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5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64B43C-7B01-E3CB-FA35-07B97502BC44}"/>
                  </a:ext>
                </a:extLst>
              </p:cNvPr>
              <p:cNvSpPr txBox="1"/>
              <p:nvPr/>
            </p:nvSpPr>
            <p:spPr>
              <a:xfrm>
                <a:off x="2810933" y="1089069"/>
                <a:ext cx="5264136" cy="2610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MSE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mean squared error) </a:t>
                </a: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</a:t>
                </a: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среднеквадратичная ошибка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определения </a:t>
                </a: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MSE </a:t>
                </a: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используется формула:</a:t>
                </a:r>
              </a:p>
              <a:p>
                <a:pPr indent="450215" algn="ctr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𝑀𝑆𝐸</m:t>
                    </m:r>
                    <m:r>
                      <a:rPr lang="ru-RU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sz="1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входных значений;</a:t>
                </a: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точная величина;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предугаданная величина.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64B43C-7B01-E3CB-FA35-07B97502B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1089069"/>
                <a:ext cx="5264136" cy="2610715"/>
              </a:xfrm>
              <a:prstGeom prst="rect">
                <a:avLst/>
              </a:prstGeom>
              <a:blipFill>
                <a:blip r:embed="rId4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61D25-3C56-0C83-56CD-9D3ADBDE1683}"/>
                  </a:ext>
                </a:extLst>
              </p:cNvPr>
              <p:cNvSpPr txBox="1"/>
              <p:nvPr/>
            </p:nvSpPr>
            <p:spPr>
              <a:xfrm>
                <a:off x="2810933" y="3939639"/>
                <a:ext cx="5264136" cy="2502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MAE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(mean absolute error)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- 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средняя абсолютная ошибка</a:t>
                </a:r>
                <a:r>
                  <a:rPr 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Для определения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MAE 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используется формула:</a:t>
                </a:r>
                <a:endParaRPr kumimoji="0" lang="ru-RU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450215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ru-RU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𝑀</m:t>
                    </m:r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𝐴𝐸</m:t>
                    </m:r>
                    <m:r>
                      <a:rPr kumimoji="0" lang="ru-RU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 = </m:t>
                    </m:r>
                    <m:f>
                      <m:fPr>
                        <m:ctrlPr>
                          <a:rPr kumimoji="0" lang="ru-RU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kumimoji="0" lang="ru-RU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ru-RU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ru-RU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ru-RU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ru-RU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ru-RU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ru-RU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,</a:t>
                </a:r>
                <a:endParaRPr kumimoji="0" lang="ru-RU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где;</a:t>
                </a:r>
                <a:endParaRPr kumimoji="0" lang="ru-RU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n</a:t>
                </a:r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– количество входных значений;</a:t>
                </a: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– точная величина;</a:t>
                </a:r>
              </a:p>
              <a:p>
                <a:pPr marL="0" marR="0" lvl="0" indent="450215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ru-RU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ru-RU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– предугаданная величина.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C61D25-3C56-0C83-56CD-9D3ADBDE1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3" y="3939639"/>
                <a:ext cx="5264136" cy="2502545"/>
              </a:xfrm>
              <a:prstGeom prst="rect">
                <a:avLst/>
              </a:prstGeom>
              <a:blipFill>
                <a:blip r:embed="rId5"/>
                <a:stretch>
                  <a:fillRect b="-1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1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 для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MLP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14C9AE8-F444-175E-B730-270D97D7FB33}"/>
              </a:ext>
            </a:extLst>
          </p:cNvPr>
          <p:cNvGrpSpPr/>
          <p:nvPr/>
        </p:nvGrpSpPr>
        <p:grpSpPr>
          <a:xfrm>
            <a:off x="762431" y="2979762"/>
            <a:ext cx="3304363" cy="530915"/>
            <a:chOff x="762431" y="2979762"/>
            <a:chExt cx="3304363" cy="530915"/>
          </a:xfrm>
        </p:grpSpPr>
        <p:cxnSp>
          <p:nvCxnSpPr>
            <p:cNvPr id="3" name="Google Shape;55;p2">
              <a:extLst>
                <a:ext uri="{FF2B5EF4-FFF2-40B4-BE49-F238E27FC236}">
                  <a16:creationId xmlns:a16="http://schemas.microsoft.com/office/drawing/2014/main" id="{5D09528F-5207-2970-4E70-5D6E88C57D86}"/>
                </a:ext>
              </a:extLst>
            </p:cNvPr>
            <p:cNvCxnSpPr/>
            <p:nvPr/>
          </p:nvCxnSpPr>
          <p:spPr>
            <a:xfrm>
              <a:off x="762431" y="3245219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" name="Google Shape;56;p2">
              <a:extLst>
                <a:ext uri="{FF2B5EF4-FFF2-40B4-BE49-F238E27FC236}">
                  <a16:creationId xmlns:a16="http://schemas.microsoft.com/office/drawing/2014/main" id="{0D2B7FCE-1825-555F-2617-815091C07CBC}"/>
                </a:ext>
              </a:extLst>
            </p:cNvPr>
            <p:cNvSpPr txBox="1"/>
            <p:nvPr/>
          </p:nvSpPr>
          <p:spPr>
            <a:xfrm>
              <a:off x="1250394" y="2979762"/>
              <a:ext cx="2816400" cy="53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Первый описательный пункт списка</a:t>
              </a:r>
            </a:p>
          </p:txBody>
        </p:sp>
      </p:grpSp>
      <p:cxnSp>
        <p:nvCxnSpPr>
          <p:cNvPr id="9" name="Google Shape;59;p2">
            <a:extLst>
              <a:ext uri="{FF2B5EF4-FFF2-40B4-BE49-F238E27FC236}">
                <a16:creationId xmlns:a16="http://schemas.microsoft.com/office/drawing/2014/main" id="{3C782D39-F719-CF92-371E-10D117BED68D}"/>
              </a:ext>
            </a:extLst>
          </p:cNvPr>
          <p:cNvCxnSpPr/>
          <p:nvPr/>
        </p:nvCxnSpPr>
        <p:spPr>
          <a:xfrm>
            <a:off x="755091" y="5021555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44875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107326A9-E8F6-EC6D-71EF-FA5C65C9E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756994"/>
              </p:ext>
            </p:extLst>
          </p:nvPr>
        </p:nvGraphicFramePr>
        <p:xfrm>
          <a:off x="6118188" y="1331245"/>
          <a:ext cx="50958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095903" imgH="1933673" progId="Excel.Sheet.12">
                  <p:embed/>
                </p:oleObj>
              </mc:Choice>
              <mc:Fallback>
                <p:oleObj name="Worksheet" r:id="rId3" imgW="5095903" imgH="19336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8188" y="1331245"/>
                        <a:ext cx="509587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7EB7B84E-46AB-6FB0-0190-0D2B10C0E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36000"/>
              </p:ext>
            </p:extLst>
          </p:nvPr>
        </p:nvGraphicFramePr>
        <p:xfrm>
          <a:off x="6075363" y="4137025"/>
          <a:ext cx="51911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190965" imgH="1933673" progId="Excel.Sheet.12">
                  <p:embed/>
                </p:oleObj>
              </mc:Choice>
              <mc:Fallback>
                <p:oleObj name="Worksheet" r:id="rId5" imgW="5190965" imgH="19336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5363" y="4137025"/>
                        <a:ext cx="51911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E440E13-F2C3-6C7A-9F7B-9CE340696410}"/>
              </a:ext>
            </a:extLst>
          </p:cNvPr>
          <p:cNvSpPr txBox="1"/>
          <p:nvPr/>
        </p:nvSpPr>
        <p:spPr>
          <a:xfrm>
            <a:off x="659343" y="3156187"/>
            <a:ext cx="375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Рис. </a:t>
            </a:r>
            <a:r>
              <a:rPr lang="en-US" dirty="0"/>
              <a:t>7</a:t>
            </a:r>
            <a:r>
              <a:rPr lang="ru-RU" dirty="0"/>
              <a:t>. График для 200 эпох для </a:t>
            </a:r>
            <a:r>
              <a:rPr lang="en-US" dirty="0"/>
              <a:t>MSE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5E3AB-E4A8-7018-3CA5-2538940DDBCB}"/>
              </a:ext>
            </a:extLst>
          </p:cNvPr>
          <p:cNvSpPr txBox="1"/>
          <p:nvPr/>
        </p:nvSpPr>
        <p:spPr>
          <a:xfrm>
            <a:off x="779903" y="5833801"/>
            <a:ext cx="375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Рис. </a:t>
            </a:r>
            <a:r>
              <a:rPr lang="en-US" dirty="0"/>
              <a:t>8</a:t>
            </a:r>
            <a:r>
              <a:rPr lang="ru-RU" dirty="0"/>
              <a:t>. График для </a:t>
            </a:r>
            <a:r>
              <a:rPr lang="en-US" dirty="0"/>
              <a:t>8</a:t>
            </a:r>
            <a:r>
              <a:rPr lang="ru-RU" dirty="0"/>
              <a:t>00 эпох для </a:t>
            </a:r>
            <a:r>
              <a:rPr lang="en-US" dirty="0"/>
              <a:t>MAE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7413E-CE40-09EA-A190-99A047540B34}"/>
              </a:ext>
            </a:extLst>
          </p:cNvPr>
          <p:cNvSpPr txBox="1"/>
          <p:nvPr/>
        </p:nvSpPr>
        <p:spPr>
          <a:xfrm>
            <a:off x="6751064" y="3264820"/>
            <a:ext cx="383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1</a:t>
            </a:r>
            <a:r>
              <a:rPr lang="ru-RU" dirty="0"/>
              <a:t>. Значения метрик для </a:t>
            </a:r>
            <a:r>
              <a:rPr lang="en-US" dirty="0"/>
              <a:t>MSE</a:t>
            </a:r>
            <a:r>
              <a:rPr lang="ru-RU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22811-76DC-2012-C485-F54BF40FE0F4}"/>
              </a:ext>
            </a:extLst>
          </p:cNvPr>
          <p:cNvSpPr txBox="1"/>
          <p:nvPr/>
        </p:nvSpPr>
        <p:spPr>
          <a:xfrm>
            <a:off x="6751064" y="6128544"/>
            <a:ext cx="383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2</a:t>
            </a:r>
            <a:r>
              <a:rPr lang="ru-RU" dirty="0"/>
              <a:t>. Значения метрик для </a:t>
            </a:r>
            <a:r>
              <a:rPr lang="en-US" dirty="0"/>
              <a:t>MAE</a:t>
            </a:r>
            <a:r>
              <a:rPr lang="ru-R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89231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7A9BD1-4E19-CE93-B485-C29CE48616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191" t="8077" r="9285" b="5368"/>
          <a:stretch/>
        </p:blipFill>
        <p:spPr>
          <a:xfrm>
            <a:off x="975538" y="977835"/>
            <a:ext cx="3091256" cy="224463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36E277F-B8EC-D15E-A795-B20CF6C734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977" t="7917" r="9231" b="5386"/>
          <a:stretch/>
        </p:blipFill>
        <p:spPr>
          <a:xfrm>
            <a:off x="986762" y="3503414"/>
            <a:ext cx="3161994" cy="2292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34035-207F-AE6C-CEFD-A37D7C809921}"/>
              </a:ext>
            </a:extLst>
          </p:cNvPr>
          <p:cNvSpPr txBox="1"/>
          <p:nvPr/>
        </p:nvSpPr>
        <p:spPr>
          <a:xfrm>
            <a:off x="762431" y="6155826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На графиках синим цветом показаны предсказанные значения, красным – точные. По оси абсцисс – дни, по ординат – нормированное значение </a:t>
            </a:r>
            <a:r>
              <a:rPr lang="en-US" sz="1200" dirty="0"/>
              <a:t>stop-loss.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85587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-1"/>
            <a:ext cx="12192000" cy="1007907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4" y="-21644"/>
            <a:ext cx="12190001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Решение задачи технического анализа на архитектуре </a:t>
            </a:r>
            <a:r>
              <a:rPr lang="en-US" sz="4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CNN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44875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921576-BEDC-0A7C-4317-C2DDC69D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" y="1101414"/>
            <a:ext cx="12192000" cy="26374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82FF14-E7BD-6990-AF9B-15389D444EB6}"/>
              </a:ext>
            </a:extLst>
          </p:cNvPr>
          <p:cNvSpPr txBox="1"/>
          <p:nvPr/>
        </p:nvSpPr>
        <p:spPr>
          <a:xfrm>
            <a:off x="4423485" y="3738834"/>
            <a:ext cx="334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Рис. 9. Схема устройства </a:t>
            </a:r>
            <a:r>
              <a:rPr lang="en-US" dirty="0"/>
              <a:t>CNN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35AA709-AFA5-1A88-4BB6-BC367C1D03D4}"/>
              </a:ext>
            </a:extLst>
          </p:cNvPr>
          <p:cNvSpPr/>
          <p:nvPr/>
        </p:nvSpPr>
        <p:spPr>
          <a:xfrm>
            <a:off x="1999" y="4108166"/>
            <a:ext cx="12192000" cy="2749834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89231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1EE58-AB08-C2CE-A94E-BFCA255350DB}"/>
              </a:ext>
            </a:extLst>
          </p:cNvPr>
          <p:cNvSpPr txBox="1"/>
          <p:nvPr/>
        </p:nvSpPr>
        <p:spPr>
          <a:xfrm>
            <a:off x="1307193" y="4570894"/>
            <a:ext cx="104851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Сверточные нейронные сети (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Convolutional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Neural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Network, CNN) в машинном обучении — это специализированный тип искусственных нейронных сетей, который используется для обработки и анализа данных с сеточной топологией, таких как изображения. CNN состоят из слоев сверток и </a:t>
            </a:r>
            <a:r>
              <a:rPr lang="ru-RU" sz="1800" dirty="0" err="1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пуллинга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, которые позволяют автоматически извлекать пространственные иерархические признаки, что делает их особенно эффективными для задач классификации, детектирования и сегментации изображений</a:t>
            </a:r>
            <a:r>
              <a:rPr lang="en-US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18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или больших матриц.</a:t>
            </a:r>
          </a:p>
        </p:txBody>
      </p:sp>
    </p:spTree>
    <p:extLst>
      <p:ext uri="{BB962C8B-B14F-4D97-AF65-F5344CB8AC3E}">
        <p14:creationId xmlns:p14="http://schemas.microsoft.com/office/powerpoint/2010/main" val="356974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Полученные результаты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для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CNN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cxnSp>
        <p:nvCxnSpPr>
          <p:cNvPr id="5" name="Google Shape;57;p2">
            <a:extLst>
              <a:ext uri="{FF2B5EF4-FFF2-40B4-BE49-F238E27FC236}">
                <a16:creationId xmlns:a16="http://schemas.microsoft.com/office/drawing/2014/main" id="{3F2956B9-5FDC-6241-24E6-A5ECAE474753}"/>
              </a:ext>
            </a:extLst>
          </p:cNvPr>
          <p:cNvCxnSpPr/>
          <p:nvPr/>
        </p:nvCxnSpPr>
        <p:spPr>
          <a:xfrm>
            <a:off x="762431" y="4429443"/>
            <a:ext cx="304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70958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107326A9-E8F6-EC6D-71EF-FA5C65C9E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89270"/>
              </p:ext>
            </p:extLst>
          </p:nvPr>
        </p:nvGraphicFramePr>
        <p:xfrm>
          <a:off x="6070565" y="1266429"/>
          <a:ext cx="51911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90965" imgH="1933673" progId="Excel.Sheet.12">
                  <p:embed/>
                </p:oleObj>
              </mc:Choice>
              <mc:Fallback>
                <p:oleObj name="Worksheet" r:id="rId3" imgW="5190965" imgH="1933673" progId="Excel.Sheet.12">
                  <p:embed/>
                  <p:pic>
                    <p:nvPicPr>
                      <p:cNvPr id="28" name="Объект 27">
                        <a:extLst>
                          <a:ext uri="{FF2B5EF4-FFF2-40B4-BE49-F238E27FC236}">
                            <a16:creationId xmlns:a16="http://schemas.microsoft.com/office/drawing/2014/main" id="{107326A9-E8F6-EC6D-71EF-FA5C65C9EE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0565" y="1266429"/>
                        <a:ext cx="51911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7EB7B84E-46AB-6FB0-0190-0D2B10C0E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92526"/>
              </p:ext>
            </p:extLst>
          </p:nvPr>
        </p:nvGraphicFramePr>
        <p:xfrm>
          <a:off x="6113463" y="4064000"/>
          <a:ext cx="51911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190965" imgH="1933673" progId="Excel.Sheet.12">
                  <p:embed/>
                </p:oleObj>
              </mc:Choice>
              <mc:Fallback>
                <p:oleObj name="Worksheet" r:id="rId5" imgW="5190965" imgH="1933673" progId="Excel.Sheet.12">
                  <p:embed/>
                  <p:pic>
                    <p:nvPicPr>
                      <p:cNvPr id="29" name="Объект 28">
                        <a:extLst>
                          <a:ext uri="{FF2B5EF4-FFF2-40B4-BE49-F238E27FC236}">
                            <a16:creationId xmlns:a16="http://schemas.microsoft.com/office/drawing/2014/main" id="{7EB7B84E-46AB-6FB0-0190-0D2B10C0E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3463" y="4064000"/>
                        <a:ext cx="51911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E440E13-F2C3-6C7A-9F7B-9CE340696410}"/>
              </a:ext>
            </a:extLst>
          </p:cNvPr>
          <p:cNvSpPr txBox="1"/>
          <p:nvPr/>
        </p:nvSpPr>
        <p:spPr>
          <a:xfrm>
            <a:off x="495714" y="3153306"/>
            <a:ext cx="375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Рис. 10. График для </a:t>
            </a:r>
            <a:r>
              <a:rPr lang="en-US" dirty="0"/>
              <a:t>5</a:t>
            </a:r>
            <a:r>
              <a:rPr lang="ru-RU" dirty="0"/>
              <a:t>0 эпох для </a:t>
            </a:r>
            <a:r>
              <a:rPr lang="en-US" dirty="0"/>
              <a:t>MSE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5E3AB-E4A8-7018-3CA5-2538940DDBCB}"/>
              </a:ext>
            </a:extLst>
          </p:cNvPr>
          <p:cNvSpPr txBox="1"/>
          <p:nvPr/>
        </p:nvSpPr>
        <p:spPr>
          <a:xfrm>
            <a:off x="403638" y="5812362"/>
            <a:ext cx="3941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Рис. 11. График для </a:t>
            </a:r>
            <a:r>
              <a:rPr lang="en-US" dirty="0"/>
              <a:t>4</a:t>
            </a:r>
            <a:r>
              <a:rPr lang="ru-RU" dirty="0"/>
              <a:t>00 эпох для </a:t>
            </a:r>
            <a:r>
              <a:rPr lang="en-US" dirty="0"/>
              <a:t>MAE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7413E-CE40-09EA-A190-99A047540B34}"/>
              </a:ext>
            </a:extLst>
          </p:cNvPr>
          <p:cNvSpPr txBox="1"/>
          <p:nvPr/>
        </p:nvSpPr>
        <p:spPr>
          <a:xfrm>
            <a:off x="6751064" y="3264820"/>
            <a:ext cx="383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3. Значения метрик для </a:t>
            </a:r>
            <a:r>
              <a:rPr lang="en-US" dirty="0"/>
              <a:t>MSE</a:t>
            </a:r>
            <a:r>
              <a:rPr lang="ru-R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89231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4454-C1C1-D674-3547-D19D04294090}"/>
              </a:ext>
            </a:extLst>
          </p:cNvPr>
          <p:cNvSpPr txBox="1"/>
          <p:nvPr/>
        </p:nvSpPr>
        <p:spPr>
          <a:xfrm>
            <a:off x="6751064" y="6128544"/>
            <a:ext cx="383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4</a:t>
            </a:r>
            <a:r>
              <a:rPr lang="ru-RU" dirty="0"/>
              <a:t>. Значения метрик для </a:t>
            </a:r>
            <a:r>
              <a:rPr lang="en-US" dirty="0"/>
              <a:t>MAE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04A2BC-0F7B-6AAB-A8B9-538B04EA70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70" b="4240"/>
          <a:stretch/>
        </p:blipFill>
        <p:spPr>
          <a:xfrm>
            <a:off x="762432" y="946138"/>
            <a:ext cx="3039548" cy="22507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E2067B0-A9D9-7E3F-89BB-801C1F1D68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4" b="3426"/>
          <a:stretch/>
        </p:blipFill>
        <p:spPr>
          <a:xfrm>
            <a:off x="692857" y="3502047"/>
            <a:ext cx="3206147" cy="2410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0008E9-2490-61F4-E147-69D848468DC7}"/>
              </a:ext>
            </a:extLst>
          </p:cNvPr>
          <p:cNvSpPr txBox="1"/>
          <p:nvPr/>
        </p:nvSpPr>
        <p:spPr>
          <a:xfrm>
            <a:off x="380867" y="6177530"/>
            <a:ext cx="3830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На графиках синим цветом показаны предсказанные значения, красным – точные. По оси абсцисс – дни, по ординат – нормированное значение </a:t>
            </a:r>
            <a:r>
              <a:rPr lang="en-US" sz="1200" dirty="0"/>
              <a:t>stop-loss.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8144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680BE4-27D1-E401-DFF3-CF99DEFCB9D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176DEA"/>
          </a:solidFill>
          <a:ln>
            <a:solidFill>
              <a:srgbClr val="176DE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97" y="144875"/>
            <a:ext cx="11933208" cy="1121554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Сравнение времени обучения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MLP </a:t>
            </a:r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и </a:t>
            </a:r>
            <a:r>
              <a:rPr lang="en-US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CNN</a:t>
            </a:r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14C9AE8-F444-175E-B730-270D97D7FB33}"/>
              </a:ext>
            </a:extLst>
          </p:cNvPr>
          <p:cNvGrpSpPr/>
          <p:nvPr/>
        </p:nvGrpSpPr>
        <p:grpSpPr>
          <a:xfrm>
            <a:off x="3595416" y="2842361"/>
            <a:ext cx="3304363" cy="530915"/>
            <a:chOff x="762431" y="2979762"/>
            <a:chExt cx="3304363" cy="530915"/>
          </a:xfrm>
        </p:grpSpPr>
        <p:cxnSp>
          <p:nvCxnSpPr>
            <p:cNvPr id="3" name="Google Shape;55;p2">
              <a:extLst>
                <a:ext uri="{FF2B5EF4-FFF2-40B4-BE49-F238E27FC236}">
                  <a16:creationId xmlns:a16="http://schemas.microsoft.com/office/drawing/2014/main" id="{5D09528F-5207-2970-4E70-5D6E88C57D86}"/>
                </a:ext>
              </a:extLst>
            </p:cNvPr>
            <p:cNvCxnSpPr/>
            <p:nvPr/>
          </p:nvCxnSpPr>
          <p:spPr>
            <a:xfrm>
              <a:off x="762431" y="3245219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" name="Google Shape;56;p2">
              <a:extLst>
                <a:ext uri="{FF2B5EF4-FFF2-40B4-BE49-F238E27FC236}">
                  <a16:creationId xmlns:a16="http://schemas.microsoft.com/office/drawing/2014/main" id="{0D2B7FCE-1825-555F-2617-815091C07CBC}"/>
                </a:ext>
              </a:extLst>
            </p:cNvPr>
            <p:cNvSpPr txBox="1"/>
            <p:nvPr/>
          </p:nvSpPr>
          <p:spPr>
            <a:xfrm>
              <a:off x="1250394" y="2979762"/>
              <a:ext cx="2816400" cy="53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Первый описательный пункт списка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DA0ECCB-EDEE-4A7A-97D1-12C6DBF9C81B}"/>
              </a:ext>
            </a:extLst>
          </p:cNvPr>
          <p:cNvGrpSpPr/>
          <p:nvPr/>
        </p:nvGrpSpPr>
        <p:grpSpPr>
          <a:xfrm>
            <a:off x="3595416" y="4149696"/>
            <a:ext cx="3304363" cy="284693"/>
            <a:chOff x="762431" y="4287097"/>
            <a:chExt cx="3304363" cy="284693"/>
          </a:xfrm>
        </p:grpSpPr>
        <p:cxnSp>
          <p:nvCxnSpPr>
            <p:cNvPr id="5" name="Google Shape;57;p2">
              <a:extLst>
                <a:ext uri="{FF2B5EF4-FFF2-40B4-BE49-F238E27FC236}">
                  <a16:creationId xmlns:a16="http://schemas.microsoft.com/office/drawing/2014/main" id="{3F2956B9-5FDC-6241-24E6-A5ECAE474753}"/>
                </a:ext>
              </a:extLst>
            </p:cNvPr>
            <p:cNvCxnSpPr/>
            <p:nvPr/>
          </p:nvCxnSpPr>
          <p:spPr>
            <a:xfrm>
              <a:off x="762431" y="4429443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58;p2">
              <a:extLst>
                <a:ext uri="{FF2B5EF4-FFF2-40B4-BE49-F238E27FC236}">
                  <a16:creationId xmlns:a16="http://schemas.microsoft.com/office/drawing/2014/main" id="{60E977CA-9238-0EE4-5E5E-DD69ED3C88B2}"/>
                </a:ext>
              </a:extLst>
            </p:cNvPr>
            <p:cNvSpPr txBox="1"/>
            <p:nvPr/>
          </p:nvSpPr>
          <p:spPr>
            <a:xfrm>
              <a:off x="1250394" y="4287097"/>
              <a:ext cx="2816400" cy="284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Третий пункт списка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D369C7D-C9A9-5F24-6258-E3ACD9DC95E4}"/>
              </a:ext>
            </a:extLst>
          </p:cNvPr>
          <p:cNvGrpSpPr/>
          <p:nvPr/>
        </p:nvGrpSpPr>
        <p:grpSpPr>
          <a:xfrm>
            <a:off x="3588076" y="4741808"/>
            <a:ext cx="3304363" cy="284693"/>
            <a:chOff x="755091" y="4879209"/>
            <a:chExt cx="3304363" cy="284693"/>
          </a:xfrm>
        </p:grpSpPr>
        <p:cxnSp>
          <p:nvCxnSpPr>
            <p:cNvPr id="9" name="Google Shape;59;p2">
              <a:extLst>
                <a:ext uri="{FF2B5EF4-FFF2-40B4-BE49-F238E27FC236}">
                  <a16:creationId xmlns:a16="http://schemas.microsoft.com/office/drawing/2014/main" id="{3C782D39-F719-CF92-371E-10D117BED68D}"/>
                </a:ext>
              </a:extLst>
            </p:cNvPr>
            <p:cNvCxnSpPr/>
            <p:nvPr/>
          </p:nvCxnSpPr>
          <p:spPr>
            <a:xfrm>
              <a:off x="755091" y="5021555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60;p2">
              <a:extLst>
                <a:ext uri="{FF2B5EF4-FFF2-40B4-BE49-F238E27FC236}">
                  <a16:creationId xmlns:a16="http://schemas.microsoft.com/office/drawing/2014/main" id="{4772CD6F-99B4-268C-5DCF-BFA1F1072659}"/>
                </a:ext>
              </a:extLst>
            </p:cNvPr>
            <p:cNvSpPr txBox="1"/>
            <p:nvPr/>
          </p:nvSpPr>
          <p:spPr>
            <a:xfrm>
              <a:off x="1243054" y="4879209"/>
              <a:ext cx="2816400" cy="284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Четвёртый пункт списка</a:t>
              </a:r>
            </a:p>
          </p:txBody>
        </p:sp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F8BB7B4C-5FA2-AC85-8A45-C45E89191E31}"/>
              </a:ext>
            </a:extLst>
          </p:cNvPr>
          <p:cNvSpPr txBox="1">
            <a:spLocks/>
          </p:cNvSpPr>
          <p:nvPr/>
        </p:nvSpPr>
        <p:spPr>
          <a:xfrm>
            <a:off x="0" y="144875"/>
            <a:ext cx="11919949" cy="1749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107326A9-E8F6-EC6D-71EF-FA5C65C9E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01535"/>
              </p:ext>
            </p:extLst>
          </p:nvPr>
        </p:nvGraphicFramePr>
        <p:xfrm>
          <a:off x="4986336" y="1210456"/>
          <a:ext cx="22193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219297" imgH="1933673" progId="Excel.Sheet.12">
                  <p:embed/>
                </p:oleObj>
              </mc:Choice>
              <mc:Fallback>
                <p:oleObj name="Worksheet" r:id="rId3" imgW="2219297" imgH="1933673" progId="Excel.Sheet.12">
                  <p:embed/>
                  <p:pic>
                    <p:nvPicPr>
                      <p:cNvPr id="28" name="Объект 27">
                        <a:extLst>
                          <a:ext uri="{FF2B5EF4-FFF2-40B4-BE49-F238E27FC236}">
                            <a16:creationId xmlns:a16="http://schemas.microsoft.com/office/drawing/2014/main" id="{107326A9-E8F6-EC6D-71EF-FA5C65C9EE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6336" y="1210456"/>
                        <a:ext cx="22193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7EB7B84E-46AB-6FB0-0190-0D2B10C0E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65813"/>
              </p:ext>
            </p:extLst>
          </p:nvPr>
        </p:nvGraphicFramePr>
        <p:xfrm>
          <a:off x="5005387" y="4016348"/>
          <a:ext cx="21812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181131" imgH="1933673" progId="Excel.Sheet.12">
                  <p:embed/>
                </p:oleObj>
              </mc:Choice>
              <mc:Fallback>
                <p:oleObj name="Worksheet" r:id="rId5" imgW="2181131" imgH="1933673" progId="Excel.Sheet.12">
                  <p:embed/>
                  <p:pic>
                    <p:nvPicPr>
                      <p:cNvPr id="29" name="Объект 28">
                        <a:extLst>
                          <a:ext uri="{FF2B5EF4-FFF2-40B4-BE49-F238E27FC236}">
                            <a16:creationId xmlns:a16="http://schemas.microsoft.com/office/drawing/2014/main" id="{7EB7B84E-46AB-6FB0-0190-0D2B10C0E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5387" y="4016348"/>
                        <a:ext cx="218122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247413E-CE40-09EA-A190-99A047540B34}"/>
              </a:ext>
            </a:extLst>
          </p:cNvPr>
          <p:cNvSpPr txBox="1"/>
          <p:nvPr/>
        </p:nvSpPr>
        <p:spPr>
          <a:xfrm>
            <a:off x="2939218" y="3207309"/>
            <a:ext cx="6534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5</a:t>
            </a:r>
            <a:r>
              <a:rPr lang="ru-RU" dirty="0"/>
              <a:t>. Зависимость времени обучения НС от количества эпох при использовании MSELoss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22811-76DC-2012-C485-F54BF40FE0F4}"/>
              </a:ext>
            </a:extLst>
          </p:cNvPr>
          <p:cNvSpPr txBox="1"/>
          <p:nvPr/>
        </p:nvSpPr>
        <p:spPr>
          <a:xfrm>
            <a:off x="3263398" y="5934524"/>
            <a:ext cx="620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Таблица </a:t>
            </a:r>
            <a:r>
              <a:rPr lang="en-US" dirty="0"/>
              <a:t>6</a:t>
            </a:r>
            <a:r>
              <a:rPr lang="ru-RU" dirty="0"/>
              <a:t>. Зависимость времени обучения НС от количества эпох при использовании MAELoss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84C4F-31F6-A879-CFB6-051403E452B5}"/>
              </a:ext>
            </a:extLst>
          </p:cNvPr>
          <p:cNvSpPr txBox="1"/>
          <p:nvPr/>
        </p:nvSpPr>
        <p:spPr>
          <a:xfrm>
            <a:off x="11892313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58252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23452</TotalTime>
  <Words>1525</Words>
  <Application>Microsoft Office PowerPoint</Application>
  <PresentationFormat>Широкоэкранный</PresentationFormat>
  <Paragraphs>160</Paragraphs>
  <Slides>16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ALS Sector Regular</vt:lpstr>
      <vt:lpstr>Times New Roman</vt:lpstr>
      <vt:lpstr>Calibri Light</vt:lpstr>
      <vt:lpstr>Cambria Math</vt:lpstr>
      <vt:lpstr>Тема Office</vt:lpstr>
      <vt:lpstr>Лист Microsoft Excel</vt:lpstr>
      <vt:lpstr>Worksheet</vt:lpstr>
      <vt:lpstr>Презентация PowerPoint</vt:lpstr>
      <vt:lpstr>Презентация PowerPoint</vt:lpstr>
      <vt:lpstr>Презентация PowerPoint</vt:lpstr>
      <vt:lpstr>Решение задачи технического анализа на архитектуре MLP</vt:lpstr>
      <vt:lpstr>Презентация PowerPoint</vt:lpstr>
      <vt:lpstr>Полученные результаты для MLP</vt:lpstr>
      <vt:lpstr>Решение задачи технического анализа на архитектуре CNN</vt:lpstr>
      <vt:lpstr>Полученные результаты для CNN</vt:lpstr>
      <vt:lpstr>Сравнение времени обучения MLP и CNN</vt:lpstr>
      <vt:lpstr>Решение задачи технического анализа на архитектуре ViT</vt:lpstr>
      <vt:lpstr>Полученные результаты для ViT</vt:lpstr>
      <vt:lpstr>Презентация PowerPoint</vt:lpstr>
      <vt:lpstr>Полученные результаты для метода дообучения MLP</vt:lpstr>
      <vt:lpstr>Полученные результаты для метода дообучения CNN</vt:lpstr>
      <vt:lpstr>Полученные результаты для метода дообучения ViT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МГТУ им. Н.Э. Баумана</dc:title>
  <dc:subject/>
  <dc:creator>Katya Selivanova</dc:creator>
  <cp:keywords/>
  <dc:description/>
  <cp:lastModifiedBy>artyom Onyushev</cp:lastModifiedBy>
  <cp:revision>78</cp:revision>
  <dcterms:created xsi:type="dcterms:W3CDTF">2022-04-18T20:35:07Z</dcterms:created>
  <dcterms:modified xsi:type="dcterms:W3CDTF">2024-06-25T22:00:39Z</dcterms:modified>
  <cp:category/>
</cp:coreProperties>
</file>