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5-10 Years Training set</a:t>
            </a:r>
          </a:p>
          <a:p>
            <a:pPr/>
            <a:r>
              <a:t>5 Years Test set</a:t>
            </a:r>
          </a:p>
          <a:p>
            <a:pPr/>
            <a:r>
              <a:t>New Data From ABS (2021)</a:t>
            </a:r>
          </a:p>
          <a:p>
            <a:pPr/>
            <a:r>
              <a:t>New Model’s performance compares with benchmark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Slide 2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/>
          <p:nvPr>
            <p:ph type="body" sz="quarter" idx="1"/>
          </p:nvPr>
        </p:nvSpPr>
        <p:spPr>
          <a:xfrm>
            <a:off x="717598" y="3980271"/>
            <a:ext cx="3875400" cy="396301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61357" indent="-489857">
              <a:spcBef>
                <a:spcPts val="400"/>
              </a:spcBef>
              <a:buClrTx/>
              <a:buSzPts val="2000"/>
              <a:buFontTx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18557" indent="-489857">
              <a:spcBef>
                <a:spcPts val="400"/>
              </a:spcBef>
              <a:buClrTx/>
              <a:buSzPts val="2000"/>
              <a:buFontTx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75757" indent="-489857">
              <a:spcBef>
                <a:spcPts val="400"/>
              </a:spcBef>
              <a:buClrTx/>
              <a:buSzPts val="2000"/>
              <a:buFontTx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2957" indent="-489857">
              <a:spcBef>
                <a:spcPts val="400"/>
              </a:spcBef>
              <a:buClrTx/>
              <a:buSzPts val="2000"/>
              <a:buFontTx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Title Text"/>
          <p:cNvSpPr txBox="1"/>
          <p:nvPr>
            <p:ph type="title"/>
          </p:nvPr>
        </p:nvSpPr>
        <p:spPr>
          <a:xfrm>
            <a:off x="724573" y="2396759"/>
            <a:ext cx="4182601" cy="14634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9473"/>
              </a:lnSpc>
              <a:defRPr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54;p14" descr="Google Shape;54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00" y="239182"/>
            <a:ext cx="8552686" cy="896613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Body Level One…"/>
          <p:cNvSpPr txBox="1"/>
          <p:nvPr>
            <p:ph type="body" sz="quarter" idx="1"/>
          </p:nvPr>
        </p:nvSpPr>
        <p:spPr>
          <a:xfrm>
            <a:off x="292100" y="2634749"/>
            <a:ext cx="3107402" cy="2014801"/>
          </a:xfrm>
          <a:prstGeom prst="rect">
            <a:avLst/>
          </a:prstGeom>
          <a:gradFill>
            <a:gsLst>
              <a:gs pos="0">
                <a:srgbClr val="094183"/>
              </a:gs>
              <a:gs pos="100000">
                <a:srgbClr val="4875AD"/>
              </a:gs>
            </a:gsLst>
            <a:lin ang="18900044"/>
          </a:gradFill>
        </p:spPr>
        <p:txBody>
          <a:bodyPr lIns="179999" tIns="179999" rIns="179999" bIns="179999"/>
          <a:lstStyle>
            <a:lvl1pPr indent="-317500">
              <a:spcBef>
                <a:spcPts val="200"/>
              </a:spcBef>
              <a:buClr>
                <a:srgbClr val="FFFFFF"/>
              </a:buCl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01485" indent="-391885">
              <a:spcBef>
                <a:spcPts val="200"/>
              </a:spcBef>
              <a:buClr>
                <a:srgbClr val="FFFFFF"/>
              </a:buCl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58685" indent="-391885">
              <a:spcBef>
                <a:spcPts val="200"/>
              </a:spcBef>
              <a:buClr>
                <a:srgbClr val="FFFFFF"/>
              </a:buCl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15885" indent="-391885">
              <a:spcBef>
                <a:spcPts val="200"/>
              </a:spcBef>
              <a:buClr>
                <a:srgbClr val="FFFFFF"/>
              </a:buCl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73085" indent="-391885">
              <a:spcBef>
                <a:spcPts val="200"/>
              </a:spcBef>
              <a:buClr>
                <a:srgbClr val="FFFFFF"/>
              </a:buCl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496614" y="409372"/>
            <a:ext cx="6479701" cy="556201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2669574" y="4790740"/>
            <a:ext cx="245363" cy="226946"/>
          </a:xfrm>
          <a:prstGeom prst="rect">
            <a:avLst/>
          </a:prstGeom>
        </p:spPr>
        <p:txBody>
          <a:bodyPr lIns="45699" tIns="45699" rIns="45699" bIns="45699"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64;p15" descr="Google Shape;64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00" y="239182"/>
            <a:ext cx="8552686" cy="896613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itle Text"/>
          <p:cNvSpPr txBox="1"/>
          <p:nvPr>
            <p:ph type="title"/>
          </p:nvPr>
        </p:nvSpPr>
        <p:spPr>
          <a:xfrm>
            <a:off x="496614" y="409372"/>
            <a:ext cx="6479701" cy="556201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2669574" y="4790740"/>
            <a:ext cx="245363" cy="226946"/>
          </a:xfrm>
          <a:prstGeom prst="rect">
            <a:avLst/>
          </a:prstGeom>
        </p:spPr>
        <p:txBody>
          <a:bodyPr lIns="45699" tIns="45699" rIns="45699" bIns="45699"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3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70;p16"/>
          <p:cNvSpPr txBox="1"/>
          <p:nvPr>
            <p:ph type="title"/>
          </p:nvPr>
        </p:nvSpPr>
        <p:spPr>
          <a:xfrm>
            <a:off x="326949" y="2185199"/>
            <a:ext cx="4679402" cy="14634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5000"/>
              </a:lnSpc>
              <a:spcBef>
                <a:spcPts val="1200"/>
              </a:spcBef>
              <a:defRPr b="1"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Do Additional Variables Improve the Accuracy of Total Population Forecasts Generated by Global Machine Learning</a:t>
            </a:r>
          </a:p>
        </p:txBody>
      </p:sp>
      <p:sp>
        <p:nvSpPr>
          <p:cNvPr id="138" name="Google Shape;71;p16"/>
          <p:cNvSpPr/>
          <p:nvPr/>
        </p:nvSpPr>
        <p:spPr>
          <a:xfrm flipV="1">
            <a:off x="326949" y="1930750"/>
            <a:ext cx="8468701" cy="1590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9" name="Google Shape;72;p16"/>
          <p:cNvSpPr txBox="1"/>
          <p:nvPr>
            <p:ph type="body" sz="quarter" idx="1"/>
          </p:nvPr>
        </p:nvSpPr>
        <p:spPr>
          <a:xfrm>
            <a:off x="248975" y="1588500"/>
            <a:ext cx="4617000" cy="520501"/>
          </a:xfrm>
          <a:prstGeom prst="rect">
            <a:avLst/>
          </a:prstGeom>
        </p:spPr>
        <p:txBody>
          <a:bodyPr lIns="91424" tIns="91424" rIns="91424" bIns="91424"/>
          <a:lstStyle>
            <a:lvl1pPr marL="0">
              <a:spcBef>
                <a:spcPts val="1200"/>
              </a:spcBef>
              <a:defRPr i="1" sz="13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Group 12</a:t>
            </a:r>
          </a:p>
        </p:txBody>
      </p:sp>
      <p:sp>
        <p:nvSpPr>
          <p:cNvPr id="140" name="Google Shape;73;p16"/>
          <p:cNvSpPr/>
          <p:nvPr/>
        </p:nvSpPr>
        <p:spPr>
          <a:xfrm flipV="1">
            <a:off x="326949" y="3366649"/>
            <a:ext cx="8468701" cy="1590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1" name="Google Shape;74;p16"/>
          <p:cNvSpPr/>
          <p:nvPr/>
        </p:nvSpPr>
        <p:spPr>
          <a:xfrm>
            <a:off x="5036575" y="2050650"/>
            <a:ext cx="1" cy="12120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2" name="Google Shape;75;p16"/>
          <p:cNvSpPr txBox="1"/>
          <p:nvPr/>
        </p:nvSpPr>
        <p:spPr>
          <a:xfrm>
            <a:off x="5061975" y="2295000"/>
            <a:ext cx="3853801" cy="69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Industry Partner: Dr Irina Grossman </a:t>
            </a:r>
          </a:p>
          <a:p>
            <a:pPr>
              <a:lnSpc>
                <a:spcPct val="150000"/>
              </a:lnSpc>
              <a:defRPr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Project Supervisor: Prof Michael Kirley</a:t>
            </a:r>
          </a:p>
        </p:txBody>
      </p:sp>
      <p:sp>
        <p:nvSpPr>
          <p:cNvPr id="143" name="Google Shape;76;p16"/>
          <p:cNvSpPr txBox="1"/>
          <p:nvPr/>
        </p:nvSpPr>
        <p:spPr>
          <a:xfrm>
            <a:off x="358850" y="3417475"/>
            <a:ext cx="6936900" cy="373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Presented by: Chi Zhang, Haitong Gao, Yuexin Li, Eric Luanzon, Meijun Yue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ll Data are Preliminarily Cooked by Client from the Australia Bureau of Statistic…"/>
          <p:cNvSpPr txBox="1"/>
          <p:nvPr>
            <p:ph type="body" idx="1"/>
          </p:nvPr>
        </p:nvSpPr>
        <p:spPr>
          <a:xfrm>
            <a:off x="292100" y="1212855"/>
            <a:ext cx="8559799" cy="34366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All Data are Preliminarily Cooked by Client from the Australia Bureau of Statistic</a:t>
            </a:r>
          </a:p>
          <a:p>
            <a:pPr>
              <a:lnSpc>
                <a:spcPct val="200000"/>
              </a:lnSpc>
            </a:pPr>
            <a:r>
              <a:t>Data Scale — SA3 (Statistical Area Level 3)</a:t>
            </a:r>
          </a:p>
          <a:p>
            <a:pPr>
              <a:lnSpc>
                <a:spcPct val="200000"/>
              </a:lnSpc>
            </a:pPr>
            <a:r>
              <a:t>Data Format — Age-Sex Cohort’s Population in Each Area (351 Areas)</a:t>
            </a:r>
          </a:p>
          <a:p>
            <a:pPr>
              <a:lnSpc>
                <a:spcPct val="200000"/>
              </a:lnSpc>
            </a:pPr>
            <a:r>
              <a:t>Time Series Data — Record from 1991 to 2011</a:t>
            </a:r>
          </a:p>
          <a:p>
            <a:pPr>
              <a:lnSpc>
                <a:spcPct val="200000"/>
              </a:lnSpc>
            </a:pPr>
            <a:r>
              <a:t>Above_1000 Area — Area with Above 1000 Total Population in Every Year</a:t>
            </a:r>
          </a:p>
          <a:p>
            <a:pPr>
              <a:lnSpc>
                <a:spcPct val="200000"/>
              </a:lnSpc>
            </a:pPr>
            <a:r>
              <a:t>Below_1000 Area — Area with Less than 1000 Total Population in One Year</a:t>
            </a:r>
          </a:p>
        </p:txBody>
      </p:sp>
      <p:sp>
        <p:nvSpPr>
          <p:cNvPr id="185" name="Data Collection &amp; Descri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Collection &amp; Description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39;p21"/>
          <p:cNvSpPr txBox="1"/>
          <p:nvPr>
            <p:ph type="title"/>
          </p:nvPr>
        </p:nvSpPr>
        <p:spPr>
          <a:xfrm>
            <a:off x="496614" y="409372"/>
            <a:ext cx="6479702" cy="5562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Data Description</a:t>
            </a:r>
          </a:p>
        </p:txBody>
      </p:sp>
      <p:graphicFrame>
        <p:nvGraphicFramePr>
          <p:cNvPr id="188" name="Google Shape;143;p21"/>
          <p:cNvGraphicFramePr/>
          <p:nvPr/>
        </p:nvGraphicFramePr>
        <p:xfrm>
          <a:off x="339338" y="1885313"/>
          <a:ext cx="8525649" cy="35076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8004"/>
                <a:gridCol w="377653"/>
                <a:gridCol w="486793"/>
                <a:gridCol w="488643"/>
                <a:gridCol w="488643"/>
                <a:gridCol w="488643"/>
                <a:gridCol w="488643"/>
                <a:gridCol w="488643"/>
                <a:gridCol w="488643"/>
                <a:gridCol w="488643"/>
                <a:gridCol w="488643"/>
                <a:gridCol w="488643"/>
                <a:gridCol w="488643"/>
                <a:gridCol w="488643"/>
                <a:gridCol w="488643"/>
                <a:gridCol w="488643"/>
                <a:gridCol w="488643"/>
                <a:gridCol w="442667"/>
              </a:tblGrid>
              <a:tr h="34124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50"/>
                        <a:t>0-4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50"/>
                        <a:t>5-9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50"/>
                        <a:t>10-14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50"/>
                        <a:t>15-19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50"/>
                        <a:t>20-24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50"/>
                        <a:t>25-29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50"/>
                        <a:t>30-34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50"/>
                        <a:t>35-39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50"/>
                        <a:t>40-44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50"/>
                        <a:t>45-49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50"/>
                        <a:t>50-54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50"/>
                        <a:t>55-59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50"/>
                        <a:t>60-64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50"/>
                        <a:t>65-69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50"/>
                        <a:t>70-74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50"/>
                        <a:t>75-79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50"/>
                        <a:t>80-84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50"/>
                        <a:t>85+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sp>
        <p:nvSpPr>
          <p:cNvPr id="189" name="Google Shape;144;p21"/>
          <p:cNvSpPr txBox="1"/>
          <p:nvPr/>
        </p:nvSpPr>
        <p:spPr>
          <a:xfrm>
            <a:off x="3983321" y="1416275"/>
            <a:ext cx="1177358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Age Cohorts</a:t>
            </a:r>
          </a:p>
        </p:txBody>
      </p:sp>
      <p:sp>
        <p:nvSpPr>
          <p:cNvPr id="190" name="Google Shape;145;p21"/>
          <p:cNvSpPr txBox="1"/>
          <p:nvPr/>
        </p:nvSpPr>
        <p:spPr>
          <a:xfrm>
            <a:off x="1497649" y="2673733"/>
            <a:ext cx="61995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Each Region’s Time-series in one year: 2 * 18 (Sex Cohort * Age Cohort)</a:t>
            </a:r>
          </a:p>
        </p:txBody>
      </p:sp>
      <p:graphicFrame>
        <p:nvGraphicFramePr>
          <p:cNvPr id="191" name="Google Shape;143;p21"/>
          <p:cNvGraphicFramePr/>
          <p:nvPr/>
        </p:nvGraphicFramePr>
        <p:xfrm>
          <a:off x="334575" y="3099206"/>
          <a:ext cx="8535175" cy="11583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28144"/>
                <a:gridCol w="895955"/>
                <a:gridCol w="476893"/>
                <a:gridCol w="473914"/>
                <a:gridCol w="602669"/>
                <a:gridCol w="603390"/>
                <a:gridCol w="606864"/>
                <a:gridCol w="604748"/>
                <a:gridCol w="287129"/>
                <a:gridCol w="602815"/>
                <a:gridCol w="601820"/>
                <a:gridCol w="604676"/>
                <a:gridCol w="606845"/>
                <a:gridCol w="612428"/>
                <a:gridCol w="517350"/>
              </a:tblGrid>
              <a:tr h="3281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50"/>
                        <a:t>SA3
Code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50"/>
                        <a:t>SA3
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50"/>
                        <a:t>m0-4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50"/>
                        <a:t>m5-9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50"/>
                        <a:t>m10-14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50"/>
                        <a:t>m15-19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50"/>
                        <a:t>m20-24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50"/>
                        <a:t>m25-29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950"/>
                        <a:t>…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50"/>
                        <a:t>m60-64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50"/>
                        <a:t>m65-69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50"/>
                        <a:t>m70-74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50"/>
                        <a:t>m75-79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50"/>
                        <a:t>m80-84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50"/>
                        <a:t>m85+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279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50"/>
                        <a:t>10101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50"/>
                        <a:t>Goulbum Yass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2603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2565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2517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2472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2178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2392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950"/>
                        <a:t>…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1513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1170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765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506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260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159</a:t>
                      </a:r>
                    </a:p>
                  </a:txBody>
                  <a:tcPr marL="0" marR="0" marT="0" marB="0" anchor="ctr" anchorCtr="0" horzOverflow="overflow"/>
                </a:tc>
              </a:tr>
              <a:tr h="3279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50"/>
                        <a:t>10102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50"/>
                        <a:t>Queanbeyan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1593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1362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1223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1406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1743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1803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950"/>
                        <a:t>…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617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478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330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198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95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43</a:t>
                      </a:r>
                    </a:p>
                  </a:txBody>
                  <a:tcPr marL="0" marR="0" marT="0" marB="0" anchor="ctr" anchorCtr="0" horzOverflow="overflow"/>
                </a:tc>
              </a:tr>
              <a:tr h="3279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50"/>
                        <a:t>…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50"/>
                        <a:t>…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50"/>
                        <a:t>…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50"/>
                        <a:t>…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50"/>
                        <a:t>…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50"/>
                        <a:t>…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50"/>
                        <a:t>…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50"/>
                        <a:t>…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50"/>
                        <a:t>…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50"/>
                        <a:t>…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50"/>
                        <a:t>…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50"/>
                        <a:t>…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50"/>
                        <a:t>…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50"/>
                        <a:t>…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50"/>
                        <a:t>…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sp>
        <p:nvSpPr>
          <p:cNvPr id="192" name="Google Shape;145;p21"/>
          <p:cNvSpPr txBox="1"/>
          <p:nvPr/>
        </p:nvSpPr>
        <p:spPr>
          <a:xfrm>
            <a:off x="2964674" y="4418235"/>
            <a:ext cx="3316252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Partial Dataframe (Male Group in 1991)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31;p20"/>
          <p:cNvSpPr txBox="1"/>
          <p:nvPr>
            <p:ph type="title"/>
          </p:nvPr>
        </p:nvSpPr>
        <p:spPr>
          <a:xfrm>
            <a:off x="496614" y="409372"/>
            <a:ext cx="6479702" cy="5562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Data Description</a:t>
            </a:r>
          </a:p>
        </p:txBody>
      </p:sp>
      <p:graphicFrame>
        <p:nvGraphicFramePr>
          <p:cNvPr id="195" name="Google Shape;132;p20"/>
          <p:cNvGraphicFramePr/>
          <p:nvPr/>
        </p:nvGraphicFramePr>
        <p:xfrm>
          <a:off x="3400920" y="1295015"/>
          <a:ext cx="3034258" cy="35029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35739"/>
                <a:gridCol w="1363481"/>
                <a:gridCol w="925512"/>
              </a:tblGrid>
              <a:tr h="34933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Year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SA3 Name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Total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34933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1991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Goulburn - Yass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200"/>
                        <a:t>61667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34933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1991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Queanbeyan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200"/>
                        <a:t>35281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34933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34933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1992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Goulburn - Yass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200"/>
                        <a:t>61751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34933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1992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Queanbeyan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200"/>
                        <a:t>36409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34933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34933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2011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Goulburn - Yass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200"/>
                        <a:t>69775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34933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2011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Queanbeyan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200"/>
                        <a:t>56051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34933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96" name="Google Shape;133;p20"/>
          <p:cNvSpPr/>
          <p:nvPr/>
        </p:nvSpPr>
        <p:spPr>
          <a:xfrm>
            <a:off x="2809844" y="1661804"/>
            <a:ext cx="576301" cy="327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0671"/>
                  <a:pt x="10800" y="19526"/>
                </a:cubicBezTo>
                <a:lnTo>
                  <a:pt x="10800" y="12849"/>
                </a:lnTo>
                <a:cubicBezTo>
                  <a:pt x="10800" y="11704"/>
                  <a:pt x="5965" y="10775"/>
                  <a:pt x="0" y="10775"/>
                </a:cubicBezTo>
                <a:cubicBezTo>
                  <a:pt x="5965" y="10775"/>
                  <a:pt x="10800" y="9846"/>
                  <a:pt x="10800" y="8701"/>
                </a:cubicBezTo>
                <a:lnTo>
                  <a:pt x="10800" y="2074"/>
                </a:lnTo>
                <a:cubicBezTo>
                  <a:pt x="10800" y="929"/>
                  <a:pt x="15635" y="0"/>
                  <a:pt x="21600" y="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97" name="Google Shape;134;p20"/>
          <p:cNvSpPr txBox="1"/>
          <p:nvPr/>
        </p:nvSpPr>
        <p:spPr>
          <a:xfrm>
            <a:off x="2134147" y="2861255"/>
            <a:ext cx="796501" cy="824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500"/>
            </a:pPr>
            <a:r>
              <a:t>1991</a:t>
            </a:r>
          </a:p>
          <a:p>
            <a:pPr algn="ctr">
              <a:defRPr sz="1500"/>
            </a:pPr>
            <a:r>
              <a:t>-</a:t>
            </a:r>
          </a:p>
          <a:p>
            <a:pPr algn="ctr">
              <a:defRPr sz="1500"/>
            </a:pPr>
            <a:r>
              <a:t>2011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50;p22"/>
          <p:cNvSpPr txBox="1"/>
          <p:nvPr>
            <p:ph type="title"/>
          </p:nvPr>
        </p:nvSpPr>
        <p:spPr>
          <a:xfrm>
            <a:off x="490027" y="409388"/>
            <a:ext cx="7088305" cy="556201"/>
          </a:xfrm>
          <a:prstGeom prst="rect">
            <a:avLst/>
          </a:prstGeom>
        </p:spPr>
        <p:txBody>
          <a:bodyPr/>
          <a:lstStyle>
            <a:lvl1pPr defTabSz="704087">
              <a:defRPr sz="2156"/>
            </a:lvl1pPr>
          </a:lstStyle>
          <a:p>
            <a:pPr/>
            <a:r>
              <a:t>Above_1000 &amp; Below_1000 Area — Preliminary Preprocessing</a:t>
            </a:r>
          </a:p>
        </p:txBody>
      </p:sp>
      <p:graphicFrame>
        <p:nvGraphicFramePr>
          <p:cNvPr id="200" name="Table"/>
          <p:cNvGraphicFramePr/>
          <p:nvPr/>
        </p:nvGraphicFramePr>
        <p:xfrm>
          <a:off x="1362193" y="1279367"/>
          <a:ext cx="2513669" cy="3207142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1" bandCol="0" bandRow="0" rtl="0">
                <a:tableStyleId>{4C3C2611-4C71-4FC5-86AE-919BDF0F9419}</a:tableStyleId>
              </a:tblPr>
              <a:tblGrid>
                <a:gridCol w="1004026"/>
                <a:gridCol w="1500116"/>
              </a:tblGrid>
              <a:tr h="266468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/>
                        <a:t>Above_1000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2664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/>
                        <a:t>SA3 Code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/>
                        <a:t>SA3 Name</a:t>
                      </a:r>
                    </a:p>
                  </a:txBody>
                  <a:tcPr marL="0" marR="0" marT="0" marB="0" anchor="ctr" anchorCtr="0" horzOverflow="overflow"/>
                </a:tc>
              </a:tr>
              <a:tr h="2664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10101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Goulburn - Yass</a:t>
                      </a:r>
                    </a:p>
                  </a:txBody>
                  <a:tcPr marL="0" marR="0" marT="0" marB="0" anchor="ctr" anchorCtr="0" horzOverflow="overflow"/>
                </a:tc>
              </a:tr>
              <a:tr h="2664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10102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Queanbeyan</a:t>
                      </a:r>
                    </a:p>
                  </a:txBody>
                  <a:tcPr marL="0" marR="0" marT="0" marB="0" anchor="ctr" anchorCtr="0" horzOverflow="overflow"/>
                </a:tc>
              </a:tr>
              <a:tr h="2664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10103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Snowy Mountains</a:t>
                      </a:r>
                    </a:p>
                  </a:txBody>
                  <a:tcPr marL="0" marR="0" marT="0" marB="0" anchor="ctr" anchorCtr="0" horzOverflow="overflow"/>
                </a:tc>
              </a:tr>
              <a:tr h="2664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10104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South Coast</a:t>
                      </a:r>
                    </a:p>
                  </a:txBody>
                  <a:tcPr marL="0" marR="0" marT="0" marB="0" anchor="ctr" anchorCtr="0" horzOverflow="overflow"/>
                </a:tc>
              </a:tr>
              <a:tr h="2664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10201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Gosford</a:t>
                      </a:r>
                    </a:p>
                  </a:txBody>
                  <a:tcPr marL="0" marR="0" marT="0" marB="0" anchor="ctr" anchorCtr="0" horzOverflow="overflow"/>
                </a:tc>
              </a:tr>
              <a:tr h="2664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10202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Wyong</a:t>
                      </a:r>
                    </a:p>
                  </a:txBody>
                  <a:tcPr marL="0" marR="0" marT="0" marB="0" anchor="ctr" anchorCtr="0" horzOverflow="overflow"/>
                </a:tc>
              </a:tr>
              <a:tr h="2664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10301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Bathurst</a:t>
                      </a:r>
                    </a:p>
                  </a:txBody>
                  <a:tcPr marL="0" marR="0" marT="0" marB="0" anchor="ctr" anchorCtr="0" horzOverflow="overflow"/>
                </a:tc>
              </a:tr>
              <a:tr h="2664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10302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Lachlan Valley</a:t>
                      </a:r>
                    </a:p>
                  </a:txBody>
                  <a:tcPr marL="0" marR="0" marT="0" marB="0" anchor="ctr" anchorCtr="0" horzOverflow="overflow"/>
                </a:tc>
              </a:tr>
              <a:tr h="2664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10303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Lithgow - Mudgee</a:t>
                      </a:r>
                    </a:p>
                  </a:txBody>
                  <a:tcPr marL="0" marR="0" marT="0" marB="0" anchor="ctr" anchorCtr="0" horzOverflow="overflow"/>
                </a:tc>
              </a:tr>
              <a:tr h="2664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10304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Orange</a:t>
                      </a:r>
                    </a:p>
                  </a:txBody>
                  <a:tcPr marL="0" marR="0" marT="0" marB="0" anchor="ctr" anchorCtr="0" horzOverflow="overflow"/>
                </a:tc>
              </a:tr>
              <a:tr h="2664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…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…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1" name="Table"/>
          <p:cNvGraphicFramePr/>
          <p:nvPr/>
        </p:nvGraphicFramePr>
        <p:xfrm>
          <a:off x="4504926" y="1279367"/>
          <a:ext cx="3578093" cy="347361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1" bandCol="0" bandRow="0" rtl="0">
                <a:tableStyleId>{4C3C2611-4C71-4FC5-86AE-919BDF0F9419}</a:tableStyleId>
              </a:tblPr>
              <a:tblGrid>
                <a:gridCol w="937507"/>
                <a:gridCol w="2651125"/>
              </a:tblGrid>
              <a:tr h="266468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/>
                        <a:t>Below_1000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</a:tr>
              <a:tr h="2664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/>
                        <a:t>SA3 Code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/>
                        <a:t>SA3 Name</a:t>
                      </a:r>
                    </a:p>
                  </a:txBody>
                  <a:tcPr marL="0" marR="0" marT="0" marB="0" anchor="ctr" anchorCtr="0" horzOverflow="overflow"/>
                </a:tc>
              </a:tr>
              <a:tr h="2664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10702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Illawarra Catchment Reserve</a:t>
                      </a:r>
                    </a:p>
                  </a:txBody>
                  <a:tcPr marL="0" marR="0" marT="0" marB="0" anchor="ctr" anchorCtr="0" horzOverflow="overflow"/>
                </a:tc>
              </a:tr>
              <a:tr h="2664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10803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Lord Howe Island</a:t>
                      </a:r>
                    </a:p>
                  </a:txBody>
                  <a:tcPr marL="0" marR="0" marT="0" marB="0" anchor="ctr" anchorCtr="0" horzOverflow="overflow"/>
                </a:tc>
              </a:tr>
              <a:tr h="2664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12402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Blue Mountains - South</a:t>
                      </a:r>
                    </a:p>
                  </a:txBody>
                  <a:tcPr marL="0" marR="0" marT="0" marB="0" anchor="ctr" anchorCtr="0" horzOverflow="overflow"/>
                </a:tc>
              </a:tr>
              <a:tr h="2664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19797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Migratory - Offshore - Shipping (NSW)</a:t>
                      </a:r>
                    </a:p>
                  </a:txBody>
                  <a:tcPr marL="0" marR="0" marT="0" marB="0" anchor="ctr" anchorCtr="0" horzOverflow="overflow"/>
                </a:tc>
              </a:tr>
              <a:tr h="2664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19999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Special Purpose Codes SA3 (NSW)</a:t>
                      </a:r>
                    </a:p>
                  </a:txBody>
                  <a:tcPr marL="0" marR="0" marT="0" marB="0" anchor="ctr" anchorCtr="0" horzOverflow="overflow"/>
                </a:tc>
              </a:tr>
              <a:tr h="2664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29797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Migratory - Offshore - Shipping (Vic.)</a:t>
                      </a:r>
                    </a:p>
                  </a:txBody>
                  <a:tcPr marL="0" marR="0" marT="0" marB="0" anchor="ctr" anchorCtr="0" horzOverflow="overflow"/>
                </a:tc>
              </a:tr>
              <a:tr h="2664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29999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Special Purpose Codes SA3 (Vic.)</a:t>
                      </a:r>
                    </a:p>
                  </a:txBody>
                  <a:tcPr marL="0" marR="0" marT="0" marB="0" anchor="ctr" anchorCtr="0" horzOverflow="overflow"/>
                </a:tc>
              </a:tr>
              <a:tr h="2664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39797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Migratory - Offshore - Shipping (Qld)</a:t>
                      </a:r>
                    </a:p>
                  </a:txBody>
                  <a:tcPr marL="0" marR="0" marT="0" marB="0" anchor="ctr" anchorCtr="0" horzOverflow="overflow"/>
                </a:tc>
              </a:tr>
              <a:tr h="2664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39999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Special Purpose Codes SA3 (Qld)</a:t>
                      </a:r>
                    </a:p>
                  </a:txBody>
                  <a:tcPr marL="0" marR="0" marT="0" marB="0" anchor="ctr" anchorCtr="0" horzOverflow="overflow"/>
                </a:tc>
              </a:tr>
              <a:tr h="2664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49797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Migratory - Offshore - Shipping (SA)</a:t>
                      </a:r>
                    </a:p>
                  </a:txBody>
                  <a:tcPr marL="0" marR="0" marT="0" marB="0" anchor="ctr" anchorCtr="0" horzOverflow="overflow"/>
                </a:tc>
              </a:tr>
              <a:tr h="2664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…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…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02" name="(Aggregate to Remainder Area)"/>
          <p:cNvSpPr txBox="1"/>
          <p:nvPr/>
        </p:nvSpPr>
        <p:spPr>
          <a:xfrm>
            <a:off x="5159095" y="4776709"/>
            <a:ext cx="248349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(Aggregate to Remainder Area)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166;p24"/>
          <p:cNvSpPr txBox="1"/>
          <p:nvPr>
            <p:ph type="title"/>
          </p:nvPr>
        </p:nvSpPr>
        <p:spPr>
          <a:xfrm>
            <a:off x="496614" y="409372"/>
            <a:ext cx="6479702" cy="5562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Data Analysis – Descriptive Statistic</a:t>
            </a:r>
          </a:p>
        </p:txBody>
      </p:sp>
      <p:sp>
        <p:nvSpPr>
          <p:cNvPr id="205" name="Google Shape;167;p24"/>
          <p:cNvSpPr txBox="1"/>
          <p:nvPr/>
        </p:nvSpPr>
        <p:spPr>
          <a:xfrm>
            <a:off x="491326" y="1578735"/>
            <a:ext cx="7781044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600">
                <a:solidFill>
                  <a:srgbClr val="09418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Time-Series Data (21 Years) — 11 Years for Training &amp; 10 Years for Testing</a:t>
            </a:r>
          </a:p>
        </p:txBody>
      </p:sp>
      <p:sp>
        <p:nvSpPr>
          <p:cNvPr id="206" name="Google Shape;167;p24"/>
          <p:cNvSpPr txBox="1"/>
          <p:nvPr/>
        </p:nvSpPr>
        <p:spPr>
          <a:xfrm>
            <a:off x="491327" y="2384551"/>
            <a:ext cx="8161347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600">
                <a:solidFill>
                  <a:srgbClr val="09418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Maximum &amp; Minimum Value of Total Population — Min = 0 ; Max = 190621</a:t>
            </a:r>
          </a:p>
        </p:txBody>
      </p:sp>
      <p:sp>
        <p:nvSpPr>
          <p:cNvPr id="207" name="Google Shape;167;p24"/>
          <p:cNvSpPr txBox="1"/>
          <p:nvPr/>
        </p:nvSpPr>
        <p:spPr>
          <a:xfrm>
            <a:off x="491327" y="3996184"/>
            <a:ext cx="8161347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600">
                <a:solidFill>
                  <a:srgbClr val="09418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Population Growth’s Trend (Trend Plot) in Each Area</a:t>
            </a:r>
          </a:p>
        </p:txBody>
      </p:sp>
      <p:sp>
        <p:nvSpPr>
          <p:cNvPr id="208" name="Google Shape;167;p24"/>
          <p:cNvSpPr txBox="1"/>
          <p:nvPr/>
        </p:nvSpPr>
        <p:spPr>
          <a:xfrm>
            <a:off x="491327" y="3190368"/>
            <a:ext cx="8161347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600">
                <a:solidFill>
                  <a:srgbClr val="09418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Population Distribution (Pyramid Plot) among each Age-Sex Cohort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172;p25"/>
          <p:cNvSpPr txBox="1"/>
          <p:nvPr>
            <p:ph type="title"/>
          </p:nvPr>
        </p:nvSpPr>
        <p:spPr>
          <a:xfrm>
            <a:off x="496614" y="409372"/>
            <a:ext cx="6479702" cy="5562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Data Analysis – Data Sparsity</a:t>
            </a:r>
          </a:p>
        </p:txBody>
      </p:sp>
      <p:sp>
        <p:nvSpPr>
          <p:cNvPr id="211" name="Google Shape;173;p25"/>
          <p:cNvSpPr txBox="1"/>
          <p:nvPr/>
        </p:nvSpPr>
        <p:spPr>
          <a:xfrm>
            <a:off x="480833" y="1128599"/>
            <a:ext cx="7104437" cy="4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500">
                <a:solidFill>
                  <a:srgbClr val="09418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Elder Age-Sex Cohorts Population’s Lacking (Visualisation of Anchor Year 2000)</a:t>
            </a:r>
          </a:p>
        </p:txBody>
      </p:sp>
      <p:pic>
        <p:nvPicPr>
          <p:cNvPr id="212" name="avgpop.png" descr="avgpo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8350" y="1494578"/>
            <a:ext cx="5067301" cy="353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Data Analysis – Population Trends &amp; Clustering"/>
          <p:cNvSpPr txBox="1"/>
          <p:nvPr>
            <p:ph type="title"/>
          </p:nvPr>
        </p:nvSpPr>
        <p:spPr>
          <a:xfrm>
            <a:off x="496624" y="409375"/>
            <a:ext cx="6638102" cy="55620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Data Analysis – Population Trends &amp; Clustering</a:t>
            </a:r>
          </a:p>
        </p:txBody>
      </p:sp>
      <p:sp>
        <p:nvSpPr>
          <p:cNvPr id="215" name="Google Shape;180;p26"/>
          <p:cNvSpPr txBox="1"/>
          <p:nvPr/>
        </p:nvSpPr>
        <p:spPr>
          <a:xfrm>
            <a:off x="472449" y="1082325"/>
            <a:ext cx="6638102" cy="4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500">
                <a:solidFill>
                  <a:srgbClr val="09418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Data Trends – Region’s Population Growth Trends’ Difference / Similarity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623625" y="1472350"/>
            <a:ext cx="8116646" cy="1847571"/>
            <a:chOff x="0" y="0"/>
            <a:chExt cx="8116645" cy="1847569"/>
          </a:xfrm>
        </p:grpSpPr>
        <p:sp>
          <p:nvSpPr>
            <p:cNvPr id="216" name="Google Shape;183;p26"/>
            <p:cNvSpPr txBox="1"/>
            <p:nvPr/>
          </p:nvSpPr>
          <p:spPr>
            <a:xfrm>
              <a:off x="0" y="733668"/>
              <a:ext cx="2346698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/>
              <a:r>
                <a:t>Latrobe Valley vs. Barossa</a:t>
              </a:r>
            </a:p>
          </p:txBody>
        </p:sp>
        <p:pic>
          <p:nvPicPr>
            <p:cNvPr id="217" name="Latrobe.png" descr="Latrob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21371" y="0"/>
              <a:ext cx="2671667" cy="1847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Barossa.png" descr="Barossa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44979" y="0"/>
              <a:ext cx="2671667" cy="1847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3" name="Group"/>
          <p:cNvGrpSpPr/>
          <p:nvPr/>
        </p:nvGrpSpPr>
        <p:grpSpPr>
          <a:xfrm>
            <a:off x="335748" y="3289212"/>
            <a:ext cx="8404523" cy="1847571"/>
            <a:chOff x="0" y="0"/>
            <a:chExt cx="8404521" cy="1847569"/>
          </a:xfrm>
        </p:grpSpPr>
        <p:sp>
          <p:nvSpPr>
            <p:cNvPr id="220" name="Google Shape;186;p26"/>
            <p:cNvSpPr txBox="1"/>
            <p:nvPr/>
          </p:nvSpPr>
          <p:spPr>
            <a:xfrm>
              <a:off x="0" y="733668"/>
              <a:ext cx="292245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/>
              <a:r>
                <a:t>Wellington vs. Gawler Two Wells</a:t>
              </a:r>
            </a:p>
          </p:txBody>
        </p:sp>
        <p:pic>
          <p:nvPicPr>
            <p:cNvPr id="221" name="Wellington.png" descr="Wellington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009247" y="0"/>
              <a:ext cx="2671668" cy="1847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2" name="Gawler.png" descr="Gawler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732855" y="0"/>
              <a:ext cx="2671667" cy="1847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haracteristic of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Characteristic of Data</a:t>
            </a:r>
          </a:p>
        </p:txBody>
      </p:sp>
      <p:sp>
        <p:nvSpPr>
          <p:cNvPr id="226" name="Short Time-Series for Training…"/>
          <p:cNvSpPr txBox="1"/>
          <p:nvPr>
            <p:ph type="body" idx="4294967295"/>
          </p:nvPr>
        </p:nvSpPr>
        <p:spPr>
          <a:xfrm>
            <a:off x="292100" y="1212855"/>
            <a:ext cx="8559799" cy="3436695"/>
          </a:xfrm>
          <a:prstGeom prst="rect">
            <a:avLst/>
          </a:prstGeom>
          <a:gradFill>
            <a:gsLst>
              <a:gs pos="0">
                <a:srgbClr val="094183"/>
              </a:gs>
              <a:gs pos="100000">
                <a:srgbClr val="4875AD"/>
              </a:gs>
            </a:gsLst>
            <a:lin ang="18900044"/>
          </a:gradFill>
        </p:spPr>
        <p:txBody>
          <a:bodyPr lIns="179999" tIns="179999" rIns="179999" bIns="179999"/>
          <a:lstStyle/>
          <a:p>
            <a:pPr indent="-317500">
              <a:lnSpc>
                <a:spcPct val="150000"/>
              </a:lnSpc>
              <a:spcBef>
                <a:spcPts val="200"/>
              </a:spcBef>
              <a:buClr>
                <a:srgbClr val="FFFFFF"/>
              </a:buClr>
              <a:buSzPts val="1900"/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Short Time-Series for Training</a:t>
            </a:r>
          </a:p>
          <a:p>
            <a:pPr indent="-317500">
              <a:lnSpc>
                <a:spcPct val="150000"/>
              </a:lnSpc>
              <a:spcBef>
                <a:spcPts val="200"/>
              </a:spcBef>
              <a:buClr>
                <a:srgbClr val="FFFFFF"/>
              </a:buClr>
              <a:buSzPts val="1900"/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indent="-317500">
              <a:lnSpc>
                <a:spcPct val="150000"/>
              </a:lnSpc>
              <a:spcBef>
                <a:spcPts val="200"/>
              </a:spcBef>
              <a:buClr>
                <a:srgbClr val="FFFFFF"/>
              </a:buClr>
              <a:buSzPts val="1900"/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Sparse — Less Population in Elder Age Cohorts for both Male &amp; Female</a:t>
            </a:r>
          </a:p>
          <a:p>
            <a:pPr indent="-317500">
              <a:lnSpc>
                <a:spcPct val="150000"/>
              </a:lnSpc>
              <a:spcBef>
                <a:spcPts val="200"/>
              </a:spcBef>
              <a:buClr>
                <a:srgbClr val="FFFFFF"/>
              </a:buClr>
              <a:buSzPts val="1900"/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indent="-317500">
              <a:lnSpc>
                <a:spcPct val="150000"/>
              </a:lnSpc>
              <a:spcBef>
                <a:spcPts val="200"/>
              </a:spcBef>
              <a:buClr>
                <a:srgbClr val="FFFFFF"/>
              </a:buClr>
              <a:buSzPts val="1900"/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Different in Changing Trend — Hard to fit Model with Same Fixed Parameters</a:t>
            </a:r>
          </a:p>
          <a:p>
            <a:pPr indent="-317500">
              <a:lnSpc>
                <a:spcPct val="150000"/>
              </a:lnSpc>
              <a:spcBef>
                <a:spcPts val="200"/>
              </a:spcBef>
              <a:buClr>
                <a:srgbClr val="FFFFFF"/>
              </a:buClr>
              <a:buSzPts val="1900"/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indent="-317500">
              <a:lnSpc>
                <a:spcPct val="150000"/>
              </a:lnSpc>
              <a:spcBef>
                <a:spcPts val="200"/>
              </a:spcBef>
              <a:buClr>
                <a:srgbClr val="FFFFFF"/>
              </a:buClr>
              <a:buSzPts val="1900"/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Dependency among Age or Sex Cohorts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12;p30"/>
          <p:cNvSpPr txBox="1"/>
          <p:nvPr>
            <p:ph type="title"/>
          </p:nvPr>
        </p:nvSpPr>
        <p:spPr>
          <a:xfrm>
            <a:off x="496614" y="409372"/>
            <a:ext cx="6479702" cy="5562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 Long-Short Term Memory (LSTM)</a:t>
            </a:r>
          </a:p>
        </p:txBody>
      </p:sp>
      <p:pic>
        <p:nvPicPr>
          <p:cNvPr id="229" name="Google Shape;213;p30" descr="Google Shape;213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293" y="1962588"/>
            <a:ext cx="4477925" cy="1920851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Google Shape;215;p30"/>
          <p:cNvSpPr txBox="1"/>
          <p:nvPr/>
        </p:nvSpPr>
        <p:spPr>
          <a:xfrm>
            <a:off x="5129741" y="3023529"/>
            <a:ext cx="3575701" cy="1713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23850">
              <a:buClr>
                <a:srgbClr val="000000"/>
              </a:buClr>
              <a:buSzPts val="1500"/>
              <a:buFont typeface="Times New Roman"/>
              <a:buChar char="★"/>
              <a:defRPr b="1"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Age &amp; Sex Prediction</a:t>
            </a:r>
          </a:p>
          <a:p>
            <a:pPr/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ts val="14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Scaled input data</a:t>
            </a: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ts val="14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Decide time step</a:t>
            </a: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ts val="14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Unidirectional</a:t>
            </a: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ts val="14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Multivariate Input</a:t>
            </a:r>
          </a:p>
        </p:txBody>
      </p:sp>
      <p:sp>
        <p:nvSpPr>
          <p:cNvPr id="231" name="Google Shape;215;p30"/>
          <p:cNvSpPr txBox="1"/>
          <p:nvPr/>
        </p:nvSpPr>
        <p:spPr>
          <a:xfrm>
            <a:off x="5129741" y="1373490"/>
            <a:ext cx="3575701" cy="14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23850">
              <a:buClr>
                <a:srgbClr val="000000"/>
              </a:buClr>
              <a:buSzPts val="1500"/>
              <a:buFont typeface="Times New Roman"/>
              <a:buChar char="★"/>
              <a:defRPr b="1"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LSTM Basic Structure (3 Gates)</a:t>
            </a:r>
          </a:p>
          <a:p>
            <a:pPr/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ts val="14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Input Gate</a:t>
            </a: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ts val="14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Forget Gate</a:t>
            </a: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ts val="14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Output Gate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ython Package(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Package(s)</a:t>
            </a:r>
          </a:p>
        </p:txBody>
      </p:sp>
      <p:sp>
        <p:nvSpPr>
          <p:cNvPr id="234" name="TensorFlow — LSTM Package — Model's Framework…"/>
          <p:cNvSpPr txBox="1"/>
          <p:nvPr>
            <p:ph type="body" idx="4294967295"/>
          </p:nvPr>
        </p:nvSpPr>
        <p:spPr>
          <a:xfrm>
            <a:off x="292100" y="1219737"/>
            <a:ext cx="8559799" cy="3429813"/>
          </a:xfrm>
          <a:prstGeom prst="rect">
            <a:avLst/>
          </a:prstGeom>
          <a:gradFill>
            <a:gsLst>
              <a:gs pos="0">
                <a:srgbClr val="094183"/>
              </a:gs>
              <a:gs pos="100000">
                <a:srgbClr val="4875AD"/>
              </a:gs>
            </a:gsLst>
            <a:lin ang="18900044"/>
          </a:gradFill>
        </p:spPr>
        <p:txBody>
          <a:bodyPr lIns="179999" tIns="179999" rIns="179999" bIns="179999"/>
          <a:lstStyle/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TensorFlow — LSTM Package — Model's Framework</a:t>
            </a:r>
          </a:p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Tuning / Learning Rate &amp; Auto-Stop — Model’s Hyper-parameter(s)</a:t>
            </a:r>
          </a:p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Random Seed — Model’s Reproducibility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roject Team Introduction…"/>
          <p:cNvSpPr txBox="1"/>
          <p:nvPr>
            <p:ph type="body" idx="1"/>
          </p:nvPr>
        </p:nvSpPr>
        <p:spPr>
          <a:xfrm>
            <a:off x="292100" y="1258505"/>
            <a:ext cx="8559799" cy="3391045"/>
          </a:xfrm>
          <a:prstGeom prst="rect">
            <a:avLst/>
          </a:prstGeom>
        </p:spPr>
        <p:txBody>
          <a:bodyPr/>
          <a:lstStyle/>
          <a:p>
            <a:pPr marL="452627" indent="-314325" defTabSz="905255">
              <a:lnSpc>
                <a:spcPct val="200000"/>
              </a:lnSpc>
              <a:spcBef>
                <a:spcPts val="100"/>
              </a:spcBef>
              <a:buSzPts val="1700"/>
              <a:defRPr sz="1782"/>
            </a:pPr>
            <a:r>
              <a:t>Project Team Introduction</a:t>
            </a:r>
          </a:p>
          <a:p>
            <a:pPr marL="452627" indent="-314325" defTabSz="905255">
              <a:lnSpc>
                <a:spcPct val="200000"/>
              </a:lnSpc>
              <a:spcBef>
                <a:spcPts val="100"/>
              </a:spcBef>
              <a:buSzPts val="1700"/>
              <a:defRPr sz="1782"/>
            </a:pPr>
            <a:r>
              <a:t>Industry Client Introduction and Requirements’ Illustration</a:t>
            </a:r>
          </a:p>
          <a:p>
            <a:pPr marL="452627" indent="-314325" defTabSz="905255">
              <a:lnSpc>
                <a:spcPct val="200000"/>
              </a:lnSpc>
              <a:spcBef>
                <a:spcPts val="100"/>
              </a:spcBef>
              <a:buSzPts val="1700"/>
              <a:defRPr sz="1782"/>
            </a:pPr>
            <a:r>
              <a:t>Challenges of the Data Science Project</a:t>
            </a:r>
          </a:p>
          <a:p>
            <a:pPr marL="452627" indent="-314325" defTabSz="905255">
              <a:lnSpc>
                <a:spcPct val="200000"/>
              </a:lnSpc>
              <a:spcBef>
                <a:spcPts val="100"/>
              </a:spcBef>
              <a:buSzPts val="1700"/>
              <a:defRPr sz="1782"/>
            </a:pPr>
            <a:r>
              <a:t>Literature Review of Population Forecasting &amp; Long-Short Term Memory</a:t>
            </a:r>
          </a:p>
          <a:p>
            <a:pPr marL="452627" indent="-314325" defTabSz="905255">
              <a:lnSpc>
                <a:spcPct val="200000"/>
              </a:lnSpc>
              <a:spcBef>
                <a:spcPts val="100"/>
              </a:spcBef>
              <a:buSzPts val="1700"/>
              <a:defRPr sz="1782"/>
            </a:pPr>
            <a:r>
              <a:t>Data Science Pipeline (Data, Model, Result)</a:t>
            </a:r>
          </a:p>
          <a:p>
            <a:pPr marL="452627" indent="-314325" defTabSz="905255">
              <a:lnSpc>
                <a:spcPct val="200000"/>
              </a:lnSpc>
              <a:spcBef>
                <a:spcPts val="100"/>
              </a:spcBef>
              <a:buSzPts val="1700"/>
              <a:defRPr sz="1782"/>
            </a:pPr>
            <a:r>
              <a:t>Conclusion &amp; Recommendation</a:t>
            </a:r>
          </a:p>
        </p:txBody>
      </p:sp>
      <p:sp>
        <p:nvSpPr>
          <p:cNvPr id="146" name="Presentation 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Outline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raining &amp; Validation &amp; Test in LST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Training &amp; Validation &amp; Test in LSTM</a:t>
            </a:r>
          </a:p>
        </p:txBody>
      </p:sp>
      <p:sp>
        <p:nvSpPr>
          <p:cNvPr id="237" name="Training Set — 1991 - 2001 Training &amp; Validation Split Varies During Model’s Tuning (i) LSTM Model Basic (Type 1) — 1991-1998 Training, 1999-2001 Validation (ii) LSTM Model Implemented (Type 2 &amp; 3) — Random Splitting (iii) LSTM Model Extra Implemented (T"/>
          <p:cNvSpPr txBox="1"/>
          <p:nvPr>
            <p:ph type="body" idx="4294967295"/>
          </p:nvPr>
        </p:nvSpPr>
        <p:spPr>
          <a:xfrm>
            <a:off x="292100" y="1219737"/>
            <a:ext cx="8559799" cy="3622708"/>
          </a:xfrm>
          <a:prstGeom prst="rect">
            <a:avLst/>
          </a:prstGeom>
          <a:gradFill>
            <a:gsLst>
              <a:gs pos="0">
                <a:srgbClr val="094183"/>
              </a:gs>
              <a:gs pos="100000">
                <a:srgbClr val="4875AD"/>
              </a:gs>
            </a:gsLst>
            <a:lin ang="18900044"/>
          </a:gradFill>
        </p:spPr>
        <p:txBody>
          <a:bodyPr lIns="179999" tIns="179999" rIns="179999" bIns="179999"/>
          <a:lstStyle/>
          <a:p>
            <a:pPr marL="452627" indent="-314325" defTabSz="905255">
              <a:lnSpc>
                <a:spcPct val="200000"/>
              </a:lnSpc>
              <a:spcBef>
                <a:spcPts val="100"/>
              </a:spcBef>
              <a:buClr>
                <a:srgbClr val="FFFFFF"/>
              </a:buClr>
              <a:buSzPts val="1700"/>
              <a:defRPr sz="1782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Training Set — 1991 - 2001</a:t>
            </a:r>
            <a:br/>
            <a:r>
              <a:t>Training &amp; Validation Split Varies During Model’s Tuning</a:t>
            </a:r>
            <a:br/>
            <a:r>
              <a:t>(i) LSTM Model Basic (Type 1) — 1991-1998 Training, 1999-2001 Validation</a:t>
            </a:r>
            <a:br/>
            <a:r>
              <a:t>(ii) LSTM Model Implemented (Type 2 &amp; 3) — Random Splitting</a:t>
            </a:r>
            <a:br/>
            <a:r>
              <a:t>(iii) LSTM Model Extra Implemented (Type Extra) — Random Splitting</a:t>
            </a:r>
          </a:p>
          <a:p>
            <a:pPr marL="452627" indent="-314325" defTabSz="905255">
              <a:lnSpc>
                <a:spcPct val="150000"/>
              </a:lnSpc>
              <a:spcBef>
                <a:spcPts val="100"/>
              </a:spcBef>
              <a:buClr>
                <a:srgbClr val="FFFFFF"/>
              </a:buClr>
              <a:buSzPts val="1700"/>
              <a:defRPr sz="1782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Test Set — 2002 - 2011</a:t>
            </a:r>
            <a:br/>
            <a:r>
              <a:t>Models’ Evaluation Comparison only Processed in 2006, 2011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LSTM Model Basic (Type 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LSTM Model Basic (Type 1)</a:t>
            </a:r>
          </a:p>
        </p:txBody>
      </p:sp>
      <p:sp>
        <p:nvSpPr>
          <p:cNvPr id="240" name="Sliding Window: 1,  3 Window Gap…"/>
          <p:cNvSpPr txBox="1"/>
          <p:nvPr>
            <p:ph type="body" idx="4294967295"/>
          </p:nvPr>
        </p:nvSpPr>
        <p:spPr>
          <a:xfrm>
            <a:off x="292100" y="1212855"/>
            <a:ext cx="8559799" cy="3436695"/>
          </a:xfrm>
          <a:prstGeom prst="rect">
            <a:avLst/>
          </a:prstGeom>
          <a:gradFill>
            <a:gsLst>
              <a:gs pos="0">
                <a:srgbClr val="094183"/>
              </a:gs>
              <a:gs pos="100000">
                <a:srgbClr val="4875AD"/>
              </a:gs>
            </a:gsLst>
            <a:lin ang="18900044"/>
          </a:gradFill>
        </p:spPr>
        <p:txBody>
          <a:bodyPr lIns="179999" tIns="179999" rIns="179999" bIns="179999"/>
          <a:lstStyle/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buSzPts val="1900"/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Sliding Window: 1,  3 Window Gap</a:t>
            </a:r>
          </a:p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buSzPts val="1900"/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Multivariate Input (2 LSTM Models * 18 Age-Cohort List Input)</a:t>
            </a:r>
          </a:p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buSzPts val="1900"/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Validation Set: 1999 - 2001</a:t>
            </a:r>
          </a:p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buSzPts val="1900"/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Fitting &amp; Forecasting</a:t>
            </a:r>
            <a:br/>
            <a:r>
              <a:t>Rolling Update with Fixed Length Training Set &amp; Fitted Model Epoch = 1000</a:t>
            </a:r>
          </a:p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buSzPts val="1900"/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Computational Consumption (Large)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LSTM Model Implementation (Type 2 &amp; 3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LSTM Model Implementation (Type 2 &amp; 3)</a:t>
            </a:r>
          </a:p>
        </p:txBody>
      </p:sp>
      <p:sp>
        <p:nvSpPr>
          <p:cNvPr id="243" name="Extra Implementation (i) Scaling — No Improvement / Introduce Risk (ii) Non-Negative — Reasonable Application (No Negative Population) (iii) Random-Splitting — Allows Best Year(s) to be Included for Model Fitting (iv) Learning Rate / Auto-Stop — No Signi"/>
          <p:cNvSpPr txBox="1"/>
          <p:nvPr>
            <p:ph type="body" idx="4294967295"/>
          </p:nvPr>
        </p:nvSpPr>
        <p:spPr>
          <a:xfrm>
            <a:off x="292100" y="1212855"/>
            <a:ext cx="8559799" cy="3436695"/>
          </a:xfrm>
          <a:prstGeom prst="rect">
            <a:avLst/>
          </a:prstGeom>
          <a:gradFill>
            <a:gsLst>
              <a:gs pos="0">
                <a:srgbClr val="094183"/>
              </a:gs>
              <a:gs pos="100000">
                <a:srgbClr val="4875AD"/>
              </a:gs>
            </a:gsLst>
            <a:lin ang="18900044"/>
          </a:gradFill>
        </p:spPr>
        <p:txBody>
          <a:bodyPr lIns="179999" tIns="179999" rIns="179999" bIns="179999"/>
          <a:lstStyle/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buSzPts val="1900"/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Extra Implementation</a:t>
            </a:r>
            <a:br/>
            <a:r>
              <a:t>(i) Scaling — No Improvement / Introduce Risk</a:t>
            </a:r>
            <a:br/>
            <a:r>
              <a:t>(ii) Non-Negative — Reasonable Application (No Negative Population)</a:t>
            </a:r>
            <a:br/>
            <a:r>
              <a:t>(iii) Random-Splitting — Allows Best Year(s) to be Included for Model Fitting</a:t>
            </a:r>
            <a:br/>
            <a:r>
              <a:t>(iv) Learning Rate / Auto-Stop — No Significant Improvement</a:t>
            </a:r>
            <a:br/>
            <a:r>
              <a:t>(v) Extra Features — Birth Rate &amp; State &amp; Average Total Population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STM Model Extra (Type Extra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LSTM Model Extra (Type Extra)</a:t>
            </a:r>
          </a:p>
        </p:txBody>
      </p:sp>
      <p:sp>
        <p:nvSpPr>
          <p:cNvPr id="246" name="Sliding Window with Step = 1…"/>
          <p:cNvSpPr txBox="1"/>
          <p:nvPr>
            <p:ph type="body" idx="4294967295"/>
          </p:nvPr>
        </p:nvSpPr>
        <p:spPr>
          <a:xfrm>
            <a:off x="292100" y="1212855"/>
            <a:ext cx="8559799" cy="3436695"/>
          </a:xfrm>
          <a:prstGeom prst="rect">
            <a:avLst/>
          </a:prstGeom>
          <a:gradFill>
            <a:gsLst>
              <a:gs pos="0">
                <a:srgbClr val="094183"/>
              </a:gs>
              <a:gs pos="100000">
                <a:srgbClr val="4875AD"/>
              </a:gs>
            </a:gsLst>
            <a:lin ang="18900044"/>
          </a:gradFill>
        </p:spPr>
        <p:txBody>
          <a:bodyPr lIns="179999" tIns="179999" rIns="179999" bIns="179999"/>
          <a:lstStyle/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buSzPts val="1900"/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Sliding Window with Step = 1</a:t>
            </a:r>
          </a:p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buSzPts val="1900"/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Gap = 5</a:t>
            </a:r>
          </a:p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buSzPts val="1900"/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Inherit Implementation from the Standard Model (Type 2)</a:t>
            </a:r>
          </a:p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buSzPts val="1900"/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Only Predict the Population in 2006 &amp; 2011 (Special Offer)</a:t>
            </a:r>
          </a:p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buSzPts val="1900"/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Reduce Computational Consumption (Measured in big O)</a:t>
            </a:r>
          </a:p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buSzPts val="1900"/>
              <a:def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Increase Prediction Accuracy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20;p31"/>
          <p:cNvSpPr txBox="1"/>
          <p:nvPr>
            <p:ph type="title"/>
          </p:nvPr>
        </p:nvSpPr>
        <p:spPr>
          <a:xfrm>
            <a:off x="496614" y="409372"/>
            <a:ext cx="6479702" cy="556201"/>
          </a:xfrm>
          <a:prstGeom prst="rect">
            <a:avLst/>
          </a:prstGeom>
        </p:spPr>
        <p:txBody>
          <a:bodyPr/>
          <a:lstStyle/>
          <a:p>
            <a:pPr/>
            <a:r>
              <a:t>Evaluation (Error Measures)</a:t>
            </a:r>
          </a:p>
        </p:txBody>
      </p:sp>
      <p:sp>
        <p:nvSpPr>
          <p:cNvPr id="249" name="Absolute Percentage Error (APE) among each Age-Sex Cohort…"/>
          <p:cNvSpPr txBox="1"/>
          <p:nvPr>
            <p:ph type="body" idx="4294967295"/>
          </p:nvPr>
        </p:nvSpPr>
        <p:spPr>
          <a:xfrm>
            <a:off x="292100" y="1212855"/>
            <a:ext cx="8559799" cy="3436695"/>
          </a:xfrm>
          <a:prstGeom prst="rect">
            <a:avLst/>
          </a:prstGeom>
          <a:gradFill>
            <a:gsLst>
              <a:gs pos="0">
                <a:srgbClr val="094183"/>
              </a:gs>
              <a:gs pos="100000">
                <a:srgbClr val="4875AD"/>
              </a:gs>
            </a:gsLst>
            <a:lin ang="18900044"/>
          </a:gradFill>
        </p:spPr>
        <p:txBody>
          <a:bodyPr lIns="179999" tIns="179999" rIns="179999" bIns="179999"/>
          <a:lstStyle/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buSzPts val="1700"/>
              <a:defRPr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Absolute Percentage Error (APE) among each Age-Sex Cohort</a:t>
            </a:r>
            <a:br/>
            <a14:m>
              <m:oMath>
                <m:r>
                  <a:rPr xmlns:a="http://schemas.openxmlformats.org/drawingml/2006/main" sz="18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8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P</m:t>
                </m:r>
                <m:sSub>
                  <m:e>
                    <m:r>
                      <a:rPr xmlns:a="http://schemas.openxmlformats.org/drawingml/2006/main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xmlns:a="http://schemas.openxmlformats.org/drawingml/2006/main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x</m:t>
                    </m:r>
                  </m:sub>
                </m:sSub>
                <m:r>
                  <a:rPr xmlns:a="http://schemas.openxmlformats.org/drawingml/2006/main" sz="18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s</m:t>
                    </m:r>
                  </m:lim>
                </m:limLow>
                <m:limLow>
                  <m:e>
                    <m:r>
                      <a:rPr xmlns:a="http://schemas.openxmlformats.org/drawingml/2006/main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a</m:t>
                    </m:r>
                  </m:lim>
                </m:limLow>
                <m:r>
                  <a:rPr xmlns:a="http://schemas.openxmlformats.org/drawingml/2006/main" sz="18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r>
                  <a:rPr xmlns:a="http://schemas.openxmlformats.org/drawingml/2006/main" sz="18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r>
                  <a:rPr xmlns:a="http://schemas.openxmlformats.org/drawingml/2006/main" sz="18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8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/</m:t>
                </m:r>
                <m:r>
                  <a:rPr xmlns:a="http://schemas.openxmlformats.org/drawingml/2006/main" sz="18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8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*</m:t>
                </m:r>
                <m:r>
                  <a:rPr xmlns:a="http://schemas.openxmlformats.org/drawingml/2006/main" sz="18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100</m:t>
                </m:r>
                <m:r>
                  <a:rPr xmlns:a="http://schemas.openxmlformats.org/drawingml/2006/main" sz="18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%</m:t>
                </m:r>
              </m:oMath>
            </a14:m>
          </a:p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buSzPts val="1700"/>
              <a:defRPr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14:m>
              <m:oMath>
                <m:sSub>
                  <m:e>
                    <m:r>
                      <a:rPr xmlns:a="http://schemas.openxmlformats.org/drawingml/2006/main" sz="1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1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1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8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</m:oMath>
            </a14:m>
            <a:r>
              <a:t> = Forecast Population of the Age-Sex Cohort (e.g. Forecast Area 10101 Male 0-4)</a:t>
            </a:r>
            <a:br/>
            <a14:m>
              <m:oMath>
                <m:sSub>
                  <m:e>
                    <m:r>
                      <a:rPr xmlns:a="http://schemas.openxmlformats.org/drawingml/2006/main" sz="17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7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17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</m:oMath>
            </a14:m>
            <a:r>
              <a:t> = True Population of the Age-Sex Cohort (e.g. True Area 10101 Male 0-4)</a:t>
            </a:r>
            <a:br/>
            <a14:m>
              <m:oMath>
                <m:r>
                  <a:rPr xmlns:a="http://schemas.openxmlformats.org/drawingml/2006/main" sz="1800" i="1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= Total of True Population of the Selected Area (e.g. True Area 10101)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sult Table (Basic vs. Benchmark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 Table (Basic vs. Benchmark)</a:t>
            </a:r>
          </a:p>
        </p:txBody>
      </p:sp>
      <p:graphicFrame>
        <p:nvGraphicFramePr>
          <p:cNvPr id="254" name="Table"/>
          <p:cNvGraphicFramePr/>
          <p:nvPr/>
        </p:nvGraphicFramePr>
        <p:xfrm>
          <a:off x="579397" y="1735256"/>
          <a:ext cx="3833005" cy="269179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274492"/>
                <a:gridCol w="1274492"/>
                <a:gridCol w="1274492"/>
              </a:tblGrid>
              <a:tr h="335283"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LSTM Type 1 (Step = 3)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  <a:tc hMerge="1">
                  <a:tcPr/>
                </a:tc>
              </a:tr>
              <a:tr h="335283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Age-Sex Level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Total Level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mean_2006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16.1709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14.8950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median_2006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12.4672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13.0478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percentile_90_2006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33.1622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21.8927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mean_2011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25.6209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24.4915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median_2011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19.9009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20.5182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percentile_90_2011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51.8375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39.7218</a:t>
                      </a:r>
                    </a:p>
                  </a:txBody>
                  <a:tcPr marL="63500" marR="6350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5" name="Table"/>
          <p:cNvGraphicFramePr/>
          <p:nvPr/>
        </p:nvGraphicFramePr>
        <p:xfrm>
          <a:off x="4770751" y="1735256"/>
          <a:ext cx="3842530" cy="269179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277667"/>
                <a:gridCol w="1277667"/>
                <a:gridCol w="1277667"/>
              </a:tblGrid>
              <a:tr h="335283"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Synthetic Migration Model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  <a:tc hMerge="1">
                  <a:tcPr/>
                </a:tc>
              </a:tr>
              <a:tr h="335283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Age-Sex Level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Total Level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mean_2006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7.0493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6.5987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median_2006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4.7671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5.2553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percentile_90_2006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15.4181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11.0650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mean_2011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11.4899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11.4337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median_2011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8.1259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9.4145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percentile_90_2011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25.4696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18.8916</a:t>
                      </a:r>
                    </a:p>
                  </a:txBody>
                  <a:tcPr marL="63500" marR="63500" marT="0" marB="0" anchor="ctr" anchorCtr="0" horzOverflow="overflow"/>
                </a:tc>
              </a:tr>
            </a:tbl>
          </a:graphicData>
        </a:graphic>
      </p:graphicFrame>
      <p:sp>
        <p:nvSpPr>
          <p:cNvPr id="256" name="LSTM Basic Model (Type 1)"/>
          <p:cNvSpPr txBox="1"/>
          <p:nvPr/>
        </p:nvSpPr>
        <p:spPr>
          <a:xfrm>
            <a:off x="1176984" y="1378839"/>
            <a:ext cx="262830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600"/>
            </a:lvl1pPr>
          </a:lstStyle>
          <a:p>
            <a:pPr/>
            <a:r>
              <a:t>LSTM Basic Model (Type 1)</a:t>
            </a:r>
          </a:p>
        </p:txBody>
      </p:sp>
      <p:sp>
        <p:nvSpPr>
          <p:cNvPr id="257" name="Benchmark Model"/>
          <p:cNvSpPr txBox="1"/>
          <p:nvPr/>
        </p:nvSpPr>
        <p:spPr>
          <a:xfrm>
            <a:off x="5805793" y="1378839"/>
            <a:ext cx="176292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600"/>
            </a:lvl1pPr>
          </a:lstStyle>
          <a:p>
            <a:pPr/>
            <a:r>
              <a:t>Benchmark Model</a:t>
            </a:r>
          </a:p>
        </p:txBody>
      </p:sp>
      <p:sp>
        <p:nvSpPr>
          <p:cNvPr id="258" name="Higher Error Rate than the Synthetic Migration Model (Benchmark)"/>
          <p:cNvSpPr txBox="1"/>
          <p:nvPr/>
        </p:nvSpPr>
        <p:spPr>
          <a:xfrm>
            <a:off x="1567160" y="4551988"/>
            <a:ext cx="600968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rgbClr val="FF2600"/>
                </a:solidFill>
              </a:defRPr>
            </a:lvl1pPr>
          </a:lstStyle>
          <a:p>
            <a:pPr/>
            <a:r>
              <a:t>Higher Error Rate than the Synthetic Migration Model (Benchmark)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sult Table (Basic vs. Implementatio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 Table (Basic vs. Implementation)</a:t>
            </a:r>
          </a:p>
        </p:txBody>
      </p:sp>
      <p:graphicFrame>
        <p:nvGraphicFramePr>
          <p:cNvPr id="261" name="Table"/>
          <p:cNvGraphicFramePr/>
          <p:nvPr/>
        </p:nvGraphicFramePr>
        <p:xfrm>
          <a:off x="579397" y="1735256"/>
          <a:ext cx="3833005" cy="269179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274492"/>
                <a:gridCol w="1274492"/>
                <a:gridCol w="1274492"/>
              </a:tblGrid>
              <a:tr h="335283"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LSTM Type 1 (Step = 3)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  <a:tc hMerge="1">
                  <a:tcPr/>
                </a:tc>
              </a:tr>
              <a:tr h="335283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Age-Sex Level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Total Level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mean_2006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16.1709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14.8950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median_2006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12.4672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13.0478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percentile_90_2006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33.1622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21.8927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mean_2011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25.6209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24.4915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median_2011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19.9009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20.5182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percentile_90_2011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51.8375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39.7218</a:t>
                      </a:r>
                    </a:p>
                  </a:txBody>
                  <a:tcPr marL="63500" marR="6350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62" name="Table"/>
          <p:cNvGraphicFramePr/>
          <p:nvPr/>
        </p:nvGraphicFramePr>
        <p:xfrm>
          <a:off x="4770751" y="1735256"/>
          <a:ext cx="3842530" cy="269179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277667"/>
                <a:gridCol w="1277667"/>
                <a:gridCol w="1277667"/>
              </a:tblGrid>
              <a:tr h="335283"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LSTM Type 2 (Step = 3)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  <a:tc hMerge="1">
                  <a:tcPr/>
                </a:tc>
              </a:tr>
              <a:tr h="335283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Age-Sex Level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Total Level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mean_2006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13.3995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12.2033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median_2006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9.4548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9.7856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percentile_90_2006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26.6544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19.5631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mean_2011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22.3879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21.2186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median_2011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16.2436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16.5910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percentile_90_2011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44.4078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33.8293</a:t>
                      </a:r>
                    </a:p>
                  </a:txBody>
                  <a:tcPr marL="63500" marR="63500" marT="0" marB="0" anchor="ctr" anchorCtr="0" horzOverflow="overflow"/>
                </a:tc>
              </a:tr>
            </a:tbl>
          </a:graphicData>
        </a:graphic>
      </p:graphicFrame>
      <p:sp>
        <p:nvSpPr>
          <p:cNvPr id="263" name="LSTM Basic Model (Type 1)"/>
          <p:cNvSpPr txBox="1"/>
          <p:nvPr/>
        </p:nvSpPr>
        <p:spPr>
          <a:xfrm>
            <a:off x="1176984" y="1378839"/>
            <a:ext cx="262830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600"/>
            </a:lvl1pPr>
          </a:lstStyle>
          <a:p>
            <a:pPr/>
            <a:r>
              <a:t>LSTM Basic Model (Type 1)</a:t>
            </a:r>
          </a:p>
        </p:txBody>
      </p:sp>
      <p:sp>
        <p:nvSpPr>
          <p:cNvPr id="264" name="LSTM Implemented Model (Type 2)"/>
          <p:cNvSpPr txBox="1"/>
          <p:nvPr/>
        </p:nvSpPr>
        <p:spPr>
          <a:xfrm>
            <a:off x="5017550" y="1378839"/>
            <a:ext cx="333940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600"/>
            </a:lvl1pPr>
          </a:lstStyle>
          <a:p>
            <a:pPr/>
            <a:r>
              <a:t>LSTM Implemented Model (Type 2)</a:t>
            </a:r>
          </a:p>
        </p:txBody>
      </p:sp>
      <p:sp>
        <p:nvSpPr>
          <p:cNvPr id="265" name="Decrease Around 3% of Error Rate from the Median Perspective"/>
          <p:cNvSpPr txBox="1"/>
          <p:nvPr/>
        </p:nvSpPr>
        <p:spPr>
          <a:xfrm>
            <a:off x="1674316" y="4564688"/>
            <a:ext cx="5795368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rgbClr val="FF2600"/>
                </a:solidFill>
              </a:defRPr>
            </a:lvl1pPr>
          </a:lstStyle>
          <a:p>
            <a:pPr/>
            <a:r>
              <a:t>Decrease Around 3% of Error Rate from the Median Perspective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sult Table (Basic vs. Extra + Implementatio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2660"/>
            </a:lvl1pPr>
          </a:lstStyle>
          <a:p>
            <a:pPr/>
            <a:r>
              <a:t>Result Table (Basic vs. Extra + Implementation)</a:t>
            </a:r>
          </a:p>
        </p:txBody>
      </p:sp>
      <p:graphicFrame>
        <p:nvGraphicFramePr>
          <p:cNvPr id="268" name="Table"/>
          <p:cNvGraphicFramePr/>
          <p:nvPr/>
        </p:nvGraphicFramePr>
        <p:xfrm>
          <a:off x="579397" y="1633656"/>
          <a:ext cx="3833005" cy="269179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274492"/>
                <a:gridCol w="1274492"/>
                <a:gridCol w="1274492"/>
              </a:tblGrid>
              <a:tr h="335283"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LSTM Type 1 (Step = 3)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  <a:tc hMerge="1">
                  <a:tcPr/>
                </a:tc>
              </a:tr>
              <a:tr h="335283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Age-Sex Level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Total Level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mean_2006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16.1709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14.8950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median_2006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12.4672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13.0478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percentile_90_2006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33.1622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21.8927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mean_2011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25.6209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24.4915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median_2011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19.9009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20.5182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percentile_90_2011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51.8375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39.7218</a:t>
                      </a:r>
                    </a:p>
                  </a:txBody>
                  <a:tcPr marL="63500" marR="6350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69" name="Table"/>
          <p:cNvGraphicFramePr/>
          <p:nvPr/>
        </p:nvGraphicFramePr>
        <p:xfrm>
          <a:off x="4770751" y="1633656"/>
          <a:ext cx="3842530" cy="269179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277667"/>
                <a:gridCol w="1277667"/>
                <a:gridCol w="1277667"/>
              </a:tblGrid>
              <a:tr h="335283"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LSTM Type Extra (Step = 1, Gap = 5)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  <a:tc hMerge="1">
                  <a:tcPr/>
                </a:tc>
              </a:tr>
              <a:tr h="335283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Age-Sex Level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Total Level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mean_2006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11.8885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10.6295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median_2006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8.6265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9.0743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percentile_90_2006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23.5991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15.4323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mean_2011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18.4228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17.4967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median_2011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14.2963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15.0642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3528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percentile_90_2011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36.9972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24.9798</a:t>
                      </a:r>
                    </a:p>
                  </a:txBody>
                  <a:tcPr marL="63500" marR="63500" marT="0" marB="0" anchor="ctr" anchorCtr="0" horzOverflow="overflow"/>
                </a:tc>
              </a:tr>
            </a:tbl>
          </a:graphicData>
        </a:graphic>
      </p:graphicFrame>
      <p:sp>
        <p:nvSpPr>
          <p:cNvPr id="270" name="LSTM Basic Model (Type 1)"/>
          <p:cNvSpPr txBox="1"/>
          <p:nvPr/>
        </p:nvSpPr>
        <p:spPr>
          <a:xfrm>
            <a:off x="1176984" y="1289939"/>
            <a:ext cx="262830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600"/>
            </a:lvl1pPr>
          </a:lstStyle>
          <a:p>
            <a:pPr/>
            <a:r>
              <a:t>LSTM Basic Model (Type 1)</a:t>
            </a:r>
          </a:p>
        </p:txBody>
      </p:sp>
      <p:sp>
        <p:nvSpPr>
          <p:cNvPr id="271" name="LSTM Extra Model (Type Extra)"/>
          <p:cNvSpPr txBox="1"/>
          <p:nvPr/>
        </p:nvSpPr>
        <p:spPr>
          <a:xfrm>
            <a:off x="5192423" y="1289939"/>
            <a:ext cx="298966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600"/>
            </a:lvl1pPr>
          </a:lstStyle>
          <a:p>
            <a:pPr/>
            <a:r>
              <a:t>LSTM Extra Model (Type Extra)</a:t>
            </a:r>
          </a:p>
        </p:txBody>
      </p:sp>
      <p:sp>
        <p:nvSpPr>
          <p:cNvPr id="272" name="Decrease Around 4% of Error Rate from the Median Perspective…"/>
          <p:cNvSpPr txBox="1"/>
          <p:nvPr/>
        </p:nvSpPr>
        <p:spPr>
          <a:xfrm>
            <a:off x="670470" y="4441762"/>
            <a:ext cx="7803060" cy="49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  <a:defRPr sz="1600">
                <a:solidFill>
                  <a:srgbClr val="FF2600"/>
                </a:solidFill>
              </a:defRPr>
            </a:pPr>
            <a:r>
              <a:t>Decrease Around 4% of Error Rate from the Median Perspective</a:t>
            </a:r>
          </a:p>
          <a:p>
            <a:pPr algn="ctr">
              <a:lnSpc>
                <a:spcPct val="120000"/>
              </a:lnSpc>
              <a:defRPr sz="1600">
                <a:solidFill>
                  <a:srgbClr val="FF2600"/>
                </a:solidFill>
              </a:defRPr>
            </a:pPr>
            <a:r>
              <a:t>Negligible Difference between the Unscaled and the Scaled Version of the Extra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ommen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Recommendation</a:t>
            </a:r>
          </a:p>
        </p:txBody>
      </p:sp>
      <p:sp>
        <p:nvSpPr>
          <p:cNvPr id="275" name="Recommend (i) External Variable Improvement (ii) Easy Application without Complicate Coding…"/>
          <p:cNvSpPr txBox="1"/>
          <p:nvPr>
            <p:ph type="body" idx="4294967295"/>
          </p:nvPr>
        </p:nvSpPr>
        <p:spPr>
          <a:xfrm>
            <a:off x="292100" y="1219737"/>
            <a:ext cx="8559799" cy="3429813"/>
          </a:xfrm>
          <a:prstGeom prst="rect">
            <a:avLst/>
          </a:prstGeom>
          <a:gradFill>
            <a:gsLst>
              <a:gs pos="0">
                <a:srgbClr val="094183"/>
              </a:gs>
              <a:gs pos="100000">
                <a:srgbClr val="4875AD"/>
              </a:gs>
            </a:gsLst>
            <a:lin ang="18900044"/>
          </a:gradFill>
        </p:spPr>
        <p:txBody>
          <a:bodyPr lIns="179999" tIns="179999" rIns="179999" bIns="179999"/>
          <a:lstStyle/>
          <a:p>
            <a:pPr marL="320039" indent="-222250" defTabSz="640079">
              <a:lnSpc>
                <a:spcPct val="200000"/>
              </a:lnSpc>
              <a:spcBef>
                <a:spcPts val="100"/>
              </a:spcBef>
              <a:buClr>
                <a:srgbClr val="FFFFFF"/>
              </a:buClr>
              <a:buSzPts val="1200"/>
              <a:defRPr sz="126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Recommend</a:t>
            </a:r>
            <a:br/>
            <a:r>
              <a:t>(i) External Variable Improvement</a:t>
            </a:r>
            <a:br/>
            <a:r>
              <a:t>(ii) Easy Application without Complicate Coding</a:t>
            </a:r>
          </a:p>
          <a:p>
            <a:pPr marL="320039" indent="-222250" defTabSz="640079">
              <a:lnSpc>
                <a:spcPct val="200000"/>
              </a:lnSpc>
              <a:spcBef>
                <a:spcPts val="100"/>
              </a:spcBef>
              <a:buClr>
                <a:srgbClr val="FFFFFF"/>
              </a:buClr>
              <a:buSzPts val="1200"/>
              <a:defRPr sz="126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Not Recommend</a:t>
            </a:r>
            <a:br/>
            <a:r>
              <a:t>(i) Performance — Does not Outperform than the Benchmark</a:t>
            </a:r>
            <a:br/>
            <a:r>
              <a:t>(ii) Data Characteristic — Too Short Time-Series</a:t>
            </a:r>
            <a:br/>
            <a:r>
              <a:t>(iii) Interpretation — Lack of Interpretability of the Black-Box Model</a:t>
            </a:r>
            <a:br/>
            <a:r>
              <a:t>(iv) Computational Consumption — Too Long for Computing the Result Comparing with the Benchmark</a:t>
            </a:r>
          </a:p>
          <a:p>
            <a:pPr marL="320039" indent="-222250" defTabSz="640079">
              <a:lnSpc>
                <a:spcPct val="200000"/>
              </a:lnSpc>
              <a:spcBef>
                <a:spcPts val="100"/>
              </a:spcBef>
              <a:buClr>
                <a:srgbClr val="FFFFFF"/>
              </a:buClr>
              <a:buSzPts val="1200"/>
              <a:defRPr sz="126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Overall Recommendation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onclusion &amp; Re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&amp; Report</a:t>
            </a:r>
          </a:p>
        </p:txBody>
      </p:sp>
      <p:sp>
        <p:nvSpPr>
          <p:cNvPr id="278" name="Conclusion of Work (i) Data Preprocessing + Reconstruct Benchmark Model in R (ii) Mainly Three Steps of LSTM Model Implementation (Introduce Based on Type 1) (iii) Result and Recommendation…"/>
          <p:cNvSpPr txBox="1"/>
          <p:nvPr>
            <p:ph type="body" idx="4294967295"/>
          </p:nvPr>
        </p:nvSpPr>
        <p:spPr>
          <a:xfrm>
            <a:off x="292100" y="1219737"/>
            <a:ext cx="8559799" cy="3429813"/>
          </a:xfrm>
          <a:prstGeom prst="rect">
            <a:avLst/>
          </a:prstGeom>
          <a:gradFill>
            <a:gsLst>
              <a:gs pos="0">
                <a:srgbClr val="094183"/>
              </a:gs>
              <a:gs pos="100000">
                <a:srgbClr val="4875AD"/>
              </a:gs>
            </a:gsLst>
            <a:lin ang="18900044"/>
          </a:gradFill>
        </p:spPr>
        <p:txBody>
          <a:bodyPr lIns="179999" tIns="179999" rIns="179999" bIns="179999"/>
          <a:lstStyle/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Conclusion of Work</a:t>
            </a:r>
            <a:br/>
            <a:r>
              <a:t>(i) Data Preprocessing + Reconstruct Benchmark Model in R</a:t>
            </a:r>
            <a:br/>
            <a:r>
              <a:t>(ii) Mainly Three Steps of LSTM Model Implementation (Introduce Based on Type 1)</a:t>
            </a:r>
            <a:br/>
            <a:r>
              <a:t>(iii) Result and Recommendation</a:t>
            </a:r>
          </a:p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Brief Introduce of Report</a:t>
            </a:r>
            <a:br/>
            <a:r>
              <a:t>Deeper Illustration of Related Work, Model Interpretation, Result &amp; Discussion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81;p17"/>
          <p:cNvSpPr txBox="1"/>
          <p:nvPr>
            <p:ph type="title"/>
          </p:nvPr>
        </p:nvSpPr>
        <p:spPr>
          <a:xfrm>
            <a:off x="514500" y="415675"/>
            <a:ext cx="6479702" cy="543626"/>
          </a:xfrm>
          <a:prstGeom prst="rect">
            <a:avLst/>
          </a:prstGeom>
        </p:spPr>
        <p:txBody>
          <a:bodyPr/>
          <a:lstStyle>
            <a:lvl1pPr defTabSz="365760">
              <a:defRPr sz="3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Team Introduction</a:t>
            </a:r>
          </a:p>
        </p:txBody>
      </p:sp>
      <p:sp>
        <p:nvSpPr>
          <p:cNvPr id="149" name="Google Shape;82;p17"/>
          <p:cNvSpPr txBox="1"/>
          <p:nvPr>
            <p:ph type="body" idx="1"/>
          </p:nvPr>
        </p:nvSpPr>
        <p:spPr>
          <a:xfrm>
            <a:off x="311699" y="1166398"/>
            <a:ext cx="8520602" cy="371137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0" name="Google Shape;83;p17" descr="Google Shape;83;p17"/>
          <p:cNvPicPr>
            <a:picLocks noChangeAspect="1"/>
          </p:cNvPicPr>
          <p:nvPr/>
        </p:nvPicPr>
        <p:blipFill>
          <a:blip r:embed="rId2">
            <a:extLst/>
          </a:blip>
          <a:srcRect l="7619" t="15001" r="7618" b="35748"/>
          <a:stretch>
            <a:fillRect/>
          </a:stretch>
        </p:blipFill>
        <p:spPr>
          <a:xfrm>
            <a:off x="552600" y="1305462"/>
            <a:ext cx="1230313" cy="1230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51" name="Google Shape;84;p17" descr="Google Shape;84;p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5720" y="1303409"/>
            <a:ext cx="1234441" cy="123444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Google Shape;85;p17"/>
          <p:cNvSpPr txBox="1"/>
          <p:nvPr/>
        </p:nvSpPr>
        <p:spPr>
          <a:xfrm>
            <a:off x="462149" y="2529813"/>
            <a:ext cx="1411201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95000"/>
              </a:lnSpc>
              <a:spcBef>
                <a:spcPts val="1200"/>
              </a:spcBef>
              <a:defRPr b="1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     Chi Zhang</a:t>
            </a:r>
          </a:p>
        </p:txBody>
      </p:sp>
      <p:sp>
        <p:nvSpPr>
          <p:cNvPr id="153" name="Google Shape;86;p17"/>
          <p:cNvSpPr txBox="1"/>
          <p:nvPr/>
        </p:nvSpPr>
        <p:spPr>
          <a:xfrm>
            <a:off x="286800" y="2857274"/>
            <a:ext cx="1761901" cy="183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Work Coordinating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Data Analysis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Data Reconstruction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Benchmark Model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LSTM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Model’s Evaluation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Report Writing</a:t>
            </a:r>
          </a:p>
        </p:txBody>
      </p:sp>
      <p:sp>
        <p:nvSpPr>
          <p:cNvPr id="154" name="Google Shape;87;p17"/>
          <p:cNvSpPr txBox="1"/>
          <p:nvPr/>
        </p:nvSpPr>
        <p:spPr>
          <a:xfrm>
            <a:off x="1950699" y="2858525"/>
            <a:ext cx="1761901" cy="158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Data Preprocessing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Potential Model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Model Testing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LSTM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Parameters’ Tuning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Report Writing</a:t>
            </a:r>
          </a:p>
        </p:txBody>
      </p:sp>
      <p:sp>
        <p:nvSpPr>
          <p:cNvPr id="155" name="Google Shape;88;p17"/>
          <p:cNvSpPr txBox="1"/>
          <p:nvPr/>
        </p:nvSpPr>
        <p:spPr>
          <a:xfrm>
            <a:off x="3609875" y="2869974"/>
            <a:ext cx="1761901" cy="158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Forecast Reconciliation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Reference Collecting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LSTM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Model’s Improvement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Multivariate Implement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Report Writing</a:t>
            </a:r>
          </a:p>
        </p:txBody>
      </p:sp>
      <p:sp>
        <p:nvSpPr>
          <p:cNvPr id="156" name="Google Shape;89;p17"/>
          <p:cNvSpPr txBox="1"/>
          <p:nvPr/>
        </p:nvSpPr>
        <p:spPr>
          <a:xfrm>
            <a:off x="5307900" y="2869974"/>
            <a:ext cx="1761901" cy="158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Data Visualisation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Data Reconstruction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Model Testing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Data Splitting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LSTM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Report Writing</a:t>
            </a:r>
          </a:p>
        </p:txBody>
      </p:sp>
      <p:sp>
        <p:nvSpPr>
          <p:cNvPr id="157" name="Google Shape;90;p17"/>
          <p:cNvSpPr txBox="1"/>
          <p:nvPr/>
        </p:nvSpPr>
        <p:spPr>
          <a:xfrm>
            <a:off x="6830600" y="2869974"/>
            <a:ext cx="2043601" cy="183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Meeting Agenda Arranging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Data Visualisation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Data Reconstruction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LSTM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Multivariate Implement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Model’s Improvement</a:t>
            </a:r>
          </a:p>
          <a:p>
            <a: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Report Writing</a:t>
            </a:r>
          </a:p>
        </p:txBody>
      </p:sp>
      <p:sp>
        <p:nvSpPr>
          <p:cNvPr id="158" name="Google Shape;91;p17"/>
          <p:cNvSpPr txBox="1"/>
          <p:nvPr/>
        </p:nvSpPr>
        <p:spPr>
          <a:xfrm>
            <a:off x="2191449" y="2529813"/>
            <a:ext cx="1280402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lnSpc>
                <a:spcPct val="95000"/>
              </a:lnSpc>
              <a:spcBef>
                <a:spcPts val="1200"/>
              </a:spcBef>
              <a:defRPr b="1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Eric Luanzon</a:t>
            </a:r>
          </a:p>
        </p:txBody>
      </p:sp>
      <p:sp>
        <p:nvSpPr>
          <p:cNvPr id="159" name="Google Shape;92;p17"/>
          <p:cNvSpPr txBox="1"/>
          <p:nvPr/>
        </p:nvSpPr>
        <p:spPr>
          <a:xfrm>
            <a:off x="3736499" y="2524088"/>
            <a:ext cx="1518601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lnSpc>
                <a:spcPct val="95000"/>
              </a:lnSpc>
              <a:spcBef>
                <a:spcPts val="1200"/>
              </a:spcBef>
              <a:defRPr b="1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Haitong Gao</a:t>
            </a:r>
          </a:p>
        </p:txBody>
      </p:sp>
      <p:sp>
        <p:nvSpPr>
          <p:cNvPr id="160" name="Google Shape;93;p17"/>
          <p:cNvSpPr txBox="1"/>
          <p:nvPr/>
        </p:nvSpPr>
        <p:spPr>
          <a:xfrm>
            <a:off x="5437499" y="2524088"/>
            <a:ext cx="1518601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lnSpc>
                <a:spcPct val="95000"/>
              </a:lnSpc>
              <a:spcBef>
                <a:spcPts val="1200"/>
              </a:spcBef>
              <a:defRPr b="1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Meijun Yue</a:t>
            </a:r>
          </a:p>
        </p:txBody>
      </p:sp>
      <p:sp>
        <p:nvSpPr>
          <p:cNvPr id="161" name="Google Shape;94;p17"/>
          <p:cNvSpPr txBox="1"/>
          <p:nvPr/>
        </p:nvSpPr>
        <p:spPr>
          <a:xfrm>
            <a:off x="7105800" y="2524088"/>
            <a:ext cx="1518601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lnSpc>
                <a:spcPct val="95000"/>
              </a:lnSpc>
              <a:spcBef>
                <a:spcPts val="1200"/>
              </a:spcBef>
              <a:defRPr b="1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Yuexin Li</a:t>
            </a:r>
          </a:p>
        </p:txBody>
      </p:sp>
      <p:pic>
        <p:nvPicPr>
          <p:cNvPr id="162" name="Google Shape;96;p17" descr="Google Shape;96;p17"/>
          <p:cNvPicPr>
            <a:picLocks noChangeAspect="1"/>
          </p:cNvPicPr>
          <p:nvPr/>
        </p:nvPicPr>
        <p:blipFill>
          <a:blip r:embed="rId4">
            <a:extLst/>
          </a:blip>
          <a:srcRect l="10347" t="0" r="8363" b="0"/>
          <a:stretch>
            <a:fillRect/>
          </a:stretch>
        </p:blipFill>
        <p:spPr>
          <a:xfrm>
            <a:off x="3862975" y="1315074"/>
            <a:ext cx="1230313" cy="1211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63" name="Google Shape;97;p17" descr="Google Shape;97;p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09500" y="1303374"/>
            <a:ext cx="1234501" cy="123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cubicBezTo>
                  <a:pt x="4833" y="0"/>
                  <a:pt x="0" y="4833"/>
                  <a:pt x="0" y="10797"/>
                </a:cubicBezTo>
                <a:cubicBezTo>
                  <a:pt x="0" y="16760"/>
                  <a:pt x="4833" y="21600"/>
                  <a:pt x="10797" y="21600"/>
                </a:cubicBezTo>
                <a:cubicBezTo>
                  <a:pt x="16760" y="21600"/>
                  <a:pt x="21600" y="16760"/>
                  <a:pt x="21600" y="10797"/>
                </a:cubicBezTo>
                <a:cubicBezTo>
                  <a:pt x="21600" y="4833"/>
                  <a:pt x="16760" y="0"/>
                  <a:pt x="10797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64" name="Google Shape;98;p17" descr="Google Shape;98;p17"/>
          <p:cNvPicPr>
            <a:picLocks noChangeAspect="1"/>
          </p:cNvPicPr>
          <p:nvPr/>
        </p:nvPicPr>
        <p:blipFill>
          <a:blip r:embed="rId6">
            <a:extLst/>
          </a:blip>
          <a:srcRect l="23256" t="0" r="26651" b="12314"/>
          <a:stretch>
            <a:fillRect/>
          </a:stretch>
        </p:blipFill>
        <p:spPr>
          <a:xfrm>
            <a:off x="5581650" y="1315074"/>
            <a:ext cx="1230313" cy="1211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46;p34"/>
          <p:cNvGrpSpPr/>
          <p:nvPr/>
        </p:nvGrpSpPr>
        <p:grpSpPr>
          <a:xfrm>
            <a:off x="1681049" y="1913250"/>
            <a:ext cx="6086701" cy="1621801"/>
            <a:chOff x="0" y="0"/>
            <a:chExt cx="6086700" cy="1621800"/>
          </a:xfrm>
        </p:grpSpPr>
        <p:sp>
          <p:nvSpPr>
            <p:cNvPr id="280" name="Rectangle"/>
            <p:cNvSpPr/>
            <p:nvPr/>
          </p:nvSpPr>
          <p:spPr>
            <a:xfrm>
              <a:off x="-1" y="-1"/>
              <a:ext cx="6086702" cy="1621802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63500" dist="19050" dir="5400000">
                <a:srgbClr val="FFFFFF">
                  <a:alpha val="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36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281" name="Thank you!"/>
            <p:cNvSpPr txBox="1"/>
            <p:nvPr/>
          </p:nvSpPr>
          <p:spPr>
            <a:xfrm>
              <a:off x="4762" y="459125"/>
              <a:ext cx="6077176" cy="703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FFFFFF">
                  <a:alpha val="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 sz="36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defRPr>
              </a:lvl1pPr>
            </a:lstStyle>
            <a:p>
              <a:pPr/>
              <a:r>
                <a:t>Thank you!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</a:t>
            </a:r>
          </a:p>
        </p:txBody>
      </p:sp>
      <p:sp>
        <p:nvSpPr>
          <p:cNvPr id="285" name="Google Shape;214;p30"/>
          <p:cNvSpPr txBox="1"/>
          <p:nvPr/>
        </p:nvSpPr>
        <p:spPr>
          <a:xfrm>
            <a:off x="555910" y="1648037"/>
            <a:ext cx="4489201" cy="31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https://blog.paperspace.com/time-series-forecasting-regression-and-lstm/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03;p18"/>
          <p:cNvSpPr txBox="1"/>
          <p:nvPr>
            <p:ph type="title"/>
          </p:nvPr>
        </p:nvSpPr>
        <p:spPr>
          <a:xfrm>
            <a:off x="496614" y="409372"/>
            <a:ext cx="6479702" cy="5562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Project Background</a:t>
            </a:r>
          </a:p>
        </p:txBody>
      </p:sp>
      <p:sp>
        <p:nvSpPr>
          <p:cNvPr id="167" name="Population Forecasting: Planning, Marketing, Research etc.…"/>
          <p:cNvSpPr txBox="1"/>
          <p:nvPr>
            <p:ph type="body" idx="1"/>
          </p:nvPr>
        </p:nvSpPr>
        <p:spPr>
          <a:xfrm>
            <a:off x="311699" y="1152475"/>
            <a:ext cx="8520602" cy="36237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+mj-lt"/>
                <a:ea typeface="+mj-ea"/>
                <a:cs typeface="+mj-cs"/>
                <a:sym typeface="Arial"/>
              </a:defRPr>
            </a:pPr>
            <a:r>
              <a:t>Population Forecasting: Planning, Marketing, Research etc.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+mj-lt"/>
                <a:ea typeface="+mj-ea"/>
                <a:cs typeface="+mj-cs"/>
                <a:sym typeface="Arial"/>
              </a:defRPr>
            </a:pPr>
            <a:r>
              <a:t>Current Outstanding Model: Synthetic Migration Model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+mj-lt"/>
                <a:ea typeface="+mj-ea"/>
                <a:cs typeface="+mj-cs"/>
                <a:sym typeface="Arial"/>
              </a:defRPr>
            </a:pPr>
            <a:r>
              <a:t>Global Machine Learning Model: Long-Short Term Memory (LSTM)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+mj-lt"/>
                <a:ea typeface="+mj-ea"/>
                <a:cs typeface="+mj-cs"/>
                <a:sym typeface="Arial"/>
              </a:defRPr>
            </a:pPr>
            <a:r>
              <a:t>Target: Construct a LSTM Model on Forecasting the Small Area (SA3) Population in Age-Sex Cohort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latin typeface="+mj-lt"/>
                <a:ea typeface="+mj-ea"/>
                <a:cs typeface="+mj-cs"/>
                <a:sym typeface="Arial"/>
              </a:defRPr>
            </a:pPr>
            <a:r>
              <a:t>Other Requirement: Comparison between LSTM and Synthetic Migration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1. Data Sparsity (Unstable Trend)…"/>
          <p:cNvSpPr txBox="1"/>
          <p:nvPr>
            <p:ph type="body" idx="1"/>
          </p:nvPr>
        </p:nvSpPr>
        <p:spPr>
          <a:xfrm>
            <a:off x="292101" y="1209532"/>
            <a:ext cx="8559798" cy="3651410"/>
          </a:xfrm>
          <a:prstGeom prst="rect">
            <a:avLst/>
          </a:prstGeom>
        </p:spPr>
        <p:txBody>
          <a:bodyPr/>
          <a:lstStyle/>
          <a:p>
            <a:pPr marL="452627" indent="-314325" defTabSz="905255">
              <a:lnSpc>
                <a:spcPct val="200000"/>
              </a:lnSpc>
              <a:spcBef>
                <a:spcPts val="100"/>
              </a:spcBef>
              <a:buSzPts val="1700"/>
              <a:defRPr sz="1782"/>
            </a:pPr>
            <a:r>
              <a:t>1. Data Sparsity (Unstable Trend)</a:t>
            </a:r>
          </a:p>
          <a:p>
            <a:pPr marL="452627" indent="-314325" defTabSz="905255">
              <a:lnSpc>
                <a:spcPct val="200000"/>
              </a:lnSpc>
              <a:spcBef>
                <a:spcPts val="100"/>
              </a:spcBef>
              <a:buSzPts val="1700"/>
              <a:defRPr sz="1782"/>
            </a:pPr>
            <a:r>
              <a:t>2. Short Time-Series (Insufficient amount of Data)</a:t>
            </a:r>
          </a:p>
          <a:p>
            <a:pPr marL="452627" indent="-314325" defTabSz="905255">
              <a:lnSpc>
                <a:spcPct val="200000"/>
              </a:lnSpc>
              <a:spcBef>
                <a:spcPts val="100"/>
              </a:spcBef>
              <a:buSzPts val="1700"/>
              <a:defRPr sz="1782"/>
            </a:pPr>
            <a:r>
              <a:t>3. Less Feature Input for the LSTM Model (Compare with the Benchmark)</a:t>
            </a:r>
          </a:p>
          <a:p>
            <a:pPr marL="452627" indent="-314325" defTabSz="905255">
              <a:lnSpc>
                <a:spcPct val="200000"/>
              </a:lnSpc>
              <a:spcBef>
                <a:spcPts val="100"/>
              </a:spcBef>
              <a:buSzPts val="1700"/>
              <a:defRPr sz="1782"/>
            </a:pPr>
            <a:r>
              <a:t>4. Lower Interpretability of Model (Weights during training are not interpretable)</a:t>
            </a:r>
          </a:p>
          <a:p>
            <a:pPr marL="452627" indent="-314325" defTabSz="905255">
              <a:lnSpc>
                <a:spcPct val="200000"/>
              </a:lnSpc>
              <a:spcBef>
                <a:spcPts val="100"/>
              </a:spcBef>
              <a:buSzPts val="1700"/>
              <a:defRPr sz="1782"/>
            </a:pPr>
            <a:r>
              <a:t>5. Computational Consumption (Epoch)</a:t>
            </a:r>
          </a:p>
          <a:p>
            <a:pPr marL="452627" indent="-314325" defTabSz="905255">
              <a:lnSpc>
                <a:spcPct val="200000"/>
              </a:lnSpc>
              <a:spcBef>
                <a:spcPts val="100"/>
              </a:spcBef>
              <a:buSzPts val="1700"/>
              <a:defRPr sz="1782"/>
            </a:pPr>
            <a:r>
              <a:t>6. Error Stack Issue (Retraining &amp; Rolling Update)</a:t>
            </a:r>
          </a:p>
          <a:p>
            <a:pPr marL="452627" indent="-314325" defTabSz="905255">
              <a:lnSpc>
                <a:spcPct val="200000"/>
              </a:lnSpc>
              <a:spcBef>
                <a:spcPts val="100"/>
              </a:spcBef>
              <a:buSzPts val="1700"/>
              <a:defRPr sz="1782"/>
            </a:pPr>
            <a:r>
              <a:t>7. Input Structure (Format)</a:t>
            </a:r>
          </a:p>
        </p:txBody>
      </p:sp>
      <p:sp>
        <p:nvSpPr>
          <p:cNvPr id="170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Hamilton-Perry Model Could be implemented without migration data, easy to implement. But less detail output…"/>
          <p:cNvSpPr txBox="1"/>
          <p:nvPr>
            <p:ph type="body" idx="1"/>
          </p:nvPr>
        </p:nvSpPr>
        <p:spPr>
          <a:xfrm>
            <a:off x="292100" y="1219737"/>
            <a:ext cx="8559799" cy="3429813"/>
          </a:xfrm>
          <a:prstGeom prst="rect">
            <a:avLst/>
          </a:prstGeom>
        </p:spPr>
        <p:txBody>
          <a:bodyPr/>
          <a:lstStyle/>
          <a:p>
            <a:pPr marL="352043" indent="-244475" defTabSz="704087">
              <a:lnSpc>
                <a:spcPct val="200000"/>
              </a:lnSpc>
              <a:spcBef>
                <a:spcPts val="100"/>
              </a:spcBef>
              <a:buSzPts val="1300"/>
              <a:defRPr sz="1386"/>
            </a:pPr>
            <a:r>
              <a:t>Hamilton-Perry Model</a:t>
            </a:r>
            <a:br/>
            <a:r>
              <a:t>Could be implemented without migration data, easy to implement. But less detail output</a:t>
            </a:r>
          </a:p>
          <a:p>
            <a:pPr marL="352043" indent="-244475" defTabSz="704087">
              <a:lnSpc>
                <a:spcPct val="200000"/>
              </a:lnSpc>
              <a:spcBef>
                <a:spcPts val="100"/>
              </a:spcBef>
              <a:buSzPts val="1300"/>
              <a:defRPr sz="1386"/>
            </a:pPr>
          </a:p>
          <a:p>
            <a:pPr marL="352043" indent="-244475" defTabSz="704087">
              <a:lnSpc>
                <a:spcPct val="200000"/>
              </a:lnSpc>
              <a:spcBef>
                <a:spcPts val="100"/>
              </a:spcBef>
              <a:buSzPts val="1300"/>
              <a:defRPr sz="1386"/>
            </a:pPr>
            <a:r>
              <a:t>Synthetic Migration Model</a:t>
            </a:r>
            <a:br/>
            <a:r>
              <a:t>Age-Sex Cohort population forecasting with birth, death, migration rate and total population constraints</a:t>
            </a:r>
          </a:p>
          <a:p>
            <a:pPr marL="352043" indent="-244475" defTabSz="704087">
              <a:lnSpc>
                <a:spcPct val="200000"/>
              </a:lnSpc>
              <a:spcBef>
                <a:spcPts val="100"/>
              </a:spcBef>
              <a:buSzPts val="1300"/>
              <a:defRPr sz="1386"/>
            </a:pPr>
          </a:p>
          <a:p>
            <a:pPr marL="352043" indent="-244475" defTabSz="704087">
              <a:lnSpc>
                <a:spcPct val="200000"/>
              </a:lnSpc>
              <a:spcBef>
                <a:spcPts val="100"/>
              </a:spcBef>
              <a:buSzPts val="1300"/>
              <a:defRPr sz="1386"/>
            </a:pPr>
            <a:r>
              <a:t>Long-Short Term Memory (LSTM)</a:t>
            </a:r>
            <a:br/>
            <a:r>
              <a:t>Long Term Dependencies</a:t>
            </a:r>
          </a:p>
        </p:txBody>
      </p:sp>
      <p:sp>
        <p:nvSpPr>
          <p:cNvPr id="173" name="Literature 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Literature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nstraint Forecast with the total population (National Projection) in each area…"/>
          <p:cNvSpPr txBox="1"/>
          <p:nvPr>
            <p:ph type="body" idx="1"/>
          </p:nvPr>
        </p:nvSpPr>
        <p:spPr>
          <a:xfrm>
            <a:off x="292100" y="1182428"/>
            <a:ext cx="8559799" cy="3467122"/>
          </a:xfrm>
          <a:prstGeom prst="rect">
            <a:avLst/>
          </a:prstGeom>
        </p:spPr>
        <p:txBody>
          <a:bodyPr/>
          <a:lstStyle/>
          <a:p>
            <a:pPr/>
            <a:r>
              <a:t>Constraint Forecast with the total population (National Projection) in each area</a:t>
            </a:r>
          </a:p>
          <a:p>
            <a:pPr/>
          </a:p>
          <a:p>
            <a:pPr/>
            <a:r>
              <a:t>Change the inward migration flows to maintain consistency</a:t>
            </a:r>
          </a:p>
          <a:p>
            <a:pPr/>
          </a:p>
          <a:p>
            <a:pPr/>
            <a:r>
              <a:t>Apply extra 4 models for creating projection total population data</a:t>
            </a:r>
          </a:p>
          <a:p>
            <a:pPr/>
          </a:p>
          <a:p>
            <a:pPr/>
            <a:r>
              <a:t>Migration Rate, Birth Rate, Death Rate are considered</a:t>
            </a:r>
          </a:p>
          <a:p>
            <a:pPr/>
          </a:p>
          <a:p>
            <a:pPr/>
            <a:r>
              <a:t>Area’s independence</a:t>
            </a:r>
          </a:p>
        </p:txBody>
      </p:sp>
      <p:sp>
        <p:nvSpPr>
          <p:cNvPr id="176" name="Synthetic Migration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Synthetic Migration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ynthetic Migration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Synthetic Migration Model</a:t>
            </a:r>
          </a:p>
        </p:txBody>
      </p:sp>
      <p:sp>
        <p:nvSpPr>
          <p:cNvPr id="179" name="Data Source: Based on SA3 Age-Sex Cohort Data (2 * 18 of Age-Sex Cohorts)…"/>
          <p:cNvSpPr txBox="1"/>
          <p:nvPr>
            <p:ph type="body" idx="4294967295"/>
          </p:nvPr>
        </p:nvSpPr>
        <p:spPr>
          <a:xfrm>
            <a:off x="292100" y="1212855"/>
            <a:ext cx="8559799" cy="3436695"/>
          </a:xfrm>
          <a:prstGeom prst="rect">
            <a:avLst/>
          </a:prstGeom>
          <a:gradFill>
            <a:gsLst>
              <a:gs pos="0">
                <a:srgbClr val="094183"/>
              </a:gs>
              <a:gs pos="100000">
                <a:srgbClr val="4875AD"/>
              </a:gs>
            </a:gsLst>
            <a:lin ang="18900044"/>
          </a:gradFill>
        </p:spPr>
        <p:txBody>
          <a:bodyPr lIns="179999" tIns="179999" rIns="179999" bIns="179999"/>
          <a:lstStyle/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Data Source: Based on SA3 Age-Sex Cohort Data (2 * 18 of Age-Sex Cohorts)</a:t>
            </a:r>
          </a:p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Investigate Area: 325 Area (Above 1000) + 1 Remainder (Aggregated Below 1000)</a:t>
            </a:r>
          </a:p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Difference from LSTM: More Features / Variables for Forecasting</a:t>
            </a:r>
            <a:br/>
            <a:r>
              <a:t>Fertility Rate, Mortality Rate, Migration Rate</a:t>
            </a:r>
            <a:br/>
            <a:r>
              <a:t>SmallAreaTotal Population from Average-4-Model’s Result</a:t>
            </a:r>
          </a:p>
          <a:p>
            <a:pPr indent="-317500">
              <a:lnSpc>
                <a:spcPct val="200000"/>
              </a:lnSpc>
              <a:spcBef>
                <a:spcPts val="200"/>
              </a:spcBef>
              <a:buClr>
                <a:srgbClr val="FFFFFF"/>
              </a:buCl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Forecast Result: 2006, 2011 Age-Sex Cohort’s Population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ata Collection…"/>
          <p:cNvSpPr txBox="1"/>
          <p:nvPr>
            <p:ph type="body" idx="1"/>
          </p:nvPr>
        </p:nvSpPr>
        <p:spPr>
          <a:xfrm>
            <a:off x="292100" y="1224175"/>
            <a:ext cx="8559799" cy="3425375"/>
          </a:xfrm>
          <a:prstGeom prst="rect">
            <a:avLst/>
          </a:prstGeom>
        </p:spPr>
        <p:txBody>
          <a:bodyPr/>
          <a:lstStyle/>
          <a:p>
            <a:pPr/>
            <a:r>
              <a:t>Data Collection</a:t>
            </a:r>
          </a:p>
          <a:p>
            <a:pPr/>
          </a:p>
          <a:p>
            <a:pPr>
              <a:defRPr>
                <a:solidFill>
                  <a:srgbClr val="FF2600"/>
                </a:solidFill>
              </a:defRPr>
            </a:pPr>
            <a:r>
              <a:t>Data Preparation &amp; Description &amp; Analysis</a:t>
            </a:r>
            <a:br/>
          </a:p>
          <a:p>
            <a:pPr>
              <a:defRPr>
                <a:solidFill>
                  <a:srgbClr val="FF2600"/>
                </a:solidFill>
              </a:defRPr>
            </a:pPr>
            <a:r>
              <a:t>Data Modelling and Validation</a:t>
            </a:r>
            <a:br/>
          </a:p>
          <a:p>
            <a:pPr/>
            <a:r>
              <a:t>Model Deployment on New Data</a:t>
            </a:r>
            <a:br/>
          </a:p>
          <a:p>
            <a:pPr>
              <a:defRPr>
                <a:solidFill>
                  <a:srgbClr val="FF2600"/>
                </a:solidFill>
              </a:defRPr>
            </a:pPr>
            <a:r>
              <a:t>Comparison &amp; Reviewing</a:t>
            </a:r>
          </a:p>
        </p:txBody>
      </p:sp>
      <p:sp>
        <p:nvSpPr>
          <p:cNvPr id="182" name="Data Science Pipe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Science Pipeline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