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Proxima Nova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F37D7E1-0A45-4BF6-B435-DC83EE2AE09C}">
  <a:tblStyle styleId="{9F37D7E1-0A45-4BF6-B435-DC83EE2AE0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2A4C73E9-FE05-4CE9-A626-9FEDDAE6BD9A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B676F90D-307A-42C6-83EA-CE7AF270F005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ProximaNova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roximaNova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roximaNova-boldItalic.fntdata"/><Relationship Id="rId30" Type="http://schemas.openxmlformats.org/officeDocument/2006/relationships/font" Target="fonts/ProximaNova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7bf8dce7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d7bf8dce7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a37953ff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a37953ff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a37953fff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2a37953fff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143771b0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2143771b0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a37953f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2a37953f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a9bc5b4b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2a9bc5b4b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9840550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29840550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a6210d4aa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2a6210d4aa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5-10 Years Training set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5 Years Test set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New Data From ABS (2021)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New Model’s performance compares with benchmark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143771b0d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2143771b0d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2ad7303a9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2ad7303a9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e8bfeba3f3_0_1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e8bfeba3f3_0_1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8bfeba3f3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e8bfeba3f3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2ad7303a9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2ad7303a9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2ad7303a93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2ad7303a93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afbefbfc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afbefbfc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afbefbfc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afbefbfc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a5ac5f09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a5ac5f09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a6210d4aa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a6210d4aa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a6210d4aa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a6210d4aa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143771b0d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143771b0d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8bfeba3f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e8bfeba3f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 2">
  <p:cSld name="1_Title Slide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717598" y="3980271"/>
            <a:ext cx="3875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b="0" i="0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type="ctrTitle"/>
          </p:nvPr>
        </p:nvSpPr>
        <p:spPr>
          <a:xfrm>
            <a:off x="724573" y="2396760"/>
            <a:ext cx="4182600" cy="14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9473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2100" y="239182"/>
            <a:ext cx="8552686" cy="89661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292101" y="2634749"/>
            <a:ext cx="3107400" cy="2014800"/>
          </a:xfrm>
          <a:prstGeom prst="rect">
            <a:avLst/>
          </a:prstGeom>
          <a:gradFill>
            <a:gsLst>
              <a:gs pos="0">
                <a:srgbClr val="094183"/>
              </a:gs>
              <a:gs pos="100000">
                <a:srgbClr val="4875AD"/>
              </a:gs>
            </a:gsLst>
            <a:lin ang="18900044" scaled="0"/>
          </a:gradFill>
          <a:ln>
            <a:noFill/>
          </a:ln>
        </p:spPr>
        <p:txBody>
          <a:bodyPr anchorCtr="0" anchor="t" bIns="180000" lIns="180000" spcFirstLastPara="1" rIns="180000" wrap="square" tIns="180000">
            <a:normAutofit/>
          </a:bodyPr>
          <a:lstStyle>
            <a:lvl1pPr indent="-317500" lvl="0" marL="45720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04800" lvl="1" marL="914400" rtl="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rtl="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rtl="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rtl="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0" type="dt"/>
          </p:nvPr>
        </p:nvSpPr>
        <p:spPr>
          <a:xfrm>
            <a:off x="315310" y="4767263"/>
            <a:ext cx="660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1" type="ftr"/>
          </p:nvPr>
        </p:nvSpPr>
        <p:spPr>
          <a:xfrm>
            <a:off x="1091599" y="4767263"/>
            <a:ext cx="1462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2669574" y="4767263"/>
            <a:ext cx="57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4"/>
          <p:cNvSpPr txBox="1"/>
          <p:nvPr>
            <p:ph type="title"/>
          </p:nvPr>
        </p:nvSpPr>
        <p:spPr>
          <a:xfrm>
            <a:off x="496615" y="409373"/>
            <a:ext cx="64797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idx="10" type="dt"/>
          </p:nvPr>
        </p:nvSpPr>
        <p:spPr>
          <a:xfrm>
            <a:off x="315310" y="4767263"/>
            <a:ext cx="660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1" type="ftr"/>
          </p:nvPr>
        </p:nvSpPr>
        <p:spPr>
          <a:xfrm>
            <a:off x="1091599" y="4767263"/>
            <a:ext cx="1462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2669574" y="4767263"/>
            <a:ext cx="57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" name="Google Shape;6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2100" y="239182"/>
            <a:ext cx="8552686" cy="89661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>
            <p:ph type="title"/>
          </p:nvPr>
        </p:nvSpPr>
        <p:spPr>
          <a:xfrm>
            <a:off x="496615" y="409373"/>
            <a:ext cx="64797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Relationship Id="rId4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jpg"/><Relationship Id="rId4" Type="http://schemas.openxmlformats.org/officeDocument/2006/relationships/image" Target="../media/image2.png"/><Relationship Id="rId5" Type="http://schemas.openxmlformats.org/officeDocument/2006/relationships/image" Target="../media/image10.jpg"/><Relationship Id="rId6" Type="http://schemas.openxmlformats.org/officeDocument/2006/relationships/image" Target="../media/image1.jpg"/><Relationship Id="rId7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ctrTitle"/>
          </p:nvPr>
        </p:nvSpPr>
        <p:spPr>
          <a:xfrm>
            <a:off x="326950" y="2185200"/>
            <a:ext cx="4679400" cy="14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b="1" lang="en" sz="2200">
                <a:latin typeface="Times New Roman"/>
                <a:ea typeface="Times New Roman"/>
                <a:cs typeface="Times New Roman"/>
                <a:sym typeface="Times New Roman"/>
              </a:rPr>
              <a:t>Do Additional Variables Improve the Accuracy of Total Population Forecasts Generated by Global Machine Learning</a:t>
            </a:r>
            <a:endParaRPr b="1" sz="231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71" name="Google Shape;71;p16"/>
          <p:cNvCxnSpPr/>
          <p:nvPr/>
        </p:nvCxnSpPr>
        <p:spPr>
          <a:xfrm flipH="1" rot="10800000">
            <a:off x="326950" y="1930750"/>
            <a:ext cx="8468700" cy="15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6"/>
          <p:cNvSpPr txBox="1"/>
          <p:nvPr>
            <p:ph idx="4294967295" type="subTitle"/>
          </p:nvPr>
        </p:nvSpPr>
        <p:spPr>
          <a:xfrm>
            <a:off x="248975" y="1588500"/>
            <a:ext cx="4617000" cy="5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13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Group 12</a:t>
            </a:r>
            <a:endParaRPr i="1" sz="13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73" name="Google Shape;73;p16"/>
          <p:cNvCxnSpPr/>
          <p:nvPr/>
        </p:nvCxnSpPr>
        <p:spPr>
          <a:xfrm flipH="1" rot="10800000">
            <a:off x="326950" y="3366650"/>
            <a:ext cx="8468700" cy="15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6"/>
          <p:cNvCxnSpPr/>
          <p:nvPr/>
        </p:nvCxnSpPr>
        <p:spPr>
          <a:xfrm>
            <a:off x="5138175" y="2050650"/>
            <a:ext cx="0" cy="1212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Google Shape;75;p16"/>
          <p:cNvSpPr txBox="1"/>
          <p:nvPr/>
        </p:nvSpPr>
        <p:spPr>
          <a:xfrm>
            <a:off x="5214375" y="2295000"/>
            <a:ext cx="3853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Industry Partner: Dr Irina Grossman </a:t>
            </a:r>
            <a:endParaRPr b="1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Project Supervisor: Dr Kasun Bandara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358850" y="3417475"/>
            <a:ext cx="6936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Presented by: Chi Zhang, Haitong Gao, </a:t>
            </a:r>
            <a:r>
              <a:rPr lang="en" sz="13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Yuexin Li, </a:t>
            </a:r>
            <a:r>
              <a:rPr lang="en" sz="13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Eric Luanzon, Meijun Yue</a:t>
            </a:r>
            <a:endParaRPr sz="13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496615" y="409373"/>
            <a:ext cx="6479700" cy="55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Data Analysis – Data Sparsity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572825" y="1203300"/>
            <a:ext cx="3995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94183"/>
                </a:solidFill>
                <a:latin typeface="Proxima Nova"/>
                <a:ea typeface="Proxima Nova"/>
                <a:cs typeface="Proxima Nova"/>
                <a:sym typeface="Proxima Nova"/>
              </a:rPr>
              <a:t>Elder Age-Sex Cohorts Population’s Lacking</a:t>
            </a:r>
            <a:endParaRPr b="1"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1625" y="1704125"/>
            <a:ext cx="4800755" cy="321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496625" y="409375"/>
            <a:ext cx="6638100" cy="55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>
                <a:latin typeface="Arial"/>
                <a:ea typeface="Arial"/>
                <a:cs typeface="Arial"/>
                <a:sym typeface="Arial"/>
              </a:rPr>
              <a:t>Data Analysis – Population Trends &amp; Clustering</a:t>
            </a:r>
            <a:endParaRPr sz="242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6"/>
          <p:cNvSpPr txBox="1"/>
          <p:nvPr/>
        </p:nvSpPr>
        <p:spPr>
          <a:xfrm>
            <a:off x="459750" y="1120425"/>
            <a:ext cx="6638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94183"/>
                </a:solidFill>
                <a:latin typeface="Proxima Nova"/>
                <a:ea typeface="Proxima Nova"/>
                <a:cs typeface="Proxima Nova"/>
                <a:sym typeface="Proxima Nova"/>
              </a:rPr>
              <a:t>Data Trends – Region’s Population Growth Trends’ Difference / Similarity</a:t>
            </a:r>
            <a:endParaRPr b="1" sz="1500">
              <a:solidFill>
                <a:srgbClr val="09418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81" name="Google Shape;181;p26"/>
          <p:cNvGrpSpPr/>
          <p:nvPr/>
        </p:nvGrpSpPr>
        <p:grpSpPr>
          <a:xfrm>
            <a:off x="496625" y="1583043"/>
            <a:ext cx="8107330" cy="1674625"/>
            <a:chOff x="496625" y="1535925"/>
            <a:chExt cx="8123577" cy="1721625"/>
          </a:xfrm>
        </p:grpSpPr>
        <p:pic>
          <p:nvPicPr>
            <p:cNvPr id="182" name="Google Shape;182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67000" y="1535925"/>
              <a:ext cx="5353202" cy="1721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" name="Google Shape;183;p26"/>
            <p:cNvSpPr txBox="1"/>
            <p:nvPr/>
          </p:nvSpPr>
          <p:spPr>
            <a:xfrm>
              <a:off x="496625" y="2217325"/>
              <a:ext cx="2351400" cy="41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Latrobe Valley vs. Barossa</a:t>
              </a:r>
              <a:endParaRPr/>
            </a:p>
          </p:txBody>
        </p:sp>
      </p:grpSp>
      <p:grpSp>
        <p:nvGrpSpPr>
          <p:cNvPr id="184" name="Google Shape;184;p26"/>
          <p:cNvGrpSpPr/>
          <p:nvPr/>
        </p:nvGrpSpPr>
        <p:grpSpPr>
          <a:xfrm>
            <a:off x="268020" y="3366194"/>
            <a:ext cx="8335767" cy="1746015"/>
            <a:chOff x="268025" y="3298925"/>
            <a:chExt cx="8408925" cy="1813100"/>
          </a:xfrm>
        </p:grpSpPr>
        <p:pic>
          <p:nvPicPr>
            <p:cNvPr id="185" name="Google Shape;185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267000" y="3298925"/>
              <a:ext cx="5409950" cy="1813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6" name="Google Shape;186;p26"/>
            <p:cNvSpPr txBox="1"/>
            <p:nvPr/>
          </p:nvSpPr>
          <p:spPr>
            <a:xfrm>
              <a:off x="268025" y="3969925"/>
              <a:ext cx="29481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Wellington vs. Gawler Two Wells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496615" y="409373"/>
            <a:ext cx="6479700" cy="55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Related Research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7"/>
          <p:cNvSpPr txBox="1"/>
          <p:nvPr/>
        </p:nvSpPr>
        <p:spPr>
          <a:xfrm>
            <a:off x="233100" y="1436925"/>
            <a:ext cx="88839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Hamilton-Perry model:</a:t>
            </a:r>
            <a:endParaRPr sz="15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Could be </a:t>
            </a:r>
            <a:r>
              <a:rPr lang="en" sz="15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implemented</a:t>
            </a:r>
            <a:r>
              <a:rPr lang="en" sz="15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without </a:t>
            </a:r>
            <a:r>
              <a:rPr lang="en" sz="15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migration</a:t>
            </a:r>
            <a:r>
              <a:rPr lang="en" sz="15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data, easy to implement</a:t>
            </a:r>
            <a:endParaRPr sz="15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less details output</a:t>
            </a:r>
            <a:br>
              <a:rPr lang="en" sz="15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5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Synthetic migration cohort-component model: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Contained  the impact of the total population of the area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changing the inward migration flows to maintain consistency</a:t>
            </a:r>
            <a:b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Decided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implement hierarchy models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496615" y="409373"/>
            <a:ext cx="6479700" cy="55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Forecast Reconciliation Method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9738" y="1672448"/>
            <a:ext cx="5724525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496615" y="409373"/>
            <a:ext cx="6479700" cy="55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Potential Methods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475" y="1500975"/>
            <a:ext cx="4067899" cy="1879949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9"/>
          <p:cNvSpPr txBox="1"/>
          <p:nvPr/>
        </p:nvSpPr>
        <p:spPr>
          <a:xfrm>
            <a:off x="391600" y="3585825"/>
            <a:ext cx="3814800" cy="12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Assimakopoulos, V. &amp; Nikolopoulos, K., 2000. The theta model: a decomposition approach to forecasting. </a:t>
            </a:r>
            <a:r>
              <a:rPr i="1" lang="en" sz="1100">
                <a:solidFill>
                  <a:schemeClr val="dk1"/>
                </a:solidFill>
              </a:rPr>
              <a:t>International Journal of Forecasting, </a:t>
            </a:r>
            <a:r>
              <a:rPr lang="en" sz="1100">
                <a:solidFill>
                  <a:schemeClr val="dk1"/>
                </a:solidFill>
              </a:rPr>
              <a:t>16(4), ppa. 521-530.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Fioruci, J. A., Pellegrini, T. R., Louzada, F. &amp; Petropoulos, F., 2015. The Optimised Theta Method.</a:t>
            </a:r>
            <a:endParaRPr/>
          </a:p>
        </p:txBody>
      </p:sp>
      <p:sp>
        <p:nvSpPr>
          <p:cNvPr id="206" name="Google Shape;206;p29"/>
          <p:cNvSpPr txBox="1"/>
          <p:nvPr/>
        </p:nvSpPr>
        <p:spPr>
          <a:xfrm>
            <a:off x="4795250" y="3896050"/>
            <a:ext cx="3772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Hyndman, R.J., &amp; Athanasopoulos, G. (2021) </a:t>
            </a:r>
            <a:r>
              <a:rPr i="1" lang="en" sz="1100">
                <a:solidFill>
                  <a:schemeClr val="dk1"/>
                </a:solidFill>
              </a:rPr>
              <a:t>Forecasting: principles and practice</a:t>
            </a:r>
            <a:r>
              <a:rPr lang="en" sz="1100">
                <a:solidFill>
                  <a:schemeClr val="dk1"/>
                </a:solidFill>
              </a:rPr>
              <a:t>, 3rd edition, OTexts: Melbourne, Australia. OTexts.com/fpp3. Accessed on 30</a:t>
            </a:r>
            <a:r>
              <a:rPr lang="en" sz="1100">
                <a:solidFill>
                  <a:schemeClr val="dk1"/>
                </a:solidFill>
              </a:rPr>
              <a:t> April 2022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/>
          </a:p>
        </p:txBody>
      </p:sp>
      <p:graphicFrame>
        <p:nvGraphicFramePr>
          <p:cNvPr id="207" name="Google Shape;207;p29"/>
          <p:cNvGraphicFramePr/>
          <p:nvPr/>
        </p:nvGraphicFramePr>
        <p:xfrm>
          <a:off x="4795250" y="130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{2A4C73E9-FE05-4CE9-A626-9FEDDAE6BD9A}</a:tableStyleId>
              </a:tblPr>
              <a:tblGrid>
                <a:gridCol w="703075"/>
                <a:gridCol w="741450"/>
                <a:gridCol w="2328275"/>
              </a:tblGrid>
              <a:tr h="315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Trend 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941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Seasonal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941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Method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94183"/>
                    </a:solidFill>
                  </a:tcPr>
                </a:tc>
              </a:tr>
              <a:tr h="315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Simple exponential smoothing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Holt’s linear method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Additive Holt-Winters’ method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Multiplicative Holt-Winters’ method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Ad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Additive damped trend method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Ad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Holt-Winters’ damped method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/>
          <p:nvPr>
            <p:ph type="title"/>
          </p:nvPr>
        </p:nvSpPr>
        <p:spPr>
          <a:xfrm>
            <a:off x="496615" y="409373"/>
            <a:ext cx="6479700" cy="55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Long-Short Term Memory (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LSTM)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400" y="1248850"/>
            <a:ext cx="4477924" cy="192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0"/>
          <p:cNvSpPr txBox="1"/>
          <p:nvPr/>
        </p:nvSpPr>
        <p:spPr>
          <a:xfrm>
            <a:off x="496625" y="3169700"/>
            <a:ext cx="4489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https://blog.paperspace.com/time-series-forecasting-regression-and-lstm/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215" name="Google Shape;215;p30"/>
          <p:cNvSpPr txBox="1"/>
          <p:nvPr/>
        </p:nvSpPr>
        <p:spPr>
          <a:xfrm>
            <a:off x="5187300" y="1293175"/>
            <a:ext cx="3575700" cy="3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★"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 &amp; Sex Prediction</a:t>
            </a:r>
            <a:endParaRPr b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 Steps for modelling: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Normalise input data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Decide time step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Unidirectional &amp; Bidirectional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Motivations for this project: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SA3s Data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Range: 21 years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Multivariate Input: age &amp; sex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attributes if possible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>
            <p:ph type="title"/>
          </p:nvPr>
        </p:nvSpPr>
        <p:spPr>
          <a:xfrm>
            <a:off x="496615" y="409373"/>
            <a:ext cx="6479700" cy="55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pic>
        <p:nvPicPr>
          <p:cNvPr id="221" name="Google Shape;221;p31"/>
          <p:cNvPicPr preferRelativeResize="0"/>
          <p:nvPr/>
        </p:nvPicPr>
        <p:blipFill rotWithShape="1">
          <a:blip r:embed="rId3">
            <a:alphaModFix/>
          </a:blip>
          <a:srcRect b="-19250" l="2920" r="-2920" t="19250"/>
          <a:stretch/>
        </p:blipFill>
        <p:spPr>
          <a:xfrm>
            <a:off x="1183413" y="1594675"/>
            <a:ext cx="4714875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1"/>
          <p:cNvSpPr txBox="1"/>
          <p:nvPr/>
        </p:nvSpPr>
        <p:spPr>
          <a:xfrm>
            <a:off x="1166775" y="2375725"/>
            <a:ext cx="21618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Fit on each: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1991 - 1996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1996 - 2001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2001 - 2006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2006 - 2011</a:t>
            </a:r>
            <a:endParaRPr sz="2400"/>
          </a:p>
        </p:txBody>
      </p:sp>
      <p:sp>
        <p:nvSpPr>
          <p:cNvPr id="223" name="Google Shape;223;p31"/>
          <p:cNvSpPr txBox="1"/>
          <p:nvPr/>
        </p:nvSpPr>
        <p:spPr>
          <a:xfrm>
            <a:off x="5379225" y="2571750"/>
            <a:ext cx="25662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Test: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2016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OR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2021</a:t>
            </a:r>
            <a:endParaRPr sz="2400"/>
          </a:p>
        </p:txBody>
      </p:sp>
      <p:cxnSp>
        <p:nvCxnSpPr>
          <p:cNvPr id="224" name="Google Shape;224;p31"/>
          <p:cNvCxnSpPr/>
          <p:nvPr/>
        </p:nvCxnSpPr>
        <p:spPr>
          <a:xfrm>
            <a:off x="2997263" y="3365775"/>
            <a:ext cx="607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p31"/>
          <p:cNvCxnSpPr/>
          <p:nvPr/>
        </p:nvCxnSpPr>
        <p:spPr>
          <a:xfrm>
            <a:off x="3008338" y="3731225"/>
            <a:ext cx="607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31"/>
          <p:cNvCxnSpPr/>
          <p:nvPr/>
        </p:nvCxnSpPr>
        <p:spPr>
          <a:xfrm>
            <a:off x="3008338" y="4096600"/>
            <a:ext cx="607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p31"/>
          <p:cNvCxnSpPr/>
          <p:nvPr/>
        </p:nvCxnSpPr>
        <p:spPr>
          <a:xfrm>
            <a:off x="3008338" y="4476550"/>
            <a:ext cx="607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type="title"/>
          </p:nvPr>
        </p:nvSpPr>
        <p:spPr>
          <a:xfrm>
            <a:off x="496615" y="409373"/>
            <a:ext cx="6479700" cy="55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Next Semester Plans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313" y="1159925"/>
            <a:ext cx="6581383" cy="3450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2"/>
          <p:cNvSpPr/>
          <p:nvPr/>
        </p:nvSpPr>
        <p:spPr>
          <a:xfrm>
            <a:off x="5129363" y="1662975"/>
            <a:ext cx="2194200" cy="1368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35" name="Google Shape;235;p32"/>
          <p:cNvSpPr txBox="1"/>
          <p:nvPr/>
        </p:nvSpPr>
        <p:spPr>
          <a:xfrm>
            <a:off x="2407900" y="4650900"/>
            <a:ext cx="567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Data Science Process (the O.S.E.M.N. framework)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https://towardsdatascience.com/5-steps-of-a-data-science-project-lifecycle-26c50372b492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/>
          <p:nvPr>
            <p:ph type="title"/>
          </p:nvPr>
        </p:nvSpPr>
        <p:spPr>
          <a:xfrm>
            <a:off x="496615" y="409373"/>
            <a:ext cx="6479700" cy="55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Timeline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1" name="Google Shape;241;p33"/>
          <p:cNvGraphicFramePr/>
          <p:nvPr/>
        </p:nvGraphicFramePr>
        <p:xfrm>
          <a:off x="687775" y="11334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{B676F90D-307A-42C6-83EA-CE7AF270F005}</a:tableStyleId>
              </a:tblPr>
              <a:tblGrid>
                <a:gridCol w="1324775"/>
                <a:gridCol w="703900"/>
                <a:gridCol w="753425"/>
                <a:gridCol w="2071550"/>
                <a:gridCol w="2914800"/>
              </a:tblGrid>
              <a:tr h="29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Task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Start Date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End Date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People Allocation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Additional Notes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200"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Review (End 29/7)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25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Feedback for Sem 1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 1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 2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all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Discuss the feedback given from the clients and supervisor.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New Findings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 1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 2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Haitong Gao, Chi Zhang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Report any findings during winter break.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200"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 Development (End 23/9)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 hMerge="1"/>
                <a:tc hMerge="1"/>
                <a:tc hMerge="1"/>
              </a:tr>
              <a:tr h="24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Benchmark Model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 1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 12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all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 benchmark model from client.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24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 Building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 1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 4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E101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Eric Luanzon, Yuexin Li, Meijun Yue</a:t>
                      </a:r>
                      <a:endParaRPr sz="900">
                        <a:solidFill>
                          <a:srgbClr val="0E101A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Population forecast in AUS.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247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 Tuning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 4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 6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Same as above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247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 Evaluation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 6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 7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Chi Zhang, Eric Luanzon, Meijun Yue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24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 Interpretation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 6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 8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all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Result discussion, finalise code and tidyup. 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244200"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Model Extension (End 7/10) 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  <a:tc hMerge="1"/>
              </a:tr>
              <a:tr h="24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External Variables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 8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 10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Haitong Gao, Yuexin Li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Improve the model and make it more universal.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244200"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Report (End 21/10) 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  <a:tc hMerge="1"/>
              </a:tr>
              <a:tr h="247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Draft Report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 6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 11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all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247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Final Report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 11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 12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all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/>
          <p:nvPr/>
        </p:nvSpPr>
        <p:spPr>
          <a:xfrm>
            <a:off x="1681050" y="1913250"/>
            <a:ext cx="6086700" cy="1621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FFF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Thank you!</a:t>
            </a:r>
            <a:endParaRPr b="1" sz="36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552601" y="695076"/>
            <a:ext cx="64797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Team Introduction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623700"/>
          </a:xfrm>
          <a:prstGeom prst="rect">
            <a:avLst/>
          </a:prstGeom>
        </p:spPr>
        <p:txBody>
          <a:bodyPr anchorCtr="0" anchor="t" bIns="180000" lIns="180000" spcFirstLastPara="1" rIns="180000" wrap="square" tIns="180000">
            <a:norm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35749" l="7619" r="7619" t="15001"/>
          <a:stretch/>
        </p:blipFill>
        <p:spPr>
          <a:xfrm>
            <a:off x="552600" y="1508663"/>
            <a:ext cx="1230300" cy="1230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5721" y="1506609"/>
            <a:ext cx="1234440" cy="123444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462150" y="2961613"/>
            <a:ext cx="14112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    Chi Zhang</a:t>
            </a:r>
            <a:endParaRPr b="1" sz="13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286800" y="3416075"/>
            <a:ext cx="176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Work Coordinating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Data Analysis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1950700" y="3404625"/>
            <a:ext cx="176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Data Preprocessing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3673375" y="3416075"/>
            <a:ext cx="176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Forecast Reconciliation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5295200" y="3416075"/>
            <a:ext cx="176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Data Visualisation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6843300" y="3416075"/>
            <a:ext cx="204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Data Visualisation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Meeting Agenda Arranging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2191450" y="2961613"/>
            <a:ext cx="12804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Eric Luanzon</a:t>
            </a:r>
            <a:endParaRPr b="1" sz="13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3736500" y="2993813"/>
            <a:ext cx="15186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Haitong Gao</a:t>
            </a:r>
            <a:endParaRPr b="1" sz="13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5437500" y="2993813"/>
            <a:ext cx="15186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Meijun Yue</a:t>
            </a:r>
            <a:endParaRPr b="1" sz="13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7105800" y="2993813"/>
            <a:ext cx="15186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Yuexin Li</a:t>
            </a:r>
            <a:endParaRPr b="1" sz="13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1447975" y="4104700"/>
            <a:ext cx="621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highlight>
                  <a:srgbClr val="4BA173"/>
                </a:highlight>
              </a:rPr>
              <a:t>Related Works Reading and Preliminary Models’ Investigation</a:t>
            </a:r>
            <a:endParaRPr sz="1700">
              <a:solidFill>
                <a:srgbClr val="FFFFFF"/>
              </a:solidFill>
              <a:highlight>
                <a:srgbClr val="4BA173"/>
              </a:highlight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 rotWithShape="1">
          <a:blip r:embed="rId5">
            <a:alphaModFix/>
          </a:blip>
          <a:srcRect b="0" l="10347" r="8364" t="0"/>
          <a:stretch/>
        </p:blipFill>
        <p:spPr>
          <a:xfrm>
            <a:off x="3862975" y="1518275"/>
            <a:ext cx="1230300" cy="12111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09500" y="1506574"/>
            <a:ext cx="1234500" cy="12345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 rotWithShape="1">
          <a:blip r:embed="rId7">
            <a:alphaModFix/>
          </a:blip>
          <a:srcRect b="12326" l="23256" r="26652" t="0"/>
          <a:stretch/>
        </p:blipFill>
        <p:spPr>
          <a:xfrm>
            <a:off x="5581650" y="1518275"/>
            <a:ext cx="1230300" cy="1211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/>
          <p:nvPr>
            <p:ph type="title"/>
          </p:nvPr>
        </p:nvSpPr>
        <p:spPr>
          <a:xfrm>
            <a:off x="496615" y="409373"/>
            <a:ext cx="6479700" cy="55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Exponential Smoothing (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ETS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150" y="1842875"/>
            <a:ext cx="6479699" cy="203344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5"/>
          <p:cNvSpPr txBox="1"/>
          <p:nvPr/>
        </p:nvSpPr>
        <p:spPr>
          <a:xfrm>
            <a:off x="476575" y="1297750"/>
            <a:ext cx="3408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 of ETS: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254" name="Google Shape;254;p35"/>
          <p:cNvSpPr txBox="1"/>
          <p:nvPr/>
        </p:nvSpPr>
        <p:spPr>
          <a:xfrm>
            <a:off x="476575" y="3944450"/>
            <a:ext cx="3408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Selection: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255" name="Google Shape;255;p35"/>
          <p:cNvSpPr txBox="1"/>
          <p:nvPr/>
        </p:nvSpPr>
        <p:spPr>
          <a:xfrm>
            <a:off x="2867838" y="4159875"/>
            <a:ext cx="3408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code: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&lt;- ETS( data )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 txBox="1"/>
          <p:nvPr>
            <p:ph type="title"/>
          </p:nvPr>
        </p:nvSpPr>
        <p:spPr>
          <a:xfrm>
            <a:off x="496615" y="409373"/>
            <a:ext cx="6479700" cy="55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Theta</a:t>
            </a:r>
            <a:endParaRPr/>
          </a:p>
        </p:txBody>
      </p:sp>
      <p:pic>
        <p:nvPicPr>
          <p:cNvPr id="261" name="Google Shape;26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2637" y="1308077"/>
            <a:ext cx="5491875" cy="363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600" y="1444025"/>
            <a:ext cx="2849399" cy="1316826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6"/>
          <p:cNvSpPr txBox="1"/>
          <p:nvPr/>
        </p:nvSpPr>
        <p:spPr>
          <a:xfrm>
            <a:off x="412600" y="3118025"/>
            <a:ext cx="2558100" cy="18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Assimakopoulos, V. &amp; Nikolopoulos, K., 2000. The theta model: a decomposition approach to forecasting. </a:t>
            </a:r>
            <a:r>
              <a:rPr i="1" lang="en" sz="1100">
                <a:solidFill>
                  <a:schemeClr val="dk1"/>
                </a:solidFill>
              </a:rPr>
              <a:t>International Journal of Forecasting, </a:t>
            </a:r>
            <a:r>
              <a:rPr lang="en" sz="1100">
                <a:solidFill>
                  <a:schemeClr val="dk1"/>
                </a:solidFill>
              </a:rPr>
              <a:t>16(4), pp. 521-530.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Fioruci, J. A., Pellegrini, T. R., Louzada, F. &amp; Petropoulos, F., 2015. The Optimised Theta Method.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496615" y="409373"/>
            <a:ext cx="6479700" cy="55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Project Background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496625" y="1286425"/>
            <a:ext cx="7338300" cy="42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Proxima Nova"/>
                <a:ea typeface="Proxima Nova"/>
                <a:cs typeface="Proxima Nova"/>
                <a:sym typeface="Proxima Nova"/>
              </a:rPr>
              <a:t>Uses of forecasting</a:t>
            </a:r>
            <a:endParaRPr b="1" sz="2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Proxima Nova"/>
              <a:buChar char="●"/>
            </a:pPr>
            <a:r>
              <a:rPr b="1" lang="en" sz="2200">
                <a:latin typeface="Proxima Nova"/>
                <a:ea typeface="Proxima Nova"/>
                <a:cs typeface="Proxima Nova"/>
                <a:sym typeface="Proxima Nova"/>
              </a:rPr>
              <a:t>Planning</a:t>
            </a:r>
            <a:endParaRPr b="1" sz="2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Proxima Nova"/>
              <a:buChar char="●"/>
            </a:pPr>
            <a:r>
              <a:rPr b="1" lang="en" sz="2200">
                <a:latin typeface="Proxima Nova"/>
                <a:ea typeface="Proxima Nova"/>
                <a:cs typeface="Proxima Nova"/>
                <a:sym typeface="Proxima Nova"/>
              </a:rPr>
              <a:t>Marketing</a:t>
            </a:r>
            <a:endParaRPr b="1" sz="2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Proxima Nova"/>
              <a:buChar char="●"/>
            </a:pPr>
            <a:r>
              <a:rPr b="1" lang="en" sz="2200">
                <a:latin typeface="Proxima Nova"/>
                <a:ea typeface="Proxima Nova"/>
                <a:cs typeface="Proxima Nova"/>
                <a:sym typeface="Proxima Nova"/>
              </a:rPr>
              <a:t>Distribution of funds</a:t>
            </a:r>
            <a:endParaRPr b="1" sz="2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Proxima Nova"/>
                <a:ea typeface="Proxima Nova"/>
                <a:cs typeface="Proxima Nova"/>
                <a:sym typeface="Proxima Nova"/>
              </a:rPr>
              <a:t>Problems</a:t>
            </a:r>
            <a:r>
              <a:rPr b="1" lang="en" sz="2200">
                <a:latin typeface="Proxima Nova"/>
                <a:ea typeface="Proxima Nova"/>
                <a:cs typeface="Proxima Nova"/>
                <a:sym typeface="Proxima Nova"/>
              </a:rPr>
              <a:t> with s</a:t>
            </a:r>
            <a:r>
              <a:rPr b="1" lang="en" sz="2200">
                <a:latin typeface="Proxima Nova"/>
                <a:ea typeface="Proxima Nova"/>
                <a:cs typeface="Proxima Nova"/>
                <a:sym typeface="Proxima Nova"/>
              </a:rPr>
              <a:t>mall-area forecasting</a:t>
            </a:r>
            <a:r>
              <a:rPr b="1" lang="en" sz="2200"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b="1" sz="2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AutoNum type="arabicPeriod"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Sparse data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AutoNum type="arabicPeriod"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Larger data requirements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AutoNum type="arabicPeriod"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Estimation of input data</a:t>
            </a:r>
            <a:endParaRPr b="1" sz="21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5760900" y="4139550"/>
            <a:ext cx="33831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Proxima Nova"/>
                <a:ea typeface="Proxima Nova"/>
                <a:cs typeface="Proxima Nova"/>
                <a:sym typeface="Proxima Nova"/>
              </a:rPr>
              <a:t>Look into machine learning methods</a:t>
            </a:r>
            <a:endParaRPr b="1" sz="2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4483375" y="4373350"/>
            <a:ext cx="111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-&gt;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496615" y="409373"/>
            <a:ext cx="6479700" cy="55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Data Description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236988" y="2571750"/>
            <a:ext cx="1097400" cy="1097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9418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Australia</a:t>
            </a: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1502233" y="2571750"/>
            <a:ext cx="1097400" cy="1097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9418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and Territory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(S/T)</a:t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2767479" y="2571750"/>
            <a:ext cx="1097400" cy="1097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9418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Area Level 4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(SA4)</a:t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4032725" y="2571750"/>
            <a:ext cx="1097400" cy="1097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9418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Area Level 3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(SA3)</a:t>
            </a: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5297971" y="2571750"/>
            <a:ext cx="1097400" cy="1097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9418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Area Level 2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(SA2)</a:t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6563217" y="2571750"/>
            <a:ext cx="1097400" cy="1097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9418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Area Level 1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(SA1)</a:t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7828463" y="2571750"/>
            <a:ext cx="1097400" cy="1097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9418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Mesh Block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(MB)</a:t>
            </a:r>
            <a:endParaRPr/>
          </a:p>
        </p:txBody>
      </p:sp>
      <p:cxnSp>
        <p:nvCxnSpPr>
          <p:cNvPr id="119" name="Google Shape;119;p19"/>
          <p:cNvCxnSpPr>
            <a:stCxn id="112" idx="3"/>
            <a:endCxn id="113" idx="1"/>
          </p:cNvCxnSpPr>
          <p:nvPr/>
        </p:nvCxnSpPr>
        <p:spPr>
          <a:xfrm>
            <a:off x="1334388" y="3120450"/>
            <a:ext cx="167700" cy="0"/>
          </a:xfrm>
          <a:prstGeom prst="straightConnector1">
            <a:avLst/>
          </a:prstGeom>
          <a:noFill/>
          <a:ln cap="flat" cmpd="sng" w="19050">
            <a:solidFill>
              <a:srgbClr val="09418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9"/>
          <p:cNvCxnSpPr>
            <a:stCxn id="113" idx="3"/>
            <a:endCxn id="114" idx="1"/>
          </p:cNvCxnSpPr>
          <p:nvPr/>
        </p:nvCxnSpPr>
        <p:spPr>
          <a:xfrm>
            <a:off x="2599633" y="3120450"/>
            <a:ext cx="167700" cy="0"/>
          </a:xfrm>
          <a:prstGeom prst="straightConnector1">
            <a:avLst/>
          </a:prstGeom>
          <a:noFill/>
          <a:ln cap="flat" cmpd="sng" w="19050">
            <a:solidFill>
              <a:srgbClr val="09418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9"/>
          <p:cNvCxnSpPr>
            <a:endCxn id="115" idx="1"/>
          </p:cNvCxnSpPr>
          <p:nvPr/>
        </p:nvCxnSpPr>
        <p:spPr>
          <a:xfrm>
            <a:off x="3865025" y="3120450"/>
            <a:ext cx="167700" cy="0"/>
          </a:xfrm>
          <a:prstGeom prst="straightConnector1">
            <a:avLst/>
          </a:prstGeom>
          <a:noFill/>
          <a:ln cap="flat" cmpd="sng" w="19050">
            <a:solidFill>
              <a:srgbClr val="09418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9"/>
          <p:cNvCxnSpPr>
            <a:endCxn id="116" idx="1"/>
          </p:cNvCxnSpPr>
          <p:nvPr/>
        </p:nvCxnSpPr>
        <p:spPr>
          <a:xfrm>
            <a:off x="5130271" y="3120450"/>
            <a:ext cx="167700" cy="0"/>
          </a:xfrm>
          <a:prstGeom prst="straightConnector1">
            <a:avLst/>
          </a:prstGeom>
          <a:noFill/>
          <a:ln cap="flat" cmpd="sng" w="19050">
            <a:solidFill>
              <a:srgbClr val="09418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9"/>
          <p:cNvCxnSpPr>
            <a:endCxn id="117" idx="1"/>
          </p:cNvCxnSpPr>
          <p:nvPr/>
        </p:nvCxnSpPr>
        <p:spPr>
          <a:xfrm>
            <a:off x="6395517" y="3120450"/>
            <a:ext cx="167700" cy="0"/>
          </a:xfrm>
          <a:prstGeom prst="straightConnector1">
            <a:avLst/>
          </a:prstGeom>
          <a:noFill/>
          <a:ln cap="flat" cmpd="sng" w="19050">
            <a:solidFill>
              <a:srgbClr val="09418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9"/>
          <p:cNvCxnSpPr>
            <a:endCxn id="118" idx="1"/>
          </p:cNvCxnSpPr>
          <p:nvPr/>
        </p:nvCxnSpPr>
        <p:spPr>
          <a:xfrm>
            <a:off x="7660763" y="3120450"/>
            <a:ext cx="167700" cy="0"/>
          </a:xfrm>
          <a:prstGeom prst="straightConnector1">
            <a:avLst/>
          </a:prstGeom>
          <a:noFill/>
          <a:ln cap="flat" cmpd="sng" w="19050">
            <a:solidFill>
              <a:srgbClr val="09418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19"/>
          <p:cNvSpPr txBox="1"/>
          <p:nvPr/>
        </p:nvSpPr>
        <p:spPr>
          <a:xfrm>
            <a:off x="1332150" y="1575175"/>
            <a:ext cx="6479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94183"/>
                </a:solidFill>
                <a:latin typeface="Proxima Nova"/>
                <a:ea typeface="Proxima Nova"/>
                <a:cs typeface="Proxima Nova"/>
                <a:sym typeface="Proxima Nova"/>
              </a:rPr>
              <a:t>The Main Structure of the Australian Statistical Geography Standard</a:t>
            </a:r>
            <a:endParaRPr b="1" sz="1600">
              <a:solidFill>
                <a:srgbClr val="09418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4761175" y="2347813"/>
            <a:ext cx="431100" cy="431100"/>
          </a:xfrm>
          <a:prstGeom prst="sun">
            <a:avLst>
              <a:gd fmla="val 25000" name="adj"/>
            </a:avLst>
          </a:prstGeom>
          <a:solidFill>
            <a:srgbClr val="09418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496615" y="409373"/>
            <a:ext cx="6479700" cy="55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Data Description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2" name="Google Shape;132;p20"/>
          <p:cNvGraphicFramePr/>
          <p:nvPr/>
        </p:nvGraphicFramePr>
        <p:xfrm>
          <a:off x="3618338" y="148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{9F37D7E1-0A45-4BF6-B435-DC83EE2AE09C}</a:tableStyleId>
              </a:tblPr>
              <a:tblGrid>
                <a:gridCol w="679725"/>
                <a:gridCol w="1259675"/>
                <a:gridCol w="855050"/>
              </a:tblGrid>
              <a:tr h="335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Year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SA3 Name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Total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1991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Goulburn - Yass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61667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1991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Queanbeyan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35281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…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…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…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1992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Goulburn - Yass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61751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1992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Queanbeyan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36409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…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…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…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2011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Goulburn - Yass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69775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2011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Queanbeyan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56051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…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…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…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3" name="Google Shape;133;p20"/>
          <p:cNvSpPr/>
          <p:nvPr/>
        </p:nvSpPr>
        <p:spPr>
          <a:xfrm>
            <a:off x="3042160" y="1817750"/>
            <a:ext cx="576300" cy="3000900"/>
          </a:xfrm>
          <a:prstGeom prst="leftBrace">
            <a:avLst>
              <a:gd fmla="val 50000" name="adj1"/>
              <a:gd fmla="val 49884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 txBox="1"/>
          <p:nvPr/>
        </p:nvSpPr>
        <p:spPr>
          <a:xfrm>
            <a:off x="2341063" y="2925650"/>
            <a:ext cx="7965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1991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-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2011</a:t>
            </a:r>
            <a:endParaRPr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496615" y="409373"/>
            <a:ext cx="6479700" cy="55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Data Description</a:t>
            </a:r>
            <a:endParaRPr/>
          </a:p>
        </p:txBody>
      </p:sp>
      <p:grpSp>
        <p:nvGrpSpPr>
          <p:cNvPr id="140" name="Google Shape;140;p21"/>
          <p:cNvGrpSpPr/>
          <p:nvPr/>
        </p:nvGrpSpPr>
        <p:grpSpPr>
          <a:xfrm>
            <a:off x="152400" y="3028948"/>
            <a:ext cx="8839202" cy="1861277"/>
            <a:chOff x="152400" y="3028948"/>
            <a:chExt cx="8839202" cy="1861277"/>
          </a:xfrm>
        </p:grpSpPr>
        <p:pic>
          <p:nvPicPr>
            <p:cNvPr id="141" name="Google Shape;141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400" y="3028948"/>
              <a:ext cx="8839202" cy="1341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2" name="Google Shape;142;p21"/>
            <p:cNvSpPr txBox="1"/>
            <p:nvPr/>
          </p:nvSpPr>
          <p:spPr>
            <a:xfrm>
              <a:off x="3203250" y="4490025"/>
              <a:ext cx="2737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Partial Dataframe (Male Group)</a:t>
              </a:r>
              <a:endParaRPr/>
            </a:p>
          </p:txBody>
        </p:sp>
      </p:grpSp>
      <p:graphicFrame>
        <p:nvGraphicFramePr>
          <p:cNvPr id="143" name="Google Shape;143;p21"/>
          <p:cNvGraphicFramePr/>
          <p:nvPr/>
        </p:nvGraphicFramePr>
        <p:xfrm>
          <a:off x="225038" y="18345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{9F37D7E1-0A45-4BF6-B435-DC83EE2AE09C}</a:tableStyleId>
              </a:tblPr>
              <a:tblGrid>
                <a:gridCol w="382850"/>
                <a:gridCol w="382850"/>
                <a:gridCol w="503025"/>
                <a:gridCol w="503025"/>
                <a:gridCol w="503025"/>
                <a:gridCol w="503025"/>
                <a:gridCol w="503025"/>
                <a:gridCol w="503025"/>
                <a:gridCol w="503025"/>
                <a:gridCol w="503025"/>
                <a:gridCol w="503025"/>
                <a:gridCol w="503025"/>
                <a:gridCol w="503025"/>
                <a:gridCol w="503025"/>
                <a:gridCol w="503025"/>
                <a:gridCol w="503025"/>
                <a:gridCol w="503025"/>
                <a:gridCol w="382850"/>
              </a:tblGrid>
              <a:tr h="32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0-4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5-9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10-14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15-19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20-24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25-29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30-34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35-39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40-44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45-49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50-54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55-59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60-64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65-69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70-74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75-79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80-84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85+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4" name="Google Shape;144;p21"/>
          <p:cNvSpPr txBox="1"/>
          <p:nvPr/>
        </p:nvSpPr>
        <p:spPr>
          <a:xfrm>
            <a:off x="3858150" y="1429450"/>
            <a:ext cx="142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Male &amp; Female</a:t>
            </a:r>
            <a:endParaRPr/>
          </a:p>
        </p:txBody>
      </p:sp>
      <p:sp>
        <p:nvSpPr>
          <p:cNvPr id="145" name="Google Shape;145;p21"/>
          <p:cNvSpPr txBox="1"/>
          <p:nvPr/>
        </p:nvSpPr>
        <p:spPr>
          <a:xfrm>
            <a:off x="1472250" y="2473025"/>
            <a:ext cx="619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Region’s Time-series in one year: 2 * 18 (Sex Cohort * Age Cohort)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496615" y="409373"/>
            <a:ext cx="6479700" cy="55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grpSp>
        <p:nvGrpSpPr>
          <p:cNvPr id="151" name="Google Shape;151;p22"/>
          <p:cNvGrpSpPr/>
          <p:nvPr/>
        </p:nvGrpSpPr>
        <p:grpSpPr>
          <a:xfrm>
            <a:off x="1643449" y="1253650"/>
            <a:ext cx="5857125" cy="3762751"/>
            <a:chOff x="1643437" y="1260575"/>
            <a:chExt cx="5857125" cy="3762751"/>
          </a:xfrm>
        </p:grpSpPr>
        <p:pic>
          <p:nvPicPr>
            <p:cNvPr id="152" name="Google Shape;15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43437" y="1660387"/>
              <a:ext cx="2276502" cy="33530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37719" y="1650526"/>
              <a:ext cx="2862843" cy="3372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4" name="Google Shape;154;p22"/>
            <p:cNvSpPr txBox="1"/>
            <p:nvPr/>
          </p:nvSpPr>
          <p:spPr>
            <a:xfrm>
              <a:off x="1677950" y="1260575"/>
              <a:ext cx="2150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Above 1000</a:t>
              </a:r>
              <a:endParaRPr/>
            </a:p>
          </p:txBody>
        </p:sp>
        <p:sp>
          <p:nvSpPr>
            <p:cNvPr id="155" name="Google Shape;155;p22"/>
            <p:cNvSpPr txBox="1"/>
            <p:nvPr/>
          </p:nvSpPr>
          <p:spPr>
            <a:xfrm>
              <a:off x="4994075" y="1260575"/>
              <a:ext cx="2150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Below</a:t>
              </a:r>
              <a:r>
                <a:rPr lang="en"/>
                <a:t> 1000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496615" y="409373"/>
            <a:ext cx="6479700" cy="55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Current Findings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3"/>
          <p:cNvSpPr txBox="1"/>
          <p:nvPr/>
        </p:nvSpPr>
        <p:spPr>
          <a:xfrm>
            <a:off x="535625" y="1495150"/>
            <a:ext cx="8520600" cy="29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94183"/>
                </a:solidFill>
                <a:latin typeface="Proxima Nova"/>
                <a:ea typeface="Proxima Nova"/>
                <a:cs typeface="Proxima Nova"/>
                <a:sym typeface="Proxima Nova"/>
              </a:rPr>
              <a:t>Data </a:t>
            </a:r>
            <a:r>
              <a:rPr b="1" lang="en" sz="1800">
                <a:solidFill>
                  <a:srgbClr val="094183"/>
                </a:solidFill>
                <a:latin typeface="Proxima Nova"/>
                <a:ea typeface="Proxima Nova"/>
                <a:cs typeface="Proxima Nova"/>
                <a:sym typeface="Proxima Nova"/>
              </a:rPr>
              <a:t>Analysis – Data Sparsity &amp; Population Growth Trend</a:t>
            </a:r>
            <a:endParaRPr b="1" sz="1800">
              <a:solidFill>
                <a:srgbClr val="0941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941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941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94183"/>
                </a:solidFill>
                <a:latin typeface="Proxima Nova"/>
                <a:ea typeface="Proxima Nova"/>
                <a:cs typeface="Proxima Nova"/>
                <a:sym typeface="Proxima Nova"/>
              </a:rPr>
              <a:t>Related Research</a:t>
            </a:r>
            <a:endParaRPr b="1" sz="1800">
              <a:solidFill>
                <a:srgbClr val="0941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941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941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94183"/>
                </a:solidFill>
                <a:latin typeface="Proxima Nova"/>
                <a:ea typeface="Proxima Nova"/>
                <a:cs typeface="Proxima Nova"/>
                <a:sym typeface="Proxima Nova"/>
              </a:rPr>
              <a:t>Potential Methods – Forecast Reconciliation &amp; Theta / ETS Model</a:t>
            </a:r>
            <a:endParaRPr b="1" sz="1800">
              <a:solidFill>
                <a:srgbClr val="0941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941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941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94183"/>
                </a:solidFill>
                <a:latin typeface="Proxima Nova"/>
                <a:ea typeface="Proxima Nova"/>
                <a:cs typeface="Proxima Nova"/>
                <a:sym typeface="Proxima Nova"/>
              </a:rPr>
              <a:t>Preliminary Model – LSTM</a:t>
            </a:r>
            <a:endParaRPr b="1" sz="1800">
              <a:solidFill>
                <a:srgbClr val="09418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496615" y="409373"/>
            <a:ext cx="6479700" cy="55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Data Analysis – Descriptive Statistic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311700" y="2009650"/>
            <a:ext cx="8520600" cy="25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94183"/>
                </a:solidFill>
                <a:latin typeface="Proxima Nova"/>
                <a:ea typeface="Proxima Nova"/>
                <a:cs typeface="Proxima Nova"/>
                <a:sym typeface="Proxima Nova"/>
              </a:rPr>
              <a:t>	Maximum and Minimum of each cohort’s population is less informative</a:t>
            </a:r>
            <a:br>
              <a:rPr b="1" lang="en" sz="1600">
                <a:solidFill>
                  <a:srgbClr val="09418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b="1" sz="1600">
              <a:solidFill>
                <a:srgbClr val="0941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941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9418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600">
                <a:solidFill>
                  <a:srgbClr val="09418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1" lang="en" sz="1600">
                <a:solidFill>
                  <a:srgbClr val="094183"/>
                </a:solidFill>
                <a:latin typeface="Proxima Nova"/>
                <a:ea typeface="Proxima Nova"/>
                <a:cs typeface="Proxima Nova"/>
                <a:sym typeface="Proxima Nova"/>
              </a:rPr>
              <a:t>	Anchoring Year 2000 total population value across all age-sex cohort in all regions</a:t>
            </a:r>
            <a:endParaRPr b="1"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