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30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304" r:id="rId38"/>
    <p:sldId id="305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7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82BA1-E2D1-46E6-8340-747B43510923}" type="datetimeFigureOut">
              <a:rPr lang="zh-CN" altLang="en-US" smtClean="0"/>
              <a:pPr/>
              <a:t>2018-08-11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F40E8-B080-4069-9916-BB6BA3140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5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F40E8-B080-4069-9916-BB6BA31401C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9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69739-D473-4AEE-B1D4-2221777FD44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3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69739-D473-4AEE-B1D4-2221777FD44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0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69739-D473-4AEE-B1D4-2221777FD44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04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F40E8-B080-4069-9916-BB6BA31401C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3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69739-D473-4AEE-B1D4-2221777FD44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0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4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49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AA4A30-F643-404A-80F4-58BF81F7EE2C}" type="slidenum">
              <a:rPr lang="zh-CN" altLang="en-US">
                <a:cs typeface="华文仿宋" panose="02010600040101010101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>
              <a:cs typeface="华文仿宋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22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8B6B-44CC-4A34-9378-4C24B904D4E2}" type="datetime1">
              <a:rPr lang="zh-CN" altLang="en-US" smtClean="0"/>
              <a:pPr/>
              <a:t>2018-08-11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EEBF-3716-487D-AE7C-1F66A971D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4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BD9D-114A-4428-B84A-CB1F4CFEA425}" type="datetime1">
              <a:rPr lang="zh-CN" altLang="en-US" smtClean="0"/>
              <a:pPr/>
              <a:t>2018-08-11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EEBF-3716-487D-AE7C-1F66A971D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86D2-9FF3-46B4-8413-E492F4ED8834}" type="datetime1">
              <a:rPr lang="zh-CN" altLang="en-US" smtClean="0"/>
              <a:pPr/>
              <a:t>2018-08-11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EEBF-3716-487D-AE7C-1F66A971D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5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24" y="99756"/>
            <a:ext cx="7886700" cy="693274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BE6F-6F9F-4873-9D01-A51E2C8D0E4F}" type="datetime1">
              <a:rPr lang="zh-CN" altLang="en-US" smtClean="0"/>
              <a:pPr/>
              <a:t>2018-08-11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EEBF-3716-487D-AE7C-1F66A971D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3FBF-1E09-4731-9199-098CB1E17AF0}" type="datetime1">
              <a:rPr lang="zh-CN" altLang="en-US" smtClean="0"/>
              <a:pPr/>
              <a:t>2018-08-11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EEBF-3716-487D-AE7C-1F66A971D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22A7-C560-4BE0-82B8-232D7B721EAB}" type="datetime1">
              <a:rPr lang="zh-CN" altLang="en-US" smtClean="0"/>
              <a:pPr/>
              <a:t>2018-08-11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EEBF-3716-487D-AE7C-1F66A971D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8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91D1-BEE5-4CA5-AB39-B29A107AEFF3}" type="datetime1">
              <a:rPr lang="zh-CN" altLang="en-US" smtClean="0"/>
              <a:pPr/>
              <a:t>2018-08-11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EEBF-3716-487D-AE7C-1F66A971D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1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EAE0-2F7E-40F1-BE81-10D408A407D5}" type="datetime1">
              <a:rPr lang="zh-CN" altLang="en-US" smtClean="0"/>
              <a:pPr/>
              <a:t>2018-08-11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EEBF-3716-487D-AE7C-1F66A971D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B555-9824-4C84-B7B6-8E8D8D208C5B}" type="datetime1">
              <a:rPr lang="zh-CN" altLang="en-US" smtClean="0"/>
              <a:pPr/>
              <a:t>2018-08-11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EEBF-3716-487D-AE7C-1F66A971D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1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7280-185A-4184-B07C-D62374F17434}" type="datetime1">
              <a:rPr lang="zh-CN" altLang="en-US" smtClean="0"/>
              <a:pPr/>
              <a:t>2018-08-11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EEBF-3716-487D-AE7C-1F66A971D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9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5A29-113B-4D32-A8D8-B15E533C72F4}" type="datetime1">
              <a:rPr lang="zh-CN" altLang="en-US" smtClean="0"/>
              <a:pPr/>
              <a:t>2018-08-11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EEBF-3716-487D-AE7C-1F66A971D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3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7600"/>
            <a:ext cx="7886700" cy="491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Segoe UI Symbol" panose="020B0502040204020203" pitchFamily="34" charset="0"/>
              </a:defRPr>
            </a:lvl1pPr>
          </a:lstStyle>
          <a:p>
            <a:fld id="{A37A73E4-4D75-4EA6-A71A-F90D9DF8A312}" type="datetime1">
              <a:rPr lang="zh-CN" altLang="en-US" smtClean="0"/>
              <a:pPr/>
              <a:t>2018-08-11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Segoe UI Symbol" panose="020B0502040204020203" pitchFamily="34" charset="0"/>
              </a:defRPr>
            </a:lvl1pPr>
          </a:lstStyle>
          <a:p>
            <a:r>
              <a:rPr lang="en-US" altLang="zh-CN">
                <a:ea typeface="Segoe UI Symbol" panose="020B0502040204020203" pitchFamily="34" charset="0"/>
              </a:rPr>
              <a:t>CH05  Deadlock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Segoe UI Symbol" panose="020B0502040204020203" pitchFamily="34" charset="0"/>
              </a:defRPr>
            </a:lvl1pPr>
          </a:lstStyle>
          <a:p>
            <a:fld id="{56BAEEBF-3716-487D-AE7C-1F66A971DC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9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Symbol" panose="020B0502040204020203" pitchFamily="34" charset="0"/>
          <a:ea typeface="华文黑体" panose="02010600040101010101" pitchFamily="2" charset="-122"/>
          <a:cs typeface="华文黑体" panose="02010600040101010101" pitchFamily="2" charset="-122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华文黑体" panose="02010600040101010101" pitchFamily="2" charset="-122"/>
          <a:cs typeface="华文黑体" panose="02010600040101010101" pitchFamily="2" charset="-122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华文黑体" panose="02010600040101010101" pitchFamily="2" charset="-122"/>
          <a:cs typeface="华文黑体" panose="02010600040101010101" pitchFamily="2" charset="-122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华文黑体" panose="02010600040101010101" pitchFamily="2" charset="-122"/>
          <a:cs typeface="华文黑体" panose="02010600040101010101" pitchFamily="2" charset="-122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华文黑体" panose="02010600040101010101" pitchFamily="2" charset="-122"/>
          <a:cs typeface="华文黑体" panose="02010600040101010101" pitchFamily="2" charset="-122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华文黑体" panose="02010600040101010101" pitchFamily="2" charset="-122"/>
          <a:cs typeface="华文黑体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4697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第</a:t>
            </a:r>
            <a:r>
              <a:rPr lang="en-US" altLang="zh-CN" sz="4800" dirty="0"/>
              <a:t>5</a:t>
            </a:r>
            <a:r>
              <a:rPr lang="zh-CN" altLang="en-US" sz="4800" dirty="0"/>
              <a:t>章  死锁问题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5398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朱宗卫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中国科学技术大学  软件学院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0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可重用资源（</a:t>
            </a:r>
            <a:r>
              <a:rPr lang="en-US" altLang="zh-CN" dirty="0"/>
              <a:t>Reusable Resources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每个时刻只有一个进程使用</a:t>
            </a:r>
            <a:r>
              <a:rPr lang="zh-CN" altLang="en-US" dirty="0"/>
              <a:t>，但不会耗尽，在宏观上各个进程轮流使用。如</a:t>
            </a:r>
            <a:r>
              <a:rPr lang="en-US" altLang="zh-CN" dirty="0"/>
              <a:t>CPU</a:t>
            </a:r>
            <a:r>
              <a:rPr lang="zh-CN" altLang="en-US" dirty="0"/>
              <a:t>、主存和辅存、</a:t>
            </a:r>
            <a:r>
              <a:rPr lang="en-US" altLang="zh-CN" dirty="0"/>
              <a:t>I/O</a:t>
            </a:r>
            <a:r>
              <a:rPr lang="zh-CN" altLang="en-US" dirty="0"/>
              <a:t>通道、外设、数据结构如文件、数据库和信号量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可消耗性资源</a:t>
            </a:r>
            <a:r>
              <a:rPr lang="zh-CN" altLang="en-US" dirty="0"/>
              <a:t>（</a:t>
            </a:r>
            <a:r>
              <a:rPr lang="en-US" altLang="zh-CN" dirty="0"/>
              <a:t>Consumable Resources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可以动态生成和消耗，一般不限制数量。</a:t>
            </a:r>
            <a:r>
              <a:rPr lang="zh-CN" altLang="en-US" dirty="0">
                <a:solidFill>
                  <a:srgbClr val="FF0000"/>
                </a:solidFill>
              </a:rPr>
              <a:t>但当进程得到一个资源时，该资源就不存在了</a:t>
            </a:r>
            <a:r>
              <a:rPr lang="zh-CN" altLang="en-US" dirty="0"/>
              <a:t>。如硬件中断、信号、消息、缓冲区内的数据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E576-044F-4D66-B8BB-C3D49FC1A891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1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可抢占性资源</a:t>
            </a:r>
            <a:endParaRPr lang="en-US" altLang="zh-CN" dirty="0"/>
          </a:p>
          <a:p>
            <a:pPr lvl="1"/>
            <a:r>
              <a:rPr lang="zh-CN" altLang="en-US" dirty="0" smtClean="0"/>
              <a:t>某进程在获得这类资源后，该资源可以再被其他进程或系统抢占。如：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和主存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不可抢占性资源</a:t>
            </a:r>
            <a:endParaRPr lang="en-US" altLang="zh-CN" dirty="0"/>
          </a:p>
          <a:p>
            <a:pPr lvl="1"/>
            <a:r>
              <a:rPr lang="zh-CN" altLang="en-US" dirty="0" smtClean="0"/>
              <a:t>一旦系统把资源分配给该进程后，就不能将它强行收回，只能在进程用完后自行释放。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E576-044F-4D66-B8BB-C3D49FC1A891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1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可重用资源上的死锁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例子一</a:t>
            </a:r>
            <a:endParaRPr lang="en-US" altLang="zh-CN" dirty="0"/>
          </a:p>
          <a:p>
            <a:pPr lvl="1"/>
            <a:r>
              <a:rPr lang="zh-CN" altLang="en-US" dirty="0"/>
              <a:t>前面所举的例子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例子二</a:t>
            </a:r>
            <a:endParaRPr lang="en-US" altLang="zh-CN" dirty="0"/>
          </a:p>
          <a:p>
            <a:pPr lvl="1"/>
            <a:r>
              <a:rPr lang="zh-CN" altLang="en-US" dirty="0"/>
              <a:t>共有内存</a:t>
            </a:r>
            <a:r>
              <a:rPr lang="en-US" altLang="zh-CN" dirty="0"/>
              <a:t>200K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2CCB-F5C9-4D17-9CAB-E07D973D5488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046623"/>
            <a:ext cx="6709370" cy="19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可消耗性资源</a:t>
            </a:r>
            <a:r>
              <a:rPr lang="zh-CN" altLang="en-US" dirty="0"/>
              <a:t>上的死锁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两个进程通过消息机制通信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zh-CN" altLang="en-US" dirty="0">
                <a:solidFill>
                  <a:srgbClr val="FF0000"/>
                </a:solidFill>
              </a:rPr>
              <a:t>阻塞</a:t>
            </a:r>
            <a:r>
              <a:rPr lang="zh-CN" altLang="en-US" dirty="0"/>
              <a:t>接收的机制</a:t>
            </a:r>
            <a:endParaRPr lang="en-US" altLang="zh-CN" dirty="0"/>
          </a:p>
          <a:p>
            <a:pPr lvl="1"/>
            <a:r>
              <a:rPr lang="zh-CN" altLang="en-US" dirty="0"/>
              <a:t>双方都等待对方生成资源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C203-BFAE-4CDE-9708-B422E3731FB8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72368" y="3429000"/>
            <a:ext cx="7200032" cy="1827783"/>
            <a:chOff x="334963" y="3948113"/>
            <a:chExt cx="8340725" cy="175577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841875" y="4452938"/>
              <a:ext cx="3833813" cy="12509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845050" y="4043363"/>
              <a:ext cx="2452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...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959350" y="4606925"/>
              <a:ext cx="2249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 1. Receive(P1,Q);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959350" y="5084763"/>
              <a:ext cx="1856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 2. Send(P1,R);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532563" y="3948113"/>
              <a:ext cx="3189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P2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34963" y="4437063"/>
              <a:ext cx="3875087" cy="12668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6550" y="4035425"/>
              <a:ext cx="2452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...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50850" y="4614863"/>
              <a:ext cx="23025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 1. Receive(P2,M);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50850" y="5076825"/>
              <a:ext cx="18851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 2. Send(P2,N);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981200" y="3948113"/>
              <a:ext cx="3189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00"/>
                  </a:solidFill>
                  <a:latin typeface="+mn-lt"/>
                </a:rPr>
                <a:t>P1</a:t>
              </a:r>
              <a:endParaRPr lang="en-US" altLang="zh-CN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5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死锁发生的条件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必要非充分条件（</a:t>
            </a:r>
            <a:r>
              <a:rPr lang="zh-CN" altLang="en-US" dirty="0">
                <a:solidFill>
                  <a:srgbClr val="0000FF"/>
                </a:solidFill>
              </a:rPr>
              <a:t>潜在死锁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互斥</a:t>
            </a:r>
            <a:r>
              <a:rPr lang="en-US" altLang="zh-CN" dirty="0">
                <a:solidFill>
                  <a:srgbClr val="FF0000"/>
                </a:solidFill>
              </a:rPr>
              <a:t>(Mutual exclusion)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任一时刻只允许一个进程使用资源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请求和保持</a:t>
            </a:r>
            <a:r>
              <a:rPr lang="en-US" altLang="zh-CN" dirty="0">
                <a:solidFill>
                  <a:srgbClr val="FF0000"/>
                </a:solidFill>
              </a:rPr>
              <a:t>(Request and hold)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进程在请求其余资源时，不主动释放已经占用的资源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不可抢占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Nonpreemptive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进程已经占用的资源，不会被强制剥夺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增加一个重要条件，与上述</a:t>
            </a:r>
            <a:r>
              <a:rPr lang="en-US" altLang="zh-CN" dirty="0"/>
              <a:t>3</a:t>
            </a:r>
            <a:r>
              <a:rPr lang="zh-CN" altLang="en-US" dirty="0"/>
              <a:t>个条件共同构成“充要条件”（</a:t>
            </a:r>
            <a:r>
              <a:rPr lang="zh-CN" altLang="en-US" dirty="0">
                <a:solidFill>
                  <a:srgbClr val="0000FF"/>
                </a:solidFill>
              </a:rPr>
              <a:t>死锁发生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循环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等待</a:t>
            </a:r>
            <a:r>
              <a:rPr lang="en-US" altLang="zh-CN" sz="2000" b="1" dirty="0">
                <a:solidFill>
                  <a:srgbClr val="FF0000"/>
                </a:solidFill>
              </a:rPr>
              <a:t>(Circular Wait)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环路中的每一条边是进程在请求另一进程已经占有的资源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EAF7-1AEF-4959-BD4F-9583E2A0F830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1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节点</a:t>
            </a:r>
            <a:endParaRPr lang="en-US" altLang="zh-CN" dirty="0"/>
          </a:p>
          <a:p>
            <a:pPr lvl="1"/>
            <a:r>
              <a:rPr lang="zh-CN" altLang="en-US" dirty="0"/>
              <a:t>圆形节点表示进程（</a:t>
            </a:r>
            <a:r>
              <a:rPr lang="en-US" altLang="zh-CN" dirty="0"/>
              <a:t>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方形节点表示资源（</a:t>
            </a:r>
            <a:r>
              <a:rPr lang="en-US" altLang="zh-CN" dirty="0"/>
              <a:t>R</a:t>
            </a:r>
            <a:r>
              <a:rPr lang="zh-CN" altLang="en-US" dirty="0"/>
              <a:t>），内部“点”的数量表示资源数</a:t>
            </a:r>
            <a:endParaRPr lang="en-US" altLang="zh-CN" dirty="0"/>
          </a:p>
          <a:p>
            <a:r>
              <a:rPr lang="zh-CN" altLang="en-US" dirty="0"/>
              <a:t>边</a:t>
            </a:r>
            <a:endParaRPr lang="en-US" altLang="zh-CN" dirty="0"/>
          </a:p>
          <a:p>
            <a:pPr lvl="1"/>
            <a:r>
              <a:rPr lang="en-US" altLang="zh-CN" dirty="0"/>
              <a:t>P </a:t>
            </a:r>
            <a:r>
              <a:rPr lang="en-US" altLang="zh-CN" dirty="0">
                <a:sym typeface="Wingdings" panose="05000000000000000000" pitchFamily="2" charset="2"/>
              </a:rPr>
              <a:t> R   </a:t>
            </a:r>
            <a:r>
              <a:rPr lang="zh-CN" altLang="en-US" dirty="0">
                <a:sym typeface="Wingdings" panose="05000000000000000000" pitchFamily="2" charset="2"/>
              </a:rPr>
              <a:t>表示进程</a:t>
            </a:r>
            <a:r>
              <a:rPr lang="en-US" altLang="zh-CN" dirty="0">
                <a:sym typeface="Wingdings" panose="05000000000000000000" pitchFamily="2" charset="2"/>
              </a:rPr>
              <a:t>P</a:t>
            </a:r>
            <a:r>
              <a:rPr lang="zh-CN" altLang="en-US" dirty="0">
                <a:sym typeface="Wingdings" panose="05000000000000000000" pitchFamily="2" charset="2"/>
              </a:rPr>
              <a:t>请求资源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R  P   </a:t>
            </a:r>
            <a:r>
              <a:rPr lang="zh-CN" altLang="en-US" dirty="0">
                <a:sym typeface="Wingdings" panose="05000000000000000000" pitchFamily="2" charset="2"/>
              </a:rPr>
              <a:t>表示进程</a:t>
            </a:r>
            <a:r>
              <a:rPr lang="en-US" altLang="zh-CN" dirty="0">
                <a:sym typeface="Wingdings" panose="05000000000000000000" pitchFamily="2" charset="2"/>
              </a:rPr>
              <a:t>P</a:t>
            </a:r>
            <a:r>
              <a:rPr lang="zh-CN" altLang="en-US" dirty="0">
                <a:sym typeface="Wingdings" panose="05000000000000000000" pitchFamily="2" charset="2"/>
              </a:rPr>
              <a:t>已经占用资源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3593-6E5E-4E04-BC28-1166D9C080CF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221088"/>
            <a:ext cx="1498476" cy="21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资源分配图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B-9106-4554-90E1-6BDF3BAA2FE5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2844738" cy="4157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556792"/>
            <a:ext cx="3232530" cy="4018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5949280"/>
            <a:ext cx="291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有环有死锁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134" y="5949280"/>
            <a:ext cx="291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有环无死锁</a:t>
            </a:r>
          </a:p>
        </p:txBody>
      </p:sp>
    </p:spTree>
    <p:extLst>
      <p:ext uri="{BB962C8B-B14F-4D97-AF65-F5344CB8AC3E}">
        <p14:creationId xmlns:p14="http://schemas.microsoft.com/office/powerpoint/2010/main" val="33606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解决死锁问题的思路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几种不同的态度</a:t>
            </a:r>
            <a:endParaRPr lang="en-US" altLang="zh-CN" dirty="0"/>
          </a:p>
          <a:p>
            <a:pPr lvl="1"/>
            <a:r>
              <a:rPr lang="zh-CN" altLang="en-US" dirty="0"/>
              <a:t>悲观态度：努力找到一种办法，保证死锁现象永远不会发生</a:t>
            </a:r>
            <a:endParaRPr lang="en-US" altLang="zh-CN" dirty="0"/>
          </a:p>
          <a:p>
            <a:pPr lvl="1"/>
            <a:r>
              <a:rPr lang="zh-CN" altLang="en-US" dirty="0"/>
              <a:t>乐观态度：允许系统进入死锁状态，但是想办法打破死锁，从死锁状态恢复</a:t>
            </a:r>
            <a:endParaRPr lang="en-US" altLang="zh-CN" dirty="0"/>
          </a:p>
          <a:p>
            <a:pPr lvl="1"/>
            <a:r>
              <a:rPr lang="zh-CN" altLang="en-US" dirty="0"/>
              <a:t>不负责态度：忽略死锁问题，假装死锁从未发生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悲观态度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死锁的预防、避免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乐观态度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死锁的检测与恢复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不负责态度 </a:t>
            </a:r>
            <a:r>
              <a:rPr lang="en-US" altLang="zh-CN" dirty="0">
                <a:sym typeface="Wingdings" panose="05000000000000000000" pitchFamily="2" charset="2"/>
              </a:rPr>
              <a:t> Windows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Linux</a:t>
            </a:r>
            <a:r>
              <a:rPr lang="zh-CN" altLang="en-US" dirty="0">
                <a:sym typeface="Wingdings" panose="05000000000000000000" pitchFamily="2" charset="2"/>
              </a:rPr>
              <a:t>等操作系统所采用的办法，由应用程序员处理死锁问题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AE27-B4FB-487D-AFE8-85FD8DCF0E4E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04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死锁问题概述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死锁的预防（</a:t>
            </a:r>
            <a:r>
              <a:rPr lang="en-US" altLang="zh-CN" dirty="0">
                <a:solidFill>
                  <a:srgbClr val="FFC000"/>
                </a:solidFill>
              </a:rPr>
              <a:t>Prevention</a:t>
            </a:r>
            <a:r>
              <a:rPr lang="zh-CN" altLang="en-US" dirty="0">
                <a:solidFill>
                  <a:srgbClr val="FFC000"/>
                </a:solidFill>
              </a:rPr>
              <a:t>）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死锁的避免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死锁的检测与恢复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解决死锁问题的综合方法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83BF-F16A-471B-B2B9-A1DA0A550328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0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什么是死锁的“预防”？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通过控制进程对资源的申请（控制资源分配），使得在任何时刻，“上述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zh-CN" altLang="en-US" dirty="0">
                <a:solidFill>
                  <a:srgbClr val="0000FF"/>
                </a:solidFill>
              </a:rPr>
              <a:t>个死锁条件至少有一个不成立”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条件一：互斥访问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这一条件一般不能打破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E018-D1AA-4FBF-9837-1287954C418B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0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死锁问题概述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死锁的预防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死锁的避免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死锁的检测与恢复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解决死锁问题的综合方法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32F-0C78-4673-9C63-FD03DD1A587E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死锁的预防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条件二：请求和保持</a:t>
            </a:r>
            <a:endParaRPr lang="en-US" altLang="zh-CN" dirty="0"/>
          </a:p>
          <a:p>
            <a:pPr lvl="1"/>
            <a:r>
              <a:rPr lang="zh-CN" altLang="en-US" dirty="0"/>
              <a:t>方法一：进程启动前，预先分配所有的</a:t>
            </a:r>
            <a:r>
              <a:rPr lang="zh-CN" altLang="en-US" dirty="0" smtClean="0"/>
              <a:t>资源，破坏“请求”条件</a:t>
            </a:r>
            <a:endParaRPr lang="en-US" altLang="zh-CN" dirty="0"/>
          </a:p>
          <a:p>
            <a:pPr lvl="1"/>
            <a:r>
              <a:rPr lang="zh-CN" altLang="en-US" dirty="0"/>
              <a:t>方法二：在进程申请下一个（组）资源之前，必须释放已经占有的所有资源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问题一：降低进程并发度，资源使用率低</a:t>
            </a:r>
            <a:endParaRPr lang="en-US" altLang="zh-CN" dirty="0"/>
          </a:p>
          <a:p>
            <a:pPr lvl="1"/>
            <a:r>
              <a:rPr lang="zh-CN" altLang="en-US" dirty="0"/>
              <a:t>问题二：较容易出现饥饿现象</a:t>
            </a:r>
            <a:endParaRPr lang="en-US" altLang="zh-CN" dirty="0"/>
          </a:p>
          <a:p>
            <a:pPr lvl="1"/>
            <a:r>
              <a:rPr lang="zh-CN" altLang="en-US" dirty="0"/>
              <a:t>问题三：从编程的角度，很难保证一次性占有全部资源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条件三：不可抢占</a:t>
            </a:r>
            <a:endParaRPr lang="en-US" altLang="zh-CN" dirty="0"/>
          </a:p>
          <a:p>
            <a:pPr lvl="1"/>
            <a:r>
              <a:rPr lang="zh-CN" altLang="en-US" dirty="0" smtClean="0"/>
              <a:t>方法：如果</a:t>
            </a:r>
            <a:r>
              <a:rPr lang="zh-CN" altLang="en-US" dirty="0"/>
              <a:t>一个进程占用了资源</a:t>
            </a:r>
            <a:r>
              <a:rPr lang="en-US" altLang="zh-CN" dirty="0"/>
              <a:t>A</a:t>
            </a:r>
            <a:r>
              <a:rPr lang="zh-CN" altLang="en-US" dirty="0"/>
              <a:t>且申请资源</a:t>
            </a:r>
            <a:r>
              <a:rPr lang="en-US" altLang="zh-CN" dirty="0"/>
              <a:t>B</a:t>
            </a:r>
            <a:r>
              <a:rPr lang="zh-CN" altLang="en-US" dirty="0"/>
              <a:t>得不到，那么进程必须释放资源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问题：实现负责，代价大。可能会造成前一阶段工作失效。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583D-6770-4176-A79F-44B339412DE0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7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死锁的预防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条件四</a:t>
            </a:r>
            <a:r>
              <a:rPr lang="zh-CN" altLang="en-US" dirty="0" smtClean="0"/>
              <a:t>：循环等待</a:t>
            </a:r>
            <a:endParaRPr lang="en-US" altLang="zh-CN" dirty="0"/>
          </a:p>
          <a:p>
            <a:r>
              <a:rPr lang="zh-CN" altLang="en-US" dirty="0"/>
              <a:t>解决办法：</a:t>
            </a:r>
            <a:r>
              <a:rPr lang="zh-CN" altLang="en-US" dirty="0">
                <a:solidFill>
                  <a:srgbClr val="00B050"/>
                </a:solidFill>
              </a:rPr>
              <a:t>有序资源使用法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对所有资源排线性序：</a:t>
            </a:r>
            <a:r>
              <a:rPr lang="en-US" altLang="zh-CN" dirty="0"/>
              <a:t>R1 &gt;</a:t>
            </a:r>
            <a:r>
              <a:rPr lang="zh-CN" altLang="en-US" dirty="0"/>
              <a:t> </a:t>
            </a:r>
            <a:r>
              <a:rPr lang="en-US" altLang="zh-CN" dirty="0"/>
              <a:t>R2 &gt; R3 &gt; …</a:t>
            </a:r>
          </a:p>
          <a:p>
            <a:pPr lvl="1"/>
            <a:r>
              <a:rPr lang="zh-CN" altLang="en-US" dirty="0"/>
              <a:t>如果一个进程已经分配了</a:t>
            </a:r>
            <a:r>
              <a:rPr lang="en-US" altLang="zh-CN" dirty="0"/>
              <a:t>R</a:t>
            </a:r>
            <a:r>
              <a:rPr lang="zh-CN" altLang="en-US" dirty="0"/>
              <a:t>类型的资源，它接下来请求的资源只能是那些排在</a:t>
            </a:r>
            <a:r>
              <a:rPr lang="en-US" altLang="zh-CN" dirty="0"/>
              <a:t>R</a:t>
            </a:r>
            <a:r>
              <a:rPr lang="zh-CN" altLang="en-US" dirty="0"/>
              <a:t>类型之后的资源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要获得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，请求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j</a:t>
            </a:r>
            <a:r>
              <a:rPr lang="zh-CN" altLang="en-US" dirty="0"/>
              <a:t>，而</a:t>
            </a:r>
            <a:r>
              <a:rPr lang="en-US" altLang="zh-CN" dirty="0"/>
              <a:t>B</a:t>
            </a:r>
            <a:r>
              <a:rPr lang="zh-CN" altLang="en-US" dirty="0"/>
              <a:t>获得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j</a:t>
            </a:r>
            <a:r>
              <a:rPr lang="zh-CN" altLang="en-US" dirty="0"/>
              <a:t>，请求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zh-CN" altLang="en-US" dirty="0"/>
              <a:t>－－这个条件是不可能的，因为当</a:t>
            </a:r>
            <a:r>
              <a:rPr lang="en-US" altLang="zh-CN" dirty="0" err="1"/>
              <a:t>i</a:t>
            </a:r>
            <a:r>
              <a:rPr lang="en-US" altLang="zh-CN" dirty="0"/>
              <a:t>&lt;j</a:t>
            </a:r>
            <a:r>
              <a:rPr lang="zh-CN" altLang="en-US" dirty="0"/>
              <a:t>时，资源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zh-CN" altLang="en-US" dirty="0"/>
              <a:t>排在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j</a:t>
            </a:r>
            <a:r>
              <a:rPr lang="zh-CN" altLang="en-US" dirty="0"/>
              <a:t>前面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主要问题：限制了进程对资源的请求，效率低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FBAC-1E97-4FD0-A835-4221EC86CEC0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88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死锁问题概述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死锁的预防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死锁的避免（</a:t>
            </a:r>
            <a:r>
              <a:rPr lang="en-US" altLang="zh-CN" dirty="0">
                <a:solidFill>
                  <a:srgbClr val="FFC000"/>
                </a:solidFill>
              </a:rPr>
              <a:t>Avoidance</a:t>
            </a:r>
            <a:r>
              <a:rPr lang="zh-CN" altLang="en-US" dirty="0">
                <a:solidFill>
                  <a:srgbClr val="FFC000"/>
                </a:solidFill>
              </a:rPr>
              <a:t>）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死锁的检测与恢复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解决死锁问题的综合方法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387-D0D1-4A97-8096-89D837F4D0F5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2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死锁的避免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针对“死锁的预防”方法效率低的问题提出改进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避免死锁同样属于事先预防的策略，在资源动态分配过程中防止系统进入不安全状态</a:t>
            </a:r>
            <a:endParaRPr lang="en-US" altLang="zh-CN" dirty="0"/>
          </a:p>
          <a:p>
            <a:pPr lvl="1">
              <a:buFont typeface="Wingdings" pitchFamily="2" charset="2"/>
              <a:buChar char="p"/>
            </a:pPr>
            <a:r>
              <a:rPr lang="zh-CN" altLang="en-US" dirty="0"/>
              <a:t>是否可以</a:t>
            </a:r>
            <a:r>
              <a:rPr lang="zh-CN" altLang="en-US" dirty="0">
                <a:solidFill>
                  <a:srgbClr val="0000FF"/>
                </a:solidFill>
              </a:rPr>
              <a:t>减弱对资源分配的约束</a:t>
            </a:r>
            <a:r>
              <a:rPr lang="zh-CN" altLang="en-US" dirty="0"/>
              <a:t>，在系统运行过程中，在每次分配资源之前，判断如果响应该次分配，是否会导致死锁。如果可能，则不分配资源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3C2A-9536-446E-8A19-0F38698547E1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0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安全状态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安全状态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如果系统按照某种次序给每个进程分配资源，且仍能保证避免死锁的发生，则称系统处于</a:t>
            </a:r>
            <a:r>
              <a:rPr lang="zh-CN" altLang="en-US" dirty="0">
                <a:solidFill>
                  <a:srgbClr val="0000FF"/>
                </a:solidFill>
              </a:rPr>
              <a:t>安全状态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一个系统处于安全状态，仅当存在一个</a:t>
            </a:r>
            <a:r>
              <a:rPr lang="zh-CN" altLang="en-US" dirty="0">
                <a:solidFill>
                  <a:srgbClr val="0000FF"/>
                </a:solidFill>
              </a:rPr>
              <a:t>安全序列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安全序列</a:t>
            </a:r>
            <a:endParaRPr lang="en-US" altLang="zh-CN" dirty="0"/>
          </a:p>
          <a:p>
            <a:pPr lvl="1"/>
            <a:r>
              <a:rPr lang="zh-CN" altLang="en-US" dirty="0"/>
              <a:t>一个进程执行序列</a:t>
            </a:r>
            <a:r>
              <a:rPr lang="en-US" altLang="zh-CN" dirty="0"/>
              <a:t>&lt;P1, P2, ..., </a:t>
            </a:r>
            <a:r>
              <a:rPr lang="en-US" altLang="zh-CN" dirty="0" err="1"/>
              <a:t>Pn</a:t>
            </a:r>
            <a:r>
              <a:rPr lang="en-US" altLang="zh-CN" dirty="0"/>
              <a:t>&gt;</a:t>
            </a:r>
            <a:r>
              <a:rPr lang="zh-CN" altLang="en-US" dirty="0"/>
              <a:t>是安全序列，如果下述条件满足：对于每个进程</a:t>
            </a:r>
            <a:r>
              <a:rPr lang="en-US" altLang="zh-CN" dirty="0"/>
              <a:t>Pi</a:t>
            </a:r>
            <a:r>
              <a:rPr lang="zh-CN" altLang="en-US" dirty="0"/>
              <a:t>，如果进程</a:t>
            </a:r>
            <a:r>
              <a:rPr lang="en-US" altLang="zh-CN" dirty="0"/>
              <a:t>Pi</a:t>
            </a:r>
            <a:r>
              <a:rPr lang="zh-CN" altLang="en-US" dirty="0"/>
              <a:t>继续申请的资源数不超过当前的空闲资源数</a:t>
            </a:r>
            <a:r>
              <a:rPr lang="en-US" altLang="zh-CN" dirty="0"/>
              <a:t>+</a:t>
            </a:r>
            <a:r>
              <a:rPr lang="zh-CN" altLang="en-US" dirty="0"/>
              <a:t>所有</a:t>
            </a:r>
            <a:r>
              <a:rPr lang="en-US" altLang="zh-CN" dirty="0" err="1"/>
              <a:t>Pj</a:t>
            </a:r>
            <a:r>
              <a:rPr lang="zh-CN" altLang="en-US" dirty="0"/>
              <a:t>进程（</a:t>
            </a:r>
            <a:r>
              <a:rPr lang="en-US" altLang="zh-CN" dirty="0"/>
              <a:t>j &lt; </a:t>
            </a:r>
            <a:r>
              <a:rPr lang="en-US" altLang="zh-CN" dirty="0" err="1"/>
              <a:t>i</a:t>
            </a:r>
            <a:r>
              <a:rPr lang="zh-CN" altLang="en-US" dirty="0"/>
              <a:t>）所持有的资源数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如果这样的一个安全序列不存在，我们称系统是</a:t>
            </a:r>
            <a:r>
              <a:rPr lang="zh-CN" altLang="en-US" dirty="0">
                <a:solidFill>
                  <a:srgbClr val="FF0000"/>
                </a:solidFill>
              </a:rPr>
              <a:t>不安全的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2D2D-CBA8-4CB6-9D40-5BEC5421E343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0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安全状态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4042792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安全状态与死锁的关系</a:t>
            </a:r>
            <a:endParaRPr lang="en-US" altLang="zh-CN" dirty="0"/>
          </a:p>
          <a:p>
            <a:pPr lvl="1"/>
            <a:r>
              <a:rPr lang="zh-CN" altLang="en-US" dirty="0"/>
              <a:t>安全状态一定不是死锁状态</a:t>
            </a:r>
            <a:endParaRPr lang="en-US" altLang="zh-CN" dirty="0"/>
          </a:p>
          <a:p>
            <a:pPr lvl="1"/>
            <a:r>
              <a:rPr lang="zh-CN" altLang="en-US" dirty="0"/>
              <a:t>死锁状态一定是不安全状态</a:t>
            </a:r>
            <a:endParaRPr lang="en-US" altLang="zh-CN" dirty="0"/>
          </a:p>
          <a:p>
            <a:pPr lvl="1"/>
            <a:r>
              <a:rPr lang="zh-CN" altLang="en-US" dirty="0"/>
              <a:t>但不安全状态不一定是死锁状态</a:t>
            </a:r>
            <a:endParaRPr lang="en-US" altLang="zh-CN" dirty="0"/>
          </a:p>
          <a:p>
            <a:pPr lvl="1"/>
            <a:r>
              <a:rPr lang="zh-CN" altLang="en-US" dirty="0"/>
              <a:t>如果资源分配处理不当，系统可能从安全状态变为不安全状态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死锁避免的基本思想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运行时控制资源分配，使得系统永远处于安全状态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E510-503A-4092-BCD2-5FB2FC3B8C1D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412430"/>
            <a:ext cx="2933700" cy="29432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012160" y="4077072"/>
            <a:ext cx="36004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6948264" y="3966204"/>
            <a:ext cx="36004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7624800" y="4509120"/>
            <a:ext cx="36004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6608528" y="4407826"/>
            <a:ext cx="36004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6151688" y="4841936"/>
            <a:ext cx="36004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6372200" y="4074216"/>
            <a:ext cx="576064" cy="11086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5"/>
            <a:endCxn id="10" idx="0"/>
          </p:cNvCxnSpPr>
          <p:nvPr/>
        </p:nvCxnSpPr>
        <p:spPr>
          <a:xfrm>
            <a:off x="7255577" y="4150592"/>
            <a:ext cx="549243" cy="35852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1" idx="6"/>
          </p:cNvCxnSpPr>
          <p:nvPr/>
        </p:nvCxnSpPr>
        <p:spPr>
          <a:xfrm flipH="1" flipV="1">
            <a:off x="6968568" y="4515838"/>
            <a:ext cx="656232" cy="101294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  <a:endCxn id="12" idx="0"/>
          </p:cNvCxnSpPr>
          <p:nvPr/>
        </p:nvCxnSpPr>
        <p:spPr>
          <a:xfrm flipH="1">
            <a:off x="6331708" y="4623850"/>
            <a:ext cx="456840" cy="218086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0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银行家算法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一个银行家把他的固定资金（</a:t>
            </a:r>
            <a:r>
              <a:rPr lang="en-US" altLang="zh-CN" dirty="0"/>
              <a:t>capital</a:t>
            </a:r>
            <a:r>
              <a:rPr lang="zh-CN" altLang="en-US" dirty="0"/>
              <a:t>）贷给若干顾客。只要</a:t>
            </a:r>
            <a:r>
              <a:rPr lang="zh-CN" altLang="en-US" dirty="0">
                <a:solidFill>
                  <a:srgbClr val="0000FF"/>
                </a:solidFill>
              </a:rPr>
              <a:t>不出现一个顾客借走所有资金后还不够</a:t>
            </a:r>
            <a:r>
              <a:rPr lang="zh-CN" altLang="en-US" dirty="0"/>
              <a:t>，银行家的资金应是</a:t>
            </a:r>
            <a:r>
              <a:rPr lang="zh-CN" altLang="en-US" dirty="0">
                <a:solidFill>
                  <a:srgbClr val="0000FF"/>
                </a:solidFill>
              </a:rPr>
              <a:t>安全的</a:t>
            </a:r>
            <a:r>
              <a:rPr lang="zh-CN" altLang="en-US" dirty="0"/>
              <a:t>。银行家需一个算法保证借出去的</a:t>
            </a:r>
            <a:r>
              <a:rPr lang="zh-CN" altLang="en-US" dirty="0">
                <a:solidFill>
                  <a:srgbClr val="0000FF"/>
                </a:solidFill>
              </a:rPr>
              <a:t>资金在有限时间内可收回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假定顾客分成若干次进行；并在第一次借款时，能说明他的最大借款额</a:t>
            </a:r>
            <a:endParaRPr lang="en-US" altLang="zh-CN" dirty="0"/>
          </a:p>
          <a:p>
            <a:r>
              <a:rPr lang="zh-CN" altLang="en-US" dirty="0"/>
              <a:t>具体算法</a:t>
            </a:r>
            <a:endParaRPr lang="en-US" altLang="zh-CN" dirty="0"/>
          </a:p>
          <a:p>
            <a:pPr lvl="1"/>
            <a:r>
              <a:rPr lang="zh-CN" altLang="en-US" dirty="0"/>
              <a:t>顾客的借款操作依次顺序进行，直到全部操作完成</a:t>
            </a:r>
            <a:endParaRPr lang="en-US" altLang="zh-CN" dirty="0"/>
          </a:p>
          <a:p>
            <a:pPr lvl="1"/>
            <a:r>
              <a:rPr lang="zh-CN" altLang="en-US" dirty="0"/>
              <a:t>银行家对当前顾客的借款操作进行判断，以确定其安全性（能否支持顾客借款，直到全部归还）</a:t>
            </a:r>
            <a:endParaRPr lang="en-US" altLang="zh-CN" dirty="0"/>
          </a:p>
          <a:p>
            <a:pPr lvl="1"/>
            <a:r>
              <a:rPr lang="zh-CN" altLang="en-US" dirty="0"/>
              <a:t>安全时，贷款；否则，暂不贷款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E9F8-37D3-446C-B851-2C641ADC7B63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2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银行家算法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假定系统有三个进程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，共有</a:t>
            </a:r>
            <a:r>
              <a:rPr lang="en-US" altLang="zh-CN" dirty="0"/>
              <a:t>12</a:t>
            </a:r>
            <a:r>
              <a:rPr lang="zh-CN" altLang="en-US" dirty="0"/>
              <a:t>台磁带机。进程</a:t>
            </a:r>
            <a:r>
              <a:rPr lang="en-US" altLang="zh-CN" dirty="0"/>
              <a:t>P1</a:t>
            </a:r>
            <a:r>
              <a:rPr lang="zh-CN" altLang="en-US" dirty="0"/>
              <a:t>总共要求</a:t>
            </a:r>
            <a:r>
              <a:rPr lang="en-US" altLang="zh-CN" dirty="0"/>
              <a:t>10</a:t>
            </a:r>
            <a:r>
              <a:rPr lang="zh-CN" altLang="en-US" dirty="0"/>
              <a:t>台磁带机，</a:t>
            </a:r>
            <a:r>
              <a:rPr lang="en-US" altLang="zh-CN" dirty="0"/>
              <a:t>P2</a:t>
            </a:r>
            <a:r>
              <a:rPr lang="zh-CN" altLang="en-US" dirty="0"/>
              <a:t>和</a:t>
            </a:r>
            <a:r>
              <a:rPr lang="en-US" altLang="zh-CN" dirty="0"/>
              <a:t>P3</a:t>
            </a:r>
            <a:r>
              <a:rPr lang="zh-CN" altLang="en-US" dirty="0"/>
              <a:t>分别要求</a:t>
            </a:r>
            <a:r>
              <a:rPr lang="en-US" altLang="zh-CN" dirty="0"/>
              <a:t>4</a:t>
            </a:r>
            <a:r>
              <a:rPr lang="zh-CN" altLang="en-US" dirty="0"/>
              <a:t>台和</a:t>
            </a:r>
            <a:r>
              <a:rPr lang="en-US" altLang="zh-CN" dirty="0"/>
              <a:t>9</a:t>
            </a:r>
            <a:r>
              <a:rPr lang="zh-CN" altLang="en-US" dirty="0"/>
              <a:t>台。设在</a:t>
            </a:r>
            <a:r>
              <a:rPr lang="en-US" altLang="zh-CN" dirty="0"/>
              <a:t>T0</a:t>
            </a:r>
            <a:r>
              <a:rPr lang="zh-CN" altLang="en-US" dirty="0"/>
              <a:t>时刻进程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已分别获得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台，尚有</a:t>
            </a:r>
            <a:r>
              <a:rPr lang="en-US" altLang="zh-CN" dirty="0"/>
              <a:t>3</a:t>
            </a:r>
            <a:r>
              <a:rPr lang="zh-CN" altLang="en-US" dirty="0"/>
              <a:t>台空余未分。</a:t>
            </a:r>
            <a:endParaRPr lang="en-US" altLang="zh-CN" dirty="0"/>
          </a:p>
          <a:p>
            <a:r>
              <a:rPr lang="zh-CN" altLang="en-US" dirty="0"/>
              <a:t>是否存在一个执行序列使得</a:t>
            </a:r>
            <a:r>
              <a:rPr lang="en-US" altLang="zh-CN" dirty="0"/>
              <a:t>3</a:t>
            </a:r>
            <a:r>
              <a:rPr lang="zh-CN" altLang="en-US" dirty="0"/>
              <a:t>个进程都能完成执行？</a:t>
            </a:r>
            <a:endParaRPr lang="en-US" altLang="zh-CN" dirty="0"/>
          </a:p>
          <a:p>
            <a:r>
              <a:rPr lang="zh-CN" altLang="en-US" dirty="0"/>
              <a:t>如果进程</a:t>
            </a:r>
            <a:r>
              <a:rPr lang="en-US" altLang="zh-CN" dirty="0"/>
              <a:t>P3</a:t>
            </a:r>
            <a:r>
              <a:rPr lang="zh-CN" altLang="en-US" dirty="0"/>
              <a:t>申请</a:t>
            </a:r>
            <a:r>
              <a:rPr lang="en-US" altLang="zh-CN" dirty="0"/>
              <a:t>2</a:t>
            </a:r>
            <a:r>
              <a:rPr lang="zh-CN" altLang="en-US" dirty="0"/>
              <a:t>个资源，是否可以满足？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7790-CC69-4CA3-AFB6-B6EAE11987FE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aphicFrame>
        <p:nvGraphicFramePr>
          <p:cNvPr id="7" name="Group 62"/>
          <p:cNvGraphicFramePr>
            <a:graphicFrameLocks noGrp="1"/>
          </p:cNvGraphicFramePr>
          <p:nvPr>
            <p:extLst/>
          </p:nvPr>
        </p:nvGraphicFramePr>
        <p:xfrm>
          <a:off x="933400" y="4364880"/>
          <a:ext cx="7239000" cy="1584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最大需求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已分配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尚需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可用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50" marB="456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银行家算法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算法描述</a:t>
            </a:r>
            <a:endParaRPr lang="en-US" altLang="zh-CN" dirty="0"/>
          </a:p>
          <a:p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：系统中进程的总数</a:t>
            </a:r>
            <a:endParaRPr lang="en-US" altLang="zh-CN" dirty="0"/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：资源类总数</a:t>
            </a:r>
            <a:endParaRPr lang="en-US" altLang="zh-CN" dirty="0"/>
          </a:p>
          <a:p>
            <a:pPr lvl="1"/>
            <a:r>
              <a:rPr lang="en-US" altLang="zh-CN" dirty="0"/>
              <a:t>A: ARRAY[1..m] of integer;       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空闲资源数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altLang="zh-CN" dirty="0"/>
              <a:t>U: ARRAY[1..n,1..m] of integer;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已占用资源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altLang="zh-CN" dirty="0"/>
              <a:t>N: ARRAY[1..n,1..m] of integer; 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尚需资源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altLang="zh-CN" dirty="0"/>
              <a:t>R: ARRAY[1..n,1..m] of integer;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本次请求的资源</a:t>
            </a:r>
            <a:r>
              <a:rPr lang="en-US" altLang="zh-CN" sz="2200" dirty="0">
                <a:solidFill>
                  <a:srgbClr val="00B050"/>
                </a:solidFill>
              </a:rPr>
              <a:t>)</a:t>
            </a:r>
          </a:p>
          <a:p>
            <a:pPr lvl="1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B4FC-2F64-4565-8005-8DE333B4EA33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r>
              <a:rPr lang="zh-CN" altLang="en-US" dirty="0"/>
              <a:t>主体算法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银行家算法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EE2-1930-470E-B8FC-E45EF50DE474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5576" y="1989995"/>
            <a:ext cx="76431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(1) IF R[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 &gt; A[j]  Then </a:t>
            </a:r>
            <a:r>
              <a:rPr lang="en-US" altLang="zh-CN" sz="2000" dirty="0" err="1">
                <a:ea typeface="楷体" panose="02010609060101010101" pitchFamily="49" charset="-122"/>
              </a:rPr>
              <a:t>Goto</a:t>
            </a:r>
            <a:r>
              <a:rPr lang="en-US" altLang="zh-CN" sz="2000" dirty="0">
                <a:ea typeface="楷体" panose="02010609060101010101" pitchFamily="49" charset="-122"/>
              </a:rPr>
              <a:t> (7);        // </a:t>
            </a: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</a:rPr>
              <a:t>请求数超过空闲数，失败</a:t>
            </a:r>
            <a:endParaRPr lang="zh-CN" altLang="zh-CN" sz="2000" dirty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(2) IF R[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 &gt; N[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 Then </a:t>
            </a:r>
            <a:r>
              <a:rPr lang="zh-CN" altLang="en-US" sz="2000" dirty="0">
                <a:ea typeface="楷体" panose="02010609060101010101" pitchFamily="49" charset="-122"/>
              </a:rPr>
              <a:t>错误返回</a:t>
            </a:r>
            <a:r>
              <a:rPr lang="en-US" altLang="zh-CN" sz="2000" dirty="0">
                <a:ea typeface="楷体" panose="02010609060101010101" pitchFamily="49" charset="-122"/>
              </a:rPr>
              <a:t>;     // </a:t>
            </a: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</a:rPr>
              <a:t>请求数大于需要数</a:t>
            </a:r>
            <a:endParaRPr lang="en-US" altLang="zh-CN" sz="2000" dirty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(3) </a:t>
            </a:r>
            <a:r>
              <a:rPr lang="zh-CN" altLang="en-US" sz="2000" dirty="0">
                <a:ea typeface="楷体" panose="02010609060101010101" pitchFamily="49" charset="-122"/>
              </a:rPr>
              <a:t>假设为 </a:t>
            </a:r>
            <a:r>
              <a:rPr lang="en-US" altLang="zh-CN" sz="2000" dirty="0">
                <a:ea typeface="楷体" panose="02010609060101010101" pitchFamily="49" charset="-122"/>
              </a:rPr>
              <a:t>pi </a:t>
            </a:r>
            <a:r>
              <a:rPr lang="zh-CN" altLang="en-US" sz="2000" dirty="0">
                <a:ea typeface="楷体" panose="02010609060101010101" pitchFamily="49" charset="-122"/>
              </a:rPr>
              <a:t>分配资源，且修改状态为：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      </a:t>
            </a:r>
            <a:r>
              <a:rPr lang="en-US" altLang="zh-CN" sz="2000" dirty="0">
                <a:ea typeface="楷体" panose="02010609060101010101" pitchFamily="49" charset="-122"/>
              </a:rPr>
              <a:t>A[j]:= A[j] - R[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][j];  U[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 :=  U[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 + R[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][j];   N[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 := N[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 - R[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(4) </a:t>
            </a: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</a:rPr>
              <a:t>检测系统目前状态是否安全？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(5) </a:t>
            </a:r>
            <a:r>
              <a:rPr lang="zh-CN" altLang="en-US" sz="2000" dirty="0">
                <a:ea typeface="楷体" panose="02010609060101010101" pitchFamily="49" charset="-122"/>
              </a:rPr>
              <a:t>如果安全，则 </a:t>
            </a:r>
            <a:r>
              <a:rPr lang="en-US" altLang="zh-CN" sz="2000" dirty="0">
                <a:solidFill>
                  <a:srgbClr val="00B050"/>
                </a:solidFill>
                <a:ea typeface="楷体" panose="02010609060101010101" pitchFamily="49" charset="-122"/>
              </a:rPr>
              <a:t>pi </a:t>
            </a:r>
            <a:r>
              <a:rPr lang="zh-CN" altLang="en-US" sz="2000" dirty="0">
                <a:solidFill>
                  <a:srgbClr val="00B050"/>
                </a:solidFill>
                <a:ea typeface="楷体" panose="02010609060101010101" pitchFamily="49" charset="-122"/>
              </a:rPr>
              <a:t>进程得到资源</a:t>
            </a:r>
            <a:r>
              <a:rPr lang="zh-CN" altLang="en-US" sz="2000" dirty="0">
                <a:ea typeface="楷体" panose="02010609060101010101" pitchFamily="49" charset="-122"/>
              </a:rPr>
              <a:t>，返回；否则：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(6) </a:t>
            </a:r>
            <a:r>
              <a:rPr lang="zh-CN" altLang="en-US" sz="2000" dirty="0">
                <a:ea typeface="楷体" panose="02010609060101010101" pitchFamily="49" charset="-122"/>
              </a:rPr>
              <a:t>恢复系统状态到</a:t>
            </a:r>
            <a:r>
              <a:rPr lang="en-US" altLang="zh-CN" sz="2000" dirty="0">
                <a:ea typeface="楷体" panose="02010609060101010101" pitchFamily="49" charset="-122"/>
              </a:rPr>
              <a:t>(3)</a:t>
            </a:r>
            <a:r>
              <a:rPr lang="zh-CN" altLang="en-US" sz="2000" dirty="0">
                <a:ea typeface="楷体" panose="02010609060101010101" pitchFamily="49" charset="-122"/>
              </a:rPr>
              <a:t>之前的状态：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     </a:t>
            </a:r>
            <a:r>
              <a:rPr lang="en-US" altLang="zh-CN" sz="2000" dirty="0">
                <a:ea typeface="楷体" panose="02010609060101010101" pitchFamily="49" charset="-122"/>
              </a:rPr>
              <a:t>A[j]:= A[j] + R[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][j];  U[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 :=  U[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 - R[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][j];   N[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 := N[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 + R[</a:t>
            </a:r>
            <a:r>
              <a:rPr lang="en-US" altLang="zh-CN" sz="2000" dirty="0" err="1"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</a:rPr>
              <a:t>][j];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(7) </a:t>
            </a:r>
            <a:r>
              <a:rPr lang="zh-CN" altLang="en-US" sz="2000" dirty="0">
                <a:ea typeface="楷体" panose="02010609060101010101" pitchFamily="49" charset="-122"/>
              </a:rPr>
              <a:t>分配失败，</a:t>
            </a:r>
            <a:r>
              <a:rPr lang="en-US" altLang="zh-CN" sz="2000" dirty="0">
                <a:solidFill>
                  <a:srgbClr val="00B050"/>
                </a:solidFill>
                <a:ea typeface="楷体" panose="02010609060101010101" pitchFamily="49" charset="-122"/>
              </a:rPr>
              <a:t>pi </a:t>
            </a:r>
            <a:r>
              <a:rPr lang="zh-CN" altLang="en-US" sz="2000" dirty="0">
                <a:solidFill>
                  <a:srgbClr val="00B050"/>
                </a:solidFill>
                <a:ea typeface="楷体" panose="02010609060101010101" pitchFamily="49" charset="-122"/>
              </a:rPr>
              <a:t>等待</a:t>
            </a:r>
          </a:p>
        </p:txBody>
      </p:sp>
    </p:spTree>
    <p:extLst>
      <p:ext uri="{BB962C8B-B14F-4D97-AF65-F5344CB8AC3E}">
        <p14:creationId xmlns:p14="http://schemas.microsoft.com/office/powerpoint/2010/main" val="5977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死锁现象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C76A-1D6F-4594-8B13-83FCC4DA0157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56" y="1695574"/>
            <a:ext cx="4302900" cy="42587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700808"/>
            <a:ext cx="4279796" cy="42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银行家算法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3376632" cy="5256584"/>
          </a:xfrm>
        </p:spPr>
        <p:txBody>
          <a:bodyPr/>
          <a:lstStyle/>
          <a:p>
            <a:r>
              <a:rPr lang="zh-CN" altLang="en-US" dirty="0"/>
              <a:t>安全检测算法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数据结构</a:t>
            </a:r>
            <a:endParaRPr lang="en-US" altLang="zh-CN" dirty="0"/>
          </a:p>
          <a:p>
            <a:pPr lvl="2"/>
            <a:r>
              <a:rPr lang="en-US" altLang="zh-CN" dirty="0"/>
              <a:t>Work:  ARRAY[1..m] of integer</a:t>
            </a:r>
          </a:p>
          <a:p>
            <a:pPr lvl="2"/>
            <a:r>
              <a:rPr lang="en-US" altLang="zh-CN" dirty="0" err="1"/>
              <a:t>Finish:ARRAY</a:t>
            </a:r>
            <a:r>
              <a:rPr lang="en-US" altLang="zh-CN" dirty="0"/>
              <a:t>[1..n] of Boolean</a:t>
            </a:r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931A-F0E3-4C02-AA64-13D1278FA98A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1991077"/>
            <a:ext cx="4050536" cy="377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ea typeface="楷体" panose="02010609060101010101" pitchFamily="49" charset="-122"/>
              </a:rPr>
              <a:t>1.  Work = A;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ea typeface="楷体" panose="02010609060101010101" pitchFamily="49" charset="-122"/>
              </a:rPr>
              <a:t>2.  For ( </a:t>
            </a:r>
            <a:r>
              <a:rPr lang="en-US" altLang="zh-CN" b="1" dirty="0" err="1">
                <a:ea typeface="楷体" panose="02010609060101010101" pitchFamily="49" charset="-122"/>
              </a:rPr>
              <a:t>i</a:t>
            </a:r>
            <a:r>
              <a:rPr lang="en-US" altLang="zh-CN" b="1" dirty="0">
                <a:ea typeface="楷体" panose="02010609060101010101" pitchFamily="49" charset="-122"/>
              </a:rPr>
              <a:t>=1; </a:t>
            </a:r>
            <a:r>
              <a:rPr lang="en-US" altLang="zh-CN" b="1" dirty="0" err="1">
                <a:ea typeface="楷体" panose="02010609060101010101" pitchFamily="49" charset="-122"/>
              </a:rPr>
              <a:t>i≤n</a:t>
            </a:r>
            <a:r>
              <a:rPr lang="en-US" altLang="zh-CN" b="1" dirty="0">
                <a:ea typeface="楷体" panose="02010609060101010101" pitchFamily="49" charset="-122"/>
              </a:rPr>
              <a:t>; </a:t>
            </a:r>
            <a:r>
              <a:rPr lang="en-US" altLang="zh-CN" b="1" dirty="0" err="1">
                <a:ea typeface="楷体" panose="02010609060101010101" pitchFamily="49" charset="-122"/>
              </a:rPr>
              <a:t>i</a:t>
            </a:r>
            <a:r>
              <a:rPr lang="en-US" altLang="zh-CN" b="1" dirty="0">
                <a:ea typeface="楷体" panose="02010609060101010101" pitchFamily="49" charset="-122"/>
              </a:rPr>
              <a:t>++)  Finish[</a:t>
            </a:r>
            <a:r>
              <a:rPr lang="en-US" altLang="zh-CN" b="1" dirty="0" err="1">
                <a:ea typeface="楷体" panose="02010609060101010101" pitchFamily="49" charset="-122"/>
              </a:rPr>
              <a:t>i</a:t>
            </a:r>
            <a:r>
              <a:rPr lang="en-US" altLang="zh-CN" b="1" dirty="0">
                <a:ea typeface="楷体" panose="02010609060101010101" pitchFamily="49" charset="-122"/>
              </a:rPr>
              <a:t>] = False;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ea typeface="楷体" panose="02010609060101010101" pitchFamily="49" charset="-122"/>
              </a:rPr>
              <a:t>3.  </a:t>
            </a:r>
            <a:r>
              <a:rPr lang="zh-CN" altLang="en-US" b="1" dirty="0">
                <a:ea typeface="楷体" panose="02010609060101010101" pitchFamily="49" charset="-122"/>
              </a:rPr>
              <a:t>查找满足下列条件的进程 </a:t>
            </a:r>
            <a:r>
              <a:rPr lang="en-US" altLang="zh-CN" b="1" dirty="0" err="1">
                <a:ea typeface="楷体" panose="02010609060101010101" pitchFamily="49" charset="-122"/>
              </a:rPr>
              <a:t>i</a:t>
            </a:r>
            <a:r>
              <a:rPr lang="en-US" altLang="zh-CN" b="1" dirty="0"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a typeface="楷体" panose="02010609060101010101" pitchFamily="49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ea typeface="楷体" panose="02010609060101010101" pitchFamily="49" charset="-122"/>
              </a:rPr>
              <a:t>        </a:t>
            </a:r>
            <a:r>
              <a:rPr lang="en-US" altLang="zh-CN" b="1" dirty="0">
                <a:ea typeface="楷体" panose="02010609060101010101" pitchFamily="49" charset="-122"/>
              </a:rPr>
              <a:t>Finish[</a:t>
            </a:r>
            <a:r>
              <a:rPr lang="en-US" altLang="zh-CN" b="1" dirty="0" err="1">
                <a:ea typeface="楷体" panose="02010609060101010101" pitchFamily="49" charset="-122"/>
              </a:rPr>
              <a:t>i</a:t>
            </a:r>
            <a:r>
              <a:rPr lang="en-US" altLang="zh-CN" b="1" dirty="0">
                <a:ea typeface="楷体" panose="02010609060101010101" pitchFamily="49" charset="-122"/>
              </a:rPr>
              <a:t>] = False </a:t>
            </a:r>
            <a:r>
              <a:rPr lang="zh-CN" altLang="en-US" b="1" dirty="0">
                <a:ea typeface="楷体" panose="02010609060101010101" pitchFamily="49" charset="-122"/>
              </a:rPr>
              <a:t>且 </a:t>
            </a:r>
            <a:r>
              <a:rPr lang="en-US" altLang="zh-CN" b="1" dirty="0">
                <a:ea typeface="楷体" panose="02010609060101010101" pitchFamily="49" charset="-122"/>
              </a:rPr>
              <a:t>N[</a:t>
            </a:r>
            <a:r>
              <a:rPr lang="en-US" altLang="zh-CN" b="1" dirty="0" err="1">
                <a:ea typeface="楷体" panose="02010609060101010101" pitchFamily="49" charset="-122"/>
              </a:rPr>
              <a:t>i</a:t>
            </a:r>
            <a:r>
              <a:rPr lang="en-US" altLang="zh-CN" b="1" dirty="0">
                <a:ea typeface="楷体" panose="02010609060101010101" pitchFamily="49" charset="-122"/>
              </a:rPr>
              <a:t>] ≤Work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ea typeface="楷体" panose="02010609060101010101" pitchFamily="49" charset="-122"/>
              </a:rPr>
              <a:t>4.  </a:t>
            </a:r>
            <a:r>
              <a:rPr lang="en-US" altLang="zh-CN" b="1" dirty="0" err="1">
                <a:ea typeface="楷体" panose="02010609060101010101" pitchFamily="49" charset="-122"/>
              </a:rPr>
              <a:t>i</a:t>
            </a:r>
            <a:r>
              <a:rPr lang="en-US" altLang="zh-CN" b="1" dirty="0">
                <a:ea typeface="楷体" panose="02010609060101010101" pitchFamily="49" charset="-122"/>
              </a:rPr>
              <a:t>  </a:t>
            </a:r>
            <a:r>
              <a:rPr lang="zh-CN" altLang="en-US" b="1" dirty="0">
                <a:ea typeface="楷体" panose="02010609060101010101" pitchFamily="49" charset="-122"/>
              </a:rPr>
              <a:t>找到了吗？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ea typeface="楷体" panose="02010609060101010101" pitchFamily="49" charset="-122"/>
              </a:rPr>
              <a:t>5. </a:t>
            </a:r>
            <a:r>
              <a:rPr lang="zh-CN" altLang="en-US" b="1" dirty="0">
                <a:ea typeface="楷体" panose="02010609060101010101" pitchFamily="49" charset="-122"/>
              </a:rPr>
              <a:t>如果没找到，则转</a:t>
            </a:r>
            <a:r>
              <a:rPr lang="en-US" altLang="zh-CN" b="1" dirty="0">
                <a:ea typeface="楷体" panose="02010609060101010101" pitchFamily="49" charset="-122"/>
              </a:rPr>
              <a:t>8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ea typeface="楷体" panose="02010609060101010101" pitchFamily="49" charset="-122"/>
              </a:rPr>
              <a:t>6. Work = </a:t>
            </a:r>
            <a:r>
              <a:rPr lang="en-US" altLang="zh-CN" b="1" dirty="0" err="1">
                <a:ea typeface="楷体" panose="02010609060101010101" pitchFamily="49" charset="-122"/>
              </a:rPr>
              <a:t>Work+U</a:t>
            </a:r>
            <a:r>
              <a:rPr lang="en-US" altLang="zh-CN" b="1" dirty="0">
                <a:ea typeface="楷体" panose="02010609060101010101" pitchFamily="49" charset="-122"/>
              </a:rPr>
              <a:t>[</a:t>
            </a:r>
            <a:r>
              <a:rPr lang="en-US" altLang="zh-CN" b="1" dirty="0" err="1">
                <a:ea typeface="楷体" panose="02010609060101010101" pitchFamily="49" charset="-122"/>
              </a:rPr>
              <a:t>i</a:t>
            </a:r>
            <a:r>
              <a:rPr lang="en-US" altLang="zh-CN" b="1" dirty="0">
                <a:ea typeface="楷体" panose="02010609060101010101" pitchFamily="49" charset="-122"/>
              </a:rPr>
              <a:t>]; Finish[</a:t>
            </a:r>
            <a:r>
              <a:rPr lang="en-US" altLang="zh-CN" b="1" dirty="0" err="1">
                <a:ea typeface="楷体" panose="02010609060101010101" pitchFamily="49" charset="-122"/>
              </a:rPr>
              <a:t>i</a:t>
            </a:r>
            <a:r>
              <a:rPr lang="en-US" altLang="zh-CN" b="1" dirty="0">
                <a:ea typeface="楷体" panose="02010609060101010101" pitchFamily="49" charset="-122"/>
              </a:rPr>
              <a:t>] = True;</a:t>
            </a:r>
          </a:p>
          <a:p>
            <a:pPr marL="342900" indent="-342900">
              <a:lnSpc>
                <a:spcPct val="110000"/>
              </a:lnSpc>
              <a:buAutoNum type="arabicPeriod" startAt="7"/>
            </a:pPr>
            <a:r>
              <a:rPr lang="en-US" altLang="zh-CN" b="1" dirty="0" err="1">
                <a:ea typeface="楷体" panose="02010609060101010101" pitchFamily="49" charset="-122"/>
              </a:rPr>
              <a:t>Goto</a:t>
            </a:r>
            <a:r>
              <a:rPr lang="en-US" altLang="zh-CN" b="1" dirty="0">
                <a:ea typeface="楷体" panose="02010609060101010101" pitchFamily="49" charset="-122"/>
              </a:rPr>
              <a:t> 3;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ea typeface="楷体" panose="02010609060101010101" pitchFamily="49" charset="-122"/>
              </a:rPr>
              <a:t>8. </a:t>
            </a:r>
            <a:r>
              <a:rPr lang="zh-CN" altLang="en-US" b="1" dirty="0">
                <a:ea typeface="楷体" panose="02010609060101010101" pitchFamily="49" charset="-122"/>
              </a:rPr>
              <a:t>所有</a:t>
            </a:r>
            <a:r>
              <a:rPr lang="en-US" altLang="zh-CN" b="1" dirty="0">
                <a:ea typeface="楷体" panose="02010609060101010101" pitchFamily="49" charset="-122"/>
              </a:rPr>
              <a:t>j</a:t>
            </a:r>
            <a:r>
              <a:rPr lang="zh-CN" altLang="en-US" b="1" dirty="0">
                <a:ea typeface="楷体" panose="02010609060101010101" pitchFamily="49" charset="-122"/>
              </a:rPr>
              <a:t>的</a:t>
            </a:r>
            <a:r>
              <a:rPr lang="en-US" altLang="zh-CN" b="1" dirty="0">
                <a:ea typeface="楷体" panose="02010609060101010101" pitchFamily="49" charset="-122"/>
              </a:rPr>
              <a:t>Finish[j]=True?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ea typeface="楷体" panose="02010609060101010101" pitchFamily="49" charset="-122"/>
              </a:rPr>
              <a:t>9. </a:t>
            </a:r>
            <a:r>
              <a:rPr lang="zh-CN" altLang="en-US" b="1" dirty="0">
                <a:ea typeface="楷体" panose="02010609060101010101" pitchFamily="49" charset="-122"/>
              </a:rPr>
              <a:t>若是，返回安全状态；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ea typeface="楷体" panose="02010609060101010101" pitchFamily="49" charset="-122"/>
              </a:rPr>
              <a:t>10. </a:t>
            </a:r>
            <a:r>
              <a:rPr lang="zh-CN" altLang="en-US" b="1" dirty="0">
                <a:ea typeface="楷体" panose="02010609060101010101" pitchFamily="49" charset="-122"/>
              </a:rPr>
              <a:t>否则，返回不安全状态</a:t>
            </a:r>
          </a:p>
        </p:txBody>
      </p:sp>
    </p:spTree>
    <p:extLst>
      <p:ext uri="{BB962C8B-B14F-4D97-AF65-F5344CB8AC3E}">
        <p14:creationId xmlns:p14="http://schemas.microsoft.com/office/powerpoint/2010/main" val="8149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银行家算法举例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9B2C-C2A6-424B-8080-8739F39CE996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00192" y="1497531"/>
            <a:ext cx="20598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lt"/>
                <a:ea typeface="楷体" panose="02010609060101010101" pitchFamily="49" charset="-122"/>
              </a:rPr>
              <a:t>设系统在</a:t>
            </a:r>
            <a:r>
              <a:rPr lang="en-US" altLang="zh-CN" sz="2000" b="1" dirty="0">
                <a:latin typeface="+mn-lt"/>
                <a:ea typeface="楷体" panose="02010609060101010101" pitchFamily="49" charset="-122"/>
              </a:rPr>
              <a:t>T0</a:t>
            </a:r>
            <a:r>
              <a:rPr lang="zh-CN" altLang="en-US" sz="2000" b="1" dirty="0">
                <a:latin typeface="+mn-lt"/>
                <a:ea typeface="楷体" panose="02010609060101010101" pitchFamily="49" charset="-122"/>
              </a:rPr>
              <a:t>时刻系统状态为：</a:t>
            </a:r>
          </a:p>
        </p:txBody>
      </p:sp>
      <p:graphicFrame>
        <p:nvGraphicFramePr>
          <p:cNvPr id="8" name="Group 40"/>
          <p:cNvGraphicFramePr>
            <a:graphicFrameLocks noGrp="1"/>
          </p:cNvGraphicFramePr>
          <p:nvPr>
            <p:extLst/>
          </p:nvPr>
        </p:nvGraphicFramePr>
        <p:xfrm>
          <a:off x="611560" y="1484784"/>
          <a:ext cx="5001409" cy="2468460"/>
        </p:xfrm>
        <a:graphic>
          <a:graphicData uri="http://schemas.openxmlformats.org/drawingml/2006/table">
            <a:tbl>
              <a:tblPr/>
              <a:tblGrid>
                <a:gridCol w="70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4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58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最大资源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需求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Max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已分配资源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数量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Allocation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P5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6300192" y="2492896"/>
            <a:ext cx="22415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 b="1" dirty="0">
                <a:latin typeface="+mn-lt"/>
                <a:ea typeface="楷体" panose="02010609060101010101" pitchFamily="49" charset="-122"/>
              </a:rPr>
              <a:t>剩余资源向量为：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>
                <a:latin typeface="+mn-lt"/>
                <a:ea typeface="楷体" panose="02010609060101010101" pitchFamily="49" charset="-122"/>
              </a:rPr>
              <a:t>A=</a:t>
            </a:r>
            <a:r>
              <a:rPr lang="zh-CN" altLang="en-US" sz="2000" b="1" dirty="0"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latin typeface="+mn-lt"/>
                <a:ea typeface="楷体" panose="02010609060101010101" pitchFamily="49" charset="-122"/>
              </a:rPr>
              <a:t>2, 3, 3</a:t>
            </a:r>
            <a:r>
              <a:rPr lang="zh-CN" altLang="en-US" sz="2000" b="1" dirty="0">
                <a:latin typeface="+mn-lt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1620" y="4437112"/>
            <a:ext cx="68407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0"/>
              </a:spcBef>
              <a:buAutoNum type="arabicPeriod"/>
            </a:pP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</a:rPr>
              <a:t>T0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时刻是否为安全状态？若是，请给出安全序列。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</a:endParaRPr>
          </a:p>
          <a:p>
            <a:pPr marL="457200" indent="-457200" algn="just">
              <a:spcBef>
                <a:spcPct val="0"/>
              </a:spcBef>
              <a:buAutoNum type="arabicPeriod"/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在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</a:rPr>
              <a:t>T0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时刻若进程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</a:rPr>
              <a:t>P2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请求资源（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），是否能实施资源分配？为什么？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</a:endParaRPr>
          </a:p>
          <a:p>
            <a:pPr marL="457200" indent="-457200" algn="just">
              <a:spcBef>
                <a:spcPct val="0"/>
              </a:spcBef>
              <a:buAutoNum type="arabicPeriod"/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若进程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</a:rPr>
              <a:t>P4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请求资源（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</a:rPr>
              <a:t>），是否能实施资源分配？为什么？</a:t>
            </a:r>
          </a:p>
        </p:txBody>
      </p:sp>
    </p:spTree>
    <p:extLst>
      <p:ext uri="{BB962C8B-B14F-4D97-AF65-F5344CB8AC3E}">
        <p14:creationId xmlns:p14="http://schemas.microsoft.com/office/powerpoint/2010/main" val="24955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银行家算法举例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2781-DB92-4FC4-B942-E33D2F1CC227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graphicFrame>
        <p:nvGraphicFramePr>
          <p:cNvPr id="7" name="Group 77"/>
          <p:cNvGraphicFramePr>
            <a:graphicFrameLocks noGrp="1"/>
          </p:cNvGraphicFramePr>
          <p:nvPr>
            <p:extLst/>
          </p:nvPr>
        </p:nvGraphicFramePr>
        <p:xfrm>
          <a:off x="374168" y="1281017"/>
          <a:ext cx="8224710" cy="2499995"/>
        </p:xfrm>
        <a:graphic>
          <a:graphicData uri="http://schemas.openxmlformats.org/drawingml/2006/table">
            <a:tbl>
              <a:tblPr/>
              <a:tblGrid>
                <a:gridCol w="67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8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34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最大资源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需求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Max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已分配资源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数量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Allocation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尚需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资源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Need=Max-Allocation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52400" y="5158829"/>
            <a:ext cx="1676400" cy="533400"/>
            <a:chOff x="96" y="3216"/>
            <a:chExt cx="1056" cy="336"/>
          </a:xfrm>
        </p:grpSpPr>
        <p:sp>
          <p:nvSpPr>
            <p:cNvPr id="9" name="Line 47"/>
            <p:cNvSpPr>
              <a:spLocks noChangeShapeType="1"/>
            </p:cNvSpPr>
            <p:nvPr/>
          </p:nvSpPr>
          <p:spPr bwMode="auto">
            <a:xfrm>
              <a:off x="240" y="355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48"/>
            <p:cNvSpPr txBox="1">
              <a:spLocks noChangeArrowheads="1"/>
            </p:cNvSpPr>
            <p:nvPr/>
          </p:nvSpPr>
          <p:spPr bwMode="auto">
            <a:xfrm>
              <a:off x="96" y="3216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+mn-lt"/>
                </a:rPr>
                <a:t>（</a:t>
              </a:r>
              <a:r>
                <a:rPr lang="en-US" altLang="zh-CN" sz="2000" b="1" dirty="0">
                  <a:latin typeface="+mn-lt"/>
                </a:rPr>
                <a:t>2, 3, 3</a:t>
              </a:r>
              <a:r>
                <a:rPr lang="zh-CN" altLang="en-US" sz="2000" b="1" dirty="0">
                  <a:latin typeface="+mn-lt"/>
                </a:rPr>
                <a:t>）</a:t>
              </a:r>
            </a:p>
          </p:txBody>
        </p:sp>
      </p:grpSp>
      <p:sp>
        <p:nvSpPr>
          <p:cNvPr id="11" name="Text Box 49"/>
          <p:cNvSpPr txBox="1">
            <a:spLocks noChangeArrowheads="1"/>
          </p:cNvSpPr>
          <p:nvPr/>
        </p:nvSpPr>
        <p:spPr bwMode="auto">
          <a:xfrm>
            <a:off x="1600200" y="546362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P4</a:t>
            </a: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3276600" y="546362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P5</a:t>
            </a:r>
          </a:p>
        </p:txBody>
      </p: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1905000" y="5158829"/>
            <a:ext cx="1676400" cy="952500"/>
            <a:chOff x="1200" y="3216"/>
            <a:chExt cx="1056" cy="600"/>
          </a:xfrm>
        </p:grpSpPr>
        <p:sp>
          <p:nvSpPr>
            <p:cNvPr id="14" name="Line 50"/>
            <p:cNvSpPr>
              <a:spLocks noChangeShapeType="1"/>
            </p:cNvSpPr>
            <p:nvPr/>
          </p:nvSpPr>
          <p:spPr bwMode="auto">
            <a:xfrm>
              <a:off x="1344" y="355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51"/>
            <p:cNvSpPr txBox="1">
              <a:spLocks noChangeArrowheads="1"/>
            </p:cNvSpPr>
            <p:nvPr/>
          </p:nvSpPr>
          <p:spPr bwMode="auto">
            <a:xfrm>
              <a:off x="1200" y="3216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（</a:t>
              </a:r>
              <a:r>
                <a:rPr lang="en-US" altLang="zh-CN" sz="2000" b="1">
                  <a:latin typeface="+mn-lt"/>
                </a:rPr>
                <a:t>4, 3, 7</a:t>
              </a:r>
              <a:r>
                <a:rPr lang="zh-CN" altLang="en-US" sz="2000" b="1">
                  <a:latin typeface="+mn-lt"/>
                </a:rPr>
                <a:t>）</a:t>
              </a:r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1200" y="3566"/>
              <a:ext cx="9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（</a:t>
              </a:r>
              <a:r>
                <a:rPr lang="en-US" altLang="zh-CN" sz="2000" b="1">
                  <a:latin typeface="+mn-lt"/>
                </a:rPr>
                <a:t>2, 0, 4</a:t>
              </a:r>
              <a:r>
                <a:rPr lang="zh-CN" altLang="en-US" sz="2000" b="1">
                  <a:latin typeface="+mn-lt"/>
                </a:rPr>
                <a:t>）</a:t>
              </a:r>
            </a:p>
          </p:txBody>
        </p:sp>
      </p:grpSp>
      <p:sp>
        <p:nvSpPr>
          <p:cNvPr id="17" name="Text Box 56"/>
          <p:cNvSpPr txBox="1">
            <a:spLocks noChangeArrowheads="1"/>
          </p:cNvSpPr>
          <p:nvPr/>
        </p:nvSpPr>
        <p:spPr bwMode="auto">
          <a:xfrm>
            <a:off x="4953000" y="546362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P1</a:t>
            </a:r>
          </a:p>
        </p:txBody>
      </p:sp>
      <p:grpSp>
        <p:nvGrpSpPr>
          <p:cNvPr id="18" name="Group 82"/>
          <p:cNvGrpSpPr>
            <a:grpSpLocks/>
          </p:cNvGrpSpPr>
          <p:nvPr/>
        </p:nvGrpSpPr>
        <p:grpSpPr bwMode="auto">
          <a:xfrm>
            <a:off x="3581400" y="5158829"/>
            <a:ext cx="1676400" cy="1006475"/>
            <a:chOff x="2256" y="3216"/>
            <a:chExt cx="1056" cy="634"/>
          </a:xfrm>
        </p:grpSpPr>
        <p:sp>
          <p:nvSpPr>
            <p:cNvPr id="19" name="Line 54"/>
            <p:cNvSpPr>
              <a:spLocks noChangeShapeType="1"/>
            </p:cNvSpPr>
            <p:nvPr/>
          </p:nvSpPr>
          <p:spPr bwMode="auto">
            <a:xfrm>
              <a:off x="2400" y="355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2256" y="3216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（</a:t>
              </a:r>
              <a:r>
                <a:rPr lang="en-US" altLang="zh-CN" sz="2000" b="1">
                  <a:latin typeface="+mn-lt"/>
                </a:rPr>
                <a:t>7, 4, 11</a:t>
              </a:r>
              <a:r>
                <a:rPr lang="zh-CN" altLang="en-US" sz="2000" b="1">
                  <a:latin typeface="+mn-lt"/>
                </a:rPr>
                <a:t>）</a:t>
              </a:r>
            </a:p>
          </p:txBody>
        </p:sp>
        <p:sp>
          <p:nvSpPr>
            <p:cNvPr id="21" name="Text Box 57"/>
            <p:cNvSpPr txBox="1">
              <a:spLocks noChangeArrowheads="1"/>
            </p:cNvSpPr>
            <p:nvPr/>
          </p:nvSpPr>
          <p:spPr bwMode="auto">
            <a:xfrm>
              <a:off x="2256" y="3600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（</a:t>
              </a:r>
              <a:r>
                <a:rPr lang="en-US" altLang="zh-CN" sz="2000" b="1">
                  <a:latin typeface="+mn-lt"/>
                </a:rPr>
                <a:t>3, 1, 4</a:t>
              </a:r>
              <a:r>
                <a:rPr lang="zh-CN" altLang="en-US" sz="2000" b="1">
                  <a:latin typeface="+mn-lt"/>
                </a:rPr>
                <a:t>）</a:t>
              </a:r>
            </a:p>
          </p:txBody>
        </p:sp>
      </p:grp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6629400" y="546362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P2</a:t>
            </a:r>
          </a:p>
        </p:txBody>
      </p:sp>
      <p:grpSp>
        <p:nvGrpSpPr>
          <p:cNvPr id="23" name="Group 83"/>
          <p:cNvGrpSpPr>
            <a:grpSpLocks/>
          </p:cNvGrpSpPr>
          <p:nvPr/>
        </p:nvGrpSpPr>
        <p:grpSpPr bwMode="auto">
          <a:xfrm>
            <a:off x="5181600" y="5158829"/>
            <a:ext cx="1676400" cy="1006475"/>
            <a:chOff x="3264" y="3216"/>
            <a:chExt cx="1056" cy="634"/>
          </a:xfrm>
        </p:grpSpPr>
        <p:sp>
          <p:nvSpPr>
            <p:cNvPr id="24" name="Line 58"/>
            <p:cNvSpPr>
              <a:spLocks noChangeShapeType="1"/>
            </p:cNvSpPr>
            <p:nvPr/>
          </p:nvSpPr>
          <p:spPr bwMode="auto">
            <a:xfrm>
              <a:off x="3408" y="355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59"/>
            <p:cNvSpPr txBox="1">
              <a:spLocks noChangeArrowheads="1"/>
            </p:cNvSpPr>
            <p:nvPr/>
          </p:nvSpPr>
          <p:spPr bwMode="auto">
            <a:xfrm>
              <a:off x="3264" y="3216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（</a:t>
              </a:r>
              <a:r>
                <a:rPr lang="en-US" altLang="zh-CN" sz="2000" b="1">
                  <a:latin typeface="+mn-lt"/>
                </a:rPr>
                <a:t>9, 5, 13</a:t>
              </a:r>
              <a:r>
                <a:rPr lang="zh-CN" altLang="en-US" sz="2000" b="1">
                  <a:latin typeface="+mn-lt"/>
                </a:rPr>
                <a:t>）</a:t>
              </a: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3264" y="3600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（</a:t>
              </a:r>
              <a:r>
                <a:rPr lang="en-US" altLang="zh-CN" sz="2000" b="1">
                  <a:latin typeface="+mn-lt"/>
                </a:rPr>
                <a:t>2, 1, 2</a:t>
              </a:r>
              <a:r>
                <a:rPr lang="zh-CN" altLang="en-US" sz="2000" b="1">
                  <a:latin typeface="+mn-lt"/>
                </a:rPr>
                <a:t>）</a:t>
              </a:r>
            </a:p>
          </p:txBody>
        </p:sp>
      </p:grpSp>
      <p:sp>
        <p:nvSpPr>
          <p:cNvPr id="27" name="Text Box 64"/>
          <p:cNvSpPr txBox="1">
            <a:spLocks noChangeArrowheads="1"/>
          </p:cNvSpPr>
          <p:nvPr/>
        </p:nvSpPr>
        <p:spPr bwMode="auto">
          <a:xfrm>
            <a:off x="8458200" y="546362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P3</a:t>
            </a:r>
          </a:p>
        </p:txBody>
      </p:sp>
      <p:grpSp>
        <p:nvGrpSpPr>
          <p:cNvPr id="28" name="Group 84"/>
          <p:cNvGrpSpPr>
            <a:grpSpLocks/>
          </p:cNvGrpSpPr>
          <p:nvPr/>
        </p:nvGrpSpPr>
        <p:grpSpPr bwMode="auto">
          <a:xfrm>
            <a:off x="7010400" y="5158829"/>
            <a:ext cx="1676400" cy="1006475"/>
            <a:chOff x="4416" y="3216"/>
            <a:chExt cx="1056" cy="634"/>
          </a:xfrm>
        </p:grpSpPr>
        <p:sp>
          <p:nvSpPr>
            <p:cNvPr id="29" name="Line 62"/>
            <p:cNvSpPr>
              <a:spLocks noChangeShapeType="1"/>
            </p:cNvSpPr>
            <p:nvPr/>
          </p:nvSpPr>
          <p:spPr bwMode="auto">
            <a:xfrm>
              <a:off x="4560" y="355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63"/>
            <p:cNvSpPr txBox="1">
              <a:spLocks noChangeArrowheads="1"/>
            </p:cNvSpPr>
            <p:nvPr/>
          </p:nvSpPr>
          <p:spPr bwMode="auto">
            <a:xfrm>
              <a:off x="4416" y="3216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（</a:t>
              </a:r>
              <a:r>
                <a:rPr lang="en-US" altLang="zh-CN" sz="2000" b="1">
                  <a:latin typeface="+mn-lt"/>
                </a:rPr>
                <a:t>13, 5, 15</a:t>
              </a:r>
              <a:r>
                <a:rPr lang="zh-CN" altLang="en-US" sz="2000" b="1">
                  <a:latin typeface="+mn-lt"/>
                </a:rPr>
                <a:t>）</a:t>
              </a:r>
            </a:p>
          </p:txBody>
        </p:sp>
        <p:sp>
          <p:nvSpPr>
            <p:cNvPr id="31" name="Text Box 65"/>
            <p:cNvSpPr txBox="1">
              <a:spLocks noChangeArrowheads="1"/>
            </p:cNvSpPr>
            <p:nvPr/>
          </p:nvSpPr>
          <p:spPr bwMode="auto">
            <a:xfrm>
              <a:off x="4416" y="3600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+mn-lt"/>
                </a:rPr>
                <a:t>（</a:t>
              </a:r>
              <a:r>
                <a:rPr lang="en-US" altLang="zh-CN" sz="2000" b="1">
                  <a:latin typeface="+mn-lt"/>
                </a:rPr>
                <a:t>4, 0, 2</a:t>
              </a:r>
              <a:r>
                <a:rPr lang="zh-CN" altLang="en-US" sz="2000" b="1">
                  <a:latin typeface="+mn-lt"/>
                </a:rPr>
                <a:t>）</a:t>
              </a:r>
            </a:p>
          </p:txBody>
        </p:sp>
      </p:grp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492244" y="3789040"/>
            <a:ext cx="458091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 b="1" dirty="0">
                <a:latin typeface="+mn-lt"/>
                <a:ea typeface="楷体" panose="02010609060101010101" pitchFamily="49" charset="-122"/>
              </a:rPr>
              <a:t>剩余资源向量为：</a:t>
            </a:r>
            <a:r>
              <a:rPr lang="en-US" altLang="zh-CN" sz="2000" b="1" dirty="0" smtClean="0">
                <a:latin typeface="+mn-lt"/>
                <a:ea typeface="楷体" panose="02010609060101010101" pitchFamily="49" charset="-122"/>
              </a:rPr>
              <a:t>Available=</a:t>
            </a:r>
            <a:r>
              <a:rPr lang="zh-CN" altLang="en-US" sz="2000" b="1" dirty="0"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latin typeface="+mn-lt"/>
                <a:ea typeface="楷体" panose="02010609060101010101" pitchFamily="49" charset="-122"/>
              </a:rPr>
              <a:t>2, 3, 3</a:t>
            </a:r>
            <a:r>
              <a:rPr lang="zh-CN" altLang="en-US" sz="2000" b="1" dirty="0">
                <a:latin typeface="+mn-lt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2244" y="4299754"/>
            <a:ext cx="5970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0"/>
              </a:spcBef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a typeface="楷体" panose="02010609060101010101" pitchFamily="49" charset="-122"/>
              </a:rPr>
              <a:t>T0</a:t>
            </a: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时刻是否为安全状态？若是，请给出安全序列。安全序列是否唯一？</a:t>
            </a:r>
            <a:endParaRPr lang="en-US" altLang="zh-CN" b="1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71900" y="3138854"/>
            <a:ext cx="2250831" cy="290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74830" y="3484685"/>
            <a:ext cx="2250831" cy="290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760176" y="2344616"/>
            <a:ext cx="2250831" cy="290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54315" y="2664069"/>
            <a:ext cx="2250831" cy="290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22" grpId="0"/>
      <p:bldP spid="27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银行家算法举例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F7AE-28ED-4B0F-9748-BA5247696D93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graphicFrame>
        <p:nvGraphicFramePr>
          <p:cNvPr id="7" name="Group 77"/>
          <p:cNvGraphicFramePr>
            <a:graphicFrameLocks noGrp="1"/>
          </p:cNvGraphicFramePr>
          <p:nvPr>
            <p:extLst/>
          </p:nvPr>
        </p:nvGraphicFramePr>
        <p:xfrm>
          <a:off x="215906" y="1298602"/>
          <a:ext cx="8532440" cy="2499995"/>
        </p:xfrm>
        <a:graphic>
          <a:graphicData uri="http://schemas.openxmlformats.org/drawingml/2006/table">
            <a:tbl>
              <a:tblPr/>
              <a:tblGrid>
                <a:gridCol w="703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80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最大资源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需求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Max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已分配资源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数量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Allocation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尚需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资源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Need=Max-Allocation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492243" y="3789040"/>
            <a:ext cx="4791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 b="1" dirty="0">
                <a:latin typeface="+mn-lt"/>
                <a:ea typeface="楷体" panose="02010609060101010101" pitchFamily="49" charset="-122"/>
              </a:rPr>
              <a:t>剩余资源向量为</a:t>
            </a:r>
            <a:r>
              <a:rPr lang="zh-CN" altLang="en-US" sz="2000" b="1" dirty="0" smtClean="0">
                <a:latin typeface="+mn-lt"/>
                <a:ea typeface="楷体" panose="02010609060101010101" pitchFamily="49" charset="-122"/>
              </a:rPr>
              <a:t>：</a:t>
            </a:r>
            <a:r>
              <a:rPr lang="en-US" altLang="zh-CN" sz="2000" b="1" dirty="0" smtClean="0">
                <a:ea typeface="楷体" panose="02010609060101010101" pitchFamily="49" charset="-122"/>
              </a:rPr>
              <a:t> Available </a:t>
            </a:r>
            <a:r>
              <a:rPr lang="en-US" altLang="zh-CN" sz="2000" b="1" dirty="0" smtClean="0">
                <a:latin typeface="+mn-lt"/>
                <a:ea typeface="楷体" panose="02010609060101010101" pitchFamily="49" charset="-122"/>
              </a:rPr>
              <a:t>=</a:t>
            </a:r>
            <a:r>
              <a:rPr lang="zh-CN" altLang="en-US" sz="2000" b="1" dirty="0"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latin typeface="+mn-lt"/>
                <a:ea typeface="楷体" panose="02010609060101010101" pitchFamily="49" charset="-122"/>
              </a:rPr>
              <a:t>2, 3, 3</a:t>
            </a:r>
            <a:r>
              <a:rPr lang="zh-CN" altLang="en-US" sz="2000" b="1" dirty="0">
                <a:latin typeface="+mn-lt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244" y="4571836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在</a:t>
            </a:r>
            <a:r>
              <a:rPr lang="en-US" altLang="zh-CN" b="1" dirty="0">
                <a:solidFill>
                  <a:srgbClr val="0000FF"/>
                </a:solidFill>
                <a:ea typeface="楷体" panose="02010609060101010101" pitchFamily="49" charset="-122"/>
              </a:rPr>
              <a:t>T0</a:t>
            </a: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时刻若进程</a:t>
            </a:r>
            <a:r>
              <a:rPr lang="en-US" altLang="zh-CN" b="1" dirty="0">
                <a:solidFill>
                  <a:srgbClr val="0000FF"/>
                </a:solidFill>
                <a:ea typeface="楷体" panose="02010609060101010101" pitchFamily="49" charset="-122"/>
              </a:rPr>
              <a:t>P2</a:t>
            </a: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请求资源（</a:t>
            </a:r>
            <a:r>
              <a:rPr lang="en-US" altLang="zh-CN" b="1" dirty="0">
                <a:solidFill>
                  <a:srgbClr val="0000FF"/>
                </a:solidFill>
                <a:ea typeface="楷体" panose="02010609060101010101" pitchFamily="49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a typeface="楷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a typeface="楷体" panose="02010609060101010101" pitchFamily="49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），是否能实施资源分配？为什么？</a:t>
            </a:r>
            <a:endParaRPr lang="en-US" altLang="zh-CN" b="1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1" y="5247549"/>
            <a:ext cx="703062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ea typeface="楷体" panose="02010609060101010101" pitchFamily="49" charset="-122"/>
              </a:rPr>
              <a:t>假设能够分配</a:t>
            </a:r>
            <a:r>
              <a:rPr lang="zh-CN" altLang="en-US" b="1" dirty="0" smtClean="0">
                <a:ea typeface="楷体" panose="02010609060101010101" pitchFamily="49" charset="-122"/>
              </a:rPr>
              <a:t>， </a:t>
            </a:r>
            <a:r>
              <a:rPr lang="en-US" altLang="zh-CN" b="1" dirty="0">
                <a:ea typeface="楷体" panose="02010609060101010101" pitchFamily="49" charset="-122"/>
              </a:rPr>
              <a:t>R</a:t>
            </a:r>
            <a:r>
              <a:rPr lang="zh-CN" altLang="en-US" b="1" dirty="0"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ea typeface="楷体" panose="02010609060101010101" pitchFamily="49" charset="-122"/>
              </a:rPr>
              <a:t>3</a:t>
            </a:r>
            <a:r>
              <a:rPr lang="zh-CN" altLang="en-US" b="1" dirty="0"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ea typeface="楷体" panose="02010609060101010101" pitchFamily="49" charset="-122"/>
              </a:rPr>
              <a:t>4</a:t>
            </a:r>
            <a:r>
              <a:rPr lang="zh-CN" altLang="en-US" b="1" dirty="0">
                <a:ea typeface="楷体" panose="02010609060101010101" pitchFamily="49" charset="-122"/>
              </a:rPr>
              <a:t>）</a:t>
            </a:r>
            <a:r>
              <a:rPr lang="en-US" altLang="zh-CN" b="1" dirty="0">
                <a:ea typeface="楷体" panose="02010609060101010101" pitchFamily="49" charset="-122"/>
              </a:rPr>
              <a:t>&gt; A </a:t>
            </a:r>
            <a:r>
              <a:rPr lang="zh-CN" altLang="en-US" b="1" dirty="0"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ea typeface="楷体" panose="02010609060101010101" pitchFamily="49" charset="-122"/>
              </a:rPr>
              <a:t>2</a:t>
            </a:r>
            <a:r>
              <a:rPr lang="zh-CN" altLang="en-US" b="1" dirty="0"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ea typeface="楷体" panose="02010609060101010101" pitchFamily="49" charset="-122"/>
              </a:rPr>
              <a:t>3</a:t>
            </a:r>
            <a:r>
              <a:rPr lang="zh-CN" altLang="en-US" b="1" dirty="0"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ea typeface="楷体" panose="02010609060101010101" pitchFamily="49" charset="-122"/>
              </a:rPr>
              <a:t>3</a:t>
            </a:r>
            <a:r>
              <a:rPr lang="zh-CN" altLang="en-US" b="1" dirty="0">
                <a:ea typeface="楷体" panose="02010609060101010101" pitchFamily="49" charset="-122"/>
              </a:rPr>
              <a:t>）</a:t>
            </a:r>
            <a:r>
              <a:rPr lang="en-US" altLang="zh-CN" b="1" dirty="0">
                <a:ea typeface="楷体" panose="02010609060101010101" pitchFamily="49" charset="-122"/>
              </a:rPr>
              <a:t>, </a:t>
            </a:r>
            <a:r>
              <a:rPr lang="zh-CN" altLang="en-US" b="1" dirty="0">
                <a:ea typeface="楷体" panose="02010609060101010101" pitchFamily="49" charset="-122"/>
              </a:rPr>
              <a:t>所以不能满足。</a:t>
            </a:r>
          </a:p>
        </p:txBody>
      </p:sp>
    </p:spTree>
    <p:extLst>
      <p:ext uri="{BB962C8B-B14F-4D97-AF65-F5344CB8AC3E}">
        <p14:creationId xmlns:p14="http://schemas.microsoft.com/office/powerpoint/2010/main" val="18501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使用银行家算法的特点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允许互斥、部分分配和不可抢占，可提高资源利用率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要求事先说明最大资源要求，在现实中很困难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考虑的进程必须是无关的，即它们的执行顺序必须没有任何同步要求的限制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分配的资源数目必须是固定的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EBB0-3679-4C0C-AD7C-4AEE8CD4BF0C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1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死锁问题概述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死锁的预防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死锁的避免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死锁的检测与恢复（</a:t>
            </a:r>
            <a:r>
              <a:rPr lang="en-US" altLang="zh-CN" dirty="0">
                <a:solidFill>
                  <a:srgbClr val="FFC000"/>
                </a:solidFill>
              </a:rPr>
              <a:t>Detection &amp; Recovery</a:t>
            </a:r>
            <a:r>
              <a:rPr lang="zh-CN" altLang="en-US" dirty="0">
                <a:solidFill>
                  <a:srgbClr val="FFC000"/>
                </a:solidFill>
              </a:rPr>
              <a:t>）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解决死锁问题的综合方法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DAC-0258-43A4-9950-EF0A9B3D2436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7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死锁的检测与恢复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允许死锁发生，操作系统不断监视系统进展情况，判断死锁是否发生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9900"/>
                </a:solidFill>
              </a:rPr>
              <a:t>保存资源的请求和分配信息，利用某种算法对这些信息加以检查，以判断是否存在死锁。死锁检测算法主要是检查是否有循环等待</a:t>
            </a:r>
            <a:endParaRPr lang="en-US" altLang="zh-CN" dirty="0">
              <a:solidFill>
                <a:srgbClr val="0099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一旦死锁发生则采取专门的措施，解除死锁并以最小的代价恢复操作系统运行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检测的时机</a:t>
            </a:r>
            <a:endParaRPr lang="en-US" altLang="zh-CN" dirty="0"/>
          </a:p>
          <a:p>
            <a:pPr lvl="1"/>
            <a:r>
              <a:rPr lang="zh-CN" altLang="en-US" dirty="0"/>
              <a:t>进程等待时</a:t>
            </a:r>
            <a:endParaRPr lang="en-US" altLang="zh-CN" dirty="0"/>
          </a:p>
          <a:p>
            <a:pPr lvl="1"/>
            <a:r>
              <a:rPr lang="zh-CN" altLang="en-US" dirty="0"/>
              <a:t>系统资源利用率下降时</a:t>
            </a:r>
            <a:endParaRPr lang="en-US" altLang="zh-CN" dirty="0"/>
          </a:p>
          <a:p>
            <a:pPr lvl="1"/>
            <a:r>
              <a:rPr lang="zh-CN" altLang="en-US" dirty="0"/>
              <a:t>定时检测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D85D-26E2-4C60-B456-FB81DCBC08F2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5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节点</a:t>
            </a:r>
            <a:endParaRPr lang="en-US" altLang="zh-CN" dirty="0"/>
          </a:p>
          <a:p>
            <a:pPr lvl="1"/>
            <a:r>
              <a:rPr lang="zh-CN" altLang="en-US" dirty="0"/>
              <a:t>圆形节点表示进程（</a:t>
            </a:r>
            <a:r>
              <a:rPr lang="en-US" altLang="zh-CN" dirty="0"/>
              <a:t>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方形节点表示资源（</a:t>
            </a:r>
            <a:r>
              <a:rPr lang="en-US" altLang="zh-CN" dirty="0"/>
              <a:t>R</a:t>
            </a:r>
            <a:r>
              <a:rPr lang="zh-CN" altLang="en-US" dirty="0"/>
              <a:t>），内部“点”的数量表示资源数</a:t>
            </a:r>
            <a:endParaRPr lang="en-US" altLang="zh-CN" dirty="0"/>
          </a:p>
          <a:p>
            <a:r>
              <a:rPr lang="zh-CN" altLang="en-US" dirty="0"/>
              <a:t>边</a:t>
            </a:r>
            <a:endParaRPr lang="en-US" altLang="zh-CN" dirty="0"/>
          </a:p>
          <a:p>
            <a:pPr lvl="1"/>
            <a:r>
              <a:rPr lang="en-US" altLang="zh-CN" dirty="0"/>
              <a:t>P </a:t>
            </a:r>
            <a:r>
              <a:rPr lang="en-US" altLang="zh-CN" dirty="0">
                <a:sym typeface="Wingdings" panose="05000000000000000000" pitchFamily="2" charset="2"/>
              </a:rPr>
              <a:t> R   </a:t>
            </a:r>
            <a:r>
              <a:rPr lang="zh-CN" altLang="en-US" dirty="0">
                <a:sym typeface="Wingdings" panose="05000000000000000000" pitchFamily="2" charset="2"/>
              </a:rPr>
              <a:t>表示进程</a:t>
            </a:r>
            <a:r>
              <a:rPr lang="en-US" altLang="zh-CN" dirty="0">
                <a:sym typeface="Wingdings" panose="05000000000000000000" pitchFamily="2" charset="2"/>
              </a:rPr>
              <a:t>P</a:t>
            </a:r>
            <a:r>
              <a:rPr lang="zh-CN" altLang="en-US" dirty="0">
                <a:sym typeface="Wingdings" panose="05000000000000000000" pitchFamily="2" charset="2"/>
              </a:rPr>
              <a:t>请求资源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R  P   </a:t>
            </a:r>
            <a:r>
              <a:rPr lang="zh-CN" altLang="en-US" dirty="0">
                <a:sym typeface="Wingdings" panose="05000000000000000000" pitchFamily="2" charset="2"/>
              </a:rPr>
              <a:t>表示进程</a:t>
            </a:r>
            <a:r>
              <a:rPr lang="en-US" altLang="zh-CN" dirty="0">
                <a:sym typeface="Wingdings" panose="05000000000000000000" pitchFamily="2" charset="2"/>
              </a:rPr>
              <a:t>P</a:t>
            </a:r>
            <a:r>
              <a:rPr lang="zh-CN" altLang="en-US" dirty="0">
                <a:sym typeface="Wingdings" panose="05000000000000000000" pitchFamily="2" charset="2"/>
              </a:rPr>
              <a:t>已经占用资源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3593-6E5E-4E04-BC28-1166D9C080CF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221088"/>
            <a:ext cx="1498476" cy="21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资源分配图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BC4B-9106-4554-90E1-6BDF3BAA2FE5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2844738" cy="4157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556792"/>
            <a:ext cx="3232530" cy="4018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5949280"/>
            <a:ext cx="291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有环有死锁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134" y="5949280"/>
            <a:ext cx="291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有环无死锁</a:t>
            </a:r>
          </a:p>
        </p:txBody>
      </p:sp>
    </p:spTree>
    <p:extLst>
      <p:ext uri="{BB962C8B-B14F-4D97-AF65-F5344CB8AC3E}">
        <p14:creationId xmlns:p14="http://schemas.microsoft.com/office/powerpoint/2010/main" val="24827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死锁定理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A010-2DEA-40FA-9F38-10EE46BD3A25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grpSp>
        <p:nvGrpSpPr>
          <p:cNvPr id="7" name="Group 110"/>
          <p:cNvGrpSpPr>
            <a:grpSpLocks/>
          </p:cNvGrpSpPr>
          <p:nvPr/>
        </p:nvGrpSpPr>
        <p:grpSpPr bwMode="auto">
          <a:xfrm>
            <a:off x="755650" y="1604828"/>
            <a:ext cx="7664450" cy="1323975"/>
            <a:chOff x="521" y="1371"/>
            <a:chExt cx="4828" cy="834"/>
          </a:xfrm>
        </p:grpSpPr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1661" y="1371"/>
              <a:ext cx="368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9875" indent="-26987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indent="0" eaLnBrk="1" hangingPunct="1">
                <a:lnSpc>
                  <a:spcPct val="110000"/>
                </a:lnSpc>
              </a:pP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在图中找出一个既不阻塞又非独立的进程结点</a:t>
              </a:r>
              <a:r>
                <a:rPr lang="en-US" altLang="zh-CN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r>
                <a:rPr lang="en-US" altLang="zh-CN" sz="1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。在顺利情况下，</a:t>
              </a:r>
              <a:r>
                <a:rPr lang="en-US" altLang="zh-CN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r>
                <a:rPr lang="en-US" altLang="zh-CN" sz="1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可获得所需资源而继续运行，直至运行完毕，再释放所占有的全部资源，这相当于消去</a:t>
              </a:r>
              <a:r>
                <a:rPr lang="en-US" altLang="zh-CN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r>
                <a:rPr lang="en-US" altLang="zh-CN" sz="1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所求的请求边和分配边，使之成为孤立的结点。</a:t>
              </a:r>
              <a:endPara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9" name="Group 71"/>
            <p:cNvGrpSpPr>
              <a:grpSpLocks/>
            </p:cNvGrpSpPr>
            <p:nvPr/>
          </p:nvGrpSpPr>
          <p:grpSpPr bwMode="auto">
            <a:xfrm>
              <a:off x="521" y="1526"/>
              <a:ext cx="1043" cy="679"/>
              <a:chOff x="975" y="1389"/>
              <a:chExt cx="1043" cy="679"/>
            </a:xfrm>
          </p:grpSpPr>
          <p:sp>
            <p:nvSpPr>
              <p:cNvPr id="10" name="Oval 53"/>
              <p:cNvSpPr>
                <a:spLocks noChangeArrowheads="1"/>
              </p:cNvSpPr>
              <p:nvPr/>
            </p:nvSpPr>
            <p:spPr bwMode="auto">
              <a:xfrm>
                <a:off x="1338" y="1389"/>
                <a:ext cx="317" cy="22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  <a:r>
                  <a:rPr lang="en-US" altLang="zh-CN" sz="2000" b="1" baseline="-25000"/>
                  <a:t>1</a:t>
                </a:r>
              </a:p>
            </p:txBody>
          </p:sp>
          <p:sp>
            <p:nvSpPr>
              <p:cNvPr id="11" name="Oval 54"/>
              <p:cNvSpPr>
                <a:spLocks noChangeArrowheads="1"/>
              </p:cNvSpPr>
              <p:nvPr/>
            </p:nvSpPr>
            <p:spPr bwMode="auto">
              <a:xfrm>
                <a:off x="1338" y="1842"/>
                <a:ext cx="317" cy="22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P</a:t>
                </a:r>
                <a:r>
                  <a:rPr lang="en-US" altLang="zh-CN" sz="2000" b="1" baseline="-25000" dirty="0"/>
                  <a:t>2</a:t>
                </a:r>
              </a:p>
            </p:txBody>
          </p:sp>
          <p:grpSp>
            <p:nvGrpSpPr>
              <p:cNvPr id="12" name="Group 63"/>
              <p:cNvGrpSpPr>
                <a:grpSpLocks/>
              </p:cNvGrpSpPr>
              <p:nvPr/>
            </p:nvGrpSpPr>
            <p:grpSpPr bwMode="auto">
              <a:xfrm>
                <a:off x="1701" y="1661"/>
                <a:ext cx="317" cy="181"/>
                <a:chOff x="1701" y="1661"/>
                <a:chExt cx="317" cy="181"/>
              </a:xfrm>
            </p:grpSpPr>
            <p:sp>
              <p:nvSpPr>
                <p:cNvPr id="24" name="Rectangle 55"/>
                <p:cNvSpPr>
                  <a:spLocks noChangeArrowheads="1"/>
                </p:cNvSpPr>
                <p:nvPr/>
              </p:nvSpPr>
              <p:spPr bwMode="auto">
                <a:xfrm>
                  <a:off x="1701" y="1661"/>
                  <a:ext cx="317" cy="18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" name="Oval 56"/>
                <p:cNvSpPr>
                  <a:spLocks noChangeArrowheads="1"/>
                </p:cNvSpPr>
                <p:nvPr/>
              </p:nvSpPr>
              <p:spPr bwMode="auto">
                <a:xfrm>
                  <a:off x="1781" y="1732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" name="Oval 57"/>
                <p:cNvSpPr>
                  <a:spLocks noChangeArrowheads="1"/>
                </p:cNvSpPr>
                <p:nvPr/>
              </p:nvSpPr>
              <p:spPr bwMode="auto">
                <a:xfrm>
                  <a:off x="1882" y="1731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" name="Group 62"/>
              <p:cNvGrpSpPr>
                <a:grpSpLocks/>
              </p:cNvGrpSpPr>
              <p:nvPr/>
            </p:nvGrpSpPr>
            <p:grpSpPr bwMode="auto">
              <a:xfrm>
                <a:off x="975" y="1666"/>
                <a:ext cx="317" cy="181"/>
                <a:chOff x="793" y="1661"/>
                <a:chExt cx="317" cy="181"/>
              </a:xfrm>
            </p:grpSpPr>
            <p:sp>
              <p:nvSpPr>
                <p:cNvPr id="20" name="Rectangle 58"/>
                <p:cNvSpPr>
                  <a:spLocks noChangeArrowheads="1"/>
                </p:cNvSpPr>
                <p:nvPr/>
              </p:nvSpPr>
              <p:spPr bwMode="auto">
                <a:xfrm>
                  <a:off x="793" y="1661"/>
                  <a:ext cx="317" cy="18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" name="Oval 59"/>
                <p:cNvSpPr>
                  <a:spLocks noChangeArrowheads="1"/>
                </p:cNvSpPr>
                <p:nvPr/>
              </p:nvSpPr>
              <p:spPr bwMode="auto">
                <a:xfrm>
                  <a:off x="869" y="1706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" name="Oval 60"/>
                <p:cNvSpPr>
                  <a:spLocks noChangeArrowheads="1"/>
                </p:cNvSpPr>
                <p:nvPr/>
              </p:nvSpPr>
              <p:spPr bwMode="auto">
                <a:xfrm>
                  <a:off x="970" y="1705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" name="Oval 61"/>
                <p:cNvSpPr>
                  <a:spLocks noChangeArrowheads="1"/>
                </p:cNvSpPr>
                <p:nvPr/>
              </p:nvSpPr>
              <p:spPr bwMode="auto">
                <a:xfrm>
                  <a:off x="920" y="1767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4" name="Freeform 64"/>
              <p:cNvSpPr>
                <a:spLocks/>
              </p:cNvSpPr>
              <p:nvPr/>
            </p:nvSpPr>
            <p:spPr bwMode="auto">
              <a:xfrm>
                <a:off x="1655" y="1480"/>
                <a:ext cx="227" cy="181"/>
              </a:xfrm>
              <a:custGeom>
                <a:avLst/>
                <a:gdLst>
                  <a:gd name="T0" fmla="*/ 0 w 227"/>
                  <a:gd name="T1" fmla="*/ 0 h 181"/>
                  <a:gd name="T2" fmla="*/ 182 w 227"/>
                  <a:gd name="T3" fmla="*/ 45 h 181"/>
                  <a:gd name="T4" fmla="*/ 227 w 227"/>
                  <a:gd name="T5" fmla="*/ 181 h 18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" h="181">
                    <a:moveTo>
                      <a:pt x="0" y="0"/>
                    </a:moveTo>
                    <a:cubicBezTo>
                      <a:pt x="72" y="7"/>
                      <a:pt x="144" y="15"/>
                      <a:pt x="182" y="45"/>
                    </a:cubicBezTo>
                    <a:cubicBezTo>
                      <a:pt x="220" y="75"/>
                      <a:pt x="220" y="158"/>
                      <a:pt x="227" y="18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66"/>
              <p:cNvSpPr>
                <a:spLocks/>
              </p:cNvSpPr>
              <p:nvPr/>
            </p:nvSpPr>
            <p:spPr bwMode="auto">
              <a:xfrm>
                <a:off x="1655" y="1842"/>
                <a:ext cx="227" cy="137"/>
              </a:xfrm>
              <a:custGeom>
                <a:avLst/>
                <a:gdLst>
                  <a:gd name="T0" fmla="*/ 227 w 227"/>
                  <a:gd name="T1" fmla="*/ 0 h 137"/>
                  <a:gd name="T2" fmla="*/ 182 w 227"/>
                  <a:gd name="T3" fmla="*/ 91 h 137"/>
                  <a:gd name="T4" fmla="*/ 0 w 227"/>
                  <a:gd name="T5" fmla="*/ 137 h 13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" h="137">
                    <a:moveTo>
                      <a:pt x="227" y="0"/>
                    </a:moveTo>
                    <a:cubicBezTo>
                      <a:pt x="223" y="34"/>
                      <a:pt x="220" y="68"/>
                      <a:pt x="182" y="91"/>
                    </a:cubicBezTo>
                    <a:cubicBezTo>
                      <a:pt x="144" y="114"/>
                      <a:pt x="30" y="129"/>
                      <a:pt x="0" y="13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67"/>
              <p:cNvSpPr>
                <a:spLocks/>
              </p:cNvSpPr>
              <p:nvPr/>
            </p:nvSpPr>
            <p:spPr bwMode="auto">
              <a:xfrm>
                <a:off x="1156" y="1842"/>
                <a:ext cx="182" cy="106"/>
              </a:xfrm>
              <a:custGeom>
                <a:avLst/>
                <a:gdLst>
                  <a:gd name="T0" fmla="*/ 182 w 182"/>
                  <a:gd name="T1" fmla="*/ 91 h 106"/>
                  <a:gd name="T2" fmla="*/ 91 w 182"/>
                  <a:gd name="T3" fmla="*/ 91 h 106"/>
                  <a:gd name="T4" fmla="*/ 0 w 182"/>
                  <a:gd name="T5" fmla="*/ 0 h 1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2" h="106">
                    <a:moveTo>
                      <a:pt x="182" y="91"/>
                    </a:moveTo>
                    <a:cubicBezTo>
                      <a:pt x="151" y="98"/>
                      <a:pt x="121" y="106"/>
                      <a:pt x="91" y="91"/>
                    </a:cubicBezTo>
                    <a:cubicBezTo>
                      <a:pt x="61" y="76"/>
                      <a:pt x="15" y="15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68"/>
              <p:cNvSpPr>
                <a:spLocks/>
              </p:cNvSpPr>
              <p:nvPr/>
            </p:nvSpPr>
            <p:spPr bwMode="auto">
              <a:xfrm>
                <a:off x="1066" y="1842"/>
                <a:ext cx="317" cy="182"/>
              </a:xfrm>
              <a:custGeom>
                <a:avLst/>
                <a:gdLst>
                  <a:gd name="T0" fmla="*/ 0 w 317"/>
                  <a:gd name="T1" fmla="*/ 0 h 182"/>
                  <a:gd name="T2" fmla="*/ 90 w 317"/>
                  <a:gd name="T3" fmla="*/ 137 h 182"/>
                  <a:gd name="T4" fmla="*/ 317 w 317"/>
                  <a:gd name="T5" fmla="*/ 182 h 1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7" h="182">
                    <a:moveTo>
                      <a:pt x="0" y="0"/>
                    </a:moveTo>
                    <a:cubicBezTo>
                      <a:pt x="18" y="53"/>
                      <a:pt x="37" y="107"/>
                      <a:pt x="90" y="137"/>
                    </a:cubicBezTo>
                    <a:cubicBezTo>
                      <a:pt x="143" y="167"/>
                      <a:pt x="279" y="175"/>
                      <a:pt x="317" y="18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69"/>
              <p:cNvSpPr>
                <a:spLocks/>
              </p:cNvSpPr>
              <p:nvPr/>
            </p:nvSpPr>
            <p:spPr bwMode="auto">
              <a:xfrm>
                <a:off x="1156" y="1525"/>
                <a:ext cx="182" cy="136"/>
              </a:xfrm>
              <a:custGeom>
                <a:avLst/>
                <a:gdLst>
                  <a:gd name="T0" fmla="*/ 0 w 182"/>
                  <a:gd name="T1" fmla="*/ 136 h 136"/>
                  <a:gd name="T2" fmla="*/ 46 w 182"/>
                  <a:gd name="T3" fmla="*/ 45 h 136"/>
                  <a:gd name="T4" fmla="*/ 182 w 182"/>
                  <a:gd name="T5" fmla="*/ 0 h 1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2" h="136">
                    <a:moveTo>
                      <a:pt x="0" y="136"/>
                    </a:moveTo>
                    <a:cubicBezTo>
                      <a:pt x="8" y="102"/>
                      <a:pt x="16" y="68"/>
                      <a:pt x="46" y="45"/>
                    </a:cubicBezTo>
                    <a:cubicBezTo>
                      <a:pt x="76" y="22"/>
                      <a:pt x="159" y="7"/>
                      <a:pt x="18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70"/>
              <p:cNvSpPr>
                <a:spLocks/>
              </p:cNvSpPr>
              <p:nvPr/>
            </p:nvSpPr>
            <p:spPr bwMode="auto">
              <a:xfrm>
                <a:off x="1058" y="1434"/>
                <a:ext cx="325" cy="227"/>
              </a:xfrm>
              <a:custGeom>
                <a:avLst/>
                <a:gdLst>
                  <a:gd name="T0" fmla="*/ 8 w 325"/>
                  <a:gd name="T1" fmla="*/ 227 h 227"/>
                  <a:gd name="T2" fmla="*/ 53 w 325"/>
                  <a:gd name="T3" fmla="*/ 91 h 227"/>
                  <a:gd name="T4" fmla="*/ 325 w 325"/>
                  <a:gd name="T5" fmla="*/ 0 h 22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5" h="227">
                    <a:moveTo>
                      <a:pt x="8" y="227"/>
                    </a:moveTo>
                    <a:cubicBezTo>
                      <a:pt x="4" y="178"/>
                      <a:pt x="0" y="129"/>
                      <a:pt x="53" y="91"/>
                    </a:cubicBezTo>
                    <a:cubicBezTo>
                      <a:pt x="106" y="53"/>
                      <a:pt x="280" y="15"/>
                      <a:pt x="32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112"/>
          <p:cNvGrpSpPr>
            <a:grpSpLocks/>
          </p:cNvGrpSpPr>
          <p:nvPr/>
        </p:nvGrpSpPr>
        <p:grpSpPr bwMode="auto">
          <a:xfrm>
            <a:off x="755650" y="4969078"/>
            <a:ext cx="7969250" cy="1311275"/>
            <a:chOff x="491" y="3329"/>
            <a:chExt cx="5020" cy="826"/>
          </a:xfrm>
        </p:grpSpPr>
        <p:sp>
          <p:nvSpPr>
            <p:cNvPr id="28" name="Text Box 52"/>
            <p:cNvSpPr txBox="1">
              <a:spLocks noChangeArrowheads="1"/>
            </p:cNvSpPr>
            <p:nvPr/>
          </p:nvSpPr>
          <p:spPr bwMode="auto">
            <a:xfrm>
              <a:off x="1791" y="3329"/>
              <a:ext cx="372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9875" indent="-26987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indent="0" eaLnBrk="1" hangingPunct="1">
                <a:lnSpc>
                  <a:spcPct val="110000"/>
                </a:lnSpc>
              </a:pP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在进行一系列简化后，若能</a:t>
              </a:r>
              <a:r>
                <a:rPr lang="zh-CN" altLang="en-US" sz="1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消去图中所有的边</a:t>
              </a: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，使所有的进程结点都成为孤立结点，则称该图是</a:t>
              </a:r>
              <a:r>
                <a:rPr lang="zh-CN" altLang="en-US" sz="1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可完全简化的</a:t>
              </a: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；若</a:t>
              </a:r>
              <a:r>
                <a:rPr lang="zh-CN" altLang="en-US" sz="1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不能通过任何</a:t>
              </a: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过程使该图完全简化，则称该图是</a:t>
              </a:r>
              <a:r>
                <a:rPr lang="zh-CN" altLang="en-US" sz="1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不可完全简化的。</a:t>
              </a:r>
            </a:p>
          </p:txBody>
        </p:sp>
        <p:grpSp>
          <p:nvGrpSpPr>
            <p:cNvPr id="29" name="Group 90"/>
            <p:cNvGrpSpPr>
              <a:grpSpLocks/>
            </p:cNvGrpSpPr>
            <p:nvPr/>
          </p:nvGrpSpPr>
          <p:grpSpPr bwMode="auto">
            <a:xfrm>
              <a:off x="491" y="3430"/>
              <a:ext cx="1043" cy="679"/>
              <a:chOff x="567" y="3294"/>
              <a:chExt cx="1043" cy="679"/>
            </a:xfrm>
          </p:grpSpPr>
          <p:sp>
            <p:nvSpPr>
              <p:cNvPr id="30" name="Oval 73"/>
              <p:cNvSpPr>
                <a:spLocks noChangeArrowheads="1"/>
              </p:cNvSpPr>
              <p:nvPr/>
            </p:nvSpPr>
            <p:spPr bwMode="auto">
              <a:xfrm>
                <a:off x="930" y="3294"/>
                <a:ext cx="317" cy="22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  <a:r>
                  <a:rPr lang="en-US" altLang="zh-CN" sz="2000" b="1" baseline="-25000"/>
                  <a:t>1</a:t>
                </a:r>
              </a:p>
            </p:txBody>
          </p:sp>
          <p:sp>
            <p:nvSpPr>
              <p:cNvPr id="31" name="Oval 74"/>
              <p:cNvSpPr>
                <a:spLocks noChangeArrowheads="1"/>
              </p:cNvSpPr>
              <p:nvPr/>
            </p:nvSpPr>
            <p:spPr bwMode="auto">
              <a:xfrm>
                <a:off x="930" y="3747"/>
                <a:ext cx="317" cy="22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  <a:r>
                  <a:rPr lang="en-US" altLang="zh-CN" sz="2000" b="1" baseline="-25000"/>
                  <a:t>2</a:t>
                </a:r>
              </a:p>
            </p:txBody>
          </p:sp>
          <p:grpSp>
            <p:nvGrpSpPr>
              <p:cNvPr id="32" name="Group 75"/>
              <p:cNvGrpSpPr>
                <a:grpSpLocks/>
              </p:cNvGrpSpPr>
              <p:nvPr/>
            </p:nvGrpSpPr>
            <p:grpSpPr bwMode="auto">
              <a:xfrm>
                <a:off x="1293" y="3566"/>
                <a:ext cx="317" cy="181"/>
                <a:chOff x="1701" y="1661"/>
                <a:chExt cx="317" cy="181"/>
              </a:xfrm>
            </p:grpSpPr>
            <p:sp>
              <p:nvSpPr>
                <p:cNvPr id="38" name="Rectangle 76"/>
                <p:cNvSpPr>
                  <a:spLocks noChangeArrowheads="1"/>
                </p:cNvSpPr>
                <p:nvPr/>
              </p:nvSpPr>
              <p:spPr bwMode="auto">
                <a:xfrm>
                  <a:off x="1701" y="1661"/>
                  <a:ext cx="317" cy="18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9" name="Oval 77"/>
                <p:cNvSpPr>
                  <a:spLocks noChangeArrowheads="1"/>
                </p:cNvSpPr>
                <p:nvPr/>
              </p:nvSpPr>
              <p:spPr bwMode="auto">
                <a:xfrm>
                  <a:off x="1781" y="1732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0" name="Oval 78"/>
                <p:cNvSpPr>
                  <a:spLocks noChangeArrowheads="1"/>
                </p:cNvSpPr>
                <p:nvPr/>
              </p:nvSpPr>
              <p:spPr bwMode="auto">
                <a:xfrm>
                  <a:off x="1882" y="1731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567" y="3571"/>
                <a:ext cx="317" cy="181"/>
                <a:chOff x="793" y="1661"/>
                <a:chExt cx="317" cy="181"/>
              </a:xfrm>
            </p:grpSpPr>
            <p:sp>
              <p:nvSpPr>
                <p:cNvPr id="34" name="Rectangle 80"/>
                <p:cNvSpPr>
                  <a:spLocks noChangeArrowheads="1"/>
                </p:cNvSpPr>
                <p:nvPr/>
              </p:nvSpPr>
              <p:spPr bwMode="auto">
                <a:xfrm>
                  <a:off x="793" y="1661"/>
                  <a:ext cx="317" cy="18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" name="Oval 81"/>
                <p:cNvSpPr>
                  <a:spLocks noChangeArrowheads="1"/>
                </p:cNvSpPr>
                <p:nvPr/>
              </p:nvSpPr>
              <p:spPr bwMode="auto">
                <a:xfrm>
                  <a:off x="869" y="1706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" name="Oval 82"/>
                <p:cNvSpPr>
                  <a:spLocks noChangeArrowheads="1"/>
                </p:cNvSpPr>
                <p:nvPr/>
              </p:nvSpPr>
              <p:spPr bwMode="auto">
                <a:xfrm>
                  <a:off x="970" y="1705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" name="Oval 83"/>
                <p:cNvSpPr>
                  <a:spLocks noChangeArrowheads="1"/>
                </p:cNvSpPr>
                <p:nvPr/>
              </p:nvSpPr>
              <p:spPr bwMode="auto">
                <a:xfrm>
                  <a:off x="920" y="1767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grpSp>
        <p:nvGrpSpPr>
          <p:cNvPr id="41" name="Group 111"/>
          <p:cNvGrpSpPr>
            <a:grpSpLocks/>
          </p:cNvGrpSpPr>
          <p:nvPr/>
        </p:nvGrpSpPr>
        <p:grpSpPr bwMode="auto">
          <a:xfrm>
            <a:off x="876300" y="3394010"/>
            <a:ext cx="7264400" cy="1077913"/>
            <a:chOff x="390" y="2523"/>
            <a:chExt cx="4576" cy="679"/>
          </a:xfrm>
        </p:grpSpPr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390" y="2568"/>
              <a:ext cx="335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9875" indent="-26987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indent="0" eaLnBrk="1" hangingPunct="1">
                <a:lnSpc>
                  <a:spcPct val="110000"/>
                </a:lnSpc>
              </a:pPr>
              <a:r>
                <a:rPr lang="en-US" altLang="zh-CN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r>
                <a:rPr lang="en-US" altLang="zh-CN" sz="1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释放资源后，便可使</a:t>
              </a:r>
              <a:r>
                <a:rPr lang="en-US" altLang="zh-CN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r>
                <a:rPr lang="en-US" altLang="zh-CN" sz="1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获得资源而继续运行，直至</a:t>
              </a:r>
              <a:r>
                <a:rPr lang="en-US" altLang="zh-CN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r>
                <a:rPr lang="en-US" altLang="zh-CN" sz="1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完成后又释放出它所占有的全部资源。</a:t>
              </a:r>
              <a:endPara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43" name="Group 109"/>
            <p:cNvGrpSpPr>
              <a:grpSpLocks/>
            </p:cNvGrpSpPr>
            <p:nvPr/>
          </p:nvGrpSpPr>
          <p:grpSpPr bwMode="auto">
            <a:xfrm>
              <a:off x="3923" y="2523"/>
              <a:ext cx="1043" cy="679"/>
              <a:chOff x="3923" y="2659"/>
              <a:chExt cx="1043" cy="679"/>
            </a:xfrm>
          </p:grpSpPr>
          <p:sp>
            <p:nvSpPr>
              <p:cNvPr id="44" name="Oval 92"/>
              <p:cNvSpPr>
                <a:spLocks noChangeArrowheads="1"/>
              </p:cNvSpPr>
              <p:nvPr/>
            </p:nvSpPr>
            <p:spPr bwMode="auto">
              <a:xfrm>
                <a:off x="4286" y="2659"/>
                <a:ext cx="317" cy="22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  <a:r>
                  <a:rPr lang="en-US" altLang="zh-CN" sz="2000" b="1" baseline="-25000"/>
                  <a:t>1</a:t>
                </a:r>
              </a:p>
            </p:txBody>
          </p:sp>
          <p:sp>
            <p:nvSpPr>
              <p:cNvPr id="45" name="Oval 93"/>
              <p:cNvSpPr>
                <a:spLocks noChangeArrowheads="1"/>
              </p:cNvSpPr>
              <p:nvPr/>
            </p:nvSpPr>
            <p:spPr bwMode="auto">
              <a:xfrm>
                <a:off x="4286" y="3112"/>
                <a:ext cx="317" cy="22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  <a:r>
                  <a:rPr lang="en-US" altLang="zh-CN" sz="2000" b="1" baseline="-25000"/>
                  <a:t>2</a:t>
                </a:r>
              </a:p>
            </p:txBody>
          </p:sp>
          <p:grpSp>
            <p:nvGrpSpPr>
              <p:cNvPr id="46" name="Group 94"/>
              <p:cNvGrpSpPr>
                <a:grpSpLocks/>
              </p:cNvGrpSpPr>
              <p:nvPr/>
            </p:nvGrpSpPr>
            <p:grpSpPr bwMode="auto">
              <a:xfrm>
                <a:off x="4649" y="2931"/>
                <a:ext cx="317" cy="181"/>
                <a:chOff x="1701" y="1661"/>
                <a:chExt cx="317" cy="181"/>
              </a:xfrm>
            </p:grpSpPr>
            <p:sp>
              <p:nvSpPr>
                <p:cNvPr id="55" name="Rectangle 95"/>
                <p:cNvSpPr>
                  <a:spLocks noChangeArrowheads="1"/>
                </p:cNvSpPr>
                <p:nvPr/>
              </p:nvSpPr>
              <p:spPr bwMode="auto">
                <a:xfrm>
                  <a:off x="1701" y="1661"/>
                  <a:ext cx="317" cy="18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6" name="Oval 96"/>
                <p:cNvSpPr>
                  <a:spLocks noChangeArrowheads="1"/>
                </p:cNvSpPr>
                <p:nvPr/>
              </p:nvSpPr>
              <p:spPr bwMode="auto">
                <a:xfrm>
                  <a:off x="1781" y="1732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7" name="Oval 97"/>
                <p:cNvSpPr>
                  <a:spLocks noChangeArrowheads="1"/>
                </p:cNvSpPr>
                <p:nvPr/>
              </p:nvSpPr>
              <p:spPr bwMode="auto">
                <a:xfrm>
                  <a:off x="1882" y="1731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7" name="Group 98"/>
              <p:cNvGrpSpPr>
                <a:grpSpLocks/>
              </p:cNvGrpSpPr>
              <p:nvPr/>
            </p:nvGrpSpPr>
            <p:grpSpPr bwMode="auto">
              <a:xfrm>
                <a:off x="3923" y="2936"/>
                <a:ext cx="317" cy="181"/>
                <a:chOff x="793" y="1661"/>
                <a:chExt cx="317" cy="181"/>
              </a:xfrm>
            </p:grpSpPr>
            <p:sp>
              <p:nvSpPr>
                <p:cNvPr id="51" name="Rectangle 99"/>
                <p:cNvSpPr>
                  <a:spLocks noChangeArrowheads="1"/>
                </p:cNvSpPr>
                <p:nvPr/>
              </p:nvSpPr>
              <p:spPr bwMode="auto">
                <a:xfrm>
                  <a:off x="793" y="1661"/>
                  <a:ext cx="317" cy="18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2" name="Oval 100"/>
                <p:cNvSpPr>
                  <a:spLocks noChangeArrowheads="1"/>
                </p:cNvSpPr>
                <p:nvPr/>
              </p:nvSpPr>
              <p:spPr bwMode="auto">
                <a:xfrm>
                  <a:off x="869" y="1706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" name="Oval 101"/>
                <p:cNvSpPr>
                  <a:spLocks noChangeArrowheads="1"/>
                </p:cNvSpPr>
                <p:nvPr/>
              </p:nvSpPr>
              <p:spPr bwMode="auto">
                <a:xfrm>
                  <a:off x="970" y="1705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4" name="Oval 102"/>
                <p:cNvSpPr>
                  <a:spLocks noChangeArrowheads="1"/>
                </p:cNvSpPr>
                <p:nvPr/>
              </p:nvSpPr>
              <p:spPr bwMode="auto">
                <a:xfrm>
                  <a:off x="920" y="1767"/>
                  <a:ext cx="46" cy="4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8" name="Freeform 104"/>
              <p:cNvSpPr>
                <a:spLocks/>
              </p:cNvSpPr>
              <p:nvPr/>
            </p:nvSpPr>
            <p:spPr bwMode="auto">
              <a:xfrm>
                <a:off x="4603" y="3112"/>
                <a:ext cx="227" cy="137"/>
              </a:xfrm>
              <a:custGeom>
                <a:avLst/>
                <a:gdLst>
                  <a:gd name="T0" fmla="*/ 227 w 227"/>
                  <a:gd name="T1" fmla="*/ 0 h 137"/>
                  <a:gd name="T2" fmla="*/ 182 w 227"/>
                  <a:gd name="T3" fmla="*/ 91 h 137"/>
                  <a:gd name="T4" fmla="*/ 0 w 227"/>
                  <a:gd name="T5" fmla="*/ 137 h 13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" h="137">
                    <a:moveTo>
                      <a:pt x="227" y="0"/>
                    </a:moveTo>
                    <a:cubicBezTo>
                      <a:pt x="223" y="34"/>
                      <a:pt x="220" y="68"/>
                      <a:pt x="182" y="91"/>
                    </a:cubicBezTo>
                    <a:cubicBezTo>
                      <a:pt x="144" y="114"/>
                      <a:pt x="30" y="129"/>
                      <a:pt x="0" y="13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05"/>
              <p:cNvSpPr>
                <a:spLocks/>
              </p:cNvSpPr>
              <p:nvPr/>
            </p:nvSpPr>
            <p:spPr bwMode="auto">
              <a:xfrm>
                <a:off x="4104" y="3112"/>
                <a:ext cx="182" cy="106"/>
              </a:xfrm>
              <a:custGeom>
                <a:avLst/>
                <a:gdLst>
                  <a:gd name="T0" fmla="*/ 182 w 182"/>
                  <a:gd name="T1" fmla="*/ 91 h 106"/>
                  <a:gd name="T2" fmla="*/ 91 w 182"/>
                  <a:gd name="T3" fmla="*/ 91 h 106"/>
                  <a:gd name="T4" fmla="*/ 0 w 182"/>
                  <a:gd name="T5" fmla="*/ 0 h 1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2" h="106">
                    <a:moveTo>
                      <a:pt x="182" y="91"/>
                    </a:moveTo>
                    <a:cubicBezTo>
                      <a:pt x="151" y="98"/>
                      <a:pt x="121" y="106"/>
                      <a:pt x="91" y="91"/>
                    </a:cubicBezTo>
                    <a:cubicBezTo>
                      <a:pt x="61" y="76"/>
                      <a:pt x="15" y="15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06"/>
              <p:cNvSpPr>
                <a:spLocks/>
              </p:cNvSpPr>
              <p:nvPr/>
            </p:nvSpPr>
            <p:spPr bwMode="auto">
              <a:xfrm>
                <a:off x="4014" y="3112"/>
                <a:ext cx="317" cy="182"/>
              </a:xfrm>
              <a:custGeom>
                <a:avLst/>
                <a:gdLst>
                  <a:gd name="T0" fmla="*/ 0 w 317"/>
                  <a:gd name="T1" fmla="*/ 0 h 182"/>
                  <a:gd name="T2" fmla="*/ 90 w 317"/>
                  <a:gd name="T3" fmla="*/ 137 h 182"/>
                  <a:gd name="T4" fmla="*/ 317 w 317"/>
                  <a:gd name="T5" fmla="*/ 182 h 1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7" h="182">
                    <a:moveTo>
                      <a:pt x="0" y="0"/>
                    </a:moveTo>
                    <a:cubicBezTo>
                      <a:pt x="18" y="53"/>
                      <a:pt x="37" y="107"/>
                      <a:pt x="90" y="137"/>
                    </a:cubicBezTo>
                    <a:cubicBezTo>
                      <a:pt x="143" y="167"/>
                      <a:pt x="279" y="175"/>
                      <a:pt x="317" y="18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83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死锁的例子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E43-C5CB-4E13-A666-0D6025A07D23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57882" y="2204864"/>
            <a:ext cx="7702550" cy="3195637"/>
            <a:chOff x="454" y="1513"/>
            <a:chExt cx="4852" cy="201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17" y="1801"/>
              <a:ext cx="2289" cy="17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084" y="1882"/>
              <a:ext cx="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...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84" y="2196"/>
              <a:ext cx="10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  Request(B);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898" y="2196"/>
              <a:ext cx="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&lt;b&gt;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84" y="2510"/>
              <a:ext cx="10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  Request(A);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898" y="2510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&lt;a&gt;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084" y="2825"/>
              <a:ext cx="9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  Release(B);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084" y="3139"/>
              <a:ext cx="10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  Release(A);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080" y="1536"/>
              <a:ext cx="2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/>
              <a:r>
                <a:rPr lang="en-US" altLang="zh-CN" b="1" dirty="0">
                  <a:solidFill>
                    <a:srgbClr val="FF0000"/>
                  </a:solidFill>
                  <a:latin typeface="+mn-lt"/>
                </a:rPr>
                <a:t>Q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54" y="1791"/>
              <a:ext cx="2271" cy="17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21" y="1882"/>
              <a:ext cx="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...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21" y="2196"/>
              <a:ext cx="10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  Request(A);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338" y="2196"/>
              <a:ext cx="2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&lt;a&gt;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21" y="2510"/>
              <a:ext cx="10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  Request(B);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338" y="2510"/>
              <a:ext cx="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&lt;b&gt;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21" y="2825"/>
              <a:ext cx="10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  Release(A);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21" y="3139"/>
              <a:ext cx="9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</a:rPr>
                <a:t>  Release(B);</a:t>
              </a:r>
              <a:endParaRPr lang="en-US" altLang="zh-CN" b="1">
                <a:latin typeface="+mn-lt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489" y="1513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0000"/>
                  </a:solidFill>
                  <a:latin typeface="+mn-lt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5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死锁定理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对于较复杂的资源分配图，可能有多个既未阻塞又非孤立的进程结点。有关文献已经证明，</a:t>
            </a:r>
            <a:r>
              <a:rPr lang="zh-CN" altLang="en-US" dirty="0">
                <a:solidFill>
                  <a:srgbClr val="0000FF"/>
                </a:solidFill>
              </a:rPr>
              <a:t>所有的简化顺序，都将得到相同的不可简化图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死锁定理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zh-CN" altLang="en-US" dirty="0">
                <a:solidFill>
                  <a:srgbClr val="0000FF"/>
                </a:solidFill>
              </a:rPr>
              <a:t>为死锁状态的条件是：当且仅当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zh-CN" altLang="en-US" dirty="0">
                <a:solidFill>
                  <a:srgbClr val="0000FF"/>
                </a:solidFill>
              </a:rPr>
              <a:t>状态的资源分配图是不可完全简化的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D610-553A-4380-B505-FB015AE32E9D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死锁定理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算法描述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en-US" altLang="zh-CN" dirty="0"/>
              <a:t>Available: </a:t>
            </a:r>
            <a:r>
              <a:rPr lang="zh-CN" altLang="en-US" dirty="0"/>
              <a:t>初始可用资源向量</a:t>
            </a:r>
          </a:p>
          <a:p>
            <a:pPr lvl="1"/>
            <a:r>
              <a:rPr lang="en-US" altLang="zh-CN" dirty="0"/>
              <a:t>Work: </a:t>
            </a:r>
            <a:r>
              <a:rPr lang="zh-CN" altLang="en-US" dirty="0"/>
              <a:t>当前可用资源向量</a:t>
            </a:r>
          </a:p>
          <a:p>
            <a:pPr lvl="1"/>
            <a:r>
              <a:rPr lang="en-US" altLang="zh-CN" dirty="0"/>
              <a:t>Request: </a:t>
            </a:r>
            <a:r>
              <a:rPr lang="zh-CN" altLang="en-US" dirty="0"/>
              <a:t>进程申请资源向量</a:t>
            </a:r>
          </a:p>
          <a:p>
            <a:pPr lvl="1"/>
            <a:r>
              <a:rPr lang="en-US" altLang="zh-CN" dirty="0"/>
              <a:t>Allocation: </a:t>
            </a:r>
            <a:r>
              <a:rPr lang="zh-CN" altLang="en-US" dirty="0"/>
              <a:t>分配资源向量</a:t>
            </a:r>
          </a:p>
          <a:p>
            <a:pPr lvl="1"/>
            <a:r>
              <a:rPr lang="en-US" altLang="zh-CN" dirty="0"/>
              <a:t>L: </a:t>
            </a:r>
            <a:r>
              <a:rPr lang="zh-CN" altLang="en-US" dirty="0"/>
              <a:t>孤立结点集合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C2D8-C655-4BA5-B1C3-F52644F9962E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5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死锁定理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算法描述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算法步骤</a:t>
            </a:r>
            <a:endParaRPr lang="en-US" altLang="zh-CN" dirty="0"/>
          </a:p>
          <a:p>
            <a:pPr lvl="1"/>
            <a:r>
              <a:rPr lang="zh-CN" altLang="en-US" dirty="0"/>
              <a:t>将不占用资源的进程记入</a:t>
            </a:r>
            <a:r>
              <a:rPr lang="en-US" altLang="zh-CN" dirty="0"/>
              <a:t>L</a:t>
            </a:r>
            <a:r>
              <a:rPr lang="zh-CN" altLang="en-US" dirty="0"/>
              <a:t>表中；</a:t>
            </a:r>
            <a:endParaRPr lang="en-US" altLang="zh-CN" dirty="0"/>
          </a:p>
          <a:p>
            <a:pPr lvl="1"/>
            <a:r>
              <a:rPr lang="zh-CN" altLang="en-US" dirty="0"/>
              <a:t>从进程集合中找到一个</a:t>
            </a:r>
            <a:r>
              <a:rPr lang="en-US" altLang="zh-CN" dirty="0"/>
              <a:t>Request ≤ Work</a:t>
            </a:r>
            <a:r>
              <a:rPr lang="zh-CN" altLang="en-US" dirty="0"/>
              <a:t>的进程</a:t>
            </a:r>
            <a:endParaRPr lang="en-US" altLang="zh-CN" dirty="0"/>
          </a:p>
          <a:p>
            <a:pPr lvl="1"/>
            <a:r>
              <a:rPr lang="zh-CN" altLang="en-US" dirty="0"/>
              <a:t>将其资源分配图简化，释放资源，维护工作向量：</a:t>
            </a:r>
            <a:r>
              <a:rPr lang="en-US" altLang="zh-CN" dirty="0"/>
              <a:t>Work := Work + Allocation</a:t>
            </a:r>
          </a:p>
          <a:p>
            <a:pPr lvl="1"/>
            <a:r>
              <a:rPr lang="zh-CN" altLang="en-US" dirty="0"/>
              <a:t>将它记入</a:t>
            </a:r>
            <a:r>
              <a:rPr lang="en-US" altLang="zh-CN" dirty="0"/>
              <a:t>L</a:t>
            </a:r>
          </a:p>
          <a:p>
            <a:pPr lvl="1"/>
            <a:r>
              <a:rPr lang="zh-CN" altLang="en-US" dirty="0"/>
              <a:t>重复该过程，若不能将所有进程都记入</a:t>
            </a:r>
            <a:r>
              <a:rPr lang="en-US" altLang="zh-CN" dirty="0"/>
              <a:t>L</a:t>
            </a:r>
            <a:r>
              <a:rPr lang="zh-CN" altLang="en-US" dirty="0"/>
              <a:t>中，便表明系统状态</a:t>
            </a:r>
            <a:r>
              <a:rPr lang="en-US" altLang="zh-CN" dirty="0"/>
              <a:t>S</a:t>
            </a:r>
            <a:r>
              <a:rPr lang="zh-CN" altLang="en-US" dirty="0"/>
              <a:t>的资源分配图是不可完全简化的，该状态将发生死锁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3D1-82BD-4146-B5AE-384151491F24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4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死锁的恢复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rgbClr val="0000FF"/>
                </a:solidFill>
              </a:rPr>
              <a:t>重要的是以最小的代价恢复系统的运行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dirty="0"/>
              <a:t>通过撤消代价最小的进程或使撤消进程数目最小，解除死锁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endParaRPr lang="en-US" altLang="zh-CN" dirty="0"/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dirty="0"/>
              <a:t>可选择的做法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dirty="0"/>
              <a:t>终止所有参与死锁的进程（最广泛采用），将系统回滚（</a:t>
            </a:r>
            <a:r>
              <a:rPr lang="en-US" altLang="zh-CN" dirty="0"/>
              <a:t>Roll-Back</a:t>
            </a:r>
            <a:r>
              <a:rPr lang="zh-CN" altLang="en-US" dirty="0"/>
              <a:t>）到前一个安全的监测点，然后重新启动所有进程；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dirty="0"/>
              <a:t>逐步终止进程，并随时检测，直到死锁消失；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dirty="0"/>
              <a:t>逐步剥夺被占用的资源，直到死锁消失；须保证被剥夺资源的进程，能回滚到上一个监测点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endParaRPr lang="en-US" altLang="zh-CN" dirty="0"/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dirty="0"/>
              <a:t>撤销进程的原则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dirty="0"/>
              <a:t>进程优先级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mtClean="0"/>
              <a:t>运行</a:t>
            </a:r>
            <a:r>
              <a:rPr lang="zh-CN" altLang="en-US" dirty="0"/>
              <a:t>代价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A009-514F-482C-8EAA-8B6AD6D3D852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8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死锁问题解决方法总结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C2D3-565D-496F-86CE-7015BBF7058D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graphicFrame>
        <p:nvGraphicFramePr>
          <p:cNvPr id="7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81203"/>
              </p:ext>
            </p:extLst>
          </p:nvPr>
        </p:nvGraphicFramePr>
        <p:xfrm>
          <a:off x="467742" y="1412776"/>
          <a:ext cx="8280722" cy="49291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6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手段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思路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具体方法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优点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缺点</a:t>
                      </a:r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14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预防</a:t>
                      </a:r>
                      <a:endParaRPr lang="en-US" altLang="zh-CN" sz="1600" b="1" dirty="0">
                        <a:latin typeface="+mn-lt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1600" b="1" dirty="0">
                          <a:latin typeface="+mn-lt"/>
                          <a:ea typeface="楷体" panose="02010609060101010101" pitchFamily="49" charset="-122"/>
                        </a:rPr>
                        <a:t>Prevention</a:t>
                      </a:r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）</a:t>
                      </a:r>
                    </a:p>
                  </a:txBody>
                  <a:tcPr marL="91429" marR="91429" marT="45716" marB="45716" anchor="ctr"/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从根本上防止死锁的发生；保守的，资源闲置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一次请求所有资源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适用于突发式资源处理的进程；不必剥夺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效率低；启动时间拖后；未来资源需求必须已知</a:t>
                      </a:r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27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资源剥夺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适用于状态可保存和恢复的资源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过多不必要的资源剥夺行为</a:t>
                      </a:r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27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资源按序申请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可在编译时检测，无需运行时检测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不允许增量的资源请求方式</a:t>
                      </a:r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避免</a:t>
                      </a:r>
                      <a:endParaRPr lang="en-US" altLang="zh-CN" sz="1600" b="1" dirty="0">
                        <a:latin typeface="+mn-lt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1600" b="1" dirty="0">
                          <a:latin typeface="+mn-lt"/>
                          <a:ea typeface="楷体" panose="02010609060101010101" pitchFamily="49" charset="-122"/>
                        </a:rPr>
                        <a:t>Avoidance</a:t>
                      </a:r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）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折中，分配时判断一下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寻找至少一条安全路径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无需剥夺；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latin typeface="+mn-lt"/>
                          <a:ea typeface="楷体" panose="02010609060101010101" pitchFamily="49" charset="-122"/>
                        </a:rPr>
                        <a:t>总体资</a:t>
                      </a:r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源需求必须</a:t>
                      </a:r>
                      <a:r>
                        <a:rPr lang="zh-CN" altLang="en-US" sz="1600" b="1">
                          <a:latin typeface="+mn-lt"/>
                          <a:ea typeface="楷体" panose="02010609060101010101" pitchFamily="49" charset="-122"/>
                        </a:rPr>
                        <a:t>已知</a:t>
                      </a:r>
                      <a:endParaRPr lang="zh-CN" altLang="en-US" sz="1600" b="1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检测</a:t>
                      </a:r>
                      <a:endParaRPr lang="en-US" altLang="zh-CN" sz="1600" b="1" dirty="0">
                        <a:latin typeface="+mn-lt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1600" b="1" dirty="0">
                          <a:latin typeface="+mn-lt"/>
                          <a:ea typeface="楷体" panose="02010609060101010101" pitchFamily="49" charset="-122"/>
                        </a:rPr>
                        <a:t>Detection</a:t>
                      </a:r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）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宽松的，只要可以就分配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定期检查死锁是否已经发生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不拖后初始化时间；简化了在线处理的复杂度</a:t>
                      </a:r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n-lt"/>
                          <a:ea typeface="楷体" panose="02010609060101010101" pitchFamily="49" charset="-122"/>
                        </a:rPr>
                        <a:t>剥夺资源造成额外损失</a:t>
                      </a:r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解决死锁问题的综合方法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资源归类：</a:t>
            </a:r>
            <a:r>
              <a:rPr lang="zh-CN" altLang="en-US" dirty="0"/>
              <a:t>将各种资源归入若干个不同的资源类中，如：外存交换区空间，进程资源（可分配的设备，如磁带机，文件），主存空间，内部资源（如</a:t>
            </a:r>
            <a:r>
              <a:rPr lang="en-US" altLang="zh-CN" dirty="0"/>
              <a:t>I/O</a:t>
            </a:r>
            <a:r>
              <a:rPr lang="zh-CN" altLang="en-US" dirty="0"/>
              <a:t>通道）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资源排序：</a:t>
            </a:r>
            <a:r>
              <a:rPr lang="zh-CN" altLang="en-US" dirty="0"/>
              <a:t>为防止在不同的资源类间由于循环等待产生死锁，可在不同资源类之间规定次序，对不同资源类中的资源采用线性按序申请的方法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针对性优化：</a:t>
            </a:r>
            <a:r>
              <a:rPr lang="zh-CN" altLang="en-US" dirty="0"/>
              <a:t>对同一资源类中的资源，采用相应的方法，例如使用避免的方法处理外设资源分配，而对存储资源则采用预防方法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CB2C-9BCB-4C31-8868-758391AEC3A0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8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解决死锁问题的综合方法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同类资源组的优化策略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外存交换区空间：</a:t>
            </a:r>
            <a:r>
              <a:rPr lang="zh-CN" altLang="en-US" sz="2400" dirty="0"/>
              <a:t>通过要求一次性分配所有的请求的资源来预防死锁，如果知道进程所需的最大存储需求（通常情况下是可知的），死锁避免是可以的</a:t>
            </a:r>
            <a:endParaRPr lang="en-US" altLang="zh-CN" sz="2400" dirty="0"/>
          </a:p>
          <a:p>
            <a:pPr lvl="1"/>
            <a:endParaRPr lang="zh-CN" altLang="en-US" sz="24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进程资源：</a:t>
            </a:r>
            <a:r>
              <a:rPr lang="zh-CN" altLang="en-US" sz="2400" dirty="0"/>
              <a:t>采用死锁避免策略很有效，因为进程可以事先声明它们将需要的这类资源，采用资源排序的策略也是可以的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主存：</a:t>
            </a:r>
            <a:r>
              <a:rPr lang="zh-CN" altLang="en-US" sz="2400" dirty="0"/>
              <a:t>采取基于剥夺的预防策略。当一个进程被剥夺后，它仅仅被换到辅存，释放空间即可解决死锁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内部资源：</a:t>
            </a:r>
            <a:r>
              <a:rPr lang="zh-CN" altLang="en-US" sz="2400" dirty="0"/>
              <a:t>使用基于资源排序的预防策略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FFCF-6E5A-45B0-9428-15C7FCCFF98B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6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  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18E-7695-41ED-9EDB-070B2361E598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666973" y="1412776"/>
            <a:ext cx="6137275" cy="2808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2200" b="0" dirty="0">
                <a:latin typeface="+mn-lt"/>
              </a:rPr>
              <a:t>             </a:t>
            </a:r>
            <a:r>
              <a:rPr lang="zh-CN" altLang="en-US" sz="2200" dirty="0">
                <a:latin typeface="+mn-lt"/>
              </a:rPr>
              <a:t>已分配的资源	           最大需求量	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200" dirty="0">
                <a:latin typeface="+mn-lt"/>
              </a:rPr>
              <a:t>             </a:t>
            </a:r>
            <a:r>
              <a:rPr lang="en-US" altLang="zh-CN" sz="2200" dirty="0">
                <a:latin typeface="+mn-lt"/>
              </a:rPr>
              <a:t>A	B	C	A	B	C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2200" dirty="0">
                <a:latin typeface="+mn-lt"/>
              </a:rPr>
              <a:t>P</a:t>
            </a:r>
            <a:r>
              <a:rPr lang="en-US" altLang="zh-CN" sz="2200" baseline="-25000" dirty="0">
                <a:latin typeface="+mn-lt"/>
              </a:rPr>
              <a:t>1  </a:t>
            </a:r>
            <a:r>
              <a:rPr lang="en-US" altLang="zh-CN" sz="2200" dirty="0">
                <a:latin typeface="+mn-lt"/>
              </a:rPr>
              <a:t>	       0	1	0	7	5	3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2200" dirty="0">
                <a:latin typeface="+mn-lt"/>
              </a:rPr>
              <a:t>P</a:t>
            </a:r>
            <a:r>
              <a:rPr lang="en-US" altLang="zh-CN" sz="2200" baseline="-25000" dirty="0">
                <a:latin typeface="+mn-lt"/>
              </a:rPr>
              <a:t>2</a:t>
            </a:r>
            <a:r>
              <a:rPr lang="en-US" altLang="zh-CN" sz="2200" dirty="0">
                <a:latin typeface="+mn-lt"/>
              </a:rPr>
              <a:t>	       2	0	0	3	2	2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2200" dirty="0">
                <a:latin typeface="+mn-lt"/>
              </a:rPr>
              <a:t>P</a:t>
            </a:r>
            <a:r>
              <a:rPr lang="en-US" altLang="zh-CN" sz="2200" baseline="-25000" dirty="0">
                <a:latin typeface="+mn-lt"/>
              </a:rPr>
              <a:t>3</a:t>
            </a:r>
            <a:r>
              <a:rPr lang="en-US" altLang="zh-CN" sz="2200" dirty="0">
                <a:latin typeface="+mn-lt"/>
              </a:rPr>
              <a:t>	       3	0	2	9	0	2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2200" dirty="0">
                <a:latin typeface="+mn-lt"/>
              </a:rPr>
              <a:t>P</a:t>
            </a:r>
            <a:r>
              <a:rPr lang="en-US" altLang="zh-CN" sz="2200" baseline="-25000" dirty="0">
                <a:latin typeface="+mn-lt"/>
              </a:rPr>
              <a:t>4</a:t>
            </a:r>
            <a:r>
              <a:rPr lang="en-US" altLang="zh-CN" sz="2200" dirty="0">
                <a:latin typeface="+mn-lt"/>
              </a:rPr>
              <a:t>	       2	1	1	2	2	2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2200" dirty="0">
                <a:latin typeface="+mn-lt"/>
              </a:rPr>
              <a:t>P</a:t>
            </a:r>
            <a:r>
              <a:rPr lang="en-US" altLang="zh-CN" sz="2200" baseline="-25000" dirty="0">
                <a:latin typeface="+mn-lt"/>
              </a:rPr>
              <a:t>5          </a:t>
            </a:r>
            <a:r>
              <a:rPr lang="en-US" altLang="zh-CN" sz="2200" dirty="0">
                <a:latin typeface="+mn-lt"/>
              </a:rPr>
              <a:t> 0		0	2	4	3	3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219430" y="2339866"/>
            <a:ext cx="15290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剩余资源：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A    B    C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3     3     2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68313" y="4365327"/>
            <a:ext cx="820737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    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画出资源分配图，此状态是否为安全状态，如果是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, 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则找出安全序列；在此基础上，请回答：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①  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P</a:t>
            </a:r>
            <a:r>
              <a:rPr lang="en-US" altLang="zh-CN" sz="2200" b="1" baseline="-25000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2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申请（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）能否分配？为什么？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②  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P</a:t>
            </a:r>
            <a:r>
              <a:rPr lang="en-US" altLang="zh-CN" sz="2200" b="1" baseline="-25000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5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申请（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3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3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）能否分配？为什么？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③  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P</a:t>
            </a:r>
            <a:r>
              <a:rPr lang="en-US" altLang="zh-CN" sz="2200" b="1" baseline="-25000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1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申请（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sz="2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）能否分配？为什么？</a:t>
            </a:r>
          </a:p>
        </p:txBody>
      </p:sp>
    </p:spTree>
    <p:extLst>
      <p:ext uri="{BB962C8B-B14F-4D97-AF65-F5344CB8AC3E}">
        <p14:creationId xmlns:p14="http://schemas.microsoft.com/office/powerpoint/2010/main" val="41459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1D89CC5-1E91-4B07-A49D-F0591162D17E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293890" name="Text Box 15"/>
          <p:cNvSpPr txBox="1">
            <a:spLocks noChangeArrowheads="1"/>
          </p:cNvSpPr>
          <p:nvPr/>
        </p:nvSpPr>
        <p:spPr bwMode="auto">
          <a:xfrm>
            <a:off x="304800" y="2781300"/>
            <a:ext cx="883920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6000">
                <a:solidFill>
                  <a:srgbClr val="3737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谢谢！</a:t>
            </a:r>
            <a:endParaRPr lang="en-US" altLang="zh-CN" sz="6000">
              <a:solidFill>
                <a:srgbClr val="3737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72450" y="-26988"/>
            <a:ext cx="958850" cy="895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93892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188913"/>
            <a:ext cx="26225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0655348"/>
      </p:ext>
    </p:extLst>
  </p:cSld>
  <p:clrMapOvr>
    <a:masterClrMapping/>
  </p:clrMapOvr>
  <p:transition advTm="398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死锁的例子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7A2C-0301-43FC-8E7C-AEFA4DF27ACC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84784"/>
            <a:ext cx="6606505" cy="477393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042138" y="2373923"/>
            <a:ext cx="4185139" cy="10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90646" y="1767254"/>
            <a:ext cx="1336431" cy="346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90646" y="2382715"/>
            <a:ext cx="1345223" cy="1099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4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死锁的例子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C6B-73D5-4B96-B082-16DCCABA4022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84784"/>
            <a:ext cx="6606505" cy="477393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994031" y="1855177"/>
            <a:ext cx="1266092" cy="3341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024554" y="3015762"/>
            <a:ext cx="4185138" cy="124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967654" y="3006969"/>
            <a:ext cx="1301261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2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死锁的例子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9C3B-8D86-40ED-B314-6DFE0147433F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84784"/>
            <a:ext cx="6606505" cy="47739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83968" y="3501008"/>
            <a:ext cx="720080" cy="792088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6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不会发生死锁的例子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8703-9566-4B08-ABA9-3F3E97E2D179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6982800" cy="509617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132845" y="5034367"/>
            <a:ext cx="1325105" cy="263471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3755657" y="5034366"/>
            <a:ext cx="1325105" cy="263471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11915" y="4106006"/>
            <a:ext cx="110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使用完立刻释放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死锁的定义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CB04-B304-4F33-A73D-7E3012B7D96F}" type="datetime1">
              <a:rPr lang="zh-CN" altLang="en-US" smtClean="0"/>
              <a:pPr/>
              <a:t>2018-08-11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CH05  Deadlock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B811-08A7-493A-864A-0A97D48BC52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71600" y="2636912"/>
            <a:ext cx="720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一组进程中，每个进程都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无限等待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被该组进程中另一进程所占有的、因而永远无法得到的资源，这种现象称为进程死锁，这一组进程就称为死锁进程。</a:t>
            </a:r>
          </a:p>
        </p:txBody>
      </p:sp>
    </p:spTree>
    <p:extLst>
      <p:ext uri="{BB962C8B-B14F-4D97-AF65-F5344CB8AC3E}">
        <p14:creationId xmlns:p14="http://schemas.microsoft.com/office/powerpoint/2010/main" val="76282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</TotalTime>
  <Words>3498</Words>
  <Application>Microsoft Office PowerPoint</Application>
  <PresentationFormat>全屏显示(4:3)</PresentationFormat>
  <Paragraphs>705</Paragraphs>
  <Slides>48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华文仿宋</vt:lpstr>
      <vt:lpstr>华文黑体</vt:lpstr>
      <vt:lpstr>华文新魏</vt:lpstr>
      <vt:lpstr>楷体</vt:lpstr>
      <vt:lpstr>宋体</vt:lpstr>
      <vt:lpstr>微软雅黑</vt:lpstr>
      <vt:lpstr>Arial</vt:lpstr>
      <vt:lpstr>Calibri</vt:lpstr>
      <vt:lpstr>Segoe UI Symbol</vt:lpstr>
      <vt:lpstr>Times New Roman</vt:lpstr>
      <vt:lpstr>Wingdings</vt:lpstr>
      <vt:lpstr>Office Theme</vt:lpstr>
      <vt:lpstr>第5章  死锁问题</vt:lpstr>
      <vt:lpstr>内容概述</vt:lpstr>
      <vt:lpstr>死锁现象</vt:lpstr>
      <vt:lpstr>死锁的例子</vt:lpstr>
      <vt:lpstr>死锁的例子</vt:lpstr>
      <vt:lpstr>死锁的例子</vt:lpstr>
      <vt:lpstr>死锁的例子</vt:lpstr>
      <vt:lpstr>不会发生死锁的例子</vt:lpstr>
      <vt:lpstr>死锁的定义</vt:lpstr>
      <vt:lpstr>资源类型</vt:lpstr>
      <vt:lpstr>资源类型</vt:lpstr>
      <vt:lpstr>可重用资源上的死锁</vt:lpstr>
      <vt:lpstr>可消耗性资源上的死锁</vt:lpstr>
      <vt:lpstr>死锁发生的条件</vt:lpstr>
      <vt:lpstr>资源分配图</vt:lpstr>
      <vt:lpstr>资源分配图</vt:lpstr>
      <vt:lpstr>解决死锁问题的思路</vt:lpstr>
      <vt:lpstr>内容概述</vt:lpstr>
      <vt:lpstr>什么是死锁的“预防”？</vt:lpstr>
      <vt:lpstr>死锁的预防</vt:lpstr>
      <vt:lpstr>死锁的预防</vt:lpstr>
      <vt:lpstr>内容概述</vt:lpstr>
      <vt:lpstr>死锁的避免</vt:lpstr>
      <vt:lpstr>安全状态</vt:lpstr>
      <vt:lpstr>安全状态</vt:lpstr>
      <vt:lpstr>银行家算法</vt:lpstr>
      <vt:lpstr>银行家算法</vt:lpstr>
      <vt:lpstr>银行家算法</vt:lpstr>
      <vt:lpstr>银行家算法</vt:lpstr>
      <vt:lpstr>银行家算法</vt:lpstr>
      <vt:lpstr>银行家算法举例</vt:lpstr>
      <vt:lpstr>银行家算法举例</vt:lpstr>
      <vt:lpstr>银行家算法举例</vt:lpstr>
      <vt:lpstr>使用银行家算法的特点</vt:lpstr>
      <vt:lpstr>内容概述</vt:lpstr>
      <vt:lpstr>死锁的检测与恢复</vt:lpstr>
      <vt:lpstr>资源分配图</vt:lpstr>
      <vt:lpstr>资源分配图</vt:lpstr>
      <vt:lpstr>死锁定理</vt:lpstr>
      <vt:lpstr>死锁定理</vt:lpstr>
      <vt:lpstr>死锁定理</vt:lpstr>
      <vt:lpstr>死锁定理</vt:lpstr>
      <vt:lpstr>死锁的恢复</vt:lpstr>
      <vt:lpstr>死锁问题解决方法总结</vt:lpstr>
      <vt:lpstr>解决死锁问题的综合方法</vt:lpstr>
      <vt:lpstr>解决死锁问题的综合方法</vt:lpstr>
      <vt:lpstr>作  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 课程简介</dc:title>
  <dc:creator>Mingsong Lu</dc:creator>
  <cp:lastModifiedBy>1234</cp:lastModifiedBy>
  <cp:revision>354</cp:revision>
  <dcterms:created xsi:type="dcterms:W3CDTF">2015-03-10T09:46:44Z</dcterms:created>
  <dcterms:modified xsi:type="dcterms:W3CDTF">2018-08-11T07:09:12Z</dcterms:modified>
</cp:coreProperties>
</file>