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6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69"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12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BEE58-1028-475B-9B8B-4FFC93BD9EE3}" type="datetimeFigureOut">
              <a:rPr lang="zh-CN" altLang="en-US" smtClean="0"/>
              <a:t>2018/7/20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65785-5416-4B5E-81CF-3F4F482354C1}" type="slidenum">
              <a:rPr lang="zh-CN" altLang="en-US" smtClean="0"/>
              <a:t>‹#›</a:t>
            </a:fld>
            <a:endParaRPr lang="zh-CN" altLang="en-US"/>
          </a:p>
        </p:txBody>
      </p:sp>
    </p:spTree>
    <p:extLst>
      <p:ext uri="{BB962C8B-B14F-4D97-AF65-F5344CB8AC3E}">
        <p14:creationId xmlns:p14="http://schemas.microsoft.com/office/powerpoint/2010/main" val="382520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Rot="1" noChangeAspect="1" noChangeArrowheads="1" noTextEdit="1"/>
          </p:cNvSpPr>
          <p:nvPr>
            <p:ph type="sldImg"/>
          </p:nvPr>
        </p:nvSpPr>
        <p:spPr>
          <a:xfrm>
            <a:off x="1371600" y="1143000"/>
            <a:ext cx="4114800" cy="3086100"/>
          </a:xfrm>
          <a:ln/>
        </p:spPr>
      </p:sp>
      <p:sp>
        <p:nvSpPr>
          <p:cNvPr id="8744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mtClean="0"/>
          </a:p>
        </p:txBody>
      </p:sp>
    </p:spTree>
    <p:extLst>
      <p:ext uri="{BB962C8B-B14F-4D97-AF65-F5344CB8AC3E}">
        <p14:creationId xmlns:p14="http://schemas.microsoft.com/office/powerpoint/2010/main" val="2643609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963BA24-5A84-4596-B3FE-C778ABB0BBBA}" type="datetimeFigureOut">
              <a:rPr lang="zh-CN" altLang="en-US" smtClean="0"/>
              <a:t>2018/7/20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F00013-9993-4062-8FBF-35EFEAEA8F4E}" type="slidenum">
              <a:rPr lang="zh-CN" altLang="en-US" smtClean="0"/>
              <a:t>‹#›</a:t>
            </a:fld>
            <a:endParaRPr lang="zh-CN" altLang="en-US"/>
          </a:p>
        </p:txBody>
      </p:sp>
    </p:spTree>
    <p:extLst>
      <p:ext uri="{BB962C8B-B14F-4D97-AF65-F5344CB8AC3E}">
        <p14:creationId xmlns:p14="http://schemas.microsoft.com/office/powerpoint/2010/main" val="68996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963BA24-5A84-4596-B3FE-C778ABB0BBBA}" type="datetimeFigureOut">
              <a:rPr lang="zh-CN" altLang="en-US" smtClean="0"/>
              <a:t>2018/7/20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F00013-9993-4062-8FBF-35EFEAEA8F4E}" type="slidenum">
              <a:rPr lang="zh-CN" altLang="en-US" smtClean="0"/>
              <a:t>‹#›</a:t>
            </a:fld>
            <a:endParaRPr lang="zh-CN" altLang="en-US"/>
          </a:p>
        </p:txBody>
      </p:sp>
    </p:spTree>
    <p:extLst>
      <p:ext uri="{BB962C8B-B14F-4D97-AF65-F5344CB8AC3E}">
        <p14:creationId xmlns:p14="http://schemas.microsoft.com/office/powerpoint/2010/main" val="165081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963BA24-5A84-4596-B3FE-C778ABB0BBBA}" type="datetimeFigureOut">
              <a:rPr lang="zh-CN" altLang="en-US" smtClean="0"/>
              <a:t>2018/7/20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F00013-9993-4062-8FBF-35EFEAEA8F4E}" type="slidenum">
              <a:rPr lang="zh-CN" altLang="en-US" smtClean="0"/>
              <a:t>‹#›</a:t>
            </a:fld>
            <a:endParaRPr lang="zh-CN" altLang="en-US"/>
          </a:p>
        </p:txBody>
      </p:sp>
    </p:spTree>
    <p:extLst>
      <p:ext uri="{BB962C8B-B14F-4D97-AF65-F5344CB8AC3E}">
        <p14:creationId xmlns:p14="http://schemas.microsoft.com/office/powerpoint/2010/main" val="3770024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457200"/>
            <a:ext cx="91440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5568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963BA24-5A84-4596-B3FE-C778ABB0BBBA}" type="datetimeFigureOut">
              <a:rPr lang="zh-CN" altLang="en-US" smtClean="0"/>
              <a:t>2018/7/20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F00013-9993-4062-8FBF-35EFEAEA8F4E}" type="slidenum">
              <a:rPr lang="zh-CN" altLang="en-US" smtClean="0"/>
              <a:t>‹#›</a:t>
            </a:fld>
            <a:endParaRPr lang="zh-CN" altLang="en-US"/>
          </a:p>
        </p:txBody>
      </p:sp>
    </p:spTree>
    <p:extLst>
      <p:ext uri="{BB962C8B-B14F-4D97-AF65-F5344CB8AC3E}">
        <p14:creationId xmlns:p14="http://schemas.microsoft.com/office/powerpoint/2010/main" val="418592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963BA24-5A84-4596-B3FE-C778ABB0BBBA}" type="datetimeFigureOut">
              <a:rPr lang="zh-CN" altLang="en-US" smtClean="0"/>
              <a:t>2018/7/20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F00013-9993-4062-8FBF-35EFEAEA8F4E}" type="slidenum">
              <a:rPr lang="zh-CN" altLang="en-US" smtClean="0"/>
              <a:t>‹#›</a:t>
            </a:fld>
            <a:endParaRPr lang="zh-CN" altLang="en-US"/>
          </a:p>
        </p:txBody>
      </p:sp>
    </p:spTree>
    <p:extLst>
      <p:ext uri="{BB962C8B-B14F-4D97-AF65-F5344CB8AC3E}">
        <p14:creationId xmlns:p14="http://schemas.microsoft.com/office/powerpoint/2010/main" val="242747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963BA24-5A84-4596-B3FE-C778ABB0BBBA}" type="datetimeFigureOut">
              <a:rPr lang="zh-CN" altLang="en-US" smtClean="0"/>
              <a:t>2018/7/20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F00013-9993-4062-8FBF-35EFEAEA8F4E}" type="slidenum">
              <a:rPr lang="zh-CN" altLang="en-US" smtClean="0"/>
              <a:t>‹#›</a:t>
            </a:fld>
            <a:endParaRPr lang="zh-CN" altLang="en-US"/>
          </a:p>
        </p:txBody>
      </p:sp>
    </p:spTree>
    <p:extLst>
      <p:ext uri="{BB962C8B-B14F-4D97-AF65-F5344CB8AC3E}">
        <p14:creationId xmlns:p14="http://schemas.microsoft.com/office/powerpoint/2010/main" val="4121559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963BA24-5A84-4596-B3FE-C778ABB0BBBA}" type="datetimeFigureOut">
              <a:rPr lang="zh-CN" altLang="en-US" smtClean="0"/>
              <a:t>2018/7/20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F00013-9993-4062-8FBF-35EFEAEA8F4E}" type="slidenum">
              <a:rPr lang="zh-CN" altLang="en-US" smtClean="0"/>
              <a:t>‹#›</a:t>
            </a:fld>
            <a:endParaRPr lang="zh-CN" altLang="en-US"/>
          </a:p>
        </p:txBody>
      </p:sp>
    </p:spTree>
    <p:extLst>
      <p:ext uri="{BB962C8B-B14F-4D97-AF65-F5344CB8AC3E}">
        <p14:creationId xmlns:p14="http://schemas.microsoft.com/office/powerpoint/2010/main" val="229123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963BA24-5A84-4596-B3FE-C778ABB0BBBA}" type="datetimeFigureOut">
              <a:rPr lang="zh-CN" altLang="en-US" smtClean="0"/>
              <a:t>2018/7/20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F00013-9993-4062-8FBF-35EFEAEA8F4E}" type="slidenum">
              <a:rPr lang="zh-CN" altLang="en-US" smtClean="0"/>
              <a:t>‹#›</a:t>
            </a:fld>
            <a:endParaRPr lang="zh-CN" altLang="en-US"/>
          </a:p>
        </p:txBody>
      </p:sp>
    </p:spTree>
    <p:extLst>
      <p:ext uri="{BB962C8B-B14F-4D97-AF65-F5344CB8AC3E}">
        <p14:creationId xmlns:p14="http://schemas.microsoft.com/office/powerpoint/2010/main" val="271608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3BA24-5A84-4596-B3FE-C778ABB0BBBA}" type="datetimeFigureOut">
              <a:rPr lang="zh-CN" altLang="en-US" smtClean="0"/>
              <a:t>2018/7/20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2F00013-9993-4062-8FBF-35EFEAEA8F4E}" type="slidenum">
              <a:rPr lang="zh-CN" altLang="en-US" smtClean="0"/>
              <a:t>‹#›</a:t>
            </a:fld>
            <a:endParaRPr lang="zh-CN" altLang="en-US"/>
          </a:p>
        </p:txBody>
      </p:sp>
    </p:spTree>
    <p:extLst>
      <p:ext uri="{BB962C8B-B14F-4D97-AF65-F5344CB8AC3E}">
        <p14:creationId xmlns:p14="http://schemas.microsoft.com/office/powerpoint/2010/main" val="378217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963BA24-5A84-4596-B3FE-C778ABB0BBBA}" type="datetimeFigureOut">
              <a:rPr lang="zh-CN" altLang="en-US" smtClean="0"/>
              <a:t>2018/7/20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F00013-9993-4062-8FBF-35EFEAEA8F4E}" type="slidenum">
              <a:rPr lang="zh-CN" altLang="en-US" smtClean="0"/>
              <a:t>‹#›</a:t>
            </a:fld>
            <a:endParaRPr lang="zh-CN" altLang="en-US"/>
          </a:p>
        </p:txBody>
      </p:sp>
    </p:spTree>
    <p:extLst>
      <p:ext uri="{BB962C8B-B14F-4D97-AF65-F5344CB8AC3E}">
        <p14:creationId xmlns:p14="http://schemas.microsoft.com/office/powerpoint/2010/main" val="3144352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963BA24-5A84-4596-B3FE-C778ABB0BBBA}" type="datetimeFigureOut">
              <a:rPr lang="zh-CN" altLang="en-US" smtClean="0"/>
              <a:t>2018/7/20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F00013-9993-4062-8FBF-35EFEAEA8F4E}" type="slidenum">
              <a:rPr lang="zh-CN" altLang="en-US" smtClean="0"/>
              <a:t>‹#›</a:t>
            </a:fld>
            <a:endParaRPr lang="zh-CN" altLang="en-US"/>
          </a:p>
        </p:txBody>
      </p:sp>
    </p:spTree>
    <p:extLst>
      <p:ext uri="{BB962C8B-B14F-4D97-AF65-F5344CB8AC3E}">
        <p14:creationId xmlns:p14="http://schemas.microsoft.com/office/powerpoint/2010/main" val="306754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3BA24-5A84-4596-B3FE-C778ABB0BBBA}" type="datetimeFigureOut">
              <a:rPr lang="zh-CN" altLang="en-US" smtClean="0"/>
              <a:t>2018/7/20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00013-9993-4062-8FBF-35EFEAEA8F4E}" type="slidenum">
              <a:rPr lang="zh-CN" altLang="en-US" smtClean="0"/>
              <a:t>‹#›</a:t>
            </a:fld>
            <a:endParaRPr lang="zh-CN" altLang="en-US"/>
          </a:p>
        </p:txBody>
      </p:sp>
    </p:spTree>
    <p:extLst>
      <p:ext uri="{BB962C8B-B14F-4D97-AF65-F5344CB8AC3E}">
        <p14:creationId xmlns:p14="http://schemas.microsoft.com/office/powerpoint/2010/main" val="39608983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Rectangle 2"/>
          <p:cNvSpPr>
            <a:spLocks noGrp="1" noChangeArrowheads="1"/>
          </p:cNvSpPr>
          <p:nvPr>
            <p:ph type="ctrTitle"/>
          </p:nvPr>
        </p:nvSpPr>
        <p:spPr>
          <a:xfrm>
            <a:off x="827090" y="1125540"/>
            <a:ext cx="4105275" cy="1366837"/>
          </a:xfrm>
        </p:spPr>
        <p:txBody>
          <a:bodyPr/>
          <a:lstStyle/>
          <a:p>
            <a:pPr>
              <a:defRPr/>
            </a:pPr>
            <a:r>
              <a:rPr lang="zh-CN" altLang="en-US" sz="8800">
                <a:solidFill>
                  <a:srgbClr val="CC0000"/>
                </a:solidFill>
                <a:latin typeface="Arial Black" pitchFamily="34" charset="0"/>
                <a:ea typeface="方正舒体" pitchFamily="2" charset="-122"/>
              </a:rPr>
              <a:t>第十章</a:t>
            </a:r>
          </a:p>
        </p:txBody>
      </p:sp>
      <p:sp>
        <p:nvSpPr>
          <p:cNvPr id="1277955" name="WordArt 3"/>
          <p:cNvSpPr>
            <a:spLocks noChangeArrowheads="1" noChangeShapeType="1" noTextEdit="1"/>
          </p:cNvSpPr>
          <p:nvPr/>
        </p:nvSpPr>
        <p:spPr bwMode="auto">
          <a:xfrm>
            <a:off x="2195513" y="3068640"/>
            <a:ext cx="4392612" cy="1152525"/>
          </a:xfrm>
          <a:prstGeom prst="rect">
            <a:avLst/>
          </a:prstGeom>
        </p:spPr>
        <p:txBody>
          <a:bodyPr wrap="none" fromWordArt="1">
            <a:prstTxWarp prst="textPlain">
              <a:avLst>
                <a:gd name="adj" fmla="val 50000"/>
              </a:avLst>
            </a:prstTxWarp>
          </a:bodyPr>
          <a:lstStyle/>
          <a:p>
            <a:r>
              <a:rPr lang="zh-CN" altLang="en-US" sz="4400" b="1" kern="10">
                <a:ln w="19050">
                  <a:solidFill>
                    <a:srgbClr val="99CCFF"/>
                  </a:solidFill>
                  <a:round/>
                  <a:headEnd/>
                  <a:tailEnd/>
                </a:ln>
                <a:solidFill>
                  <a:srgbClr val="0066CC"/>
                </a:solidFill>
                <a:effectLst>
                  <a:outerShdw dist="35921" dir="2700000" algn="ctr" rotWithShape="0">
                    <a:srgbClr val="990000"/>
                  </a:outerShdw>
                </a:effectLst>
                <a:latin typeface="隶书" panose="02010509060101010101" pitchFamily="49" charset="-122"/>
                <a:ea typeface="隶书" panose="02010509060101010101" pitchFamily="49" charset="-122"/>
              </a:rPr>
              <a:t>指针</a:t>
            </a:r>
          </a:p>
        </p:txBody>
      </p:sp>
    </p:spTree>
    <p:extLst>
      <p:ext uri="{BB962C8B-B14F-4D97-AF65-F5344CB8AC3E}">
        <p14:creationId xmlns:p14="http://schemas.microsoft.com/office/powerpoint/2010/main" val="4059424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1277955"/>
                                        </p:tgtEl>
                                        <p:attrNameLst>
                                          <p:attrName>style.visibility</p:attrName>
                                        </p:attrNameLst>
                                      </p:cBhvr>
                                      <p:to>
                                        <p:strVal val="visible"/>
                                      </p:to>
                                    </p:set>
                                    <p:anim calcmode="lin" valueType="num">
                                      <p:cBhvr>
                                        <p:cTn id="7" dur="500" fill="hold"/>
                                        <p:tgtEl>
                                          <p:spTgt spid="1277955"/>
                                        </p:tgtEl>
                                        <p:attrNameLst>
                                          <p:attrName>ppt_w</p:attrName>
                                        </p:attrNameLst>
                                      </p:cBhvr>
                                      <p:tavLst>
                                        <p:tav tm="0">
                                          <p:val>
                                            <p:fltVal val="0"/>
                                          </p:val>
                                        </p:tav>
                                        <p:tav tm="100000">
                                          <p:val>
                                            <p:strVal val="#ppt_w"/>
                                          </p:val>
                                        </p:tav>
                                      </p:tavLst>
                                    </p:anim>
                                    <p:anim calcmode="lin" valueType="num">
                                      <p:cBhvr>
                                        <p:cTn id="8" dur="500" fill="hold"/>
                                        <p:tgtEl>
                                          <p:spTgt spid="1277955"/>
                                        </p:tgtEl>
                                        <p:attrNameLst>
                                          <p:attrName>ppt_h</p:attrName>
                                        </p:attrNameLst>
                                      </p:cBhvr>
                                      <p:tavLst>
                                        <p:tav tm="0">
                                          <p:val>
                                            <p:fltVal val="0"/>
                                          </p:val>
                                        </p:tav>
                                        <p:tav tm="100000">
                                          <p:val>
                                            <p:strVal val="#ppt_h"/>
                                          </p:val>
                                        </p:tav>
                                      </p:tavLst>
                                    </p:anim>
                                    <p:anim calcmode="lin" valueType="num">
                                      <p:cBhvr>
                                        <p:cTn id="9" dur="500" fill="hold"/>
                                        <p:tgtEl>
                                          <p:spTgt spid="1277955"/>
                                        </p:tgtEl>
                                        <p:attrNameLst>
                                          <p:attrName>ppt_x</p:attrName>
                                        </p:attrNameLst>
                                      </p:cBhvr>
                                      <p:tavLst>
                                        <p:tav tm="0">
                                          <p:val>
                                            <p:fltVal val="0.5"/>
                                          </p:val>
                                        </p:tav>
                                        <p:tav tm="100000">
                                          <p:val>
                                            <p:strVal val="#ppt_x"/>
                                          </p:val>
                                        </p:tav>
                                      </p:tavLst>
                                    </p:anim>
                                    <p:anim calcmode="lin" valueType="num">
                                      <p:cBhvr>
                                        <p:cTn id="10" dur="500" fill="hold"/>
                                        <p:tgtEl>
                                          <p:spTgt spid="1277955"/>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127795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5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Text Box 2"/>
          <p:cNvSpPr txBox="1">
            <a:spLocks noChangeArrowheads="1"/>
          </p:cNvSpPr>
          <p:nvPr/>
        </p:nvSpPr>
        <p:spPr bwMode="auto">
          <a:xfrm>
            <a:off x="323850" y="260352"/>
            <a:ext cx="4110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a:t>
            </a:r>
            <a:r>
              <a:rPr lang="zh-CN" altLang="en-US" sz="2800" b="1"/>
              <a:t>２</a:t>
            </a:r>
            <a:r>
              <a:rPr lang="en-US" altLang="zh-CN" sz="2800" b="1"/>
              <a:t>.</a:t>
            </a:r>
            <a:r>
              <a:rPr lang="zh-CN" altLang="en-US" sz="2800" b="1"/>
              <a:t>２ 指针变量的引用</a:t>
            </a:r>
            <a:r>
              <a:rPr lang="zh-CN" altLang="en-US" sz="2800"/>
              <a:t> </a:t>
            </a:r>
          </a:p>
        </p:txBody>
      </p:sp>
      <p:sp>
        <p:nvSpPr>
          <p:cNvPr id="1288195" name="Text Box 3"/>
          <p:cNvSpPr txBox="1">
            <a:spLocks noChangeArrowheads="1"/>
          </p:cNvSpPr>
          <p:nvPr/>
        </p:nvSpPr>
        <p:spPr bwMode="auto">
          <a:xfrm>
            <a:off x="468313" y="908050"/>
            <a:ext cx="80073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请牢记，指针变量中只能存放地址（指针），</a:t>
            </a:r>
          </a:p>
          <a:p>
            <a:pPr algn="l" eaLnBrk="1" hangingPunct="1"/>
            <a:r>
              <a:rPr lang="zh-CN" altLang="en-US" sz="2800"/>
              <a:t>不要将一个整数（或任何其他非地址类型的数据）</a:t>
            </a:r>
          </a:p>
          <a:p>
            <a:pPr algn="l" eaLnBrk="1" hangingPunct="1"/>
            <a:r>
              <a:rPr lang="zh-CN" altLang="en-US" sz="2800"/>
              <a:t>赋给一个指针变量。</a:t>
            </a:r>
            <a:r>
              <a:rPr lang="zh-CN" altLang="en-US" sz="2800">
                <a:solidFill>
                  <a:srgbClr val="A50021"/>
                </a:solidFill>
              </a:rPr>
              <a:t> </a:t>
            </a:r>
          </a:p>
        </p:txBody>
      </p:sp>
      <p:sp>
        <p:nvSpPr>
          <p:cNvPr id="1288196" name="Text Box 4"/>
          <p:cNvSpPr txBox="1">
            <a:spLocks noChangeArrowheads="1"/>
          </p:cNvSpPr>
          <p:nvPr/>
        </p:nvSpPr>
        <p:spPr bwMode="auto">
          <a:xfrm>
            <a:off x="623890" y="2420938"/>
            <a:ext cx="5718175" cy="51911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１ 通过指针变量访问整型变量</a:t>
            </a:r>
          </a:p>
        </p:txBody>
      </p:sp>
      <p:sp>
        <p:nvSpPr>
          <p:cNvPr id="1288197" name="Text Box 5"/>
          <p:cNvSpPr txBox="1">
            <a:spLocks noChangeArrowheads="1"/>
          </p:cNvSpPr>
          <p:nvPr/>
        </p:nvSpPr>
        <p:spPr bwMode="auto">
          <a:xfrm>
            <a:off x="539750" y="3213100"/>
            <a:ext cx="74168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en-US" altLang="zh-CN" sz="2800"/>
              <a:t>void</a:t>
            </a:r>
            <a:r>
              <a:rPr lang="zh-CN" altLang="en-US" sz="2800"/>
              <a:t>　</a:t>
            </a:r>
            <a:r>
              <a:rPr lang="en-US" altLang="zh-CN" sz="2800" b="1">
                <a:solidFill>
                  <a:srgbClr val="A50021"/>
                </a:solidFill>
              </a:rPr>
              <a:t>main</a:t>
            </a:r>
            <a:r>
              <a:rPr lang="en-US" altLang="zh-CN" sz="2800"/>
              <a:t> ( )</a:t>
            </a:r>
          </a:p>
          <a:p>
            <a:pPr algn="l" eaLnBrk="1" hangingPunct="1"/>
            <a:r>
              <a:rPr lang="zh-CN" altLang="en-US" sz="2800"/>
              <a:t>｛  </a:t>
            </a:r>
            <a:r>
              <a:rPr lang="en-US" altLang="zh-CN" sz="2800"/>
              <a:t>int </a:t>
            </a:r>
            <a:r>
              <a:rPr lang="zh-CN" altLang="en-US" sz="2800"/>
              <a:t>ａ，ｂ；</a:t>
            </a:r>
          </a:p>
          <a:p>
            <a:pPr algn="l" eaLnBrk="1" hangingPunct="1"/>
            <a:r>
              <a:rPr lang="zh-CN" altLang="en-US" sz="2800"/>
              <a:t>      </a:t>
            </a:r>
            <a:r>
              <a:rPr lang="en-US" altLang="zh-CN" sz="2800"/>
              <a:t>int*pointer_</a:t>
            </a:r>
            <a:r>
              <a:rPr lang="zh-CN" altLang="en-US" sz="2800"/>
              <a:t>１， *</a:t>
            </a:r>
            <a:r>
              <a:rPr lang="en-US" altLang="zh-CN" sz="2800"/>
              <a:t>pointer_</a:t>
            </a:r>
            <a:r>
              <a:rPr lang="zh-CN" altLang="en-US" sz="2800"/>
              <a:t>２；</a:t>
            </a:r>
          </a:p>
          <a:p>
            <a:pPr algn="l" eaLnBrk="1" hangingPunct="1"/>
            <a:r>
              <a:rPr lang="zh-CN" altLang="en-US" sz="2800"/>
              <a:t>     ａ＝１００；ｂ＝１０；</a:t>
            </a:r>
          </a:p>
          <a:p>
            <a:pPr algn="l" eaLnBrk="1" hangingPunct="1"/>
            <a:r>
              <a:rPr lang="zh-CN" altLang="en-US" sz="2800"/>
              <a:t>     </a:t>
            </a:r>
            <a:r>
              <a:rPr lang="en-US" altLang="zh-CN" sz="2800"/>
              <a:t>pointer_</a:t>
            </a:r>
            <a:r>
              <a:rPr lang="zh-CN" altLang="en-US" sz="2800"/>
              <a:t>１＝＆ａ；  </a:t>
            </a:r>
            <a:r>
              <a:rPr lang="en-US" altLang="zh-CN" sz="2800">
                <a:solidFill>
                  <a:srgbClr val="008000"/>
                </a:solidFill>
              </a:rPr>
              <a:t>/*</a:t>
            </a:r>
            <a:r>
              <a:rPr lang="zh-CN" altLang="en-US" sz="2800">
                <a:solidFill>
                  <a:srgbClr val="008000"/>
                </a:solidFill>
              </a:rPr>
              <a:t>把变量ａ的地址赋给 </a:t>
            </a:r>
          </a:p>
          <a:p>
            <a:pPr algn="l" eaLnBrk="1" hangingPunct="1"/>
            <a:r>
              <a:rPr lang="zh-CN" altLang="en-US" sz="2800">
                <a:solidFill>
                  <a:srgbClr val="008000"/>
                </a:solidFill>
              </a:rPr>
              <a:t>                                         </a:t>
            </a:r>
            <a:r>
              <a:rPr lang="en-US" altLang="zh-CN" sz="2800">
                <a:solidFill>
                  <a:srgbClr val="008000"/>
                </a:solidFill>
              </a:rPr>
              <a:t>pointer_1 */</a:t>
            </a:r>
            <a:r>
              <a:rPr lang="en-US" altLang="zh-CN" sz="2800"/>
              <a:t>     </a:t>
            </a:r>
          </a:p>
        </p:txBody>
      </p:sp>
    </p:spTree>
    <p:extLst>
      <p:ext uri="{BB962C8B-B14F-4D97-AF65-F5344CB8AC3E}">
        <p14:creationId xmlns:p14="http://schemas.microsoft.com/office/powerpoint/2010/main" val="3389820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88194"/>
                                        </p:tgtEl>
                                        <p:attrNameLst>
                                          <p:attrName>style.visibility</p:attrName>
                                        </p:attrNameLst>
                                      </p:cBhvr>
                                      <p:to>
                                        <p:strVal val="visible"/>
                                      </p:to>
                                    </p:set>
                                    <p:anim calcmode="lin" valueType="num">
                                      <p:cBhvr additive="base">
                                        <p:cTn id="7" dur="500" fill="hold"/>
                                        <p:tgtEl>
                                          <p:spTgt spid="1288194"/>
                                        </p:tgtEl>
                                        <p:attrNameLst>
                                          <p:attrName>ppt_x</p:attrName>
                                        </p:attrNameLst>
                                      </p:cBhvr>
                                      <p:tavLst>
                                        <p:tav tm="0">
                                          <p:val>
                                            <p:strVal val="0-#ppt_w/2"/>
                                          </p:val>
                                        </p:tav>
                                        <p:tav tm="100000">
                                          <p:val>
                                            <p:strVal val="#ppt_x"/>
                                          </p:val>
                                        </p:tav>
                                      </p:tavLst>
                                    </p:anim>
                                    <p:anim calcmode="lin" valueType="num">
                                      <p:cBhvr additive="base">
                                        <p:cTn id="8" dur="500" fill="hold"/>
                                        <p:tgtEl>
                                          <p:spTgt spid="12881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8195"/>
                                        </p:tgtEl>
                                        <p:attrNameLst>
                                          <p:attrName>style.visibility</p:attrName>
                                        </p:attrNameLst>
                                      </p:cBhvr>
                                      <p:to>
                                        <p:strVal val="visible"/>
                                      </p:to>
                                    </p:set>
                                    <p:anim calcmode="lin" valueType="num">
                                      <p:cBhvr additive="base">
                                        <p:cTn id="13" dur="500" fill="hold"/>
                                        <p:tgtEl>
                                          <p:spTgt spid="1288195"/>
                                        </p:tgtEl>
                                        <p:attrNameLst>
                                          <p:attrName>ppt_x</p:attrName>
                                        </p:attrNameLst>
                                      </p:cBhvr>
                                      <p:tavLst>
                                        <p:tav tm="0">
                                          <p:val>
                                            <p:strVal val="0-#ppt_w/2"/>
                                          </p:val>
                                        </p:tav>
                                        <p:tav tm="100000">
                                          <p:val>
                                            <p:strVal val="#ppt_x"/>
                                          </p:val>
                                        </p:tav>
                                      </p:tavLst>
                                    </p:anim>
                                    <p:anim calcmode="lin" valueType="num">
                                      <p:cBhvr additive="base">
                                        <p:cTn id="14" dur="500" fill="hold"/>
                                        <p:tgtEl>
                                          <p:spTgt spid="12881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88196"/>
                                        </p:tgtEl>
                                        <p:attrNameLst>
                                          <p:attrName>style.visibility</p:attrName>
                                        </p:attrNameLst>
                                      </p:cBhvr>
                                      <p:to>
                                        <p:strVal val="visible"/>
                                      </p:to>
                                    </p:set>
                                    <p:anim calcmode="lin" valueType="num">
                                      <p:cBhvr additive="base">
                                        <p:cTn id="19" dur="500" fill="hold"/>
                                        <p:tgtEl>
                                          <p:spTgt spid="1288196"/>
                                        </p:tgtEl>
                                        <p:attrNameLst>
                                          <p:attrName>ppt_x</p:attrName>
                                        </p:attrNameLst>
                                      </p:cBhvr>
                                      <p:tavLst>
                                        <p:tav tm="0">
                                          <p:val>
                                            <p:strVal val="0-#ppt_w/2"/>
                                          </p:val>
                                        </p:tav>
                                        <p:tav tm="100000">
                                          <p:val>
                                            <p:strVal val="#ppt_x"/>
                                          </p:val>
                                        </p:tav>
                                      </p:tavLst>
                                    </p:anim>
                                    <p:anim calcmode="lin" valueType="num">
                                      <p:cBhvr additive="base">
                                        <p:cTn id="20" dur="500" fill="hold"/>
                                        <p:tgtEl>
                                          <p:spTgt spid="128819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88197"/>
                                        </p:tgtEl>
                                        <p:attrNameLst>
                                          <p:attrName>style.visibility</p:attrName>
                                        </p:attrNameLst>
                                      </p:cBhvr>
                                      <p:to>
                                        <p:strVal val="visible"/>
                                      </p:to>
                                    </p:set>
                                    <p:anim calcmode="lin" valueType="num">
                                      <p:cBhvr additive="base">
                                        <p:cTn id="25" dur="500" fill="hold"/>
                                        <p:tgtEl>
                                          <p:spTgt spid="1288197"/>
                                        </p:tgtEl>
                                        <p:attrNameLst>
                                          <p:attrName>ppt_x</p:attrName>
                                        </p:attrNameLst>
                                      </p:cBhvr>
                                      <p:tavLst>
                                        <p:tav tm="0">
                                          <p:val>
                                            <p:strVal val="0-#ppt_w/2"/>
                                          </p:val>
                                        </p:tav>
                                        <p:tav tm="100000">
                                          <p:val>
                                            <p:strVal val="#ppt_x"/>
                                          </p:val>
                                        </p:tav>
                                      </p:tavLst>
                                    </p:anim>
                                    <p:anim calcmode="lin" valueType="num">
                                      <p:cBhvr additive="base">
                                        <p:cTn id="26" dur="500" fill="hold"/>
                                        <p:tgtEl>
                                          <p:spTgt spid="1288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8194" grpId="0"/>
      <p:bldP spid="1288195" grpId="0"/>
      <p:bldP spid="1288196" grpId="0" animBg="1"/>
      <p:bldP spid="128819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ChangeArrowheads="1"/>
          </p:cNvSpPr>
          <p:nvPr/>
        </p:nvSpPr>
        <p:spPr bwMode="auto">
          <a:xfrm>
            <a:off x="684213" y="836613"/>
            <a:ext cx="78486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void  print</a:t>
            </a:r>
            <a:r>
              <a:rPr lang="zh-CN" altLang="en-US" sz="2800"/>
              <a:t>（</a:t>
            </a:r>
            <a:r>
              <a:rPr lang="en-US" altLang="zh-CN" sz="2800"/>
              <a:t>char *</a:t>
            </a:r>
            <a:r>
              <a:rPr lang="zh-CN" altLang="en-US" sz="2800"/>
              <a:t>ｎａｍｅ［ ］，</a:t>
            </a:r>
            <a:r>
              <a:rPr lang="en-US" altLang="zh-CN" sz="2800"/>
              <a:t>int </a:t>
            </a:r>
            <a:r>
              <a:rPr lang="zh-CN" altLang="en-US" sz="2800"/>
              <a:t>ｎ）</a:t>
            </a:r>
          </a:p>
          <a:p>
            <a:pPr algn="l" eaLnBrk="1" hangingPunct="1"/>
            <a:r>
              <a:rPr lang="zh-CN" altLang="en-US" sz="2800"/>
              <a:t>｛ｉｎｔ ｉ；</a:t>
            </a:r>
          </a:p>
          <a:p>
            <a:pPr algn="l" eaLnBrk="1" hangingPunct="1"/>
            <a:r>
              <a:rPr lang="zh-CN" altLang="en-US" sz="2800"/>
              <a:t>   　ｆｏｒ（ｉ＝０；ｉ＜ｎ；ｉ＋＋）</a:t>
            </a:r>
          </a:p>
          <a:p>
            <a:pPr algn="l" eaLnBrk="1" hangingPunct="1"/>
            <a:r>
              <a:rPr lang="zh-CN" altLang="en-US" sz="2800"/>
              <a:t>　　 </a:t>
            </a:r>
            <a:r>
              <a:rPr lang="en-US" altLang="zh-CN" sz="2800"/>
              <a:t>printf</a:t>
            </a:r>
            <a:r>
              <a:rPr lang="zh-CN" altLang="en-US" sz="2800"/>
              <a:t>（</a:t>
            </a:r>
            <a:r>
              <a:rPr lang="en-US" altLang="zh-CN" sz="2800"/>
              <a:t>″</a:t>
            </a:r>
            <a:r>
              <a:rPr lang="zh-CN" altLang="en-US" sz="2800"/>
              <a:t>％ｓ＼ｎ</a:t>
            </a:r>
            <a:r>
              <a:rPr lang="en-US" altLang="zh-CN" sz="2800"/>
              <a:t>″</a:t>
            </a:r>
            <a:r>
              <a:rPr lang="zh-CN" altLang="en-US" sz="2800"/>
              <a:t>，ｎａｍｅ［ｉ］）；</a:t>
            </a:r>
          </a:p>
          <a:p>
            <a:pPr algn="l" eaLnBrk="1" hangingPunct="1"/>
            <a:r>
              <a:rPr lang="zh-CN" altLang="en-US" sz="2800"/>
              <a:t>    </a:t>
            </a:r>
            <a:r>
              <a:rPr lang="en-US" altLang="zh-CN" sz="2800"/>
              <a:t>}</a:t>
            </a:r>
          </a:p>
        </p:txBody>
      </p:sp>
      <p:sp>
        <p:nvSpPr>
          <p:cNvPr id="657411" name="Text Box 3"/>
          <p:cNvSpPr txBox="1">
            <a:spLocks noChangeArrowheads="1"/>
          </p:cNvSpPr>
          <p:nvPr/>
        </p:nvSpPr>
        <p:spPr bwMode="auto">
          <a:xfrm>
            <a:off x="1331915" y="3500440"/>
            <a:ext cx="5280025" cy="26828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运行结果为：</a:t>
            </a:r>
          </a:p>
          <a:p>
            <a:pPr algn="l" eaLnBrk="1" hangingPunct="1"/>
            <a:r>
              <a:rPr lang="zh-CN" altLang="en-US" sz="2800"/>
              <a:t>ＢＡＳＩＣ</a:t>
            </a:r>
          </a:p>
          <a:p>
            <a:pPr algn="l" eaLnBrk="1" hangingPunct="1"/>
            <a:r>
              <a:rPr lang="zh-CN" altLang="en-US" sz="2800"/>
              <a:t>Ｃｏｍｐｕｔｅｒ ｄｅｓｉｇｎ</a:t>
            </a:r>
          </a:p>
          <a:p>
            <a:pPr algn="l" eaLnBrk="1" hangingPunct="1"/>
            <a:r>
              <a:rPr lang="zh-CN" altLang="en-US" sz="2800"/>
              <a:t>ＦＯＲＴＲＡＮ</a:t>
            </a:r>
          </a:p>
          <a:p>
            <a:pPr algn="l" eaLnBrk="1" hangingPunct="1"/>
            <a:r>
              <a:rPr lang="zh-CN" altLang="en-US" sz="2800"/>
              <a:t>Ｆｏｌｌｏｗ ｍｅ</a:t>
            </a:r>
          </a:p>
          <a:p>
            <a:pPr algn="l" eaLnBrk="1" hangingPunct="1"/>
            <a:r>
              <a:rPr lang="zh-CN" altLang="en-US" sz="2800"/>
              <a:t>Ｇｒｅａｔ Ｗａｌｌ</a:t>
            </a:r>
          </a:p>
        </p:txBody>
      </p:sp>
    </p:spTree>
    <p:extLst>
      <p:ext uri="{BB962C8B-B14F-4D97-AF65-F5344CB8AC3E}">
        <p14:creationId xmlns:p14="http://schemas.microsoft.com/office/powerpoint/2010/main" val="4011871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Text Box 2"/>
          <p:cNvSpPr txBox="1">
            <a:spLocks noChangeArrowheads="1"/>
          </p:cNvSpPr>
          <p:nvPr/>
        </p:nvSpPr>
        <p:spPr bwMode="auto">
          <a:xfrm>
            <a:off x="250827" y="260352"/>
            <a:ext cx="4646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a:t>
            </a:r>
            <a:r>
              <a:rPr lang="zh-CN" altLang="en-US" sz="2800" b="1"/>
              <a:t>．７．２  指向指针的指针</a:t>
            </a:r>
          </a:p>
        </p:txBody>
      </p:sp>
      <p:sp>
        <p:nvSpPr>
          <p:cNvPr id="658435" name="Text Box 3"/>
          <p:cNvSpPr txBox="1">
            <a:spLocks noChangeArrowheads="1"/>
          </p:cNvSpPr>
          <p:nvPr/>
        </p:nvSpPr>
        <p:spPr bwMode="auto">
          <a:xfrm>
            <a:off x="468313" y="1196977"/>
            <a:ext cx="81026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zh-CN" altLang="en-US" sz="2800" b="1">
                <a:solidFill>
                  <a:srgbClr val="A50021"/>
                </a:solidFill>
              </a:rPr>
              <a:t>怎样定义一个指向指针数据的指针变量呢？</a:t>
            </a:r>
            <a:r>
              <a:rPr lang="zh-CN" altLang="en-US" sz="2800"/>
              <a:t>如下：</a:t>
            </a:r>
            <a:endParaRPr lang="zh-CN" altLang="en-US" sz="2800" b="1">
              <a:solidFill>
                <a:srgbClr val="008000"/>
              </a:solidFill>
            </a:endParaRPr>
          </a:p>
          <a:p>
            <a:pPr algn="l" eaLnBrk="1" hangingPunct="1">
              <a:lnSpc>
                <a:spcPct val="130000"/>
              </a:lnSpc>
            </a:pPr>
            <a:r>
              <a:rPr lang="zh-CN" altLang="en-US" sz="2800" b="1">
                <a:solidFill>
                  <a:srgbClr val="008000"/>
                </a:solidFill>
              </a:rPr>
              <a:t>ｃｈａｒ**ｐ；</a:t>
            </a:r>
          </a:p>
          <a:p>
            <a:pPr algn="l" eaLnBrk="1" hangingPunct="1">
              <a:lnSpc>
                <a:spcPct val="130000"/>
              </a:lnSpc>
            </a:pPr>
            <a:r>
              <a:rPr lang="zh-CN" altLang="en-US" sz="2800"/>
              <a:t>ｐ的前面有两个*号。*运算符的结合性是从右到左，因此**ｐ相当于*（*ｐ），显然*ｐ是指针变量的定义形式。如果没有最前面的*，那就是定义了一个指向字符数据的指针变量。现在它前面又有一个*号，表示指针变量ｐ是指向一个字符指针变量的。*ｐ就是ｐ所指向的另一个指针变量。</a:t>
            </a:r>
          </a:p>
        </p:txBody>
      </p:sp>
    </p:spTree>
    <p:extLst>
      <p:ext uri="{BB962C8B-B14F-4D97-AF65-F5344CB8AC3E}">
        <p14:creationId xmlns:p14="http://schemas.microsoft.com/office/powerpoint/2010/main" val="7487224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Text Box 2"/>
          <p:cNvSpPr txBox="1">
            <a:spLocks noChangeArrowheads="1"/>
          </p:cNvSpPr>
          <p:nvPr/>
        </p:nvSpPr>
        <p:spPr bwMode="auto">
          <a:xfrm>
            <a:off x="250825" y="260352"/>
            <a:ext cx="5181600" cy="519113"/>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．２</a:t>
            </a:r>
            <a:r>
              <a:rPr lang="en-US" altLang="zh-CN" sz="2800" b="1">
                <a:solidFill>
                  <a:schemeClr val="bg1"/>
                </a:solidFill>
              </a:rPr>
              <a:t>7 </a:t>
            </a:r>
            <a:r>
              <a:rPr lang="zh-CN" altLang="en-US" sz="2800" b="1">
                <a:solidFill>
                  <a:schemeClr val="bg1"/>
                </a:solidFill>
              </a:rPr>
              <a:t>使用指向指针的指针</a:t>
            </a:r>
            <a:r>
              <a:rPr lang="zh-CN" altLang="en-US" sz="2800"/>
              <a:t> </a:t>
            </a:r>
          </a:p>
        </p:txBody>
      </p:sp>
      <p:sp>
        <p:nvSpPr>
          <p:cNvPr id="659459" name="Text Box 3"/>
          <p:cNvSpPr txBox="1">
            <a:spLocks noChangeArrowheads="1"/>
          </p:cNvSpPr>
          <p:nvPr/>
        </p:nvSpPr>
        <p:spPr bwMode="auto">
          <a:xfrm>
            <a:off x="250825" y="1052515"/>
            <a:ext cx="86423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en-US" altLang="zh-CN" sz="2800"/>
              <a:t>void  </a:t>
            </a:r>
            <a:r>
              <a:rPr lang="en-US" altLang="zh-CN" sz="2800" b="1">
                <a:solidFill>
                  <a:srgbClr val="A50021"/>
                </a:solidFill>
              </a:rPr>
              <a:t>main</a:t>
            </a:r>
            <a:r>
              <a:rPr lang="zh-CN" altLang="en-US" sz="2800"/>
              <a:t>（）</a:t>
            </a:r>
          </a:p>
          <a:p>
            <a:pPr algn="l" eaLnBrk="1" hangingPunct="1"/>
            <a:r>
              <a:rPr lang="zh-CN" altLang="en-US" sz="2800"/>
              <a:t>｛</a:t>
            </a:r>
            <a:r>
              <a:rPr lang="en-US" altLang="zh-CN" sz="2800"/>
              <a:t>char *name</a:t>
            </a:r>
            <a:r>
              <a:rPr lang="zh-CN" altLang="en-US" sz="2800"/>
              <a:t>［］</a:t>
            </a:r>
            <a:r>
              <a:rPr lang="en-US" altLang="zh-CN" sz="2800"/>
              <a:t>={"Follow me"</a:t>
            </a:r>
            <a:r>
              <a:rPr lang="zh-CN" altLang="en-US" sz="2800"/>
              <a:t>，</a:t>
            </a:r>
            <a:r>
              <a:rPr lang="en-US" altLang="zh-CN" sz="2800"/>
              <a:t>"BASIC"</a:t>
            </a:r>
            <a:r>
              <a:rPr lang="zh-CN" altLang="en-US" sz="2800"/>
              <a:t>，</a:t>
            </a:r>
            <a:r>
              <a:rPr lang="en-US" altLang="zh-CN" sz="2800"/>
              <a:t>"Great </a:t>
            </a:r>
          </a:p>
          <a:p>
            <a:pPr algn="l" eaLnBrk="1" hangingPunct="1"/>
            <a:r>
              <a:rPr lang="en-US" altLang="zh-CN" sz="2800"/>
              <a:t>             Wall″</a:t>
            </a:r>
            <a:r>
              <a:rPr lang="zh-CN" altLang="en-US" sz="2800"/>
              <a:t>，</a:t>
            </a:r>
            <a:r>
              <a:rPr lang="en-US" altLang="zh-CN" sz="2800"/>
              <a:t>"FORTRAN"</a:t>
            </a:r>
            <a:r>
              <a:rPr lang="zh-CN" altLang="en-US" sz="2800"/>
              <a:t>，</a:t>
            </a:r>
            <a:r>
              <a:rPr lang="en-US" altLang="zh-CN" sz="2800"/>
              <a:t>"Computer design"};</a:t>
            </a:r>
          </a:p>
          <a:p>
            <a:pPr algn="l" eaLnBrk="1" hangingPunct="1"/>
            <a:r>
              <a:rPr lang="en-US" altLang="zh-CN" sz="2800"/>
              <a:t>    char **</a:t>
            </a:r>
            <a:r>
              <a:rPr lang="zh-CN" altLang="en-US" sz="2800"/>
              <a:t>ｐ；</a:t>
            </a:r>
          </a:p>
          <a:p>
            <a:pPr algn="l" eaLnBrk="1" hangingPunct="1"/>
            <a:r>
              <a:rPr lang="zh-CN" altLang="en-US" sz="2800"/>
              <a:t>    </a:t>
            </a:r>
            <a:r>
              <a:rPr lang="en-US" altLang="zh-CN" sz="2800"/>
              <a:t>int </a:t>
            </a:r>
            <a:r>
              <a:rPr lang="zh-CN" altLang="en-US" sz="2800"/>
              <a:t>ｉ；</a:t>
            </a:r>
          </a:p>
          <a:p>
            <a:pPr algn="l" eaLnBrk="1" hangingPunct="1"/>
            <a:r>
              <a:rPr lang="zh-CN" altLang="en-US" sz="2800"/>
              <a:t>    </a:t>
            </a:r>
            <a:r>
              <a:rPr lang="en-US" altLang="zh-CN" sz="2800"/>
              <a:t>for</a:t>
            </a:r>
            <a:r>
              <a:rPr lang="zh-CN" altLang="en-US" sz="2800"/>
              <a:t>（ｉ＝０；ｉ＜５；ｉ＋＋）</a:t>
            </a:r>
          </a:p>
          <a:p>
            <a:pPr algn="l" eaLnBrk="1" hangingPunct="1"/>
            <a:r>
              <a:rPr lang="zh-CN" altLang="en-US" sz="2800"/>
              <a:t>　｛ｐ＝ｎａｍｅ＋ｉ；</a:t>
            </a:r>
          </a:p>
          <a:p>
            <a:pPr algn="l" eaLnBrk="1" hangingPunct="1"/>
            <a:r>
              <a:rPr lang="zh-CN" altLang="en-US" sz="2800"/>
              <a:t>　　 </a:t>
            </a:r>
            <a:r>
              <a:rPr lang="en-US" altLang="zh-CN" sz="2800"/>
              <a:t>printf</a:t>
            </a:r>
            <a:r>
              <a:rPr lang="zh-CN" altLang="en-US" sz="2800"/>
              <a:t>（</a:t>
            </a:r>
            <a:r>
              <a:rPr lang="en-US" altLang="zh-CN" sz="2800"/>
              <a:t>″</a:t>
            </a:r>
            <a:r>
              <a:rPr lang="zh-CN" altLang="en-US" sz="2800"/>
              <a:t>％ｓ＼ｎ</a:t>
            </a:r>
            <a:r>
              <a:rPr lang="en-US" altLang="zh-CN" sz="2800"/>
              <a:t>″</a:t>
            </a:r>
            <a:r>
              <a:rPr lang="zh-CN" altLang="en-US" sz="2800"/>
              <a:t>，*ｐ）；</a:t>
            </a:r>
          </a:p>
          <a:p>
            <a:pPr algn="l" eaLnBrk="1" hangingPunct="1"/>
            <a:r>
              <a:rPr lang="zh-CN" altLang="en-US" sz="2800"/>
              <a:t>      ｝</a:t>
            </a:r>
          </a:p>
          <a:p>
            <a:pPr algn="l" eaLnBrk="1" hangingPunct="1"/>
            <a:r>
              <a:rPr lang="zh-CN" altLang="en-US" sz="2800"/>
              <a:t>  ｝</a:t>
            </a:r>
          </a:p>
        </p:txBody>
      </p:sp>
    </p:spTree>
    <p:extLst>
      <p:ext uri="{BB962C8B-B14F-4D97-AF65-F5344CB8AC3E}">
        <p14:creationId xmlns:p14="http://schemas.microsoft.com/office/powerpoint/2010/main" val="8122697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Text Box 2"/>
          <p:cNvSpPr txBox="1">
            <a:spLocks noChangeArrowheads="1"/>
          </p:cNvSpPr>
          <p:nvPr/>
        </p:nvSpPr>
        <p:spPr bwMode="auto">
          <a:xfrm>
            <a:off x="179390" y="188913"/>
            <a:ext cx="8662987" cy="51911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1"/>
                </a:solidFill>
              </a:rPr>
              <a:t>例</a:t>
            </a:r>
            <a:r>
              <a:rPr lang="en-US" altLang="zh-CN" sz="2800" b="1">
                <a:solidFill>
                  <a:schemeClr val="bg1"/>
                </a:solidFill>
              </a:rPr>
              <a:t>10.28 </a:t>
            </a:r>
            <a:r>
              <a:rPr lang="zh-CN" altLang="en-US" sz="2800" b="1">
                <a:solidFill>
                  <a:schemeClr val="bg1"/>
                </a:solidFill>
              </a:rPr>
              <a:t>一个指针数组的元素指向整型数据的简单例子</a:t>
            </a:r>
            <a:r>
              <a:rPr lang="zh-CN" altLang="en-US" sz="2800"/>
              <a:t> </a:t>
            </a:r>
          </a:p>
        </p:txBody>
      </p:sp>
      <p:sp>
        <p:nvSpPr>
          <p:cNvPr id="660483" name="Text Box 3"/>
          <p:cNvSpPr txBox="1">
            <a:spLocks noChangeArrowheads="1"/>
          </p:cNvSpPr>
          <p:nvPr/>
        </p:nvSpPr>
        <p:spPr bwMode="auto">
          <a:xfrm>
            <a:off x="250827" y="1125540"/>
            <a:ext cx="8748713"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en-US" altLang="zh-CN" sz="2800"/>
              <a:t>void </a:t>
            </a:r>
            <a:r>
              <a:rPr lang="en-US" altLang="zh-CN" sz="2800" b="1">
                <a:solidFill>
                  <a:srgbClr val="A50021"/>
                </a:solidFill>
              </a:rPr>
              <a:t>main</a:t>
            </a:r>
            <a:r>
              <a:rPr lang="zh-CN" altLang="en-US" sz="2800"/>
              <a:t>（）</a:t>
            </a:r>
          </a:p>
          <a:p>
            <a:pPr algn="l" eaLnBrk="1" hangingPunct="1"/>
            <a:r>
              <a:rPr lang="zh-CN" altLang="en-US" sz="2800"/>
              <a:t>｛</a:t>
            </a:r>
            <a:r>
              <a:rPr lang="en-US" altLang="zh-CN" sz="2800"/>
              <a:t>int </a:t>
            </a:r>
            <a:r>
              <a:rPr lang="zh-CN" altLang="en-US" sz="2800"/>
              <a:t>ａ［５］＝｛１，３，５，７，９｝；</a:t>
            </a:r>
          </a:p>
          <a:p>
            <a:pPr algn="l" eaLnBrk="1" hangingPunct="1"/>
            <a:r>
              <a:rPr lang="zh-CN" altLang="en-US" sz="2800"/>
              <a:t>    </a:t>
            </a:r>
            <a:r>
              <a:rPr lang="en-US" altLang="zh-CN" sz="2800"/>
              <a:t>int *num</a:t>
            </a:r>
            <a:r>
              <a:rPr lang="zh-CN" altLang="en-US" sz="2800"/>
              <a:t>［</a:t>
            </a:r>
            <a:r>
              <a:rPr lang="en-US" altLang="zh-CN" sz="2800"/>
              <a:t>5</a:t>
            </a:r>
            <a:r>
              <a:rPr lang="zh-CN" altLang="en-US" sz="2800"/>
              <a:t>］</a:t>
            </a:r>
            <a:r>
              <a:rPr lang="en-US" altLang="zh-CN" sz="2800"/>
              <a:t>=</a:t>
            </a:r>
            <a:r>
              <a:rPr lang="zh-CN" altLang="en-US" sz="2800"/>
              <a:t>｛</a:t>
            </a:r>
            <a:r>
              <a:rPr lang="en-US" altLang="zh-CN" sz="2800"/>
              <a:t>&amp;a</a:t>
            </a:r>
            <a:r>
              <a:rPr lang="zh-CN" altLang="en-US" sz="2800"/>
              <a:t>［</a:t>
            </a:r>
            <a:r>
              <a:rPr lang="en-US" altLang="zh-CN" sz="2800"/>
              <a:t>0</a:t>
            </a:r>
            <a:r>
              <a:rPr lang="zh-CN" altLang="en-US" sz="2800"/>
              <a:t>］，</a:t>
            </a:r>
            <a:r>
              <a:rPr lang="en-US" altLang="zh-CN" sz="2800"/>
              <a:t>&amp;a</a:t>
            </a:r>
            <a:r>
              <a:rPr lang="zh-CN" altLang="en-US" sz="2800"/>
              <a:t>［</a:t>
            </a:r>
            <a:r>
              <a:rPr lang="en-US" altLang="zh-CN" sz="2800"/>
              <a:t>1</a:t>
            </a:r>
            <a:r>
              <a:rPr lang="zh-CN" altLang="en-US" sz="2800"/>
              <a:t>］，</a:t>
            </a:r>
          </a:p>
          <a:p>
            <a:pPr algn="l" eaLnBrk="1" hangingPunct="1"/>
            <a:r>
              <a:rPr lang="zh-CN" altLang="en-US" sz="2800"/>
              <a:t>                                 </a:t>
            </a:r>
            <a:r>
              <a:rPr lang="en-US" altLang="zh-CN" sz="2800"/>
              <a:t>&amp;a</a:t>
            </a:r>
            <a:r>
              <a:rPr lang="zh-CN" altLang="en-US" sz="2800"/>
              <a:t>［</a:t>
            </a:r>
            <a:r>
              <a:rPr lang="en-US" altLang="zh-CN" sz="2800"/>
              <a:t>2</a:t>
            </a:r>
            <a:r>
              <a:rPr lang="zh-CN" altLang="en-US" sz="2800"/>
              <a:t>］，</a:t>
            </a:r>
            <a:r>
              <a:rPr lang="en-US" altLang="zh-CN" sz="2800"/>
              <a:t>&amp;a</a:t>
            </a:r>
            <a:r>
              <a:rPr lang="zh-CN" altLang="en-US" sz="2800"/>
              <a:t>［</a:t>
            </a:r>
            <a:r>
              <a:rPr lang="en-US" altLang="zh-CN" sz="2800"/>
              <a:t>3</a:t>
            </a:r>
            <a:r>
              <a:rPr lang="zh-CN" altLang="en-US" sz="2800"/>
              <a:t>］，</a:t>
            </a:r>
            <a:r>
              <a:rPr lang="en-US" altLang="zh-CN" sz="2800"/>
              <a:t>&amp;a</a:t>
            </a:r>
            <a:r>
              <a:rPr lang="zh-CN" altLang="en-US" sz="2800"/>
              <a:t>［</a:t>
            </a:r>
            <a:r>
              <a:rPr lang="en-US" altLang="zh-CN" sz="2800"/>
              <a:t>4</a:t>
            </a:r>
            <a:r>
              <a:rPr lang="zh-CN" altLang="en-US" sz="2800"/>
              <a:t>］｝；</a:t>
            </a:r>
          </a:p>
          <a:p>
            <a:pPr algn="l" eaLnBrk="1" hangingPunct="1"/>
            <a:r>
              <a:rPr lang="zh-CN" altLang="en-US" sz="2800"/>
              <a:t>    </a:t>
            </a:r>
            <a:r>
              <a:rPr lang="en-US" altLang="zh-CN" sz="2800"/>
              <a:t>int  **</a:t>
            </a:r>
            <a:r>
              <a:rPr lang="zh-CN" altLang="en-US" sz="2800"/>
              <a:t>ｐ，ｉ；</a:t>
            </a:r>
          </a:p>
          <a:p>
            <a:pPr algn="l" eaLnBrk="1" hangingPunct="1"/>
            <a:r>
              <a:rPr lang="zh-CN" altLang="en-US" sz="2800"/>
              <a:t>   ｐ＝ｎｕｍ；</a:t>
            </a:r>
          </a:p>
          <a:p>
            <a:pPr algn="l" eaLnBrk="1" hangingPunct="1"/>
            <a:r>
              <a:rPr lang="zh-CN" altLang="en-US" sz="2800"/>
              <a:t>　</a:t>
            </a:r>
            <a:r>
              <a:rPr lang="en-US" altLang="zh-CN" sz="2800"/>
              <a:t>for</a:t>
            </a:r>
            <a:r>
              <a:rPr lang="zh-CN" altLang="en-US" sz="2800"/>
              <a:t>（ｉ＝０；ｉ＜５；ｉ＋＋＝</a:t>
            </a:r>
          </a:p>
          <a:p>
            <a:pPr algn="l" eaLnBrk="1" hangingPunct="1"/>
            <a:r>
              <a:rPr lang="zh-CN" altLang="en-US" sz="2800"/>
              <a:t>　｛ </a:t>
            </a:r>
            <a:r>
              <a:rPr lang="en-US" altLang="zh-CN" sz="2800"/>
              <a:t>printf</a:t>
            </a:r>
            <a:r>
              <a:rPr lang="zh-CN" altLang="en-US" sz="2800"/>
              <a:t>（</a:t>
            </a:r>
            <a:r>
              <a:rPr lang="en-US" altLang="zh-CN" sz="2800"/>
              <a:t>″</a:t>
            </a:r>
            <a:r>
              <a:rPr lang="zh-CN" altLang="en-US" sz="2800"/>
              <a:t>％ｄ    </a:t>
            </a:r>
            <a:r>
              <a:rPr lang="en-US" altLang="zh-CN" sz="2800"/>
              <a:t>″</a:t>
            </a:r>
            <a:r>
              <a:rPr lang="zh-CN" altLang="en-US" sz="2800"/>
              <a:t>，**ｐ）；</a:t>
            </a:r>
          </a:p>
          <a:p>
            <a:pPr algn="l" eaLnBrk="1" hangingPunct="1"/>
            <a:r>
              <a:rPr lang="zh-CN" altLang="en-US" sz="2800"/>
              <a:t>        ｐ＋＋；</a:t>
            </a:r>
          </a:p>
          <a:p>
            <a:pPr algn="l" eaLnBrk="1" hangingPunct="1"/>
            <a:r>
              <a:rPr lang="zh-CN" altLang="en-US" sz="2800"/>
              <a:t>      ｝</a:t>
            </a:r>
          </a:p>
          <a:p>
            <a:pPr algn="l" eaLnBrk="1" hangingPunct="1"/>
            <a:r>
              <a:rPr lang="zh-CN" altLang="en-US" sz="2800"/>
              <a:t>   ｝</a:t>
            </a:r>
          </a:p>
        </p:txBody>
      </p:sp>
    </p:spTree>
    <p:extLst>
      <p:ext uri="{BB962C8B-B14F-4D97-AF65-F5344CB8AC3E}">
        <p14:creationId xmlns:p14="http://schemas.microsoft.com/office/powerpoint/2010/main" val="3636825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Text Box 2"/>
          <p:cNvSpPr txBox="1">
            <a:spLocks noChangeArrowheads="1"/>
          </p:cNvSpPr>
          <p:nvPr/>
        </p:nvSpPr>
        <p:spPr bwMode="auto">
          <a:xfrm>
            <a:off x="179388" y="260352"/>
            <a:ext cx="6521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a:t>
            </a:r>
            <a:r>
              <a:rPr lang="zh-CN" altLang="en-US" sz="2800" b="1"/>
              <a:t>７</a:t>
            </a:r>
            <a:r>
              <a:rPr lang="en-US" altLang="zh-CN" sz="2800" b="1"/>
              <a:t>.</a:t>
            </a:r>
            <a:r>
              <a:rPr lang="zh-CN" altLang="en-US" sz="2800" b="1"/>
              <a:t>３ 指针数组作ｍａｉｎ函数的形参</a:t>
            </a:r>
          </a:p>
        </p:txBody>
      </p:sp>
      <p:sp>
        <p:nvSpPr>
          <p:cNvPr id="661507" name="Text Box 3"/>
          <p:cNvSpPr txBox="1">
            <a:spLocks noChangeArrowheads="1"/>
          </p:cNvSpPr>
          <p:nvPr/>
        </p:nvSpPr>
        <p:spPr bwMode="auto">
          <a:xfrm>
            <a:off x="179390" y="787402"/>
            <a:ext cx="8677275" cy="573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指针数组的一个重要应用是作为</a:t>
            </a:r>
            <a:r>
              <a:rPr lang="en-US" altLang="zh-CN" sz="2800"/>
              <a:t>main</a:t>
            </a:r>
            <a:r>
              <a:rPr lang="zh-CN" altLang="en-US" sz="2800"/>
              <a:t>函数的形参。在以往的程序中，ｍａｉｎ函数的第一行一般写成以下形式：</a:t>
            </a:r>
            <a:r>
              <a:rPr lang="en-US" altLang="zh-CN" sz="2800"/>
              <a:t>void  </a:t>
            </a:r>
            <a:r>
              <a:rPr lang="en-US" altLang="zh-CN" sz="2800" b="1">
                <a:solidFill>
                  <a:srgbClr val="A50021"/>
                </a:solidFill>
              </a:rPr>
              <a:t>main</a:t>
            </a:r>
            <a:r>
              <a:rPr lang="zh-CN" altLang="en-US" sz="2800"/>
              <a:t>（）</a:t>
            </a:r>
          </a:p>
          <a:p>
            <a:pPr algn="l" eaLnBrk="1" hangingPunct="1">
              <a:lnSpc>
                <a:spcPct val="120000"/>
              </a:lnSpc>
            </a:pPr>
            <a:r>
              <a:rPr lang="zh-CN" altLang="en-US" sz="2800"/>
              <a:t>括弧中是空的。实际上，</a:t>
            </a:r>
            <a:r>
              <a:rPr lang="en-US" altLang="zh-CN" sz="2800"/>
              <a:t>main</a:t>
            </a:r>
            <a:r>
              <a:rPr lang="zh-CN" altLang="en-US" sz="2800"/>
              <a:t>函数可以有参数，例如：</a:t>
            </a:r>
            <a:r>
              <a:rPr lang="en-US" altLang="zh-CN" sz="2800"/>
              <a:t>void  </a:t>
            </a:r>
            <a:r>
              <a:rPr lang="en-US" altLang="zh-CN" sz="2800" b="1">
                <a:solidFill>
                  <a:srgbClr val="A50021"/>
                </a:solidFill>
              </a:rPr>
              <a:t>main</a:t>
            </a:r>
            <a:r>
              <a:rPr lang="zh-CN" altLang="en-US" sz="2800"/>
              <a:t>（</a:t>
            </a:r>
            <a:r>
              <a:rPr lang="en-US" altLang="zh-CN" sz="2800"/>
              <a:t>int  argc</a:t>
            </a:r>
            <a:r>
              <a:rPr lang="zh-CN" altLang="en-US" sz="2800"/>
              <a:t>，</a:t>
            </a:r>
            <a:r>
              <a:rPr lang="en-US" altLang="zh-CN" sz="2800"/>
              <a:t>char  *argv[ ]</a:t>
            </a:r>
            <a:r>
              <a:rPr lang="zh-CN" altLang="en-US" sz="2800"/>
              <a:t>）</a:t>
            </a:r>
          </a:p>
          <a:p>
            <a:pPr algn="l" eaLnBrk="1" hangingPunct="1">
              <a:lnSpc>
                <a:spcPct val="120000"/>
              </a:lnSpc>
            </a:pPr>
            <a:r>
              <a:rPr lang="en-US" altLang="zh-CN" sz="2800"/>
              <a:t>argc</a:t>
            </a:r>
            <a:r>
              <a:rPr lang="zh-CN" altLang="en-US" sz="2800"/>
              <a:t>和</a:t>
            </a:r>
            <a:r>
              <a:rPr lang="en-US" altLang="zh-CN" sz="2800"/>
              <a:t>argv</a:t>
            </a:r>
            <a:r>
              <a:rPr lang="zh-CN" altLang="en-US" sz="2800"/>
              <a:t>就是</a:t>
            </a:r>
            <a:r>
              <a:rPr lang="en-US" altLang="zh-CN" sz="2800"/>
              <a:t>main</a:t>
            </a:r>
            <a:r>
              <a:rPr lang="zh-CN" altLang="en-US" sz="2800"/>
              <a:t>函数的形参。</a:t>
            </a:r>
            <a:r>
              <a:rPr lang="en-US" altLang="zh-CN" sz="2800"/>
              <a:t>main</a:t>
            </a:r>
            <a:r>
              <a:rPr lang="zh-CN" altLang="en-US" sz="2800"/>
              <a:t>函数是由操作系统调用的。那么，</a:t>
            </a:r>
            <a:r>
              <a:rPr lang="en-US" altLang="zh-CN" sz="2800"/>
              <a:t>main</a:t>
            </a:r>
            <a:r>
              <a:rPr lang="zh-CN" altLang="en-US" sz="2800"/>
              <a:t>函数的形参的值从何处得到呢？显然不可能在程序中得到。实际上实参是和命令一起给出的。也就是在一个命令行中包括命令名和需要传给</a:t>
            </a:r>
            <a:r>
              <a:rPr lang="en-US" altLang="zh-CN" sz="2800"/>
              <a:t>main</a:t>
            </a:r>
            <a:r>
              <a:rPr lang="zh-CN" altLang="en-US" sz="2800"/>
              <a:t>函数的参数。命令行的一般形式为</a:t>
            </a:r>
            <a:r>
              <a:rPr lang="zh-CN" altLang="en-US" sz="2800" b="1"/>
              <a:t>命令名 参数１ 参数２</a:t>
            </a:r>
            <a:r>
              <a:rPr lang="en-US" altLang="zh-CN" sz="2800" b="1"/>
              <a:t>……</a:t>
            </a:r>
            <a:r>
              <a:rPr lang="zh-CN" altLang="en-US" sz="2800" b="1"/>
              <a:t>参数ｎ</a:t>
            </a:r>
            <a:endParaRPr lang="zh-CN" altLang="en-US" sz="2800"/>
          </a:p>
        </p:txBody>
      </p:sp>
    </p:spTree>
    <p:extLst>
      <p:ext uri="{BB962C8B-B14F-4D97-AF65-F5344CB8AC3E}">
        <p14:creationId xmlns:p14="http://schemas.microsoft.com/office/powerpoint/2010/main" val="3632982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84450"/>
                                        </p:tgtEl>
                                        <p:attrNameLst>
                                          <p:attrName>style.visibility</p:attrName>
                                        </p:attrNameLst>
                                      </p:cBhvr>
                                      <p:to>
                                        <p:strVal val="visible"/>
                                      </p:to>
                                    </p:set>
                                    <p:anim calcmode="lin" valueType="num">
                                      <p:cBhvr additive="base">
                                        <p:cTn id="7" dur="500" fill="hold"/>
                                        <p:tgtEl>
                                          <p:spTgt spid="1384450"/>
                                        </p:tgtEl>
                                        <p:attrNameLst>
                                          <p:attrName>ppt_x</p:attrName>
                                        </p:attrNameLst>
                                      </p:cBhvr>
                                      <p:tavLst>
                                        <p:tav tm="0">
                                          <p:val>
                                            <p:strVal val="0-#ppt_w/2"/>
                                          </p:val>
                                        </p:tav>
                                        <p:tav tm="100000">
                                          <p:val>
                                            <p:strVal val="#ppt_x"/>
                                          </p:val>
                                        </p:tav>
                                      </p:tavLst>
                                    </p:anim>
                                    <p:anim calcmode="lin" valueType="num">
                                      <p:cBhvr additive="base">
                                        <p:cTn id="8" dur="500" fill="hold"/>
                                        <p:tgtEl>
                                          <p:spTgt spid="13844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Text Box 2"/>
          <p:cNvSpPr txBox="1">
            <a:spLocks noChangeArrowheads="1"/>
          </p:cNvSpPr>
          <p:nvPr/>
        </p:nvSpPr>
        <p:spPr bwMode="auto">
          <a:xfrm>
            <a:off x="323852" y="360363"/>
            <a:ext cx="8475663"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如果有一个名为ｆｉｌｅ１的文件，它包含以下的ｍａｉｎ函数</a:t>
            </a:r>
            <a:r>
              <a:rPr lang="en-US" altLang="zh-CN" sz="2800"/>
              <a:t>:</a:t>
            </a:r>
          </a:p>
          <a:p>
            <a:pPr algn="l" eaLnBrk="1" hangingPunct="1"/>
            <a:r>
              <a:rPr lang="en-US" altLang="zh-CN" sz="2800"/>
              <a:t>void  </a:t>
            </a:r>
            <a:r>
              <a:rPr lang="en-US" altLang="zh-CN" sz="2800" b="1">
                <a:solidFill>
                  <a:srgbClr val="A50021"/>
                </a:solidFill>
              </a:rPr>
              <a:t>main</a:t>
            </a:r>
            <a:r>
              <a:rPr lang="zh-CN" altLang="en-US" sz="2800"/>
              <a:t>（</a:t>
            </a:r>
            <a:r>
              <a:rPr lang="en-US" altLang="zh-CN" sz="2800"/>
              <a:t>int </a:t>
            </a:r>
            <a:r>
              <a:rPr lang="zh-CN" altLang="en-US" sz="2800"/>
              <a:t>ａｒｇｃ，</a:t>
            </a:r>
            <a:r>
              <a:rPr lang="en-US" altLang="zh-CN" sz="2800"/>
              <a:t>char *</a:t>
            </a:r>
            <a:r>
              <a:rPr lang="zh-CN" altLang="en-US" sz="2800"/>
              <a:t>ａｒｇｖ［ ］）</a:t>
            </a:r>
          </a:p>
          <a:p>
            <a:pPr algn="l" eaLnBrk="1" hangingPunct="1"/>
            <a:r>
              <a:rPr lang="zh-CN" altLang="en-US" sz="2800"/>
              <a:t>  ｛ｗｈｉｌｅ（ａｒｇｃ＞１）</a:t>
            </a:r>
          </a:p>
          <a:p>
            <a:pPr algn="l" eaLnBrk="1" hangingPunct="1"/>
            <a:r>
              <a:rPr lang="zh-CN" altLang="en-US" sz="2800"/>
              <a:t>     ｛＋＋ａｒｇｖ；</a:t>
            </a:r>
          </a:p>
          <a:p>
            <a:pPr algn="l" eaLnBrk="1" hangingPunct="1"/>
            <a:r>
              <a:rPr lang="zh-CN" altLang="en-US" sz="2800"/>
              <a:t>　    ｐｒｉｎｔｆ（</a:t>
            </a:r>
            <a:r>
              <a:rPr lang="en-US" altLang="zh-CN" sz="2800"/>
              <a:t>″</a:t>
            </a:r>
            <a:r>
              <a:rPr lang="zh-CN" altLang="en-US" sz="2800"/>
              <a:t>％ｓ＼ｎ</a:t>
            </a:r>
            <a:r>
              <a:rPr lang="en-US" altLang="zh-CN" sz="2800"/>
              <a:t>″</a:t>
            </a:r>
            <a:r>
              <a:rPr lang="zh-CN" altLang="en-US" sz="2800"/>
              <a:t>，ａｒｇｖ）；</a:t>
            </a:r>
          </a:p>
          <a:p>
            <a:pPr algn="l" eaLnBrk="1" hangingPunct="1"/>
            <a:r>
              <a:rPr lang="zh-CN" altLang="en-US" sz="2800"/>
              <a:t>        －－ａｒｇｃ；</a:t>
            </a:r>
          </a:p>
          <a:p>
            <a:pPr algn="l" eaLnBrk="1" hangingPunct="1"/>
            <a:r>
              <a:rPr lang="zh-CN" altLang="en-US" sz="2800"/>
              <a:t>        ｝</a:t>
            </a:r>
          </a:p>
          <a:p>
            <a:pPr algn="l" eaLnBrk="1" hangingPunct="1"/>
            <a:r>
              <a:rPr lang="zh-CN" altLang="en-US" sz="2800"/>
              <a:t>    ｝</a:t>
            </a:r>
          </a:p>
          <a:p>
            <a:pPr algn="l" eaLnBrk="1" hangingPunct="1"/>
            <a:r>
              <a:rPr lang="zh-CN" altLang="en-US" sz="2800"/>
              <a:t>在</a:t>
            </a:r>
            <a:r>
              <a:rPr lang="en-US" altLang="zh-CN" sz="2800"/>
              <a:t>DOS</a:t>
            </a:r>
            <a:r>
              <a:rPr lang="zh-CN" altLang="en-US" sz="2800"/>
              <a:t>命令状态下输入的命令行为</a:t>
            </a:r>
          </a:p>
          <a:p>
            <a:pPr algn="l" eaLnBrk="1" hangingPunct="1"/>
            <a:r>
              <a:rPr lang="zh-CN" altLang="en-US" sz="2800"/>
              <a:t>ｆｉｌｅ１　Ｃｈｉｎａ　Ｂｅｉｊｉｎｇ</a:t>
            </a:r>
          </a:p>
          <a:p>
            <a:pPr algn="l" eaLnBrk="1" hangingPunct="1"/>
            <a:r>
              <a:rPr lang="zh-CN" altLang="en-US" sz="2800"/>
              <a:t>则执行以上命令行将会输出以下信息：</a:t>
            </a:r>
          </a:p>
          <a:p>
            <a:pPr algn="l" eaLnBrk="1" hangingPunct="1"/>
            <a:r>
              <a:rPr lang="zh-CN" altLang="en-US" sz="2800"/>
              <a:t>Ｃｈｉｎａ</a:t>
            </a:r>
          </a:p>
          <a:p>
            <a:pPr algn="l" eaLnBrk="1" hangingPunct="1"/>
            <a:r>
              <a:rPr lang="zh-CN" altLang="en-US" sz="2800"/>
              <a:t>Ｂｅｉｊｉｎｇ</a:t>
            </a:r>
          </a:p>
        </p:txBody>
      </p:sp>
    </p:spTree>
    <p:extLst>
      <p:ext uri="{BB962C8B-B14F-4D97-AF65-F5344CB8AC3E}">
        <p14:creationId xmlns:p14="http://schemas.microsoft.com/office/powerpoint/2010/main" val="39242941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Text Box 2"/>
          <p:cNvSpPr txBox="1">
            <a:spLocks noChangeArrowheads="1"/>
          </p:cNvSpPr>
          <p:nvPr/>
        </p:nvSpPr>
        <p:spPr bwMode="auto">
          <a:xfrm>
            <a:off x="11115" y="188913"/>
            <a:ext cx="91328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latin typeface="黑体" panose="02010609060101010101" pitchFamily="49" charset="-122"/>
                <a:ea typeface="黑体" panose="02010609060101010101" pitchFamily="49" charset="-122"/>
              </a:rPr>
              <a:t>10.</a:t>
            </a:r>
            <a:r>
              <a:rPr lang="zh-CN" altLang="en-US" sz="3600" b="1">
                <a:latin typeface="黑体" panose="02010609060101010101" pitchFamily="49" charset="-122"/>
                <a:ea typeface="黑体" panose="02010609060101010101" pitchFamily="49" charset="-122"/>
              </a:rPr>
              <a:t>８有关指针的数据类型和指针运算的小结</a:t>
            </a:r>
          </a:p>
        </p:txBody>
      </p:sp>
      <p:sp>
        <p:nvSpPr>
          <p:cNvPr id="1386499" name="Text Box 3"/>
          <p:cNvSpPr txBox="1">
            <a:spLocks noChangeArrowheads="1"/>
          </p:cNvSpPr>
          <p:nvPr/>
        </p:nvSpPr>
        <p:spPr bwMode="auto">
          <a:xfrm>
            <a:off x="0" y="908052"/>
            <a:ext cx="535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10.8.1</a:t>
            </a:r>
            <a:r>
              <a:rPr lang="zh-CN" altLang="en-US" sz="2800" b="1"/>
              <a:t>有关指针的数据类型的小结</a:t>
            </a:r>
          </a:p>
        </p:txBody>
      </p:sp>
      <p:graphicFrame>
        <p:nvGraphicFramePr>
          <p:cNvPr id="1386500" name="Group 4"/>
          <p:cNvGraphicFramePr>
            <a:graphicFrameLocks noGrp="1"/>
          </p:cNvGraphicFramePr>
          <p:nvPr>
            <p:ph/>
          </p:nvPr>
        </p:nvGraphicFramePr>
        <p:xfrm>
          <a:off x="179388" y="1628775"/>
          <a:ext cx="8640762" cy="5075236"/>
        </p:xfrm>
        <a:graphic>
          <a:graphicData uri="http://schemas.openxmlformats.org/drawingml/2006/table">
            <a:tbl>
              <a:tblPr/>
              <a:tblGrid>
                <a:gridCol w="3114675"/>
                <a:gridCol w="5526087"/>
              </a:tblGrid>
              <a:tr h="425476">
                <a:tc>
                  <a:txBody>
                    <a:bodyPr/>
                    <a:lstStyle/>
                    <a:p>
                      <a:pPr marL="342900" marR="0" lvl="0" indent="-342900" algn="ctr"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定义</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含义</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89">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ｉｎｔ ｉ；</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定义整型变量ｉ</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76">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ｉｎｔ*ｐ；</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ｐ为指向整型数据的指针变量</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89">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int a</a:t>
                      </a: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n</a:t>
                      </a: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定义整型数组ａ，它有ｎ个元素</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84">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ｉｎｔ *ｐ［ｎ］；</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定义指针数组ｐ，它由ｎ个指向整型数据的指针元素组成</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76">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ｉｎｔ （*ｐ）［ｎ］；</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ｐ为指向含ｎ个元素的一维数组的指针变量</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89">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ｉｎｔ ｆ（）；</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ｆ为带回整型函数值的函数</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84">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ｉｎｔ *ｐ（）；</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ｐ为带回一个指针的函数，该指针指向整型数据</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89">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ｉｎｔ （*ｐ）（）；</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ｐ为指向函数的指针，该函数返回一个整型值</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84">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ｉｎｔ **ｐ；</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ｐ是一个指针变量，它指向一个指向整型数据的指针变量</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53072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86498"/>
                                        </p:tgtEl>
                                        <p:attrNameLst>
                                          <p:attrName>style.visibility</p:attrName>
                                        </p:attrNameLst>
                                      </p:cBhvr>
                                      <p:to>
                                        <p:strVal val="visible"/>
                                      </p:to>
                                    </p:set>
                                    <p:anim calcmode="lin" valueType="num">
                                      <p:cBhvr additive="base">
                                        <p:cTn id="7" dur="500" fill="hold"/>
                                        <p:tgtEl>
                                          <p:spTgt spid="1386498"/>
                                        </p:tgtEl>
                                        <p:attrNameLst>
                                          <p:attrName>ppt_x</p:attrName>
                                        </p:attrNameLst>
                                      </p:cBhvr>
                                      <p:tavLst>
                                        <p:tav tm="0">
                                          <p:val>
                                            <p:strVal val="0-#ppt_w/2"/>
                                          </p:val>
                                        </p:tav>
                                        <p:tav tm="100000">
                                          <p:val>
                                            <p:strVal val="#ppt_x"/>
                                          </p:val>
                                        </p:tav>
                                      </p:tavLst>
                                    </p:anim>
                                    <p:anim calcmode="lin" valueType="num">
                                      <p:cBhvr additive="base">
                                        <p:cTn id="8" dur="500" fill="hold"/>
                                        <p:tgtEl>
                                          <p:spTgt spid="13864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6499"/>
                                        </p:tgtEl>
                                        <p:attrNameLst>
                                          <p:attrName>style.visibility</p:attrName>
                                        </p:attrNameLst>
                                      </p:cBhvr>
                                      <p:to>
                                        <p:strVal val="visible"/>
                                      </p:to>
                                    </p:set>
                                    <p:anim calcmode="lin" valueType="num">
                                      <p:cBhvr additive="base">
                                        <p:cTn id="13" dur="500" fill="hold"/>
                                        <p:tgtEl>
                                          <p:spTgt spid="1386499"/>
                                        </p:tgtEl>
                                        <p:attrNameLst>
                                          <p:attrName>ppt_x</p:attrName>
                                        </p:attrNameLst>
                                      </p:cBhvr>
                                      <p:tavLst>
                                        <p:tav tm="0">
                                          <p:val>
                                            <p:strVal val="0-#ppt_w/2"/>
                                          </p:val>
                                        </p:tav>
                                        <p:tav tm="100000">
                                          <p:val>
                                            <p:strVal val="#ppt_x"/>
                                          </p:val>
                                        </p:tav>
                                      </p:tavLst>
                                    </p:anim>
                                    <p:anim calcmode="lin" valueType="num">
                                      <p:cBhvr additive="base">
                                        <p:cTn id="14" dur="500" fill="hold"/>
                                        <p:tgtEl>
                                          <p:spTgt spid="13864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386500"/>
                                        </p:tgtEl>
                                        <p:attrNameLst>
                                          <p:attrName>style.visibility</p:attrName>
                                        </p:attrNameLst>
                                      </p:cBhvr>
                                      <p:to>
                                        <p:strVal val="visible"/>
                                      </p:to>
                                    </p:set>
                                    <p:animEffect transition="in" filter="wipe(left)">
                                      <p:cBhvr>
                                        <p:cTn id="19" dur="500"/>
                                        <p:tgtEl>
                                          <p:spTgt spid="138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498" grpId="0"/>
      <p:bldP spid="138649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Text Box 2"/>
          <p:cNvSpPr txBox="1">
            <a:spLocks noChangeArrowheads="1"/>
          </p:cNvSpPr>
          <p:nvPr/>
        </p:nvSpPr>
        <p:spPr bwMode="auto">
          <a:xfrm>
            <a:off x="179390" y="2"/>
            <a:ext cx="3305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10.8.2 </a:t>
            </a:r>
            <a:r>
              <a:rPr lang="zh-CN" altLang="en-US" sz="2800" b="1"/>
              <a:t>指针运算小结</a:t>
            </a:r>
          </a:p>
        </p:txBody>
      </p:sp>
      <p:sp>
        <p:nvSpPr>
          <p:cNvPr id="1387523" name="Text Box 3"/>
          <p:cNvSpPr txBox="1">
            <a:spLocks noChangeArrowheads="1"/>
          </p:cNvSpPr>
          <p:nvPr/>
        </p:nvSpPr>
        <p:spPr bwMode="auto">
          <a:xfrm>
            <a:off x="142877" y="620715"/>
            <a:ext cx="88931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(1) </a:t>
            </a:r>
            <a:r>
              <a:rPr lang="zh-CN" altLang="en-US" sz="2800" b="1"/>
              <a:t>指针变量加（减）一个整数</a:t>
            </a:r>
            <a:endParaRPr lang="zh-CN" altLang="en-US" sz="2800"/>
          </a:p>
          <a:p>
            <a:pPr algn="l" eaLnBrk="1" hangingPunct="1"/>
            <a:r>
              <a:rPr lang="zh-CN" altLang="en-US" sz="2800"/>
              <a:t>例如：ｐ＋＋、ｐ－－、ｐ＋ｉ、ｐ－ｉ、ｐ＋＝ｉ、ｐ－＝ｉ等。</a:t>
            </a:r>
          </a:p>
        </p:txBody>
      </p:sp>
      <p:sp>
        <p:nvSpPr>
          <p:cNvPr id="1387524" name="Text Box 4"/>
          <p:cNvSpPr txBox="1">
            <a:spLocks noChangeArrowheads="1"/>
          </p:cNvSpPr>
          <p:nvPr/>
        </p:nvSpPr>
        <p:spPr bwMode="auto">
          <a:xfrm>
            <a:off x="250827" y="2276475"/>
            <a:ext cx="8634413"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t>(2) </a:t>
            </a:r>
            <a:r>
              <a:rPr lang="zh-CN" altLang="en-US" sz="2800" b="1"/>
              <a:t>指针变量赋值</a:t>
            </a:r>
            <a:endParaRPr lang="zh-CN" altLang="en-US" sz="2800"/>
          </a:p>
          <a:p>
            <a:pPr algn="l" eaLnBrk="1" hangingPunct="1"/>
            <a:r>
              <a:rPr lang="zh-CN" altLang="en-US" sz="2800"/>
              <a:t>将一个变量地址赋给一个指针变量。如：</a:t>
            </a:r>
          </a:p>
          <a:p>
            <a:pPr algn="l" eaLnBrk="1" hangingPunct="1"/>
            <a:r>
              <a:rPr lang="zh-CN" altLang="en-US" sz="2800"/>
              <a:t>ｐ＝＆ａ；  （将变量ａ的地址赋给ｐ）</a:t>
            </a:r>
          </a:p>
          <a:p>
            <a:pPr algn="l" eaLnBrk="1" hangingPunct="1"/>
            <a:r>
              <a:rPr lang="zh-CN" altLang="en-US" sz="2800"/>
              <a:t>ｐ＝</a:t>
            </a:r>
            <a:r>
              <a:rPr lang="en-US" altLang="zh-CN" sz="2800"/>
              <a:t>array</a:t>
            </a:r>
            <a:r>
              <a:rPr lang="zh-CN" altLang="en-US" sz="2800"/>
              <a:t>；  （将数组ａｒｒａｙ首元素地址赋给ｐ）</a:t>
            </a:r>
          </a:p>
          <a:p>
            <a:pPr algn="l" eaLnBrk="1" hangingPunct="1"/>
            <a:r>
              <a:rPr lang="zh-CN" altLang="en-US" sz="2800"/>
              <a:t>ｐ＝＆</a:t>
            </a:r>
            <a:r>
              <a:rPr lang="en-US" altLang="zh-CN" sz="2800"/>
              <a:t>array</a:t>
            </a:r>
            <a:r>
              <a:rPr lang="zh-CN" altLang="en-US" sz="2800"/>
              <a:t>［ｉ］；（将数组ａｒｒａｙ第ｉ个元素</a:t>
            </a:r>
          </a:p>
          <a:p>
            <a:pPr algn="l" eaLnBrk="1" hangingPunct="1"/>
            <a:r>
              <a:rPr lang="zh-CN" altLang="en-US" sz="2800"/>
              <a:t>                                         的地址赋给ｐ）</a:t>
            </a:r>
          </a:p>
          <a:p>
            <a:pPr algn="l" eaLnBrk="1" hangingPunct="1"/>
            <a:r>
              <a:rPr lang="zh-CN" altLang="en-US" sz="2800"/>
              <a:t>ｐ＝</a:t>
            </a:r>
            <a:r>
              <a:rPr lang="en-US" altLang="zh-CN" sz="2800"/>
              <a:t>max</a:t>
            </a:r>
            <a:r>
              <a:rPr lang="zh-CN" altLang="en-US" sz="2800"/>
              <a:t>；（ｍａｘ为已定义的函数，将ｍａｘ的入口</a:t>
            </a:r>
          </a:p>
          <a:p>
            <a:pPr algn="l" eaLnBrk="1" hangingPunct="1"/>
            <a:r>
              <a:rPr lang="zh-CN" altLang="en-US" sz="2800"/>
              <a:t>                       地址赋给ｐ）</a:t>
            </a:r>
          </a:p>
          <a:p>
            <a:pPr algn="l" eaLnBrk="1" hangingPunct="1"/>
            <a:r>
              <a:rPr lang="zh-CN" altLang="en-US" sz="2800"/>
              <a:t>ｐ１＝ｐ２；（ｐ１和ｐ２都是指针变量，将ｐ２的</a:t>
            </a:r>
          </a:p>
          <a:p>
            <a:pPr algn="l" eaLnBrk="1" hangingPunct="1"/>
            <a:r>
              <a:rPr lang="zh-CN" altLang="en-US" sz="2800"/>
              <a:t>                             值赋给ｐ１）　 </a:t>
            </a:r>
          </a:p>
        </p:txBody>
      </p:sp>
    </p:spTree>
    <p:extLst>
      <p:ext uri="{BB962C8B-B14F-4D97-AF65-F5344CB8AC3E}">
        <p14:creationId xmlns:p14="http://schemas.microsoft.com/office/powerpoint/2010/main" val="477916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87522"/>
                                        </p:tgtEl>
                                        <p:attrNameLst>
                                          <p:attrName>style.visibility</p:attrName>
                                        </p:attrNameLst>
                                      </p:cBhvr>
                                      <p:to>
                                        <p:strVal val="visible"/>
                                      </p:to>
                                    </p:set>
                                    <p:anim calcmode="lin" valueType="num">
                                      <p:cBhvr additive="base">
                                        <p:cTn id="7" dur="500" fill="hold"/>
                                        <p:tgtEl>
                                          <p:spTgt spid="1387522"/>
                                        </p:tgtEl>
                                        <p:attrNameLst>
                                          <p:attrName>ppt_x</p:attrName>
                                        </p:attrNameLst>
                                      </p:cBhvr>
                                      <p:tavLst>
                                        <p:tav tm="0">
                                          <p:val>
                                            <p:strVal val="0-#ppt_w/2"/>
                                          </p:val>
                                        </p:tav>
                                        <p:tav tm="100000">
                                          <p:val>
                                            <p:strVal val="#ppt_x"/>
                                          </p:val>
                                        </p:tav>
                                      </p:tavLst>
                                    </p:anim>
                                    <p:anim calcmode="lin" valueType="num">
                                      <p:cBhvr additive="base">
                                        <p:cTn id="8" dur="500" fill="hold"/>
                                        <p:tgtEl>
                                          <p:spTgt spid="13875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7523"/>
                                        </p:tgtEl>
                                        <p:attrNameLst>
                                          <p:attrName>style.visibility</p:attrName>
                                        </p:attrNameLst>
                                      </p:cBhvr>
                                      <p:to>
                                        <p:strVal val="visible"/>
                                      </p:to>
                                    </p:set>
                                    <p:anim calcmode="lin" valueType="num">
                                      <p:cBhvr additive="base">
                                        <p:cTn id="13" dur="500" fill="hold"/>
                                        <p:tgtEl>
                                          <p:spTgt spid="1387523"/>
                                        </p:tgtEl>
                                        <p:attrNameLst>
                                          <p:attrName>ppt_x</p:attrName>
                                        </p:attrNameLst>
                                      </p:cBhvr>
                                      <p:tavLst>
                                        <p:tav tm="0">
                                          <p:val>
                                            <p:strVal val="0-#ppt_w/2"/>
                                          </p:val>
                                        </p:tav>
                                        <p:tav tm="100000">
                                          <p:val>
                                            <p:strVal val="#ppt_x"/>
                                          </p:val>
                                        </p:tav>
                                      </p:tavLst>
                                    </p:anim>
                                    <p:anim calcmode="lin" valueType="num">
                                      <p:cBhvr additive="base">
                                        <p:cTn id="14" dur="500" fill="hold"/>
                                        <p:tgtEl>
                                          <p:spTgt spid="13875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87524"/>
                                        </p:tgtEl>
                                        <p:attrNameLst>
                                          <p:attrName>style.visibility</p:attrName>
                                        </p:attrNameLst>
                                      </p:cBhvr>
                                      <p:to>
                                        <p:strVal val="visible"/>
                                      </p:to>
                                    </p:set>
                                    <p:anim calcmode="lin" valueType="num">
                                      <p:cBhvr additive="base">
                                        <p:cTn id="19" dur="500" fill="hold"/>
                                        <p:tgtEl>
                                          <p:spTgt spid="1387524"/>
                                        </p:tgtEl>
                                        <p:attrNameLst>
                                          <p:attrName>ppt_x</p:attrName>
                                        </p:attrNameLst>
                                      </p:cBhvr>
                                      <p:tavLst>
                                        <p:tav tm="0">
                                          <p:val>
                                            <p:strVal val="0-#ppt_w/2"/>
                                          </p:val>
                                        </p:tav>
                                        <p:tav tm="100000">
                                          <p:val>
                                            <p:strVal val="#ppt_x"/>
                                          </p:val>
                                        </p:tav>
                                      </p:tavLst>
                                    </p:anim>
                                    <p:anim calcmode="lin" valueType="num">
                                      <p:cBhvr additive="base">
                                        <p:cTn id="20" dur="500" fill="hold"/>
                                        <p:tgtEl>
                                          <p:spTgt spid="1387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22" grpId="0"/>
      <p:bldP spid="1387523" grpId="0"/>
      <p:bldP spid="138752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Text Box 2"/>
          <p:cNvSpPr txBox="1">
            <a:spLocks noChangeArrowheads="1"/>
          </p:cNvSpPr>
          <p:nvPr/>
        </p:nvSpPr>
        <p:spPr bwMode="auto">
          <a:xfrm>
            <a:off x="107952" y="188913"/>
            <a:ext cx="88566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t>(3) </a:t>
            </a:r>
            <a:r>
              <a:rPr lang="zh-CN" altLang="en-US" sz="2800" b="1"/>
              <a:t>指针变量可以有空值，即该指针变量不指向任何变量</a:t>
            </a:r>
            <a:r>
              <a:rPr lang="zh-CN" altLang="en-US" sz="2800"/>
              <a:t>，可以这样表示：</a:t>
            </a:r>
            <a:r>
              <a:rPr lang="zh-CN" altLang="en-US" sz="2800" b="1">
                <a:solidFill>
                  <a:srgbClr val="A50021"/>
                </a:solidFill>
              </a:rPr>
              <a:t>ｐ＝ＮＵＬＬ</a:t>
            </a:r>
            <a:r>
              <a:rPr lang="zh-CN" altLang="en-US" sz="2800"/>
              <a:t>；</a:t>
            </a:r>
          </a:p>
        </p:txBody>
      </p:sp>
      <p:sp>
        <p:nvSpPr>
          <p:cNvPr id="665603" name="Text Box 3"/>
          <p:cNvSpPr txBox="1">
            <a:spLocks noChangeArrowheads="1"/>
          </p:cNvSpPr>
          <p:nvPr/>
        </p:nvSpPr>
        <p:spPr bwMode="auto">
          <a:xfrm>
            <a:off x="179388" y="1268415"/>
            <a:ext cx="85328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t>(4) </a:t>
            </a:r>
            <a:r>
              <a:rPr lang="zh-CN" altLang="en-US" sz="2800" b="1"/>
              <a:t>两个指针变量可以相减</a:t>
            </a:r>
            <a:endParaRPr lang="zh-CN" altLang="en-US" sz="2800"/>
          </a:p>
          <a:p>
            <a:pPr algn="l" eaLnBrk="1" hangingPunct="1"/>
            <a:r>
              <a:rPr lang="zh-CN" altLang="en-US" sz="2800"/>
              <a:t>如果两个指针变量都指向同一个数组中的元素，则两个指针变量值之差是两个指针之间的元素个数 </a:t>
            </a:r>
          </a:p>
        </p:txBody>
      </p:sp>
      <p:pic>
        <p:nvPicPr>
          <p:cNvPr id="665604" name="Picture 4" descr="j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790" y="2708277"/>
            <a:ext cx="2192337" cy="3933825"/>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503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Text Box 2"/>
          <p:cNvSpPr txBox="1">
            <a:spLocks noChangeArrowheads="1"/>
          </p:cNvSpPr>
          <p:nvPr/>
        </p:nvSpPr>
        <p:spPr bwMode="auto">
          <a:xfrm>
            <a:off x="179388" y="2"/>
            <a:ext cx="8642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t>(5) </a:t>
            </a:r>
            <a:r>
              <a:rPr lang="zh-CN" altLang="en-US" sz="2800" b="1"/>
              <a:t>两个指针变量比较</a:t>
            </a:r>
            <a:endParaRPr lang="zh-CN" altLang="en-US" sz="2800"/>
          </a:p>
          <a:p>
            <a:pPr algn="l" eaLnBrk="1" hangingPunct="1"/>
            <a:r>
              <a:rPr lang="zh-CN" altLang="en-US" sz="2800"/>
              <a:t>若两个指针指向同一个数组的元素，则可以进行比较。指向前面的元素的指针变量“小于”指向后面元素的指针变量。 </a:t>
            </a:r>
          </a:p>
        </p:txBody>
      </p:sp>
      <p:sp>
        <p:nvSpPr>
          <p:cNvPr id="1389571" name="Text Box 3"/>
          <p:cNvSpPr txBox="1">
            <a:spLocks noChangeArrowheads="1"/>
          </p:cNvSpPr>
          <p:nvPr/>
        </p:nvSpPr>
        <p:spPr bwMode="auto">
          <a:xfrm>
            <a:off x="179388" y="1773238"/>
            <a:ext cx="3243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10.8.3 void</a:t>
            </a:r>
            <a:r>
              <a:rPr lang="zh-CN" altLang="en-US" sz="2800" b="1"/>
              <a:t>指针类型</a:t>
            </a:r>
          </a:p>
        </p:txBody>
      </p:sp>
      <p:sp>
        <p:nvSpPr>
          <p:cNvPr id="1389572" name="Text Box 4"/>
          <p:cNvSpPr txBox="1">
            <a:spLocks noChangeArrowheads="1"/>
          </p:cNvSpPr>
          <p:nvPr/>
        </p:nvSpPr>
        <p:spPr bwMode="auto">
          <a:xfrm>
            <a:off x="179388" y="2276475"/>
            <a:ext cx="864235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ANSIC</a:t>
            </a:r>
            <a:r>
              <a:rPr lang="zh-CN" altLang="en-US" sz="2800"/>
              <a:t>新标准增加了一种“</a:t>
            </a:r>
            <a:r>
              <a:rPr lang="en-US" altLang="zh-CN" sz="2800"/>
              <a:t>void”</a:t>
            </a:r>
            <a:r>
              <a:rPr lang="zh-CN" altLang="en-US" sz="2800"/>
              <a:t>指针类型，即可定义一个指针变量，但不指定它是指向哪一种类型数据的。</a:t>
            </a:r>
            <a:r>
              <a:rPr lang="en-US" altLang="zh-CN" sz="2800"/>
              <a:t>ANSIC</a:t>
            </a:r>
            <a:r>
              <a:rPr lang="zh-CN" altLang="en-US" sz="2800"/>
              <a:t>标准规定用动态存储分配函数时返回</a:t>
            </a:r>
            <a:r>
              <a:rPr lang="en-US" altLang="zh-CN" sz="2800"/>
              <a:t>void</a:t>
            </a:r>
            <a:r>
              <a:rPr lang="zh-CN" altLang="en-US" sz="2800"/>
              <a:t>指针，它可以用来指向一个抽象的类型的数据，在将它的值赋给另一指针变量时要进行强制类型转换使之适合于被赋值的变量的类型。例如</a:t>
            </a:r>
            <a:r>
              <a:rPr lang="en-US" altLang="zh-CN" sz="2800"/>
              <a:t>:</a:t>
            </a:r>
          </a:p>
          <a:p>
            <a:pPr algn="l" eaLnBrk="1" hangingPunct="1"/>
            <a:r>
              <a:rPr lang="zh-CN" altLang="en-US" sz="2800"/>
              <a:t>ｃｈａｒ*ｐ１；</a:t>
            </a:r>
          </a:p>
          <a:p>
            <a:pPr algn="l" eaLnBrk="1" hangingPunct="1"/>
            <a:r>
              <a:rPr lang="zh-CN" altLang="en-US" sz="2800"/>
              <a:t>ｖｏｉｄ*ｐ２；</a:t>
            </a:r>
          </a:p>
          <a:p>
            <a:pPr algn="l" eaLnBrk="1" hangingPunct="1"/>
            <a:r>
              <a:rPr lang="en-US" altLang="zh-CN" sz="2800"/>
              <a:t>…</a:t>
            </a:r>
          </a:p>
          <a:p>
            <a:pPr algn="l" eaLnBrk="1" hangingPunct="1"/>
            <a:r>
              <a:rPr lang="zh-CN" altLang="en-US" sz="2800"/>
              <a:t>ｐ１＝（ｃｈａｒ *）ｐ２；</a:t>
            </a:r>
          </a:p>
        </p:txBody>
      </p:sp>
    </p:spTree>
    <p:extLst>
      <p:ext uri="{BB962C8B-B14F-4D97-AF65-F5344CB8AC3E}">
        <p14:creationId xmlns:p14="http://schemas.microsoft.com/office/powerpoint/2010/main" val="3374769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9571"/>
                                        </p:tgtEl>
                                        <p:attrNameLst>
                                          <p:attrName>style.visibility</p:attrName>
                                        </p:attrNameLst>
                                      </p:cBhvr>
                                      <p:to>
                                        <p:strVal val="visible"/>
                                      </p:to>
                                    </p:set>
                                    <p:anim calcmode="lin" valueType="num">
                                      <p:cBhvr additive="base">
                                        <p:cTn id="7" dur="500" fill="hold"/>
                                        <p:tgtEl>
                                          <p:spTgt spid="1389571"/>
                                        </p:tgtEl>
                                        <p:attrNameLst>
                                          <p:attrName>ppt_x</p:attrName>
                                        </p:attrNameLst>
                                      </p:cBhvr>
                                      <p:tavLst>
                                        <p:tav tm="0">
                                          <p:val>
                                            <p:strVal val="#ppt_x"/>
                                          </p:val>
                                        </p:tav>
                                        <p:tav tm="100000">
                                          <p:val>
                                            <p:strVal val="#ppt_x"/>
                                          </p:val>
                                        </p:tav>
                                      </p:tavLst>
                                    </p:anim>
                                    <p:anim calcmode="lin" valueType="num">
                                      <p:cBhvr additive="base">
                                        <p:cTn id="8" dur="500" fill="hold"/>
                                        <p:tgtEl>
                                          <p:spTgt spid="138957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9572"/>
                                        </p:tgtEl>
                                        <p:attrNameLst>
                                          <p:attrName>style.visibility</p:attrName>
                                        </p:attrNameLst>
                                      </p:cBhvr>
                                      <p:to>
                                        <p:strVal val="visible"/>
                                      </p:to>
                                    </p:set>
                                    <p:anim calcmode="lin" valueType="num">
                                      <p:cBhvr additive="base">
                                        <p:cTn id="13" dur="500" fill="hold"/>
                                        <p:tgtEl>
                                          <p:spTgt spid="1389572"/>
                                        </p:tgtEl>
                                        <p:attrNameLst>
                                          <p:attrName>ppt_x</p:attrName>
                                        </p:attrNameLst>
                                      </p:cBhvr>
                                      <p:tavLst>
                                        <p:tav tm="0">
                                          <p:val>
                                            <p:strVal val="0-#ppt_w/2"/>
                                          </p:val>
                                        </p:tav>
                                        <p:tav tm="100000">
                                          <p:val>
                                            <p:strVal val="#ppt_x"/>
                                          </p:val>
                                        </p:tav>
                                      </p:tavLst>
                                    </p:anim>
                                    <p:anim calcmode="lin" valueType="num">
                                      <p:cBhvr additive="base">
                                        <p:cTn id="14" dur="500" fill="hold"/>
                                        <p:tgtEl>
                                          <p:spTgt spid="1389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9571" grpId="0"/>
      <p:bldP spid="13895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18" name="Text Box 2"/>
          <p:cNvSpPr txBox="1">
            <a:spLocks noChangeArrowheads="1"/>
          </p:cNvSpPr>
          <p:nvPr/>
        </p:nvSpPr>
        <p:spPr bwMode="auto">
          <a:xfrm>
            <a:off x="250825" y="476252"/>
            <a:ext cx="864235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pointer_</a:t>
            </a:r>
            <a:r>
              <a:rPr lang="zh-CN" altLang="en-US" sz="2800"/>
              <a:t>２＝＆ｂ；  </a:t>
            </a:r>
            <a:r>
              <a:rPr lang="en-US" altLang="zh-CN" sz="2800">
                <a:solidFill>
                  <a:srgbClr val="008000"/>
                </a:solidFill>
              </a:rPr>
              <a:t>/*</a:t>
            </a:r>
            <a:r>
              <a:rPr lang="zh-CN" altLang="en-US" sz="2800">
                <a:solidFill>
                  <a:srgbClr val="008000"/>
                </a:solidFill>
              </a:rPr>
              <a:t>把变量ｂ的地址赋给</a:t>
            </a:r>
          </a:p>
          <a:p>
            <a:pPr algn="l" eaLnBrk="1" hangingPunct="1"/>
            <a:r>
              <a:rPr lang="zh-CN" altLang="en-US" sz="2800">
                <a:solidFill>
                  <a:srgbClr val="008000"/>
                </a:solidFill>
              </a:rPr>
              <a:t>                                         </a:t>
            </a:r>
            <a:r>
              <a:rPr lang="en-US" altLang="zh-CN" sz="2800">
                <a:solidFill>
                  <a:srgbClr val="008000"/>
                </a:solidFill>
              </a:rPr>
              <a:t>pointer_</a:t>
            </a:r>
            <a:r>
              <a:rPr lang="zh-CN" altLang="en-US" sz="2800">
                <a:solidFill>
                  <a:srgbClr val="008000"/>
                </a:solidFill>
              </a:rPr>
              <a:t>２ *</a:t>
            </a:r>
            <a:r>
              <a:rPr lang="en-US" altLang="zh-CN" sz="2800">
                <a:solidFill>
                  <a:srgbClr val="008000"/>
                </a:solidFill>
              </a:rPr>
              <a:t>/</a:t>
            </a:r>
          </a:p>
          <a:p>
            <a:pPr algn="l" eaLnBrk="1" hangingPunct="1"/>
            <a:r>
              <a:rPr lang="en-US" altLang="zh-CN" sz="2800"/>
              <a:t>printf</a:t>
            </a:r>
            <a:r>
              <a:rPr lang="zh-CN" altLang="en-US" sz="2800"/>
              <a:t>（</a:t>
            </a:r>
            <a:r>
              <a:rPr lang="en-US" altLang="zh-CN" sz="2800"/>
              <a:t>″%</a:t>
            </a:r>
            <a:r>
              <a:rPr lang="zh-CN" altLang="en-US" sz="2800"/>
              <a:t>ｄ，</a:t>
            </a:r>
            <a:r>
              <a:rPr lang="en-US" altLang="zh-CN" sz="2800"/>
              <a:t>%</a:t>
            </a:r>
            <a:r>
              <a:rPr lang="zh-CN" altLang="en-US" sz="2800"/>
              <a:t>ｄ</a:t>
            </a:r>
            <a:r>
              <a:rPr lang="en-US" altLang="zh-CN" sz="2800"/>
              <a:t>\</a:t>
            </a:r>
            <a:r>
              <a:rPr lang="zh-CN" altLang="en-US" sz="2800"/>
              <a:t>ｎ</a:t>
            </a:r>
            <a:r>
              <a:rPr lang="en-US" altLang="zh-CN" sz="2800"/>
              <a:t>″,</a:t>
            </a:r>
            <a:r>
              <a:rPr lang="zh-CN" altLang="en-US" sz="2800"/>
              <a:t>ａ</a:t>
            </a:r>
            <a:r>
              <a:rPr lang="en-US" altLang="zh-CN" sz="2800"/>
              <a:t>,</a:t>
            </a:r>
            <a:r>
              <a:rPr lang="zh-CN" altLang="en-US" sz="2800"/>
              <a:t>ｂ）；</a:t>
            </a:r>
          </a:p>
          <a:p>
            <a:pPr algn="l" eaLnBrk="1" hangingPunct="1"/>
            <a:r>
              <a:rPr lang="en-US" altLang="zh-CN" sz="2800"/>
              <a:t>printf</a:t>
            </a:r>
            <a:r>
              <a:rPr lang="zh-CN" altLang="en-US" sz="2800"/>
              <a:t>（</a:t>
            </a:r>
            <a:r>
              <a:rPr lang="en-US" altLang="zh-CN" sz="2800"/>
              <a:t>″%</a:t>
            </a:r>
            <a:r>
              <a:rPr lang="zh-CN" altLang="en-US" sz="2800"/>
              <a:t>ｄ，</a:t>
            </a:r>
            <a:r>
              <a:rPr lang="en-US" altLang="zh-CN" sz="2800"/>
              <a:t>%</a:t>
            </a:r>
            <a:r>
              <a:rPr lang="zh-CN" altLang="en-US" sz="2800"/>
              <a:t>ｄ</a:t>
            </a:r>
            <a:r>
              <a:rPr lang="en-US" altLang="zh-CN" sz="2800"/>
              <a:t>\</a:t>
            </a:r>
            <a:r>
              <a:rPr lang="zh-CN" altLang="en-US" sz="2800"/>
              <a:t>ｎ</a:t>
            </a:r>
            <a:r>
              <a:rPr lang="en-US" altLang="zh-CN" sz="2800"/>
              <a:t>″,*pointer_</a:t>
            </a:r>
            <a:r>
              <a:rPr lang="zh-CN" altLang="en-US" sz="2800"/>
              <a:t>１</a:t>
            </a:r>
            <a:r>
              <a:rPr lang="en-US" altLang="zh-CN" sz="2800"/>
              <a:t>, *pointer_</a:t>
            </a:r>
            <a:r>
              <a:rPr lang="zh-CN" altLang="en-US" sz="2800"/>
              <a:t>２）；</a:t>
            </a:r>
          </a:p>
          <a:p>
            <a:pPr algn="l" eaLnBrk="1" hangingPunct="1"/>
            <a:r>
              <a:rPr lang="zh-CN" altLang="en-US" sz="2800"/>
              <a:t>    ｝</a:t>
            </a:r>
          </a:p>
        </p:txBody>
      </p:sp>
      <p:pic>
        <p:nvPicPr>
          <p:cNvPr id="1289219" name="Picture 3" descr="j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5" y="2708277"/>
            <a:ext cx="5761037" cy="3952875"/>
          </a:xfrm>
          <a:prstGeom prst="rect">
            <a:avLst/>
          </a:prstGeom>
          <a:noFill/>
          <a:ln w="57150">
            <a:solidFill>
              <a:srgbClr val="00008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752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289218"/>
                                        </p:tgtEl>
                                        <p:attrNameLst>
                                          <p:attrName>style.visibility</p:attrName>
                                        </p:attrNameLst>
                                      </p:cBhvr>
                                      <p:to>
                                        <p:strVal val="visible"/>
                                      </p:to>
                                    </p:set>
                                    <p:anim calcmode="lin" valueType="num">
                                      <p:cBhvr additive="base">
                                        <p:cTn id="7" dur="500" fill="hold"/>
                                        <p:tgtEl>
                                          <p:spTgt spid="1289218"/>
                                        </p:tgtEl>
                                        <p:attrNameLst>
                                          <p:attrName>ppt_x</p:attrName>
                                        </p:attrNameLst>
                                      </p:cBhvr>
                                      <p:tavLst>
                                        <p:tav tm="0">
                                          <p:val>
                                            <p:strVal val="#ppt_x"/>
                                          </p:val>
                                        </p:tav>
                                        <p:tav tm="100000">
                                          <p:val>
                                            <p:strVal val="#ppt_x"/>
                                          </p:val>
                                        </p:tav>
                                      </p:tavLst>
                                    </p:anim>
                                    <p:anim calcmode="lin" valueType="num">
                                      <p:cBhvr additive="base">
                                        <p:cTn id="8" dur="500" fill="hold"/>
                                        <p:tgtEl>
                                          <p:spTgt spid="128921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89219"/>
                                        </p:tgtEl>
                                        <p:attrNameLst>
                                          <p:attrName>style.visibility</p:attrName>
                                        </p:attrNameLst>
                                      </p:cBhvr>
                                      <p:to>
                                        <p:strVal val="visible"/>
                                      </p:to>
                                    </p:set>
                                    <p:anim calcmode="lin" valueType="num">
                                      <p:cBhvr additive="base">
                                        <p:cTn id="13" dur="500" fill="hold"/>
                                        <p:tgtEl>
                                          <p:spTgt spid="1289219"/>
                                        </p:tgtEl>
                                        <p:attrNameLst>
                                          <p:attrName>ppt_x</p:attrName>
                                        </p:attrNameLst>
                                      </p:cBhvr>
                                      <p:tavLst>
                                        <p:tav tm="0">
                                          <p:val>
                                            <p:strVal val="#ppt_x"/>
                                          </p:val>
                                        </p:tav>
                                        <p:tav tm="100000">
                                          <p:val>
                                            <p:strVal val="#ppt_x"/>
                                          </p:val>
                                        </p:tav>
                                      </p:tavLst>
                                    </p:anim>
                                    <p:anim calcmode="lin" valueType="num">
                                      <p:cBhvr additive="base">
                                        <p:cTn id="14" dur="500" fill="hold"/>
                                        <p:tgtEl>
                                          <p:spTgt spid="1289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921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ChangeArrowheads="1"/>
          </p:cNvSpPr>
          <p:nvPr/>
        </p:nvSpPr>
        <p:spPr bwMode="auto">
          <a:xfrm>
            <a:off x="468315" y="1125538"/>
            <a:ext cx="8207375"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同样可以用（ｖｏｉｄ *）ｐ１将ｐ１的值转换成ｖｏｉｄ *类型。如：</a:t>
            </a:r>
          </a:p>
          <a:p>
            <a:pPr algn="l" eaLnBrk="1" hangingPunct="1"/>
            <a:r>
              <a:rPr lang="zh-CN" altLang="en-US" sz="2800"/>
              <a:t>ｐ２＝（ｖｏｉｄ *）ｐ１；</a:t>
            </a:r>
          </a:p>
          <a:p>
            <a:pPr algn="l" eaLnBrk="1" hangingPunct="1"/>
            <a:r>
              <a:rPr lang="zh-CN" altLang="en-US" sz="2800"/>
              <a:t>也可以将一个函数定义为ｖｏｉｄ *类型，如</a:t>
            </a:r>
            <a:r>
              <a:rPr lang="en-US" altLang="zh-CN" sz="2800"/>
              <a:t>:</a:t>
            </a:r>
          </a:p>
          <a:p>
            <a:pPr algn="l" eaLnBrk="1" hangingPunct="1"/>
            <a:r>
              <a:rPr lang="zh-CN" altLang="en-US" sz="2800"/>
              <a:t>ｖｏｉｄ *ｆｕｎ（</a:t>
            </a:r>
            <a:r>
              <a:rPr lang="en-US" altLang="zh-CN" sz="2800"/>
              <a:t>char ch1</a:t>
            </a:r>
            <a:r>
              <a:rPr lang="zh-CN" altLang="en-US" sz="2800"/>
              <a:t>，</a:t>
            </a:r>
            <a:r>
              <a:rPr lang="en-US" altLang="zh-CN" sz="2800"/>
              <a:t>char ch2</a:t>
            </a:r>
            <a:r>
              <a:rPr lang="zh-CN" altLang="en-US" sz="2800"/>
              <a:t>）</a:t>
            </a:r>
          </a:p>
          <a:p>
            <a:pPr algn="l" eaLnBrk="1" hangingPunct="1"/>
            <a:r>
              <a:rPr lang="zh-CN" altLang="en-US" sz="2800"/>
              <a:t>表示函数ｆｕｎ返回的是一个地址，它指向“空类型”，如需要引用此地址，也需要根据情况对之进行类型转换，如对该函数调用得到的地址要进行以下转换：</a:t>
            </a:r>
          </a:p>
          <a:p>
            <a:pPr algn="l" eaLnBrk="1" hangingPunct="1"/>
            <a:r>
              <a:rPr lang="zh-CN" altLang="en-US" sz="2800"/>
              <a:t>ｐ１＝（ｃｈａｒ *）ｆｕｎ（ｃ</a:t>
            </a:r>
            <a:r>
              <a:rPr lang="en-US" altLang="zh-CN" sz="2800"/>
              <a:t>h</a:t>
            </a:r>
            <a:r>
              <a:rPr lang="zh-CN" altLang="en-US" sz="2800"/>
              <a:t>１，ｃ</a:t>
            </a:r>
            <a:r>
              <a:rPr lang="en-US" altLang="zh-CN" sz="2800"/>
              <a:t>h</a:t>
            </a:r>
            <a:r>
              <a:rPr lang="zh-CN" altLang="en-US" sz="2800"/>
              <a:t>２）；</a:t>
            </a:r>
          </a:p>
        </p:txBody>
      </p:sp>
    </p:spTree>
    <p:extLst>
      <p:ext uri="{BB962C8B-B14F-4D97-AF65-F5344CB8AC3E}">
        <p14:creationId xmlns:p14="http://schemas.microsoft.com/office/powerpoint/2010/main" val="1616734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2" name="Text Box 2"/>
          <p:cNvSpPr txBox="1">
            <a:spLocks noChangeArrowheads="1"/>
          </p:cNvSpPr>
          <p:nvPr/>
        </p:nvSpPr>
        <p:spPr bwMode="auto">
          <a:xfrm>
            <a:off x="395288" y="620715"/>
            <a:ext cx="8280400"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spcBef>
                <a:spcPct val="10000"/>
              </a:spcBef>
            </a:pPr>
            <a:r>
              <a:rPr lang="zh-CN" altLang="en-US" sz="2800" dirty="0"/>
              <a:t>对“＆”和“*”运算符说明：</a:t>
            </a:r>
          </a:p>
          <a:p>
            <a:pPr algn="l" eaLnBrk="1" hangingPunct="1">
              <a:lnSpc>
                <a:spcPct val="120000"/>
              </a:lnSpc>
              <a:spcBef>
                <a:spcPct val="10000"/>
              </a:spcBef>
            </a:pPr>
            <a:r>
              <a:rPr lang="zh-CN" altLang="en-US" sz="2800" dirty="0"/>
              <a:t>如果已执行了语句   </a:t>
            </a:r>
            <a:r>
              <a:rPr lang="en-US" altLang="zh-CN" sz="2800" dirty="0">
                <a:solidFill>
                  <a:srgbClr val="A50021"/>
                </a:solidFill>
              </a:rPr>
              <a:t>pointer_</a:t>
            </a:r>
            <a:r>
              <a:rPr lang="zh-CN" altLang="en-US" sz="2800" dirty="0">
                <a:solidFill>
                  <a:srgbClr val="A50021"/>
                </a:solidFill>
              </a:rPr>
              <a:t>１＝＆ａ</a:t>
            </a:r>
            <a:r>
              <a:rPr lang="zh-CN" altLang="en-US" sz="2800" dirty="0" smtClean="0">
                <a:solidFill>
                  <a:srgbClr val="A50021"/>
                </a:solidFill>
              </a:rPr>
              <a:t>；</a:t>
            </a:r>
            <a:endParaRPr lang="en-US" altLang="zh-CN" sz="2800" dirty="0" smtClean="0">
              <a:solidFill>
                <a:srgbClr val="A50021"/>
              </a:solidFill>
            </a:endParaRPr>
          </a:p>
          <a:p>
            <a:pPr eaLnBrk="1" hangingPunct="1">
              <a:lnSpc>
                <a:spcPct val="120000"/>
              </a:lnSpc>
              <a:spcBef>
                <a:spcPct val="10000"/>
              </a:spcBef>
            </a:pPr>
            <a:r>
              <a:rPr lang="zh-CN" altLang="en-US" sz="2800" dirty="0" smtClean="0">
                <a:solidFill>
                  <a:srgbClr val="A50021"/>
                </a:solidFill>
              </a:rPr>
              <a:t>＆</a:t>
            </a:r>
            <a:r>
              <a:rPr lang="en-US" altLang="zh-CN" sz="2800" dirty="0" smtClean="0">
                <a:solidFill>
                  <a:srgbClr val="A50021"/>
                </a:solidFill>
              </a:rPr>
              <a:t>:</a:t>
            </a:r>
            <a:r>
              <a:rPr lang="zh-CN" altLang="en-US" sz="2800" dirty="0" smtClean="0">
                <a:solidFill>
                  <a:srgbClr val="A50021"/>
                </a:solidFill>
              </a:rPr>
              <a:t>取地址</a:t>
            </a:r>
            <a:r>
              <a:rPr lang="en-US" altLang="zh-CN" sz="2800" dirty="0" smtClean="0">
                <a:solidFill>
                  <a:srgbClr val="A50021"/>
                </a:solidFill>
              </a:rPr>
              <a:t>,</a:t>
            </a:r>
            <a:r>
              <a:rPr lang="zh-CN" altLang="en-US" sz="2800" dirty="0" smtClean="0">
                <a:solidFill>
                  <a:srgbClr val="A50021"/>
                </a:solidFill>
              </a:rPr>
              <a:t>  *取内容</a:t>
            </a:r>
            <a:endParaRPr lang="en-US" altLang="zh-CN" sz="2800" dirty="0" smtClean="0">
              <a:solidFill>
                <a:srgbClr val="A50021"/>
              </a:solidFill>
            </a:endParaRPr>
          </a:p>
          <a:p>
            <a:pPr eaLnBrk="1" hangingPunct="1">
              <a:lnSpc>
                <a:spcPct val="120000"/>
              </a:lnSpc>
              <a:spcBef>
                <a:spcPct val="10000"/>
              </a:spcBef>
            </a:pPr>
            <a:endParaRPr lang="en-US" altLang="zh-CN" sz="2800" dirty="0" smtClean="0">
              <a:solidFill>
                <a:srgbClr val="A50021"/>
              </a:solidFill>
            </a:endParaRPr>
          </a:p>
          <a:p>
            <a:pPr eaLnBrk="1" hangingPunct="1">
              <a:lnSpc>
                <a:spcPct val="120000"/>
              </a:lnSpc>
              <a:spcBef>
                <a:spcPct val="10000"/>
              </a:spcBef>
            </a:pPr>
            <a:r>
              <a:rPr lang="zh-CN" altLang="en-US" sz="2400" dirty="0"/>
              <a:t>（*</a:t>
            </a:r>
            <a:r>
              <a:rPr lang="en-US" altLang="zh-CN" sz="2400" dirty="0"/>
              <a:t>pointer_</a:t>
            </a:r>
            <a:r>
              <a:rPr lang="zh-CN" altLang="en-US" sz="2400" dirty="0"/>
              <a:t>１）＋＋相当于ａ＋＋。注意括号是必要的，如果没有括号，就成为了*</a:t>
            </a:r>
            <a:r>
              <a:rPr lang="en-US" altLang="zh-CN" sz="2400" dirty="0"/>
              <a:t>pointer_</a:t>
            </a:r>
            <a:r>
              <a:rPr lang="zh-CN" altLang="en-US" sz="2400" dirty="0"/>
              <a:t>１</a:t>
            </a:r>
            <a:r>
              <a:rPr lang="zh-CN" altLang="en-US" sz="2400" dirty="0" smtClean="0"/>
              <a:t>＋＋，</a:t>
            </a:r>
            <a:r>
              <a:rPr lang="en-US" altLang="zh-CN" sz="2400" dirty="0" smtClean="0"/>
              <a:t>++</a:t>
            </a:r>
            <a:r>
              <a:rPr lang="zh-CN" altLang="en-US" sz="2400" dirty="0"/>
              <a:t>和*为同一优先级别，而结合方向为自右而左，因此它相当于*</a:t>
            </a:r>
            <a:r>
              <a:rPr lang="en-US" altLang="zh-CN" sz="2400" dirty="0"/>
              <a:t>(pointer_</a:t>
            </a:r>
            <a:r>
              <a:rPr lang="zh-CN" altLang="en-US" sz="2400" dirty="0"/>
              <a:t>１＋＋</a:t>
            </a:r>
            <a:r>
              <a:rPr lang="en-US" altLang="zh-CN" sz="2400" dirty="0"/>
              <a:t>)</a:t>
            </a:r>
            <a:r>
              <a:rPr lang="zh-CN" altLang="en-US" sz="2400" dirty="0"/>
              <a:t>。由于</a:t>
            </a:r>
            <a:r>
              <a:rPr lang="en-US" altLang="zh-CN" sz="2400" dirty="0"/>
              <a:t>++</a:t>
            </a:r>
            <a:r>
              <a:rPr lang="zh-CN" altLang="en-US" sz="2400" dirty="0"/>
              <a:t>在</a:t>
            </a:r>
            <a:r>
              <a:rPr lang="en-US" altLang="zh-CN" sz="2400" dirty="0"/>
              <a:t>pointer_1</a:t>
            </a:r>
            <a:r>
              <a:rPr lang="zh-CN" altLang="en-US" sz="2400" dirty="0"/>
              <a:t>的右侧，是“后加”，因此先对</a:t>
            </a:r>
            <a:r>
              <a:rPr lang="en-US" altLang="zh-CN" sz="2400" dirty="0"/>
              <a:t>pointer_</a:t>
            </a:r>
            <a:r>
              <a:rPr lang="zh-CN" altLang="en-US" sz="2400" dirty="0"/>
              <a:t>１的原值进行*运算，得到ａ的值，然后使</a:t>
            </a:r>
            <a:r>
              <a:rPr lang="en-US" altLang="zh-CN" sz="2400" dirty="0"/>
              <a:t>pointer_</a:t>
            </a:r>
            <a:r>
              <a:rPr lang="zh-CN" altLang="en-US" sz="2400" dirty="0"/>
              <a:t>１的值改变，这样</a:t>
            </a:r>
            <a:r>
              <a:rPr lang="en-US" altLang="zh-CN" sz="2400" dirty="0"/>
              <a:t>pointer_</a:t>
            </a:r>
            <a:r>
              <a:rPr lang="zh-CN" altLang="en-US" sz="2400" dirty="0"/>
              <a:t>１不再指向ａ了</a:t>
            </a:r>
            <a:r>
              <a:rPr lang="zh-CN" altLang="en-US" sz="2400" dirty="0" smtClean="0"/>
              <a:t>。</a:t>
            </a:r>
            <a:endParaRPr lang="zh-CN" altLang="en-US" sz="2400" dirty="0">
              <a:solidFill>
                <a:srgbClr val="A50021"/>
              </a:solidFill>
            </a:endParaRPr>
          </a:p>
        </p:txBody>
      </p:sp>
    </p:spTree>
    <p:extLst>
      <p:ext uri="{BB962C8B-B14F-4D97-AF65-F5344CB8AC3E}">
        <p14:creationId xmlns:p14="http://schemas.microsoft.com/office/powerpoint/2010/main" val="2474705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90242"/>
                                        </p:tgtEl>
                                        <p:attrNameLst>
                                          <p:attrName>style.visibility</p:attrName>
                                        </p:attrNameLst>
                                      </p:cBhvr>
                                      <p:to>
                                        <p:strVal val="visible"/>
                                      </p:to>
                                    </p:set>
                                    <p:anim calcmode="lin" valueType="num">
                                      <p:cBhvr additive="base">
                                        <p:cTn id="7" dur="500" fill="hold"/>
                                        <p:tgtEl>
                                          <p:spTgt spid="1290242"/>
                                        </p:tgtEl>
                                        <p:attrNameLst>
                                          <p:attrName>ppt_x</p:attrName>
                                        </p:attrNameLst>
                                      </p:cBhvr>
                                      <p:tavLst>
                                        <p:tav tm="0">
                                          <p:val>
                                            <p:strVal val="0-#ppt_w/2"/>
                                          </p:val>
                                        </p:tav>
                                        <p:tav tm="100000">
                                          <p:val>
                                            <p:strVal val="#ppt_x"/>
                                          </p:val>
                                        </p:tav>
                                      </p:tavLst>
                                    </p:anim>
                                    <p:anim calcmode="lin" valueType="num">
                                      <p:cBhvr additive="base">
                                        <p:cTn id="8" dur="500" fill="hold"/>
                                        <p:tgtEl>
                                          <p:spTgt spid="129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Text Box 2"/>
          <p:cNvSpPr txBox="1">
            <a:spLocks noChangeArrowheads="1"/>
          </p:cNvSpPr>
          <p:nvPr/>
        </p:nvSpPr>
        <p:spPr bwMode="auto">
          <a:xfrm>
            <a:off x="179390" y="188913"/>
            <a:ext cx="8840787" cy="94615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例</a:t>
            </a:r>
            <a:r>
              <a:rPr lang="en-US" altLang="zh-CN" sz="2800" b="1">
                <a:solidFill>
                  <a:schemeClr val="bg1"/>
                </a:solidFill>
              </a:rPr>
              <a:t>10 . 2    </a:t>
            </a:r>
            <a:r>
              <a:rPr lang="zh-CN" altLang="en-US" sz="2800" b="1">
                <a:solidFill>
                  <a:schemeClr val="bg1"/>
                </a:solidFill>
              </a:rPr>
              <a:t>输入ａ和ｂ两个整数，按先大后小的顺序输出</a:t>
            </a:r>
          </a:p>
          <a:p>
            <a:pPr algn="l" eaLnBrk="1" hangingPunct="1"/>
            <a:r>
              <a:rPr lang="zh-CN" altLang="en-US" sz="2800" b="1">
                <a:solidFill>
                  <a:schemeClr val="bg1"/>
                </a:solidFill>
              </a:rPr>
              <a:t>              ａ和ｂ。</a:t>
            </a:r>
          </a:p>
        </p:txBody>
      </p:sp>
      <p:sp>
        <p:nvSpPr>
          <p:cNvPr id="1293315" name="Text Box 3"/>
          <p:cNvSpPr txBox="1">
            <a:spLocks noChangeArrowheads="1"/>
          </p:cNvSpPr>
          <p:nvPr/>
        </p:nvSpPr>
        <p:spPr bwMode="auto">
          <a:xfrm>
            <a:off x="395290" y="1341438"/>
            <a:ext cx="835342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t>#include &lt;stdio.h&gt;</a:t>
            </a:r>
          </a:p>
          <a:p>
            <a:pPr algn="l" eaLnBrk="1" hangingPunct="1">
              <a:lnSpc>
                <a:spcPct val="120000"/>
              </a:lnSpc>
            </a:pPr>
            <a:r>
              <a:rPr lang="en-US" altLang="zh-CN" sz="2800"/>
              <a:t>void  </a:t>
            </a:r>
            <a:r>
              <a:rPr lang="en-US" altLang="zh-CN" sz="2800" b="1">
                <a:solidFill>
                  <a:srgbClr val="A50021"/>
                </a:solidFill>
              </a:rPr>
              <a:t>main</a:t>
            </a:r>
            <a:r>
              <a:rPr lang="zh-CN" altLang="en-US" sz="2800"/>
              <a:t>（）</a:t>
            </a:r>
          </a:p>
          <a:p>
            <a:pPr algn="l" eaLnBrk="1" hangingPunct="1">
              <a:lnSpc>
                <a:spcPct val="120000"/>
              </a:lnSpc>
            </a:pPr>
            <a:r>
              <a:rPr lang="zh-CN" altLang="en-US" sz="2800"/>
              <a:t>｛ </a:t>
            </a:r>
            <a:r>
              <a:rPr lang="en-US" altLang="zh-CN" sz="2800"/>
              <a:t>int *</a:t>
            </a:r>
            <a:r>
              <a:rPr lang="zh-CN" altLang="en-US" sz="2800"/>
              <a:t>ｐ</a:t>
            </a:r>
            <a:r>
              <a:rPr lang="en-US" altLang="zh-CN" sz="2800"/>
              <a:t>1</a:t>
            </a:r>
            <a:r>
              <a:rPr lang="zh-CN" altLang="en-US" sz="2800"/>
              <a:t>，*ｐ</a:t>
            </a:r>
            <a:r>
              <a:rPr lang="en-US" altLang="zh-CN" sz="2800"/>
              <a:t>2</a:t>
            </a:r>
            <a:r>
              <a:rPr lang="zh-CN" altLang="en-US" sz="2800"/>
              <a:t>，*ｐ，ａ，ｂ；</a:t>
            </a:r>
          </a:p>
          <a:p>
            <a:pPr algn="l" eaLnBrk="1" hangingPunct="1">
              <a:lnSpc>
                <a:spcPct val="120000"/>
              </a:lnSpc>
            </a:pPr>
            <a:r>
              <a:rPr lang="zh-CN" altLang="en-US" sz="2800"/>
              <a:t>　 </a:t>
            </a:r>
            <a:r>
              <a:rPr lang="en-US" altLang="zh-CN" sz="2800"/>
              <a:t>scanf</a:t>
            </a:r>
            <a:r>
              <a:rPr lang="zh-CN" altLang="en-US" sz="2800"/>
              <a:t>（</a:t>
            </a:r>
            <a:r>
              <a:rPr lang="en-US" altLang="zh-CN" sz="2800"/>
              <a:t>″</a:t>
            </a:r>
            <a:r>
              <a:rPr lang="zh-CN" altLang="en-US" sz="2800"/>
              <a:t>％ｄ，％ｄ</a:t>
            </a:r>
            <a:r>
              <a:rPr lang="en-US" altLang="zh-CN" sz="2800"/>
              <a:t>″</a:t>
            </a:r>
            <a:r>
              <a:rPr lang="zh-CN" altLang="en-US" sz="2800"/>
              <a:t>，＆ａ，＆ｂ）；</a:t>
            </a:r>
          </a:p>
          <a:p>
            <a:pPr algn="l" eaLnBrk="1" hangingPunct="1">
              <a:lnSpc>
                <a:spcPct val="120000"/>
              </a:lnSpc>
            </a:pPr>
            <a:r>
              <a:rPr lang="zh-CN" altLang="en-US" sz="2800"/>
              <a:t>　ｐ</a:t>
            </a:r>
            <a:r>
              <a:rPr lang="en-US" altLang="zh-CN" sz="2800"/>
              <a:t>1</a:t>
            </a:r>
            <a:r>
              <a:rPr lang="zh-CN" altLang="en-US" sz="2800"/>
              <a:t>＝＆ａ；ｐ２＝＆ｂ；</a:t>
            </a:r>
          </a:p>
          <a:p>
            <a:pPr algn="l" eaLnBrk="1" hangingPunct="1">
              <a:lnSpc>
                <a:spcPct val="120000"/>
              </a:lnSpc>
            </a:pPr>
            <a:r>
              <a:rPr lang="zh-CN" altLang="en-US" sz="2800"/>
              <a:t>　 </a:t>
            </a:r>
            <a:r>
              <a:rPr lang="en-US" altLang="zh-CN" sz="2800"/>
              <a:t>if</a:t>
            </a:r>
            <a:r>
              <a:rPr lang="zh-CN" altLang="en-US" sz="2800"/>
              <a:t>（ａ＜ｂ）</a:t>
            </a:r>
          </a:p>
          <a:p>
            <a:pPr algn="l" eaLnBrk="1" hangingPunct="1">
              <a:lnSpc>
                <a:spcPct val="120000"/>
              </a:lnSpc>
            </a:pPr>
            <a:r>
              <a:rPr lang="zh-CN" altLang="en-US" sz="2800"/>
              <a:t>　｛ｐ＝ｐ１；ｐ１＝ｐ２；ｐ２＝ｐ；｝</a:t>
            </a:r>
          </a:p>
          <a:p>
            <a:pPr algn="l" eaLnBrk="1" hangingPunct="1">
              <a:lnSpc>
                <a:spcPct val="120000"/>
              </a:lnSpc>
            </a:pPr>
            <a:r>
              <a:rPr lang="zh-CN" altLang="en-US" sz="2800"/>
              <a:t>　</a:t>
            </a:r>
            <a:r>
              <a:rPr lang="en-US" altLang="zh-CN" sz="2800"/>
              <a:t>printf</a:t>
            </a:r>
            <a:r>
              <a:rPr lang="zh-CN" altLang="en-US" sz="2800"/>
              <a:t>（</a:t>
            </a:r>
            <a:r>
              <a:rPr lang="en-US" altLang="zh-CN" sz="2800"/>
              <a:t>″</a:t>
            </a:r>
            <a:r>
              <a:rPr lang="zh-CN" altLang="en-US" sz="2800"/>
              <a:t>ａ</a:t>
            </a:r>
            <a:r>
              <a:rPr lang="en-US" altLang="zh-CN" sz="2800"/>
              <a:t>=</a:t>
            </a:r>
            <a:r>
              <a:rPr lang="zh-CN" altLang="en-US" sz="2800"/>
              <a:t>％ｄ</a:t>
            </a:r>
            <a:r>
              <a:rPr lang="en-US" altLang="zh-CN" sz="2800"/>
              <a:t>,</a:t>
            </a:r>
            <a:r>
              <a:rPr lang="zh-CN" altLang="en-US" sz="2800"/>
              <a:t>ｂ</a:t>
            </a:r>
            <a:r>
              <a:rPr lang="en-US" altLang="zh-CN" sz="2800"/>
              <a:t>=</a:t>
            </a:r>
            <a:r>
              <a:rPr lang="zh-CN" altLang="en-US" sz="2800"/>
              <a:t>％ｄ</a:t>
            </a:r>
            <a:r>
              <a:rPr lang="en-US" altLang="zh-CN" sz="2800"/>
              <a:t>\</a:t>
            </a:r>
            <a:r>
              <a:rPr lang="zh-CN" altLang="en-US" sz="2800"/>
              <a:t>ｎ</a:t>
            </a:r>
            <a:r>
              <a:rPr lang="en-US" altLang="zh-CN" sz="2800"/>
              <a:t>\</a:t>
            </a:r>
            <a:r>
              <a:rPr lang="zh-CN" altLang="en-US" sz="2800"/>
              <a:t>ｎ</a:t>
            </a:r>
            <a:r>
              <a:rPr lang="en-US" altLang="zh-CN" sz="2800"/>
              <a:t>″,</a:t>
            </a:r>
            <a:r>
              <a:rPr lang="zh-CN" altLang="en-US" sz="2800"/>
              <a:t>ａ</a:t>
            </a:r>
            <a:r>
              <a:rPr lang="en-US" altLang="zh-CN" sz="2800"/>
              <a:t>,</a:t>
            </a:r>
            <a:r>
              <a:rPr lang="zh-CN" altLang="en-US" sz="2800"/>
              <a:t>ｂ）；</a:t>
            </a:r>
          </a:p>
          <a:p>
            <a:pPr algn="l" eaLnBrk="1" hangingPunct="1">
              <a:lnSpc>
                <a:spcPct val="120000"/>
              </a:lnSpc>
            </a:pPr>
            <a:r>
              <a:rPr lang="zh-CN" altLang="en-US" sz="2800"/>
              <a:t>    </a:t>
            </a:r>
            <a:r>
              <a:rPr lang="en-US" altLang="zh-CN" sz="2800"/>
              <a:t>printf</a:t>
            </a:r>
            <a:r>
              <a:rPr lang="zh-CN" altLang="en-US" sz="2800"/>
              <a:t>（</a:t>
            </a:r>
            <a:r>
              <a:rPr lang="en-US" altLang="zh-CN" sz="2800"/>
              <a:t>″max=</a:t>
            </a:r>
            <a:r>
              <a:rPr lang="zh-CN" altLang="en-US" sz="2800"/>
              <a:t>％ｄ</a:t>
            </a:r>
            <a:r>
              <a:rPr lang="en-US" altLang="zh-CN" sz="2800"/>
              <a:t>,min=</a:t>
            </a:r>
            <a:r>
              <a:rPr lang="zh-CN" altLang="en-US" sz="2800"/>
              <a:t>％ｄ</a:t>
            </a:r>
            <a:r>
              <a:rPr lang="en-US" altLang="zh-CN" sz="2800"/>
              <a:t>\</a:t>
            </a:r>
            <a:r>
              <a:rPr lang="zh-CN" altLang="en-US" sz="2800"/>
              <a:t>ｎ</a:t>
            </a:r>
            <a:r>
              <a:rPr lang="en-US" altLang="zh-CN" sz="2800"/>
              <a:t>″,*</a:t>
            </a:r>
            <a:r>
              <a:rPr lang="zh-CN" altLang="en-US" sz="2800"/>
              <a:t>ｐ</a:t>
            </a:r>
            <a:r>
              <a:rPr lang="en-US" altLang="zh-CN" sz="2800"/>
              <a:t>1,*</a:t>
            </a:r>
            <a:r>
              <a:rPr lang="zh-CN" altLang="en-US" sz="2800"/>
              <a:t>ｐ</a:t>
            </a:r>
            <a:r>
              <a:rPr lang="en-US" altLang="zh-CN" sz="2800"/>
              <a:t>2</a:t>
            </a:r>
            <a:r>
              <a:rPr lang="zh-CN" altLang="en-US" sz="2800"/>
              <a:t>）；</a:t>
            </a:r>
          </a:p>
          <a:p>
            <a:pPr algn="l" eaLnBrk="1" hangingPunct="1">
              <a:lnSpc>
                <a:spcPct val="120000"/>
              </a:lnSpc>
            </a:pPr>
            <a:r>
              <a:rPr lang="zh-CN" altLang="en-US" sz="2800"/>
              <a:t>｝ </a:t>
            </a:r>
          </a:p>
        </p:txBody>
      </p:sp>
    </p:spTree>
    <p:extLst>
      <p:ext uri="{BB962C8B-B14F-4D97-AF65-F5344CB8AC3E}">
        <p14:creationId xmlns:p14="http://schemas.microsoft.com/office/powerpoint/2010/main" val="329109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93314"/>
                                        </p:tgtEl>
                                        <p:attrNameLst>
                                          <p:attrName>style.visibility</p:attrName>
                                        </p:attrNameLst>
                                      </p:cBhvr>
                                      <p:to>
                                        <p:strVal val="visible"/>
                                      </p:to>
                                    </p:set>
                                    <p:anim calcmode="lin" valueType="num">
                                      <p:cBhvr additive="base">
                                        <p:cTn id="7" dur="500" fill="hold"/>
                                        <p:tgtEl>
                                          <p:spTgt spid="1293314"/>
                                        </p:tgtEl>
                                        <p:attrNameLst>
                                          <p:attrName>ppt_x</p:attrName>
                                        </p:attrNameLst>
                                      </p:cBhvr>
                                      <p:tavLst>
                                        <p:tav tm="0">
                                          <p:val>
                                            <p:strVal val="0-#ppt_w/2"/>
                                          </p:val>
                                        </p:tav>
                                        <p:tav tm="100000">
                                          <p:val>
                                            <p:strVal val="#ppt_x"/>
                                          </p:val>
                                        </p:tav>
                                      </p:tavLst>
                                    </p:anim>
                                    <p:anim calcmode="lin" valueType="num">
                                      <p:cBhvr additive="base">
                                        <p:cTn id="8" dur="500" fill="hold"/>
                                        <p:tgtEl>
                                          <p:spTgt spid="12933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3315"/>
                                        </p:tgtEl>
                                        <p:attrNameLst>
                                          <p:attrName>style.visibility</p:attrName>
                                        </p:attrNameLst>
                                      </p:cBhvr>
                                      <p:to>
                                        <p:strVal val="visible"/>
                                      </p:to>
                                    </p:set>
                                    <p:anim calcmode="lin" valueType="num">
                                      <p:cBhvr additive="base">
                                        <p:cTn id="13" dur="500" fill="hold"/>
                                        <p:tgtEl>
                                          <p:spTgt spid="1293315"/>
                                        </p:tgtEl>
                                        <p:attrNameLst>
                                          <p:attrName>ppt_x</p:attrName>
                                        </p:attrNameLst>
                                      </p:cBhvr>
                                      <p:tavLst>
                                        <p:tav tm="0">
                                          <p:val>
                                            <p:strVal val="#ppt_x"/>
                                          </p:val>
                                        </p:tav>
                                        <p:tav tm="100000">
                                          <p:val>
                                            <p:strVal val="#ppt_x"/>
                                          </p:val>
                                        </p:tav>
                                      </p:tavLst>
                                    </p:anim>
                                    <p:anim calcmode="lin" valueType="num">
                                      <p:cBhvr additive="base">
                                        <p:cTn id="14" dur="500" fill="hold"/>
                                        <p:tgtEl>
                                          <p:spTgt spid="1293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3314" grpId="0" animBg="1"/>
      <p:bldP spid="12933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338" name="Text Box 2"/>
          <p:cNvSpPr txBox="1">
            <a:spLocks noChangeArrowheads="1"/>
          </p:cNvSpPr>
          <p:nvPr/>
        </p:nvSpPr>
        <p:spPr bwMode="auto">
          <a:xfrm>
            <a:off x="755652" y="981075"/>
            <a:ext cx="7559675"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3200" b="1"/>
              <a:t>运行情况如下：</a:t>
            </a:r>
            <a:endParaRPr lang="zh-CN" altLang="en-US" sz="3200" b="1" u="sng"/>
          </a:p>
          <a:p>
            <a:pPr algn="l" eaLnBrk="1" hangingPunct="1">
              <a:lnSpc>
                <a:spcPct val="120000"/>
              </a:lnSpc>
            </a:pPr>
            <a:r>
              <a:rPr lang="zh-CN" altLang="en-US" sz="3200" u="sng"/>
              <a:t>５，９↙</a:t>
            </a:r>
            <a:r>
              <a:rPr lang="zh-CN" altLang="en-US" sz="3200"/>
              <a:t></a:t>
            </a:r>
          </a:p>
          <a:p>
            <a:pPr algn="l" eaLnBrk="1" hangingPunct="1">
              <a:lnSpc>
                <a:spcPct val="120000"/>
              </a:lnSpc>
            </a:pPr>
            <a:r>
              <a:rPr lang="zh-CN" altLang="en-US" sz="3200"/>
              <a:t>ａ＝５，ｂ＝９</a:t>
            </a:r>
          </a:p>
          <a:p>
            <a:pPr algn="l" eaLnBrk="1" hangingPunct="1">
              <a:lnSpc>
                <a:spcPct val="120000"/>
              </a:lnSpc>
            </a:pPr>
            <a:r>
              <a:rPr lang="zh-CN" altLang="en-US" sz="3200"/>
              <a:t>ｍａｘ＝９，ｍｉｎ＝５</a:t>
            </a:r>
          </a:p>
          <a:p>
            <a:pPr algn="l" eaLnBrk="1" hangingPunct="1">
              <a:lnSpc>
                <a:spcPct val="120000"/>
              </a:lnSpc>
            </a:pPr>
            <a:r>
              <a:rPr lang="zh-CN" altLang="en-US" sz="3200" b="1">
                <a:solidFill>
                  <a:srgbClr val="008000"/>
                </a:solidFill>
              </a:rPr>
              <a:t>当输入ａ＝５，ｂ＝９时，由于ａ＜ｂ，将ｐ１和ｐ２交换。交换前的情况见图（ａ），交换后见图（ｂ）。</a:t>
            </a:r>
          </a:p>
        </p:txBody>
      </p:sp>
    </p:spTree>
    <p:extLst>
      <p:ext uri="{BB962C8B-B14F-4D97-AF65-F5344CB8AC3E}">
        <p14:creationId xmlns:p14="http://schemas.microsoft.com/office/powerpoint/2010/main" val="3318108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94338"/>
                                        </p:tgtEl>
                                        <p:attrNameLst>
                                          <p:attrName>style.visibility</p:attrName>
                                        </p:attrNameLst>
                                      </p:cBhvr>
                                      <p:to>
                                        <p:strVal val="visible"/>
                                      </p:to>
                                    </p:set>
                                    <p:anim calcmode="lin" valueType="num">
                                      <p:cBhvr additive="base">
                                        <p:cTn id="7" dur="500" fill="hold"/>
                                        <p:tgtEl>
                                          <p:spTgt spid="1294338"/>
                                        </p:tgtEl>
                                        <p:attrNameLst>
                                          <p:attrName>ppt_x</p:attrName>
                                        </p:attrNameLst>
                                      </p:cBhvr>
                                      <p:tavLst>
                                        <p:tav tm="0">
                                          <p:val>
                                            <p:strVal val="0-#ppt_w/2"/>
                                          </p:val>
                                        </p:tav>
                                        <p:tav tm="100000">
                                          <p:val>
                                            <p:strVal val="#ppt_x"/>
                                          </p:val>
                                        </p:tav>
                                      </p:tavLst>
                                    </p:anim>
                                    <p:anim calcmode="lin" valueType="num">
                                      <p:cBhvr additive="base">
                                        <p:cTn id="8" dur="500" fill="hold"/>
                                        <p:tgtEl>
                                          <p:spTgt spid="12943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2418" name="Picture 2" descr="j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1484315"/>
            <a:ext cx="8820150" cy="310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9848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386" name="Text Box 2"/>
          <p:cNvSpPr txBox="1">
            <a:spLocks noChangeArrowheads="1"/>
          </p:cNvSpPr>
          <p:nvPr/>
        </p:nvSpPr>
        <p:spPr bwMode="auto">
          <a:xfrm>
            <a:off x="250827" y="549277"/>
            <a:ext cx="4913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a:t>
            </a:r>
            <a:r>
              <a:rPr lang="zh-CN" altLang="en-US" sz="2800" b="1"/>
              <a:t>２</a:t>
            </a:r>
            <a:r>
              <a:rPr lang="en-US" altLang="zh-CN" sz="2800" b="1"/>
              <a:t>.3 </a:t>
            </a:r>
            <a:r>
              <a:rPr lang="zh-CN" altLang="en-US" sz="2800" b="1"/>
              <a:t>指针变量作为函数参数</a:t>
            </a:r>
          </a:p>
        </p:txBody>
      </p:sp>
      <p:sp>
        <p:nvSpPr>
          <p:cNvPr id="1296387" name="Text Box 3"/>
          <p:cNvSpPr txBox="1">
            <a:spLocks noChangeArrowheads="1"/>
          </p:cNvSpPr>
          <p:nvPr/>
        </p:nvSpPr>
        <p:spPr bwMode="auto">
          <a:xfrm>
            <a:off x="395288" y="1044577"/>
            <a:ext cx="6965950" cy="519113"/>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例</a:t>
            </a:r>
            <a:r>
              <a:rPr lang="en-US" altLang="zh-CN" sz="2800" b="1">
                <a:solidFill>
                  <a:schemeClr val="bg1"/>
                </a:solidFill>
              </a:rPr>
              <a:t>10 . 3  </a:t>
            </a:r>
            <a:r>
              <a:rPr lang="zh-CN" altLang="en-US" sz="2800" b="1">
                <a:solidFill>
                  <a:schemeClr val="bg1"/>
                </a:solidFill>
              </a:rPr>
              <a:t>对输入的两个整数按大小顺序输出</a:t>
            </a:r>
            <a:r>
              <a:rPr lang="zh-CN" altLang="en-US" sz="2800"/>
              <a:t> </a:t>
            </a:r>
          </a:p>
        </p:txBody>
      </p:sp>
      <p:sp>
        <p:nvSpPr>
          <p:cNvPr id="1296388" name="Text Box 4"/>
          <p:cNvSpPr txBox="1">
            <a:spLocks noChangeArrowheads="1"/>
          </p:cNvSpPr>
          <p:nvPr/>
        </p:nvSpPr>
        <p:spPr bwMode="auto">
          <a:xfrm>
            <a:off x="395290" y="1765300"/>
            <a:ext cx="8389937"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 #include &lt;stdio.h&gt;</a:t>
            </a:r>
          </a:p>
          <a:p>
            <a:pPr algn="l" eaLnBrk="1" hangingPunct="1"/>
            <a:r>
              <a:rPr lang="en-US" altLang="zh-CN" sz="2800"/>
              <a:t>void </a:t>
            </a:r>
            <a:r>
              <a:rPr lang="en-US" altLang="zh-CN" sz="2800" b="1">
                <a:solidFill>
                  <a:srgbClr val="A50021"/>
                </a:solidFill>
              </a:rPr>
              <a:t>main</a:t>
            </a:r>
            <a:r>
              <a:rPr lang="zh-CN" altLang="en-US" sz="2800"/>
              <a:t>（）</a:t>
            </a:r>
          </a:p>
          <a:p>
            <a:pPr algn="l" eaLnBrk="1" hangingPunct="1">
              <a:lnSpc>
                <a:spcPct val="120000"/>
              </a:lnSpc>
            </a:pPr>
            <a:r>
              <a:rPr lang="zh-CN" altLang="en-US" sz="2800" b="1"/>
              <a:t>｛</a:t>
            </a:r>
            <a:r>
              <a:rPr lang="en-US" altLang="zh-CN" sz="2800"/>
              <a:t>void swap</a:t>
            </a:r>
            <a:r>
              <a:rPr lang="zh-CN" altLang="en-US" sz="2800"/>
              <a:t>（</a:t>
            </a:r>
            <a:r>
              <a:rPr lang="en-US" altLang="zh-CN" sz="2800"/>
              <a:t>int *</a:t>
            </a:r>
            <a:r>
              <a:rPr lang="zh-CN" altLang="en-US" sz="2800"/>
              <a:t>ｐ１，</a:t>
            </a:r>
            <a:r>
              <a:rPr lang="en-US" altLang="zh-CN" sz="2800"/>
              <a:t>int *</a:t>
            </a:r>
            <a:r>
              <a:rPr lang="zh-CN" altLang="en-US" sz="2800"/>
              <a:t>ｐ２）</a:t>
            </a:r>
            <a:r>
              <a:rPr lang="en-US" altLang="zh-CN" sz="2800"/>
              <a:t>;</a:t>
            </a:r>
          </a:p>
          <a:p>
            <a:pPr algn="l" eaLnBrk="1" hangingPunct="1">
              <a:lnSpc>
                <a:spcPct val="120000"/>
              </a:lnSpc>
            </a:pPr>
            <a:r>
              <a:rPr lang="zh-CN" altLang="en-US" sz="2800"/>
              <a:t>　</a:t>
            </a:r>
            <a:r>
              <a:rPr lang="en-US" altLang="zh-CN" sz="2800"/>
              <a:t>int </a:t>
            </a:r>
            <a:r>
              <a:rPr lang="zh-CN" altLang="en-US" sz="2800"/>
              <a:t>ａ，ｂ；</a:t>
            </a:r>
          </a:p>
          <a:p>
            <a:pPr algn="l" eaLnBrk="1" hangingPunct="1">
              <a:lnSpc>
                <a:spcPct val="120000"/>
              </a:lnSpc>
            </a:pPr>
            <a:r>
              <a:rPr lang="zh-CN" altLang="en-US" sz="2800"/>
              <a:t>　</a:t>
            </a:r>
            <a:r>
              <a:rPr lang="en-US" altLang="zh-CN" sz="2800"/>
              <a:t>int *pointer_</a:t>
            </a:r>
            <a:r>
              <a:rPr lang="zh-CN" altLang="en-US" sz="2800"/>
              <a:t>１，*</a:t>
            </a:r>
            <a:r>
              <a:rPr lang="en-US" altLang="zh-CN" sz="2800"/>
              <a:t>pointer_</a:t>
            </a:r>
            <a:r>
              <a:rPr lang="zh-CN" altLang="en-US" sz="2800"/>
              <a:t>２；</a:t>
            </a:r>
          </a:p>
          <a:p>
            <a:pPr algn="l" eaLnBrk="1" hangingPunct="1">
              <a:lnSpc>
                <a:spcPct val="120000"/>
              </a:lnSpc>
            </a:pPr>
            <a:r>
              <a:rPr lang="zh-CN" altLang="en-US" sz="2800"/>
              <a:t>    </a:t>
            </a:r>
            <a:r>
              <a:rPr lang="en-US" altLang="zh-CN" sz="2800"/>
              <a:t>scanf</a:t>
            </a:r>
            <a:r>
              <a:rPr lang="zh-CN" altLang="en-US" sz="2800"/>
              <a:t>（</a:t>
            </a:r>
            <a:r>
              <a:rPr lang="en-US" altLang="zh-CN" sz="2800"/>
              <a:t>″</a:t>
            </a:r>
            <a:r>
              <a:rPr lang="zh-CN" altLang="en-US" sz="2800"/>
              <a:t>％ｄ，％ｄ</a:t>
            </a:r>
            <a:r>
              <a:rPr lang="en-US" altLang="zh-CN" sz="2800"/>
              <a:t>″</a:t>
            </a:r>
            <a:r>
              <a:rPr lang="zh-CN" altLang="en-US" sz="2800"/>
              <a:t>，＆ａ，＆ｂ）；</a:t>
            </a:r>
          </a:p>
          <a:p>
            <a:pPr algn="l" eaLnBrk="1" hangingPunct="1">
              <a:lnSpc>
                <a:spcPct val="120000"/>
              </a:lnSpc>
            </a:pPr>
            <a:r>
              <a:rPr lang="zh-CN" altLang="en-US" sz="2800"/>
              <a:t>　</a:t>
            </a:r>
            <a:r>
              <a:rPr lang="en-US" altLang="zh-CN" sz="2800"/>
              <a:t>pointer_</a:t>
            </a:r>
            <a:r>
              <a:rPr lang="zh-CN" altLang="en-US" sz="2800"/>
              <a:t>１ ＝＆ａ； </a:t>
            </a:r>
            <a:r>
              <a:rPr lang="en-US" altLang="zh-CN" sz="2800"/>
              <a:t>pointer_2 </a:t>
            </a:r>
            <a:r>
              <a:rPr lang="zh-CN" altLang="en-US" sz="2800"/>
              <a:t>＝＆ｂ；</a:t>
            </a:r>
          </a:p>
          <a:p>
            <a:pPr algn="l" eaLnBrk="1" hangingPunct="1">
              <a:lnSpc>
                <a:spcPct val="120000"/>
              </a:lnSpc>
            </a:pPr>
            <a:r>
              <a:rPr lang="zh-CN" altLang="en-US" sz="2800"/>
              <a:t>　 </a:t>
            </a:r>
            <a:r>
              <a:rPr lang="en-US" altLang="zh-CN" sz="2800"/>
              <a:t>if</a:t>
            </a:r>
            <a:r>
              <a:rPr lang="zh-CN" altLang="en-US" sz="2800"/>
              <a:t>（ａ＜ｂ＝　</a:t>
            </a:r>
            <a:r>
              <a:rPr lang="en-US" altLang="zh-CN" sz="2800"/>
              <a:t>swap</a:t>
            </a:r>
            <a:r>
              <a:rPr lang="zh-CN" altLang="en-US" sz="2800"/>
              <a:t>（ </a:t>
            </a:r>
            <a:r>
              <a:rPr lang="en-US" altLang="zh-CN" sz="2800"/>
              <a:t>pointer_</a:t>
            </a:r>
            <a:r>
              <a:rPr lang="zh-CN" altLang="en-US" sz="2800"/>
              <a:t>１ ， </a:t>
            </a:r>
            <a:r>
              <a:rPr lang="en-US" altLang="zh-CN" sz="2800"/>
              <a:t>pointer_2 </a:t>
            </a:r>
            <a:r>
              <a:rPr lang="zh-CN" altLang="en-US" sz="2800"/>
              <a:t>）；</a:t>
            </a:r>
          </a:p>
          <a:p>
            <a:pPr algn="l" eaLnBrk="1" hangingPunct="1">
              <a:lnSpc>
                <a:spcPct val="120000"/>
              </a:lnSpc>
            </a:pPr>
            <a:r>
              <a:rPr lang="zh-CN" altLang="en-US" sz="2800"/>
              <a:t>　</a:t>
            </a:r>
            <a:r>
              <a:rPr lang="en-US" altLang="zh-CN" sz="2800"/>
              <a:t>printf</a:t>
            </a:r>
            <a:r>
              <a:rPr lang="zh-CN" altLang="en-US" sz="2800"/>
              <a:t>（</a:t>
            </a:r>
            <a:r>
              <a:rPr lang="en-US" altLang="zh-CN" sz="2800"/>
              <a:t>″\</a:t>
            </a:r>
            <a:r>
              <a:rPr lang="zh-CN" altLang="en-US" sz="2800"/>
              <a:t>ｎ％ｄ，％ｄ</a:t>
            </a:r>
            <a:r>
              <a:rPr lang="en-US" altLang="zh-CN" sz="2800"/>
              <a:t>\</a:t>
            </a:r>
            <a:r>
              <a:rPr lang="zh-CN" altLang="en-US" sz="2800"/>
              <a:t>ｎ</a:t>
            </a:r>
            <a:r>
              <a:rPr lang="en-US" altLang="zh-CN" sz="2800"/>
              <a:t>″</a:t>
            </a:r>
            <a:r>
              <a:rPr lang="zh-CN" altLang="en-US" sz="2800"/>
              <a:t>，ａ，ｂ）；</a:t>
            </a:r>
          </a:p>
          <a:p>
            <a:pPr algn="l" eaLnBrk="1" hangingPunct="1">
              <a:lnSpc>
                <a:spcPct val="120000"/>
              </a:lnSpc>
            </a:pPr>
            <a:r>
              <a:rPr lang="zh-CN" altLang="en-US" sz="2800"/>
              <a:t>　 </a:t>
            </a:r>
            <a:r>
              <a:rPr lang="zh-CN" altLang="en-US" sz="2800" b="1"/>
              <a:t>｝</a:t>
            </a:r>
            <a:r>
              <a:rPr lang="zh-CN" altLang="en-US" sz="2800"/>
              <a:t>    </a:t>
            </a:r>
          </a:p>
        </p:txBody>
      </p:sp>
    </p:spTree>
    <p:extLst>
      <p:ext uri="{BB962C8B-B14F-4D97-AF65-F5344CB8AC3E}">
        <p14:creationId xmlns:p14="http://schemas.microsoft.com/office/powerpoint/2010/main" val="1286706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96386"/>
                                        </p:tgtEl>
                                        <p:attrNameLst>
                                          <p:attrName>style.visibility</p:attrName>
                                        </p:attrNameLst>
                                      </p:cBhvr>
                                      <p:to>
                                        <p:strVal val="visible"/>
                                      </p:to>
                                    </p:set>
                                    <p:anim calcmode="lin" valueType="num">
                                      <p:cBhvr additive="base">
                                        <p:cTn id="7" dur="500" fill="hold"/>
                                        <p:tgtEl>
                                          <p:spTgt spid="1296386"/>
                                        </p:tgtEl>
                                        <p:attrNameLst>
                                          <p:attrName>ppt_x</p:attrName>
                                        </p:attrNameLst>
                                      </p:cBhvr>
                                      <p:tavLst>
                                        <p:tav tm="0">
                                          <p:val>
                                            <p:strVal val="0-#ppt_w/2"/>
                                          </p:val>
                                        </p:tav>
                                        <p:tav tm="100000">
                                          <p:val>
                                            <p:strVal val="#ppt_x"/>
                                          </p:val>
                                        </p:tav>
                                      </p:tavLst>
                                    </p:anim>
                                    <p:anim calcmode="lin" valueType="num">
                                      <p:cBhvr additive="base">
                                        <p:cTn id="8" dur="500" fill="hold"/>
                                        <p:tgtEl>
                                          <p:spTgt spid="12963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6387"/>
                                        </p:tgtEl>
                                        <p:attrNameLst>
                                          <p:attrName>style.visibility</p:attrName>
                                        </p:attrNameLst>
                                      </p:cBhvr>
                                      <p:to>
                                        <p:strVal val="visible"/>
                                      </p:to>
                                    </p:set>
                                    <p:anim calcmode="lin" valueType="num">
                                      <p:cBhvr additive="base">
                                        <p:cTn id="13" dur="500" fill="hold"/>
                                        <p:tgtEl>
                                          <p:spTgt spid="1296387"/>
                                        </p:tgtEl>
                                        <p:attrNameLst>
                                          <p:attrName>ppt_x</p:attrName>
                                        </p:attrNameLst>
                                      </p:cBhvr>
                                      <p:tavLst>
                                        <p:tav tm="0">
                                          <p:val>
                                            <p:strVal val="0-#ppt_w/2"/>
                                          </p:val>
                                        </p:tav>
                                        <p:tav tm="100000">
                                          <p:val>
                                            <p:strVal val="#ppt_x"/>
                                          </p:val>
                                        </p:tav>
                                      </p:tavLst>
                                    </p:anim>
                                    <p:anim calcmode="lin" valueType="num">
                                      <p:cBhvr additive="base">
                                        <p:cTn id="14" dur="500" fill="hold"/>
                                        <p:tgtEl>
                                          <p:spTgt spid="12963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6388"/>
                                        </p:tgtEl>
                                        <p:attrNameLst>
                                          <p:attrName>style.visibility</p:attrName>
                                        </p:attrNameLst>
                                      </p:cBhvr>
                                      <p:to>
                                        <p:strVal val="visible"/>
                                      </p:to>
                                    </p:set>
                                    <p:anim calcmode="lin" valueType="num">
                                      <p:cBhvr additive="base">
                                        <p:cTn id="19" dur="500" fill="hold"/>
                                        <p:tgtEl>
                                          <p:spTgt spid="1296388"/>
                                        </p:tgtEl>
                                        <p:attrNameLst>
                                          <p:attrName>ppt_x</p:attrName>
                                        </p:attrNameLst>
                                      </p:cBhvr>
                                      <p:tavLst>
                                        <p:tav tm="0">
                                          <p:val>
                                            <p:strVal val="0-#ppt_w/2"/>
                                          </p:val>
                                        </p:tav>
                                        <p:tav tm="100000">
                                          <p:val>
                                            <p:strVal val="#ppt_x"/>
                                          </p:val>
                                        </p:tav>
                                      </p:tavLst>
                                    </p:anim>
                                    <p:anim calcmode="lin" valueType="num">
                                      <p:cBhvr additive="base">
                                        <p:cTn id="20" dur="500" fill="hold"/>
                                        <p:tgtEl>
                                          <p:spTgt spid="1296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386" grpId="0"/>
      <p:bldP spid="1296387" grpId="0" animBg="1"/>
      <p:bldP spid="12963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Text Box 2"/>
          <p:cNvSpPr txBox="1">
            <a:spLocks noChangeArrowheads="1"/>
          </p:cNvSpPr>
          <p:nvPr/>
        </p:nvSpPr>
        <p:spPr bwMode="auto">
          <a:xfrm>
            <a:off x="827088" y="696913"/>
            <a:ext cx="54483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t>void </a:t>
            </a:r>
            <a:r>
              <a:rPr lang="en-US" altLang="zh-CN" sz="2800" b="1"/>
              <a:t>swap</a:t>
            </a:r>
            <a:r>
              <a:rPr lang="zh-CN" altLang="en-US" sz="2800"/>
              <a:t>（</a:t>
            </a:r>
            <a:r>
              <a:rPr lang="en-US" altLang="zh-CN" sz="2800"/>
              <a:t>int *</a:t>
            </a:r>
            <a:r>
              <a:rPr lang="zh-CN" altLang="en-US" sz="2800"/>
              <a:t>ｐ１，</a:t>
            </a:r>
            <a:r>
              <a:rPr lang="en-US" altLang="zh-CN" sz="2800"/>
              <a:t>int *</a:t>
            </a:r>
            <a:r>
              <a:rPr lang="zh-CN" altLang="en-US" sz="2800"/>
              <a:t>ｐ２）</a:t>
            </a:r>
          </a:p>
          <a:p>
            <a:pPr algn="l" eaLnBrk="1" hangingPunct="1">
              <a:lnSpc>
                <a:spcPct val="120000"/>
              </a:lnSpc>
            </a:pPr>
            <a:r>
              <a:rPr lang="zh-CN" altLang="en-US" sz="2800" b="1"/>
              <a:t>｛</a:t>
            </a:r>
            <a:r>
              <a:rPr lang="zh-CN" altLang="en-US" sz="2800"/>
              <a:t>  </a:t>
            </a:r>
            <a:r>
              <a:rPr lang="en-US" altLang="zh-CN" sz="2800"/>
              <a:t>int  temp</a:t>
            </a:r>
            <a:r>
              <a:rPr lang="zh-CN" altLang="en-US" sz="2800"/>
              <a:t>；</a:t>
            </a:r>
          </a:p>
          <a:p>
            <a:pPr algn="l" eaLnBrk="1" hangingPunct="1">
              <a:lnSpc>
                <a:spcPct val="120000"/>
              </a:lnSpc>
            </a:pPr>
            <a:r>
              <a:rPr lang="zh-CN" altLang="en-US" sz="2800"/>
              <a:t>      </a:t>
            </a:r>
            <a:r>
              <a:rPr lang="en-US" altLang="zh-CN" sz="2800"/>
              <a:t>temp</a:t>
            </a:r>
            <a:r>
              <a:rPr lang="zh-CN" altLang="en-US" sz="2800"/>
              <a:t>＝*ｐ</a:t>
            </a:r>
            <a:r>
              <a:rPr lang="en-US" altLang="zh-CN" sz="2800"/>
              <a:t>1</a:t>
            </a:r>
            <a:r>
              <a:rPr lang="zh-CN" altLang="en-US" sz="2800"/>
              <a:t>；</a:t>
            </a:r>
          </a:p>
          <a:p>
            <a:pPr algn="l" eaLnBrk="1" hangingPunct="1">
              <a:lnSpc>
                <a:spcPct val="120000"/>
              </a:lnSpc>
            </a:pPr>
            <a:r>
              <a:rPr lang="zh-CN" altLang="en-US" sz="2800"/>
              <a:t>     *ｐ１＝*ｐ２；</a:t>
            </a:r>
          </a:p>
          <a:p>
            <a:pPr algn="l" eaLnBrk="1" hangingPunct="1">
              <a:lnSpc>
                <a:spcPct val="120000"/>
              </a:lnSpc>
            </a:pPr>
            <a:r>
              <a:rPr lang="zh-CN" altLang="en-US" sz="2800"/>
              <a:t>     *ｐ２＝</a:t>
            </a:r>
            <a:r>
              <a:rPr lang="en-US" altLang="zh-CN" sz="2800"/>
              <a:t>temp</a:t>
            </a:r>
            <a:r>
              <a:rPr lang="zh-CN" altLang="en-US" sz="2800"/>
              <a:t>；</a:t>
            </a:r>
          </a:p>
          <a:p>
            <a:pPr algn="l" eaLnBrk="1" hangingPunct="1">
              <a:lnSpc>
                <a:spcPct val="120000"/>
              </a:lnSpc>
            </a:pPr>
            <a:r>
              <a:rPr lang="zh-CN" altLang="en-US" sz="2800"/>
              <a:t> </a:t>
            </a:r>
            <a:r>
              <a:rPr lang="zh-CN" altLang="en-US" sz="2800" b="1"/>
              <a:t>｝</a:t>
            </a:r>
            <a:endParaRPr lang="zh-CN" altLang="en-US" sz="2800"/>
          </a:p>
        </p:txBody>
      </p:sp>
    </p:spTree>
    <p:extLst>
      <p:ext uri="{BB962C8B-B14F-4D97-AF65-F5344CB8AC3E}">
        <p14:creationId xmlns:p14="http://schemas.microsoft.com/office/powerpoint/2010/main" val="2667813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5490" name="Picture 2" descr="j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7" y="836613"/>
            <a:ext cx="8640763" cy="5040312"/>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575491" name="Line 3"/>
          <p:cNvSpPr>
            <a:spLocks noChangeShapeType="1"/>
          </p:cNvSpPr>
          <p:nvPr/>
        </p:nvSpPr>
        <p:spPr bwMode="auto">
          <a:xfrm>
            <a:off x="2268538" y="836613"/>
            <a:ext cx="0" cy="504031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92" name="Line 4"/>
          <p:cNvSpPr>
            <a:spLocks noChangeShapeType="1"/>
          </p:cNvSpPr>
          <p:nvPr/>
        </p:nvSpPr>
        <p:spPr bwMode="auto">
          <a:xfrm>
            <a:off x="4572000" y="836613"/>
            <a:ext cx="0" cy="504031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93" name="Line 5"/>
          <p:cNvSpPr>
            <a:spLocks noChangeShapeType="1"/>
          </p:cNvSpPr>
          <p:nvPr/>
        </p:nvSpPr>
        <p:spPr bwMode="auto">
          <a:xfrm>
            <a:off x="6877050" y="836613"/>
            <a:ext cx="0" cy="504031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701451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Text Box 2"/>
          <p:cNvSpPr txBox="1">
            <a:spLocks noChangeArrowheads="1"/>
          </p:cNvSpPr>
          <p:nvPr/>
        </p:nvSpPr>
        <p:spPr bwMode="auto">
          <a:xfrm>
            <a:off x="323850" y="476252"/>
            <a:ext cx="8128000" cy="519113"/>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４ 输入ａ、ｂ、ｃ </a:t>
            </a:r>
            <a:r>
              <a:rPr lang="en-US" altLang="zh-CN" sz="2800" b="1">
                <a:solidFill>
                  <a:schemeClr val="bg1"/>
                </a:solidFill>
              </a:rPr>
              <a:t>3</a:t>
            </a:r>
            <a:r>
              <a:rPr lang="zh-CN" altLang="en-US" sz="2800" b="1">
                <a:solidFill>
                  <a:schemeClr val="bg1"/>
                </a:solidFill>
              </a:rPr>
              <a:t>个整数，按大小顺序输出</a:t>
            </a:r>
          </a:p>
        </p:txBody>
      </p:sp>
      <p:sp>
        <p:nvSpPr>
          <p:cNvPr id="1299459" name="Text Box 3"/>
          <p:cNvSpPr txBox="1">
            <a:spLocks noChangeArrowheads="1"/>
          </p:cNvSpPr>
          <p:nvPr/>
        </p:nvSpPr>
        <p:spPr bwMode="auto">
          <a:xfrm>
            <a:off x="179390" y="1125540"/>
            <a:ext cx="8713787"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t>#include &lt;stdio.h&gt;</a:t>
            </a:r>
          </a:p>
          <a:p>
            <a:pPr algn="l" eaLnBrk="1" hangingPunct="1">
              <a:lnSpc>
                <a:spcPct val="120000"/>
              </a:lnSpc>
            </a:pPr>
            <a:r>
              <a:rPr lang="en-US" altLang="zh-CN" sz="2800"/>
              <a:t>void </a:t>
            </a:r>
            <a:r>
              <a:rPr lang="en-US" altLang="zh-CN" sz="2800" b="1">
                <a:solidFill>
                  <a:srgbClr val="A50021"/>
                </a:solidFill>
              </a:rPr>
              <a:t>main</a:t>
            </a:r>
            <a:r>
              <a:rPr lang="zh-CN" altLang="en-US" sz="2800"/>
              <a:t>（）</a:t>
            </a:r>
          </a:p>
          <a:p>
            <a:pPr algn="l" eaLnBrk="1" hangingPunct="1">
              <a:lnSpc>
                <a:spcPct val="120000"/>
              </a:lnSpc>
            </a:pPr>
            <a:r>
              <a:rPr lang="zh-CN" altLang="en-US" sz="2800" b="1"/>
              <a:t>｛</a:t>
            </a:r>
            <a:r>
              <a:rPr lang="zh-CN" altLang="en-US" sz="2800"/>
              <a:t> </a:t>
            </a:r>
            <a:r>
              <a:rPr lang="en-US" altLang="zh-CN" sz="2800"/>
              <a:t>void  exchange</a:t>
            </a:r>
            <a:r>
              <a:rPr lang="zh-CN" altLang="en-US" sz="2800"/>
              <a:t>（</a:t>
            </a:r>
            <a:r>
              <a:rPr lang="en-US" altLang="zh-CN" sz="2800"/>
              <a:t>int *</a:t>
            </a:r>
            <a:r>
              <a:rPr lang="zh-CN" altLang="en-US" sz="2800"/>
              <a:t>ｑ</a:t>
            </a:r>
            <a:r>
              <a:rPr lang="en-US" altLang="zh-CN" sz="2800"/>
              <a:t>1</a:t>
            </a:r>
            <a:r>
              <a:rPr lang="zh-CN" altLang="en-US" sz="2800"/>
              <a:t>， </a:t>
            </a:r>
            <a:r>
              <a:rPr lang="en-US" altLang="zh-CN" sz="2800"/>
              <a:t>int *</a:t>
            </a:r>
            <a:r>
              <a:rPr lang="zh-CN" altLang="en-US" sz="2800"/>
              <a:t>ｑ</a:t>
            </a:r>
            <a:r>
              <a:rPr lang="en-US" altLang="zh-CN" sz="2800"/>
              <a:t>2</a:t>
            </a:r>
            <a:r>
              <a:rPr lang="zh-CN" altLang="en-US" sz="2800"/>
              <a:t>， </a:t>
            </a:r>
            <a:r>
              <a:rPr lang="en-US" altLang="zh-CN" sz="2800"/>
              <a:t>int *</a:t>
            </a:r>
            <a:r>
              <a:rPr lang="zh-CN" altLang="en-US" sz="2800"/>
              <a:t>ｑ</a:t>
            </a:r>
            <a:r>
              <a:rPr lang="en-US" altLang="zh-CN" sz="2800"/>
              <a:t>3</a:t>
            </a:r>
            <a:r>
              <a:rPr lang="zh-CN" altLang="en-US" sz="2800"/>
              <a:t>）</a:t>
            </a:r>
            <a:r>
              <a:rPr lang="en-US" altLang="zh-CN" sz="2800"/>
              <a:t>;</a:t>
            </a:r>
          </a:p>
          <a:p>
            <a:pPr algn="l" eaLnBrk="1" hangingPunct="1">
              <a:lnSpc>
                <a:spcPct val="120000"/>
              </a:lnSpc>
            </a:pPr>
            <a:r>
              <a:rPr lang="zh-CN" altLang="en-US" sz="2800"/>
              <a:t>　  </a:t>
            </a:r>
            <a:r>
              <a:rPr lang="en-US" altLang="zh-CN" sz="2800"/>
              <a:t>int   </a:t>
            </a:r>
            <a:r>
              <a:rPr lang="zh-CN" altLang="en-US" sz="2800"/>
              <a:t>ａ，ｂ，ｃ，*ｐ１，*ｐ２，*ｐ３；</a:t>
            </a:r>
          </a:p>
          <a:p>
            <a:pPr algn="l" eaLnBrk="1" hangingPunct="1">
              <a:lnSpc>
                <a:spcPct val="120000"/>
              </a:lnSpc>
            </a:pPr>
            <a:r>
              <a:rPr lang="zh-CN" altLang="en-US" sz="2800"/>
              <a:t>　 </a:t>
            </a:r>
            <a:r>
              <a:rPr lang="en-US" altLang="zh-CN" sz="2800"/>
              <a:t>scanf</a:t>
            </a:r>
            <a:r>
              <a:rPr lang="zh-CN" altLang="en-US" sz="2800"/>
              <a:t>（</a:t>
            </a:r>
            <a:r>
              <a:rPr lang="en-US" altLang="zh-CN" sz="2800"/>
              <a:t>″%</a:t>
            </a:r>
            <a:r>
              <a:rPr lang="zh-CN" altLang="en-US" sz="2800"/>
              <a:t>ｄ，</a:t>
            </a:r>
            <a:r>
              <a:rPr lang="en-US" altLang="zh-CN" sz="2800"/>
              <a:t>%</a:t>
            </a:r>
            <a:r>
              <a:rPr lang="zh-CN" altLang="en-US" sz="2800"/>
              <a:t>ｄ，</a:t>
            </a:r>
            <a:r>
              <a:rPr lang="en-US" altLang="zh-CN" sz="2800"/>
              <a:t>%</a:t>
            </a:r>
            <a:r>
              <a:rPr lang="zh-CN" altLang="en-US" sz="2800"/>
              <a:t>ｄ</a:t>
            </a:r>
            <a:r>
              <a:rPr lang="en-US" altLang="zh-CN" sz="2800"/>
              <a:t>″</a:t>
            </a:r>
            <a:r>
              <a:rPr lang="zh-CN" altLang="en-US" sz="2800"/>
              <a:t>，</a:t>
            </a:r>
            <a:r>
              <a:rPr lang="en-US" altLang="zh-CN" sz="2800"/>
              <a:t>&amp;</a:t>
            </a:r>
            <a:r>
              <a:rPr lang="zh-CN" altLang="en-US" sz="2800"/>
              <a:t>ａ</a:t>
            </a:r>
            <a:r>
              <a:rPr lang="en-US" altLang="zh-CN" sz="2800"/>
              <a:t>, &amp;</a:t>
            </a:r>
            <a:r>
              <a:rPr lang="zh-CN" altLang="en-US" sz="2800"/>
              <a:t>ｂ</a:t>
            </a:r>
            <a:r>
              <a:rPr lang="en-US" altLang="zh-CN" sz="2800"/>
              <a:t>, &amp;</a:t>
            </a:r>
            <a:r>
              <a:rPr lang="zh-CN" altLang="en-US" sz="2800"/>
              <a:t>ｃ）；</a:t>
            </a:r>
          </a:p>
          <a:p>
            <a:pPr algn="l" eaLnBrk="1" hangingPunct="1">
              <a:lnSpc>
                <a:spcPct val="120000"/>
              </a:lnSpc>
            </a:pPr>
            <a:r>
              <a:rPr lang="zh-CN" altLang="en-US" sz="2800"/>
              <a:t>　ｐ１＝＆ａ；ｐ２＝＆ｂ；ｐ３＝＆ｃ；</a:t>
            </a:r>
          </a:p>
          <a:p>
            <a:pPr algn="l" eaLnBrk="1" hangingPunct="1">
              <a:lnSpc>
                <a:spcPct val="120000"/>
              </a:lnSpc>
            </a:pPr>
            <a:r>
              <a:rPr lang="zh-CN" altLang="en-US" sz="2800"/>
              <a:t>　 </a:t>
            </a:r>
            <a:r>
              <a:rPr lang="en-US" altLang="zh-CN" sz="2800"/>
              <a:t>exchange </a:t>
            </a:r>
            <a:r>
              <a:rPr lang="zh-CN" altLang="en-US" sz="2800"/>
              <a:t>（ｐ１，ｐ２，ｐ３）；</a:t>
            </a:r>
          </a:p>
          <a:p>
            <a:pPr algn="l" eaLnBrk="1" hangingPunct="1">
              <a:lnSpc>
                <a:spcPct val="120000"/>
              </a:lnSpc>
            </a:pPr>
            <a:r>
              <a:rPr lang="zh-CN" altLang="en-US" sz="2800"/>
              <a:t>　 </a:t>
            </a:r>
            <a:r>
              <a:rPr lang="en-US" altLang="zh-CN" sz="2800"/>
              <a:t>printf</a:t>
            </a:r>
            <a:r>
              <a:rPr lang="zh-CN" altLang="en-US" sz="2800"/>
              <a:t>（</a:t>
            </a:r>
            <a:r>
              <a:rPr lang="en-US" altLang="zh-CN" sz="2800"/>
              <a:t>″</a:t>
            </a:r>
            <a:r>
              <a:rPr lang="zh-CN" altLang="en-US" sz="2800"/>
              <a:t>＼ｎ％ｄ</a:t>
            </a:r>
            <a:r>
              <a:rPr lang="en-US" altLang="zh-CN" sz="2800"/>
              <a:t>,</a:t>
            </a:r>
            <a:r>
              <a:rPr lang="zh-CN" altLang="en-US" sz="2800"/>
              <a:t>％ｄ</a:t>
            </a:r>
            <a:r>
              <a:rPr lang="en-US" altLang="zh-CN" sz="2800"/>
              <a:t>,</a:t>
            </a:r>
            <a:r>
              <a:rPr lang="zh-CN" altLang="en-US" sz="2800"/>
              <a:t>％ｄ＼ｎ</a:t>
            </a:r>
            <a:r>
              <a:rPr lang="en-US" altLang="zh-CN" sz="2800"/>
              <a:t>″,</a:t>
            </a:r>
            <a:r>
              <a:rPr lang="zh-CN" altLang="en-US" sz="2800"/>
              <a:t>ａ</a:t>
            </a:r>
            <a:r>
              <a:rPr lang="en-US" altLang="zh-CN" sz="2800"/>
              <a:t>,</a:t>
            </a:r>
            <a:r>
              <a:rPr lang="zh-CN" altLang="en-US" sz="2800"/>
              <a:t>ｂ</a:t>
            </a:r>
            <a:r>
              <a:rPr lang="en-US" altLang="zh-CN" sz="2800"/>
              <a:t>,</a:t>
            </a:r>
            <a:r>
              <a:rPr lang="zh-CN" altLang="en-US" sz="2800"/>
              <a:t>ｃ）；</a:t>
            </a:r>
          </a:p>
          <a:p>
            <a:pPr algn="l" eaLnBrk="1" hangingPunct="1">
              <a:lnSpc>
                <a:spcPct val="120000"/>
              </a:lnSpc>
            </a:pPr>
            <a:r>
              <a:rPr lang="zh-CN" altLang="en-US" sz="2800"/>
              <a:t> </a:t>
            </a:r>
            <a:r>
              <a:rPr lang="zh-CN" altLang="en-US" sz="2800" b="1"/>
              <a:t>  ｝</a:t>
            </a:r>
          </a:p>
        </p:txBody>
      </p:sp>
    </p:spTree>
    <p:extLst>
      <p:ext uri="{BB962C8B-B14F-4D97-AF65-F5344CB8AC3E}">
        <p14:creationId xmlns:p14="http://schemas.microsoft.com/office/powerpoint/2010/main" val="3474394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99458"/>
                                        </p:tgtEl>
                                        <p:attrNameLst>
                                          <p:attrName>style.visibility</p:attrName>
                                        </p:attrNameLst>
                                      </p:cBhvr>
                                      <p:to>
                                        <p:strVal val="visible"/>
                                      </p:to>
                                    </p:set>
                                    <p:anim calcmode="lin" valueType="num">
                                      <p:cBhvr additive="base">
                                        <p:cTn id="7" dur="500" fill="hold"/>
                                        <p:tgtEl>
                                          <p:spTgt spid="1299458"/>
                                        </p:tgtEl>
                                        <p:attrNameLst>
                                          <p:attrName>ppt_x</p:attrName>
                                        </p:attrNameLst>
                                      </p:cBhvr>
                                      <p:tavLst>
                                        <p:tav tm="0">
                                          <p:val>
                                            <p:strVal val="0-#ppt_w/2"/>
                                          </p:val>
                                        </p:tav>
                                        <p:tav tm="100000">
                                          <p:val>
                                            <p:strVal val="#ppt_x"/>
                                          </p:val>
                                        </p:tav>
                                      </p:tavLst>
                                    </p:anim>
                                    <p:anim calcmode="lin" valueType="num">
                                      <p:cBhvr additive="base">
                                        <p:cTn id="8" dur="500" fill="hold"/>
                                        <p:tgtEl>
                                          <p:spTgt spid="129945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99459"/>
                                        </p:tgtEl>
                                        <p:attrNameLst>
                                          <p:attrName>style.visibility</p:attrName>
                                        </p:attrNameLst>
                                      </p:cBhvr>
                                      <p:to>
                                        <p:strVal val="visible"/>
                                      </p:to>
                                    </p:set>
                                    <p:anim calcmode="lin" valueType="num">
                                      <p:cBhvr additive="base">
                                        <p:cTn id="12" dur="500" fill="hold"/>
                                        <p:tgtEl>
                                          <p:spTgt spid="1299459"/>
                                        </p:tgtEl>
                                        <p:attrNameLst>
                                          <p:attrName>ppt_x</p:attrName>
                                        </p:attrNameLst>
                                      </p:cBhvr>
                                      <p:tavLst>
                                        <p:tav tm="0">
                                          <p:val>
                                            <p:strVal val="0-#ppt_w/2"/>
                                          </p:val>
                                        </p:tav>
                                        <p:tav tm="100000">
                                          <p:val>
                                            <p:strVal val="#ppt_x"/>
                                          </p:val>
                                        </p:tav>
                                      </p:tavLst>
                                    </p:anim>
                                    <p:anim calcmode="lin" valueType="num">
                                      <p:cBhvr additive="base">
                                        <p:cTn id="13" dur="500" fill="hold"/>
                                        <p:tgtEl>
                                          <p:spTgt spid="12994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9458" grpId="0" animBg="1"/>
      <p:bldP spid="12994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Rectangle 2"/>
          <p:cNvSpPr>
            <a:spLocks noGrp="1" noChangeArrowheads="1"/>
          </p:cNvSpPr>
          <p:nvPr>
            <p:ph type="title"/>
          </p:nvPr>
        </p:nvSpPr>
        <p:spPr>
          <a:xfrm>
            <a:off x="323852" y="528638"/>
            <a:ext cx="5846763" cy="692150"/>
          </a:xfrm>
        </p:spPr>
        <p:txBody>
          <a:bodyPr/>
          <a:lstStyle/>
          <a:p>
            <a:pPr>
              <a:defRPr/>
            </a:pPr>
            <a:r>
              <a:rPr lang="en-US" altLang="zh-CN" sz="3600"/>
              <a:t>§10.1</a:t>
            </a:r>
            <a:r>
              <a:rPr lang="zh-CN" altLang="en-US" sz="3600"/>
              <a:t>地址和指针的概念</a:t>
            </a:r>
          </a:p>
        </p:txBody>
      </p:sp>
      <p:sp>
        <p:nvSpPr>
          <p:cNvPr id="1280003" name="Text Box 3"/>
          <p:cNvSpPr txBox="1">
            <a:spLocks noChangeArrowheads="1"/>
          </p:cNvSpPr>
          <p:nvPr/>
        </p:nvSpPr>
        <p:spPr bwMode="auto">
          <a:xfrm>
            <a:off x="395288" y="1109663"/>
            <a:ext cx="8388350" cy="1117600"/>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为了说清楚什么是指针，必须弄清楚数据在内存中是如何存储的，又是如何读取的。 </a:t>
            </a:r>
          </a:p>
        </p:txBody>
      </p:sp>
      <p:sp>
        <p:nvSpPr>
          <p:cNvPr id="1280004" name="Text Box 4"/>
          <p:cNvSpPr txBox="1">
            <a:spLocks noChangeArrowheads="1"/>
          </p:cNvSpPr>
          <p:nvPr/>
        </p:nvSpPr>
        <p:spPr bwMode="auto">
          <a:xfrm>
            <a:off x="323850" y="2478088"/>
            <a:ext cx="8388350" cy="1655762"/>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内存区的每一个字节有一个编号，这就是“</a:t>
            </a:r>
            <a:r>
              <a:rPr lang="zh-CN" altLang="en-US" sz="2800" b="1">
                <a:solidFill>
                  <a:srgbClr val="CC0000"/>
                </a:solidFill>
              </a:rPr>
              <a:t>地址</a:t>
            </a:r>
            <a:r>
              <a:rPr lang="zh-CN" altLang="en-US" sz="2800"/>
              <a:t>” 。如果在程序中定义了一个变量，在对程序进行编译时，系统就会给这个变量分配内存单元。 </a:t>
            </a:r>
          </a:p>
        </p:txBody>
      </p:sp>
      <p:sp>
        <p:nvSpPr>
          <p:cNvPr id="1280005" name="Text Box 5"/>
          <p:cNvSpPr txBox="1">
            <a:spLocks noChangeArrowheads="1"/>
          </p:cNvSpPr>
          <p:nvPr/>
        </p:nvSpPr>
        <p:spPr bwMode="auto">
          <a:xfrm>
            <a:off x="179390" y="4349750"/>
            <a:ext cx="92576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１、按变量地址存取变量值的方式称为“</a:t>
            </a:r>
            <a:r>
              <a:rPr lang="zh-CN" altLang="en-US" sz="2800" b="1">
                <a:solidFill>
                  <a:srgbClr val="CC0000"/>
                </a:solidFill>
              </a:rPr>
              <a:t>直接访问</a:t>
            </a:r>
            <a:r>
              <a:rPr lang="zh-CN" altLang="en-US" sz="2800"/>
              <a:t>”方式 </a:t>
            </a:r>
          </a:p>
        </p:txBody>
      </p:sp>
      <p:grpSp>
        <p:nvGrpSpPr>
          <p:cNvPr id="2" name="Group 6"/>
          <p:cNvGrpSpPr>
            <a:grpSpLocks/>
          </p:cNvGrpSpPr>
          <p:nvPr/>
        </p:nvGrpSpPr>
        <p:grpSpPr bwMode="auto">
          <a:xfrm>
            <a:off x="393702" y="4926015"/>
            <a:ext cx="6475413" cy="1743075"/>
            <a:chOff x="248" y="2931"/>
            <a:chExt cx="4079" cy="1098"/>
          </a:xfrm>
        </p:grpSpPr>
        <p:sp>
          <p:nvSpPr>
            <p:cNvPr id="557063" name="Text Box 7"/>
            <p:cNvSpPr txBox="1">
              <a:spLocks noChangeArrowheads="1"/>
            </p:cNvSpPr>
            <p:nvPr/>
          </p:nvSpPr>
          <p:spPr bwMode="auto">
            <a:xfrm>
              <a:off x="1127" y="2976"/>
              <a:ext cx="308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ｐｒｉｎｔｆ（</a:t>
              </a:r>
              <a:r>
                <a:rPr lang="en-US" altLang="zh-CN" sz="2800" dirty="0"/>
                <a:t>″</a:t>
              </a:r>
              <a:r>
                <a:rPr lang="zh-CN" altLang="en-US" sz="2800" dirty="0"/>
                <a:t>％ｄ</a:t>
              </a:r>
              <a:r>
                <a:rPr lang="en-US" altLang="zh-CN" sz="2800" dirty="0"/>
                <a:t>″</a:t>
              </a:r>
              <a:r>
                <a:rPr lang="zh-CN" altLang="en-US" sz="2800" dirty="0"/>
                <a:t>，ｉ）</a:t>
              </a:r>
              <a:r>
                <a:rPr lang="en-US" altLang="zh-CN" sz="2800" dirty="0"/>
                <a:t>;</a:t>
              </a:r>
            </a:p>
          </p:txBody>
        </p:sp>
        <p:sp>
          <p:nvSpPr>
            <p:cNvPr id="557064" name="Text Box 8"/>
            <p:cNvSpPr txBox="1">
              <a:spLocks noChangeArrowheads="1"/>
            </p:cNvSpPr>
            <p:nvPr/>
          </p:nvSpPr>
          <p:spPr bwMode="auto">
            <a:xfrm>
              <a:off x="1082" y="3339"/>
              <a:ext cx="32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ｓｃａｎｆ（</a:t>
              </a:r>
              <a:r>
                <a:rPr lang="en-US" altLang="zh-CN" sz="2800"/>
                <a:t>″</a:t>
              </a:r>
              <a:r>
                <a:rPr lang="zh-CN" altLang="en-US" sz="2800"/>
                <a:t>％ｄ</a:t>
              </a:r>
              <a:r>
                <a:rPr lang="en-US" altLang="zh-CN" sz="2800"/>
                <a:t>″</a:t>
              </a:r>
              <a:r>
                <a:rPr lang="zh-CN" altLang="en-US" sz="2800"/>
                <a:t>，＆ｉ）；</a:t>
              </a:r>
            </a:p>
          </p:txBody>
        </p:sp>
        <p:sp>
          <p:nvSpPr>
            <p:cNvPr id="557065" name="Text Box 9"/>
            <p:cNvSpPr txBox="1">
              <a:spLocks noChangeArrowheads="1"/>
            </p:cNvSpPr>
            <p:nvPr/>
          </p:nvSpPr>
          <p:spPr bwMode="auto">
            <a:xfrm>
              <a:off x="1082" y="3702"/>
              <a:ext cx="14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ｋ＝ｉ＋ｊ；</a:t>
              </a:r>
            </a:p>
          </p:txBody>
        </p:sp>
        <p:sp>
          <p:nvSpPr>
            <p:cNvPr id="557066" name="Text Box 10"/>
            <p:cNvSpPr txBox="1">
              <a:spLocks noChangeArrowheads="1"/>
            </p:cNvSpPr>
            <p:nvPr/>
          </p:nvSpPr>
          <p:spPr bwMode="auto">
            <a:xfrm>
              <a:off x="248" y="2931"/>
              <a:ext cx="791" cy="327"/>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8F8F8"/>
                  </a:solidFill>
                </a:rPr>
                <a:t>例如：</a:t>
              </a:r>
            </a:p>
          </p:txBody>
        </p:sp>
      </p:grpSp>
    </p:spTree>
    <p:extLst>
      <p:ext uri="{BB962C8B-B14F-4D97-AF65-F5344CB8AC3E}">
        <p14:creationId xmlns:p14="http://schemas.microsoft.com/office/powerpoint/2010/main" val="1251406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80002"/>
                                        </p:tgtEl>
                                        <p:attrNameLst>
                                          <p:attrName>style.visibility</p:attrName>
                                        </p:attrNameLst>
                                      </p:cBhvr>
                                      <p:to>
                                        <p:strVal val="visible"/>
                                      </p:to>
                                    </p:set>
                                    <p:anim calcmode="lin" valueType="num">
                                      <p:cBhvr additive="base">
                                        <p:cTn id="7" dur="500" fill="hold"/>
                                        <p:tgtEl>
                                          <p:spTgt spid="1280002"/>
                                        </p:tgtEl>
                                        <p:attrNameLst>
                                          <p:attrName>ppt_x</p:attrName>
                                        </p:attrNameLst>
                                      </p:cBhvr>
                                      <p:tavLst>
                                        <p:tav tm="0">
                                          <p:val>
                                            <p:strVal val="0-#ppt_w/2"/>
                                          </p:val>
                                        </p:tav>
                                        <p:tav tm="100000">
                                          <p:val>
                                            <p:strVal val="#ppt_x"/>
                                          </p:val>
                                        </p:tav>
                                      </p:tavLst>
                                    </p:anim>
                                    <p:anim calcmode="lin" valueType="num">
                                      <p:cBhvr additive="base">
                                        <p:cTn id="8" dur="500" fill="hold"/>
                                        <p:tgtEl>
                                          <p:spTgt spid="12800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80003"/>
                                        </p:tgtEl>
                                        <p:attrNameLst>
                                          <p:attrName>style.visibility</p:attrName>
                                        </p:attrNameLst>
                                      </p:cBhvr>
                                      <p:to>
                                        <p:strVal val="visible"/>
                                      </p:to>
                                    </p:set>
                                    <p:animEffect transition="in" filter="blinds(horizontal)">
                                      <p:cBhvr>
                                        <p:cTn id="13" dur="500"/>
                                        <p:tgtEl>
                                          <p:spTgt spid="12800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80004"/>
                                        </p:tgtEl>
                                        <p:attrNameLst>
                                          <p:attrName>style.visibility</p:attrName>
                                        </p:attrNameLst>
                                      </p:cBhvr>
                                      <p:to>
                                        <p:strVal val="visible"/>
                                      </p:to>
                                    </p:set>
                                    <p:anim calcmode="lin" valueType="num">
                                      <p:cBhvr additive="base">
                                        <p:cTn id="18" dur="500" fill="hold"/>
                                        <p:tgtEl>
                                          <p:spTgt spid="1280004"/>
                                        </p:tgtEl>
                                        <p:attrNameLst>
                                          <p:attrName>ppt_x</p:attrName>
                                        </p:attrNameLst>
                                      </p:cBhvr>
                                      <p:tavLst>
                                        <p:tav tm="0">
                                          <p:val>
                                            <p:strVal val="0-#ppt_w/2"/>
                                          </p:val>
                                        </p:tav>
                                        <p:tav tm="100000">
                                          <p:val>
                                            <p:strVal val="#ppt_x"/>
                                          </p:val>
                                        </p:tav>
                                      </p:tavLst>
                                    </p:anim>
                                    <p:anim calcmode="lin" valueType="num">
                                      <p:cBhvr additive="base">
                                        <p:cTn id="19" dur="500" fill="hold"/>
                                        <p:tgtEl>
                                          <p:spTgt spid="128000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80005"/>
                                        </p:tgtEl>
                                        <p:attrNameLst>
                                          <p:attrName>style.visibility</p:attrName>
                                        </p:attrNameLst>
                                      </p:cBhvr>
                                      <p:to>
                                        <p:strVal val="visible"/>
                                      </p:to>
                                    </p:set>
                                    <p:animEffect transition="in" filter="wipe(left)">
                                      <p:cBhvr>
                                        <p:cTn id="24" dur="500"/>
                                        <p:tgtEl>
                                          <p:spTgt spid="128000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2" grpId="0" autoUpdateAnimBg="0"/>
      <p:bldP spid="1280003" grpId="0" animBg="1"/>
      <p:bldP spid="1280004" grpId="0" animBg="1"/>
      <p:bldP spid="128000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ext Box 2"/>
          <p:cNvSpPr txBox="1">
            <a:spLocks noChangeArrowheads="1"/>
          </p:cNvSpPr>
          <p:nvPr/>
        </p:nvSpPr>
        <p:spPr bwMode="auto">
          <a:xfrm>
            <a:off x="395290" y="333377"/>
            <a:ext cx="8053387" cy="62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t>void  </a:t>
            </a:r>
            <a:r>
              <a:rPr lang="en-US" altLang="zh-CN" sz="2800" b="1">
                <a:solidFill>
                  <a:srgbClr val="A50021"/>
                </a:solidFill>
              </a:rPr>
              <a:t>exchange</a:t>
            </a:r>
            <a:r>
              <a:rPr lang="zh-CN" altLang="en-US" sz="2800"/>
              <a:t>（</a:t>
            </a:r>
            <a:r>
              <a:rPr lang="en-US" altLang="zh-CN" sz="2800"/>
              <a:t>int *</a:t>
            </a:r>
            <a:r>
              <a:rPr lang="zh-CN" altLang="en-US" sz="2800"/>
              <a:t>ｑ１， </a:t>
            </a:r>
            <a:r>
              <a:rPr lang="en-US" altLang="zh-CN" sz="2800"/>
              <a:t>int *</a:t>
            </a:r>
            <a:r>
              <a:rPr lang="zh-CN" altLang="en-US" sz="2800"/>
              <a:t>ｑ２， </a:t>
            </a:r>
            <a:r>
              <a:rPr lang="en-US" altLang="zh-CN" sz="2800"/>
              <a:t>int *</a:t>
            </a:r>
            <a:r>
              <a:rPr lang="zh-CN" altLang="en-US" sz="2800"/>
              <a:t>ｑ３）</a:t>
            </a:r>
          </a:p>
          <a:p>
            <a:pPr algn="l" eaLnBrk="1" hangingPunct="1">
              <a:lnSpc>
                <a:spcPct val="120000"/>
              </a:lnSpc>
            </a:pPr>
            <a:r>
              <a:rPr lang="zh-CN" altLang="en-US" sz="2800" b="1"/>
              <a:t>｛ </a:t>
            </a:r>
            <a:r>
              <a:rPr lang="en-US" altLang="zh-CN" sz="2800"/>
              <a:t>void  </a:t>
            </a:r>
            <a:r>
              <a:rPr lang="en-US" altLang="zh-CN" sz="2800" b="1"/>
              <a:t>swap</a:t>
            </a:r>
            <a:r>
              <a:rPr lang="zh-CN" altLang="en-US" sz="2800"/>
              <a:t>（</a:t>
            </a:r>
            <a:r>
              <a:rPr lang="en-US" altLang="zh-CN" sz="2800"/>
              <a:t>int *</a:t>
            </a:r>
            <a:r>
              <a:rPr lang="zh-CN" altLang="en-US" sz="2800"/>
              <a:t>ｐｔ１， </a:t>
            </a:r>
            <a:r>
              <a:rPr lang="en-US" altLang="zh-CN" sz="2800"/>
              <a:t>int *</a:t>
            </a:r>
            <a:r>
              <a:rPr lang="zh-CN" altLang="en-US" sz="2800"/>
              <a:t>ｐｔ２）</a:t>
            </a:r>
            <a:r>
              <a:rPr lang="en-US" altLang="zh-CN" sz="2800"/>
              <a:t>;</a:t>
            </a:r>
          </a:p>
          <a:p>
            <a:pPr algn="l" eaLnBrk="1" hangingPunct="1">
              <a:lnSpc>
                <a:spcPct val="120000"/>
              </a:lnSpc>
            </a:pPr>
            <a:r>
              <a:rPr lang="en-US" altLang="zh-CN" sz="2800"/>
              <a:t>     if</a:t>
            </a:r>
            <a:r>
              <a:rPr lang="zh-CN" altLang="en-US" sz="2800"/>
              <a:t>（*ｑ１＜*ｑ２） </a:t>
            </a:r>
            <a:r>
              <a:rPr lang="en-US" altLang="zh-CN" sz="2800"/>
              <a:t>swap</a:t>
            </a:r>
            <a:r>
              <a:rPr lang="zh-CN" altLang="en-US" sz="2800"/>
              <a:t>（ｑ１，ｑ２）；</a:t>
            </a:r>
          </a:p>
          <a:p>
            <a:pPr algn="l" eaLnBrk="1" hangingPunct="1">
              <a:lnSpc>
                <a:spcPct val="120000"/>
              </a:lnSpc>
            </a:pPr>
            <a:r>
              <a:rPr lang="zh-CN" altLang="en-US" sz="2800"/>
              <a:t>    　　</a:t>
            </a:r>
            <a:r>
              <a:rPr lang="en-US" altLang="zh-CN" sz="2800"/>
              <a:t>if</a:t>
            </a:r>
            <a:r>
              <a:rPr lang="zh-CN" altLang="en-US" sz="2800"/>
              <a:t>（*ｑ１＜*ｑ３） </a:t>
            </a:r>
            <a:r>
              <a:rPr lang="en-US" altLang="zh-CN" sz="2800"/>
              <a:t>swap</a:t>
            </a:r>
            <a:r>
              <a:rPr lang="zh-CN" altLang="en-US" sz="2800"/>
              <a:t>（ｑ１，ｑ３）；</a:t>
            </a:r>
          </a:p>
          <a:p>
            <a:pPr algn="l" eaLnBrk="1" hangingPunct="1">
              <a:lnSpc>
                <a:spcPct val="120000"/>
              </a:lnSpc>
            </a:pPr>
            <a:r>
              <a:rPr lang="zh-CN" altLang="en-US" sz="2800"/>
              <a:t>    　　</a:t>
            </a:r>
            <a:r>
              <a:rPr lang="en-US" altLang="zh-CN" sz="2800"/>
              <a:t>if</a:t>
            </a:r>
            <a:r>
              <a:rPr lang="zh-CN" altLang="en-US" sz="2800"/>
              <a:t>（*ｑ２＜*ｑ３＝ </a:t>
            </a:r>
            <a:r>
              <a:rPr lang="en-US" altLang="zh-CN" sz="2800"/>
              <a:t>swap</a:t>
            </a:r>
            <a:r>
              <a:rPr lang="zh-CN" altLang="en-US" sz="2800"/>
              <a:t>（ｑ２，ｑ３）；</a:t>
            </a:r>
          </a:p>
          <a:p>
            <a:pPr algn="l" eaLnBrk="1" hangingPunct="1">
              <a:lnSpc>
                <a:spcPct val="120000"/>
              </a:lnSpc>
            </a:pPr>
            <a:r>
              <a:rPr lang="zh-CN" altLang="en-US" sz="2800"/>
              <a:t> </a:t>
            </a:r>
            <a:r>
              <a:rPr lang="zh-CN" altLang="en-US" sz="2800" b="1"/>
              <a:t>｝</a:t>
            </a:r>
            <a:r>
              <a:rPr lang="zh-CN" altLang="en-US" sz="2800"/>
              <a:t>        </a:t>
            </a:r>
          </a:p>
          <a:p>
            <a:pPr algn="l" eaLnBrk="1" hangingPunct="1">
              <a:lnSpc>
                <a:spcPct val="120000"/>
              </a:lnSpc>
            </a:pPr>
            <a:r>
              <a:rPr lang="en-US" altLang="zh-CN" sz="2800"/>
              <a:t>void  </a:t>
            </a:r>
            <a:r>
              <a:rPr lang="en-US" altLang="zh-CN" sz="2800" b="1">
                <a:solidFill>
                  <a:srgbClr val="A50021"/>
                </a:solidFill>
              </a:rPr>
              <a:t>swap</a:t>
            </a:r>
            <a:r>
              <a:rPr lang="zh-CN" altLang="en-US" sz="2800"/>
              <a:t>（</a:t>
            </a:r>
            <a:r>
              <a:rPr lang="en-US" altLang="zh-CN" sz="2800"/>
              <a:t>int *</a:t>
            </a:r>
            <a:r>
              <a:rPr lang="zh-CN" altLang="en-US" sz="2800"/>
              <a:t>ｐｔ１， </a:t>
            </a:r>
            <a:r>
              <a:rPr lang="en-US" altLang="zh-CN" sz="2800"/>
              <a:t>int *</a:t>
            </a:r>
            <a:r>
              <a:rPr lang="zh-CN" altLang="en-US" sz="2800"/>
              <a:t>ｐｔ２）</a:t>
            </a:r>
          </a:p>
          <a:p>
            <a:pPr algn="l" eaLnBrk="1" hangingPunct="1">
              <a:lnSpc>
                <a:spcPct val="120000"/>
              </a:lnSpc>
            </a:pPr>
            <a:r>
              <a:rPr lang="zh-CN" altLang="en-US" sz="2800"/>
              <a:t> </a:t>
            </a:r>
            <a:r>
              <a:rPr lang="zh-CN" altLang="en-US" sz="2800" b="1"/>
              <a:t>｛</a:t>
            </a:r>
            <a:r>
              <a:rPr lang="en-US" altLang="zh-CN" sz="2800"/>
              <a:t>int temp</a:t>
            </a:r>
            <a:r>
              <a:rPr lang="zh-CN" altLang="en-US" sz="2800"/>
              <a:t>；</a:t>
            </a:r>
          </a:p>
          <a:p>
            <a:pPr algn="l" eaLnBrk="1" hangingPunct="1">
              <a:lnSpc>
                <a:spcPct val="120000"/>
              </a:lnSpc>
            </a:pPr>
            <a:r>
              <a:rPr lang="zh-CN" altLang="en-US" sz="2800"/>
              <a:t>     </a:t>
            </a:r>
            <a:r>
              <a:rPr lang="en-US" altLang="zh-CN" sz="2800"/>
              <a:t>temp</a:t>
            </a:r>
            <a:r>
              <a:rPr lang="zh-CN" altLang="en-US" sz="2800"/>
              <a:t>＝*ｐｔ１；</a:t>
            </a:r>
          </a:p>
          <a:p>
            <a:pPr algn="l" eaLnBrk="1" hangingPunct="1">
              <a:lnSpc>
                <a:spcPct val="120000"/>
              </a:lnSpc>
            </a:pPr>
            <a:r>
              <a:rPr lang="zh-CN" altLang="en-US" sz="2800"/>
              <a:t>  *ｐｔ１＝*ｐｔ２；</a:t>
            </a:r>
          </a:p>
          <a:p>
            <a:pPr algn="l" eaLnBrk="1" hangingPunct="1">
              <a:lnSpc>
                <a:spcPct val="120000"/>
              </a:lnSpc>
            </a:pPr>
            <a:r>
              <a:rPr lang="zh-CN" altLang="en-US" sz="2800"/>
              <a:t>  *ｐｔ２＝</a:t>
            </a:r>
            <a:r>
              <a:rPr lang="en-US" altLang="zh-CN" sz="2800"/>
              <a:t>temp</a:t>
            </a:r>
            <a:r>
              <a:rPr lang="zh-CN" altLang="en-US" sz="2800"/>
              <a:t>；</a:t>
            </a:r>
          </a:p>
          <a:p>
            <a:pPr algn="l" eaLnBrk="1" hangingPunct="1">
              <a:lnSpc>
                <a:spcPct val="120000"/>
              </a:lnSpc>
            </a:pPr>
            <a:r>
              <a:rPr lang="zh-CN" altLang="en-US" sz="2800"/>
              <a:t>   </a:t>
            </a:r>
            <a:r>
              <a:rPr lang="zh-CN" altLang="en-US" sz="2800" b="1"/>
              <a:t>｝</a:t>
            </a:r>
            <a:r>
              <a:rPr lang="zh-CN" altLang="en-US" sz="2800"/>
              <a:t> </a:t>
            </a:r>
          </a:p>
        </p:txBody>
      </p:sp>
    </p:spTree>
    <p:extLst>
      <p:ext uri="{BB962C8B-B14F-4D97-AF65-F5344CB8AC3E}">
        <p14:creationId xmlns:p14="http://schemas.microsoft.com/office/powerpoint/2010/main" val="1728173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ChangeArrowheads="1"/>
          </p:cNvSpPr>
          <p:nvPr/>
        </p:nvSpPr>
        <p:spPr bwMode="auto">
          <a:xfrm>
            <a:off x="250827" y="260350"/>
            <a:ext cx="4500563" cy="692150"/>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effectLst>
                  <a:outerShdw blurRad="38100" dist="38100" dir="2700000" algn="tl">
                    <a:srgbClr val="C0C0C0"/>
                  </a:outerShdw>
                </a:effectLst>
                <a:latin typeface="黑体" pitchFamily="2" charset="-122"/>
                <a:ea typeface="黑体" pitchFamily="2" charset="-122"/>
              </a:rPr>
              <a:t>§10.3 </a:t>
            </a:r>
            <a:r>
              <a:rPr kumimoji="1" lang="zh-CN" altLang="en-US" sz="3600" b="1">
                <a:effectLst>
                  <a:outerShdw blurRad="38100" dist="38100" dir="2700000" algn="tl">
                    <a:srgbClr val="C0C0C0"/>
                  </a:outerShdw>
                </a:effectLst>
                <a:latin typeface="黑体" pitchFamily="2" charset="-122"/>
                <a:ea typeface="黑体" pitchFamily="2" charset="-122"/>
              </a:rPr>
              <a:t>数组与指针</a:t>
            </a:r>
            <a:r>
              <a:rPr kumimoji="1" lang="zh-CN" altLang="en-US" sz="4400" b="1">
                <a:solidFill>
                  <a:schemeClr val="bg2"/>
                </a:solidFill>
                <a:effectLst>
                  <a:outerShdw blurRad="38100" dist="38100" dir="2700000" algn="tl">
                    <a:srgbClr val="C0C0C0"/>
                  </a:outerShdw>
                </a:effectLst>
                <a:latin typeface="黑体" pitchFamily="2" charset="-122"/>
                <a:ea typeface="黑体" pitchFamily="2" charset="-122"/>
              </a:rPr>
              <a:t> </a:t>
            </a:r>
          </a:p>
        </p:txBody>
      </p:sp>
      <p:sp>
        <p:nvSpPr>
          <p:cNvPr id="1301507" name="Text Box 3"/>
          <p:cNvSpPr txBox="1">
            <a:spLocks noChangeArrowheads="1"/>
          </p:cNvSpPr>
          <p:nvPr/>
        </p:nvSpPr>
        <p:spPr bwMode="auto">
          <a:xfrm>
            <a:off x="611190" y="1844675"/>
            <a:ext cx="77739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zh-CN" altLang="en-US" sz="2800"/>
              <a:t>一个变量有地址，一个数组包含若干元素，每个数组元素都在内存中占用存储单元，它们都有相应的地址。指针变量既然可以指向变量，当然也可以指向数组元素（把某一元素的地址放到一个指针变量中）。所谓</a:t>
            </a:r>
            <a:r>
              <a:rPr lang="zh-CN" altLang="en-US" sz="2800" b="1">
                <a:solidFill>
                  <a:srgbClr val="008000"/>
                </a:solidFill>
              </a:rPr>
              <a:t>数组元素的指针就是数组元素的地址</a:t>
            </a:r>
            <a:r>
              <a:rPr lang="zh-CN" altLang="en-US" sz="2800"/>
              <a:t>。 </a:t>
            </a:r>
          </a:p>
        </p:txBody>
      </p:sp>
    </p:spTree>
    <p:extLst>
      <p:ext uri="{BB962C8B-B14F-4D97-AF65-F5344CB8AC3E}">
        <p14:creationId xmlns:p14="http://schemas.microsoft.com/office/powerpoint/2010/main" val="712814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01506"/>
                                        </p:tgtEl>
                                        <p:attrNameLst>
                                          <p:attrName>style.visibility</p:attrName>
                                        </p:attrNameLst>
                                      </p:cBhvr>
                                      <p:to>
                                        <p:strVal val="visible"/>
                                      </p:to>
                                    </p:set>
                                    <p:anim calcmode="lin" valueType="num">
                                      <p:cBhvr additive="base">
                                        <p:cTn id="7" dur="500" fill="hold"/>
                                        <p:tgtEl>
                                          <p:spTgt spid="1301506"/>
                                        </p:tgtEl>
                                        <p:attrNameLst>
                                          <p:attrName>ppt_x</p:attrName>
                                        </p:attrNameLst>
                                      </p:cBhvr>
                                      <p:tavLst>
                                        <p:tav tm="0">
                                          <p:val>
                                            <p:strVal val="0-#ppt_w/2"/>
                                          </p:val>
                                        </p:tav>
                                        <p:tav tm="100000">
                                          <p:val>
                                            <p:strVal val="#ppt_x"/>
                                          </p:val>
                                        </p:tav>
                                      </p:tavLst>
                                    </p:anim>
                                    <p:anim calcmode="lin" valueType="num">
                                      <p:cBhvr additive="base">
                                        <p:cTn id="8" dur="500" fill="hold"/>
                                        <p:tgtEl>
                                          <p:spTgt spid="13015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1507"/>
                                        </p:tgtEl>
                                        <p:attrNameLst>
                                          <p:attrName>style.visibility</p:attrName>
                                        </p:attrNameLst>
                                      </p:cBhvr>
                                      <p:to>
                                        <p:strVal val="visible"/>
                                      </p:to>
                                    </p:set>
                                    <p:anim calcmode="lin" valueType="num">
                                      <p:cBhvr additive="base">
                                        <p:cTn id="13" dur="500" fill="hold"/>
                                        <p:tgtEl>
                                          <p:spTgt spid="1301507"/>
                                        </p:tgtEl>
                                        <p:attrNameLst>
                                          <p:attrName>ppt_x</p:attrName>
                                        </p:attrNameLst>
                                      </p:cBhvr>
                                      <p:tavLst>
                                        <p:tav tm="0">
                                          <p:val>
                                            <p:strVal val="0-#ppt_w/2"/>
                                          </p:val>
                                        </p:tav>
                                        <p:tav tm="100000">
                                          <p:val>
                                            <p:strVal val="#ppt_x"/>
                                          </p:val>
                                        </p:tav>
                                      </p:tavLst>
                                    </p:anim>
                                    <p:anim calcmode="lin" valueType="num">
                                      <p:cBhvr additive="base">
                                        <p:cTn id="14" dur="500" fill="hold"/>
                                        <p:tgtEl>
                                          <p:spTgt spid="1301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506" grpId="0" autoUpdateAnimBg="0"/>
      <p:bldP spid="130150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Text Box 2"/>
          <p:cNvSpPr txBox="1">
            <a:spLocks noChangeArrowheads="1"/>
          </p:cNvSpPr>
          <p:nvPr/>
        </p:nvSpPr>
        <p:spPr bwMode="auto">
          <a:xfrm>
            <a:off x="395288" y="1125540"/>
            <a:ext cx="7993062"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latin typeface="楷体_GB2312" pitchFamily="49" charset="-122"/>
                <a:ea typeface="楷体_GB2312" pitchFamily="49" charset="-122"/>
              </a:rPr>
              <a:t>定义一个指向数组元素的指针变量的方法，与以前介绍的指向变量的指针变量相同。例如：</a:t>
            </a:r>
          </a:p>
          <a:p>
            <a:pPr algn="l" eaLnBrk="1" hangingPunct="1">
              <a:lnSpc>
                <a:spcPct val="120000"/>
              </a:lnSpc>
            </a:pPr>
            <a:r>
              <a:rPr lang="zh-CN" altLang="en-US" sz="2800">
                <a:latin typeface="楷体_GB2312" pitchFamily="49" charset="-122"/>
                <a:ea typeface="楷体_GB2312" pitchFamily="49" charset="-122"/>
              </a:rPr>
              <a:t>ｉｎｔ ａ［１０］；</a:t>
            </a:r>
          </a:p>
          <a:p>
            <a:pPr algn="l" eaLnBrk="1" hangingPunct="1">
              <a:lnSpc>
                <a:spcPct val="120000"/>
              </a:lnSpc>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定义ａ为包含１０个整型数据的数组</a:t>
            </a:r>
            <a:r>
              <a:rPr lang="en-US" altLang="zh-CN" sz="2800">
                <a:latin typeface="楷体_GB2312" pitchFamily="49" charset="-122"/>
                <a:ea typeface="楷体_GB2312" pitchFamily="49" charset="-122"/>
              </a:rPr>
              <a:t>)</a:t>
            </a:r>
          </a:p>
          <a:p>
            <a:pPr algn="l" eaLnBrk="1" hangingPunct="1">
              <a:lnSpc>
                <a:spcPct val="120000"/>
              </a:lnSpc>
            </a:pPr>
            <a:r>
              <a:rPr lang="zh-CN" altLang="en-US" sz="2800">
                <a:latin typeface="楷体_GB2312" pitchFamily="49" charset="-122"/>
                <a:ea typeface="楷体_GB2312" pitchFamily="49" charset="-122"/>
              </a:rPr>
              <a:t>ｉｎｔ*ｐ；   </a:t>
            </a:r>
          </a:p>
          <a:p>
            <a:pPr algn="l" eaLnBrk="1" hangingPunct="1">
              <a:lnSpc>
                <a:spcPct val="120000"/>
              </a:lnSpc>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定义ｐ为指向整型变量的指针变量</a:t>
            </a:r>
            <a:r>
              <a:rPr lang="en-US" altLang="zh-CN" sz="2800">
                <a:latin typeface="楷体_GB2312" pitchFamily="49" charset="-122"/>
                <a:ea typeface="楷体_GB2312" pitchFamily="49" charset="-122"/>
              </a:rPr>
              <a:t>)</a:t>
            </a:r>
          </a:p>
          <a:p>
            <a:pPr algn="l" eaLnBrk="1" hangingPunct="1">
              <a:lnSpc>
                <a:spcPct val="120000"/>
              </a:lnSpc>
            </a:pPr>
            <a:r>
              <a:rPr lang="zh-CN" altLang="en-US" sz="2800">
                <a:latin typeface="楷体_GB2312" pitchFamily="49" charset="-122"/>
                <a:ea typeface="楷体_GB2312" pitchFamily="49" charset="-122"/>
              </a:rPr>
              <a:t>应当注意，如果数组为ｉｎｔ型，则指针变量的基类型亦应为ｉｎｔ型。</a:t>
            </a:r>
            <a:r>
              <a:rPr lang="zh-CN" altLang="en-US" sz="2800"/>
              <a:t> </a:t>
            </a:r>
          </a:p>
        </p:txBody>
      </p:sp>
      <p:sp>
        <p:nvSpPr>
          <p:cNvPr id="1302531" name="Text Box 3"/>
          <p:cNvSpPr txBox="1">
            <a:spLocks noChangeArrowheads="1"/>
          </p:cNvSpPr>
          <p:nvPr/>
        </p:nvSpPr>
        <p:spPr bwMode="auto">
          <a:xfrm>
            <a:off x="395288" y="260350"/>
            <a:ext cx="5289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latin typeface="宋体" panose="02010600030101010101" pitchFamily="2" charset="-122"/>
              </a:rPr>
              <a:t>10.3.1 </a:t>
            </a:r>
            <a:r>
              <a:rPr lang="zh-CN" altLang="en-US" sz="3200" b="1">
                <a:latin typeface="宋体" panose="02010600030101010101" pitchFamily="2" charset="-122"/>
              </a:rPr>
              <a:t>指向数组元素的指针</a:t>
            </a:r>
          </a:p>
        </p:txBody>
      </p:sp>
    </p:spTree>
    <p:extLst>
      <p:ext uri="{BB962C8B-B14F-4D97-AF65-F5344CB8AC3E}">
        <p14:creationId xmlns:p14="http://schemas.microsoft.com/office/powerpoint/2010/main" val="519248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02531"/>
                                        </p:tgtEl>
                                        <p:attrNameLst>
                                          <p:attrName>style.visibility</p:attrName>
                                        </p:attrNameLst>
                                      </p:cBhvr>
                                      <p:to>
                                        <p:strVal val="visible"/>
                                      </p:to>
                                    </p:set>
                                    <p:anim calcmode="lin" valueType="num">
                                      <p:cBhvr additive="base">
                                        <p:cTn id="7" dur="500" fill="hold"/>
                                        <p:tgtEl>
                                          <p:spTgt spid="1302531"/>
                                        </p:tgtEl>
                                        <p:attrNameLst>
                                          <p:attrName>ppt_x</p:attrName>
                                        </p:attrNameLst>
                                      </p:cBhvr>
                                      <p:tavLst>
                                        <p:tav tm="0">
                                          <p:val>
                                            <p:strVal val="#ppt_x"/>
                                          </p:val>
                                        </p:tav>
                                        <p:tav tm="100000">
                                          <p:val>
                                            <p:strVal val="#ppt_x"/>
                                          </p:val>
                                        </p:tav>
                                      </p:tavLst>
                                    </p:anim>
                                    <p:anim calcmode="lin" valueType="num">
                                      <p:cBhvr additive="base">
                                        <p:cTn id="8" dur="500" fill="hold"/>
                                        <p:tgtEl>
                                          <p:spTgt spid="130253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2530"/>
                                        </p:tgtEl>
                                        <p:attrNameLst>
                                          <p:attrName>style.visibility</p:attrName>
                                        </p:attrNameLst>
                                      </p:cBhvr>
                                      <p:to>
                                        <p:strVal val="visible"/>
                                      </p:to>
                                    </p:set>
                                    <p:anim calcmode="lin" valueType="num">
                                      <p:cBhvr additive="base">
                                        <p:cTn id="13" dur="500" fill="hold"/>
                                        <p:tgtEl>
                                          <p:spTgt spid="1302530"/>
                                        </p:tgtEl>
                                        <p:attrNameLst>
                                          <p:attrName>ppt_x</p:attrName>
                                        </p:attrNameLst>
                                      </p:cBhvr>
                                      <p:tavLst>
                                        <p:tav tm="0">
                                          <p:val>
                                            <p:strVal val="0-#ppt_w/2"/>
                                          </p:val>
                                        </p:tav>
                                        <p:tav tm="100000">
                                          <p:val>
                                            <p:strVal val="#ppt_x"/>
                                          </p:val>
                                        </p:tav>
                                      </p:tavLst>
                                    </p:anim>
                                    <p:anim calcmode="lin" valueType="num">
                                      <p:cBhvr additive="base">
                                        <p:cTn id="14" dur="500" fill="hold"/>
                                        <p:tgtEl>
                                          <p:spTgt spid="13025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2530" grpId="0"/>
      <p:bldP spid="13025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0610" name="Picture 2" descr="j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060577"/>
            <a:ext cx="4895850" cy="4479925"/>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580611" name="Text Box 3"/>
          <p:cNvSpPr txBox="1">
            <a:spLocks noChangeArrowheads="1"/>
          </p:cNvSpPr>
          <p:nvPr/>
        </p:nvSpPr>
        <p:spPr bwMode="auto">
          <a:xfrm>
            <a:off x="323852" y="260352"/>
            <a:ext cx="85328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t>对该指针变量赋值：</a:t>
            </a:r>
            <a:endParaRPr lang="zh-CN" altLang="en-US" sz="2800" b="1">
              <a:solidFill>
                <a:srgbClr val="A50021"/>
              </a:solidFill>
            </a:endParaRPr>
          </a:p>
          <a:p>
            <a:pPr algn="l" eaLnBrk="1" hangingPunct="1"/>
            <a:r>
              <a:rPr lang="zh-CN" altLang="en-US" sz="2800" b="1">
                <a:solidFill>
                  <a:srgbClr val="A50021"/>
                </a:solidFill>
              </a:rPr>
              <a:t>ｐ＝＆ａ［０］；</a:t>
            </a:r>
          </a:p>
          <a:p>
            <a:pPr algn="l" eaLnBrk="1" hangingPunct="1"/>
            <a:r>
              <a:rPr lang="zh-CN" altLang="en-US" sz="2800"/>
              <a:t>把ａ［０］元素的地址赋给指针变量ｐ。也就是使ｐ指向ａ数组的第０号元素，如图：</a:t>
            </a:r>
          </a:p>
        </p:txBody>
      </p:sp>
    </p:spTree>
    <p:extLst>
      <p:ext uri="{BB962C8B-B14F-4D97-AF65-F5344CB8AC3E}">
        <p14:creationId xmlns:p14="http://schemas.microsoft.com/office/powerpoint/2010/main" val="1216574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8" name="Text Box 2"/>
          <p:cNvSpPr txBox="1">
            <a:spLocks noChangeArrowheads="1"/>
          </p:cNvSpPr>
          <p:nvPr/>
        </p:nvSpPr>
        <p:spPr bwMode="auto">
          <a:xfrm>
            <a:off x="466725" y="404815"/>
            <a:ext cx="568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t>10.</a:t>
            </a:r>
            <a:r>
              <a:rPr lang="zh-CN" altLang="en-US" sz="3200" b="1"/>
              <a:t>３</a:t>
            </a:r>
            <a:r>
              <a:rPr lang="en-US" altLang="zh-CN" sz="3200" b="1"/>
              <a:t>.</a:t>
            </a:r>
            <a:r>
              <a:rPr lang="zh-CN" altLang="en-US" sz="3200" b="1"/>
              <a:t>２通过指针引用数组元素</a:t>
            </a:r>
          </a:p>
        </p:txBody>
      </p:sp>
      <p:sp>
        <p:nvSpPr>
          <p:cNvPr id="1304579" name="Text Box 3"/>
          <p:cNvSpPr txBox="1">
            <a:spLocks noChangeArrowheads="1"/>
          </p:cNvSpPr>
          <p:nvPr/>
        </p:nvSpPr>
        <p:spPr bwMode="auto">
          <a:xfrm>
            <a:off x="179390" y="908050"/>
            <a:ext cx="8785225"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引用一个数组元素，可以用：</a:t>
            </a:r>
          </a:p>
          <a:p>
            <a:pPr algn="l" eaLnBrk="1" hangingPunct="1">
              <a:lnSpc>
                <a:spcPct val="120000"/>
              </a:lnSpc>
            </a:pPr>
            <a:r>
              <a:rPr lang="zh-CN" altLang="en-US" sz="2800"/>
              <a:t>　　</a:t>
            </a:r>
            <a:r>
              <a:rPr lang="zh-CN" altLang="en-US" sz="2800" b="1">
                <a:solidFill>
                  <a:srgbClr val="A50021"/>
                </a:solidFill>
              </a:rPr>
              <a:t>（１） 下标法，如ａ［ｉ］形式；</a:t>
            </a:r>
          </a:p>
          <a:p>
            <a:pPr algn="l" eaLnBrk="1" hangingPunct="1">
              <a:lnSpc>
                <a:spcPct val="120000"/>
              </a:lnSpc>
            </a:pPr>
            <a:r>
              <a:rPr lang="zh-CN" altLang="en-US" sz="2800" b="1">
                <a:solidFill>
                  <a:srgbClr val="A50021"/>
                </a:solidFill>
              </a:rPr>
              <a:t>　　（２） 指针法，如*（ａ＋ｉ）或*（ｐ＋ｉ）</a:t>
            </a:r>
            <a:r>
              <a:rPr lang="zh-CN" altLang="en-US" sz="2800"/>
              <a:t>。其中ａ是数组名，ｐ是指向数组元素的指针变量，其初值ｐ＝ａ。</a:t>
            </a:r>
          </a:p>
        </p:txBody>
      </p:sp>
      <p:sp>
        <p:nvSpPr>
          <p:cNvPr id="1304580" name="Text Box 4"/>
          <p:cNvSpPr txBox="1">
            <a:spLocks noChangeArrowheads="1"/>
          </p:cNvSpPr>
          <p:nvPr/>
        </p:nvSpPr>
        <p:spPr bwMode="auto">
          <a:xfrm>
            <a:off x="539752" y="4221163"/>
            <a:ext cx="5002213" cy="51911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例</a:t>
            </a:r>
            <a:r>
              <a:rPr lang="en-US" altLang="zh-CN" sz="2800" b="1">
                <a:solidFill>
                  <a:schemeClr val="bg1"/>
                </a:solidFill>
              </a:rPr>
              <a:t>10.5  </a:t>
            </a:r>
            <a:r>
              <a:rPr lang="zh-CN" altLang="en-US" sz="2800" b="1">
                <a:solidFill>
                  <a:schemeClr val="bg1"/>
                </a:solidFill>
              </a:rPr>
              <a:t>输出数组中的全部元素</a:t>
            </a:r>
            <a:r>
              <a:rPr lang="zh-CN" altLang="en-US" sz="2800"/>
              <a:t> </a:t>
            </a:r>
          </a:p>
        </p:txBody>
      </p:sp>
      <p:sp>
        <p:nvSpPr>
          <p:cNvPr id="1304581" name="Text Box 5"/>
          <p:cNvSpPr txBox="1">
            <a:spLocks noChangeArrowheads="1"/>
          </p:cNvSpPr>
          <p:nvPr/>
        </p:nvSpPr>
        <p:spPr bwMode="auto">
          <a:xfrm>
            <a:off x="395288" y="5013325"/>
            <a:ext cx="8280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假设有一个ａ数组，整型，有１０个元素。要输出各元素的值有三种方法： </a:t>
            </a:r>
          </a:p>
        </p:txBody>
      </p:sp>
    </p:spTree>
    <p:extLst>
      <p:ext uri="{BB962C8B-B14F-4D97-AF65-F5344CB8AC3E}">
        <p14:creationId xmlns:p14="http://schemas.microsoft.com/office/powerpoint/2010/main" val="1553486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04578"/>
                                        </p:tgtEl>
                                        <p:attrNameLst>
                                          <p:attrName>style.visibility</p:attrName>
                                        </p:attrNameLst>
                                      </p:cBhvr>
                                      <p:to>
                                        <p:strVal val="visible"/>
                                      </p:to>
                                    </p:set>
                                    <p:anim calcmode="lin" valueType="num">
                                      <p:cBhvr additive="base">
                                        <p:cTn id="7" dur="500" fill="hold"/>
                                        <p:tgtEl>
                                          <p:spTgt spid="1304578"/>
                                        </p:tgtEl>
                                        <p:attrNameLst>
                                          <p:attrName>ppt_x</p:attrName>
                                        </p:attrNameLst>
                                      </p:cBhvr>
                                      <p:tavLst>
                                        <p:tav tm="0">
                                          <p:val>
                                            <p:strVal val="0-#ppt_w/2"/>
                                          </p:val>
                                        </p:tav>
                                        <p:tav tm="100000">
                                          <p:val>
                                            <p:strVal val="#ppt_x"/>
                                          </p:val>
                                        </p:tav>
                                      </p:tavLst>
                                    </p:anim>
                                    <p:anim calcmode="lin" valueType="num">
                                      <p:cBhvr additive="base">
                                        <p:cTn id="8" dur="500" fill="hold"/>
                                        <p:tgtEl>
                                          <p:spTgt spid="13045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304579"/>
                                        </p:tgtEl>
                                        <p:attrNameLst>
                                          <p:attrName>style.visibility</p:attrName>
                                        </p:attrNameLst>
                                      </p:cBhvr>
                                      <p:to>
                                        <p:strVal val="visible"/>
                                      </p:to>
                                    </p:set>
                                    <p:animEffect transition="in" filter="wipe(up)">
                                      <p:cBhvr>
                                        <p:cTn id="13" dur="500"/>
                                        <p:tgtEl>
                                          <p:spTgt spid="13045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04580"/>
                                        </p:tgtEl>
                                        <p:attrNameLst>
                                          <p:attrName>style.visibility</p:attrName>
                                        </p:attrNameLst>
                                      </p:cBhvr>
                                      <p:to>
                                        <p:strVal val="visible"/>
                                      </p:to>
                                    </p:set>
                                    <p:anim calcmode="lin" valueType="num">
                                      <p:cBhvr additive="base">
                                        <p:cTn id="18" dur="500" fill="hold"/>
                                        <p:tgtEl>
                                          <p:spTgt spid="1304580"/>
                                        </p:tgtEl>
                                        <p:attrNameLst>
                                          <p:attrName>ppt_x</p:attrName>
                                        </p:attrNameLst>
                                      </p:cBhvr>
                                      <p:tavLst>
                                        <p:tav tm="0">
                                          <p:val>
                                            <p:strVal val="0-#ppt_w/2"/>
                                          </p:val>
                                        </p:tav>
                                        <p:tav tm="100000">
                                          <p:val>
                                            <p:strVal val="#ppt_x"/>
                                          </p:val>
                                        </p:tav>
                                      </p:tavLst>
                                    </p:anim>
                                    <p:anim calcmode="lin" valueType="num">
                                      <p:cBhvr additive="base">
                                        <p:cTn id="19" dur="500" fill="hold"/>
                                        <p:tgtEl>
                                          <p:spTgt spid="130458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04581"/>
                                        </p:tgtEl>
                                        <p:attrNameLst>
                                          <p:attrName>style.visibility</p:attrName>
                                        </p:attrNameLst>
                                      </p:cBhvr>
                                      <p:to>
                                        <p:strVal val="visible"/>
                                      </p:to>
                                    </p:set>
                                    <p:anim calcmode="lin" valueType="num">
                                      <p:cBhvr additive="base">
                                        <p:cTn id="24" dur="500" fill="hold"/>
                                        <p:tgtEl>
                                          <p:spTgt spid="1304581"/>
                                        </p:tgtEl>
                                        <p:attrNameLst>
                                          <p:attrName>ppt_x</p:attrName>
                                        </p:attrNameLst>
                                      </p:cBhvr>
                                      <p:tavLst>
                                        <p:tav tm="0">
                                          <p:val>
                                            <p:strVal val="0-#ppt_w/2"/>
                                          </p:val>
                                        </p:tav>
                                        <p:tav tm="100000">
                                          <p:val>
                                            <p:strVal val="#ppt_x"/>
                                          </p:val>
                                        </p:tav>
                                      </p:tavLst>
                                    </p:anim>
                                    <p:anim calcmode="lin" valueType="num">
                                      <p:cBhvr additive="base">
                                        <p:cTn id="25" dur="500" fill="hold"/>
                                        <p:tgtEl>
                                          <p:spTgt spid="13045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4578" grpId="0"/>
      <p:bldP spid="1304579" grpId="0"/>
      <p:bldP spid="1304580" grpId="0" animBg="1"/>
      <p:bldP spid="130458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Text Box 2"/>
          <p:cNvSpPr txBox="1">
            <a:spLocks noChangeArrowheads="1"/>
          </p:cNvSpPr>
          <p:nvPr/>
        </p:nvSpPr>
        <p:spPr bwMode="auto">
          <a:xfrm>
            <a:off x="395290" y="404813"/>
            <a:ext cx="8353425"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b="1">
                <a:solidFill>
                  <a:schemeClr val="accent2"/>
                </a:solidFill>
              </a:rPr>
              <a:t>(1)</a:t>
            </a:r>
            <a:r>
              <a:rPr lang="zh-CN" altLang="en-US" sz="2800" b="1">
                <a:solidFill>
                  <a:schemeClr val="accent2"/>
                </a:solidFill>
              </a:rPr>
              <a:t>下标法</a:t>
            </a:r>
          </a:p>
          <a:p>
            <a:pPr algn="l" eaLnBrk="1" hangingPunct="1">
              <a:lnSpc>
                <a:spcPct val="120000"/>
              </a:lnSpc>
            </a:pPr>
            <a:r>
              <a:rPr lang="en-US" altLang="zh-CN" sz="2800"/>
              <a:t>#include &lt;stdio.h&gt;</a:t>
            </a:r>
          </a:p>
          <a:p>
            <a:pPr algn="l" eaLnBrk="1" hangingPunct="1">
              <a:lnSpc>
                <a:spcPct val="120000"/>
              </a:lnSpc>
            </a:pPr>
            <a:r>
              <a:rPr lang="en-US" altLang="zh-CN" sz="2800"/>
              <a:t>void </a:t>
            </a:r>
            <a:r>
              <a:rPr lang="en-US" altLang="zh-CN" sz="2800" b="1">
                <a:solidFill>
                  <a:srgbClr val="A50021"/>
                </a:solidFill>
              </a:rPr>
              <a:t> main</a:t>
            </a:r>
            <a:r>
              <a:rPr lang="zh-CN" altLang="en-US" sz="2800"/>
              <a:t>（）</a:t>
            </a:r>
          </a:p>
          <a:p>
            <a:pPr algn="l" eaLnBrk="1" hangingPunct="1">
              <a:lnSpc>
                <a:spcPct val="120000"/>
              </a:lnSpc>
            </a:pPr>
            <a:r>
              <a:rPr lang="zh-CN" altLang="en-US" sz="2800" b="1"/>
              <a:t>｛ </a:t>
            </a:r>
            <a:r>
              <a:rPr lang="zh-CN" altLang="en-US" sz="2800"/>
              <a:t> </a:t>
            </a:r>
            <a:r>
              <a:rPr lang="en-US" altLang="zh-CN" sz="2800"/>
              <a:t>int </a:t>
            </a:r>
            <a:r>
              <a:rPr lang="zh-CN" altLang="en-US" sz="2800"/>
              <a:t>ａ［１０］；</a:t>
            </a:r>
          </a:p>
          <a:p>
            <a:pPr algn="l" eaLnBrk="1" hangingPunct="1">
              <a:lnSpc>
                <a:spcPct val="120000"/>
              </a:lnSpc>
            </a:pPr>
            <a:r>
              <a:rPr lang="zh-CN" altLang="en-US" sz="2800"/>
              <a:t>　  </a:t>
            </a:r>
            <a:r>
              <a:rPr lang="en-US" altLang="zh-CN" sz="2800"/>
              <a:t>int</a:t>
            </a:r>
            <a:r>
              <a:rPr lang="zh-CN" altLang="en-US" sz="2800"/>
              <a:t>　ｉ；</a:t>
            </a:r>
          </a:p>
          <a:p>
            <a:pPr algn="l" eaLnBrk="1" hangingPunct="1">
              <a:lnSpc>
                <a:spcPct val="120000"/>
              </a:lnSpc>
            </a:pPr>
            <a:r>
              <a:rPr lang="zh-CN" altLang="en-US" sz="2800"/>
              <a:t>　</a:t>
            </a:r>
            <a:r>
              <a:rPr lang="en-US" altLang="zh-CN" sz="2800"/>
              <a:t>for</a:t>
            </a:r>
            <a:r>
              <a:rPr lang="zh-CN" altLang="en-US" sz="2800"/>
              <a:t>（ｉ＝０；ｉ＜１０；ｉ＋＋）</a:t>
            </a:r>
          </a:p>
          <a:p>
            <a:pPr algn="l" eaLnBrk="1" hangingPunct="1">
              <a:lnSpc>
                <a:spcPct val="120000"/>
              </a:lnSpc>
            </a:pPr>
            <a:r>
              <a:rPr lang="zh-CN" altLang="en-US" sz="2800"/>
              <a:t>　　</a:t>
            </a:r>
            <a:r>
              <a:rPr lang="en-US" altLang="zh-CN" sz="2800"/>
              <a:t>scanf</a:t>
            </a:r>
            <a:r>
              <a:rPr lang="zh-CN" altLang="en-US" sz="2800"/>
              <a:t>（</a:t>
            </a:r>
            <a:r>
              <a:rPr lang="en-US" altLang="zh-CN" sz="2800"/>
              <a:t>″</a:t>
            </a:r>
            <a:r>
              <a:rPr lang="zh-CN" altLang="en-US" sz="2800"/>
              <a:t>％ｄ</a:t>
            </a:r>
            <a:r>
              <a:rPr lang="en-US" altLang="zh-CN" sz="2800"/>
              <a:t>″</a:t>
            </a:r>
            <a:r>
              <a:rPr lang="zh-CN" altLang="en-US" sz="2800"/>
              <a:t>，＆ａ［ｉ］）；</a:t>
            </a:r>
          </a:p>
          <a:p>
            <a:pPr algn="l" eaLnBrk="1" hangingPunct="1">
              <a:lnSpc>
                <a:spcPct val="120000"/>
              </a:lnSpc>
            </a:pPr>
            <a:r>
              <a:rPr lang="zh-CN" altLang="en-US" sz="2800"/>
              <a:t>　    </a:t>
            </a:r>
            <a:r>
              <a:rPr lang="en-US" altLang="zh-CN" sz="2800"/>
              <a:t>printf</a:t>
            </a:r>
            <a:r>
              <a:rPr lang="zh-CN" altLang="en-US" sz="2800"/>
              <a:t>（</a:t>
            </a:r>
            <a:r>
              <a:rPr lang="en-US" altLang="zh-CN" sz="2800"/>
              <a:t>″</a:t>
            </a:r>
            <a:r>
              <a:rPr lang="zh-CN" altLang="en-US" sz="2800"/>
              <a:t>＼ｎ</a:t>
            </a:r>
            <a:r>
              <a:rPr lang="en-US" altLang="zh-CN" sz="2800"/>
              <a:t>″</a:t>
            </a:r>
            <a:r>
              <a:rPr lang="zh-CN" altLang="en-US" sz="2800"/>
              <a:t>）；</a:t>
            </a:r>
          </a:p>
          <a:p>
            <a:pPr algn="l" eaLnBrk="1" hangingPunct="1">
              <a:lnSpc>
                <a:spcPct val="120000"/>
              </a:lnSpc>
            </a:pPr>
            <a:r>
              <a:rPr lang="zh-CN" altLang="en-US" sz="2800"/>
              <a:t>　</a:t>
            </a:r>
            <a:r>
              <a:rPr lang="en-US" altLang="zh-CN" sz="2800"/>
              <a:t>for</a:t>
            </a:r>
            <a:r>
              <a:rPr lang="zh-CN" altLang="en-US" sz="2800"/>
              <a:t>（ｉ＝０；ｉ＜１０；ｉ＋＋）</a:t>
            </a:r>
          </a:p>
          <a:p>
            <a:pPr algn="l" eaLnBrk="1" hangingPunct="1">
              <a:lnSpc>
                <a:spcPct val="120000"/>
              </a:lnSpc>
            </a:pPr>
            <a:r>
              <a:rPr lang="zh-CN" altLang="en-US" sz="2800"/>
              <a:t>　　</a:t>
            </a:r>
            <a:r>
              <a:rPr lang="en-US" altLang="zh-CN" sz="2800"/>
              <a:t>printf</a:t>
            </a:r>
            <a:r>
              <a:rPr lang="zh-CN" altLang="en-US" sz="2800"/>
              <a:t>（</a:t>
            </a:r>
            <a:r>
              <a:rPr lang="en-US" altLang="zh-CN" sz="2800"/>
              <a:t>″</a:t>
            </a:r>
            <a:r>
              <a:rPr lang="zh-CN" altLang="en-US" sz="2800"/>
              <a:t>％ｄ</a:t>
            </a:r>
            <a:r>
              <a:rPr lang="en-US" altLang="zh-CN" sz="2800"/>
              <a:t>″</a:t>
            </a:r>
            <a:r>
              <a:rPr lang="zh-CN" altLang="en-US" sz="2800"/>
              <a:t>，ａ［ｉ］）；</a:t>
            </a:r>
          </a:p>
          <a:p>
            <a:pPr algn="l" eaLnBrk="1" hangingPunct="1">
              <a:lnSpc>
                <a:spcPct val="120000"/>
              </a:lnSpc>
            </a:pPr>
            <a:r>
              <a:rPr lang="zh-CN" altLang="en-US" sz="2800"/>
              <a:t>    </a:t>
            </a:r>
            <a:r>
              <a:rPr lang="zh-CN" altLang="en-US" sz="2800" b="1"/>
              <a:t>｝</a:t>
            </a:r>
          </a:p>
        </p:txBody>
      </p:sp>
    </p:spTree>
    <p:extLst>
      <p:ext uri="{BB962C8B-B14F-4D97-AF65-F5344CB8AC3E}">
        <p14:creationId xmlns:p14="http://schemas.microsoft.com/office/powerpoint/2010/main" val="4226515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05602"/>
                                        </p:tgtEl>
                                        <p:attrNameLst>
                                          <p:attrName>style.visibility</p:attrName>
                                        </p:attrNameLst>
                                      </p:cBhvr>
                                      <p:to>
                                        <p:strVal val="visible"/>
                                      </p:to>
                                    </p:set>
                                    <p:anim calcmode="lin" valueType="num">
                                      <p:cBhvr additive="base">
                                        <p:cTn id="7" dur="500" fill="hold"/>
                                        <p:tgtEl>
                                          <p:spTgt spid="1305602"/>
                                        </p:tgtEl>
                                        <p:attrNameLst>
                                          <p:attrName>ppt_x</p:attrName>
                                        </p:attrNameLst>
                                      </p:cBhvr>
                                      <p:tavLst>
                                        <p:tav tm="0">
                                          <p:val>
                                            <p:strVal val="0-#ppt_w/2"/>
                                          </p:val>
                                        </p:tav>
                                        <p:tav tm="100000">
                                          <p:val>
                                            <p:strVal val="#ppt_x"/>
                                          </p:val>
                                        </p:tav>
                                      </p:tavLst>
                                    </p:anim>
                                    <p:anim calcmode="lin" valueType="num">
                                      <p:cBhvr additive="base">
                                        <p:cTn id="8" dur="500" fill="hold"/>
                                        <p:tgtEl>
                                          <p:spTgt spid="13056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560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6" name="Text Box 2"/>
          <p:cNvSpPr txBox="1">
            <a:spLocks noChangeArrowheads="1"/>
          </p:cNvSpPr>
          <p:nvPr/>
        </p:nvSpPr>
        <p:spPr bwMode="auto">
          <a:xfrm>
            <a:off x="611190" y="549275"/>
            <a:ext cx="8027987" cy="564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solidFill>
                  <a:schemeClr val="accent2"/>
                </a:solidFill>
              </a:rPr>
              <a:t>(2) </a:t>
            </a:r>
            <a:r>
              <a:rPr lang="zh-CN" altLang="en-US" sz="2800"/>
              <a:t>通过数组名计算数组元素地址，找出元素的值。</a:t>
            </a:r>
          </a:p>
          <a:p>
            <a:pPr algn="l" eaLnBrk="1" hangingPunct="1">
              <a:lnSpc>
                <a:spcPct val="120000"/>
              </a:lnSpc>
            </a:pPr>
            <a:r>
              <a:rPr lang="en-US" altLang="zh-CN" sz="2800"/>
              <a:t>#include &lt;stdio.h&gt;</a:t>
            </a:r>
          </a:p>
          <a:p>
            <a:pPr algn="l" eaLnBrk="1" hangingPunct="1">
              <a:lnSpc>
                <a:spcPct val="120000"/>
              </a:lnSpc>
            </a:pPr>
            <a:r>
              <a:rPr lang="en-US" altLang="zh-CN" sz="2800"/>
              <a:t>void</a:t>
            </a:r>
            <a:r>
              <a:rPr lang="zh-CN" altLang="en-US" sz="2800"/>
              <a:t>　</a:t>
            </a:r>
            <a:r>
              <a:rPr lang="en-US" altLang="zh-CN" sz="2800" b="1">
                <a:solidFill>
                  <a:srgbClr val="A50021"/>
                </a:solidFill>
              </a:rPr>
              <a:t>main</a:t>
            </a:r>
            <a:r>
              <a:rPr lang="zh-CN" altLang="en-US" sz="2800"/>
              <a:t>（）</a:t>
            </a:r>
          </a:p>
          <a:p>
            <a:pPr algn="l" eaLnBrk="1" hangingPunct="1">
              <a:lnSpc>
                <a:spcPct val="120000"/>
              </a:lnSpc>
            </a:pPr>
            <a:r>
              <a:rPr lang="zh-CN" altLang="en-US" sz="2800" b="1"/>
              <a:t>｛ </a:t>
            </a:r>
            <a:r>
              <a:rPr lang="zh-CN" altLang="en-US" sz="2800"/>
              <a:t> </a:t>
            </a:r>
            <a:r>
              <a:rPr lang="en-US" altLang="zh-CN" sz="2800"/>
              <a:t>int </a:t>
            </a:r>
            <a:r>
              <a:rPr lang="zh-CN" altLang="en-US" sz="2800"/>
              <a:t>ａ［１０］；</a:t>
            </a:r>
          </a:p>
          <a:p>
            <a:pPr algn="l" eaLnBrk="1" hangingPunct="1">
              <a:lnSpc>
                <a:spcPct val="120000"/>
              </a:lnSpc>
            </a:pPr>
            <a:r>
              <a:rPr lang="zh-CN" altLang="en-US" sz="2800"/>
              <a:t>　  </a:t>
            </a:r>
            <a:r>
              <a:rPr lang="en-US" altLang="zh-CN" sz="2800"/>
              <a:t>int </a:t>
            </a:r>
            <a:r>
              <a:rPr lang="zh-CN" altLang="en-US" sz="2800"/>
              <a:t>ｉ；</a:t>
            </a:r>
          </a:p>
          <a:p>
            <a:pPr algn="l" eaLnBrk="1" hangingPunct="1">
              <a:lnSpc>
                <a:spcPct val="120000"/>
              </a:lnSpc>
            </a:pPr>
            <a:r>
              <a:rPr lang="zh-CN" altLang="en-US" sz="2800"/>
              <a:t>　</a:t>
            </a:r>
            <a:r>
              <a:rPr lang="en-US" altLang="zh-CN" sz="2800"/>
              <a:t>for</a:t>
            </a:r>
            <a:r>
              <a:rPr lang="zh-CN" altLang="en-US" sz="2800"/>
              <a:t>（ｉ＝０；ｉ＜１０；ｉ＋＋ ）</a:t>
            </a:r>
          </a:p>
          <a:p>
            <a:pPr algn="l" eaLnBrk="1" hangingPunct="1">
              <a:lnSpc>
                <a:spcPct val="120000"/>
              </a:lnSpc>
            </a:pPr>
            <a:r>
              <a:rPr lang="zh-CN" altLang="en-US" sz="2800"/>
              <a:t>　　</a:t>
            </a:r>
            <a:r>
              <a:rPr lang="en-US" altLang="zh-CN" sz="2800"/>
              <a:t>scanf</a:t>
            </a:r>
            <a:r>
              <a:rPr lang="zh-CN" altLang="en-US" sz="2800"/>
              <a:t>（</a:t>
            </a:r>
            <a:r>
              <a:rPr lang="en-US" altLang="zh-CN" sz="2800"/>
              <a:t>″</a:t>
            </a:r>
            <a:r>
              <a:rPr lang="zh-CN" altLang="en-US" sz="2800"/>
              <a:t>％ｄ</a:t>
            </a:r>
            <a:r>
              <a:rPr lang="en-US" altLang="zh-CN" sz="2800"/>
              <a:t>″</a:t>
            </a:r>
            <a:r>
              <a:rPr lang="zh-CN" altLang="en-US" sz="2800"/>
              <a:t>，＆ａ［ｉ］）；</a:t>
            </a:r>
          </a:p>
          <a:p>
            <a:pPr algn="l" eaLnBrk="1" hangingPunct="1">
              <a:lnSpc>
                <a:spcPct val="120000"/>
              </a:lnSpc>
            </a:pPr>
            <a:r>
              <a:rPr lang="zh-CN" altLang="en-US" sz="2800"/>
              <a:t>　　</a:t>
            </a:r>
            <a:r>
              <a:rPr lang="en-US" altLang="zh-CN" sz="2800"/>
              <a:t>printf</a:t>
            </a:r>
            <a:r>
              <a:rPr lang="zh-CN" altLang="en-US" sz="2800"/>
              <a:t>（</a:t>
            </a:r>
            <a:r>
              <a:rPr lang="en-US" altLang="zh-CN" sz="2800"/>
              <a:t>″</a:t>
            </a:r>
            <a:r>
              <a:rPr lang="zh-CN" altLang="en-US" sz="2800"/>
              <a:t>＼ｎ</a:t>
            </a:r>
            <a:r>
              <a:rPr lang="en-US" altLang="zh-CN" sz="2800"/>
              <a:t>″</a:t>
            </a:r>
            <a:r>
              <a:rPr lang="zh-CN" altLang="en-US" sz="2800"/>
              <a:t>）；</a:t>
            </a:r>
          </a:p>
          <a:p>
            <a:pPr algn="l" eaLnBrk="1" hangingPunct="1">
              <a:lnSpc>
                <a:spcPct val="120000"/>
              </a:lnSpc>
            </a:pPr>
            <a:r>
              <a:rPr lang="zh-CN" altLang="en-US" sz="2800"/>
              <a:t>　 </a:t>
            </a:r>
            <a:r>
              <a:rPr lang="en-US" altLang="zh-CN" sz="2800"/>
              <a:t>for</a:t>
            </a:r>
            <a:r>
              <a:rPr lang="zh-CN" altLang="en-US" sz="2800"/>
              <a:t>（ｉ＝０；ｉ＜１０；ｉ＋＋）</a:t>
            </a:r>
          </a:p>
          <a:p>
            <a:pPr algn="l" eaLnBrk="1" hangingPunct="1">
              <a:lnSpc>
                <a:spcPct val="120000"/>
              </a:lnSpc>
            </a:pPr>
            <a:r>
              <a:rPr lang="zh-CN" altLang="en-US" sz="2800"/>
              <a:t>　　 </a:t>
            </a:r>
            <a:r>
              <a:rPr lang="en-US" altLang="zh-CN" sz="2800"/>
              <a:t>printf</a:t>
            </a:r>
            <a:r>
              <a:rPr lang="zh-CN" altLang="en-US" sz="2800"/>
              <a:t>（</a:t>
            </a:r>
            <a:r>
              <a:rPr lang="en-US" altLang="zh-CN" sz="2800"/>
              <a:t>″</a:t>
            </a:r>
            <a:r>
              <a:rPr lang="zh-CN" altLang="en-US" sz="2800"/>
              <a:t>％ｄ</a:t>
            </a:r>
            <a:r>
              <a:rPr lang="en-US" altLang="zh-CN" sz="2800"/>
              <a:t>″</a:t>
            </a:r>
            <a:r>
              <a:rPr lang="zh-CN" altLang="en-US" sz="2800"/>
              <a:t>，*（ａ＋ｉ））；</a:t>
            </a:r>
          </a:p>
          <a:p>
            <a:pPr algn="l" eaLnBrk="1" hangingPunct="1">
              <a:lnSpc>
                <a:spcPct val="120000"/>
              </a:lnSpc>
            </a:pPr>
            <a:r>
              <a:rPr lang="zh-CN" altLang="en-US" sz="2800"/>
              <a:t>　</a:t>
            </a:r>
            <a:r>
              <a:rPr lang="zh-CN" altLang="en-US" sz="2800" b="1"/>
              <a:t> ｝</a:t>
            </a:r>
          </a:p>
        </p:txBody>
      </p:sp>
    </p:spTree>
    <p:extLst>
      <p:ext uri="{BB962C8B-B14F-4D97-AF65-F5344CB8AC3E}">
        <p14:creationId xmlns:p14="http://schemas.microsoft.com/office/powerpoint/2010/main" val="1666771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06626"/>
                                        </p:tgtEl>
                                        <p:attrNameLst>
                                          <p:attrName>style.visibility</p:attrName>
                                        </p:attrNameLst>
                                      </p:cBhvr>
                                      <p:to>
                                        <p:strVal val="visible"/>
                                      </p:to>
                                    </p:set>
                                    <p:anim calcmode="lin" valueType="num">
                                      <p:cBhvr additive="base">
                                        <p:cTn id="7" dur="500" fill="hold"/>
                                        <p:tgtEl>
                                          <p:spTgt spid="1306626"/>
                                        </p:tgtEl>
                                        <p:attrNameLst>
                                          <p:attrName>ppt_x</p:attrName>
                                        </p:attrNameLst>
                                      </p:cBhvr>
                                      <p:tavLst>
                                        <p:tav tm="0">
                                          <p:val>
                                            <p:strVal val="0-#ppt_w/2"/>
                                          </p:val>
                                        </p:tav>
                                        <p:tav tm="100000">
                                          <p:val>
                                            <p:strVal val="#ppt_x"/>
                                          </p:val>
                                        </p:tav>
                                      </p:tavLst>
                                    </p:anim>
                                    <p:anim calcmode="lin" valueType="num">
                                      <p:cBhvr additive="base">
                                        <p:cTn id="8" dur="500" fill="hold"/>
                                        <p:tgtEl>
                                          <p:spTgt spid="13066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66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650" name="Text Box 2"/>
          <p:cNvSpPr txBox="1">
            <a:spLocks noChangeArrowheads="1"/>
          </p:cNvSpPr>
          <p:nvPr/>
        </p:nvSpPr>
        <p:spPr bwMode="auto">
          <a:xfrm>
            <a:off x="468313" y="404815"/>
            <a:ext cx="8280400" cy="564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solidFill>
                  <a:schemeClr val="accent2"/>
                </a:solidFill>
              </a:rPr>
              <a:t>(3)</a:t>
            </a:r>
            <a:r>
              <a:rPr lang="en-US" altLang="zh-CN" sz="2800"/>
              <a:t> </a:t>
            </a:r>
            <a:r>
              <a:rPr lang="zh-CN" altLang="en-US" sz="2800"/>
              <a:t>用指针变量指向数组元素。</a:t>
            </a:r>
          </a:p>
          <a:p>
            <a:pPr algn="l" eaLnBrk="1" hangingPunct="1">
              <a:lnSpc>
                <a:spcPct val="120000"/>
              </a:lnSpc>
            </a:pPr>
            <a:r>
              <a:rPr lang="en-US" altLang="zh-CN" sz="2800"/>
              <a:t>#include &lt;stdio.h&gt;</a:t>
            </a:r>
          </a:p>
          <a:p>
            <a:pPr algn="l" eaLnBrk="1" hangingPunct="1">
              <a:lnSpc>
                <a:spcPct val="120000"/>
              </a:lnSpc>
            </a:pPr>
            <a:r>
              <a:rPr lang="en-US" altLang="zh-CN" sz="2800"/>
              <a:t>void  </a:t>
            </a:r>
            <a:r>
              <a:rPr lang="en-US" altLang="zh-CN" sz="2800" b="1">
                <a:solidFill>
                  <a:srgbClr val="A50021"/>
                </a:solidFill>
              </a:rPr>
              <a:t>main</a:t>
            </a:r>
            <a:r>
              <a:rPr lang="zh-CN" altLang="en-US" sz="2800"/>
              <a:t>（）</a:t>
            </a:r>
          </a:p>
          <a:p>
            <a:pPr algn="l" eaLnBrk="1" hangingPunct="1">
              <a:lnSpc>
                <a:spcPct val="120000"/>
              </a:lnSpc>
            </a:pPr>
            <a:r>
              <a:rPr lang="zh-CN" altLang="en-US" sz="2800" b="1"/>
              <a:t>｛</a:t>
            </a:r>
            <a:r>
              <a:rPr lang="zh-CN" altLang="en-US" sz="2800"/>
              <a:t> </a:t>
            </a:r>
            <a:r>
              <a:rPr lang="en-US" altLang="zh-CN" sz="2800"/>
              <a:t>int </a:t>
            </a:r>
            <a:r>
              <a:rPr lang="zh-CN" altLang="en-US" sz="2800"/>
              <a:t>ａ［１０］；</a:t>
            </a:r>
          </a:p>
          <a:p>
            <a:pPr algn="l" eaLnBrk="1" hangingPunct="1">
              <a:lnSpc>
                <a:spcPct val="120000"/>
              </a:lnSpc>
            </a:pPr>
            <a:r>
              <a:rPr lang="zh-CN" altLang="en-US" sz="2800"/>
              <a:t>　 </a:t>
            </a:r>
            <a:r>
              <a:rPr lang="en-US" altLang="zh-CN" sz="2800"/>
              <a:t>int  *</a:t>
            </a:r>
            <a:r>
              <a:rPr lang="zh-CN" altLang="en-US" sz="2800"/>
              <a:t>ｐ，ｉ；</a:t>
            </a:r>
          </a:p>
          <a:p>
            <a:pPr algn="l" eaLnBrk="1" hangingPunct="1">
              <a:lnSpc>
                <a:spcPct val="120000"/>
              </a:lnSpc>
            </a:pPr>
            <a:r>
              <a:rPr lang="zh-CN" altLang="en-US" sz="2800"/>
              <a:t>　   </a:t>
            </a:r>
            <a:r>
              <a:rPr lang="en-US" altLang="zh-CN" sz="2800"/>
              <a:t>for</a:t>
            </a:r>
            <a:r>
              <a:rPr lang="zh-CN" altLang="en-US" sz="2800"/>
              <a:t>（ｉ＝０；ｉ＜１０；ｉ＋＋）</a:t>
            </a:r>
          </a:p>
          <a:p>
            <a:pPr algn="l" eaLnBrk="1" hangingPunct="1">
              <a:lnSpc>
                <a:spcPct val="120000"/>
              </a:lnSpc>
            </a:pPr>
            <a:r>
              <a:rPr lang="zh-CN" altLang="en-US" sz="2800"/>
              <a:t>　 　  </a:t>
            </a:r>
            <a:r>
              <a:rPr lang="en-US" altLang="zh-CN" sz="2800"/>
              <a:t>scanf</a:t>
            </a:r>
            <a:r>
              <a:rPr lang="zh-CN" altLang="en-US" sz="2800"/>
              <a:t>（</a:t>
            </a:r>
            <a:r>
              <a:rPr lang="en-US" altLang="zh-CN" sz="2800"/>
              <a:t>″</a:t>
            </a:r>
            <a:r>
              <a:rPr lang="zh-CN" altLang="en-US" sz="2800"/>
              <a:t>％ｄ</a:t>
            </a:r>
            <a:r>
              <a:rPr lang="en-US" altLang="zh-CN" sz="2800"/>
              <a:t>″</a:t>
            </a:r>
            <a:r>
              <a:rPr lang="zh-CN" altLang="en-US" sz="2800"/>
              <a:t>，＆ａ［ｉ］）；</a:t>
            </a:r>
          </a:p>
          <a:p>
            <a:pPr algn="l" eaLnBrk="1" hangingPunct="1">
              <a:lnSpc>
                <a:spcPct val="120000"/>
              </a:lnSpc>
            </a:pPr>
            <a:r>
              <a:rPr lang="zh-CN" altLang="en-US" sz="2800"/>
              <a:t>　   </a:t>
            </a:r>
            <a:r>
              <a:rPr lang="en-US" altLang="zh-CN" sz="2800"/>
              <a:t>printf</a:t>
            </a:r>
            <a:r>
              <a:rPr lang="zh-CN" altLang="en-US" sz="2800"/>
              <a:t>（</a:t>
            </a:r>
            <a:r>
              <a:rPr lang="en-US" altLang="zh-CN" sz="2800"/>
              <a:t>″</a:t>
            </a:r>
            <a:r>
              <a:rPr lang="zh-CN" altLang="en-US" sz="2800"/>
              <a:t>＼ｎ</a:t>
            </a:r>
            <a:r>
              <a:rPr lang="en-US" altLang="zh-CN" sz="2800"/>
              <a:t>″</a:t>
            </a:r>
            <a:r>
              <a:rPr lang="zh-CN" altLang="en-US" sz="2800"/>
              <a:t>）；</a:t>
            </a:r>
          </a:p>
          <a:p>
            <a:pPr algn="l" eaLnBrk="1" hangingPunct="1">
              <a:lnSpc>
                <a:spcPct val="120000"/>
              </a:lnSpc>
            </a:pPr>
            <a:r>
              <a:rPr lang="zh-CN" altLang="en-US" sz="2800"/>
              <a:t>　  </a:t>
            </a:r>
            <a:r>
              <a:rPr lang="en-US" altLang="zh-CN" sz="2800"/>
              <a:t>for</a:t>
            </a:r>
            <a:r>
              <a:rPr lang="zh-CN" altLang="en-US" sz="2800"/>
              <a:t>（ｐ＝ａ；ｐ＜（ａ＋１０）；ｐ＋＋）</a:t>
            </a:r>
          </a:p>
          <a:p>
            <a:pPr algn="l" eaLnBrk="1" hangingPunct="1">
              <a:lnSpc>
                <a:spcPct val="120000"/>
              </a:lnSpc>
            </a:pPr>
            <a:r>
              <a:rPr lang="zh-CN" altLang="en-US" sz="2800"/>
              <a:t>　　 </a:t>
            </a:r>
            <a:r>
              <a:rPr lang="en-US" altLang="zh-CN" sz="2800"/>
              <a:t>printf</a:t>
            </a:r>
            <a:r>
              <a:rPr lang="zh-CN" altLang="en-US" sz="2800"/>
              <a:t>（</a:t>
            </a:r>
            <a:r>
              <a:rPr lang="en-US" altLang="zh-CN" sz="2800"/>
              <a:t>″</a:t>
            </a:r>
            <a:r>
              <a:rPr lang="zh-CN" altLang="en-US" sz="2800"/>
              <a:t>％ｄ </a:t>
            </a:r>
            <a:r>
              <a:rPr lang="en-US" altLang="zh-CN" sz="2800"/>
              <a:t>″</a:t>
            </a:r>
            <a:r>
              <a:rPr lang="zh-CN" altLang="en-US" sz="2800"/>
              <a:t>，*ｐ）；</a:t>
            </a:r>
          </a:p>
          <a:p>
            <a:pPr algn="l" eaLnBrk="1" hangingPunct="1">
              <a:lnSpc>
                <a:spcPct val="120000"/>
              </a:lnSpc>
            </a:pPr>
            <a:r>
              <a:rPr lang="zh-CN" altLang="en-US" sz="2800"/>
              <a:t>  </a:t>
            </a:r>
            <a:r>
              <a:rPr lang="zh-CN" altLang="en-US" sz="2800" b="1"/>
              <a:t>｝</a:t>
            </a:r>
          </a:p>
        </p:txBody>
      </p:sp>
    </p:spTree>
    <p:extLst>
      <p:ext uri="{BB962C8B-B14F-4D97-AF65-F5344CB8AC3E}">
        <p14:creationId xmlns:p14="http://schemas.microsoft.com/office/powerpoint/2010/main" val="2560433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07650"/>
                                        </p:tgtEl>
                                        <p:attrNameLst>
                                          <p:attrName>style.visibility</p:attrName>
                                        </p:attrNameLst>
                                      </p:cBhvr>
                                      <p:to>
                                        <p:strVal val="visible"/>
                                      </p:to>
                                    </p:set>
                                    <p:anim calcmode="lin" valueType="num">
                                      <p:cBhvr additive="base">
                                        <p:cTn id="7" dur="500" fill="hold"/>
                                        <p:tgtEl>
                                          <p:spTgt spid="1307650"/>
                                        </p:tgtEl>
                                        <p:attrNameLst>
                                          <p:attrName>ppt_x</p:attrName>
                                        </p:attrNameLst>
                                      </p:cBhvr>
                                      <p:tavLst>
                                        <p:tav tm="0">
                                          <p:val>
                                            <p:strVal val="0-#ppt_w/2"/>
                                          </p:val>
                                        </p:tav>
                                        <p:tav tm="100000">
                                          <p:val>
                                            <p:strVal val="#ppt_x"/>
                                          </p:val>
                                        </p:tav>
                                      </p:tavLst>
                                    </p:anim>
                                    <p:anim calcmode="lin" valueType="num">
                                      <p:cBhvr additive="base">
                                        <p:cTn id="8" dur="500" fill="hold"/>
                                        <p:tgtEl>
                                          <p:spTgt spid="13076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76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Text Box 2"/>
          <p:cNvSpPr txBox="1">
            <a:spLocks noChangeArrowheads="1"/>
          </p:cNvSpPr>
          <p:nvPr/>
        </p:nvSpPr>
        <p:spPr bwMode="auto">
          <a:xfrm>
            <a:off x="323850" y="260352"/>
            <a:ext cx="7950200" cy="519113"/>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６ 通过指针变量输出ａ数组的１０个元素。</a:t>
            </a:r>
            <a:r>
              <a:rPr lang="zh-CN" altLang="en-US" sz="2800">
                <a:solidFill>
                  <a:schemeClr val="bg1"/>
                </a:solidFill>
              </a:rPr>
              <a:t> </a:t>
            </a:r>
          </a:p>
        </p:txBody>
      </p:sp>
      <p:sp>
        <p:nvSpPr>
          <p:cNvPr id="1308675" name="Text Box 3"/>
          <p:cNvSpPr txBox="1">
            <a:spLocks noChangeArrowheads="1"/>
          </p:cNvSpPr>
          <p:nvPr/>
        </p:nvSpPr>
        <p:spPr bwMode="auto">
          <a:xfrm>
            <a:off x="395288" y="981075"/>
            <a:ext cx="8064500" cy="564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i="1" u="sng">
                <a:solidFill>
                  <a:srgbClr val="CC0000"/>
                </a:solidFill>
              </a:rPr>
              <a:t>有人编写出以下程序：</a:t>
            </a:r>
          </a:p>
          <a:p>
            <a:pPr algn="l" eaLnBrk="1" hangingPunct="1">
              <a:lnSpc>
                <a:spcPct val="120000"/>
              </a:lnSpc>
            </a:pPr>
            <a:r>
              <a:rPr lang="en-US" altLang="zh-CN" sz="2800"/>
              <a:t>#include &lt;stdio.h&gt;</a:t>
            </a:r>
          </a:p>
          <a:p>
            <a:pPr algn="l" eaLnBrk="1" hangingPunct="1">
              <a:lnSpc>
                <a:spcPct val="120000"/>
              </a:lnSpc>
            </a:pPr>
            <a:r>
              <a:rPr lang="en-US" altLang="zh-CN" sz="2800"/>
              <a:t>void  </a:t>
            </a:r>
            <a:r>
              <a:rPr lang="en-US" altLang="zh-CN" sz="2800" b="1">
                <a:solidFill>
                  <a:srgbClr val="A50021"/>
                </a:solidFill>
              </a:rPr>
              <a:t>main</a:t>
            </a:r>
            <a:r>
              <a:rPr lang="zh-CN" altLang="en-US" sz="2800"/>
              <a:t>（）</a:t>
            </a:r>
          </a:p>
          <a:p>
            <a:pPr algn="l" eaLnBrk="1" hangingPunct="1">
              <a:lnSpc>
                <a:spcPct val="120000"/>
              </a:lnSpc>
            </a:pPr>
            <a:r>
              <a:rPr lang="zh-CN" altLang="en-US" sz="2800" b="1"/>
              <a:t>｛</a:t>
            </a:r>
            <a:r>
              <a:rPr lang="zh-CN" altLang="en-US" sz="2800"/>
              <a:t> </a:t>
            </a:r>
            <a:r>
              <a:rPr lang="en-US" altLang="zh-CN" sz="2800"/>
              <a:t>int*</a:t>
            </a:r>
            <a:r>
              <a:rPr lang="zh-CN" altLang="en-US" sz="2800"/>
              <a:t>ｐ，ｉ，ａ［１０］；</a:t>
            </a:r>
          </a:p>
          <a:p>
            <a:pPr algn="l" eaLnBrk="1" hangingPunct="1">
              <a:lnSpc>
                <a:spcPct val="120000"/>
              </a:lnSpc>
            </a:pPr>
            <a:r>
              <a:rPr lang="zh-CN" altLang="en-US" sz="2800"/>
              <a:t>　ｐ＝ａ；</a:t>
            </a:r>
          </a:p>
          <a:p>
            <a:pPr algn="l" eaLnBrk="1" hangingPunct="1">
              <a:lnSpc>
                <a:spcPct val="120000"/>
              </a:lnSpc>
            </a:pPr>
            <a:r>
              <a:rPr lang="zh-CN" altLang="en-US" sz="2800"/>
              <a:t>　</a:t>
            </a:r>
            <a:r>
              <a:rPr lang="en-US" altLang="zh-CN" sz="2800"/>
              <a:t>for</a:t>
            </a:r>
            <a:r>
              <a:rPr lang="zh-CN" altLang="en-US" sz="2800"/>
              <a:t>（ｉ＝０；ｉ＜１０；ｉ＋＋ ）</a:t>
            </a:r>
          </a:p>
          <a:p>
            <a:pPr algn="l" eaLnBrk="1" hangingPunct="1">
              <a:lnSpc>
                <a:spcPct val="120000"/>
              </a:lnSpc>
            </a:pPr>
            <a:r>
              <a:rPr lang="zh-CN" altLang="en-US" sz="2800"/>
              <a:t>　</a:t>
            </a:r>
            <a:r>
              <a:rPr lang="en-US" altLang="zh-CN" sz="2800"/>
              <a:t>scanf</a:t>
            </a:r>
            <a:r>
              <a:rPr lang="zh-CN" altLang="en-US" sz="2800"/>
              <a:t>（</a:t>
            </a:r>
            <a:r>
              <a:rPr lang="en-US" altLang="zh-CN" sz="2800"/>
              <a:t>″</a:t>
            </a:r>
            <a:r>
              <a:rPr lang="zh-CN" altLang="en-US" sz="2800"/>
              <a:t>％ｄ</a:t>
            </a:r>
            <a:r>
              <a:rPr lang="en-US" altLang="zh-CN" sz="2800"/>
              <a:t>″</a:t>
            </a:r>
            <a:r>
              <a:rPr lang="zh-CN" altLang="en-US" sz="2800"/>
              <a:t>，ｐ＋＋）；</a:t>
            </a:r>
          </a:p>
          <a:p>
            <a:pPr algn="l" eaLnBrk="1" hangingPunct="1">
              <a:lnSpc>
                <a:spcPct val="120000"/>
              </a:lnSpc>
            </a:pPr>
            <a:r>
              <a:rPr lang="zh-CN" altLang="en-US" sz="2800"/>
              <a:t>    </a:t>
            </a:r>
            <a:r>
              <a:rPr lang="en-US" altLang="zh-CN" sz="2800"/>
              <a:t>printf</a:t>
            </a:r>
            <a:r>
              <a:rPr lang="zh-CN" altLang="en-US" sz="2800"/>
              <a:t>（</a:t>
            </a:r>
            <a:r>
              <a:rPr lang="en-US" altLang="zh-CN" sz="2800"/>
              <a:t>″</a:t>
            </a:r>
            <a:r>
              <a:rPr lang="zh-CN" altLang="en-US" sz="2800"/>
              <a:t>＼ｎ</a:t>
            </a:r>
            <a:r>
              <a:rPr lang="en-US" altLang="zh-CN" sz="2800"/>
              <a:t>″</a:t>
            </a:r>
            <a:r>
              <a:rPr lang="zh-CN" altLang="en-US" sz="2800"/>
              <a:t>）；</a:t>
            </a:r>
          </a:p>
          <a:p>
            <a:pPr algn="l" eaLnBrk="1" hangingPunct="1">
              <a:lnSpc>
                <a:spcPct val="120000"/>
              </a:lnSpc>
            </a:pPr>
            <a:r>
              <a:rPr lang="zh-CN" altLang="en-US" sz="2800"/>
              <a:t>   </a:t>
            </a:r>
            <a:r>
              <a:rPr lang="en-US" altLang="zh-CN" sz="2800"/>
              <a:t>for</a:t>
            </a:r>
            <a:r>
              <a:rPr lang="zh-CN" altLang="en-US" sz="2800"/>
              <a:t>（ｉ＝０；ｉ＜１０；ｉ＋＋，ｐ＋＋ ）</a:t>
            </a:r>
          </a:p>
          <a:p>
            <a:pPr algn="l" eaLnBrk="1" hangingPunct="1">
              <a:lnSpc>
                <a:spcPct val="120000"/>
              </a:lnSpc>
            </a:pPr>
            <a:r>
              <a:rPr lang="zh-CN" altLang="en-US" sz="2800"/>
              <a:t>　 </a:t>
            </a:r>
            <a:r>
              <a:rPr lang="en-US" altLang="zh-CN" sz="2800"/>
              <a:t>printf</a:t>
            </a:r>
            <a:r>
              <a:rPr lang="zh-CN" altLang="en-US" sz="2800"/>
              <a:t>（</a:t>
            </a:r>
            <a:r>
              <a:rPr lang="en-US" altLang="zh-CN" sz="2800"/>
              <a:t>″</a:t>
            </a:r>
            <a:r>
              <a:rPr lang="zh-CN" altLang="en-US" sz="2800"/>
              <a:t>％ｄ</a:t>
            </a:r>
            <a:r>
              <a:rPr lang="en-US" altLang="zh-CN" sz="2800"/>
              <a:t>″</a:t>
            </a:r>
            <a:r>
              <a:rPr lang="zh-CN" altLang="en-US" sz="2800"/>
              <a:t>，*ｐ）；</a:t>
            </a:r>
          </a:p>
          <a:p>
            <a:pPr algn="l" eaLnBrk="1" hangingPunct="1">
              <a:lnSpc>
                <a:spcPct val="120000"/>
              </a:lnSpc>
            </a:pPr>
            <a:r>
              <a:rPr lang="zh-CN" altLang="en-US" sz="2800" b="1"/>
              <a:t>｝</a:t>
            </a:r>
          </a:p>
        </p:txBody>
      </p:sp>
    </p:spTree>
    <p:extLst>
      <p:ext uri="{BB962C8B-B14F-4D97-AF65-F5344CB8AC3E}">
        <p14:creationId xmlns:p14="http://schemas.microsoft.com/office/powerpoint/2010/main" val="4078783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08674"/>
                                        </p:tgtEl>
                                        <p:attrNameLst>
                                          <p:attrName>style.visibility</p:attrName>
                                        </p:attrNameLst>
                                      </p:cBhvr>
                                      <p:to>
                                        <p:strVal val="visible"/>
                                      </p:to>
                                    </p:set>
                                    <p:anim calcmode="lin" valueType="num">
                                      <p:cBhvr additive="base">
                                        <p:cTn id="7" dur="500" fill="hold"/>
                                        <p:tgtEl>
                                          <p:spTgt spid="1308674"/>
                                        </p:tgtEl>
                                        <p:attrNameLst>
                                          <p:attrName>ppt_x</p:attrName>
                                        </p:attrNameLst>
                                      </p:cBhvr>
                                      <p:tavLst>
                                        <p:tav tm="0">
                                          <p:val>
                                            <p:strVal val="0-#ppt_w/2"/>
                                          </p:val>
                                        </p:tav>
                                        <p:tav tm="100000">
                                          <p:val>
                                            <p:strVal val="#ppt_x"/>
                                          </p:val>
                                        </p:tav>
                                      </p:tavLst>
                                    </p:anim>
                                    <p:anim calcmode="lin" valueType="num">
                                      <p:cBhvr additive="base">
                                        <p:cTn id="8" dur="500" fill="hold"/>
                                        <p:tgtEl>
                                          <p:spTgt spid="13086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08675"/>
                                        </p:tgtEl>
                                        <p:attrNameLst>
                                          <p:attrName>style.visibility</p:attrName>
                                        </p:attrNameLst>
                                      </p:cBhvr>
                                      <p:to>
                                        <p:strVal val="visible"/>
                                      </p:to>
                                    </p:set>
                                    <p:animEffect transition="in" filter="box(in)">
                                      <p:cBhvr>
                                        <p:cTn id="13" dur="500"/>
                                        <p:tgtEl>
                                          <p:spTgt spid="130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4" grpId="0" animBg="1"/>
      <p:bldP spid="130867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Text Box 2"/>
          <p:cNvSpPr txBox="1">
            <a:spLocks noChangeArrowheads="1"/>
          </p:cNvSpPr>
          <p:nvPr/>
        </p:nvSpPr>
        <p:spPr bwMode="auto">
          <a:xfrm>
            <a:off x="323852" y="404815"/>
            <a:ext cx="8424863"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zh-CN" altLang="en-US" sz="2800"/>
              <a:t>这个程序乍看起来好像没有什么问题。有的人即使已被告知此程序有问题，还是找不出它有什么问题。我们先看一下运行情况：</a:t>
            </a:r>
          </a:p>
          <a:p>
            <a:pPr algn="l" eaLnBrk="1" hangingPunct="1">
              <a:lnSpc>
                <a:spcPct val="140000"/>
              </a:lnSpc>
            </a:pPr>
            <a:endParaRPr lang="zh-CN" altLang="en-US" sz="2800" u="sng"/>
          </a:p>
          <a:p>
            <a:pPr algn="l" eaLnBrk="1" hangingPunct="1">
              <a:lnSpc>
                <a:spcPct val="140000"/>
              </a:lnSpc>
            </a:pPr>
            <a:r>
              <a:rPr lang="en-US" altLang="zh-CN" sz="2800" u="sng"/>
              <a:t>1 2 3 4 5 6 7 8 9 0↙</a:t>
            </a:r>
            <a:r>
              <a:rPr lang="en-US" altLang="zh-CN" sz="2800"/>
              <a:t></a:t>
            </a:r>
          </a:p>
          <a:p>
            <a:pPr algn="l" eaLnBrk="1" hangingPunct="1">
              <a:lnSpc>
                <a:spcPct val="140000"/>
              </a:lnSpc>
            </a:pPr>
            <a:r>
              <a:rPr lang="en-US" altLang="zh-CN" sz="2800">
                <a:solidFill>
                  <a:srgbClr val="A50021"/>
                </a:solidFill>
              </a:rPr>
              <a:t>22153 234 0 0 30036 25202 11631 8259 8237 28483</a:t>
            </a:r>
          </a:p>
          <a:p>
            <a:pPr algn="l" eaLnBrk="1" hangingPunct="1">
              <a:lnSpc>
                <a:spcPct val="140000"/>
              </a:lnSpc>
            </a:pPr>
            <a:endParaRPr lang="en-US" altLang="zh-CN" sz="2800" b="1">
              <a:solidFill>
                <a:srgbClr val="A50021"/>
              </a:solidFill>
            </a:endParaRPr>
          </a:p>
          <a:p>
            <a:pPr algn="l" eaLnBrk="1" hangingPunct="1">
              <a:lnSpc>
                <a:spcPct val="140000"/>
              </a:lnSpc>
            </a:pPr>
            <a:r>
              <a:rPr lang="zh-CN" altLang="en-US" sz="2800" b="1">
                <a:solidFill>
                  <a:srgbClr val="008000"/>
                </a:solidFill>
              </a:rPr>
              <a:t>显然输出的数值并不是ａ数组中各元素的值</a:t>
            </a:r>
            <a:r>
              <a:rPr lang="zh-CN" altLang="en-US" sz="2800" b="1"/>
              <a:t> </a:t>
            </a:r>
          </a:p>
        </p:txBody>
      </p:sp>
    </p:spTree>
    <p:extLst>
      <p:ext uri="{BB962C8B-B14F-4D97-AF65-F5344CB8AC3E}">
        <p14:creationId xmlns:p14="http://schemas.microsoft.com/office/powerpoint/2010/main" val="75060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8082" name="Picture 2" descr="j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33375"/>
            <a:ext cx="5348288" cy="6191250"/>
          </a:xfrm>
          <a:prstGeom prst="rect">
            <a:avLst/>
          </a:prstGeom>
          <a:noFill/>
          <a:ln w="31750">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36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Text Box 2"/>
          <p:cNvSpPr txBox="1">
            <a:spLocks noChangeArrowheads="1"/>
          </p:cNvSpPr>
          <p:nvPr/>
        </p:nvSpPr>
        <p:spPr bwMode="auto">
          <a:xfrm>
            <a:off x="250825" y="404815"/>
            <a:ext cx="84963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rgbClr val="008000"/>
                </a:solidFill>
              </a:rPr>
              <a:t>解决这个问题的办法，只要在第二个ｆｏｒ循环之前加一个赋值语句：</a:t>
            </a:r>
          </a:p>
          <a:p>
            <a:pPr algn="l" eaLnBrk="1" hangingPunct="1"/>
            <a:r>
              <a:rPr lang="zh-CN" altLang="en-US" sz="2800" b="1">
                <a:solidFill>
                  <a:srgbClr val="A50021"/>
                </a:solidFill>
              </a:rPr>
              <a:t>ｐ＝ａ；</a:t>
            </a:r>
          </a:p>
        </p:txBody>
      </p:sp>
      <p:sp>
        <p:nvSpPr>
          <p:cNvPr id="587779" name="Text Box 3"/>
          <p:cNvSpPr txBox="1">
            <a:spLocks noChangeArrowheads="1"/>
          </p:cNvSpPr>
          <p:nvPr/>
        </p:nvSpPr>
        <p:spPr bwMode="auto">
          <a:xfrm>
            <a:off x="250825" y="1844675"/>
            <a:ext cx="8281988" cy="4827588"/>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en-US" altLang="zh-CN" sz="2800"/>
              <a:t>void </a:t>
            </a:r>
            <a:r>
              <a:rPr lang="zh-CN" altLang="en-US" sz="2800" b="1">
                <a:solidFill>
                  <a:srgbClr val="A50021"/>
                </a:solidFill>
              </a:rPr>
              <a:t>　</a:t>
            </a:r>
            <a:r>
              <a:rPr lang="en-US" altLang="zh-CN" sz="2800" b="1">
                <a:solidFill>
                  <a:srgbClr val="A50021"/>
                </a:solidFill>
              </a:rPr>
              <a:t>main</a:t>
            </a:r>
            <a:r>
              <a:rPr lang="zh-CN" altLang="en-US" sz="2800"/>
              <a:t>（）</a:t>
            </a:r>
          </a:p>
          <a:p>
            <a:pPr algn="l" eaLnBrk="1" hangingPunct="1"/>
            <a:r>
              <a:rPr lang="zh-CN" altLang="en-US" sz="2800" b="1"/>
              <a:t>｛</a:t>
            </a:r>
            <a:r>
              <a:rPr lang="zh-CN" altLang="en-US" sz="2800"/>
              <a:t> </a:t>
            </a:r>
            <a:r>
              <a:rPr lang="en-US" altLang="zh-CN" sz="2800"/>
              <a:t>int*</a:t>
            </a:r>
            <a:r>
              <a:rPr lang="zh-CN" altLang="en-US" sz="2800"/>
              <a:t>ｐ，ｉ，ａ［１０］；</a:t>
            </a:r>
          </a:p>
          <a:p>
            <a:pPr algn="l" eaLnBrk="1" hangingPunct="1"/>
            <a:r>
              <a:rPr lang="zh-CN" altLang="en-US" sz="2800"/>
              <a:t>　ｐ＝ａ；</a:t>
            </a:r>
          </a:p>
          <a:p>
            <a:pPr algn="l" eaLnBrk="1" hangingPunct="1"/>
            <a:r>
              <a:rPr lang="zh-CN" altLang="en-US" sz="2800"/>
              <a:t>　</a:t>
            </a:r>
            <a:r>
              <a:rPr lang="en-US" altLang="zh-CN" sz="2800"/>
              <a:t>for</a:t>
            </a:r>
            <a:r>
              <a:rPr lang="zh-CN" altLang="en-US" sz="2800"/>
              <a:t>（ｉ＝０；ｉ＜１０；ｉ＋＋）</a:t>
            </a:r>
          </a:p>
          <a:p>
            <a:pPr algn="l" eaLnBrk="1" hangingPunct="1"/>
            <a:r>
              <a:rPr lang="zh-CN" altLang="en-US" sz="2800"/>
              <a:t>　</a:t>
            </a:r>
            <a:r>
              <a:rPr lang="en-US" altLang="zh-CN" sz="2800"/>
              <a:t>scanf</a:t>
            </a:r>
            <a:r>
              <a:rPr lang="zh-CN" altLang="en-US" sz="2800"/>
              <a:t>（</a:t>
            </a:r>
            <a:r>
              <a:rPr lang="en-US" altLang="zh-CN" sz="2800"/>
              <a:t>″</a:t>
            </a:r>
            <a:r>
              <a:rPr lang="zh-CN" altLang="en-US" sz="2800"/>
              <a:t>％ｄ</a:t>
            </a:r>
            <a:r>
              <a:rPr lang="en-US" altLang="zh-CN" sz="2800"/>
              <a:t>″</a:t>
            </a:r>
            <a:r>
              <a:rPr lang="zh-CN" altLang="en-US" sz="2800"/>
              <a:t>，ｐ＋＋）；</a:t>
            </a:r>
          </a:p>
          <a:p>
            <a:pPr algn="l" eaLnBrk="1" hangingPunct="1"/>
            <a:r>
              <a:rPr lang="zh-CN" altLang="en-US" sz="2800"/>
              <a:t>     </a:t>
            </a:r>
            <a:r>
              <a:rPr lang="en-US" altLang="zh-CN" sz="2800"/>
              <a:t>printg</a:t>
            </a:r>
            <a:r>
              <a:rPr lang="zh-CN" altLang="en-US" sz="2800"/>
              <a:t>（</a:t>
            </a:r>
            <a:r>
              <a:rPr lang="en-US" altLang="zh-CN" sz="2800"/>
              <a:t>″</a:t>
            </a:r>
            <a:r>
              <a:rPr lang="zh-CN" altLang="en-US" sz="2800"/>
              <a:t>＼ｎ</a:t>
            </a:r>
            <a:r>
              <a:rPr lang="en-US" altLang="zh-CN" sz="2800"/>
              <a:t>″</a:t>
            </a:r>
            <a:r>
              <a:rPr lang="zh-CN" altLang="en-US" sz="2800"/>
              <a:t>）；</a:t>
            </a:r>
          </a:p>
          <a:p>
            <a:pPr algn="l" eaLnBrk="1" hangingPunct="1"/>
            <a:r>
              <a:rPr lang="zh-CN" altLang="en-US" sz="2800"/>
              <a:t>      </a:t>
            </a:r>
            <a:r>
              <a:rPr lang="en-US" altLang="zh-CN" sz="2800"/>
              <a:t>p=a;</a:t>
            </a:r>
          </a:p>
          <a:p>
            <a:pPr algn="l" eaLnBrk="1" hangingPunct="1"/>
            <a:r>
              <a:rPr lang="zh-CN" altLang="en-US" sz="2800"/>
              <a:t>　 </a:t>
            </a:r>
            <a:r>
              <a:rPr lang="en-US" altLang="zh-CN" sz="2800"/>
              <a:t>for</a:t>
            </a:r>
            <a:r>
              <a:rPr lang="zh-CN" altLang="en-US" sz="2800"/>
              <a:t>（ｉ＝０；ｉ＜１０；ｉ＋＋，ｐ＋＋ ）</a:t>
            </a:r>
          </a:p>
          <a:p>
            <a:pPr algn="l" eaLnBrk="1" hangingPunct="1"/>
            <a:r>
              <a:rPr lang="zh-CN" altLang="en-US" sz="2800"/>
              <a:t>　  </a:t>
            </a:r>
            <a:r>
              <a:rPr lang="en-US" altLang="zh-CN" sz="2800"/>
              <a:t>printf</a:t>
            </a:r>
            <a:r>
              <a:rPr lang="zh-CN" altLang="en-US" sz="2800"/>
              <a:t>（</a:t>
            </a:r>
            <a:r>
              <a:rPr lang="en-US" altLang="zh-CN" sz="2800"/>
              <a:t>″</a:t>
            </a:r>
            <a:r>
              <a:rPr lang="zh-CN" altLang="en-US" sz="2800"/>
              <a:t>％ｄ</a:t>
            </a:r>
            <a:r>
              <a:rPr lang="en-US" altLang="zh-CN" sz="2800"/>
              <a:t>″</a:t>
            </a:r>
            <a:r>
              <a:rPr lang="zh-CN" altLang="en-US" sz="2800"/>
              <a:t>，*ｐ）；</a:t>
            </a:r>
          </a:p>
          <a:p>
            <a:pPr algn="l" eaLnBrk="1" hangingPunct="1"/>
            <a:r>
              <a:rPr lang="zh-CN" altLang="en-US" sz="2800" b="1"/>
              <a:t>｝</a:t>
            </a:r>
          </a:p>
        </p:txBody>
      </p:sp>
    </p:spTree>
    <p:extLst>
      <p:ext uri="{BB962C8B-B14F-4D97-AF65-F5344CB8AC3E}">
        <p14:creationId xmlns:p14="http://schemas.microsoft.com/office/powerpoint/2010/main" val="14115368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Text Box 2"/>
          <p:cNvSpPr txBox="1">
            <a:spLocks noChangeArrowheads="1"/>
          </p:cNvSpPr>
          <p:nvPr/>
        </p:nvSpPr>
        <p:spPr bwMode="auto">
          <a:xfrm>
            <a:off x="179390" y="260350"/>
            <a:ext cx="4822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t>10.</a:t>
            </a:r>
            <a:r>
              <a:rPr lang="zh-CN" altLang="en-US" sz="3200" b="1"/>
              <a:t>３</a:t>
            </a:r>
            <a:r>
              <a:rPr lang="en-US" altLang="zh-CN" sz="3200" b="1"/>
              <a:t>.3  </a:t>
            </a:r>
            <a:r>
              <a:rPr lang="zh-CN" altLang="en-US" sz="2800" b="1"/>
              <a:t>用数组名作函数参数</a:t>
            </a:r>
          </a:p>
        </p:txBody>
      </p:sp>
      <p:sp>
        <p:nvSpPr>
          <p:cNvPr id="1311747" name="Text Box 3"/>
          <p:cNvSpPr txBox="1">
            <a:spLocks noChangeArrowheads="1"/>
          </p:cNvSpPr>
          <p:nvPr/>
        </p:nvSpPr>
        <p:spPr bwMode="auto">
          <a:xfrm>
            <a:off x="468313" y="836613"/>
            <a:ext cx="7950200"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rgbClr val="008000"/>
                </a:solidFill>
              </a:rPr>
              <a:t>在第</a:t>
            </a:r>
            <a:r>
              <a:rPr lang="en-US" altLang="zh-CN" sz="2800" b="1">
                <a:solidFill>
                  <a:srgbClr val="008000"/>
                </a:solidFill>
              </a:rPr>
              <a:t>8</a:t>
            </a:r>
            <a:r>
              <a:rPr lang="zh-CN" altLang="en-US" sz="2800" b="1">
                <a:solidFill>
                  <a:srgbClr val="008000"/>
                </a:solidFill>
              </a:rPr>
              <a:t>章</a:t>
            </a:r>
            <a:r>
              <a:rPr lang="en-US" altLang="zh-CN" sz="2800" b="1">
                <a:solidFill>
                  <a:srgbClr val="008000"/>
                </a:solidFill>
              </a:rPr>
              <a:t>8.7</a:t>
            </a:r>
            <a:r>
              <a:rPr lang="zh-CN" altLang="en-US" sz="2800" b="1">
                <a:solidFill>
                  <a:srgbClr val="008000"/>
                </a:solidFill>
              </a:rPr>
              <a:t>节中介绍过可以用数组名作函数的参数</a:t>
            </a:r>
          </a:p>
          <a:p>
            <a:pPr algn="l" eaLnBrk="1" hangingPunct="1"/>
            <a:r>
              <a:rPr lang="zh-CN" altLang="en-US" sz="2800"/>
              <a:t>如： </a:t>
            </a:r>
            <a:r>
              <a:rPr lang="en-US" altLang="zh-CN" sz="2800"/>
              <a:t>void </a:t>
            </a:r>
            <a:r>
              <a:rPr lang="en-US" altLang="zh-CN" sz="2800" b="1">
                <a:solidFill>
                  <a:srgbClr val="A50021"/>
                </a:solidFill>
              </a:rPr>
              <a:t>main</a:t>
            </a:r>
            <a:r>
              <a:rPr lang="zh-CN" altLang="en-US" sz="2800"/>
              <a:t>（）</a:t>
            </a:r>
          </a:p>
          <a:p>
            <a:pPr algn="l" eaLnBrk="1" hangingPunct="1"/>
            <a:r>
              <a:rPr lang="zh-CN" altLang="en-US" sz="2800"/>
              <a:t>       </a:t>
            </a:r>
            <a:r>
              <a:rPr lang="en-US" altLang="zh-CN" sz="2800"/>
              <a:t>{i</a:t>
            </a:r>
            <a:r>
              <a:rPr lang="zh-CN" altLang="en-US" sz="2800"/>
              <a:t>ｆ（</a:t>
            </a:r>
            <a:r>
              <a:rPr lang="en-US" altLang="zh-CN" sz="2800"/>
              <a:t>int </a:t>
            </a:r>
            <a:r>
              <a:rPr lang="zh-CN" altLang="en-US" sz="2800"/>
              <a:t>ａｒｒ</a:t>
            </a:r>
            <a:r>
              <a:rPr lang="en-US" altLang="zh-CN" sz="2800"/>
              <a:t>[]</a:t>
            </a:r>
            <a:r>
              <a:rPr lang="zh-CN" altLang="en-US" sz="2800"/>
              <a:t>，</a:t>
            </a:r>
            <a:r>
              <a:rPr lang="en-US" altLang="zh-CN" sz="2800"/>
              <a:t>int </a:t>
            </a:r>
            <a:r>
              <a:rPr lang="zh-CN" altLang="en-US" sz="2800"/>
              <a:t>ｎ）</a:t>
            </a:r>
            <a:r>
              <a:rPr lang="en-US" altLang="zh-CN" sz="2800"/>
              <a:t>; </a:t>
            </a:r>
          </a:p>
          <a:p>
            <a:pPr algn="l" eaLnBrk="1" hangingPunct="1"/>
            <a:r>
              <a:rPr lang="en-US" altLang="zh-CN" sz="2800"/>
              <a:t>          int </a:t>
            </a:r>
            <a:r>
              <a:rPr lang="zh-CN" altLang="en-US" sz="2800"/>
              <a:t>ａｒｒａｙ［１０］；</a:t>
            </a:r>
          </a:p>
          <a:p>
            <a:pPr algn="l" eaLnBrk="1" hangingPunct="1"/>
            <a:r>
              <a:rPr lang="zh-CN" altLang="en-US" sz="2800"/>
              <a:t>           ┇</a:t>
            </a:r>
          </a:p>
          <a:p>
            <a:pPr algn="l" eaLnBrk="1" hangingPunct="1"/>
            <a:r>
              <a:rPr lang="zh-CN" altLang="en-US" sz="2800"/>
              <a:t>         ｆ（ａｒｒａｙ，１０）；                           </a:t>
            </a:r>
          </a:p>
          <a:p>
            <a:pPr algn="l" eaLnBrk="1" hangingPunct="1"/>
            <a:r>
              <a:rPr lang="zh-CN" altLang="en-US" sz="2800"/>
              <a:t>          ┇</a:t>
            </a:r>
          </a:p>
          <a:p>
            <a:pPr algn="l" eaLnBrk="1" hangingPunct="1"/>
            <a:r>
              <a:rPr lang="zh-CN" altLang="en-US" sz="2800"/>
              <a:t>        ｝</a:t>
            </a:r>
          </a:p>
          <a:p>
            <a:pPr algn="l" eaLnBrk="1" hangingPunct="1"/>
            <a:endParaRPr lang="zh-CN" altLang="en-US" sz="2800"/>
          </a:p>
          <a:p>
            <a:pPr algn="l" eaLnBrk="1" hangingPunct="1"/>
            <a:r>
              <a:rPr lang="zh-CN" altLang="en-US" sz="2800"/>
              <a:t>        </a:t>
            </a:r>
            <a:r>
              <a:rPr lang="en-US" altLang="zh-CN" sz="2800"/>
              <a:t>void </a:t>
            </a:r>
            <a:r>
              <a:rPr lang="zh-CN" altLang="en-US" sz="2800" b="1">
                <a:solidFill>
                  <a:srgbClr val="A50021"/>
                </a:solidFill>
              </a:rPr>
              <a:t>ｆ</a:t>
            </a:r>
            <a:r>
              <a:rPr lang="en-US" altLang="zh-CN" sz="2800"/>
              <a:t>(int </a:t>
            </a:r>
            <a:r>
              <a:rPr lang="zh-CN" altLang="en-US" sz="2800"/>
              <a:t>ａｒｒ［　］，</a:t>
            </a:r>
            <a:r>
              <a:rPr lang="en-US" altLang="zh-CN" sz="2800"/>
              <a:t>int </a:t>
            </a:r>
            <a:r>
              <a:rPr lang="zh-CN" altLang="en-US" sz="2800"/>
              <a:t>ｎ</a:t>
            </a:r>
            <a:r>
              <a:rPr lang="en-US" altLang="zh-CN" sz="2800"/>
              <a:t>)</a:t>
            </a:r>
          </a:p>
          <a:p>
            <a:pPr algn="l" eaLnBrk="1" hangingPunct="1"/>
            <a:r>
              <a:rPr lang="en-US" altLang="zh-CN" sz="2800"/>
              <a:t>      {</a:t>
            </a:r>
          </a:p>
          <a:p>
            <a:pPr algn="l" eaLnBrk="1" hangingPunct="1"/>
            <a:r>
              <a:rPr lang="en-US" altLang="zh-CN" sz="2800"/>
              <a:t>      ┇ </a:t>
            </a:r>
          </a:p>
          <a:p>
            <a:pPr algn="l" eaLnBrk="1" hangingPunct="1"/>
            <a:r>
              <a:rPr lang="en-US" altLang="zh-CN" sz="2800"/>
              <a:t>        }</a:t>
            </a:r>
          </a:p>
        </p:txBody>
      </p:sp>
    </p:spTree>
    <p:extLst>
      <p:ext uri="{BB962C8B-B14F-4D97-AF65-F5344CB8AC3E}">
        <p14:creationId xmlns:p14="http://schemas.microsoft.com/office/powerpoint/2010/main" val="3625129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11746"/>
                                        </p:tgtEl>
                                        <p:attrNameLst>
                                          <p:attrName>style.visibility</p:attrName>
                                        </p:attrNameLst>
                                      </p:cBhvr>
                                      <p:to>
                                        <p:strVal val="visible"/>
                                      </p:to>
                                    </p:set>
                                    <p:anim calcmode="lin" valueType="num">
                                      <p:cBhvr additive="base">
                                        <p:cTn id="7" dur="500" fill="hold"/>
                                        <p:tgtEl>
                                          <p:spTgt spid="1311746"/>
                                        </p:tgtEl>
                                        <p:attrNameLst>
                                          <p:attrName>ppt_x</p:attrName>
                                        </p:attrNameLst>
                                      </p:cBhvr>
                                      <p:tavLst>
                                        <p:tav tm="0">
                                          <p:val>
                                            <p:strVal val="0-#ppt_w/2"/>
                                          </p:val>
                                        </p:tav>
                                        <p:tav tm="100000">
                                          <p:val>
                                            <p:strVal val="#ppt_x"/>
                                          </p:val>
                                        </p:tav>
                                      </p:tavLst>
                                    </p:anim>
                                    <p:anim calcmode="lin" valueType="num">
                                      <p:cBhvr additive="base">
                                        <p:cTn id="8" dur="500" fill="hold"/>
                                        <p:tgtEl>
                                          <p:spTgt spid="13117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311747"/>
                                        </p:tgtEl>
                                        <p:attrNameLst>
                                          <p:attrName>style.visibility</p:attrName>
                                        </p:attrNameLst>
                                      </p:cBhvr>
                                      <p:to>
                                        <p:strVal val="visible"/>
                                      </p:to>
                                    </p:set>
                                    <p:animEffect transition="in" filter="checkerboard(across)">
                                      <p:cBhvr>
                                        <p:cTn id="13" dur="500"/>
                                        <p:tgtEl>
                                          <p:spTgt spid="131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46" grpId="0"/>
      <p:bldP spid="13117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770" name="Text Box 2"/>
          <p:cNvSpPr txBox="1">
            <a:spLocks noChangeArrowheads="1"/>
          </p:cNvSpPr>
          <p:nvPr/>
        </p:nvSpPr>
        <p:spPr bwMode="auto">
          <a:xfrm>
            <a:off x="395288" y="620715"/>
            <a:ext cx="8208962"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solidFill>
                  <a:srgbClr val="A50021"/>
                </a:solidFill>
              </a:rPr>
              <a:t>f (int arr</a:t>
            </a:r>
            <a:r>
              <a:rPr lang="zh-CN" altLang="en-US" sz="2800">
                <a:solidFill>
                  <a:srgbClr val="A50021"/>
                </a:solidFill>
              </a:rPr>
              <a:t>［ ］</a:t>
            </a:r>
            <a:r>
              <a:rPr lang="en-US" altLang="zh-CN" sz="2800">
                <a:solidFill>
                  <a:srgbClr val="A50021"/>
                </a:solidFill>
              </a:rPr>
              <a:t>, int n)</a:t>
            </a:r>
          </a:p>
          <a:p>
            <a:pPr algn="l" eaLnBrk="1" hangingPunct="1">
              <a:lnSpc>
                <a:spcPct val="120000"/>
              </a:lnSpc>
            </a:pPr>
            <a:r>
              <a:rPr lang="zh-CN" altLang="en-US" sz="2800"/>
              <a:t>但在编译时是将</a:t>
            </a:r>
            <a:r>
              <a:rPr lang="en-US" altLang="zh-CN" sz="2800"/>
              <a:t>arr</a:t>
            </a:r>
            <a:r>
              <a:rPr lang="zh-CN" altLang="en-US" sz="2800"/>
              <a:t>按指针变量处理的，相当于将函数</a:t>
            </a:r>
            <a:r>
              <a:rPr lang="en-US" altLang="zh-CN" sz="2800"/>
              <a:t>f</a:t>
            </a:r>
            <a:r>
              <a:rPr lang="zh-CN" altLang="en-US" sz="2800"/>
              <a:t>的首部写成</a:t>
            </a:r>
          </a:p>
          <a:p>
            <a:pPr algn="l" eaLnBrk="1" hangingPunct="1">
              <a:lnSpc>
                <a:spcPct val="120000"/>
              </a:lnSpc>
            </a:pPr>
            <a:r>
              <a:rPr lang="en-US" altLang="zh-CN" sz="2800">
                <a:solidFill>
                  <a:srgbClr val="008000"/>
                </a:solidFill>
              </a:rPr>
              <a:t>f (int *arr, int n)</a:t>
            </a:r>
          </a:p>
          <a:p>
            <a:pPr algn="l" eaLnBrk="1" hangingPunct="1">
              <a:lnSpc>
                <a:spcPct val="120000"/>
              </a:lnSpc>
            </a:pPr>
            <a:r>
              <a:rPr lang="zh-CN" altLang="en-US" sz="2800"/>
              <a:t>以上两种写法是等价的。 </a:t>
            </a:r>
          </a:p>
        </p:txBody>
      </p:sp>
      <p:sp>
        <p:nvSpPr>
          <p:cNvPr id="1312771" name="Text Box 3"/>
          <p:cNvSpPr txBox="1">
            <a:spLocks noChangeArrowheads="1"/>
          </p:cNvSpPr>
          <p:nvPr/>
        </p:nvSpPr>
        <p:spPr bwMode="auto">
          <a:xfrm>
            <a:off x="323852" y="3429000"/>
            <a:ext cx="8424863"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800"/>
              <a:t>需要说明的是：</a:t>
            </a:r>
            <a:r>
              <a:rPr lang="en-US" altLang="zh-CN" sz="2800"/>
              <a:t>C</a:t>
            </a:r>
            <a:r>
              <a:rPr lang="zh-CN" altLang="en-US" sz="2800"/>
              <a:t>语言调用函数时虚实结合的方法都是采用“值传递”方式，当用变量名作为函数参数时传递的是变量的值，当用数组名作为函数参数时，由于数组名代表的是数组首元素地址，因此传递的值是地址，所以要求形参为指针变量。</a:t>
            </a:r>
          </a:p>
        </p:txBody>
      </p:sp>
    </p:spTree>
    <p:extLst>
      <p:ext uri="{BB962C8B-B14F-4D97-AF65-F5344CB8AC3E}">
        <p14:creationId xmlns:p14="http://schemas.microsoft.com/office/powerpoint/2010/main" val="154539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12770"/>
                                        </p:tgtEl>
                                        <p:attrNameLst>
                                          <p:attrName>style.visibility</p:attrName>
                                        </p:attrNameLst>
                                      </p:cBhvr>
                                      <p:to>
                                        <p:strVal val="visible"/>
                                      </p:to>
                                    </p:set>
                                    <p:anim calcmode="lin" valueType="num">
                                      <p:cBhvr additive="base">
                                        <p:cTn id="7" dur="500" fill="hold"/>
                                        <p:tgtEl>
                                          <p:spTgt spid="1312770"/>
                                        </p:tgtEl>
                                        <p:attrNameLst>
                                          <p:attrName>ppt_x</p:attrName>
                                        </p:attrNameLst>
                                      </p:cBhvr>
                                      <p:tavLst>
                                        <p:tav tm="0">
                                          <p:val>
                                            <p:strVal val="0-#ppt_w/2"/>
                                          </p:val>
                                        </p:tav>
                                        <p:tav tm="100000">
                                          <p:val>
                                            <p:strVal val="#ppt_x"/>
                                          </p:val>
                                        </p:tav>
                                      </p:tavLst>
                                    </p:anim>
                                    <p:anim calcmode="lin" valueType="num">
                                      <p:cBhvr additive="base">
                                        <p:cTn id="8" dur="500" fill="hold"/>
                                        <p:tgtEl>
                                          <p:spTgt spid="13127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12771"/>
                                        </p:tgtEl>
                                        <p:attrNameLst>
                                          <p:attrName>style.visibility</p:attrName>
                                        </p:attrNameLst>
                                      </p:cBhvr>
                                      <p:to>
                                        <p:strVal val="visible"/>
                                      </p:to>
                                    </p:set>
                                    <p:anim calcmode="lin" valueType="num">
                                      <p:cBhvr additive="base">
                                        <p:cTn id="13" dur="500" fill="hold"/>
                                        <p:tgtEl>
                                          <p:spTgt spid="1312771"/>
                                        </p:tgtEl>
                                        <p:attrNameLst>
                                          <p:attrName>ppt_x</p:attrName>
                                        </p:attrNameLst>
                                      </p:cBhvr>
                                      <p:tavLst>
                                        <p:tav tm="0">
                                          <p:val>
                                            <p:strVal val="1+#ppt_w/2"/>
                                          </p:val>
                                        </p:tav>
                                        <p:tav tm="100000">
                                          <p:val>
                                            <p:strVal val="#ppt_x"/>
                                          </p:val>
                                        </p:tav>
                                      </p:tavLst>
                                    </p:anim>
                                    <p:anim calcmode="lin" valueType="num">
                                      <p:cBhvr additive="base">
                                        <p:cTn id="14" dur="500" fill="hold"/>
                                        <p:tgtEl>
                                          <p:spTgt spid="13127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0" grpId="0"/>
      <p:bldP spid="131277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Text Box 2"/>
          <p:cNvSpPr txBox="1">
            <a:spLocks noChangeArrowheads="1"/>
          </p:cNvSpPr>
          <p:nvPr/>
        </p:nvSpPr>
        <p:spPr bwMode="auto">
          <a:xfrm>
            <a:off x="250827" y="549277"/>
            <a:ext cx="7415213" cy="519113"/>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．７ 将数组ａ中ｎ个整数按相反顺序存放</a:t>
            </a:r>
          </a:p>
        </p:txBody>
      </p:sp>
      <p:pic>
        <p:nvPicPr>
          <p:cNvPr id="1313795" name="Picture 3" descr="j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5" y="1773240"/>
            <a:ext cx="5976937"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3130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13794"/>
                                        </p:tgtEl>
                                        <p:attrNameLst>
                                          <p:attrName>style.visibility</p:attrName>
                                        </p:attrNameLst>
                                      </p:cBhvr>
                                      <p:to>
                                        <p:strVal val="visible"/>
                                      </p:to>
                                    </p:set>
                                    <p:anim calcmode="lin" valueType="num">
                                      <p:cBhvr additive="base">
                                        <p:cTn id="7" dur="500" fill="hold"/>
                                        <p:tgtEl>
                                          <p:spTgt spid="1313794"/>
                                        </p:tgtEl>
                                        <p:attrNameLst>
                                          <p:attrName>ppt_x</p:attrName>
                                        </p:attrNameLst>
                                      </p:cBhvr>
                                      <p:tavLst>
                                        <p:tav tm="0">
                                          <p:val>
                                            <p:strVal val="0-#ppt_w/2"/>
                                          </p:val>
                                        </p:tav>
                                        <p:tav tm="100000">
                                          <p:val>
                                            <p:strVal val="#ppt_x"/>
                                          </p:val>
                                        </p:tav>
                                      </p:tavLst>
                                    </p:anim>
                                    <p:anim calcmode="lin" valueType="num">
                                      <p:cBhvr additive="base">
                                        <p:cTn id="8" dur="500" fill="hold"/>
                                        <p:tgtEl>
                                          <p:spTgt spid="13137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13795"/>
                                        </p:tgtEl>
                                        <p:attrNameLst>
                                          <p:attrName>style.visibility</p:attrName>
                                        </p:attrNameLst>
                                      </p:cBhvr>
                                      <p:to>
                                        <p:strVal val="visible"/>
                                      </p:to>
                                    </p:set>
                                    <p:anim calcmode="lin" valueType="num">
                                      <p:cBhvr additive="base">
                                        <p:cTn id="13" dur="500" fill="hold"/>
                                        <p:tgtEl>
                                          <p:spTgt spid="1313795"/>
                                        </p:tgtEl>
                                        <p:attrNameLst>
                                          <p:attrName>ppt_x</p:attrName>
                                        </p:attrNameLst>
                                      </p:cBhvr>
                                      <p:tavLst>
                                        <p:tav tm="0">
                                          <p:val>
                                            <p:strVal val="0-#ppt_w/2"/>
                                          </p:val>
                                        </p:tav>
                                        <p:tav tm="100000">
                                          <p:val>
                                            <p:strVal val="#ppt_x"/>
                                          </p:val>
                                        </p:tav>
                                      </p:tavLst>
                                    </p:anim>
                                    <p:anim calcmode="lin" valueType="num">
                                      <p:cBhvr additive="base">
                                        <p:cTn id="14" dur="500" fill="hold"/>
                                        <p:tgtEl>
                                          <p:spTgt spid="13137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79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Text Box 2"/>
          <p:cNvSpPr txBox="1">
            <a:spLocks noChangeArrowheads="1"/>
          </p:cNvSpPr>
          <p:nvPr/>
        </p:nvSpPr>
        <p:spPr bwMode="auto">
          <a:xfrm>
            <a:off x="250825" y="26990"/>
            <a:ext cx="8713788" cy="649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t>#include &lt;stdio.h&gt;</a:t>
            </a:r>
          </a:p>
          <a:p>
            <a:pPr algn="l" eaLnBrk="1" hangingPunct="1"/>
            <a:r>
              <a:rPr lang="en-US" altLang="zh-CN" sz="2800"/>
              <a:t>void  </a:t>
            </a:r>
            <a:r>
              <a:rPr lang="en-US" altLang="zh-CN" sz="2800" b="1">
                <a:solidFill>
                  <a:srgbClr val="A50021"/>
                </a:solidFill>
              </a:rPr>
              <a:t>main</a:t>
            </a:r>
            <a:r>
              <a:rPr lang="zh-CN" altLang="en-US" sz="2800"/>
              <a:t>（）</a:t>
            </a:r>
          </a:p>
          <a:p>
            <a:pPr algn="l" eaLnBrk="1" hangingPunct="1"/>
            <a:r>
              <a:rPr lang="zh-CN" altLang="en-US" sz="2800" b="1"/>
              <a:t>｛ </a:t>
            </a:r>
            <a:r>
              <a:rPr lang="en-US" altLang="zh-CN" sz="2800"/>
              <a:t>void  </a:t>
            </a:r>
            <a:r>
              <a:rPr lang="en-US" altLang="zh-CN" sz="2800" b="1">
                <a:solidFill>
                  <a:srgbClr val="008000"/>
                </a:solidFill>
              </a:rPr>
              <a:t>inv</a:t>
            </a:r>
            <a:r>
              <a:rPr lang="zh-CN" altLang="en-US" sz="2800"/>
              <a:t>（</a:t>
            </a:r>
            <a:r>
              <a:rPr lang="en-US" altLang="zh-CN" sz="2800"/>
              <a:t>int </a:t>
            </a:r>
            <a:r>
              <a:rPr lang="zh-CN" altLang="en-US" sz="2800"/>
              <a:t>ｘ［ ］，</a:t>
            </a:r>
            <a:r>
              <a:rPr lang="en-US" altLang="zh-CN" sz="2800"/>
              <a:t>int </a:t>
            </a:r>
            <a:r>
              <a:rPr lang="zh-CN" altLang="en-US" sz="2800"/>
              <a:t>ｎ）</a:t>
            </a:r>
            <a:r>
              <a:rPr lang="en-US" altLang="zh-CN" sz="2800"/>
              <a:t>;</a:t>
            </a:r>
          </a:p>
          <a:p>
            <a:pPr algn="l" eaLnBrk="1" hangingPunct="1"/>
            <a:r>
              <a:rPr lang="en-US" altLang="zh-CN" sz="2800"/>
              <a:t>      int </a:t>
            </a:r>
            <a:r>
              <a:rPr lang="zh-CN" altLang="en-US" sz="2800"/>
              <a:t>ｉ，ａ［１０］＝｛３，７，９，１１，０，</a:t>
            </a:r>
          </a:p>
          <a:p>
            <a:pPr algn="l" eaLnBrk="1" hangingPunct="1"/>
            <a:r>
              <a:rPr lang="zh-CN" altLang="en-US" sz="2800"/>
              <a:t>                                              ６，７，５，４，２｝；</a:t>
            </a:r>
          </a:p>
          <a:p>
            <a:pPr algn="l" eaLnBrk="1" hangingPunct="1"/>
            <a:r>
              <a:rPr lang="zh-CN" altLang="en-US" sz="2800"/>
              <a:t>　</a:t>
            </a:r>
            <a:r>
              <a:rPr lang="en-US" altLang="zh-CN" sz="2800"/>
              <a:t>printf</a:t>
            </a:r>
            <a:r>
              <a:rPr lang="zh-CN" altLang="en-US" sz="2800"/>
              <a:t>（</a:t>
            </a:r>
            <a:r>
              <a:rPr lang="en-US" altLang="zh-CN" sz="2800"/>
              <a:t>″The original array:</a:t>
            </a:r>
            <a:r>
              <a:rPr lang="zh-CN" altLang="en-US" sz="2800"/>
              <a:t>＼ｎ</a:t>
            </a:r>
            <a:r>
              <a:rPr lang="en-US" altLang="zh-CN" sz="2800"/>
              <a:t>″</a:t>
            </a:r>
            <a:r>
              <a:rPr lang="zh-CN" altLang="en-US" sz="2800"/>
              <a:t>）；</a:t>
            </a:r>
          </a:p>
          <a:p>
            <a:pPr algn="l" eaLnBrk="1" hangingPunct="1"/>
            <a:r>
              <a:rPr lang="zh-CN" altLang="en-US" sz="2800"/>
              <a:t>　</a:t>
            </a:r>
            <a:r>
              <a:rPr lang="en-US" altLang="zh-CN" sz="2800"/>
              <a:t>for</a:t>
            </a:r>
            <a:r>
              <a:rPr lang="zh-CN" altLang="en-US" sz="2800"/>
              <a:t>（ｉ＝０；ｉ＜１０；ｉ＋＋）</a:t>
            </a:r>
          </a:p>
          <a:p>
            <a:pPr algn="l" eaLnBrk="1" hangingPunct="1"/>
            <a:r>
              <a:rPr lang="zh-CN" altLang="en-US" sz="2800"/>
              <a:t>　</a:t>
            </a:r>
            <a:r>
              <a:rPr lang="en-US" altLang="zh-CN" sz="2800"/>
              <a:t>printf </a:t>
            </a:r>
            <a:r>
              <a:rPr lang="zh-CN" altLang="en-US" sz="2800"/>
              <a:t>（</a:t>
            </a:r>
            <a:r>
              <a:rPr lang="en-US" altLang="zh-CN" sz="2800"/>
              <a:t>″</a:t>
            </a:r>
            <a:r>
              <a:rPr lang="zh-CN" altLang="en-US" sz="2800"/>
              <a:t>％ｄ，</a:t>
            </a:r>
            <a:r>
              <a:rPr lang="en-US" altLang="zh-CN" sz="2800"/>
              <a:t>″</a:t>
            </a:r>
            <a:r>
              <a:rPr lang="zh-CN" altLang="en-US" sz="2800"/>
              <a:t>，ａ［ｉ］）；</a:t>
            </a:r>
          </a:p>
          <a:p>
            <a:pPr algn="l" eaLnBrk="1" hangingPunct="1"/>
            <a:r>
              <a:rPr lang="zh-CN" altLang="en-US" sz="2800"/>
              <a:t>　</a:t>
            </a:r>
            <a:r>
              <a:rPr lang="en-US" altLang="zh-CN" sz="2800"/>
              <a:t>printf</a:t>
            </a:r>
            <a:r>
              <a:rPr lang="zh-CN" altLang="en-US" sz="2800"/>
              <a:t>（</a:t>
            </a:r>
            <a:r>
              <a:rPr lang="en-US" altLang="zh-CN" sz="2800"/>
              <a:t>″</a:t>
            </a:r>
            <a:r>
              <a:rPr lang="zh-CN" altLang="en-US" sz="2800"/>
              <a:t>＼ｎ</a:t>
            </a:r>
            <a:r>
              <a:rPr lang="en-US" altLang="zh-CN" sz="2800"/>
              <a:t>″</a:t>
            </a:r>
            <a:r>
              <a:rPr lang="zh-CN" altLang="en-US" sz="2800"/>
              <a:t>）；</a:t>
            </a:r>
          </a:p>
          <a:p>
            <a:pPr algn="l" eaLnBrk="1" hangingPunct="1"/>
            <a:r>
              <a:rPr lang="zh-CN" altLang="en-US" sz="2800"/>
              <a:t>　 </a:t>
            </a:r>
            <a:r>
              <a:rPr lang="en-US" altLang="zh-CN" sz="2800" b="1">
                <a:solidFill>
                  <a:srgbClr val="008000"/>
                </a:solidFill>
              </a:rPr>
              <a:t>inv</a:t>
            </a:r>
            <a:r>
              <a:rPr lang="en-US" altLang="zh-CN" sz="2800"/>
              <a:t> </a:t>
            </a:r>
            <a:r>
              <a:rPr lang="zh-CN" altLang="en-US" sz="2800"/>
              <a:t>（ａ，１０）；</a:t>
            </a:r>
          </a:p>
          <a:p>
            <a:pPr algn="l" eaLnBrk="1" hangingPunct="1"/>
            <a:r>
              <a:rPr lang="zh-CN" altLang="en-US" sz="2800"/>
              <a:t> 　</a:t>
            </a:r>
            <a:r>
              <a:rPr lang="en-US" altLang="zh-CN" sz="2800"/>
              <a:t>printf</a:t>
            </a:r>
            <a:r>
              <a:rPr lang="zh-CN" altLang="en-US" sz="2800"/>
              <a:t>（</a:t>
            </a:r>
            <a:r>
              <a:rPr lang="en-US" altLang="zh-CN" sz="2800"/>
              <a:t>″The array has been in verted</a:t>
            </a:r>
            <a:r>
              <a:rPr lang="zh-CN" altLang="en-US" sz="2800"/>
              <a:t>：</a:t>
            </a:r>
            <a:r>
              <a:rPr lang="en-US" altLang="zh-CN" sz="2800"/>
              <a:t>\</a:t>
            </a:r>
            <a:r>
              <a:rPr lang="zh-CN" altLang="en-US" sz="2800"/>
              <a:t>ｎ</a:t>
            </a:r>
            <a:r>
              <a:rPr lang="en-US" altLang="zh-CN" sz="2800"/>
              <a:t>″</a:t>
            </a:r>
            <a:r>
              <a:rPr lang="zh-CN" altLang="en-US" sz="2800"/>
              <a:t>）；</a:t>
            </a:r>
          </a:p>
          <a:p>
            <a:pPr algn="l" eaLnBrk="1" hangingPunct="1"/>
            <a:r>
              <a:rPr lang="zh-CN" altLang="en-US" sz="2800"/>
              <a:t>　 </a:t>
            </a:r>
            <a:r>
              <a:rPr lang="en-US" altLang="zh-CN" sz="2800"/>
              <a:t>for</a:t>
            </a:r>
            <a:r>
              <a:rPr lang="zh-CN" altLang="en-US" sz="2800"/>
              <a:t>（ｉ＝０；ｉ＜１０；ｉ＋＋）</a:t>
            </a:r>
          </a:p>
          <a:p>
            <a:pPr algn="l" eaLnBrk="1" hangingPunct="1"/>
            <a:r>
              <a:rPr lang="zh-CN" altLang="en-US" sz="2800"/>
              <a:t>　 </a:t>
            </a:r>
            <a:r>
              <a:rPr lang="en-US" altLang="zh-CN" sz="2800"/>
              <a:t>printf </a:t>
            </a:r>
            <a:r>
              <a:rPr lang="zh-CN" altLang="en-US" sz="2800"/>
              <a:t>（</a:t>
            </a:r>
            <a:r>
              <a:rPr lang="en-US" altLang="zh-CN" sz="2800"/>
              <a:t>″</a:t>
            </a:r>
            <a:r>
              <a:rPr lang="zh-CN" altLang="en-US" sz="2800"/>
              <a:t>％ｄ，</a:t>
            </a:r>
            <a:r>
              <a:rPr lang="en-US" altLang="zh-CN" sz="2800"/>
              <a:t>″</a:t>
            </a:r>
            <a:r>
              <a:rPr lang="zh-CN" altLang="en-US" sz="2800"/>
              <a:t>，ａ［ｉ］）；</a:t>
            </a:r>
          </a:p>
          <a:p>
            <a:pPr algn="l" eaLnBrk="1" hangingPunct="1"/>
            <a:r>
              <a:rPr lang="zh-CN" altLang="en-US" sz="2800"/>
              <a:t>　 </a:t>
            </a:r>
            <a:r>
              <a:rPr lang="en-US" altLang="zh-CN" sz="2800"/>
              <a:t>printf </a:t>
            </a:r>
            <a:r>
              <a:rPr lang="zh-CN" altLang="en-US" sz="2800"/>
              <a:t>（</a:t>
            </a:r>
            <a:r>
              <a:rPr lang="en-US" altLang="zh-CN" sz="2800"/>
              <a:t>″</a:t>
            </a:r>
            <a:r>
              <a:rPr lang="zh-CN" altLang="en-US" sz="2800"/>
              <a:t>＼ｎ</a:t>
            </a:r>
            <a:r>
              <a:rPr lang="en-US" altLang="zh-CN" sz="2800"/>
              <a:t>″</a:t>
            </a:r>
            <a:r>
              <a:rPr lang="zh-CN" altLang="en-US" sz="2800"/>
              <a:t>）；</a:t>
            </a:r>
          </a:p>
          <a:p>
            <a:pPr algn="l" eaLnBrk="1" hangingPunct="1"/>
            <a:r>
              <a:rPr lang="zh-CN" altLang="en-US" sz="2800" b="1"/>
              <a:t>｝</a:t>
            </a:r>
          </a:p>
        </p:txBody>
      </p:sp>
    </p:spTree>
    <p:extLst>
      <p:ext uri="{BB962C8B-B14F-4D97-AF65-F5344CB8AC3E}">
        <p14:creationId xmlns:p14="http://schemas.microsoft.com/office/powerpoint/2010/main" val="2357908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Text Box 2"/>
          <p:cNvSpPr txBox="1">
            <a:spLocks noChangeArrowheads="1"/>
          </p:cNvSpPr>
          <p:nvPr/>
        </p:nvSpPr>
        <p:spPr bwMode="auto">
          <a:xfrm>
            <a:off x="468315" y="333377"/>
            <a:ext cx="8207375" cy="5643563"/>
          </a:xfrm>
          <a:prstGeom prst="rect">
            <a:avLst/>
          </a:prstGeom>
          <a:noFill/>
          <a:ln w="9525">
            <a:noFill/>
            <a:miter lim="800000"/>
            <a:headEnd/>
            <a:tailEnd/>
          </a:ln>
          <a:effectLst/>
        </p:spPr>
        <p:txBody>
          <a:bodyPr>
            <a:spAutoFit/>
          </a:bodyPr>
          <a:lstStyle/>
          <a:p>
            <a:pPr algn="l">
              <a:defRPr/>
            </a:pPr>
            <a:endParaRPr lang="en-US" altLang="zh-CN" sz="2800"/>
          </a:p>
          <a:p>
            <a:pPr algn="l">
              <a:defRPr/>
            </a:pPr>
            <a:r>
              <a:rPr lang="en-US" altLang="zh-CN" sz="2800"/>
              <a:t>void  </a:t>
            </a:r>
            <a:r>
              <a:rPr lang="en-US" altLang="zh-CN" sz="2800" b="1">
                <a:solidFill>
                  <a:srgbClr val="008000"/>
                </a:solidFill>
              </a:rPr>
              <a:t>inv</a:t>
            </a:r>
            <a:r>
              <a:rPr lang="zh-CN" altLang="en-US" sz="2800"/>
              <a:t>（</a:t>
            </a:r>
            <a:r>
              <a:rPr lang="en-US" altLang="zh-CN" sz="2800"/>
              <a:t>int </a:t>
            </a:r>
            <a:r>
              <a:rPr lang="zh-CN" altLang="en-US" sz="2800"/>
              <a:t>ｘ［ ］，</a:t>
            </a:r>
            <a:r>
              <a:rPr lang="en-US" altLang="zh-CN" sz="2800"/>
              <a:t>int </a:t>
            </a:r>
            <a:r>
              <a:rPr lang="zh-CN" altLang="en-US" sz="2800"/>
              <a:t>ｎ）    </a:t>
            </a:r>
            <a:r>
              <a:rPr lang="en-US" altLang="zh-CN" sz="2800" b="1" i="1" u="sng">
                <a:solidFill>
                  <a:srgbClr val="008000"/>
                </a:solidFill>
                <a:effectLst>
                  <a:outerShdw blurRad="38100" dist="38100" dir="2700000" algn="tl">
                    <a:srgbClr val="C0C0C0"/>
                  </a:outerShdw>
                </a:effectLst>
              </a:rPr>
              <a:t>/*</a:t>
            </a:r>
            <a:r>
              <a:rPr lang="zh-CN" altLang="en-US" sz="2800" b="1" i="1" u="sng">
                <a:solidFill>
                  <a:srgbClr val="008000"/>
                </a:solidFill>
                <a:effectLst>
                  <a:outerShdw blurRad="38100" dist="38100" dir="2700000" algn="tl">
                    <a:srgbClr val="C0C0C0"/>
                  </a:outerShdw>
                </a:effectLst>
              </a:rPr>
              <a:t>形参</a:t>
            </a:r>
            <a:r>
              <a:rPr lang="en-US" altLang="zh-CN" sz="2800" b="1" i="1" u="sng">
                <a:solidFill>
                  <a:srgbClr val="008000"/>
                </a:solidFill>
                <a:effectLst>
                  <a:outerShdw blurRad="38100" dist="38100" dir="2700000" algn="tl">
                    <a:srgbClr val="C0C0C0"/>
                  </a:outerShdw>
                </a:effectLst>
              </a:rPr>
              <a:t>x</a:t>
            </a:r>
            <a:r>
              <a:rPr lang="zh-CN" altLang="en-US" sz="2800" b="1" i="1" u="sng">
                <a:solidFill>
                  <a:srgbClr val="008000"/>
                </a:solidFill>
                <a:effectLst>
                  <a:outerShdw blurRad="38100" dist="38100" dir="2700000" algn="tl">
                    <a:srgbClr val="C0C0C0"/>
                  </a:outerShdw>
                </a:effectLst>
              </a:rPr>
              <a:t>是数组名*</a:t>
            </a:r>
            <a:r>
              <a:rPr lang="en-US" altLang="zh-CN" sz="2800" b="1" i="1" u="sng">
                <a:solidFill>
                  <a:srgbClr val="008000"/>
                </a:solidFill>
                <a:effectLst>
                  <a:outerShdw blurRad="38100" dist="38100" dir="2700000" algn="tl">
                    <a:srgbClr val="C0C0C0"/>
                  </a:outerShdw>
                </a:effectLst>
              </a:rPr>
              <a:t>/</a:t>
            </a:r>
          </a:p>
          <a:p>
            <a:pPr algn="l">
              <a:defRPr/>
            </a:pPr>
            <a:r>
              <a:rPr lang="en-US" altLang="zh-CN" sz="2800"/>
              <a:t>  </a:t>
            </a:r>
            <a:r>
              <a:rPr lang="zh-CN" altLang="en-US" sz="2800" b="1"/>
              <a:t>｛</a:t>
            </a:r>
            <a:r>
              <a:rPr lang="zh-CN" altLang="en-US" sz="2800"/>
              <a:t>  </a:t>
            </a:r>
            <a:r>
              <a:rPr lang="en-US" altLang="zh-CN" sz="2800"/>
              <a:t>int  temp</a:t>
            </a:r>
            <a:r>
              <a:rPr lang="zh-CN" altLang="en-US" sz="2800"/>
              <a:t>，ｉ，ｊ，ｍ＝（ｎ－１）／２；</a:t>
            </a:r>
          </a:p>
          <a:p>
            <a:pPr algn="l">
              <a:defRPr/>
            </a:pPr>
            <a:r>
              <a:rPr lang="zh-CN" altLang="en-US" sz="2800"/>
              <a:t>　　　</a:t>
            </a:r>
            <a:r>
              <a:rPr lang="en-US" altLang="zh-CN" sz="2800"/>
              <a:t>for</a:t>
            </a:r>
            <a:r>
              <a:rPr lang="zh-CN" altLang="en-US" sz="2800"/>
              <a:t>（ｉ＝０；ｉ＜＝ｍ；ｉ＋＋）</a:t>
            </a:r>
          </a:p>
          <a:p>
            <a:pPr algn="l">
              <a:defRPr/>
            </a:pPr>
            <a:r>
              <a:rPr lang="zh-CN" altLang="en-US" sz="2800"/>
              <a:t>　　　　</a:t>
            </a:r>
            <a:r>
              <a:rPr lang="zh-CN" altLang="en-US" sz="2800" b="1"/>
              <a:t>｛</a:t>
            </a:r>
          </a:p>
          <a:p>
            <a:pPr algn="l">
              <a:defRPr/>
            </a:pPr>
            <a:r>
              <a:rPr lang="zh-CN" altLang="en-US" sz="2800"/>
              <a:t>                   ｊ＝ｎ－１－ｉ；</a:t>
            </a:r>
          </a:p>
          <a:p>
            <a:pPr algn="l">
              <a:defRPr/>
            </a:pPr>
            <a:r>
              <a:rPr lang="zh-CN" altLang="en-US" sz="2800"/>
              <a:t>　　　　　</a:t>
            </a:r>
            <a:r>
              <a:rPr lang="en-US" altLang="zh-CN" sz="2800"/>
              <a:t>temp</a:t>
            </a:r>
            <a:r>
              <a:rPr lang="zh-CN" altLang="en-US" sz="2800"/>
              <a:t>＝ｘ［ｉ］；</a:t>
            </a:r>
          </a:p>
          <a:p>
            <a:pPr algn="l">
              <a:defRPr/>
            </a:pPr>
            <a:r>
              <a:rPr lang="zh-CN" altLang="en-US" sz="2800"/>
              <a:t>                   ｘ［ｉ］＝ｘ［ｊ］；</a:t>
            </a:r>
          </a:p>
          <a:p>
            <a:pPr algn="l">
              <a:defRPr/>
            </a:pPr>
            <a:r>
              <a:rPr lang="zh-CN" altLang="en-US" sz="2800"/>
              <a:t>                   ｘ［ｊ］＝</a:t>
            </a:r>
            <a:r>
              <a:rPr lang="en-US" altLang="zh-CN" sz="2800"/>
              <a:t>temp</a:t>
            </a:r>
            <a:r>
              <a:rPr lang="zh-CN" altLang="en-US" sz="2800"/>
              <a:t>；</a:t>
            </a:r>
          </a:p>
          <a:p>
            <a:pPr algn="l">
              <a:defRPr/>
            </a:pPr>
            <a:r>
              <a:rPr lang="zh-CN" altLang="en-US" sz="2800"/>
              <a:t>                   </a:t>
            </a:r>
            <a:r>
              <a:rPr lang="zh-CN" altLang="en-US" sz="2800" b="1"/>
              <a:t>｝</a:t>
            </a:r>
          </a:p>
          <a:p>
            <a:pPr algn="l">
              <a:defRPr/>
            </a:pPr>
            <a:r>
              <a:rPr lang="zh-CN" altLang="en-US" sz="2800"/>
              <a:t>　　　</a:t>
            </a:r>
            <a:r>
              <a:rPr lang="en-US" altLang="zh-CN" sz="2800"/>
              <a:t>return</a:t>
            </a:r>
            <a:r>
              <a:rPr lang="zh-CN" altLang="en-US" sz="2800"/>
              <a:t>；</a:t>
            </a:r>
          </a:p>
          <a:p>
            <a:pPr algn="l">
              <a:defRPr/>
            </a:pPr>
            <a:r>
              <a:rPr lang="zh-CN" altLang="en-US" sz="2800"/>
              <a:t> </a:t>
            </a:r>
            <a:r>
              <a:rPr lang="zh-CN" altLang="en-US" sz="2800" b="1"/>
              <a:t>｝</a:t>
            </a:r>
          </a:p>
          <a:p>
            <a:pPr algn="l">
              <a:defRPr/>
            </a:pPr>
            <a:endParaRPr lang="en-US" altLang="zh-CN" sz="2800"/>
          </a:p>
        </p:txBody>
      </p:sp>
    </p:spTree>
    <p:extLst>
      <p:ext uri="{BB962C8B-B14F-4D97-AF65-F5344CB8AC3E}">
        <p14:creationId xmlns:p14="http://schemas.microsoft.com/office/powerpoint/2010/main" val="4166321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ext Box 2"/>
          <p:cNvSpPr txBox="1">
            <a:spLocks noChangeArrowheads="1"/>
          </p:cNvSpPr>
          <p:nvPr/>
        </p:nvSpPr>
        <p:spPr bwMode="auto">
          <a:xfrm>
            <a:off x="539750" y="692150"/>
            <a:ext cx="765175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运行情况如下：</a:t>
            </a:r>
          </a:p>
          <a:p>
            <a:pPr algn="l" eaLnBrk="1" hangingPunct="1">
              <a:lnSpc>
                <a:spcPct val="120000"/>
              </a:lnSpc>
            </a:pPr>
            <a:r>
              <a:rPr lang="en-US" altLang="zh-CN" sz="2800"/>
              <a:t>The original array</a:t>
            </a:r>
            <a:r>
              <a:rPr lang="zh-CN" altLang="en-US" sz="2800"/>
              <a:t>：</a:t>
            </a:r>
          </a:p>
          <a:p>
            <a:pPr algn="l" eaLnBrk="1" hangingPunct="1">
              <a:lnSpc>
                <a:spcPct val="120000"/>
              </a:lnSpc>
            </a:pPr>
            <a:r>
              <a:rPr lang="zh-CN" altLang="en-US" sz="2800"/>
              <a:t>３，７，９，１１，０，６，７，５，４，２，</a:t>
            </a:r>
          </a:p>
          <a:p>
            <a:pPr algn="l" eaLnBrk="1" hangingPunct="1">
              <a:lnSpc>
                <a:spcPct val="120000"/>
              </a:lnSpc>
            </a:pPr>
            <a:r>
              <a:rPr lang="en-US" altLang="zh-CN" sz="2800"/>
              <a:t>The array has been  inverted</a:t>
            </a:r>
            <a:r>
              <a:rPr lang="zh-CN" altLang="en-US" sz="2800"/>
              <a:t>：</a:t>
            </a:r>
          </a:p>
          <a:p>
            <a:pPr algn="l" eaLnBrk="1" hangingPunct="1">
              <a:lnSpc>
                <a:spcPct val="120000"/>
              </a:lnSpc>
            </a:pPr>
            <a:r>
              <a:rPr lang="zh-CN" altLang="en-US" sz="2800"/>
              <a:t>２，４，５，７，６，０，１１，９，７，３，</a:t>
            </a:r>
          </a:p>
        </p:txBody>
      </p:sp>
    </p:spTree>
    <p:extLst>
      <p:ext uri="{BB962C8B-B14F-4D97-AF65-F5344CB8AC3E}">
        <p14:creationId xmlns:p14="http://schemas.microsoft.com/office/powerpoint/2010/main" val="1743977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4946" name="Picture 2" descr="j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27" y="215900"/>
            <a:ext cx="4568825" cy="6237288"/>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594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Text Box 2"/>
          <p:cNvSpPr txBox="1">
            <a:spLocks noChangeArrowheads="1"/>
          </p:cNvSpPr>
          <p:nvPr/>
        </p:nvSpPr>
        <p:spPr bwMode="auto">
          <a:xfrm>
            <a:off x="179390" y="598488"/>
            <a:ext cx="8307387"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t>#include &lt;stdio.h&gt;</a:t>
            </a:r>
          </a:p>
          <a:p>
            <a:pPr algn="l" eaLnBrk="1" hangingPunct="1"/>
            <a:r>
              <a:rPr lang="en-US" altLang="zh-CN" sz="2800"/>
              <a:t>void  </a:t>
            </a:r>
            <a:r>
              <a:rPr lang="en-US" altLang="zh-CN" sz="2800" b="1">
                <a:solidFill>
                  <a:srgbClr val="A50021"/>
                </a:solidFill>
              </a:rPr>
              <a:t>main</a:t>
            </a:r>
            <a:r>
              <a:rPr lang="zh-CN" altLang="en-US" sz="2800"/>
              <a:t>（）</a:t>
            </a:r>
          </a:p>
          <a:p>
            <a:pPr algn="l" eaLnBrk="1" hangingPunct="1"/>
            <a:r>
              <a:rPr lang="zh-CN" altLang="en-US" sz="2800" b="1"/>
              <a:t>｛</a:t>
            </a:r>
            <a:r>
              <a:rPr lang="en-US" altLang="zh-CN" sz="2800"/>
              <a:t>void  </a:t>
            </a:r>
            <a:r>
              <a:rPr lang="en-US" altLang="zh-CN" sz="2800" b="1">
                <a:solidFill>
                  <a:srgbClr val="008000"/>
                </a:solidFill>
              </a:rPr>
              <a:t>inv</a:t>
            </a:r>
            <a:r>
              <a:rPr lang="zh-CN" altLang="en-US" sz="2800"/>
              <a:t>（</a:t>
            </a:r>
            <a:r>
              <a:rPr lang="en-US" altLang="zh-CN" sz="2800"/>
              <a:t>int *</a:t>
            </a:r>
            <a:r>
              <a:rPr lang="zh-CN" altLang="en-US" sz="2800"/>
              <a:t>ｘ，</a:t>
            </a:r>
            <a:r>
              <a:rPr lang="en-US" altLang="zh-CN" sz="2800"/>
              <a:t>int </a:t>
            </a:r>
            <a:r>
              <a:rPr lang="zh-CN" altLang="en-US" sz="2800"/>
              <a:t>ｎ）</a:t>
            </a:r>
            <a:r>
              <a:rPr lang="en-US" altLang="zh-CN" sz="2800"/>
              <a:t>;</a:t>
            </a:r>
          </a:p>
          <a:p>
            <a:pPr algn="l" eaLnBrk="1" hangingPunct="1"/>
            <a:r>
              <a:rPr lang="en-US" altLang="zh-CN" sz="2800"/>
              <a:t>     int </a:t>
            </a:r>
            <a:r>
              <a:rPr lang="zh-CN" altLang="en-US" sz="2800"/>
              <a:t>ｉ，ａ［１０］＝｛３，７，９，１１，０，</a:t>
            </a:r>
          </a:p>
          <a:p>
            <a:pPr algn="l" eaLnBrk="1" hangingPunct="1"/>
            <a:r>
              <a:rPr lang="zh-CN" altLang="en-US" sz="2800"/>
              <a:t>                                            ６，７，５，４，２｝；</a:t>
            </a:r>
          </a:p>
          <a:p>
            <a:pPr algn="l" eaLnBrk="1" hangingPunct="1"/>
            <a:r>
              <a:rPr lang="zh-CN" altLang="en-US" sz="2800"/>
              <a:t>　 </a:t>
            </a:r>
            <a:r>
              <a:rPr lang="en-US" altLang="zh-CN" sz="2800"/>
              <a:t>printf</a:t>
            </a:r>
            <a:r>
              <a:rPr lang="zh-CN" altLang="en-US" sz="2800"/>
              <a:t>（ </a:t>
            </a:r>
            <a:r>
              <a:rPr lang="en-US" altLang="zh-CN" sz="2800"/>
              <a:t>″The original array:</a:t>
            </a:r>
            <a:r>
              <a:rPr lang="zh-CN" altLang="en-US" sz="2800"/>
              <a:t>＼ｎ</a:t>
            </a:r>
            <a:r>
              <a:rPr lang="en-US" altLang="zh-CN" sz="2800"/>
              <a:t>″ </a:t>
            </a:r>
            <a:r>
              <a:rPr lang="zh-CN" altLang="en-US" sz="2800"/>
              <a:t>）；</a:t>
            </a:r>
          </a:p>
          <a:p>
            <a:pPr algn="l" eaLnBrk="1" hangingPunct="1"/>
            <a:r>
              <a:rPr lang="zh-CN" altLang="en-US" sz="2800"/>
              <a:t>　　 </a:t>
            </a:r>
            <a:r>
              <a:rPr lang="en-US" altLang="zh-CN" sz="2800"/>
              <a:t>for</a:t>
            </a:r>
            <a:r>
              <a:rPr lang="zh-CN" altLang="en-US" sz="2800"/>
              <a:t>（ｉ＝０；ｉ＜１０；ｉ＋＋）</a:t>
            </a:r>
          </a:p>
          <a:p>
            <a:pPr algn="l" eaLnBrk="1" hangingPunct="1"/>
            <a:r>
              <a:rPr lang="zh-CN" altLang="en-US" sz="2800"/>
              <a:t>　 </a:t>
            </a:r>
            <a:r>
              <a:rPr lang="en-US" altLang="zh-CN" sz="2800"/>
              <a:t>printf </a:t>
            </a:r>
            <a:r>
              <a:rPr lang="zh-CN" altLang="en-US" sz="2800"/>
              <a:t>（</a:t>
            </a:r>
            <a:r>
              <a:rPr lang="en-US" altLang="zh-CN" sz="2800"/>
              <a:t>″</a:t>
            </a:r>
            <a:r>
              <a:rPr lang="zh-CN" altLang="en-US" sz="2800"/>
              <a:t>％ｄ，</a:t>
            </a:r>
            <a:r>
              <a:rPr lang="en-US" altLang="zh-CN" sz="2800"/>
              <a:t>″</a:t>
            </a:r>
            <a:r>
              <a:rPr lang="zh-CN" altLang="en-US" sz="2800"/>
              <a:t>，ａ［ｉ］）；</a:t>
            </a:r>
          </a:p>
          <a:p>
            <a:pPr algn="l" eaLnBrk="1" hangingPunct="1"/>
            <a:r>
              <a:rPr lang="zh-CN" altLang="en-US" sz="2800"/>
              <a:t>　 </a:t>
            </a:r>
            <a:r>
              <a:rPr lang="en-US" altLang="zh-CN" sz="2800"/>
              <a:t>printf </a:t>
            </a:r>
            <a:r>
              <a:rPr lang="zh-CN" altLang="en-US" sz="2800"/>
              <a:t>（</a:t>
            </a:r>
            <a:r>
              <a:rPr lang="en-US" altLang="zh-CN" sz="2800"/>
              <a:t>″</a:t>
            </a:r>
            <a:r>
              <a:rPr lang="zh-CN" altLang="en-US" sz="2800"/>
              <a:t>＼ｎ</a:t>
            </a:r>
            <a:r>
              <a:rPr lang="en-US" altLang="zh-CN" sz="2800"/>
              <a:t>″</a:t>
            </a:r>
            <a:r>
              <a:rPr lang="zh-CN" altLang="en-US" sz="2800"/>
              <a:t>）；</a:t>
            </a:r>
          </a:p>
          <a:p>
            <a:pPr algn="l" eaLnBrk="1" hangingPunct="1"/>
            <a:r>
              <a:rPr lang="zh-CN" altLang="en-US" sz="2800"/>
              <a:t>　　  </a:t>
            </a:r>
            <a:r>
              <a:rPr lang="en-US" altLang="zh-CN" sz="2800" b="1">
                <a:solidFill>
                  <a:srgbClr val="008000"/>
                </a:solidFill>
              </a:rPr>
              <a:t>inv</a:t>
            </a:r>
            <a:r>
              <a:rPr lang="zh-CN" altLang="en-US" sz="2800"/>
              <a:t>（ａ，１０）；</a:t>
            </a:r>
          </a:p>
          <a:p>
            <a:pPr algn="l" eaLnBrk="1" hangingPunct="1"/>
            <a:r>
              <a:rPr lang="zh-CN" altLang="en-US" sz="2800"/>
              <a:t>　 </a:t>
            </a:r>
            <a:r>
              <a:rPr lang="en-US" altLang="zh-CN" sz="2800"/>
              <a:t>printf </a:t>
            </a:r>
            <a:r>
              <a:rPr lang="zh-CN" altLang="en-US" sz="2800"/>
              <a:t>（ </a:t>
            </a:r>
            <a:r>
              <a:rPr lang="en-US" altLang="zh-CN" sz="2800"/>
              <a:t>″The array has been in verted</a:t>
            </a:r>
            <a:r>
              <a:rPr lang="zh-CN" altLang="en-US" sz="2800"/>
              <a:t>：</a:t>
            </a:r>
            <a:r>
              <a:rPr lang="en-US" altLang="zh-CN" sz="2800"/>
              <a:t>\</a:t>
            </a:r>
            <a:r>
              <a:rPr lang="zh-CN" altLang="en-US" sz="2800"/>
              <a:t>ｎ</a:t>
            </a:r>
            <a:r>
              <a:rPr lang="en-US" altLang="zh-CN" sz="2800"/>
              <a:t>″ </a:t>
            </a:r>
            <a:r>
              <a:rPr lang="zh-CN" altLang="en-US" sz="2800"/>
              <a:t>）；</a:t>
            </a:r>
          </a:p>
          <a:p>
            <a:pPr algn="l" eaLnBrk="1" hangingPunct="1"/>
            <a:r>
              <a:rPr lang="zh-CN" altLang="en-US" sz="2800"/>
              <a:t>　　 </a:t>
            </a:r>
            <a:r>
              <a:rPr lang="en-US" altLang="zh-CN" sz="2800"/>
              <a:t>for</a:t>
            </a:r>
            <a:r>
              <a:rPr lang="zh-CN" altLang="en-US" sz="2800"/>
              <a:t>（ｉ＝０；ｉ＜１０；ｉ＋＋）</a:t>
            </a:r>
          </a:p>
          <a:p>
            <a:pPr algn="l" eaLnBrk="1" hangingPunct="1"/>
            <a:r>
              <a:rPr lang="zh-CN" altLang="en-US" sz="2800"/>
              <a:t>　</a:t>
            </a:r>
            <a:r>
              <a:rPr lang="en-US" altLang="zh-CN" sz="2800"/>
              <a:t>printf </a:t>
            </a:r>
            <a:r>
              <a:rPr lang="zh-CN" altLang="en-US" sz="2800"/>
              <a:t>（</a:t>
            </a:r>
            <a:r>
              <a:rPr lang="en-US" altLang="zh-CN" sz="2800"/>
              <a:t>″</a:t>
            </a:r>
            <a:r>
              <a:rPr lang="zh-CN" altLang="en-US" sz="2800"/>
              <a:t>％ｄ，</a:t>
            </a:r>
            <a:r>
              <a:rPr lang="en-US" altLang="zh-CN" sz="2800"/>
              <a:t>″</a:t>
            </a:r>
            <a:r>
              <a:rPr lang="zh-CN" altLang="en-US" sz="2800"/>
              <a:t>，ａ［ｉ］）；</a:t>
            </a:r>
          </a:p>
          <a:p>
            <a:pPr algn="l" eaLnBrk="1" hangingPunct="1"/>
            <a:r>
              <a:rPr lang="zh-CN" altLang="en-US" sz="2800"/>
              <a:t>　</a:t>
            </a:r>
            <a:r>
              <a:rPr lang="en-US" altLang="zh-CN" sz="2800"/>
              <a:t>printf </a:t>
            </a:r>
            <a:r>
              <a:rPr lang="zh-CN" altLang="en-US" sz="2800"/>
              <a:t>（</a:t>
            </a:r>
            <a:r>
              <a:rPr lang="en-US" altLang="zh-CN" sz="2800"/>
              <a:t>″</a:t>
            </a:r>
            <a:r>
              <a:rPr lang="zh-CN" altLang="en-US" sz="2800"/>
              <a:t>＼ｎ</a:t>
            </a:r>
            <a:r>
              <a:rPr lang="en-US" altLang="zh-CN" sz="2800"/>
              <a:t>″</a:t>
            </a:r>
            <a:r>
              <a:rPr lang="zh-CN" altLang="en-US" sz="2800"/>
              <a:t>）；</a:t>
            </a:r>
            <a:r>
              <a:rPr lang="zh-CN" altLang="en-US" sz="2800" b="1"/>
              <a:t>｝</a:t>
            </a:r>
          </a:p>
        </p:txBody>
      </p:sp>
      <p:sp>
        <p:nvSpPr>
          <p:cNvPr id="1318915" name="Text Box 3"/>
          <p:cNvSpPr txBox="1">
            <a:spLocks noChangeArrowheads="1"/>
          </p:cNvSpPr>
          <p:nvPr/>
        </p:nvSpPr>
        <p:spPr bwMode="auto">
          <a:xfrm>
            <a:off x="3422650" y="0"/>
            <a:ext cx="5721350" cy="94615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对这个程序可以作一些改动。将函数</a:t>
            </a:r>
            <a:r>
              <a:rPr lang="en-US" altLang="zh-CN" sz="2800" b="1">
                <a:solidFill>
                  <a:schemeClr val="bg1"/>
                </a:solidFill>
              </a:rPr>
              <a:t>inv</a:t>
            </a:r>
            <a:r>
              <a:rPr lang="zh-CN" altLang="en-US" sz="2800" b="1">
                <a:solidFill>
                  <a:schemeClr val="bg1"/>
                </a:solidFill>
              </a:rPr>
              <a:t>中的形参ｘ改成指针变量。</a:t>
            </a:r>
            <a:r>
              <a:rPr lang="zh-CN" altLang="en-US" sz="2800"/>
              <a:t> </a:t>
            </a:r>
          </a:p>
        </p:txBody>
      </p:sp>
    </p:spTree>
    <p:extLst>
      <p:ext uri="{BB962C8B-B14F-4D97-AF65-F5344CB8AC3E}">
        <p14:creationId xmlns:p14="http://schemas.microsoft.com/office/powerpoint/2010/main" val="3040332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1318915"/>
                                        </p:tgtEl>
                                        <p:attrNameLst>
                                          <p:attrName>style.visibility</p:attrName>
                                        </p:attrNameLst>
                                      </p:cBhvr>
                                      <p:to>
                                        <p:strVal val="visible"/>
                                      </p:to>
                                    </p:set>
                                    <p:anim calcmode="lin" valueType="num">
                                      <p:cBhvr additive="base">
                                        <p:cTn id="7" dur="500" fill="hold"/>
                                        <p:tgtEl>
                                          <p:spTgt spid="1318915"/>
                                        </p:tgtEl>
                                        <p:attrNameLst>
                                          <p:attrName>ppt_x</p:attrName>
                                        </p:attrNameLst>
                                      </p:cBhvr>
                                      <p:tavLst>
                                        <p:tav tm="0">
                                          <p:val>
                                            <p:strVal val="1+#ppt_w/2"/>
                                          </p:val>
                                        </p:tav>
                                        <p:tav tm="100000">
                                          <p:val>
                                            <p:strVal val="#ppt_x"/>
                                          </p:val>
                                        </p:tav>
                                      </p:tavLst>
                                    </p:anim>
                                    <p:anim calcmode="lin" valueType="num">
                                      <p:cBhvr additive="base">
                                        <p:cTn id="8" dur="500" fill="hold"/>
                                        <p:tgtEl>
                                          <p:spTgt spid="13189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318914"/>
                                        </p:tgtEl>
                                        <p:attrNameLst>
                                          <p:attrName>style.visibility</p:attrName>
                                        </p:attrNameLst>
                                      </p:cBhvr>
                                      <p:to>
                                        <p:strVal val="visible"/>
                                      </p:to>
                                    </p:set>
                                    <p:animEffect transition="in" filter="blinds(vertical)">
                                      <p:cBhvr>
                                        <p:cTn id="13" dur="500"/>
                                        <p:tgtEl>
                                          <p:spTgt spid="131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8914" grpId="0"/>
      <p:bldP spid="13189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Text Box 2"/>
          <p:cNvSpPr txBox="1">
            <a:spLocks noChangeArrowheads="1"/>
          </p:cNvSpPr>
          <p:nvPr/>
        </p:nvSpPr>
        <p:spPr bwMode="auto">
          <a:xfrm>
            <a:off x="395290" y="984252"/>
            <a:ext cx="8524321" cy="3711785"/>
          </a:xfrm>
          <a:prstGeom prst="rect">
            <a:avLst/>
          </a:prstGeom>
          <a:noFill/>
          <a:ln w="9525">
            <a:noFill/>
            <a:miter lim="800000"/>
            <a:headEnd/>
            <a:tailEnd/>
          </a:ln>
          <a:effectLst/>
        </p:spPr>
        <p:txBody>
          <a:bodyPr wrap="none">
            <a:spAutoFit/>
          </a:bodyPr>
          <a:lstStyle/>
          <a:p>
            <a:pPr algn="l">
              <a:lnSpc>
                <a:spcPct val="120000"/>
              </a:lnSpc>
              <a:defRPr/>
            </a:pPr>
            <a:r>
              <a:rPr lang="en-US" altLang="zh-CN" sz="2800"/>
              <a:t>void </a:t>
            </a:r>
            <a:r>
              <a:rPr lang="en-US" altLang="zh-CN" sz="2800" b="1">
                <a:solidFill>
                  <a:srgbClr val="008000"/>
                </a:solidFill>
              </a:rPr>
              <a:t> inv</a:t>
            </a:r>
            <a:r>
              <a:rPr lang="zh-CN" altLang="en-US" sz="2800"/>
              <a:t>（</a:t>
            </a:r>
            <a:r>
              <a:rPr lang="en-US" altLang="zh-CN" sz="2800"/>
              <a:t>int *</a:t>
            </a:r>
            <a:r>
              <a:rPr lang="zh-CN" altLang="en-US" sz="2800"/>
              <a:t>ｘ，</a:t>
            </a:r>
            <a:r>
              <a:rPr lang="en-US" altLang="zh-CN" sz="2800"/>
              <a:t>int </a:t>
            </a:r>
            <a:r>
              <a:rPr lang="zh-CN" altLang="en-US" sz="2800"/>
              <a:t>ｎ）    </a:t>
            </a:r>
            <a:r>
              <a:rPr lang="en-US" altLang="zh-CN" sz="2800" b="1" i="1" u="sng">
                <a:solidFill>
                  <a:srgbClr val="CC0000"/>
                </a:solidFill>
                <a:effectLst>
                  <a:outerShdw blurRad="38100" dist="38100" dir="2700000" algn="tl">
                    <a:srgbClr val="C0C0C0"/>
                  </a:outerShdw>
                </a:effectLst>
              </a:rPr>
              <a:t>/*</a:t>
            </a:r>
            <a:r>
              <a:rPr lang="zh-CN" altLang="en-US" sz="2800" b="1" i="1" u="sng">
                <a:solidFill>
                  <a:srgbClr val="CC0000"/>
                </a:solidFill>
                <a:effectLst>
                  <a:outerShdw blurRad="38100" dist="38100" dir="2700000" algn="tl">
                    <a:srgbClr val="C0C0C0"/>
                  </a:outerShdw>
                </a:effectLst>
              </a:rPr>
              <a:t>形参</a:t>
            </a:r>
            <a:r>
              <a:rPr lang="en-US" altLang="zh-CN" sz="2800" b="1" i="1" u="sng">
                <a:solidFill>
                  <a:srgbClr val="CC0000"/>
                </a:solidFill>
                <a:effectLst>
                  <a:outerShdw blurRad="38100" dist="38100" dir="2700000" algn="tl">
                    <a:srgbClr val="C0C0C0"/>
                  </a:outerShdw>
                </a:effectLst>
              </a:rPr>
              <a:t>x</a:t>
            </a:r>
            <a:r>
              <a:rPr lang="zh-CN" altLang="en-US" sz="2800" b="1" i="1" u="sng">
                <a:solidFill>
                  <a:srgbClr val="CC0000"/>
                </a:solidFill>
                <a:effectLst>
                  <a:outerShdw blurRad="38100" dist="38100" dir="2700000" algn="tl">
                    <a:srgbClr val="C0C0C0"/>
                  </a:outerShdw>
                </a:effectLst>
              </a:rPr>
              <a:t>为指针变量*</a:t>
            </a:r>
            <a:r>
              <a:rPr lang="en-US" altLang="zh-CN" sz="2800" b="1" i="1" u="sng">
                <a:solidFill>
                  <a:srgbClr val="CC0000"/>
                </a:solidFill>
                <a:effectLst>
                  <a:outerShdw blurRad="38100" dist="38100" dir="2700000" algn="tl">
                    <a:srgbClr val="C0C0C0"/>
                  </a:outerShdw>
                </a:effectLst>
              </a:rPr>
              <a:t>/</a:t>
            </a:r>
          </a:p>
          <a:p>
            <a:pPr algn="l">
              <a:lnSpc>
                <a:spcPct val="120000"/>
              </a:lnSpc>
              <a:defRPr/>
            </a:pPr>
            <a:r>
              <a:rPr lang="zh-CN" altLang="en-US" sz="2800"/>
              <a:t>｛</a:t>
            </a:r>
            <a:r>
              <a:rPr lang="en-US" altLang="zh-CN" sz="2800"/>
              <a:t>int</a:t>
            </a:r>
            <a:r>
              <a:rPr lang="zh-CN" altLang="en-US" sz="2800"/>
              <a:t>ｐ，</a:t>
            </a:r>
            <a:r>
              <a:rPr lang="en-US" altLang="zh-CN" sz="2800"/>
              <a:t>temp</a:t>
            </a:r>
            <a:r>
              <a:rPr lang="zh-CN" altLang="en-US" sz="2800"/>
              <a:t>，*ｉ，*ｊ，ｍ＝（ｎ－１）／２；</a:t>
            </a:r>
          </a:p>
          <a:p>
            <a:pPr algn="l">
              <a:lnSpc>
                <a:spcPct val="120000"/>
              </a:lnSpc>
              <a:defRPr/>
            </a:pPr>
            <a:r>
              <a:rPr lang="zh-CN" altLang="en-US" sz="2800"/>
              <a:t>  ｉ＝ｘ；ｊ＝ｘ＋ｎ－１；ｐ＝ｘ＋ｍ；</a:t>
            </a:r>
          </a:p>
          <a:p>
            <a:pPr algn="l">
              <a:lnSpc>
                <a:spcPct val="120000"/>
              </a:lnSpc>
              <a:defRPr/>
            </a:pPr>
            <a:r>
              <a:rPr lang="zh-CN" altLang="en-US" sz="2800"/>
              <a:t>   </a:t>
            </a:r>
            <a:r>
              <a:rPr lang="en-US" altLang="zh-CN" sz="2800"/>
              <a:t>for</a:t>
            </a:r>
            <a:r>
              <a:rPr lang="zh-CN" altLang="en-US" sz="2800"/>
              <a:t>（；ｉ＜＝ｐ；ｉ＋＋，ｊ－－）</a:t>
            </a:r>
          </a:p>
          <a:p>
            <a:pPr algn="l">
              <a:lnSpc>
                <a:spcPct val="120000"/>
              </a:lnSpc>
              <a:defRPr/>
            </a:pPr>
            <a:r>
              <a:rPr lang="zh-CN" altLang="en-US" sz="2800"/>
              <a:t> ｛ｔ</a:t>
            </a:r>
            <a:r>
              <a:rPr lang="en-US" altLang="zh-CN" sz="2800"/>
              <a:t>emp</a:t>
            </a:r>
            <a:r>
              <a:rPr lang="zh-CN" altLang="en-US" sz="2800"/>
              <a:t>＝*ｉ；*ｉ＝*ｊ；*ｊ＝</a:t>
            </a:r>
            <a:r>
              <a:rPr lang="en-US" altLang="zh-CN" sz="2800"/>
              <a:t>temp</a:t>
            </a:r>
            <a:r>
              <a:rPr lang="zh-CN" altLang="en-US" sz="2800"/>
              <a:t>；｝</a:t>
            </a:r>
          </a:p>
          <a:p>
            <a:pPr algn="l">
              <a:lnSpc>
                <a:spcPct val="120000"/>
              </a:lnSpc>
              <a:defRPr/>
            </a:pPr>
            <a:r>
              <a:rPr lang="zh-CN" altLang="en-US" sz="2800"/>
              <a:t>　</a:t>
            </a:r>
            <a:r>
              <a:rPr lang="en-US" altLang="zh-CN" sz="2800"/>
              <a:t>return</a:t>
            </a:r>
            <a:r>
              <a:rPr lang="zh-CN" altLang="en-US" sz="2800"/>
              <a:t>；</a:t>
            </a:r>
          </a:p>
          <a:p>
            <a:pPr algn="l">
              <a:lnSpc>
                <a:spcPct val="120000"/>
              </a:lnSpc>
              <a:defRPr/>
            </a:pPr>
            <a:r>
              <a:rPr lang="zh-CN" altLang="en-US" sz="2800"/>
              <a:t>｝</a:t>
            </a:r>
          </a:p>
        </p:txBody>
      </p:sp>
    </p:spTree>
    <p:extLst>
      <p:ext uri="{BB962C8B-B14F-4D97-AF65-F5344CB8AC3E}">
        <p14:creationId xmlns:p14="http://schemas.microsoft.com/office/powerpoint/2010/main" val="4269330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050" name="Text Box 2"/>
          <p:cNvSpPr txBox="1">
            <a:spLocks noChangeArrowheads="1"/>
          </p:cNvSpPr>
          <p:nvPr/>
        </p:nvSpPr>
        <p:spPr bwMode="auto">
          <a:xfrm>
            <a:off x="395288" y="260350"/>
            <a:ext cx="84963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另一种存取变量值的方式称为“</a:t>
            </a:r>
            <a:r>
              <a:rPr lang="zh-CN" altLang="en-US" sz="2800" b="1">
                <a:solidFill>
                  <a:srgbClr val="CC0000"/>
                </a:solidFill>
              </a:rPr>
              <a:t>间接访问</a:t>
            </a:r>
            <a:r>
              <a:rPr lang="zh-CN" altLang="en-US" sz="2800"/>
              <a:t>”的方式。即，将变量ｉ的地址存放在另一个变量中。</a:t>
            </a:r>
          </a:p>
        </p:txBody>
      </p:sp>
      <p:sp>
        <p:nvSpPr>
          <p:cNvPr id="1282051" name="Text Box 3"/>
          <p:cNvSpPr txBox="1">
            <a:spLocks noChangeArrowheads="1"/>
          </p:cNvSpPr>
          <p:nvPr/>
        </p:nvSpPr>
        <p:spPr bwMode="auto">
          <a:xfrm>
            <a:off x="179390" y="1641477"/>
            <a:ext cx="8785225" cy="4792663"/>
          </a:xfrm>
          <a:prstGeom prst="rect">
            <a:avLst/>
          </a:prstGeom>
          <a:solidFill>
            <a:srgbClr val="FFEAD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spcBef>
                <a:spcPct val="10000"/>
              </a:spcBef>
              <a:spcAft>
                <a:spcPct val="10000"/>
              </a:spcAft>
            </a:pPr>
            <a:r>
              <a:rPr lang="zh-CN" altLang="en-US" sz="2800" b="1">
                <a:solidFill>
                  <a:srgbClr val="CC0000"/>
                </a:solidFill>
              </a:rPr>
              <a:t>在Ｃ语言中，指针是一种特殊的变量，它是存放地址的。</a:t>
            </a:r>
            <a:r>
              <a:rPr lang="zh-CN" altLang="en-US" sz="2800"/>
              <a:t>假设我们定义了一个指针变量</a:t>
            </a:r>
            <a:r>
              <a:rPr lang="en-US" altLang="zh-CN" sz="2800" b="1">
                <a:solidFill>
                  <a:schemeClr val="accent2"/>
                </a:solidFill>
              </a:rPr>
              <a:t>i_pointer</a:t>
            </a:r>
            <a:r>
              <a:rPr lang="zh-CN" altLang="en-US" sz="2800"/>
              <a:t>用来存放整型变量的地址，它被分配地址为</a:t>
            </a:r>
            <a:r>
              <a:rPr lang="en-US" altLang="zh-CN" sz="2800"/>
              <a:t>(3010)</a:t>
            </a:r>
            <a:r>
              <a:rPr lang="zh-CN" altLang="en-US" sz="2800"/>
              <a:t>、</a:t>
            </a:r>
            <a:r>
              <a:rPr lang="en-US" altLang="zh-CN" sz="2800"/>
              <a:t>(3011)</a:t>
            </a:r>
            <a:r>
              <a:rPr lang="zh-CN" altLang="en-US" sz="2800"/>
              <a:t>的两个字节。可以通过语句</a:t>
            </a:r>
            <a:r>
              <a:rPr lang="zh-CN" altLang="en-US" sz="2800" b="1"/>
              <a:t>：</a:t>
            </a:r>
            <a:r>
              <a:rPr lang="en-US" altLang="zh-CN" sz="2800" b="1">
                <a:solidFill>
                  <a:schemeClr val="accent2"/>
                </a:solidFill>
              </a:rPr>
              <a:t>i_pointer </a:t>
            </a:r>
            <a:r>
              <a:rPr lang="zh-CN" altLang="en-US" sz="2800" b="1">
                <a:solidFill>
                  <a:schemeClr val="accent2"/>
                </a:solidFill>
              </a:rPr>
              <a:t>＝＆ｉ；</a:t>
            </a:r>
          </a:p>
          <a:p>
            <a:pPr algn="l" eaLnBrk="1" hangingPunct="1">
              <a:lnSpc>
                <a:spcPct val="120000"/>
              </a:lnSpc>
              <a:spcBef>
                <a:spcPct val="10000"/>
              </a:spcBef>
              <a:spcAft>
                <a:spcPct val="10000"/>
              </a:spcAft>
            </a:pPr>
            <a:r>
              <a:rPr lang="zh-CN" altLang="en-US" sz="2800"/>
              <a:t>将ｉ的地址</a:t>
            </a:r>
            <a:r>
              <a:rPr lang="en-US" altLang="zh-CN" sz="2800"/>
              <a:t>(2000)</a:t>
            </a:r>
            <a:r>
              <a:rPr lang="zh-CN" altLang="en-US" sz="2800"/>
              <a:t>存放到</a:t>
            </a:r>
            <a:r>
              <a:rPr lang="en-US" altLang="zh-CN" sz="2800"/>
              <a:t>i_pointer</a:t>
            </a:r>
            <a:r>
              <a:rPr lang="zh-CN" altLang="en-US" sz="2800"/>
              <a:t>中。这时，</a:t>
            </a:r>
            <a:r>
              <a:rPr lang="zh-CN" altLang="en-US" sz="2800" b="1">
                <a:solidFill>
                  <a:schemeClr val="accent2"/>
                </a:solidFill>
              </a:rPr>
              <a:t> </a:t>
            </a:r>
            <a:r>
              <a:rPr lang="en-US" altLang="zh-CN" sz="2800" b="1">
                <a:solidFill>
                  <a:schemeClr val="accent2"/>
                </a:solidFill>
              </a:rPr>
              <a:t>i_pointer</a:t>
            </a:r>
            <a:r>
              <a:rPr lang="zh-CN" altLang="en-US" sz="2800"/>
              <a:t>的值就是</a:t>
            </a:r>
            <a:r>
              <a:rPr lang="en-US" altLang="zh-CN" sz="2800"/>
              <a:t>(2000) </a:t>
            </a:r>
            <a:r>
              <a:rPr lang="zh-CN" altLang="en-US" sz="2800"/>
              <a:t>，即变量ｉ所占用单元的起始地址。要存取变量ｉ的值，可以采用间接方式：先找到存放“ｉ的地址”的变量</a:t>
            </a:r>
            <a:r>
              <a:rPr lang="en-US" altLang="zh-CN" sz="2800" b="1">
                <a:solidFill>
                  <a:schemeClr val="accent2"/>
                </a:solidFill>
              </a:rPr>
              <a:t>i_pointer</a:t>
            </a:r>
            <a:r>
              <a:rPr lang="en-US" altLang="zh-CN" sz="2800"/>
              <a:t> </a:t>
            </a:r>
            <a:r>
              <a:rPr lang="zh-CN" altLang="en-US" sz="2800"/>
              <a:t>，从中取出ｉ的地址</a:t>
            </a:r>
            <a:r>
              <a:rPr lang="en-US" altLang="zh-CN" sz="2800"/>
              <a:t>(2000)</a:t>
            </a:r>
            <a:r>
              <a:rPr lang="zh-CN" altLang="en-US" sz="2800"/>
              <a:t>，然后到</a:t>
            </a:r>
            <a:r>
              <a:rPr lang="en-US" altLang="zh-CN" sz="2800"/>
              <a:t>2000 </a:t>
            </a:r>
            <a:r>
              <a:rPr lang="zh-CN" altLang="en-US" sz="2800"/>
              <a:t>、 </a:t>
            </a:r>
            <a:r>
              <a:rPr lang="en-US" altLang="zh-CN" sz="2800"/>
              <a:t>200</a:t>
            </a:r>
            <a:r>
              <a:rPr lang="zh-CN" altLang="en-US" sz="2800"/>
              <a:t>１字节取出ｉ的值（３）。</a:t>
            </a:r>
          </a:p>
        </p:txBody>
      </p:sp>
    </p:spTree>
    <p:extLst>
      <p:ext uri="{BB962C8B-B14F-4D97-AF65-F5344CB8AC3E}">
        <p14:creationId xmlns:p14="http://schemas.microsoft.com/office/powerpoint/2010/main" val="2624109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82050"/>
                                        </p:tgtEl>
                                        <p:attrNameLst>
                                          <p:attrName>style.visibility</p:attrName>
                                        </p:attrNameLst>
                                      </p:cBhvr>
                                      <p:to>
                                        <p:strVal val="visible"/>
                                      </p:to>
                                    </p:set>
                                    <p:animEffect transition="in" filter="wipe(left)">
                                      <p:cBhvr>
                                        <p:cTn id="7" dur="500"/>
                                        <p:tgtEl>
                                          <p:spTgt spid="128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2051"/>
                                        </p:tgtEl>
                                        <p:attrNameLst>
                                          <p:attrName>style.visibility</p:attrName>
                                        </p:attrNameLst>
                                      </p:cBhvr>
                                      <p:to>
                                        <p:strVal val="visible"/>
                                      </p:to>
                                    </p:set>
                                    <p:animEffect transition="in" filter="wipe(left)">
                                      <p:cBhvr>
                                        <p:cTn id="12" dur="500"/>
                                        <p:tgtEl>
                                          <p:spTgt spid="128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050" grpId="0"/>
      <p:bldP spid="128205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ext Box 2"/>
          <p:cNvSpPr txBox="1">
            <a:spLocks noChangeArrowheads="1"/>
          </p:cNvSpPr>
          <p:nvPr/>
        </p:nvSpPr>
        <p:spPr bwMode="auto">
          <a:xfrm>
            <a:off x="827088" y="620715"/>
            <a:ext cx="72009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t>      </a:t>
            </a:r>
            <a:r>
              <a:rPr lang="zh-CN" altLang="en-US" sz="2800" b="1"/>
              <a:t>归纳起来，如果有一个实参数组，想在函数中改变此数组中的元素的值，实参与形参的对应关系有以下４种情况： </a:t>
            </a:r>
          </a:p>
        </p:txBody>
      </p:sp>
      <p:sp>
        <p:nvSpPr>
          <p:cNvPr id="598019" name="Text Box 3"/>
          <p:cNvSpPr txBox="1">
            <a:spLocks noChangeArrowheads="1"/>
          </p:cNvSpPr>
          <p:nvPr/>
        </p:nvSpPr>
        <p:spPr bwMode="auto">
          <a:xfrm>
            <a:off x="323852" y="2276475"/>
            <a:ext cx="8539163"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solidFill>
                  <a:schemeClr val="accent2"/>
                </a:solidFill>
              </a:rPr>
              <a:t>(1) </a:t>
            </a:r>
            <a:r>
              <a:rPr lang="zh-CN" altLang="en-US" sz="2800" b="1">
                <a:solidFill>
                  <a:schemeClr val="accent2"/>
                </a:solidFill>
              </a:rPr>
              <a:t>形参和实参都用数组名，如：</a:t>
            </a:r>
          </a:p>
          <a:p>
            <a:pPr algn="l" eaLnBrk="1" hangingPunct="1"/>
            <a:endParaRPr lang="zh-CN" altLang="en-US" sz="2800"/>
          </a:p>
          <a:p>
            <a:pPr algn="l" eaLnBrk="1" hangingPunct="1"/>
            <a:r>
              <a:rPr lang="en-US" altLang="zh-CN" sz="2800"/>
              <a:t>void  main</a:t>
            </a:r>
            <a:r>
              <a:rPr lang="zh-CN" altLang="en-US" sz="2800"/>
              <a:t>（）                   </a:t>
            </a:r>
            <a:r>
              <a:rPr lang="en-US" altLang="zh-CN" sz="2800"/>
              <a:t>void  </a:t>
            </a:r>
            <a:r>
              <a:rPr lang="zh-CN" altLang="en-US" sz="2800" b="1">
                <a:solidFill>
                  <a:srgbClr val="008000"/>
                </a:solidFill>
              </a:rPr>
              <a:t>ｆ</a:t>
            </a:r>
            <a:r>
              <a:rPr lang="zh-CN" altLang="en-US" sz="2800"/>
              <a:t>（</a:t>
            </a:r>
            <a:r>
              <a:rPr lang="en-US" altLang="zh-CN" sz="2800"/>
              <a:t>int </a:t>
            </a:r>
            <a:r>
              <a:rPr lang="zh-CN" altLang="en-US" sz="2800"/>
              <a:t>ｘ</a:t>
            </a:r>
            <a:r>
              <a:rPr lang="en-US" altLang="zh-CN" sz="2800"/>
              <a:t>[ </a:t>
            </a:r>
            <a:r>
              <a:rPr lang="zh-CN" altLang="en-US" sz="2800"/>
              <a:t>］，</a:t>
            </a:r>
            <a:r>
              <a:rPr lang="en-US" altLang="zh-CN" sz="2800"/>
              <a:t>int </a:t>
            </a:r>
            <a:r>
              <a:rPr lang="zh-CN" altLang="en-US" sz="2800"/>
              <a:t>ｎ）</a:t>
            </a:r>
          </a:p>
          <a:p>
            <a:pPr algn="l" eaLnBrk="1" hangingPunct="1"/>
            <a:r>
              <a:rPr lang="zh-CN" altLang="en-US" sz="2800"/>
              <a:t>｛ </a:t>
            </a:r>
            <a:r>
              <a:rPr lang="en-US" altLang="zh-CN" sz="2800"/>
              <a:t>int </a:t>
            </a:r>
            <a:r>
              <a:rPr lang="zh-CN" altLang="en-US" sz="2800"/>
              <a:t>ａ［１０］；                   </a:t>
            </a:r>
            <a:r>
              <a:rPr lang="en-US" altLang="zh-CN" sz="2800"/>
              <a:t>{</a:t>
            </a:r>
          </a:p>
          <a:p>
            <a:pPr algn="l" eaLnBrk="1" hangingPunct="1"/>
            <a:r>
              <a:rPr lang="en-US" altLang="zh-CN" sz="2800"/>
              <a:t>          …                                         …</a:t>
            </a:r>
          </a:p>
          <a:p>
            <a:pPr algn="l" eaLnBrk="1" hangingPunct="1"/>
            <a:r>
              <a:rPr lang="en-US" altLang="zh-CN" sz="2800"/>
              <a:t>    </a:t>
            </a:r>
            <a:r>
              <a:rPr lang="zh-CN" altLang="en-US" sz="2800" b="1">
                <a:solidFill>
                  <a:srgbClr val="008000"/>
                </a:solidFill>
              </a:rPr>
              <a:t>ｆ</a:t>
            </a:r>
            <a:r>
              <a:rPr lang="zh-CN" altLang="en-US" sz="2800"/>
              <a:t>（ａ，１０）；                  </a:t>
            </a:r>
            <a:r>
              <a:rPr lang="en-US" altLang="zh-CN" sz="2800"/>
              <a:t>}</a:t>
            </a:r>
          </a:p>
          <a:p>
            <a:pPr algn="l" eaLnBrk="1" hangingPunct="1"/>
            <a:r>
              <a:rPr lang="en-US" altLang="zh-CN" sz="2800"/>
              <a:t>   </a:t>
            </a:r>
            <a:r>
              <a:rPr lang="zh-CN" altLang="en-US" sz="2800"/>
              <a:t>｝ </a:t>
            </a:r>
          </a:p>
        </p:txBody>
      </p:sp>
    </p:spTree>
    <p:extLst>
      <p:ext uri="{BB962C8B-B14F-4D97-AF65-F5344CB8AC3E}">
        <p14:creationId xmlns:p14="http://schemas.microsoft.com/office/powerpoint/2010/main" val="3670953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9042" name="Picture 2" descr="j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412875"/>
            <a:ext cx="460375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5561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Text Box 2"/>
          <p:cNvSpPr txBox="1">
            <a:spLocks noChangeArrowheads="1"/>
          </p:cNvSpPr>
          <p:nvPr/>
        </p:nvSpPr>
        <p:spPr bwMode="auto">
          <a:xfrm>
            <a:off x="366715" y="620713"/>
            <a:ext cx="8777287"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solidFill>
                  <a:schemeClr val="accent2"/>
                </a:solidFill>
              </a:rPr>
              <a:t>(2) </a:t>
            </a:r>
            <a:r>
              <a:rPr lang="zh-CN" altLang="en-US" sz="2800" b="1">
                <a:solidFill>
                  <a:schemeClr val="accent2"/>
                </a:solidFill>
              </a:rPr>
              <a:t>实参用数组名，形参用指针变量。如：</a:t>
            </a:r>
            <a:endParaRPr lang="zh-CN" altLang="en-US" sz="2800"/>
          </a:p>
          <a:p>
            <a:pPr algn="l" eaLnBrk="1" hangingPunct="1"/>
            <a:r>
              <a:rPr lang="en-US" altLang="zh-CN" sz="2800"/>
              <a:t>void </a:t>
            </a:r>
            <a:r>
              <a:rPr lang="zh-CN" altLang="en-US" sz="2800"/>
              <a:t>ｍａｉｎ（）                    </a:t>
            </a:r>
            <a:r>
              <a:rPr lang="en-US" altLang="zh-CN" sz="2800"/>
              <a:t>void </a:t>
            </a:r>
            <a:r>
              <a:rPr lang="zh-CN" altLang="en-US" sz="2800" b="1">
                <a:solidFill>
                  <a:srgbClr val="008000"/>
                </a:solidFill>
              </a:rPr>
              <a:t>ｆ</a:t>
            </a:r>
            <a:r>
              <a:rPr lang="zh-CN" altLang="en-US" sz="2800"/>
              <a:t>（</a:t>
            </a:r>
            <a:r>
              <a:rPr lang="en-US" altLang="zh-CN" sz="2800"/>
              <a:t>int *</a:t>
            </a:r>
            <a:r>
              <a:rPr lang="zh-CN" altLang="en-US" sz="2800"/>
              <a:t>ｘ，</a:t>
            </a:r>
            <a:r>
              <a:rPr lang="en-US" altLang="zh-CN" sz="2800"/>
              <a:t>int </a:t>
            </a:r>
            <a:r>
              <a:rPr lang="zh-CN" altLang="en-US" sz="2800"/>
              <a:t>ｎ）</a:t>
            </a:r>
          </a:p>
          <a:p>
            <a:pPr algn="l" eaLnBrk="1" hangingPunct="1"/>
            <a:r>
              <a:rPr lang="zh-CN" altLang="en-US" sz="2800"/>
              <a:t>｛</a:t>
            </a:r>
            <a:r>
              <a:rPr lang="en-US" altLang="zh-CN" sz="2800"/>
              <a:t>int  </a:t>
            </a:r>
            <a:r>
              <a:rPr lang="zh-CN" altLang="en-US" sz="2800"/>
              <a:t>ａ［１０］；                  </a:t>
            </a:r>
            <a:r>
              <a:rPr lang="en-US" altLang="zh-CN" sz="2800"/>
              <a:t>{</a:t>
            </a:r>
          </a:p>
          <a:p>
            <a:pPr algn="l" eaLnBrk="1" hangingPunct="1"/>
            <a:r>
              <a:rPr lang="en-US" altLang="zh-CN" sz="2800"/>
              <a:t>          …                                          …</a:t>
            </a:r>
          </a:p>
          <a:p>
            <a:pPr algn="l" eaLnBrk="1" hangingPunct="1"/>
            <a:r>
              <a:rPr lang="en-US" altLang="zh-CN" sz="2800"/>
              <a:t>  </a:t>
            </a:r>
            <a:r>
              <a:rPr lang="zh-CN" altLang="en-US" sz="2800" b="1">
                <a:solidFill>
                  <a:srgbClr val="008000"/>
                </a:solidFill>
              </a:rPr>
              <a:t>ｆ</a:t>
            </a:r>
            <a:r>
              <a:rPr lang="zh-CN" altLang="en-US" sz="2800"/>
              <a:t>（ａ，１０）；                   </a:t>
            </a:r>
            <a:r>
              <a:rPr lang="en-US" altLang="zh-CN" sz="2800"/>
              <a:t>}</a:t>
            </a:r>
          </a:p>
          <a:p>
            <a:pPr algn="l" eaLnBrk="1" hangingPunct="1"/>
            <a:r>
              <a:rPr lang="en-US" altLang="zh-CN" sz="2800"/>
              <a:t>  </a:t>
            </a:r>
            <a:r>
              <a:rPr lang="zh-CN" altLang="en-US" sz="2800"/>
              <a:t>｝</a:t>
            </a:r>
          </a:p>
        </p:txBody>
      </p:sp>
      <p:sp>
        <p:nvSpPr>
          <p:cNvPr id="600067" name="Text Box 3"/>
          <p:cNvSpPr txBox="1">
            <a:spLocks noChangeArrowheads="1"/>
          </p:cNvSpPr>
          <p:nvPr/>
        </p:nvSpPr>
        <p:spPr bwMode="auto">
          <a:xfrm>
            <a:off x="323852" y="3367088"/>
            <a:ext cx="856932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solidFill>
                  <a:schemeClr val="accent2"/>
                </a:solidFill>
              </a:rPr>
              <a:t>(3)</a:t>
            </a:r>
            <a:r>
              <a:rPr lang="zh-CN" altLang="en-US" sz="2800" b="1">
                <a:solidFill>
                  <a:schemeClr val="accent2"/>
                </a:solidFill>
              </a:rPr>
              <a:t>实参形参都用指针变量。例如：</a:t>
            </a:r>
          </a:p>
          <a:p>
            <a:pPr algn="l" eaLnBrk="1" hangingPunct="1"/>
            <a:r>
              <a:rPr lang="en-US" altLang="zh-CN" sz="2800"/>
              <a:t>void  </a:t>
            </a:r>
            <a:r>
              <a:rPr lang="en-US" altLang="zh-CN" sz="2800" b="1">
                <a:solidFill>
                  <a:srgbClr val="A50021"/>
                </a:solidFill>
              </a:rPr>
              <a:t>main</a:t>
            </a:r>
            <a:r>
              <a:rPr lang="zh-CN" altLang="en-US" sz="2800"/>
              <a:t>（）                      </a:t>
            </a:r>
            <a:r>
              <a:rPr lang="en-US" altLang="zh-CN" sz="2800"/>
              <a:t>void </a:t>
            </a:r>
            <a:r>
              <a:rPr lang="zh-CN" altLang="en-US" sz="2800"/>
              <a:t>ｆ（</a:t>
            </a:r>
            <a:r>
              <a:rPr lang="en-US" altLang="zh-CN" sz="2800"/>
              <a:t>int *</a:t>
            </a:r>
            <a:r>
              <a:rPr lang="zh-CN" altLang="en-US" sz="2800"/>
              <a:t>ｘ，</a:t>
            </a:r>
            <a:r>
              <a:rPr lang="en-US" altLang="zh-CN" sz="2800"/>
              <a:t>int </a:t>
            </a:r>
            <a:r>
              <a:rPr lang="zh-CN" altLang="en-US" sz="2800"/>
              <a:t>ｎ）</a:t>
            </a:r>
          </a:p>
          <a:p>
            <a:pPr algn="l" eaLnBrk="1" hangingPunct="1"/>
            <a:r>
              <a:rPr lang="zh-CN" altLang="en-US" sz="2800"/>
              <a:t>｛</a:t>
            </a:r>
            <a:r>
              <a:rPr lang="en-US" altLang="zh-CN" sz="2800"/>
              <a:t>int </a:t>
            </a:r>
            <a:r>
              <a:rPr lang="zh-CN" altLang="en-US" sz="2800"/>
              <a:t>ａ［１０］</a:t>
            </a:r>
            <a:r>
              <a:rPr lang="en-US" altLang="zh-CN" sz="2800"/>
              <a:t>, *p=a;           {</a:t>
            </a:r>
          </a:p>
          <a:p>
            <a:pPr algn="l" eaLnBrk="1" hangingPunct="1"/>
            <a:r>
              <a:rPr lang="en-US" altLang="zh-CN" sz="2800"/>
              <a:t>               ┇                                 ┇</a:t>
            </a:r>
          </a:p>
          <a:p>
            <a:pPr algn="l" eaLnBrk="1" hangingPunct="1"/>
            <a:r>
              <a:rPr lang="en-US" altLang="zh-CN" sz="2800"/>
              <a:t>   </a:t>
            </a:r>
            <a:r>
              <a:rPr lang="zh-CN" altLang="en-US" sz="2800"/>
              <a:t>ｆ（</a:t>
            </a:r>
            <a:r>
              <a:rPr lang="en-US" altLang="zh-CN" sz="2800"/>
              <a:t>p</a:t>
            </a:r>
            <a:r>
              <a:rPr lang="zh-CN" altLang="en-US" sz="2800"/>
              <a:t>，１０）；                   </a:t>
            </a:r>
            <a:r>
              <a:rPr lang="en-US" altLang="zh-CN" sz="2800"/>
              <a:t>}</a:t>
            </a:r>
          </a:p>
          <a:p>
            <a:pPr algn="l" eaLnBrk="1" hangingPunct="1"/>
            <a:r>
              <a:rPr lang="en-US" altLang="zh-CN" sz="2800"/>
              <a:t>  </a:t>
            </a:r>
            <a:r>
              <a:rPr lang="zh-CN" altLang="en-US" sz="2800"/>
              <a:t>｝ </a:t>
            </a:r>
          </a:p>
        </p:txBody>
      </p:sp>
    </p:spTree>
    <p:extLst>
      <p:ext uri="{BB962C8B-B14F-4D97-AF65-F5344CB8AC3E}">
        <p14:creationId xmlns:p14="http://schemas.microsoft.com/office/powerpoint/2010/main" val="21043614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1090" name="Picture 2" descr="j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765175"/>
            <a:ext cx="3960812" cy="291465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601091" name="Picture 3" descr="j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781302"/>
            <a:ext cx="3817938" cy="2974975"/>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842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Text Box 2"/>
          <p:cNvSpPr txBox="1">
            <a:spLocks noChangeArrowheads="1"/>
          </p:cNvSpPr>
          <p:nvPr/>
        </p:nvSpPr>
        <p:spPr bwMode="auto">
          <a:xfrm>
            <a:off x="395288" y="549275"/>
            <a:ext cx="8748712"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solidFill>
                  <a:schemeClr val="accent2"/>
                </a:solidFill>
              </a:rPr>
              <a:t>(4) </a:t>
            </a:r>
            <a:r>
              <a:rPr lang="zh-CN" altLang="en-US" sz="2800" b="1">
                <a:solidFill>
                  <a:schemeClr val="accent2"/>
                </a:solidFill>
              </a:rPr>
              <a:t>实参为指针变量，形参为数组名。如：</a:t>
            </a:r>
          </a:p>
          <a:p>
            <a:pPr algn="l" eaLnBrk="1" hangingPunct="1"/>
            <a:endParaRPr lang="zh-CN" altLang="en-US" sz="2800" b="1">
              <a:solidFill>
                <a:schemeClr val="accent2"/>
              </a:solidFill>
            </a:endParaRPr>
          </a:p>
          <a:p>
            <a:pPr algn="l" eaLnBrk="1" hangingPunct="1"/>
            <a:r>
              <a:rPr lang="zh-CN" altLang="en-US" sz="2800"/>
              <a:t> </a:t>
            </a:r>
            <a:r>
              <a:rPr lang="en-US" altLang="zh-CN" sz="2800"/>
              <a:t>void main</a:t>
            </a:r>
            <a:r>
              <a:rPr lang="zh-CN" altLang="en-US" sz="2800"/>
              <a:t>（）                        </a:t>
            </a:r>
            <a:r>
              <a:rPr lang="en-US" altLang="zh-CN" sz="2800"/>
              <a:t>void </a:t>
            </a:r>
            <a:r>
              <a:rPr lang="zh-CN" altLang="en-US" sz="2800"/>
              <a:t>ｆ（</a:t>
            </a:r>
            <a:r>
              <a:rPr lang="en-US" altLang="zh-CN" sz="2800"/>
              <a:t>int x[ ]</a:t>
            </a:r>
            <a:r>
              <a:rPr lang="zh-CN" altLang="en-US" sz="2800"/>
              <a:t>，</a:t>
            </a:r>
            <a:r>
              <a:rPr lang="en-US" altLang="zh-CN" sz="2800"/>
              <a:t>int </a:t>
            </a:r>
            <a:r>
              <a:rPr lang="zh-CN" altLang="en-US" sz="2800"/>
              <a:t>ｎ）</a:t>
            </a:r>
          </a:p>
          <a:p>
            <a:pPr algn="l" eaLnBrk="1" hangingPunct="1"/>
            <a:r>
              <a:rPr lang="zh-CN" altLang="en-US" sz="2800"/>
              <a:t>｛ｉｎｔ ａ［１０］</a:t>
            </a:r>
            <a:r>
              <a:rPr lang="en-US" altLang="zh-CN" sz="2800"/>
              <a:t>,*p=a</a:t>
            </a:r>
            <a:r>
              <a:rPr lang="zh-CN" altLang="en-US" sz="2800"/>
              <a:t>；           </a:t>
            </a:r>
            <a:r>
              <a:rPr lang="en-US" altLang="zh-CN" sz="2800"/>
              <a:t>{</a:t>
            </a:r>
          </a:p>
          <a:p>
            <a:pPr algn="l" eaLnBrk="1" hangingPunct="1"/>
            <a:r>
              <a:rPr lang="en-US" altLang="zh-CN" sz="2800"/>
              <a:t>          ┇                                                  ┇</a:t>
            </a:r>
          </a:p>
          <a:p>
            <a:pPr algn="l" eaLnBrk="1" hangingPunct="1"/>
            <a:r>
              <a:rPr lang="en-US" altLang="zh-CN" sz="2800"/>
              <a:t>   </a:t>
            </a:r>
            <a:r>
              <a:rPr lang="zh-CN" altLang="en-US" sz="2800"/>
              <a:t>ｆ（</a:t>
            </a:r>
            <a:r>
              <a:rPr lang="en-US" altLang="zh-CN" sz="2800"/>
              <a:t>p</a:t>
            </a:r>
            <a:r>
              <a:rPr lang="zh-CN" altLang="en-US" sz="2800"/>
              <a:t>，１０）；                            </a:t>
            </a:r>
            <a:r>
              <a:rPr lang="en-US" altLang="zh-CN" sz="2800"/>
              <a:t>}</a:t>
            </a:r>
          </a:p>
          <a:p>
            <a:pPr algn="l" eaLnBrk="1" hangingPunct="1"/>
            <a:r>
              <a:rPr lang="en-US" altLang="zh-CN" sz="2800"/>
              <a:t> </a:t>
            </a:r>
            <a:r>
              <a:rPr lang="zh-CN" altLang="en-US" sz="2800"/>
              <a:t>｝ </a:t>
            </a:r>
          </a:p>
        </p:txBody>
      </p:sp>
      <p:pic>
        <p:nvPicPr>
          <p:cNvPr id="602115" name="Picture 3" descr="j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40" y="3429000"/>
            <a:ext cx="4962525" cy="28321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6222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Text Box 2"/>
          <p:cNvSpPr txBox="1">
            <a:spLocks noChangeArrowheads="1"/>
          </p:cNvSpPr>
          <p:nvPr/>
        </p:nvSpPr>
        <p:spPr bwMode="auto">
          <a:xfrm>
            <a:off x="1600200" y="157638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800"/>
          </a:p>
        </p:txBody>
      </p:sp>
      <p:sp>
        <p:nvSpPr>
          <p:cNvPr id="603139" name="Text Box 3"/>
          <p:cNvSpPr txBox="1">
            <a:spLocks noChangeArrowheads="1"/>
          </p:cNvSpPr>
          <p:nvPr/>
        </p:nvSpPr>
        <p:spPr bwMode="auto">
          <a:xfrm>
            <a:off x="323852" y="188915"/>
            <a:ext cx="8640763" cy="649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t>#include &lt;stdio.h&gt;</a:t>
            </a:r>
            <a:r>
              <a:rPr lang="en-US" altLang="zh-CN" sz="2800"/>
              <a:t>    </a:t>
            </a:r>
          </a:p>
          <a:p>
            <a:pPr algn="l" eaLnBrk="1" hangingPunct="1"/>
            <a:r>
              <a:rPr lang="en-US" altLang="zh-CN" sz="2800"/>
              <a:t>void  </a:t>
            </a:r>
            <a:r>
              <a:rPr lang="en-US" altLang="zh-CN" sz="2800" b="1">
                <a:solidFill>
                  <a:srgbClr val="A50021"/>
                </a:solidFill>
              </a:rPr>
              <a:t>main</a:t>
            </a:r>
            <a:r>
              <a:rPr lang="zh-CN" altLang="en-US" sz="2800"/>
              <a:t>（）</a:t>
            </a:r>
          </a:p>
          <a:p>
            <a:pPr algn="l" eaLnBrk="1" hangingPunct="1"/>
            <a:r>
              <a:rPr lang="en-US" altLang="zh-CN" sz="2800" b="1"/>
              <a:t>{  </a:t>
            </a:r>
            <a:r>
              <a:rPr lang="en-US" altLang="zh-CN" sz="2800"/>
              <a:t>void  </a:t>
            </a:r>
            <a:r>
              <a:rPr lang="en-US" altLang="zh-CN" sz="2800" b="1">
                <a:solidFill>
                  <a:srgbClr val="008000"/>
                </a:solidFill>
              </a:rPr>
              <a:t>inv</a:t>
            </a:r>
            <a:r>
              <a:rPr lang="zh-CN" altLang="en-US" sz="2800"/>
              <a:t>（</a:t>
            </a:r>
            <a:r>
              <a:rPr lang="en-US" altLang="zh-CN" sz="2800"/>
              <a:t>int *</a:t>
            </a:r>
            <a:r>
              <a:rPr lang="zh-CN" altLang="en-US" sz="2800"/>
              <a:t>ｘ，</a:t>
            </a:r>
            <a:r>
              <a:rPr lang="en-US" altLang="zh-CN" sz="2800"/>
              <a:t>int </a:t>
            </a:r>
            <a:r>
              <a:rPr lang="zh-CN" altLang="en-US" sz="2800"/>
              <a:t>ｎ）</a:t>
            </a:r>
            <a:r>
              <a:rPr lang="en-US" altLang="zh-CN" sz="2800"/>
              <a:t>;</a:t>
            </a:r>
          </a:p>
          <a:p>
            <a:pPr algn="l" eaLnBrk="1" hangingPunct="1"/>
            <a:r>
              <a:rPr lang="en-US" altLang="zh-CN" sz="2800"/>
              <a:t>   int </a:t>
            </a:r>
            <a:r>
              <a:rPr lang="zh-CN" altLang="en-US" sz="2800"/>
              <a:t>ｉ，ａｒｒ［１０］，*ｐ＝ａｒｒ；</a:t>
            </a:r>
          </a:p>
          <a:p>
            <a:pPr algn="l" eaLnBrk="1" hangingPunct="1"/>
            <a:r>
              <a:rPr lang="zh-CN" altLang="en-US" sz="2800"/>
              <a:t>   </a:t>
            </a:r>
            <a:r>
              <a:rPr lang="en-US" altLang="zh-CN" sz="2800"/>
              <a:t>printf</a:t>
            </a:r>
            <a:r>
              <a:rPr lang="zh-CN" altLang="en-US" sz="2800"/>
              <a:t>（</a:t>
            </a:r>
            <a:r>
              <a:rPr lang="en-US" altLang="zh-CN" sz="2800"/>
              <a:t>″The original array:\n ″</a:t>
            </a:r>
            <a:r>
              <a:rPr lang="zh-CN" altLang="en-US" sz="2800"/>
              <a:t>）；</a:t>
            </a:r>
          </a:p>
          <a:p>
            <a:pPr algn="l" eaLnBrk="1" hangingPunct="1"/>
            <a:r>
              <a:rPr lang="zh-CN" altLang="en-US" sz="2800"/>
              <a:t>   </a:t>
            </a:r>
            <a:r>
              <a:rPr lang="en-US" altLang="zh-CN" sz="2800"/>
              <a:t>for</a:t>
            </a:r>
            <a:r>
              <a:rPr lang="zh-CN" altLang="en-US" sz="2800"/>
              <a:t>（ｉ＝０；ｉ＜１０；ｉ＋＋，ｐ＋＋）</a:t>
            </a:r>
          </a:p>
          <a:p>
            <a:pPr algn="l" eaLnBrk="1" hangingPunct="1"/>
            <a:r>
              <a:rPr lang="zh-CN" altLang="en-US" sz="2800"/>
              <a:t>　</a:t>
            </a:r>
            <a:r>
              <a:rPr lang="en-US" altLang="zh-CN" sz="2800"/>
              <a:t>scanf</a:t>
            </a:r>
            <a:r>
              <a:rPr lang="zh-CN" altLang="en-US" sz="2800"/>
              <a:t>（</a:t>
            </a:r>
            <a:r>
              <a:rPr lang="en-US" altLang="zh-CN" sz="2800"/>
              <a:t>″</a:t>
            </a:r>
            <a:r>
              <a:rPr lang="zh-CN" altLang="en-US" sz="2800"/>
              <a:t>％ｄ</a:t>
            </a:r>
            <a:r>
              <a:rPr lang="en-US" altLang="zh-CN" sz="2800"/>
              <a:t>″</a:t>
            </a:r>
            <a:r>
              <a:rPr lang="zh-CN" altLang="en-US" sz="2800"/>
              <a:t>，ｐ）；</a:t>
            </a:r>
          </a:p>
          <a:p>
            <a:pPr algn="l" eaLnBrk="1" hangingPunct="1"/>
            <a:r>
              <a:rPr lang="zh-CN" altLang="en-US" sz="2800"/>
              <a:t>　</a:t>
            </a:r>
            <a:r>
              <a:rPr lang="en-US" altLang="zh-CN" sz="2800"/>
              <a:t>printf</a:t>
            </a:r>
            <a:r>
              <a:rPr lang="zh-CN" altLang="en-US" sz="2800"/>
              <a:t>（</a:t>
            </a:r>
            <a:r>
              <a:rPr lang="en-US" altLang="zh-CN" sz="2800"/>
              <a:t>″</a:t>
            </a:r>
            <a:r>
              <a:rPr lang="zh-CN" altLang="en-US" sz="2800"/>
              <a:t>＼ｎ</a:t>
            </a:r>
            <a:r>
              <a:rPr lang="en-US" altLang="zh-CN" sz="2800"/>
              <a:t>″</a:t>
            </a:r>
            <a:r>
              <a:rPr lang="zh-CN" altLang="en-US" sz="2800"/>
              <a:t>）；</a:t>
            </a:r>
          </a:p>
          <a:p>
            <a:pPr algn="l" eaLnBrk="1" hangingPunct="1"/>
            <a:r>
              <a:rPr lang="zh-CN" altLang="en-US" sz="2800"/>
              <a:t>   ｐ＝ａｒｒ；</a:t>
            </a:r>
          </a:p>
          <a:p>
            <a:pPr algn="l" eaLnBrk="1" hangingPunct="1"/>
            <a:r>
              <a:rPr lang="zh-CN" altLang="en-US" sz="2800"/>
              <a:t>  </a:t>
            </a:r>
            <a:r>
              <a:rPr lang="zh-CN" altLang="en-US" sz="2800" b="1">
                <a:solidFill>
                  <a:srgbClr val="008000"/>
                </a:solidFill>
              </a:rPr>
              <a:t> </a:t>
            </a:r>
            <a:r>
              <a:rPr lang="en-US" altLang="zh-CN" sz="2800" b="1">
                <a:solidFill>
                  <a:srgbClr val="008000"/>
                </a:solidFill>
              </a:rPr>
              <a:t>inv</a:t>
            </a:r>
            <a:r>
              <a:rPr lang="zh-CN" altLang="en-US" sz="2800"/>
              <a:t>（ｐ，１０）；             </a:t>
            </a:r>
            <a:r>
              <a:rPr lang="en-US" altLang="zh-CN" sz="2800" b="1">
                <a:solidFill>
                  <a:srgbClr val="008000"/>
                </a:solidFill>
              </a:rPr>
              <a:t>/* </a:t>
            </a:r>
            <a:r>
              <a:rPr lang="zh-CN" altLang="en-US" sz="2800" b="1">
                <a:solidFill>
                  <a:srgbClr val="008000"/>
                </a:solidFill>
              </a:rPr>
              <a:t>实参为指针变量 *</a:t>
            </a:r>
            <a:r>
              <a:rPr lang="en-US" altLang="zh-CN" sz="2800" b="1">
                <a:solidFill>
                  <a:srgbClr val="008000"/>
                </a:solidFill>
              </a:rPr>
              <a:t>/</a:t>
            </a:r>
          </a:p>
          <a:p>
            <a:pPr algn="l" eaLnBrk="1" hangingPunct="1"/>
            <a:r>
              <a:rPr lang="en-US" altLang="zh-CN" sz="2800"/>
              <a:t>   printf</a:t>
            </a:r>
            <a:r>
              <a:rPr lang="zh-CN" altLang="en-US" sz="2800"/>
              <a:t>（</a:t>
            </a:r>
            <a:r>
              <a:rPr lang="en-US" altLang="zh-CN" sz="2800"/>
              <a:t>″The array has been inverted </a:t>
            </a:r>
            <a:r>
              <a:rPr lang="zh-CN" altLang="en-US" sz="2800"/>
              <a:t>：＼ｎ</a:t>
            </a:r>
            <a:r>
              <a:rPr lang="en-US" altLang="zh-CN" sz="2800"/>
              <a:t>″</a:t>
            </a:r>
            <a:r>
              <a:rPr lang="zh-CN" altLang="en-US" sz="2800"/>
              <a:t>）；</a:t>
            </a:r>
          </a:p>
          <a:p>
            <a:pPr algn="l" eaLnBrk="1" hangingPunct="1"/>
            <a:r>
              <a:rPr lang="zh-CN" altLang="en-US" sz="2800"/>
              <a:t>   </a:t>
            </a:r>
            <a:r>
              <a:rPr lang="en-US" altLang="zh-CN" sz="2800"/>
              <a:t>for</a:t>
            </a:r>
            <a:r>
              <a:rPr lang="zh-CN" altLang="en-US" sz="2800"/>
              <a:t>（ｐ＝ａｒｒ；ｐ＜ａｒｒ＋１０；ｐ＋＋ ）</a:t>
            </a:r>
          </a:p>
          <a:p>
            <a:pPr algn="l" eaLnBrk="1" hangingPunct="1"/>
            <a:r>
              <a:rPr lang="zh-CN" altLang="en-US" sz="2800"/>
              <a:t>   </a:t>
            </a:r>
            <a:r>
              <a:rPr lang="en-US" altLang="zh-CN" sz="2800"/>
              <a:t>printf</a:t>
            </a:r>
            <a:r>
              <a:rPr lang="zh-CN" altLang="en-US" sz="2800"/>
              <a:t>（</a:t>
            </a:r>
            <a:r>
              <a:rPr lang="en-US" altLang="zh-CN" sz="2800"/>
              <a:t>″</a:t>
            </a:r>
            <a:r>
              <a:rPr lang="zh-CN" altLang="en-US" sz="2800"/>
              <a:t>％ｄ</a:t>
            </a:r>
            <a:r>
              <a:rPr lang="en-US" altLang="zh-CN" sz="2800"/>
              <a:t>″</a:t>
            </a:r>
            <a:r>
              <a:rPr lang="zh-CN" altLang="en-US" sz="2800"/>
              <a:t>，*ｐ）；</a:t>
            </a:r>
          </a:p>
          <a:p>
            <a:pPr algn="l" eaLnBrk="1" hangingPunct="1"/>
            <a:r>
              <a:rPr lang="zh-CN" altLang="en-US" sz="2800"/>
              <a:t>   </a:t>
            </a:r>
            <a:r>
              <a:rPr lang="en-US" altLang="zh-CN" sz="2800"/>
              <a:t>printf</a:t>
            </a:r>
            <a:r>
              <a:rPr lang="zh-CN" altLang="en-US" sz="2800"/>
              <a:t>（</a:t>
            </a:r>
            <a:r>
              <a:rPr lang="en-US" altLang="zh-CN" sz="2800"/>
              <a:t>″</a:t>
            </a:r>
            <a:r>
              <a:rPr lang="zh-CN" altLang="en-US" sz="2800"/>
              <a:t>＼ｎ</a:t>
            </a:r>
            <a:r>
              <a:rPr lang="en-US" altLang="zh-CN" sz="2800"/>
              <a:t>″</a:t>
            </a:r>
            <a:r>
              <a:rPr lang="zh-CN" altLang="en-US" sz="2800"/>
              <a:t>）；</a:t>
            </a:r>
          </a:p>
          <a:p>
            <a:pPr algn="l" eaLnBrk="1" hangingPunct="1"/>
            <a:r>
              <a:rPr lang="zh-CN" altLang="en-US" sz="2800"/>
              <a:t>　 </a:t>
            </a:r>
            <a:r>
              <a:rPr lang="zh-CN" altLang="en-US" sz="2800" b="1"/>
              <a:t>｝</a:t>
            </a:r>
          </a:p>
        </p:txBody>
      </p:sp>
    </p:spTree>
    <p:extLst>
      <p:ext uri="{BB962C8B-B14F-4D97-AF65-F5344CB8AC3E}">
        <p14:creationId xmlns:p14="http://schemas.microsoft.com/office/powerpoint/2010/main" val="475124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ext Box 2"/>
          <p:cNvSpPr txBox="1">
            <a:spLocks noChangeArrowheads="1"/>
          </p:cNvSpPr>
          <p:nvPr/>
        </p:nvSpPr>
        <p:spPr bwMode="auto">
          <a:xfrm>
            <a:off x="395288" y="765177"/>
            <a:ext cx="68389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void  </a:t>
            </a:r>
            <a:r>
              <a:rPr lang="en-US" altLang="zh-CN" sz="2800" b="1">
                <a:solidFill>
                  <a:srgbClr val="008000"/>
                </a:solidFill>
              </a:rPr>
              <a:t>inv</a:t>
            </a:r>
            <a:r>
              <a:rPr lang="zh-CN" altLang="en-US" sz="2800"/>
              <a:t>（</a:t>
            </a:r>
            <a:r>
              <a:rPr lang="en-US" altLang="zh-CN" sz="2800"/>
              <a:t>int *</a:t>
            </a:r>
            <a:r>
              <a:rPr lang="zh-CN" altLang="en-US" sz="2800"/>
              <a:t>ｘ，</a:t>
            </a:r>
            <a:r>
              <a:rPr lang="en-US" altLang="zh-CN" sz="2800"/>
              <a:t>int </a:t>
            </a:r>
            <a:r>
              <a:rPr lang="zh-CN" altLang="en-US" sz="2800"/>
              <a:t>ｎ）</a:t>
            </a:r>
          </a:p>
          <a:p>
            <a:pPr algn="l" eaLnBrk="1" hangingPunct="1"/>
            <a:r>
              <a:rPr lang="zh-CN" altLang="en-US" sz="2800"/>
              <a:t>｛</a:t>
            </a:r>
            <a:r>
              <a:rPr lang="en-US" altLang="zh-CN" sz="2800"/>
              <a:t>int</a:t>
            </a:r>
            <a:r>
              <a:rPr lang="zh-CN" altLang="en-US" sz="2800"/>
              <a:t>ｐ，ｍ，</a:t>
            </a:r>
            <a:r>
              <a:rPr lang="en-US" altLang="zh-CN" sz="2800"/>
              <a:t>temp</a:t>
            </a:r>
            <a:r>
              <a:rPr lang="zh-CN" altLang="en-US" sz="2800"/>
              <a:t>，*ｉ，*ｊ；</a:t>
            </a:r>
          </a:p>
          <a:p>
            <a:pPr algn="l" eaLnBrk="1" hangingPunct="1"/>
            <a:r>
              <a:rPr lang="zh-CN" altLang="en-US" sz="2800"/>
              <a:t>　ｍ＝（ｎ－１）／２；</a:t>
            </a:r>
          </a:p>
          <a:p>
            <a:pPr algn="l" eaLnBrk="1" hangingPunct="1"/>
            <a:r>
              <a:rPr lang="zh-CN" altLang="en-US" sz="2800"/>
              <a:t> ｉ＝ｘ；ｊ＝ｘ＋ｎ－１；ｐ＝ｘ＋ｍ；</a:t>
            </a:r>
          </a:p>
          <a:p>
            <a:pPr algn="l" eaLnBrk="1" hangingPunct="1"/>
            <a:r>
              <a:rPr lang="zh-CN" altLang="en-US" sz="2800"/>
              <a:t>　</a:t>
            </a:r>
            <a:r>
              <a:rPr lang="en-US" altLang="zh-CN" sz="2800"/>
              <a:t>for</a:t>
            </a:r>
            <a:r>
              <a:rPr lang="zh-CN" altLang="en-US" sz="2800"/>
              <a:t>（；ｉ＜＝ｐ；ｉ＋＋，ｊ－－）</a:t>
            </a:r>
          </a:p>
          <a:p>
            <a:pPr algn="l" eaLnBrk="1" hangingPunct="1"/>
            <a:r>
              <a:rPr lang="zh-CN" altLang="en-US" sz="2800"/>
              <a:t>｛ｔ</a:t>
            </a:r>
            <a:r>
              <a:rPr lang="en-US" altLang="zh-CN" sz="2800"/>
              <a:t>emp</a:t>
            </a:r>
            <a:r>
              <a:rPr lang="zh-CN" altLang="en-US" sz="2800"/>
              <a:t>＝*ｉ；*ｉ＝*ｊ；*ｊ＝</a:t>
            </a:r>
            <a:r>
              <a:rPr lang="en-US" altLang="zh-CN" sz="2800"/>
              <a:t>temp</a:t>
            </a:r>
            <a:r>
              <a:rPr lang="zh-CN" altLang="en-US" sz="2800"/>
              <a:t>；｝</a:t>
            </a:r>
          </a:p>
          <a:p>
            <a:pPr algn="l" eaLnBrk="1" hangingPunct="1"/>
            <a:r>
              <a:rPr lang="zh-CN" altLang="en-US" sz="2800"/>
              <a:t>　</a:t>
            </a:r>
            <a:r>
              <a:rPr lang="en-US" altLang="zh-CN" sz="2800"/>
              <a:t>return</a:t>
            </a:r>
            <a:r>
              <a:rPr lang="zh-CN" altLang="en-US" sz="2800"/>
              <a:t>；</a:t>
            </a:r>
          </a:p>
          <a:p>
            <a:pPr algn="l" eaLnBrk="1" hangingPunct="1"/>
            <a:r>
              <a:rPr lang="zh-CN" altLang="en-US" sz="2800"/>
              <a:t> ｝</a:t>
            </a:r>
          </a:p>
        </p:txBody>
      </p:sp>
    </p:spTree>
    <p:extLst>
      <p:ext uri="{BB962C8B-B14F-4D97-AF65-F5344CB8AC3E}">
        <p14:creationId xmlns:p14="http://schemas.microsoft.com/office/powerpoint/2010/main" val="2475798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30" name="Text Box 2"/>
          <p:cNvSpPr txBox="1">
            <a:spLocks noChangeArrowheads="1"/>
          </p:cNvSpPr>
          <p:nvPr/>
        </p:nvSpPr>
        <p:spPr bwMode="auto">
          <a:xfrm>
            <a:off x="250825" y="260352"/>
            <a:ext cx="8396288" cy="519113"/>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a:t>
            </a:r>
            <a:r>
              <a:rPr lang="en-US" altLang="zh-CN" sz="2800" b="1">
                <a:solidFill>
                  <a:schemeClr val="bg1"/>
                </a:solidFill>
              </a:rPr>
              <a:t>9 </a:t>
            </a:r>
            <a:r>
              <a:rPr lang="zh-CN" altLang="en-US" sz="2800" b="1">
                <a:solidFill>
                  <a:schemeClr val="bg1"/>
                </a:solidFill>
              </a:rPr>
              <a:t>用选择法对１０个整数按由大到小顺序排序</a:t>
            </a:r>
            <a:r>
              <a:rPr lang="zh-CN" altLang="en-US" sz="2800"/>
              <a:t> </a:t>
            </a:r>
          </a:p>
        </p:txBody>
      </p:sp>
      <p:sp>
        <p:nvSpPr>
          <p:cNvPr id="1328131" name="Text Box 3"/>
          <p:cNvSpPr txBox="1">
            <a:spLocks noChangeArrowheads="1"/>
          </p:cNvSpPr>
          <p:nvPr/>
        </p:nvSpPr>
        <p:spPr bwMode="auto">
          <a:xfrm>
            <a:off x="539752" y="1052515"/>
            <a:ext cx="748474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en-US" altLang="zh-CN" sz="2800"/>
              <a:t>void  </a:t>
            </a:r>
            <a:r>
              <a:rPr lang="en-US" altLang="zh-CN" sz="2800" b="1">
                <a:solidFill>
                  <a:srgbClr val="A50021"/>
                </a:solidFill>
              </a:rPr>
              <a:t> main</a:t>
            </a:r>
            <a:r>
              <a:rPr lang="zh-CN" altLang="en-US" sz="2800"/>
              <a:t>（）</a:t>
            </a:r>
          </a:p>
          <a:p>
            <a:pPr algn="l" eaLnBrk="1" hangingPunct="1"/>
            <a:r>
              <a:rPr lang="en-US" altLang="zh-CN" sz="2800"/>
              <a:t>{ void  </a:t>
            </a:r>
            <a:r>
              <a:rPr lang="en-US" altLang="zh-CN" sz="2800" b="1">
                <a:solidFill>
                  <a:srgbClr val="008000"/>
                </a:solidFill>
              </a:rPr>
              <a:t>sort</a:t>
            </a:r>
            <a:r>
              <a:rPr lang="zh-CN" altLang="en-US" sz="2800"/>
              <a:t>（</a:t>
            </a:r>
            <a:r>
              <a:rPr lang="en-US" altLang="zh-CN" sz="2800"/>
              <a:t>int </a:t>
            </a:r>
            <a:r>
              <a:rPr lang="zh-CN" altLang="en-US" sz="2800"/>
              <a:t>ｘ［ ］，</a:t>
            </a:r>
            <a:r>
              <a:rPr lang="en-US" altLang="zh-CN" sz="2800"/>
              <a:t>int </a:t>
            </a:r>
            <a:r>
              <a:rPr lang="zh-CN" altLang="en-US" sz="2800"/>
              <a:t>ｎ）</a:t>
            </a:r>
            <a:r>
              <a:rPr lang="en-US" altLang="zh-CN" sz="2800"/>
              <a:t>;</a:t>
            </a:r>
          </a:p>
          <a:p>
            <a:pPr algn="l" eaLnBrk="1" hangingPunct="1"/>
            <a:r>
              <a:rPr lang="en-US" altLang="zh-CN" sz="2800"/>
              <a:t>   int*</a:t>
            </a:r>
            <a:r>
              <a:rPr lang="zh-CN" altLang="en-US" sz="2800"/>
              <a:t>ｐ，ｉ，ａ［</a:t>
            </a:r>
            <a:r>
              <a:rPr lang="en-US" altLang="zh-CN" sz="2800"/>
              <a:t>10</a:t>
            </a:r>
            <a:r>
              <a:rPr lang="zh-CN" altLang="en-US" sz="2800"/>
              <a:t>］；</a:t>
            </a:r>
          </a:p>
          <a:p>
            <a:pPr algn="l" eaLnBrk="1" hangingPunct="1"/>
            <a:r>
              <a:rPr lang="zh-CN" altLang="en-US" sz="2800"/>
              <a:t>  ｐ＝ａ；</a:t>
            </a:r>
          </a:p>
          <a:p>
            <a:pPr algn="l" eaLnBrk="1" hangingPunct="1"/>
            <a:r>
              <a:rPr lang="zh-CN" altLang="en-US" sz="2800"/>
              <a:t>    </a:t>
            </a:r>
            <a:r>
              <a:rPr lang="en-US" altLang="zh-CN" sz="2800"/>
              <a:t>for</a:t>
            </a:r>
            <a:r>
              <a:rPr lang="zh-CN" altLang="en-US" sz="2800"/>
              <a:t>（ｉ＝０；ｉ＜１０；ｉ＋＋）</a:t>
            </a:r>
          </a:p>
          <a:p>
            <a:pPr algn="l" eaLnBrk="1" hangingPunct="1"/>
            <a:r>
              <a:rPr lang="zh-CN" altLang="en-US" sz="2800"/>
              <a:t>　　     </a:t>
            </a:r>
            <a:r>
              <a:rPr lang="en-US" altLang="zh-CN" sz="2800"/>
              <a:t>scanf</a:t>
            </a:r>
            <a:r>
              <a:rPr lang="zh-CN" altLang="en-US" sz="2800"/>
              <a:t>（</a:t>
            </a:r>
            <a:r>
              <a:rPr lang="en-US" altLang="zh-CN" sz="2800"/>
              <a:t>″</a:t>
            </a:r>
            <a:r>
              <a:rPr lang="zh-CN" altLang="en-US" sz="2800"/>
              <a:t>％ｄ</a:t>
            </a:r>
            <a:r>
              <a:rPr lang="en-US" altLang="zh-CN" sz="2800"/>
              <a:t>″</a:t>
            </a:r>
            <a:r>
              <a:rPr lang="zh-CN" altLang="en-US" sz="2800"/>
              <a:t>，ｐ＋＋）；</a:t>
            </a:r>
          </a:p>
          <a:p>
            <a:pPr algn="l" eaLnBrk="1" hangingPunct="1"/>
            <a:r>
              <a:rPr lang="zh-CN" altLang="en-US" sz="2800"/>
              <a:t>  ｐ＝ａ；</a:t>
            </a:r>
          </a:p>
          <a:p>
            <a:pPr algn="l" eaLnBrk="1" hangingPunct="1"/>
            <a:r>
              <a:rPr lang="zh-CN" altLang="en-US" sz="2800"/>
              <a:t>    </a:t>
            </a:r>
            <a:r>
              <a:rPr lang="en-US" altLang="zh-CN" sz="2800"/>
              <a:t>sort</a:t>
            </a:r>
            <a:r>
              <a:rPr lang="zh-CN" altLang="en-US" sz="2800"/>
              <a:t>（ｐ，１０）；</a:t>
            </a:r>
          </a:p>
          <a:p>
            <a:pPr algn="l" eaLnBrk="1" hangingPunct="1"/>
            <a:r>
              <a:rPr lang="zh-CN" altLang="en-US" sz="2800"/>
              <a:t>   </a:t>
            </a:r>
            <a:r>
              <a:rPr lang="en-US" altLang="zh-CN" sz="2800"/>
              <a:t>for</a:t>
            </a:r>
            <a:r>
              <a:rPr lang="zh-CN" altLang="en-US" sz="2800"/>
              <a:t>（ｐ＝ａ，ｉ＝０；ｉ＜１０；ｉ＋＋）</a:t>
            </a:r>
          </a:p>
          <a:p>
            <a:pPr algn="l" eaLnBrk="1" hangingPunct="1"/>
            <a:r>
              <a:rPr lang="zh-CN" altLang="en-US" sz="2800"/>
              <a:t>｛ｐｒｉｎｔｆ（</a:t>
            </a:r>
            <a:r>
              <a:rPr lang="en-US" altLang="zh-CN" sz="2800"/>
              <a:t>″</a:t>
            </a:r>
            <a:r>
              <a:rPr lang="zh-CN" altLang="en-US" sz="2800"/>
              <a:t>％ｄ</a:t>
            </a:r>
            <a:r>
              <a:rPr lang="en-US" altLang="zh-CN" sz="2800"/>
              <a:t>″</a:t>
            </a:r>
            <a:r>
              <a:rPr lang="zh-CN" altLang="en-US" sz="2800"/>
              <a:t>，*ｐ）；ｐ＋＋；｝</a:t>
            </a:r>
          </a:p>
          <a:p>
            <a:pPr algn="l" eaLnBrk="1" hangingPunct="1"/>
            <a:r>
              <a:rPr lang="zh-CN" altLang="en-US" sz="2800"/>
              <a:t>｝</a:t>
            </a:r>
          </a:p>
        </p:txBody>
      </p:sp>
    </p:spTree>
    <p:extLst>
      <p:ext uri="{BB962C8B-B14F-4D97-AF65-F5344CB8AC3E}">
        <p14:creationId xmlns:p14="http://schemas.microsoft.com/office/powerpoint/2010/main" val="1926570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28130"/>
                                        </p:tgtEl>
                                        <p:attrNameLst>
                                          <p:attrName>style.visibility</p:attrName>
                                        </p:attrNameLst>
                                      </p:cBhvr>
                                      <p:to>
                                        <p:strVal val="visible"/>
                                      </p:to>
                                    </p:set>
                                    <p:anim calcmode="lin" valueType="num">
                                      <p:cBhvr additive="base">
                                        <p:cTn id="7" dur="500" fill="hold"/>
                                        <p:tgtEl>
                                          <p:spTgt spid="1328130"/>
                                        </p:tgtEl>
                                        <p:attrNameLst>
                                          <p:attrName>ppt_x</p:attrName>
                                        </p:attrNameLst>
                                      </p:cBhvr>
                                      <p:tavLst>
                                        <p:tav tm="0">
                                          <p:val>
                                            <p:strVal val="0-#ppt_w/2"/>
                                          </p:val>
                                        </p:tav>
                                        <p:tav tm="100000">
                                          <p:val>
                                            <p:strVal val="#ppt_x"/>
                                          </p:val>
                                        </p:tav>
                                      </p:tavLst>
                                    </p:anim>
                                    <p:anim calcmode="lin" valueType="num">
                                      <p:cBhvr additive="base">
                                        <p:cTn id="8" dur="500" fill="hold"/>
                                        <p:tgtEl>
                                          <p:spTgt spid="13281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328131"/>
                                        </p:tgtEl>
                                        <p:attrNameLst>
                                          <p:attrName>style.visibility</p:attrName>
                                        </p:attrNameLst>
                                      </p:cBhvr>
                                      <p:to>
                                        <p:strVal val="visible"/>
                                      </p:to>
                                    </p:set>
                                    <p:animEffect transition="in" filter="wipe(up)">
                                      <p:cBhvr>
                                        <p:cTn id="13" dur="500"/>
                                        <p:tgtEl>
                                          <p:spTgt spid="132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8130" grpId="0" animBg="1"/>
      <p:bldP spid="132813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ChangeArrowheads="1"/>
          </p:cNvSpPr>
          <p:nvPr/>
        </p:nvSpPr>
        <p:spPr bwMode="auto">
          <a:xfrm>
            <a:off x="360363" y="738188"/>
            <a:ext cx="8388350"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void  </a:t>
            </a:r>
            <a:r>
              <a:rPr lang="en-US" altLang="zh-CN" sz="2800" b="1">
                <a:solidFill>
                  <a:srgbClr val="A50021"/>
                </a:solidFill>
              </a:rPr>
              <a:t>sort</a:t>
            </a:r>
            <a:r>
              <a:rPr lang="zh-CN" altLang="en-US" sz="2800"/>
              <a:t>（</a:t>
            </a:r>
            <a:r>
              <a:rPr lang="en-US" altLang="zh-CN" sz="2800"/>
              <a:t>int </a:t>
            </a:r>
            <a:r>
              <a:rPr lang="zh-CN" altLang="en-US" sz="2800"/>
              <a:t>ｘ</a:t>
            </a:r>
            <a:r>
              <a:rPr lang="en-US" altLang="zh-CN" sz="2800"/>
              <a:t>[ ]</a:t>
            </a:r>
            <a:r>
              <a:rPr lang="zh-CN" altLang="en-US" sz="2800"/>
              <a:t>，</a:t>
            </a:r>
            <a:r>
              <a:rPr lang="en-US" altLang="zh-CN" sz="2800"/>
              <a:t>int </a:t>
            </a:r>
            <a:r>
              <a:rPr lang="zh-CN" altLang="en-US" sz="2800"/>
              <a:t>ｎ）</a:t>
            </a:r>
          </a:p>
          <a:p>
            <a:pPr algn="l" eaLnBrk="1" hangingPunct="1"/>
            <a:r>
              <a:rPr lang="zh-CN" altLang="en-US" sz="2800"/>
              <a:t>｛ </a:t>
            </a:r>
            <a:r>
              <a:rPr lang="en-US" altLang="zh-CN" sz="2800"/>
              <a:t>int </a:t>
            </a:r>
            <a:r>
              <a:rPr lang="zh-CN" altLang="en-US" sz="2800"/>
              <a:t>ｉ，ｊ，ｋ，ｔ；</a:t>
            </a:r>
          </a:p>
          <a:p>
            <a:pPr algn="l" eaLnBrk="1" hangingPunct="1"/>
            <a:r>
              <a:rPr lang="zh-CN" altLang="en-US" sz="2800"/>
              <a:t>     </a:t>
            </a:r>
            <a:r>
              <a:rPr lang="en-US" altLang="zh-CN" sz="2800"/>
              <a:t>for</a:t>
            </a:r>
            <a:r>
              <a:rPr lang="zh-CN" altLang="en-US" sz="2800"/>
              <a:t>（ｉ＝０；ｉ＜ｎ－１；ｉ＋＋）</a:t>
            </a:r>
          </a:p>
          <a:p>
            <a:pPr algn="l" eaLnBrk="1" hangingPunct="1"/>
            <a:r>
              <a:rPr lang="zh-CN" altLang="en-US" sz="2800"/>
              <a:t>　｛ｋ＝ｉ；</a:t>
            </a:r>
          </a:p>
          <a:p>
            <a:pPr algn="l" eaLnBrk="1" hangingPunct="1"/>
            <a:r>
              <a:rPr lang="zh-CN" altLang="en-US" sz="2800"/>
              <a:t>　　</a:t>
            </a:r>
            <a:r>
              <a:rPr lang="en-US" altLang="zh-CN" sz="2800"/>
              <a:t>for</a:t>
            </a:r>
            <a:r>
              <a:rPr lang="zh-CN" altLang="en-US" sz="2800"/>
              <a:t>（ｊ＝ｉ＋１；ｊ＜ｎ；ｊ＋＋）</a:t>
            </a:r>
          </a:p>
          <a:p>
            <a:pPr algn="l" eaLnBrk="1" hangingPunct="1"/>
            <a:r>
              <a:rPr lang="zh-CN" altLang="en-US" sz="2800"/>
              <a:t>　　ｉｆ（ｘ［ｊ］＞ｘ［ｋ］）　</a:t>
            </a:r>
          </a:p>
          <a:p>
            <a:pPr algn="l" eaLnBrk="1" hangingPunct="1"/>
            <a:r>
              <a:rPr lang="zh-CN" altLang="en-US" sz="2800"/>
              <a:t>               ｋ＝ｊ；</a:t>
            </a:r>
          </a:p>
          <a:p>
            <a:pPr algn="l" eaLnBrk="1" hangingPunct="1"/>
            <a:r>
              <a:rPr lang="zh-CN" altLang="en-US" sz="2800"/>
              <a:t>　    ｉｆ（ｋ！＝ｉ）</a:t>
            </a:r>
          </a:p>
          <a:p>
            <a:pPr algn="l" eaLnBrk="1" hangingPunct="1"/>
            <a:r>
              <a:rPr lang="zh-CN" altLang="en-US" sz="2800"/>
              <a:t>　　｛ｔ＝ｘ［ｉ］；</a:t>
            </a:r>
          </a:p>
          <a:p>
            <a:pPr algn="l" eaLnBrk="1" hangingPunct="1"/>
            <a:r>
              <a:rPr lang="zh-CN" altLang="en-US" sz="2800"/>
              <a:t>            ｘ［ｉ］＝ｘ［ｋ］；</a:t>
            </a:r>
          </a:p>
          <a:p>
            <a:pPr algn="l" eaLnBrk="1" hangingPunct="1"/>
            <a:r>
              <a:rPr lang="zh-CN" altLang="en-US" sz="2800"/>
              <a:t>            ｘ［ｋ］＝ｔ；｝</a:t>
            </a:r>
          </a:p>
          <a:p>
            <a:pPr algn="l" eaLnBrk="1" hangingPunct="1"/>
            <a:r>
              <a:rPr lang="zh-CN" altLang="en-US" sz="2800"/>
              <a:t>　     ｝</a:t>
            </a:r>
          </a:p>
          <a:p>
            <a:pPr algn="l" eaLnBrk="1" hangingPunct="1"/>
            <a:r>
              <a:rPr lang="zh-CN" altLang="en-US" sz="2800"/>
              <a:t> ｝</a:t>
            </a:r>
          </a:p>
        </p:txBody>
      </p:sp>
    </p:spTree>
    <p:extLst>
      <p:ext uri="{BB962C8B-B14F-4D97-AF65-F5344CB8AC3E}">
        <p14:creationId xmlns:p14="http://schemas.microsoft.com/office/powerpoint/2010/main" val="30989543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Text Box 2"/>
          <p:cNvSpPr txBox="1">
            <a:spLocks noChangeArrowheads="1"/>
          </p:cNvSpPr>
          <p:nvPr/>
        </p:nvSpPr>
        <p:spPr bwMode="auto">
          <a:xfrm>
            <a:off x="323850" y="404815"/>
            <a:ext cx="4237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t>10.</a:t>
            </a:r>
            <a:r>
              <a:rPr lang="zh-CN" altLang="en-US" sz="3200" b="1"/>
              <a:t>３</a:t>
            </a:r>
            <a:r>
              <a:rPr lang="en-US" altLang="zh-CN" sz="3200" b="1"/>
              <a:t>.</a:t>
            </a:r>
            <a:r>
              <a:rPr lang="zh-CN" altLang="en-US" sz="2800" b="1"/>
              <a:t>４ 多维数组与指针</a:t>
            </a:r>
            <a:r>
              <a:rPr lang="zh-CN" altLang="en-US" sz="2800"/>
              <a:t> </a:t>
            </a:r>
          </a:p>
        </p:txBody>
      </p:sp>
      <p:sp>
        <p:nvSpPr>
          <p:cNvPr id="1330179" name="Text Box 3"/>
          <p:cNvSpPr txBox="1">
            <a:spLocks noChangeArrowheads="1"/>
          </p:cNvSpPr>
          <p:nvPr/>
        </p:nvSpPr>
        <p:spPr bwMode="auto">
          <a:xfrm>
            <a:off x="250825" y="1125540"/>
            <a:ext cx="8605838"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pPr>
            <a:r>
              <a:rPr lang="zh-CN" altLang="en-US" sz="2800"/>
              <a:t>用指针变量可以指向一维数组中的元素，也可以指向多维数组中的元素。但在概念上和使用上，多维数组的指针比一维数组的指针要复杂一些。 </a:t>
            </a:r>
          </a:p>
        </p:txBody>
      </p:sp>
      <p:sp>
        <p:nvSpPr>
          <p:cNvPr id="1330180" name="Text Box 4"/>
          <p:cNvSpPr txBox="1">
            <a:spLocks noChangeArrowheads="1"/>
          </p:cNvSpPr>
          <p:nvPr/>
        </p:nvSpPr>
        <p:spPr bwMode="auto">
          <a:xfrm>
            <a:off x="395290" y="2781302"/>
            <a:ext cx="3754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A50021"/>
                </a:solidFill>
              </a:rPr>
              <a:t>1. </a:t>
            </a:r>
            <a:r>
              <a:rPr lang="zh-CN" altLang="en-US" sz="2800" b="1">
                <a:solidFill>
                  <a:srgbClr val="A50021"/>
                </a:solidFill>
              </a:rPr>
              <a:t>多维数组元素的地址</a:t>
            </a:r>
          </a:p>
        </p:txBody>
      </p:sp>
      <p:sp>
        <p:nvSpPr>
          <p:cNvPr id="1330181" name="Text Box 5"/>
          <p:cNvSpPr txBox="1">
            <a:spLocks noChangeArrowheads="1"/>
          </p:cNvSpPr>
          <p:nvPr/>
        </p:nvSpPr>
        <p:spPr bwMode="auto">
          <a:xfrm>
            <a:off x="250827" y="3284538"/>
            <a:ext cx="85693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先回顾一下多维数组的性质</a:t>
            </a:r>
            <a:r>
              <a:rPr lang="en-US" altLang="zh-CN" sz="2800"/>
              <a:t>,</a:t>
            </a:r>
            <a:r>
              <a:rPr lang="zh-CN" altLang="en-US" sz="2800"/>
              <a:t>可以认为二维数组是“数组的数组”，例 </a:t>
            </a:r>
            <a:r>
              <a:rPr lang="en-US" altLang="zh-CN" sz="2800" b="1"/>
              <a:t>:</a:t>
            </a:r>
            <a:endParaRPr lang="en-US" altLang="zh-CN" sz="2800">
              <a:solidFill>
                <a:srgbClr val="A50021"/>
              </a:solidFill>
            </a:endParaRPr>
          </a:p>
          <a:p>
            <a:pPr algn="l" eaLnBrk="1" hangingPunct="1">
              <a:lnSpc>
                <a:spcPct val="120000"/>
              </a:lnSpc>
            </a:pPr>
            <a:r>
              <a:rPr lang="zh-CN" altLang="en-US" sz="2800" b="1"/>
              <a:t>定义</a:t>
            </a:r>
            <a:r>
              <a:rPr lang="en-US" altLang="zh-CN" sz="2800">
                <a:solidFill>
                  <a:srgbClr val="A50021"/>
                </a:solidFill>
              </a:rPr>
              <a:t>int a</a:t>
            </a:r>
            <a:r>
              <a:rPr lang="zh-CN" altLang="en-US" sz="2800">
                <a:solidFill>
                  <a:srgbClr val="A50021"/>
                </a:solidFill>
              </a:rPr>
              <a:t>［</a:t>
            </a:r>
            <a:r>
              <a:rPr lang="en-US" altLang="zh-CN" sz="2800">
                <a:solidFill>
                  <a:srgbClr val="A50021"/>
                </a:solidFill>
              </a:rPr>
              <a:t>3</a:t>
            </a:r>
            <a:r>
              <a:rPr lang="zh-CN" altLang="en-US" sz="2800">
                <a:solidFill>
                  <a:srgbClr val="A50021"/>
                </a:solidFill>
              </a:rPr>
              <a:t>］［</a:t>
            </a:r>
            <a:r>
              <a:rPr lang="en-US" altLang="zh-CN" sz="2800">
                <a:solidFill>
                  <a:srgbClr val="A50021"/>
                </a:solidFill>
              </a:rPr>
              <a:t>4</a:t>
            </a:r>
            <a:r>
              <a:rPr lang="zh-CN" altLang="en-US" sz="2800">
                <a:solidFill>
                  <a:srgbClr val="A50021"/>
                </a:solidFill>
              </a:rPr>
              <a:t>］</a:t>
            </a:r>
            <a:r>
              <a:rPr lang="en-US" altLang="zh-CN" sz="2800">
                <a:solidFill>
                  <a:schemeClr val="accent2"/>
                </a:solidFill>
              </a:rPr>
              <a:t>={{1</a:t>
            </a:r>
            <a:r>
              <a:rPr lang="zh-CN" altLang="en-US" sz="2800">
                <a:solidFill>
                  <a:schemeClr val="accent2"/>
                </a:solidFill>
              </a:rPr>
              <a:t>，</a:t>
            </a:r>
            <a:r>
              <a:rPr lang="en-US" altLang="zh-CN" sz="2800">
                <a:solidFill>
                  <a:schemeClr val="accent2"/>
                </a:solidFill>
              </a:rPr>
              <a:t>3</a:t>
            </a:r>
            <a:r>
              <a:rPr lang="zh-CN" altLang="en-US" sz="2800">
                <a:solidFill>
                  <a:schemeClr val="accent2"/>
                </a:solidFill>
              </a:rPr>
              <a:t>，</a:t>
            </a:r>
            <a:r>
              <a:rPr lang="en-US" altLang="zh-CN" sz="2800">
                <a:solidFill>
                  <a:schemeClr val="accent2"/>
                </a:solidFill>
              </a:rPr>
              <a:t>5</a:t>
            </a:r>
            <a:r>
              <a:rPr lang="zh-CN" altLang="en-US" sz="2800">
                <a:solidFill>
                  <a:schemeClr val="accent2"/>
                </a:solidFill>
              </a:rPr>
              <a:t>，</a:t>
            </a:r>
            <a:r>
              <a:rPr lang="en-US" altLang="zh-CN" sz="2800">
                <a:solidFill>
                  <a:schemeClr val="accent2"/>
                </a:solidFill>
              </a:rPr>
              <a:t>7}</a:t>
            </a:r>
            <a:r>
              <a:rPr lang="zh-CN" altLang="en-US" sz="2800">
                <a:solidFill>
                  <a:schemeClr val="accent2"/>
                </a:solidFill>
              </a:rPr>
              <a:t>，｛９，１１，１３，１５｝，｛１７，１９，２１，２３｝</a:t>
            </a:r>
            <a:r>
              <a:rPr lang="en-US" altLang="zh-CN" sz="2800">
                <a:solidFill>
                  <a:schemeClr val="accent2"/>
                </a:solidFill>
              </a:rPr>
              <a:t>}</a:t>
            </a:r>
            <a:r>
              <a:rPr lang="zh-CN" altLang="en-US" sz="2800">
                <a:solidFill>
                  <a:schemeClr val="accent2"/>
                </a:solidFill>
              </a:rPr>
              <a:t>；</a:t>
            </a:r>
          </a:p>
          <a:p>
            <a:pPr algn="l" eaLnBrk="1" hangingPunct="1">
              <a:lnSpc>
                <a:spcPct val="120000"/>
              </a:lnSpc>
            </a:pPr>
            <a:r>
              <a:rPr lang="zh-CN" altLang="en-US" sz="2800"/>
              <a:t>则二维数组</a:t>
            </a:r>
            <a:r>
              <a:rPr lang="en-US" altLang="zh-CN" sz="2800"/>
              <a:t>a</a:t>
            </a:r>
            <a:r>
              <a:rPr lang="zh-CN" altLang="en-US" sz="2800"/>
              <a:t>是由</a:t>
            </a:r>
            <a:r>
              <a:rPr lang="en-US" altLang="zh-CN" sz="2800"/>
              <a:t>3</a:t>
            </a:r>
            <a:r>
              <a:rPr lang="zh-CN" altLang="en-US" sz="2800"/>
              <a:t>个一维数组所组成的。设二维数组的首行的首地址为２０００   ，则</a:t>
            </a:r>
          </a:p>
        </p:txBody>
      </p:sp>
    </p:spTree>
    <p:extLst>
      <p:ext uri="{BB962C8B-B14F-4D97-AF65-F5344CB8AC3E}">
        <p14:creationId xmlns:p14="http://schemas.microsoft.com/office/powerpoint/2010/main" val="639072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30178"/>
                                        </p:tgtEl>
                                        <p:attrNameLst>
                                          <p:attrName>style.visibility</p:attrName>
                                        </p:attrNameLst>
                                      </p:cBhvr>
                                      <p:to>
                                        <p:strVal val="visible"/>
                                      </p:to>
                                    </p:set>
                                    <p:anim calcmode="lin" valueType="num">
                                      <p:cBhvr additive="base">
                                        <p:cTn id="7" dur="500" fill="hold"/>
                                        <p:tgtEl>
                                          <p:spTgt spid="1330178"/>
                                        </p:tgtEl>
                                        <p:attrNameLst>
                                          <p:attrName>ppt_x</p:attrName>
                                        </p:attrNameLst>
                                      </p:cBhvr>
                                      <p:tavLst>
                                        <p:tav tm="0">
                                          <p:val>
                                            <p:strVal val="0-#ppt_w/2"/>
                                          </p:val>
                                        </p:tav>
                                        <p:tav tm="100000">
                                          <p:val>
                                            <p:strVal val="#ppt_x"/>
                                          </p:val>
                                        </p:tav>
                                      </p:tavLst>
                                    </p:anim>
                                    <p:anim calcmode="lin" valueType="num">
                                      <p:cBhvr additive="base">
                                        <p:cTn id="8" dur="500" fill="hold"/>
                                        <p:tgtEl>
                                          <p:spTgt spid="13301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0179"/>
                                        </p:tgtEl>
                                        <p:attrNameLst>
                                          <p:attrName>style.visibility</p:attrName>
                                        </p:attrNameLst>
                                      </p:cBhvr>
                                      <p:to>
                                        <p:strVal val="visible"/>
                                      </p:to>
                                    </p:set>
                                    <p:anim calcmode="lin" valueType="num">
                                      <p:cBhvr additive="base">
                                        <p:cTn id="13" dur="500" fill="hold"/>
                                        <p:tgtEl>
                                          <p:spTgt spid="1330179"/>
                                        </p:tgtEl>
                                        <p:attrNameLst>
                                          <p:attrName>ppt_x</p:attrName>
                                        </p:attrNameLst>
                                      </p:cBhvr>
                                      <p:tavLst>
                                        <p:tav tm="0">
                                          <p:val>
                                            <p:strVal val="0-#ppt_w/2"/>
                                          </p:val>
                                        </p:tav>
                                        <p:tav tm="100000">
                                          <p:val>
                                            <p:strVal val="#ppt_x"/>
                                          </p:val>
                                        </p:tav>
                                      </p:tavLst>
                                    </p:anim>
                                    <p:anim calcmode="lin" valueType="num">
                                      <p:cBhvr additive="base">
                                        <p:cTn id="14" dur="500" fill="hold"/>
                                        <p:tgtEl>
                                          <p:spTgt spid="13301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0180"/>
                                        </p:tgtEl>
                                        <p:attrNameLst>
                                          <p:attrName>style.visibility</p:attrName>
                                        </p:attrNameLst>
                                      </p:cBhvr>
                                      <p:to>
                                        <p:strVal val="visible"/>
                                      </p:to>
                                    </p:set>
                                    <p:anim calcmode="lin" valueType="num">
                                      <p:cBhvr additive="base">
                                        <p:cTn id="19" dur="500" fill="hold"/>
                                        <p:tgtEl>
                                          <p:spTgt spid="1330180"/>
                                        </p:tgtEl>
                                        <p:attrNameLst>
                                          <p:attrName>ppt_x</p:attrName>
                                        </p:attrNameLst>
                                      </p:cBhvr>
                                      <p:tavLst>
                                        <p:tav tm="0">
                                          <p:val>
                                            <p:strVal val="0-#ppt_w/2"/>
                                          </p:val>
                                        </p:tav>
                                        <p:tav tm="100000">
                                          <p:val>
                                            <p:strVal val="#ppt_x"/>
                                          </p:val>
                                        </p:tav>
                                      </p:tavLst>
                                    </p:anim>
                                    <p:anim calcmode="lin" valueType="num">
                                      <p:cBhvr additive="base">
                                        <p:cTn id="20" dur="500" fill="hold"/>
                                        <p:tgtEl>
                                          <p:spTgt spid="133018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0181"/>
                                        </p:tgtEl>
                                        <p:attrNameLst>
                                          <p:attrName>style.visibility</p:attrName>
                                        </p:attrNameLst>
                                      </p:cBhvr>
                                      <p:to>
                                        <p:strVal val="visible"/>
                                      </p:to>
                                    </p:set>
                                    <p:anim calcmode="lin" valueType="num">
                                      <p:cBhvr additive="base">
                                        <p:cTn id="25" dur="500" fill="hold"/>
                                        <p:tgtEl>
                                          <p:spTgt spid="1330181"/>
                                        </p:tgtEl>
                                        <p:attrNameLst>
                                          <p:attrName>ppt_x</p:attrName>
                                        </p:attrNameLst>
                                      </p:cBhvr>
                                      <p:tavLst>
                                        <p:tav tm="0">
                                          <p:val>
                                            <p:strVal val="0-#ppt_w/2"/>
                                          </p:val>
                                        </p:tav>
                                        <p:tav tm="100000">
                                          <p:val>
                                            <p:strVal val="#ppt_x"/>
                                          </p:val>
                                        </p:tav>
                                      </p:tavLst>
                                    </p:anim>
                                    <p:anim calcmode="lin" valueType="num">
                                      <p:cBhvr additive="base">
                                        <p:cTn id="26" dur="500" fill="hold"/>
                                        <p:tgtEl>
                                          <p:spTgt spid="1330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78" grpId="0"/>
      <p:bldP spid="1330179" grpId="0"/>
      <p:bldP spid="1330180" grpId="0"/>
      <p:bldP spid="13301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0130" name="Picture 2" descr="j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7" y="549275"/>
            <a:ext cx="4932363" cy="5949950"/>
          </a:xfrm>
          <a:prstGeom prst="rect">
            <a:avLst/>
          </a:prstGeom>
          <a:noFill/>
          <a:ln w="31750">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4651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02" name="Group 2"/>
          <p:cNvGraphicFramePr>
            <a:graphicFrameLocks noGrp="1"/>
          </p:cNvGraphicFramePr>
          <p:nvPr>
            <p:ph/>
            <p:extLst>
              <p:ext uri="{D42A27DB-BD31-4B8C-83A1-F6EECF244321}">
                <p14:modId xmlns:p14="http://schemas.microsoft.com/office/powerpoint/2010/main" val="413339742"/>
              </p:ext>
            </p:extLst>
          </p:nvPr>
        </p:nvGraphicFramePr>
        <p:xfrm>
          <a:off x="395288" y="409575"/>
          <a:ext cx="8424862" cy="6127750"/>
        </p:xfrm>
        <a:graphic>
          <a:graphicData uri="http://schemas.openxmlformats.org/drawingml/2006/table">
            <a:tbl>
              <a:tblPr/>
              <a:tblGrid>
                <a:gridCol w="2168525"/>
                <a:gridCol w="4327525"/>
                <a:gridCol w="1928812"/>
              </a:tblGrid>
              <a:tr h="457224">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黑体" pitchFamily="2" charset="-122"/>
                          <a:ea typeface="黑体" pitchFamily="2" charset="-122"/>
                          <a:cs typeface="Courier New" pitchFamily="49" charset="0"/>
                        </a:rPr>
                        <a:t>表 示 形 式</a:t>
                      </a:r>
                      <a:endParaRPr kumimoji="1" lang="zh-CN" altLang="en-US" sz="2400" b="0" i="0" u="none" strike="noStrike" cap="none" normalizeH="0" baseline="0" dirty="0" smtClean="0">
                        <a:ln>
                          <a:noFill/>
                        </a:ln>
                        <a:solidFill>
                          <a:schemeClr val="tx1"/>
                        </a:solidFill>
                        <a:effectLst/>
                        <a:latin typeface="黑体" pitchFamily="2" charset="-122"/>
                        <a:ea typeface="黑体" pitchFamily="2" charset="-122"/>
                        <a:cs typeface="Courier New" pitchFamily="49"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黑体" pitchFamily="2" charset="-122"/>
                          <a:ea typeface="黑体" pitchFamily="2" charset="-122"/>
                          <a:cs typeface="Courier New" pitchFamily="49" charset="0"/>
                        </a:rPr>
                        <a:t>含义</a:t>
                      </a:r>
                      <a:endPar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黑体" pitchFamily="2" charset="-122"/>
                          <a:ea typeface="黑体" pitchFamily="2" charset="-122"/>
                          <a:cs typeface="Courier New" pitchFamily="49" charset="0"/>
                        </a:rPr>
                        <a:t>地 址</a:t>
                      </a:r>
                      <a:endPar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r>
              <a:tr h="823003">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a:t>
                      </a:r>
                      <a:r>
                        <a:rPr kumimoji="1" lang="en-US" altLang="zh-CN" sz="2400" b="1" i="0" u="none" strike="noStrike" cap="none" normalizeH="0" baseline="0" smtClean="0">
                          <a:ln>
                            <a:noFill/>
                          </a:ln>
                          <a:solidFill>
                            <a:schemeClr val="tx1"/>
                          </a:solidFill>
                          <a:effectLst/>
                          <a:latin typeface="黑体" pitchFamily="2" charset="-122"/>
                          <a:ea typeface="黑体" pitchFamily="2" charset="-122"/>
                          <a:cs typeface="Courier New" pitchFamily="49" charset="0"/>
                        </a:rPr>
                        <a:t> </a:t>
                      </a:r>
                      <a:endPar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二维数组名，指向一维数组</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a[0</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］，即</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0</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行首地址</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2000</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r>
              <a:tr h="1188781">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a[0</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t>
                      </a:r>
                    </a:p>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*(a+0),</a:t>
                      </a:r>
                    </a:p>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0</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行</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0</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列元素地址</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2000</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r>
              <a:tr h="687424">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a+1</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&amp;a</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行首地址</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2008</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r>
              <a:tr h="593756">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,*(a+1)</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行</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0</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列元素</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a[1][0]</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的地址</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2008</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r>
              <a:tr h="1188781">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cs typeface="Courier New" pitchFamily="49" charset="0"/>
                        </a:rPr>
                        <a:t>a[1</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cs typeface="Courier New" pitchFamily="49" charset="0"/>
                        </a:rPr>
                        <a:t>]+2,</a:t>
                      </a:r>
                    </a:p>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cs typeface="Courier New" pitchFamily="49" charset="0"/>
                        </a:rPr>
                        <a:t>*(a+1)+2,</a:t>
                      </a:r>
                    </a:p>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cs typeface="Courier New" pitchFamily="49" charset="0"/>
                        </a:rPr>
                        <a:t>&amp;a[1][2]</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cs typeface="Courier New" pitchFamily="49" charset="0"/>
                        </a:rPr>
                        <a:t>行</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cs typeface="Courier New" pitchFamily="49" charset="0"/>
                        </a:rPr>
                        <a:t>2</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cs typeface="Courier New" pitchFamily="49" charset="0"/>
                        </a:rPr>
                        <a:t>列元素</a:t>
                      </a:r>
                      <a:r>
                        <a:rPr kumimoji="1" lang="en-US" altLang="zh-CN" sz="2400" b="0" i="0" u="none" strike="noStrike" cap="none" normalizeH="0" baseline="0" dirty="0" smtClean="0">
                          <a:ln>
                            <a:noFill/>
                          </a:ln>
                          <a:solidFill>
                            <a:schemeClr val="tx1"/>
                          </a:solidFill>
                          <a:effectLst/>
                          <a:latin typeface="黑体" pitchFamily="2" charset="-122"/>
                          <a:ea typeface="黑体" pitchFamily="2" charset="-122"/>
                          <a:cs typeface="Courier New" pitchFamily="49" charset="0"/>
                        </a:rPr>
                        <a:t>a[1][2] </a:t>
                      </a:r>
                      <a:r>
                        <a:rPr kumimoji="1" lang="zh-CN" altLang="en-US" sz="2400" b="0" i="0" u="none" strike="noStrike" cap="none" normalizeH="0" baseline="0" dirty="0" smtClean="0">
                          <a:ln>
                            <a:noFill/>
                          </a:ln>
                          <a:solidFill>
                            <a:schemeClr val="tx1"/>
                          </a:solidFill>
                          <a:effectLst/>
                          <a:latin typeface="黑体" pitchFamily="2" charset="-122"/>
                          <a:ea typeface="黑体" pitchFamily="2" charset="-122"/>
                          <a:cs typeface="Courier New" pitchFamily="49" charset="0"/>
                        </a:rPr>
                        <a:t>的地址</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2012</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r>
              <a:tr h="1188781">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*(a[1]+2),</a:t>
                      </a:r>
                    </a:p>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*(*(a+1)+2),</a:t>
                      </a:r>
                    </a:p>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a[1][2]</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行</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2</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列元素</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2</a:t>
                      </a: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］的值</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ctr" defTabSz="7620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元素值为</a:t>
                      </a:r>
                      <a:r>
                        <a:rPr kumimoji="1" lang="en-US" altLang="zh-CN" sz="2400" b="0" i="0" u="none" strike="noStrike" cap="none" normalizeH="0" baseline="0" smtClean="0">
                          <a:ln>
                            <a:noFill/>
                          </a:ln>
                          <a:solidFill>
                            <a:schemeClr val="tx1"/>
                          </a:solidFill>
                          <a:effectLst/>
                          <a:latin typeface="黑体" pitchFamily="2" charset="-122"/>
                          <a:ea typeface="黑体" pitchFamily="2" charset="-122"/>
                          <a:cs typeface="Courier New" pitchFamily="49" charset="0"/>
                        </a:rPr>
                        <a:t>13</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r>
            </a:tbl>
          </a:graphicData>
        </a:graphic>
      </p:graphicFrame>
    </p:spTree>
    <p:extLst>
      <p:ext uri="{BB962C8B-B14F-4D97-AF65-F5344CB8AC3E}">
        <p14:creationId xmlns:p14="http://schemas.microsoft.com/office/powerpoint/2010/main" val="3809926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Text Box 2"/>
          <p:cNvSpPr txBox="1">
            <a:spLocks noChangeArrowheads="1"/>
          </p:cNvSpPr>
          <p:nvPr/>
        </p:nvSpPr>
        <p:spPr bwMode="auto">
          <a:xfrm>
            <a:off x="3549650" y="101602"/>
            <a:ext cx="5270500" cy="519113"/>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１</a:t>
            </a:r>
            <a:r>
              <a:rPr lang="en-US" altLang="zh-CN" sz="2800" b="1">
                <a:solidFill>
                  <a:schemeClr val="bg1"/>
                </a:solidFill>
              </a:rPr>
              <a:t>0 </a:t>
            </a:r>
            <a:r>
              <a:rPr lang="zh-CN" altLang="en-US" sz="2800" b="1">
                <a:solidFill>
                  <a:schemeClr val="bg1"/>
                </a:solidFill>
              </a:rPr>
              <a:t>输出二维数组有关的值</a:t>
            </a:r>
            <a:r>
              <a:rPr lang="zh-CN" altLang="en-US" sz="2800"/>
              <a:t> </a:t>
            </a:r>
          </a:p>
        </p:txBody>
      </p:sp>
      <p:sp>
        <p:nvSpPr>
          <p:cNvPr id="1332227" name="Text Box 3"/>
          <p:cNvSpPr txBox="1">
            <a:spLocks noChangeArrowheads="1"/>
          </p:cNvSpPr>
          <p:nvPr/>
        </p:nvSpPr>
        <p:spPr bwMode="auto">
          <a:xfrm>
            <a:off x="107950" y="476250"/>
            <a:ext cx="9145588" cy="649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zh-CN" altLang="en-US" sz="2800"/>
              <a:t>＃</a:t>
            </a:r>
            <a:r>
              <a:rPr lang="en-US" altLang="zh-CN" sz="2800"/>
              <a:t>define  FROMAT</a:t>
            </a:r>
            <a:r>
              <a:rPr lang="zh-CN" altLang="en-US" sz="2800"/>
              <a:t>　</a:t>
            </a:r>
            <a:r>
              <a:rPr lang="en-US" altLang="zh-CN" sz="2800"/>
              <a:t>″</a:t>
            </a:r>
            <a:r>
              <a:rPr lang="zh-CN" altLang="en-US" sz="2800"/>
              <a:t>％ｄ，％ｄ＼ｎ</a:t>
            </a:r>
            <a:r>
              <a:rPr lang="en-US" altLang="zh-CN" sz="2800"/>
              <a:t>″</a:t>
            </a:r>
          </a:p>
          <a:p>
            <a:pPr algn="l" eaLnBrk="1" hangingPunct="1"/>
            <a:r>
              <a:rPr lang="en-US" altLang="zh-CN" sz="2800"/>
              <a:t>void </a:t>
            </a:r>
            <a:r>
              <a:rPr lang="en-US" altLang="zh-CN" sz="2800" b="1">
                <a:solidFill>
                  <a:srgbClr val="A50021"/>
                </a:solidFill>
              </a:rPr>
              <a:t>main</a:t>
            </a:r>
            <a:r>
              <a:rPr lang="zh-CN" altLang="en-US" sz="2800"/>
              <a:t>（）</a:t>
            </a:r>
          </a:p>
          <a:p>
            <a:pPr algn="l" eaLnBrk="1" hangingPunct="1"/>
            <a:r>
              <a:rPr lang="zh-CN" altLang="en-US" sz="2800"/>
              <a:t>｛ </a:t>
            </a:r>
            <a:r>
              <a:rPr lang="en-US" altLang="zh-CN" sz="2800"/>
              <a:t>int </a:t>
            </a:r>
            <a:r>
              <a:rPr lang="zh-CN" altLang="en-US" sz="2800"/>
              <a:t>ａ</a:t>
            </a:r>
            <a:r>
              <a:rPr lang="en-US" altLang="zh-CN" sz="2800"/>
              <a:t>[3][4]</a:t>
            </a:r>
            <a:r>
              <a:rPr lang="zh-CN" altLang="en-US" sz="2800"/>
              <a:t>＝｛</a:t>
            </a:r>
            <a:r>
              <a:rPr lang="en-US" altLang="zh-CN" sz="2800"/>
              <a:t>1</a:t>
            </a:r>
            <a:r>
              <a:rPr lang="zh-CN" altLang="en-US" sz="2800"/>
              <a:t>，</a:t>
            </a:r>
            <a:r>
              <a:rPr lang="en-US" altLang="zh-CN" sz="2800"/>
              <a:t>3</a:t>
            </a:r>
            <a:r>
              <a:rPr lang="zh-CN" altLang="en-US" sz="2800"/>
              <a:t>，</a:t>
            </a:r>
            <a:r>
              <a:rPr lang="en-US" altLang="zh-CN" sz="2800"/>
              <a:t>5</a:t>
            </a:r>
            <a:r>
              <a:rPr lang="zh-CN" altLang="en-US" sz="2800"/>
              <a:t>，</a:t>
            </a:r>
            <a:r>
              <a:rPr lang="en-US" altLang="zh-CN" sz="2800"/>
              <a:t>7</a:t>
            </a:r>
            <a:r>
              <a:rPr lang="zh-CN" altLang="en-US" sz="2800"/>
              <a:t>，</a:t>
            </a:r>
            <a:r>
              <a:rPr lang="en-US" altLang="zh-CN" sz="2800"/>
              <a:t>9</a:t>
            </a:r>
            <a:r>
              <a:rPr lang="zh-CN" altLang="en-US" sz="2800"/>
              <a:t>，１１，１３，</a:t>
            </a:r>
          </a:p>
          <a:p>
            <a:pPr algn="l" eaLnBrk="1" hangingPunct="1"/>
            <a:r>
              <a:rPr lang="zh-CN" altLang="en-US" sz="2800"/>
              <a:t>                              １５，１７，１９，２１，２３｝；</a:t>
            </a:r>
          </a:p>
          <a:p>
            <a:pPr algn="l" eaLnBrk="1" hangingPunct="1"/>
            <a:r>
              <a:rPr lang="zh-CN" altLang="en-US" sz="2800"/>
              <a:t>    </a:t>
            </a:r>
            <a:r>
              <a:rPr lang="en-US" altLang="zh-CN" sz="2800"/>
              <a:t>printf</a:t>
            </a:r>
            <a:r>
              <a:rPr lang="zh-CN" altLang="en-US" sz="2800"/>
              <a:t>（ＦＯＲＭＡＴ，ａ，*ａ）；</a:t>
            </a:r>
          </a:p>
          <a:p>
            <a:pPr algn="l" eaLnBrk="1" hangingPunct="1"/>
            <a:r>
              <a:rPr lang="zh-CN" altLang="en-US" sz="2800"/>
              <a:t>    </a:t>
            </a:r>
            <a:r>
              <a:rPr lang="en-US" altLang="zh-CN" sz="2800"/>
              <a:t>printf</a:t>
            </a:r>
            <a:r>
              <a:rPr lang="zh-CN" altLang="en-US" sz="2800"/>
              <a:t>（ＦＯＲＭＡＴ，ａ</a:t>
            </a:r>
            <a:r>
              <a:rPr lang="en-US" altLang="zh-CN" sz="2800"/>
              <a:t>[0] , *</a:t>
            </a:r>
            <a:r>
              <a:rPr lang="zh-CN" altLang="en-US" sz="2800"/>
              <a:t>（ａ＋０））；</a:t>
            </a:r>
          </a:p>
          <a:p>
            <a:pPr algn="l" eaLnBrk="1" hangingPunct="1"/>
            <a:r>
              <a:rPr lang="zh-CN" altLang="en-US" sz="2800"/>
              <a:t>　</a:t>
            </a:r>
            <a:r>
              <a:rPr lang="en-US" altLang="zh-CN" sz="2800"/>
              <a:t>printf</a:t>
            </a:r>
            <a:r>
              <a:rPr lang="zh-CN" altLang="en-US" sz="2800"/>
              <a:t>（ＦＯＲＭＡＴ，＆ａ</a:t>
            </a:r>
            <a:r>
              <a:rPr lang="en-US" altLang="zh-CN" sz="2800"/>
              <a:t>[0]</a:t>
            </a:r>
            <a:r>
              <a:rPr lang="zh-CN" altLang="en-US" sz="2800"/>
              <a:t>，＆ａ</a:t>
            </a:r>
            <a:r>
              <a:rPr lang="en-US" altLang="zh-CN" sz="2800"/>
              <a:t>[0][0]</a:t>
            </a:r>
            <a:r>
              <a:rPr lang="zh-CN" altLang="en-US" sz="2800"/>
              <a:t>）；</a:t>
            </a:r>
          </a:p>
          <a:p>
            <a:pPr algn="l" eaLnBrk="1" hangingPunct="1"/>
            <a:r>
              <a:rPr lang="zh-CN" altLang="en-US" sz="2800"/>
              <a:t>　</a:t>
            </a:r>
            <a:r>
              <a:rPr lang="en-US" altLang="zh-CN" sz="2800"/>
              <a:t>printf</a:t>
            </a:r>
            <a:r>
              <a:rPr lang="zh-CN" altLang="en-US" sz="2800"/>
              <a:t>（ＦＯＲＭＡＴ，ａ</a:t>
            </a:r>
            <a:r>
              <a:rPr lang="en-US" altLang="zh-CN" sz="2800"/>
              <a:t>[1]</a:t>
            </a:r>
            <a:r>
              <a:rPr lang="zh-CN" altLang="en-US" sz="2800"/>
              <a:t>，ａ＋１）；</a:t>
            </a:r>
          </a:p>
          <a:p>
            <a:pPr algn="l" eaLnBrk="1" hangingPunct="1"/>
            <a:r>
              <a:rPr lang="zh-CN" altLang="en-US" sz="2800"/>
              <a:t>　</a:t>
            </a:r>
            <a:r>
              <a:rPr lang="en-US" altLang="zh-CN" sz="2800"/>
              <a:t>printf</a:t>
            </a:r>
            <a:r>
              <a:rPr lang="zh-CN" altLang="en-US" sz="2800"/>
              <a:t>（ＦＯＲＭＡＴ，＆ａ</a:t>
            </a:r>
            <a:r>
              <a:rPr lang="en-US" altLang="zh-CN" sz="2800"/>
              <a:t>[1][0]</a:t>
            </a:r>
            <a:r>
              <a:rPr lang="zh-CN" altLang="en-US" sz="2800"/>
              <a:t>，*（ａ</a:t>
            </a:r>
            <a:r>
              <a:rPr lang="en-US" altLang="zh-CN" sz="2800"/>
              <a:t>+</a:t>
            </a:r>
            <a:r>
              <a:rPr lang="zh-CN" altLang="en-US" sz="2800"/>
              <a:t>１）</a:t>
            </a:r>
            <a:r>
              <a:rPr lang="en-US" altLang="zh-CN" sz="2800"/>
              <a:t>+</a:t>
            </a:r>
            <a:r>
              <a:rPr lang="zh-CN" altLang="en-US" sz="2800"/>
              <a:t>０）；</a:t>
            </a:r>
          </a:p>
          <a:p>
            <a:pPr algn="l" eaLnBrk="1" hangingPunct="1"/>
            <a:r>
              <a:rPr lang="zh-CN" altLang="en-US" sz="2800"/>
              <a:t>　</a:t>
            </a:r>
            <a:r>
              <a:rPr lang="en-US" altLang="zh-CN" sz="2800"/>
              <a:t>printf</a:t>
            </a:r>
            <a:r>
              <a:rPr lang="zh-CN" altLang="en-US" sz="2800"/>
              <a:t>（ＦＯＲＭＡＴ，ａ［２］，*（ａ＋２））；</a:t>
            </a:r>
          </a:p>
          <a:p>
            <a:pPr algn="l" eaLnBrk="1" hangingPunct="1"/>
            <a:r>
              <a:rPr lang="zh-CN" altLang="en-US" sz="2800"/>
              <a:t>　</a:t>
            </a:r>
            <a:r>
              <a:rPr lang="en-US" altLang="zh-CN" sz="2800"/>
              <a:t>printf</a:t>
            </a:r>
            <a:r>
              <a:rPr lang="zh-CN" altLang="en-US" sz="2800"/>
              <a:t>（ＦＯＲＭＡＴ，＆ａ［２］，ａ＋２）；</a:t>
            </a:r>
          </a:p>
          <a:p>
            <a:pPr algn="l" eaLnBrk="1" hangingPunct="1"/>
            <a:r>
              <a:rPr lang="zh-CN" altLang="en-US" sz="2800"/>
              <a:t>　 </a:t>
            </a:r>
            <a:r>
              <a:rPr lang="en-US" altLang="zh-CN" sz="2800"/>
              <a:t>printf</a:t>
            </a:r>
            <a:r>
              <a:rPr lang="zh-CN" altLang="en-US" sz="2800"/>
              <a:t>（ＦＯＲＭＡＴ，ａ［１］［０］，*（*（ａ＋</a:t>
            </a:r>
          </a:p>
          <a:p>
            <a:pPr algn="l" eaLnBrk="1" hangingPunct="1"/>
            <a:r>
              <a:rPr lang="zh-CN" altLang="en-US" sz="2800"/>
              <a:t>                     １）＋０））；</a:t>
            </a:r>
          </a:p>
          <a:p>
            <a:pPr algn="l" eaLnBrk="1" hangingPunct="1"/>
            <a:r>
              <a:rPr lang="zh-CN" altLang="en-US" sz="2800"/>
              <a:t>    ｝</a:t>
            </a:r>
          </a:p>
        </p:txBody>
      </p:sp>
    </p:spTree>
    <p:extLst>
      <p:ext uri="{BB962C8B-B14F-4D97-AF65-F5344CB8AC3E}">
        <p14:creationId xmlns:p14="http://schemas.microsoft.com/office/powerpoint/2010/main" val="512183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32226"/>
                                        </p:tgtEl>
                                        <p:attrNameLst>
                                          <p:attrName>style.visibility</p:attrName>
                                        </p:attrNameLst>
                                      </p:cBhvr>
                                      <p:to>
                                        <p:strVal val="visible"/>
                                      </p:to>
                                    </p:set>
                                    <p:anim calcmode="lin" valueType="num">
                                      <p:cBhvr additive="base">
                                        <p:cTn id="7" dur="500" fill="hold"/>
                                        <p:tgtEl>
                                          <p:spTgt spid="1332226"/>
                                        </p:tgtEl>
                                        <p:attrNameLst>
                                          <p:attrName>ppt_x</p:attrName>
                                        </p:attrNameLst>
                                      </p:cBhvr>
                                      <p:tavLst>
                                        <p:tav tm="0">
                                          <p:val>
                                            <p:strVal val="0-#ppt_w/2"/>
                                          </p:val>
                                        </p:tav>
                                        <p:tav tm="100000">
                                          <p:val>
                                            <p:strVal val="#ppt_x"/>
                                          </p:val>
                                        </p:tav>
                                      </p:tavLst>
                                    </p:anim>
                                    <p:anim calcmode="lin" valueType="num">
                                      <p:cBhvr additive="base">
                                        <p:cTn id="8" dur="500" fill="hold"/>
                                        <p:tgtEl>
                                          <p:spTgt spid="13322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2227"/>
                                        </p:tgtEl>
                                        <p:attrNameLst>
                                          <p:attrName>style.visibility</p:attrName>
                                        </p:attrNameLst>
                                      </p:cBhvr>
                                      <p:to>
                                        <p:strVal val="visible"/>
                                      </p:to>
                                    </p:set>
                                    <p:anim calcmode="lin" valueType="num">
                                      <p:cBhvr additive="base">
                                        <p:cTn id="13" dur="500" fill="hold"/>
                                        <p:tgtEl>
                                          <p:spTgt spid="1332227"/>
                                        </p:tgtEl>
                                        <p:attrNameLst>
                                          <p:attrName>ppt_x</p:attrName>
                                        </p:attrNameLst>
                                      </p:cBhvr>
                                      <p:tavLst>
                                        <p:tav tm="0">
                                          <p:val>
                                            <p:strVal val="0-#ppt_w/2"/>
                                          </p:val>
                                        </p:tav>
                                        <p:tav tm="100000">
                                          <p:val>
                                            <p:strVal val="#ppt_x"/>
                                          </p:val>
                                        </p:tav>
                                      </p:tavLst>
                                    </p:anim>
                                    <p:anim calcmode="lin" valueType="num">
                                      <p:cBhvr additive="base">
                                        <p:cTn id="14" dur="500" fill="hold"/>
                                        <p:tgtEl>
                                          <p:spTgt spid="13322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26" grpId="0" animBg="1"/>
      <p:bldP spid="13322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Text Box 2"/>
          <p:cNvSpPr txBox="1">
            <a:spLocks noChangeArrowheads="1"/>
          </p:cNvSpPr>
          <p:nvPr/>
        </p:nvSpPr>
        <p:spPr bwMode="auto">
          <a:xfrm>
            <a:off x="107950" y="1125540"/>
            <a:ext cx="8929688"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某一次运行结果如下：</a:t>
            </a:r>
          </a:p>
          <a:p>
            <a:pPr algn="l" eaLnBrk="1" hangingPunct="1">
              <a:lnSpc>
                <a:spcPct val="120000"/>
              </a:lnSpc>
            </a:pPr>
            <a:r>
              <a:rPr lang="zh-CN" altLang="en-US" sz="2800"/>
              <a:t>１５８，１５８                </a:t>
            </a:r>
            <a:r>
              <a:rPr lang="en-US" altLang="zh-CN" sz="2800"/>
              <a:t>(0</a:t>
            </a:r>
            <a:r>
              <a:rPr lang="zh-CN" altLang="en-US" sz="2800"/>
              <a:t>行首地址和</a:t>
            </a:r>
            <a:r>
              <a:rPr lang="en-US" altLang="zh-CN" sz="2800"/>
              <a:t>0</a:t>
            </a:r>
            <a:r>
              <a:rPr lang="zh-CN" altLang="en-US" sz="2800"/>
              <a:t>行</a:t>
            </a:r>
            <a:r>
              <a:rPr lang="en-US" altLang="zh-CN" sz="2800"/>
              <a:t>0</a:t>
            </a:r>
            <a:r>
              <a:rPr lang="zh-CN" altLang="en-US" sz="2800"/>
              <a:t>列元素地址</a:t>
            </a:r>
            <a:r>
              <a:rPr lang="en-US" altLang="zh-CN" sz="2800"/>
              <a:t>)</a:t>
            </a:r>
          </a:p>
          <a:p>
            <a:pPr algn="l" eaLnBrk="1" hangingPunct="1">
              <a:lnSpc>
                <a:spcPct val="120000"/>
              </a:lnSpc>
            </a:pPr>
            <a:r>
              <a:rPr lang="zh-CN" altLang="en-US" sz="2800"/>
              <a:t>１５８，１５８                </a:t>
            </a:r>
            <a:r>
              <a:rPr lang="en-US" altLang="zh-CN" sz="2800"/>
              <a:t>(0</a:t>
            </a:r>
            <a:r>
              <a:rPr lang="zh-CN" altLang="en-US" sz="2800"/>
              <a:t>行</a:t>
            </a:r>
            <a:r>
              <a:rPr lang="en-US" altLang="zh-CN" sz="2800"/>
              <a:t>0</a:t>
            </a:r>
            <a:r>
              <a:rPr lang="zh-CN" altLang="en-US" sz="2800"/>
              <a:t>列元素地址</a:t>
            </a:r>
            <a:r>
              <a:rPr lang="en-US" altLang="zh-CN" sz="2800"/>
              <a:t>)</a:t>
            </a:r>
          </a:p>
          <a:p>
            <a:pPr algn="l" eaLnBrk="1" hangingPunct="1">
              <a:lnSpc>
                <a:spcPct val="120000"/>
              </a:lnSpc>
            </a:pPr>
            <a:r>
              <a:rPr lang="zh-CN" altLang="en-US" sz="2800"/>
              <a:t>１５８，１５８                </a:t>
            </a:r>
            <a:r>
              <a:rPr lang="en-US" altLang="zh-CN" sz="2800"/>
              <a:t>(0</a:t>
            </a:r>
            <a:r>
              <a:rPr lang="zh-CN" altLang="en-US" sz="2800"/>
              <a:t>行</a:t>
            </a:r>
            <a:r>
              <a:rPr lang="en-US" altLang="zh-CN" sz="2800"/>
              <a:t>0</a:t>
            </a:r>
            <a:r>
              <a:rPr lang="zh-CN" altLang="en-US" sz="2800"/>
              <a:t>首地址和</a:t>
            </a:r>
            <a:r>
              <a:rPr lang="en-US" altLang="zh-CN" sz="2800"/>
              <a:t>0</a:t>
            </a:r>
            <a:r>
              <a:rPr lang="zh-CN" altLang="en-US" sz="2800"/>
              <a:t>行</a:t>
            </a:r>
            <a:r>
              <a:rPr lang="en-US" altLang="zh-CN" sz="2800"/>
              <a:t>0</a:t>
            </a:r>
            <a:r>
              <a:rPr lang="zh-CN" altLang="en-US" sz="2800"/>
              <a:t>列元素地址</a:t>
            </a:r>
            <a:r>
              <a:rPr lang="en-US" altLang="zh-CN" sz="2800"/>
              <a:t>)</a:t>
            </a:r>
          </a:p>
          <a:p>
            <a:pPr algn="l" eaLnBrk="1" hangingPunct="1">
              <a:lnSpc>
                <a:spcPct val="120000"/>
              </a:lnSpc>
            </a:pPr>
            <a:r>
              <a:rPr lang="zh-CN" altLang="en-US" sz="2800"/>
              <a:t>１６６，１６６                </a:t>
            </a:r>
            <a:r>
              <a:rPr lang="en-US" altLang="zh-CN" sz="2800"/>
              <a:t>(1</a:t>
            </a:r>
            <a:r>
              <a:rPr lang="zh-CN" altLang="en-US" sz="2800"/>
              <a:t>行</a:t>
            </a:r>
            <a:r>
              <a:rPr lang="en-US" altLang="zh-CN" sz="2800"/>
              <a:t>0</a:t>
            </a:r>
            <a:r>
              <a:rPr lang="zh-CN" altLang="en-US" sz="2800"/>
              <a:t>列元素地址和</a:t>
            </a:r>
            <a:r>
              <a:rPr lang="en-US" altLang="zh-CN" sz="2800"/>
              <a:t>1</a:t>
            </a:r>
            <a:r>
              <a:rPr lang="zh-CN" altLang="en-US" sz="2800"/>
              <a:t>行首地址</a:t>
            </a:r>
            <a:r>
              <a:rPr lang="en-US" altLang="zh-CN" sz="2800"/>
              <a:t>)</a:t>
            </a:r>
          </a:p>
          <a:p>
            <a:pPr algn="l" eaLnBrk="1" hangingPunct="1">
              <a:lnSpc>
                <a:spcPct val="120000"/>
              </a:lnSpc>
            </a:pPr>
            <a:r>
              <a:rPr lang="zh-CN" altLang="en-US" sz="2800"/>
              <a:t>１６６，１６６                </a:t>
            </a:r>
            <a:r>
              <a:rPr lang="en-US" altLang="zh-CN" sz="2800"/>
              <a:t>(1</a:t>
            </a:r>
            <a:r>
              <a:rPr lang="zh-CN" altLang="en-US" sz="2800"/>
              <a:t>行</a:t>
            </a:r>
            <a:r>
              <a:rPr lang="en-US" altLang="zh-CN" sz="2800"/>
              <a:t>0</a:t>
            </a:r>
            <a:r>
              <a:rPr lang="zh-CN" altLang="en-US" sz="2800"/>
              <a:t>列元素地址</a:t>
            </a:r>
            <a:r>
              <a:rPr lang="en-US" altLang="zh-CN" sz="2800"/>
              <a:t>)</a:t>
            </a:r>
          </a:p>
          <a:p>
            <a:pPr algn="l" eaLnBrk="1" hangingPunct="1">
              <a:lnSpc>
                <a:spcPct val="120000"/>
              </a:lnSpc>
            </a:pPr>
            <a:r>
              <a:rPr lang="zh-CN" altLang="en-US" sz="2800"/>
              <a:t>１７４，１７４                </a:t>
            </a:r>
            <a:r>
              <a:rPr lang="en-US" altLang="zh-CN" sz="2800"/>
              <a:t>(2</a:t>
            </a:r>
            <a:r>
              <a:rPr lang="zh-CN" altLang="en-US" sz="2800"/>
              <a:t>行</a:t>
            </a:r>
            <a:r>
              <a:rPr lang="en-US" altLang="zh-CN" sz="2800"/>
              <a:t>0</a:t>
            </a:r>
            <a:r>
              <a:rPr lang="zh-CN" altLang="en-US" sz="2800"/>
              <a:t>列元素地址</a:t>
            </a:r>
            <a:r>
              <a:rPr lang="en-US" altLang="zh-CN" sz="2800"/>
              <a:t>)</a:t>
            </a:r>
          </a:p>
          <a:p>
            <a:pPr algn="l" eaLnBrk="1" hangingPunct="1">
              <a:lnSpc>
                <a:spcPct val="120000"/>
              </a:lnSpc>
            </a:pPr>
            <a:r>
              <a:rPr lang="zh-CN" altLang="en-US" sz="2800"/>
              <a:t>１７４，１７４                </a:t>
            </a:r>
            <a:r>
              <a:rPr lang="en-US" altLang="zh-CN" sz="2800"/>
              <a:t>(2</a:t>
            </a:r>
            <a:r>
              <a:rPr lang="zh-CN" altLang="en-US" sz="2800"/>
              <a:t>行首地址</a:t>
            </a:r>
            <a:r>
              <a:rPr lang="en-US" altLang="zh-CN" sz="2800"/>
              <a:t>)</a:t>
            </a:r>
          </a:p>
          <a:p>
            <a:pPr algn="l" eaLnBrk="1" hangingPunct="1">
              <a:lnSpc>
                <a:spcPct val="120000"/>
              </a:lnSpc>
            </a:pPr>
            <a:r>
              <a:rPr lang="zh-CN" altLang="en-US" sz="2800"/>
              <a:t>９，９                                </a:t>
            </a:r>
            <a:r>
              <a:rPr lang="en-US" altLang="zh-CN" sz="2800"/>
              <a:t>(1</a:t>
            </a:r>
            <a:r>
              <a:rPr lang="zh-CN" altLang="en-US" sz="2800"/>
              <a:t>行</a:t>
            </a:r>
            <a:r>
              <a:rPr lang="en-US" altLang="zh-CN" sz="2800"/>
              <a:t>0</a:t>
            </a:r>
            <a:r>
              <a:rPr lang="zh-CN" altLang="en-US" sz="2800"/>
              <a:t>列元素的值</a:t>
            </a:r>
            <a:r>
              <a:rPr lang="en-US" altLang="zh-CN" sz="2800"/>
              <a:t>)</a:t>
            </a:r>
          </a:p>
        </p:txBody>
      </p:sp>
    </p:spTree>
    <p:extLst>
      <p:ext uri="{BB962C8B-B14F-4D97-AF65-F5344CB8AC3E}">
        <p14:creationId xmlns:p14="http://schemas.microsoft.com/office/powerpoint/2010/main" val="3197975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333250"/>
                                        </p:tgtEl>
                                        <p:attrNameLst>
                                          <p:attrName>style.visibility</p:attrName>
                                        </p:attrNameLst>
                                      </p:cBhvr>
                                      <p:to>
                                        <p:strVal val="visible"/>
                                      </p:to>
                                    </p:set>
                                    <p:animEffect transition="in" filter="diamond(in)">
                                      <p:cBhvr>
                                        <p:cTn id="7" dur="500"/>
                                        <p:tgtEl>
                                          <p:spTgt spid="133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5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Text Box 2"/>
          <p:cNvSpPr txBox="1">
            <a:spLocks noChangeArrowheads="1"/>
          </p:cNvSpPr>
          <p:nvPr/>
        </p:nvSpPr>
        <p:spPr bwMode="auto">
          <a:xfrm>
            <a:off x="250825" y="115888"/>
            <a:ext cx="5272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A50021"/>
                </a:solidFill>
              </a:rPr>
              <a:t>2 . </a:t>
            </a:r>
            <a:r>
              <a:rPr lang="zh-CN" altLang="en-US" sz="2800" b="1">
                <a:solidFill>
                  <a:srgbClr val="A50021"/>
                </a:solidFill>
              </a:rPr>
              <a:t>指向多维数组元素的指针变量</a:t>
            </a:r>
          </a:p>
        </p:txBody>
      </p:sp>
      <p:sp>
        <p:nvSpPr>
          <p:cNvPr id="1334275" name="Text Box 3"/>
          <p:cNvSpPr txBox="1">
            <a:spLocks noChangeArrowheads="1"/>
          </p:cNvSpPr>
          <p:nvPr/>
        </p:nvSpPr>
        <p:spPr bwMode="auto">
          <a:xfrm>
            <a:off x="323850" y="620715"/>
            <a:ext cx="81359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在了解上面的概念后，可以用指针变量指向多维数组的元素。</a:t>
            </a:r>
          </a:p>
          <a:p>
            <a:pPr algn="l" eaLnBrk="1" hangingPunct="1"/>
            <a:r>
              <a:rPr lang="en-US" altLang="zh-CN" sz="2800" b="1"/>
              <a:t>(1) </a:t>
            </a:r>
            <a:r>
              <a:rPr lang="zh-CN" altLang="en-US" sz="2800" b="1"/>
              <a:t>指向数组元素的指针变量</a:t>
            </a:r>
          </a:p>
        </p:txBody>
      </p:sp>
      <p:sp>
        <p:nvSpPr>
          <p:cNvPr id="1334276" name="Text Box 4"/>
          <p:cNvSpPr txBox="1">
            <a:spLocks noChangeArrowheads="1"/>
          </p:cNvSpPr>
          <p:nvPr/>
        </p:nvSpPr>
        <p:spPr bwMode="auto">
          <a:xfrm>
            <a:off x="468313" y="2060575"/>
            <a:ext cx="7073900" cy="528638"/>
          </a:xfrm>
          <a:prstGeom prst="rect">
            <a:avLst/>
          </a:prstGeom>
          <a:solidFill>
            <a:srgbClr val="FF0000"/>
          </a:solidFill>
          <a:ln w="9525">
            <a:solidFill>
              <a:srgbClr val="FF0000"/>
            </a:solidFill>
            <a:miter lim="800000"/>
            <a:headEnd/>
            <a:tailEnd/>
          </a:ln>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1"/>
                </a:solidFill>
                <a:latin typeface="黑体" panose="02010609060101010101" pitchFamily="49" charset="-122"/>
                <a:ea typeface="黑体" panose="02010609060101010101" pitchFamily="49" charset="-122"/>
              </a:rPr>
              <a:t>例</a:t>
            </a:r>
            <a:r>
              <a:rPr lang="en-US" altLang="zh-CN" sz="2800" b="1">
                <a:solidFill>
                  <a:schemeClr val="bg1"/>
                </a:solidFill>
                <a:latin typeface="黑体" panose="02010609060101010101" pitchFamily="49" charset="-122"/>
                <a:ea typeface="黑体" panose="02010609060101010101" pitchFamily="49" charset="-122"/>
              </a:rPr>
              <a:t>10.11 </a:t>
            </a:r>
            <a:r>
              <a:rPr lang="zh-CN" altLang="en-US" sz="2800" b="1">
                <a:solidFill>
                  <a:schemeClr val="bg1"/>
                </a:solidFill>
                <a:latin typeface="黑体" panose="02010609060101010101" pitchFamily="49" charset="-122"/>
                <a:ea typeface="黑体" panose="02010609060101010101" pitchFamily="49" charset="-122"/>
              </a:rPr>
              <a:t>用指针变量输出二维数组元素的值</a:t>
            </a:r>
            <a:r>
              <a:rPr lang="zh-CN" altLang="en-US" sz="2800"/>
              <a:t> </a:t>
            </a:r>
          </a:p>
        </p:txBody>
      </p:sp>
      <p:sp>
        <p:nvSpPr>
          <p:cNvPr id="1334277" name="Text Box 5"/>
          <p:cNvSpPr txBox="1">
            <a:spLocks noChangeArrowheads="1"/>
          </p:cNvSpPr>
          <p:nvPr/>
        </p:nvSpPr>
        <p:spPr bwMode="auto">
          <a:xfrm>
            <a:off x="276227" y="2708277"/>
            <a:ext cx="8867775"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en-US" altLang="zh-CN" sz="2800"/>
              <a:t>void </a:t>
            </a:r>
            <a:r>
              <a:rPr lang="en-US" altLang="zh-CN" sz="2800" b="1">
                <a:solidFill>
                  <a:srgbClr val="A50021"/>
                </a:solidFill>
              </a:rPr>
              <a:t>main</a:t>
            </a:r>
            <a:r>
              <a:rPr lang="zh-CN" altLang="en-US" sz="2800"/>
              <a:t>（）</a:t>
            </a:r>
          </a:p>
          <a:p>
            <a:pPr algn="l" eaLnBrk="1" hangingPunct="1"/>
            <a:r>
              <a:rPr lang="zh-CN" altLang="en-US" sz="2800"/>
              <a:t>｛ </a:t>
            </a:r>
            <a:r>
              <a:rPr lang="en-US" altLang="zh-CN" sz="2800"/>
              <a:t>int </a:t>
            </a:r>
            <a:r>
              <a:rPr lang="zh-CN" altLang="en-US" sz="2800"/>
              <a:t>ａ</a:t>
            </a:r>
            <a:r>
              <a:rPr lang="en-US" altLang="zh-CN" sz="2800"/>
              <a:t>[3][4]</a:t>
            </a:r>
            <a:r>
              <a:rPr lang="zh-CN" altLang="en-US" sz="2800"/>
              <a:t>＝｛</a:t>
            </a:r>
            <a:r>
              <a:rPr lang="en-US" altLang="zh-CN" sz="2800"/>
              <a:t>1,3,5,7,9,11,13,15,17,19,21,23</a:t>
            </a:r>
            <a:r>
              <a:rPr lang="zh-CN" altLang="en-US" sz="2800"/>
              <a:t>｝；</a:t>
            </a:r>
          </a:p>
          <a:p>
            <a:pPr algn="l" eaLnBrk="1" hangingPunct="1"/>
            <a:r>
              <a:rPr lang="zh-CN" altLang="en-US" sz="2800"/>
              <a:t>　 </a:t>
            </a:r>
            <a:r>
              <a:rPr lang="en-US" altLang="zh-CN" sz="2800"/>
              <a:t>int*</a:t>
            </a:r>
            <a:r>
              <a:rPr lang="zh-CN" altLang="en-US" sz="2800"/>
              <a:t>ｐ；</a:t>
            </a:r>
          </a:p>
          <a:p>
            <a:pPr algn="l" eaLnBrk="1" hangingPunct="1"/>
            <a:r>
              <a:rPr lang="zh-CN" altLang="en-US" sz="2800"/>
              <a:t>　 </a:t>
            </a:r>
            <a:r>
              <a:rPr lang="en-US" altLang="zh-CN" sz="2800"/>
              <a:t>for</a:t>
            </a:r>
            <a:r>
              <a:rPr lang="zh-CN" altLang="en-US" sz="2800"/>
              <a:t>（ｐ＝ａ［０］；ｐ＜ａ［０］＋１２；ｐ＋＋）</a:t>
            </a:r>
          </a:p>
          <a:p>
            <a:pPr algn="l" eaLnBrk="1" hangingPunct="1"/>
            <a:r>
              <a:rPr lang="zh-CN" altLang="en-US" sz="2800"/>
              <a:t>   ｛ｉｆ（（ｐ－ａ［０］）％４＝＝０）</a:t>
            </a:r>
          </a:p>
          <a:p>
            <a:pPr algn="l" eaLnBrk="1" hangingPunct="1"/>
            <a:r>
              <a:rPr lang="zh-CN" altLang="en-US" sz="2800"/>
              <a:t>         </a:t>
            </a:r>
            <a:r>
              <a:rPr lang="en-US" altLang="zh-CN" sz="2800"/>
              <a:t>printf</a:t>
            </a:r>
            <a:r>
              <a:rPr lang="zh-CN" altLang="en-US" sz="2800"/>
              <a:t>（</a:t>
            </a:r>
            <a:r>
              <a:rPr lang="en-US" altLang="zh-CN" sz="2800"/>
              <a:t>″</a:t>
            </a:r>
            <a:r>
              <a:rPr lang="zh-CN" altLang="en-US" sz="2800"/>
              <a:t>＼ｎ</a:t>
            </a:r>
            <a:r>
              <a:rPr lang="en-US" altLang="zh-CN" sz="2800"/>
              <a:t>″</a:t>
            </a:r>
            <a:r>
              <a:rPr lang="zh-CN" altLang="en-US" sz="2800"/>
              <a:t>）；</a:t>
            </a:r>
          </a:p>
          <a:p>
            <a:pPr algn="l" eaLnBrk="1" hangingPunct="1"/>
            <a:r>
              <a:rPr lang="zh-CN" altLang="en-US" sz="2800"/>
              <a:t>　     </a:t>
            </a:r>
            <a:r>
              <a:rPr lang="en-US" altLang="zh-CN" sz="2800"/>
              <a:t>printf</a:t>
            </a:r>
            <a:r>
              <a:rPr lang="zh-CN" altLang="en-US" sz="2800"/>
              <a:t>（</a:t>
            </a:r>
            <a:r>
              <a:rPr lang="en-US" altLang="zh-CN" sz="2800"/>
              <a:t>″</a:t>
            </a:r>
            <a:r>
              <a:rPr lang="zh-CN" altLang="en-US" sz="2800"/>
              <a:t>％４ｄ</a:t>
            </a:r>
            <a:r>
              <a:rPr lang="en-US" altLang="zh-CN" sz="2800"/>
              <a:t>″</a:t>
            </a:r>
            <a:r>
              <a:rPr lang="zh-CN" altLang="en-US" sz="2800"/>
              <a:t>，*ｐ）； ｝</a:t>
            </a:r>
          </a:p>
          <a:p>
            <a:pPr algn="l" eaLnBrk="1" hangingPunct="1"/>
            <a:r>
              <a:rPr lang="zh-CN" altLang="en-US" sz="2800"/>
              <a:t> ｝　　</a:t>
            </a:r>
          </a:p>
        </p:txBody>
      </p:sp>
      <p:sp>
        <p:nvSpPr>
          <p:cNvPr id="1334278" name="Text Box 6"/>
          <p:cNvSpPr txBox="1">
            <a:spLocks noChangeArrowheads="1"/>
          </p:cNvSpPr>
          <p:nvPr/>
        </p:nvSpPr>
        <p:spPr bwMode="auto">
          <a:xfrm>
            <a:off x="6011863" y="2565402"/>
            <a:ext cx="2711450" cy="1838325"/>
          </a:xfrm>
          <a:prstGeom prst="rect">
            <a:avLst/>
          </a:prstGeom>
          <a:solidFill>
            <a:srgbClr val="F7FFF7"/>
          </a:solidFill>
          <a:ln w="38100">
            <a:solidFill>
              <a:schemeClr val="accent2"/>
            </a:solidFill>
            <a:miter lim="800000"/>
            <a:headEnd/>
            <a:tailEnd/>
          </a:ln>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运行结果如下：</a:t>
            </a:r>
          </a:p>
          <a:p>
            <a:pPr algn="l" eaLnBrk="1" hangingPunct="1"/>
            <a:r>
              <a:rPr lang="en-US" altLang="zh-CN" sz="2800"/>
              <a:t>1   3   5   7</a:t>
            </a:r>
          </a:p>
          <a:p>
            <a:pPr algn="l" eaLnBrk="1" hangingPunct="1"/>
            <a:r>
              <a:rPr lang="en-US" altLang="zh-CN" sz="2800"/>
              <a:t> 9  11  13  15</a:t>
            </a:r>
          </a:p>
          <a:p>
            <a:pPr algn="l" eaLnBrk="1" hangingPunct="1"/>
            <a:r>
              <a:rPr lang="en-US" altLang="zh-CN" sz="2800"/>
              <a:t>19  21  23 </a:t>
            </a:r>
          </a:p>
        </p:txBody>
      </p:sp>
    </p:spTree>
    <p:extLst>
      <p:ext uri="{BB962C8B-B14F-4D97-AF65-F5344CB8AC3E}">
        <p14:creationId xmlns:p14="http://schemas.microsoft.com/office/powerpoint/2010/main" val="357001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34274"/>
                                        </p:tgtEl>
                                        <p:attrNameLst>
                                          <p:attrName>style.visibility</p:attrName>
                                        </p:attrNameLst>
                                      </p:cBhvr>
                                      <p:to>
                                        <p:strVal val="visible"/>
                                      </p:to>
                                    </p:set>
                                    <p:anim calcmode="lin" valueType="num">
                                      <p:cBhvr additive="base">
                                        <p:cTn id="7" dur="500" fill="hold"/>
                                        <p:tgtEl>
                                          <p:spTgt spid="1334274"/>
                                        </p:tgtEl>
                                        <p:attrNameLst>
                                          <p:attrName>ppt_x</p:attrName>
                                        </p:attrNameLst>
                                      </p:cBhvr>
                                      <p:tavLst>
                                        <p:tav tm="0">
                                          <p:val>
                                            <p:strVal val="0-#ppt_w/2"/>
                                          </p:val>
                                        </p:tav>
                                        <p:tav tm="100000">
                                          <p:val>
                                            <p:strVal val="#ppt_x"/>
                                          </p:val>
                                        </p:tav>
                                      </p:tavLst>
                                    </p:anim>
                                    <p:anim calcmode="lin" valueType="num">
                                      <p:cBhvr additive="base">
                                        <p:cTn id="8" dur="500" fill="hold"/>
                                        <p:tgtEl>
                                          <p:spTgt spid="13342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4275"/>
                                        </p:tgtEl>
                                        <p:attrNameLst>
                                          <p:attrName>style.visibility</p:attrName>
                                        </p:attrNameLst>
                                      </p:cBhvr>
                                      <p:to>
                                        <p:strVal val="visible"/>
                                      </p:to>
                                    </p:set>
                                    <p:anim calcmode="lin" valueType="num">
                                      <p:cBhvr additive="base">
                                        <p:cTn id="13" dur="500" fill="hold"/>
                                        <p:tgtEl>
                                          <p:spTgt spid="1334275"/>
                                        </p:tgtEl>
                                        <p:attrNameLst>
                                          <p:attrName>ppt_x</p:attrName>
                                        </p:attrNameLst>
                                      </p:cBhvr>
                                      <p:tavLst>
                                        <p:tav tm="0">
                                          <p:val>
                                            <p:strVal val="0-#ppt_w/2"/>
                                          </p:val>
                                        </p:tav>
                                        <p:tav tm="100000">
                                          <p:val>
                                            <p:strVal val="#ppt_x"/>
                                          </p:val>
                                        </p:tav>
                                      </p:tavLst>
                                    </p:anim>
                                    <p:anim calcmode="lin" valueType="num">
                                      <p:cBhvr additive="base">
                                        <p:cTn id="14" dur="500" fill="hold"/>
                                        <p:tgtEl>
                                          <p:spTgt spid="13342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4276"/>
                                        </p:tgtEl>
                                        <p:attrNameLst>
                                          <p:attrName>style.visibility</p:attrName>
                                        </p:attrNameLst>
                                      </p:cBhvr>
                                      <p:to>
                                        <p:strVal val="visible"/>
                                      </p:to>
                                    </p:set>
                                    <p:anim calcmode="lin" valueType="num">
                                      <p:cBhvr additive="base">
                                        <p:cTn id="19" dur="500" fill="hold"/>
                                        <p:tgtEl>
                                          <p:spTgt spid="1334276"/>
                                        </p:tgtEl>
                                        <p:attrNameLst>
                                          <p:attrName>ppt_x</p:attrName>
                                        </p:attrNameLst>
                                      </p:cBhvr>
                                      <p:tavLst>
                                        <p:tav tm="0">
                                          <p:val>
                                            <p:strVal val="0-#ppt_w/2"/>
                                          </p:val>
                                        </p:tav>
                                        <p:tav tm="100000">
                                          <p:val>
                                            <p:strVal val="#ppt_x"/>
                                          </p:val>
                                        </p:tav>
                                      </p:tavLst>
                                    </p:anim>
                                    <p:anim calcmode="lin" valueType="num">
                                      <p:cBhvr additive="base">
                                        <p:cTn id="20" dur="500" fill="hold"/>
                                        <p:tgtEl>
                                          <p:spTgt spid="13342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4277"/>
                                        </p:tgtEl>
                                        <p:attrNameLst>
                                          <p:attrName>style.visibility</p:attrName>
                                        </p:attrNameLst>
                                      </p:cBhvr>
                                      <p:to>
                                        <p:strVal val="visible"/>
                                      </p:to>
                                    </p:set>
                                    <p:anim calcmode="lin" valueType="num">
                                      <p:cBhvr additive="base">
                                        <p:cTn id="25" dur="500" fill="hold"/>
                                        <p:tgtEl>
                                          <p:spTgt spid="1334277"/>
                                        </p:tgtEl>
                                        <p:attrNameLst>
                                          <p:attrName>ppt_x</p:attrName>
                                        </p:attrNameLst>
                                      </p:cBhvr>
                                      <p:tavLst>
                                        <p:tav tm="0">
                                          <p:val>
                                            <p:strVal val="0-#ppt_w/2"/>
                                          </p:val>
                                        </p:tav>
                                        <p:tav tm="100000">
                                          <p:val>
                                            <p:strVal val="#ppt_x"/>
                                          </p:val>
                                        </p:tav>
                                      </p:tavLst>
                                    </p:anim>
                                    <p:anim calcmode="lin" valueType="num">
                                      <p:cBhvr additive="base">
                                        <p:cTn id="26" dur="500" fill="hold"/>
                                        <p:tgtEl>
                                          <p:spTgt spid="133427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34278"/>
                                        </p:tgtEl>
                                        <p:attrNameLst>
                                          <p:attrName>style.visibility</p:attrName>
                                        </p:attrNameLst>
                                      </p:cBhvr>
                                      <p:to>
                                        <p:strVal val="visible"/>
                                      </p:to>
                                    </p:set>
                                    <p:anim calcmode="lin" valueType="num">
                                      <p:cBhvr additive="base">
                                        <p:cTn id="31" dur="500" fill="hold"/>
                                        <p:tgtEl>
                                          <p:spTgt spid="1334278"/>
                                        </p:tgtEl>
                                        <p:attrNameLst>
                                          <p:attrName>ppt_x</p:attrName>
                                        </p:attrNameLst>
                                      </p:cBhvr>
                                      <p:tavLst>
                                        <p:tav tm="0">
                                          <p:val>
                                            <p:strVal val="1+#ppt_w/2"/>
                                          </p:val>
                                        </p:tav>
                                        <p:tav tm="100000">
                                          <p:val>
                                            <p:strVal val="#ppt_x"/>
                                          </p:val>
                                        </p:tav>
                                      </p:tavLst>
                                    </p:anim>
                                    <p:anim calcmode="lin" valueType="num">
                                      <p:cBhvr additive="base">
                                        <p:cTn id="32" dur="500" fill="hold"/>
                                        <p:tgtEl>
                                          <p:spTgt spid="13342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274" grpId="0"/>
      <p:bldP spid="1334275" grpId="0"/>
      <p:bldP spid="1334276" grpId="0" animBg="1"/>
      <p:bldP spid="1334277" grpId="0"/>
      <p:bldP spid="133427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Text Box 2"/>
          <p:cNvSpPr txBox="1">
            <a:spLocks noChangeArrowheads="1"/>
          </p:cNvSpPr>
          <p:nvPr/>
        </p:nvSpPr>
        <p:spPr bwMode="auto">
          <a:xfrm>
            <a:off x="323850" y="115890"/>
            <a:ext cx="8081058"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rgbClr val="A50021"/>
                </a:solidFill>
              </a:rPr>
              <a:t>可将程序最后两个语句改为</a:t>
            </a:r>
          </a:p>
          <a:p>
            <a:pPr algn="l" eaLnBrk="1" hangingPunct="1"/>
            <a:r>
              <a:rPr lang="en-US" altLang="zh-CN" sz="2800"/>
              <a:t>printf</a:t>
            </a:r>
            <a:r>
              <a:rPr lang="zh-CN" altLang="en-US" sz="2800"/>
              <a:t>（</a:t>
            </a:r>
            <a:r>
              <a:rPr lang="en-US" altLang="zh-CN" sz="2800"/>
              <a:t>″addr</a:t>
            </a:r>
            <a:r>
              <a:rPr lang="zh-CN" altLang="en-US" sz="2800"/>
              <a:t>＝％ｏ</a:t>
            </a:r>
            <a:r>
              <a:rPr lang="en-US" altLang="zh-CN" sz="2800"/>
              <a:t>, value</a:t>
            </a:r>
            <a:r>
              <a:rPr lang="zh-CN" altLang="en-US" sz="2800"/>
              <a:t>＝％</a:t>
            </a:r>
            <a:r>
              <a:rPr lang="en-US" altLang="zh-CN" sz="2800"/>
              <a:t>2</a:t>
            </a:r>
            <a:r>
              <a:rPr lang="zh-CN" altLang="en-US" sz="2800"/>
              <a:t>ｄ＼ｎ</a:t>
            </a:r>
            <a:r>
              <a:rPr lang="en-US" altLang="zh-CN" sz="2800"/>
              <a:t>″,</a:t>
            </a:r>
            <a:r>
              <a:rPr lang="zh-CN" altLang="en-US" sz="2800"/>
              <a:t>ｐ</a:t>
            </a:r>
            <a:r>
              <a:rPr lang="en-US" altLang="zh-CN" sz="2800"/>
              <a:t>,*</a:t>
            </a:r>
            <a:r>
              <a:rPr lang="zh-CN" altLang="en-US" sz="2800"/>
              <a:t>ｐ）；</a:t>
            </a:r>
          </a:p>
          <a:p>
            <a:pPr algn="l" eaLnBrk="1" hangingPunct="1"/>
            <a:r>
              <a:rPr lang="zh-CN" altLang="en-US" sz="2800"/>
              <a:t>在</a:t>
            </a:r>
            <a:r>
              <a:rPr lang="en-US" altLang="zh-CN" sz="2800"/>
              <a:t>TC++</a:t>
            </a:r>
            <a:r>
              <a:rPr lang="zh-CN" altLang="en-US" sz="2800"/>
              <a:t>环境下某一次运行时输出如下：</a:t>
            </a:r>
          </a:p>
          <a:p>
            <a:pPr algn="l" eaLnBrk="1" hangingPunct="1"/>
            <a:r>
              <a:rPr lang="zh-CN" altLang="en-US" sz="2800"/>
              <a:t>ａｄｄｒ＝２３６，ｖａｌｕｅ＝１</a:t>
            </a:r>
          </a:p>
          <a:p>
            <a:pPr algn="l" eaLnBrk="1" hangingPunct="1"/>
            <a:r>
              <a:rPr lang="zh-CN" altLang="en-US" sz="2800"/>
              <a:t>ａｄｄｒ＝２４０，ｖａｌｕｅ＝３</a:t>
            </a:r>
          </a:p>
          <a:p>
            <a:pPr algn="l" eaLnBrk="1" hangingPunct="1"/>
            <a:r>
              <a:rPr lang="zh-CN" altLang="en-US" sz="2800"/>
              <a:t>ａｄｄｒ＝２４２，ｖａｌｕｅ＝５</a:t>
            </a:r>
          </a:p>
          <a:p>
            <a:pPr algn="l" eaLnBrk="1" hangingPunct="1"/>
            <a:r>
              <a:rPr lang="zh-CN" altLang="en-US" sz="2800"/>
              <a:t>ａｄｄｒ＝２４４，ｖａｌｕｅ＝７</a:t>
            </a:r>
          </a:p>
          <a:p>
            <a:pPr algn="l" eaLnBrk="1" hangingPunct="1"/>
            <a:r>
              <a:rPr lang="zh-CN" altLang="en-US" sz="2800"/>
              <a:t>ａｄｄｒ＝２４６，ｖａｌｕｅ＝９</a:t>
            </a:r>
          </a:p>
          <a:p>
            <a:pPr algn="l" eaLnBrk="1" hangingPunct="1"/>
            <a:r>
              <a:rPr lang="zh-CN" altLang="en-US" sz="2800"/>
              <a:t>ａｄｄｒ＝２５０，ｖａｌｕｅ＝１１</a:t>
            </a:r>
          </a:p>
          <a:p>
            <a:pPr algn="l" eaLnBrk="1" hangingPunct="1"/>
            <a:r>
              <a:rPr lang="zh-CN" altLang="en-US" sz="2800"/>
              <a:t>ａｄｄｒ＝２５２，ｖａｌｕｅ＝１３</a:t>
            </a:r>
          </a:p>
          <a:p>
            <a:pPr algn="l" eaLnBrk="1" hangingPunct="1"/>
            <a:r>
              <a:rPr lang="zh-CN" altLang="en-US" sz="2800"/>
              <a:t>ａｄｄｒ＝２５４，ｖａｌｕｅ＝１５</a:t>
            </a:r>
          </a:p>
          <a:p>
            <a:pPr algn="l" eaLnBrk="1" hangingPunct="1"/>
            <a:r>
              <a:rPr lang="zh-CN" altLang="en-US" sz="2800"/>
              <a:t>ａｄｄｒ＝２５６，ｖａｌｕｅ＝１７</a:t>
            </a:r>
          </a:p>
          <a:p>
            <a:pPr algn="l" eaLnBrk="1" hangingPunct="1"/>
            <a:r>
              <a:rPr lang="zh-CN" altLang="en-US" sz="2800"/>
              <a:t>ａｄｄｒ＝２６０，ｖａｌｕｅ＝１９</a:t>
            </a:r>
          </a:p>
          <a:p>
            <a:pPr algn="l" eaLnBrk="1" hangingPunct="1"/>
            <a:r>
              <a:rPr lang="zh-CN" altLang="en-US" sz="2800"/>
              <a:t>ａｄｄｒ＝２６２，ｖａｌｕｅ＝２１</a:t>
            </a:r>
          </a:p>
          <a:p>
            <a:pPr algn="l" eaLnBrk="1" hangingPunct="1"/>
            <a:r>
              <a:rPr lang="zh-CN" altLang="en-US" sz="2800"/>
              <a:t>ａｄｄｒ＝２６４，ｖａｌｕｅ＝２３</a:t>
            </a:r>
          </a:p>
        </p:txBody>
      </p:sp>
    </p:spTree>
    <p:extLst>
      <p:ext uri="{BB962C8B-B14F-4D97-AF65-F5344CB8AC3E}">
        <p14:creationId xmlns:p14="http://schemas.microsoft.com/office/powerpoint/2010/main" val="3692139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Text Box 2"/>
          <p:cNvSpPr txBox="1">
            <a:spLocks noChangeArrowheads="1"/>
          </p:cNvSpPr>
          <p:nvPr/>
        </p:nvSpPr>
        <p:spPr bwMode="auto">
          <a:xfrm>
            <a:off x="250825" y="260352"/>
            <a:ext cx="7564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 </a:t>
            </a:r>
            <a:r>
              <a:rPr lang="en-US" altLang="zh-CN" sz="2800" b="1" dirty="0"/>
              <a:t>(2) </a:t>
            </a:r>
            <a:r>
              <a:rPr lang="zh-CN" altLang="en-US" sz="2800" b="1" dirty="0"/>
              <a:t>指向由ｍ个元素组成的一维数组的指针变量</a:t>
            </a:r>
          </a:p>
        </p:txBody>
      </p:sp>
      <p:sp>
        <p:nvSpPr>
          <p:cNvPr id="613379" name="Text Box 3"/>
          <p:cNvSpPr txBox="1">
            <a:spLocks noChangeArrowheads="1"/>
          </p:cNvSpPr>
          <p:nvPr/>
        </p:nvSpPr>
        <p:spPr bwMode="auto">
          <a:xfrm>
            <a:off x="638177" y="885827"/>
            <a:ext cx="7402989" cy="52322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chemeClr val="bg1"/>
                </a:solidFill>
                <a:latin typeface="黑体" panose="02010609060101010101" pitchFamily="49" charset="-122"/>
                <a:ea typeface="黑体" panose="02010609060101010101" pitchFamily="49" charset="-122"/>
              </a:rPr>
              <a:t>例</a:t>
            </a:r>
            <a:r>
              <a:rPr lang="en-US" altLang="zh-CN" sz="2800" b="1" dirty="0" smtClean="0">
                <a:solidFill>
                  <a:schemeClr val="bg1"/>
                </a:solidFill>
                <a:latin typeface="黑体" panose="02010609060101010101" pitchFamily="49" charset="-122"/>
                <a:ea typeface="黑体" panose="02010609060101010101" pitchFamily="49" charset="-122"/>
              </a:rPr>
              <a:t>10.13 </a:t>
            </a:r>
            <a:r>
              <a:rPr lang="zh-CN" altLang="en-US" sz="2800" b="1" dirty="0" smtClean="0">
                <a:solidFill>
                  <a:schemeClr val="bg1"/>
                </a:solidFill>
                <a:latin typeface="黑体" panose="02010609060101010101" pitchFamily="49" charset="-122"/>
                <a:ea typeface="黑体" panose="02010609060101010101" pitchFamily="49" charset="-122"/>
              </a:rPr>
              <a:t>指出</a:t>
            </a:r>
            <a:r>
              <a:rPr lang="zh-CN" altLang="en-US" sz="2800" b="1" dirty="0">
                <a:solidFill>
                  <a:schemeClr val="bg1"/>
                </a:solidFill>
                <a:latin typeface="黑体" panose="02010609060101010101" pitchFamily="49" charset="-122"/>
                <a:ea typeface="黑体" panose="02010609060101010101" pitchFamily="49" charset="-122"/>
              </a:rPr>
              <a:t>二维数组任一行任一列元素的值</a:t>
            </a:r>
          </a:p>
        </p:txBody>
      </p:sp>
      <p:sp>
        <p:nvSpPr>
          <p:cNvPr id="613380" name="Text Box 4"/>
          <p:cNvSpPr txBox="1">
            <a:spLocks noChangeArrowheads="1"/>
          </p:cNvSpPr>
          <p:nvPr/>
        </p:nvSpPr>
        <p:spPr bwMode="auto">
          <a:xfrm>
            <a:off x="349570" y="1515409"/>
            <a:ext cx="8497887"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dirty="0"/>
              <a:t>#include &lt;</a:t>
            </a:r>
            <a:r>
              <a:rPr lang="en-US" altLang="zh-CN" sz="2800" dirty="0" err="1"/>
              <a:t>stdio.h</a:t>
            </a:r>
            <a:r>
              <a:rPr lang="en-US" altLang="zh-CN" sz="2800" dirty="0"/>
              <a:t>&gt;</a:t>
            </a:r>
          </a:p>
          <a:p>
            <a:pPr algn="l" eaLnBrk="1" hangingPunct="1"/>
            <a:r>
              <a:rPr lang="en-US" altLang="zh-CN" sz="2800" dirty="0"/>
              <a:t>void  </a:t>
            </a:r>
            <a:r>
              <a:rPr lang="en-US" altLang="zh-CN" sz="2800" b="1" dirty="0">
                <a:solidFill>
                  <a:srgbClr val="A50021"/>
                </a:solidFill>
              </a:rPr>
              <a:t>main </a:t>
            </a:r>
            <a:r>
              <a:rPr lang="en-US" altLang="zh-CN" sz="2800" dirty="0"/>
              <a:t>( )</a:t>
            </a:r>
          </a:p>
          <a:p>
            <a:pPr algn="l" eaLnBrk="1" hangingPunct="1"/>
            <a:r>
              <a:rPr lang="zh-CN" altLang="en-US" sz="2800" dirty="0"/>
              <a:t>｛ </a:t>
            </a:r>
            <a:r>
              <a:rPr lang="en-US" altLang="zh-CN" sz="2800" dirty="0" err="1"/>
              <a:t>int</a:t>
            </a:r>
            <a:r>
              <a:rPr lang="en-US" altLang="zh-CN" sz="2800" dirty="0"/>
              <a:t> </a:t>
            </a:r>
            <a:r>
              <a:rPr lang="zh-CN" altLang="en-US" sz="2800" dirty="0"/>
              <a:t>ａ［３］［４］＝｛</a:t>
            </a:r>
            <a:r>
              <a:rPr lang="en-US" altLang="zh-CN" sz="2800" dirty="0"/>
              <a:t>1</a:t>
            </a:r>
            <a:r>
              <a:rPr lang="zh-CN" altLang="en-US" sz="2800" dirty="0"/>
              <a:t>，</a:t>
            </a:r>
            <a:r>
              <a:rPr lang="en-US" altLang="zh-CN" sz="2800" dirty="0"/>
              <a:t>3</a:t>
            </a:r>
            <a:r>
              <a:rPr lang="zh-CN" altLang="en-US" sz="2800" dirty="0"/>
              <a:t>，</a:t>
            </a:r>
            <a:r>
              <a:rPr lang="en-US" altLang="zh-CN" sz="2800" dirty="0"/>
              <a:t>5</a:t>
            </a:r>
            <a:r>
              <a:rPr lang="zh-CN" altLang="en-US" sz="2800" dirty="0"/>
              <a:t>，</a:t>
            </a:r>
            <a:r>
              <a:rPr lang="en-US" altLang="zh-CN" sz="2800" dirty="0"/>
              <a:t>7</a:t>
            </a:r>
            <a:r>
              <a:rPr lang="zh-CN" altLang="en-US" sz="2800" dirty="0"/>
              <a:t>，</a:t>
            </a:r>
            <a:r>
              <a:rPr lang="en-US" altLang="zh-CN" sz="2800" dirty="0"/>
              <a:t>9</a:t>
            </a:r>
            <a:r>
              <a:rPr lang="zh-CN" altLang="en-US" sz="2800" dirty="0"/>
              <a:t>，</a:t>
            </a:r>
            <a:r>
              <a:rPr lang="en-US" altLang="zh-CN" sz="2800" dirty="0"/>
              <a:t>11</a:t>
            </a:r>
            <a:r>
              <a:rPr lang="zh-CN" altLang="en-US" sz="2800" dirty="0"/>
              <a:t>，</a:t>
            </a:r>
          </a:p>
          <a:p>
            <a:pPr algn="l" eaLnBrk="1" hangingPunct="1"/>
            <a:r>
              <a:rPr lang="zh-CN" altLang="en-US" sz="2800" dirty="0"/>
              <a:t>               </a:t>
            </a:r>
            <a:r>
              <a:rPr lang="en-US" altLang="zh-CN" sz="2800" dirty="0"/>
              <a:t>13</a:t>
            </a:r>
            <a:r>
              <a:rPr lang="zh-CN" altLang="en-US" sz="2800" dirty="0"/>
              <a:t>，</a:t>
            </a:r>
            <a:r>
              <a:rPr lang="en-US" altLang="zh-CN" sz="2800" dirty="0"/>
              <a:t>15</a:t>
            </a:r>
            <a:r>
              <a:rPr lang="zh-CN" altLang="en-US" sz="2800" dirty="0"/>
              <a:t>，１７，１９，２１，２３｝；</a:t>
            </a:r>
          </a:p>
          <a:p>
            <a:pPr algn="l" eaLnBrk="1" hangingPunct="1"/>
            <a:r>
              <a:rPr lang="zh-CN" altLang="en-US" sz="2800" dirty="0"/>
              <a:t>　</a:t>
            </a:r>
            <a:r>
              <a:rPr lang="en-US" altLang="zh-CN" sz="2800" dirty="0" err="1"/>
              <a:t>int</a:t>
            </a:r>
            <a:r>
              <a:rPr lang="en-US" altLang="zh-CN" sz="2800" dirty="0"/>
              <a:t> </a:t>
            </a:r>
            <a:r>
              <a:rPr lang="zh-CN" altLang="en-US" sz="2800" dirty="0"/>
              <a:t>（*ｐ）［４］，ｉ，ｊ；</a:t>
            </a:r>
          </a:p>
          <a:p>
            <a:pPr algn="l" eaLnBrk="1" hangingPunct="1"/>
            <a:r>
              <a:rPr lang="zh-CN" altLang="en-US" sz="2800" dirty="0"/>
              <a:t>   ｐ＝ａ</a:t>
            </a:r>
            <a:r>
              <a:rPr lang="zh-CN" altLang="en-US" sz="2800" dirty="0" smtClean="0"/>
              <a:t>；</a:t>
            </a:r>
          </a:p>
          <a:p>
            <a:pPr algn="l" eaLnBrk="1" hangingPunct="1"/>
            <a:r>
              <a:rPr lang="zh-CN" altLang="en-US" sz="2800" dirty="0" smtClean="0"/>
              <a:t>　</a:t>
            </a:r>
            <a:r>
              <a:rPr lang="en-US" altLang="zh-CN" sz="2800" dirty="0" err="1" smtClean="0"/>
              <a:t>scanf</a:t>
            </a:r>
            <a:r>
              <a:rPr lang="zh-CN" altLang="en-US" sz="2800" dirty="0" smtClean="0"/>
              <a:t>（</a:t>
            </a:r>
            <a:r>
              <a:rPr lang="en-US" altLang="zh-CN" sz="2800" dirty="0" smtClean="0"/>
              <a:t>″ </a:t>
            </a:r>
            <a:r>
              <a:rPr lang="zh-CN" altLang="en-US" sz="2800" dirty="0" smtClean="0"/>
              <a:t>ｉ＝％ｄ，ｊ＝％ｄ</a:t>
            </a:r>
            <a:r>
              <a:rPr lang="en-US" altLang="zh-CN" sz="2800" dirty="0" smtClean="0"/>
              <a:t>″</a:t>
            </a:r>
            <a:r>
              <a:rPr lang="zh-CN" altLang="en-US" sz="2800" dirty="0" smtClean="0"/>
              <a:t>，＆ｉ，＆ｊ）；</a:t>
            </a:r>
          </a:p>
          <a:p>
            <a:pPr algn="l" eaLnBrk="1" hangingPunct="1"/>
            <a:r>
              <a:rPr lang="zh-CN" altLang="en-US" sz="2800" dirty="0" smtClean="0"/>
              <a:t>    </a:t>
            </a:r>
            <a:r>
              <a:rPr lang="en-US" altLang="zh-CN" sz="2800" dirty="0" err="1"/>
              <a:t>printf</a:t>
            </a:r>
            <a:r>
              <a:rPr lang="zh-CN" altLang="en-US" sz="2800" dirty="0"/>
              <a:t>（</a:t>
            </a:r>
            <a:r>
              <a:rPr lang="en-US" altLang="zh-CN" sz="2800" dirty="0"/>
              <a:t>″</a:t>
            </a:r>
            <a:r>
              <a:rPr lang="zh-CN" altLang="en-US" sz="2800" dirty="0"/>
              <a:t>ａ［％ｄ，％ｄ］＝％ｄ＼ｎ</a:t>
            </a:r>
            <a:r>
              <a:rPr lang="en-US" altLang="zh-CN" sz="2800" dirty="0"/>
              <a:t>″</a:t>
            </a:r>
            <a:r>
              <a:rPr lang="zh-CN" altLang="en-US" sz="2800" dirty="0"/>
              <a:t>，ｉ，</a:t>
            </a:r>
          </a:p>
          <a:p>
            <a:pPr algn="l" eaLnBrk="1" hangingPunct="1"/>
            <a:r>
              <a:rPr lang="zh-CN" altLang="en-US" sz="2800" dirty="0"/>
              <a:t>                     ｊ，*（*（ｐ＋ｉ）＋ｊ））；</a:t>
            </a:r>
          </a:p>
          <a:p>
            <a:pPr algn="l" eaLnBrk="1" hangingPunct="1"/>
            <a:r>
              <a:rPr lang="zh-CN" altLang="en-US" sz="2800" dirty="0"/>
              <a:t>｝  </a:t>
            </a:r>
          </a:p>
        </p:txBody>
      </p:sp>
      <p:sp>
        <p:nvSpPr>
          <p:cNvPr id="613382" name="Text Box 6"/>
          <p:cNvSpPr txBox="1">
            <a:spLocks noChangeArrowheads="1"/>
          </p:cNvSpPr>
          <p:nvPr/>
        </p:nvSpPr>
        <p:spPr bwMode="auto">
          <a:xfrm>
            <a:off x="2220913" y="5572123"/>
            <a:ext cx="5416868" cy="1200329"/>
          </a:xfrm>
          <a:prstGeom prst="rect">
            <a:avLst/>
          </a:prstGeom>
          <a:solidFill>
            <a:srgbClr val="E5FFE5"/>
          </a:solidFill>
          <a:ln w="38100">
            <a:solidFill>
              <a:schemeClr val="accent2"/>
            </a:solidFill>
            <a:miter lim="800000"/>
            <a:headEnd/>
            <a:tailEnd/>
          </a:ln>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运行情况如下：</a:t>
            </a:r>
            <a:endParaRPr lang="zh-CN" altLang="en-US" sz="2400" u="sng"/>
          </a:p>
          <a:p>
            <a:pPr algn="l" eaLnBrk="1" hangingPunct="1"/>
            <a:r>
              <a:rPr lang="zh-CN" altLang="en-US" sz="2400" u="sng"/>
              <a:t>ｉ＝１，ｊ＝２↙</a:t>
            </a:r>
            <a:r>
              <a:rPr lang="zh-CN" altLang="en-US" sz="2400"/>
              <a:t>（本行为键盘输入）</a:t>
            </a:r>
          </a:p>
          <a:p>
            <a:pPr algn="l" eaLnBrk="1" hangingPunct="1"/>
            <a:r>
              <a:rPr lang="zh-CN" altLang="en-US" sz="2400"/>
              <a:t>ａ［１，２］＝１３</a:t>
            </a:r>
          </a:p>
        </p:txBody>
      </p:sp>
    </p:spTree>
    <p:extLst>
      <p:ext uri="{BB962C8B-B14F-4D97-AF65-F5344CB8AC3E}">
        <p14:creationId xmlns:p14="http://schemas.microsoft.com/office/powerpoint/2010/main" val="28497270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346" name="Text Box 2"/>
          <p:cNvSpPr txBox="1">
            <a:spLocks noChangeArrowheads="1"/>
          </p:cNvSpPr>
          <p:nvPr/>
        </p:nvSpPr>
        <p:spPr bwMode="auto">
          <a:xfrm>
            <a:off x="323850" y="692152"/>
            <a:ext cx="5183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A50021"/>
                </a:solidFill>
              </a:rPr>
              <a:t>3. </a:t>
            </a:r>
            <a:r>
              <a:rPr lang="zh-CN" altLang="en-US" sz="2800" b="1">
                <a:solidFill>
                  <a:srgbClr val="A50021"/>
                </a:solidFill>
              </a:rPr>
              <a:t>用指向数组的指针作函数参数</a:t>
            </a:r>
          </a:p>
        </p:txBody>
      </p:sp>
      <p:sp>
        <p:nvSpPr>
          <p:cNvPr id="1337347" name="Text Box 3"/>
          <p:cNvSpPr txBox="1">
            <a:spLocks noChangeArrowheads="1"/>
          </p:cNvSpPr>
          <p:nvPr/>
        </p:nvSpPr>
        <p:spPr bwMode="auto">
          <a:xfrm>
            <a:off x="250827" y="1557338"/>
            <a:ext cx="8640763" cy="37117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zh-CN" altLang="en-US" sz="2800" b="1" dirty="0" smtClean="0"/>
              <a:t>例</a:t>
            </a:r>
            <a:r>
              <a:rPr lang="en-US" altLang="zh-CN" sz="2800" b="1" dirty="0" smtClean="0"/>
              <a:t>10.13   </a:t>
            </a:r>
            <a:r>
              <a:rPr lang="zh-CN" altLang="en-US" sz="2800" b="1" dirty="0" smtClean="0"/>
              <a:t>有一个班，３个学生，各学４门课，计算总平均分数以及第ｎ个学生的成绩。</a:t>
            </a:r>
            <a:endParaRPr lang="en-US" altLang="zh-CN" sz="2800" b="1" dirty="0" smtClean="0"/>
          </a:p>
          <a:p>
            <a:pPr algn="l" eaLnBrk="1" hangingPunct="1">
              <a:lnSpc>
                <a:spcPct val="140000"/>
              </a:lnSpc>
            </a:pPr>
            <a:r>
              <a:rPr lang="zh-CN" altLang="en-US" sz="2800" b="1" dirty="0" smtClean="0"/>
              <a:t>这个题目很简单。只是为了说明用指向数组的指针作函数参数而举的例子。用函数ａｖｅｒａｇｅ求总平均成绩，用函数ｓｅａｒｃｈ找出并输出第ｉ个学生的成绩。</a:t>
            </a:r>
            <a:endParaRPr lang="zh-CN" altLang="en-US" sz="2800" b="1" dirty="0"/>
          </a:p>
        </p:txBody>
      </p:sp>
    </p:spTree>
    <p:extLst>
      <p:ext uri="{BB962C8B-B14F-4D97-AF65-F5344CB8AC3E}">
        <p14:creationId xmlns:p14="http://schemas.microsoft.com/office/powerpoint/2010/main" val="706830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37346"/>
                                        </p:tgtEl>
                                        <p:attrNameLst>
                                          <p:attrName>style.visibility</p:attrName>
                                        </p:attrNameLst>
                                      </p:cBhvr>
                                      <p:to>
                                        <p:strVal val="visible"/>
                                      </p:to>
                                    </p:set>
                                    <p:anim calcmode="lin" valueType="num">
                                      <p:cBhvr additive="base">
                                        <p:cTn id="7" dur="500" fill="hold"/>
                                        <p:tgtEl>
                                          <p:spTgt spid="1337346"/>
                                        </p:tgtEl>
                                        <p:attrNameLst>
                                          <p:attrName>ppt_x</p:attrName>
                                        </p:attrNameLst>
                                      </p:cBhvr>
                                      <p:tavLst>
                                        <p:tav tm="0">
                                          <p:val>
                                            <p:strVal val="0-#ppt_w/2"/>
                                          </p:val>
                                        </p:tav>
                                        <p:tav tm="100000">
                                          <p:val>
                                            <p:strVal val="#ppt_x"/>
                                          </p:val>
                                        </p:tav>
                                      </p:tavLst>
                                    </p:anim>
                                    <p:anim calcmode="lin" valueType="num">
                                      <p:cBhvr additive="base">
                                        <p:cTn id="8" dur="500" fill="hold"/>
                                        <p:tgtEl>
                                          <p:spTgt spid="13373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7347"/>
                                        </p:tgtEl>
                                        <p:attrNameLst>
                                          <p:attrName>style.visibility</p:attrName>
                                        </p:attrNameLst>
                                      </p:cBhvr>
                                      <p:to>
                                        <p:strVal val="visible"/>
                                      </p:to>
                                    </p:set>
                                    <p:anim calcmode="lin" valueType="num">
                                      <p:cBhvr additive="base">
                                        <p:cTn id="13" dur="500" fill="hold"/>
                                        <p:tgtEl>
                                          <p:spTgt spid="1337347"/>
                                        </p:tgtEl>
                                        <p:attrNameLst>
                                          <p:attrName>ppt_x</p:attrName>
                                        </p:attrNameLst>
                                      </p:cBhvr>
                                      <p:tavLst>
                                        <p:tav tm="0">
                                          <p:val>
                                            <p:strVal val="#ppt_x"/>
                                          </p:val>
                                        </p:tav>
                                        <p:tav tm="100000">
                                          <p:val>
                                            <p:strVal val="#ppt_x"/>
                                          </p:val>
                                        </p:tav>
                                      </p:tavLst>
                                    </p:anim>
                                    <p:anim calcmode="lin" valueType="num">
                                      <p:cBhvr additive="base">
                                        <p:cTn id="14" dur="500" fill="hold"/>
                                        <p:tgtEl>
                                          <p:spTgt spid="1337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346" grpId="0"/>
      <p:bldP spid="133734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ext Box 2"/>
          <p:cNvSpPr txBox="1">
            <a:spLocks noChangeArrowheads="1"/>
          </p:cNvSpPr>
          <p:nvPr/>
        </p:nvSpPr>
        <p:spPr bwMode="auto">
          <a:xfrm>
            <a:off x="250825" y="765175"/>
            <a:ext cx="8712200"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35000"/>
              </a:lnSpc>
            </a:pPr>
            <a:r>
              <a:rPr lang="en-US" altLang="zh-CN" sz="2800"/>
              <a:t>#include &lt;sydio.h&gt;</a:t>
            </a:r>
          </a:p>
          <a:p>
            <a:pPr algn="l" eaLnBrk="1" hangingPunct="1">
              <a:lnSpc>
                <a:spcPct val="135000"/>
              </a:lnSpc>
            </a:pPr>
            <a:r>
              <a:rPr lang="en-US" altLang="zh-CN" sz="2800"/>
              <a:t>void  </a:t>
            </a:r>
            <a:r>
              <a:rPr lang="en-US" altLang="zh-CN" sz="2800" b="1">
                <a:solidFill>
                  <a:srgbClr val="A50021"/>
                </a:solidFill>
              </a:rPr>
              <a:t>main</a:t>
            </a:r>
            <a:r>
              <a:rPr lang="zh-CN" altLang="en-US" sz="2800"/>
              <a:t>（）</a:t>
            </a:r>
          </a:p>
          <a:p>
            <a:pPr algn="l" eaLnBrk="1" hangingPunct="1">
              <a:lnSpc>
                <a:spcPct val="135000"/>
              </a:lnSpc>
            </a:pPr>
            <a:r>
              <a:rPr lang="en-US" altLang="zh-CN" sz="2800"/>
              <a:t>{  void </a:t>
            </a:r>
            <a:r>
              <a:rPr lang="en-US" altLang="zh-CN" sz="2800" b="1">
                <a:solidFill>
                  <a:srgbClr val="008000"/>
                </a:solidFill>
              </a:rPr>
              <a:t>average</a:t>
            </a:r>
            <a:r>
              <a:rPr lang="zh-CN" altLang="en-US" sz="2800"/>
              <a:t>（</a:t>
            </a:r>
            <a:r>
              <a:rPr lang="en-US" altLang="zh-CN" sz="2800"/>
              <a:t>float *p</a:t>
            </a:r>
            <a:r>
              <a:rPr lang="zh-CN" altLang="en-US" sz="2800"/>
              <a:t>，</a:t>
            </a:r>
            <a:r>
              <a:rPr lang="en-US" altLang="zh-CN" sz="2800"/>
              <a:t>int n</a:t>
            </a:r>
            <a:r>
              <a:rPr lang="zh-CN" altLang="en-US" sz="2800"/>
              <a:t>）；</a:t>
            </a:r>
          </a:p>
          <a:p>
            <a:pPr algn="l" eaLnBrk="1" hangingPunct="1">
              <a:lnSpc>
                <a:spcPct val="135000"/>
              </a:lnSpc>
            </a:pPr>
            <a:r>
              <a:rPr lang="zh-CN" altLang="en-US" sz="2800"/>
              <a:t>     </a:t>
            </a:r>
            <a:r>
              <a:rPr lang="en-US" altLang="zh-CN" sz="2800"/>
              <a:t>void </a:t>
            </a:r>
            <a:r>
              <a:rPr lang="en-US" altLang="zh-CN" sz="2800" b="1">
                <a:solidFill>
                  <a:srgbClr val="008000"/>
                </a:solidFill>
              </a:rPr>
              <a:t>search</a:t>
            </a:r>
            <a:r>
              <a:rPr lang="zh-CN" altLang="en-US" sz="2800"/>
              <a:t>（</a:t>
            </a:r>
            <a:r>
              <a:rPr lang="en-US" altLang="zh-CN" sz="2800"/>
              <a:t>float (*p</a:t>
            </a:r>
            <a:r>
              <a:rPr lang="zh-CN" altLang="en-US" sz="2800"/>
              <a:t>）［</a:t>
            </a:r>
            <a:r>
              <a:rPr lang="en-US" altLang="zh-CN" sz="2800"/>
              <a:t>4</a:t>
            </a:r>
            <a:r>
              <a:rPr lang="zh-CN" altLang="en-US" sz="2800"/>
              <a:t>］，</a:t>
            </a:r>
            <a:r>
              <a:rPr lang="en-US" altLang="zh-CN" sz="2800"/>
              <a:t>int n)</a:t>
            </a:r>
            <a:r>
              <a:rPr lang="zh-CN" altLang="en-US" sz="2800"/>
              <a:t>；</a:t>
            </a:r>
          </a:p>
          <a:p>
            <a:pPr algn="l" eaLnBrk="1" hangingPunct="1">
              <a:lnSpc>
                <a:spcPct val="135000"/>
              </a:lnSpc>
            </a:pPr>
            <a:r>
              <a:rPr lang="zh-CN" altLang="en-US" sz="2800"/>
              <a:t>     </a:t>
            </a:r>
            <a:r>
              <a:rPr lang="en-US" altLang="zh-CN" sz="2800"/>
              <a:t>float score</a:t>
            </a:r>
            <a:r>
              <a:rPr lang="zh-CN" altLang="en-US" sz="2800"/>
              <a:t>［</a:t>
            </a:r>
            <a:r>
              <a:rPr lang="en-US" altLang="zh-CN" sz="2800"/>
              <a:t>3</a:t>
            </a:r>
            <a:r>
              <a:rPr lang="zh-CN" altLang="en-US" sz="2800"/>
              <a:t>］［</a:t>
            </a:r>
            <a:r>
              <a:rPr lang="en-US" altLang="zh-CN" sz="2800"/>
              <a:t>4</a:t>
            </a:r>
            <a:r>
              <a:rPr lang="zh-CN" altLang="en-US" sz="2800"/>
              <a:t>］</a:t>
            </a:r>
            <a:r>
              <a:rPr lang="en-US" altLang="zh-CN" sz="2800"/>
              <a:t>={{65</a:t>
            </a:r>
            <a:r>
              <a:rPr lang="zh-CN" altLang="en-US" sz="2800"/>
              <a:t>，</a:t>
            </a:r>
            <a:r>
              <a:rPr lang="en-US" altLang="zh-CN" sz="2800"/>
              <a:t>67</a:t>
            </a:r>
            <a:r>
              <a:rPr lang="zh-CN" altLang="en-US" sz="2800"/>
              <a:t>，</a:t>
            </a:r>
            <a:r>
              <a:rPr lang="en-US" altLang="zh-CN" sz="2800"/>
              <a:t>70</a:t>
            </a:r>
            <a:r>
              <a:rPr lang="zh-CN" altLang="en-US" sz="2800"/>
              <a:t>，</a:t>
            </a:r>
            <a:r>
              <a:rPr lang="en-US" altLang="zh-CN" sz="2800"/>
              <a:t>60}</a:t>
            </a:r>
            <a:r>
              <a:rPr lang="zh-CN" altLang="en-US" sz="2800"/>
              <a:t>，</a:t>
            </a:r>
            <a:r>
              <a:rPr lang="en-US" altLang="zh-CN" sz="2800"/>
              <a:t>{80</a:t>
            </a:r>
            <a:r>
              <a:rPr lang="zh-CN" altLang="en-US" sz="2800"/>
              <a:t>，</a:t>
            </a:r>
          </a:p>
          <a:p>
            <a:pPr algn="l" eaLnBrk="1" hangingPunct="1">
              <a:lnSpc>
                <a:spcPct val="135000"/>
              </a:lnSpc>
            </a:pPr>
            <a:r>
              <a:rPr lang="zh-CN" altLang="en-US" sz="2800"/>
              <a:t>                               </a:t>
            </a:r>
            <a:r>
              <a:rPr lang="en-US" altLang="zh-CN" sz="2800"/>
              <a:t>87</a:t>
            </a:r>
            <a:r>
              <a:rPr lang="zh-CN" altLang="en-US" sz="2800"/>
              <a:t>，</a:t>
            </a:r>
            <a:r>
              <a:rPr lang="en-US" altLang="zh-CN" sz="2800"/>
              <a:t>90</a:t>
            </a:r>
            <a:r>
              <a:rPr lang="zh-CN" altLang="en-US" sz="2800"/>
              <a:t>，</a:t>
            </a:r>
            <a:r>
              <a:rPr lang="en-US" altLang="zh-CN" sz="2800"/>
              <a:t>81}</a:t>
            </a:r>
            <a:r>
              <a:rPr lang="zh-CN" altLang="en-US" sz="2800"/>
              <a:t>，</a:t>
            </a:r>
            <a:r>
              <a:rPr lang="en-US" altLang="zh-CN" sz="2800"/>
              <a:t>{90</a:t>
            </a:r>
            <a:r>
              <a:rPr lang="zh-CN" altLang="en-US" sz="2800"/>
              <a:t>，</a:t>
            </a:r>
            <a:r>
              <a:rPr lang="en-US" altLang="zh-CN" sz="2800"/>
              <a:t>99</a:t>
            </a:r>
            <a:r>
              <a:rPr lang="zh-CN" altLang="en-US" sz="2800"/>
              <a:t>，</a:t>
            </a:r>
            <a:r>
              <a:rPr lang="en-US" altLang="zh-CN" sz="2800"/>
              <a:t>100</a:t>
            </a:r>
            <a:r>
              <a:rPr lang="zh-CN" altLang="en-US" sz="2800"/>
              <a:t>，</a:t>
            </a:r>
            <a:r>
              <a:rPr lang="en-US" altLang="zh-CN" sz="2800"/>
              <a:t>98}};</a:t>
            </a:r>
          </a:p>
          <a:p>
            <a:pPr algn="l" eaLnBrk="1" hangingPunct="1">
              <a:lnSpc>
                <a:spcPct val="135000"/>
              </a:lnSpc>
            </a:pPr>
            <a:r>
              <a:rPr lang="en-US" altLang="zh-CN" sz="2800"/>
              <a:t>   </a:t>
            </a:r>
            <a:r>
              <a:rPr lang="en-US" altLang="zh-CN" sz="2800" b="1">
                <a:solidFill>
                  <a:srgbClr val="008000"/>
                </a:solidFill>
              </a:rPr>
              <a:t>average</a:t>
            </a:r>
            <a:r>
              <a:rPr lang="zh-CN" altLang="en-US" sz="2800"/>
              <a:t>（*</a:t>
            </a:r>
            <a:r>
              <a:rPr lang="en-US" altLang="zh-CN" sz="2800"/>
              <a:t>score</a:t>
            </a:r>
            <a:r>
              <a:rPr lang="zh-CN" altLang="en-US" sz="2800"/>
              <a:t>，</a:t>
            </a:r>
            <a:r>
              <a:rPr lang="en-US" altLang="zh-CN" sz="2800"/>
              <a:t>12</a:t>
            </a:r>
            <a:r>
              <a:rPr lang="zh-CN" altLang="en-US" sz="2800"/>
              <a:t>）；</a:t>
            </a:r>
            <a:r>
              <a:rPr lang="zh-CN" altLang="en-US" sz="2800">
                <a:solidFill>
                  <a:srgbClr val="008000"/>
                </a:solidFill>
              </a:rPr>
              <a:t>／*求</a:t>
            </a:r>
            <a:r>
              <a:rPr lang="en-US" altLang="zh-CN" sz="2800">
                <a:solidFill>
                  <a:srgbClr val="008000"/>
                </a:solidFill>
              </a:rPr>
              <a:t>12</a:t>
            </a:r>
            <a:r>
              <a:rPr lang="zh-CN" altLang="en-US" sz="2800">
                <a:solidFill>
                  <a:srgbClr val="008000"/>
                </a:solidFill>
              </a:rPr>
              <a:t>个分数的平均分*／</a:t>
            </a:r>
          </a:p>
          <a:p>
            <a:pPr algn="l" eaLnBrk="1" hangingPunct="1">
              <a:lnSpc>
                <a:spcPct val="135000"/>
              </a:lnSpc>
            </a:pPr>
            <a:r>
              <a:rPr lang="en-US" altLang="zh-CN" sz="2800" b="1">
                <a:solidFill>
                  <a:srgbClr val="008000"/>
                </a:solidFill>
              </a:rPr>
              <a:t>search</a:t>
            </a:r>
            <a:r>
              <a:rPr lang="zh-CN" altLang="en-US" sz="2800"/>
              <a:t>（</a:t>
            </a:r>
            <a:r>
              <a:rPr lang="en-US" altLang="zh-CN" sz="2800"/>
              <a:t>score</a:t>
            </a:r>
            <a:r>
              <a:rPr lang="zh-CN" altLang="en-US" sz="2800"/>
              <a:t>，２）；</a:t>
            </a:r>
            <a:r>
              <a:rPr lang="zh-CN" altLang="en-US" sz="2800">
                <a:solidFill>
                  <a:srgbClr val="008000"/>
                </a:solidFill>
              </a:rPr>
              <a:t>／*求序号为２的学生的成绩*／</a:t>
            </a:r>
          </a:p>
          <a:p>
            <a:pPr algn="l" eaLnBrk="1" hangingPunct="1">
              <a:lnSpc>
                <a:spcPct val="135000"/>
              </a:lnSpc>
            </a:pPr>
            <a:r>
              <a:rPr lang="zh-CN" altLang="en-US" sz="2800"/>
              <a:t>｝</a:t>
            </a:r>
          </a:p>
        </p:txBody>
      </p:sp>
    </p:spTree>
    <p:extLst>
      <p:ext uri="{BB962C8B-B14F-4D97-AF65-F5344CB8AC3E}">
        <p14:creationId xmlns:p14="http://schemas.microsoft.com/office/powerpoint/2010/main" val="28783794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ext Box 2"/>
          <p:cNvSpPr txBox="1">
            <a:spLocks noChangeArrowheads="1"/>
          </p:cNvSpPr>
          <p:nvPr/>
        </p:nvSpPr>
        <p:spPr bwMode="auto">
          <a:xfrm>
            <a:off x="684213" y="692152"/>
            <a:ext cx="7994650"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en-US" altLang="zh-CN" sz="2800"/>
              <a:t>void </a:t>
            </a:r>
            <a:r>
              <a:rPr lang="en-US" altLang="zh-CN" sz="2800" b="1">
                <a:solidFill>
                  <a:srgbClr val="008000"/>
                </a:solidFill>
              </a:rPr>
              <a:t> average</a:t>
            </a:r>
            <a:r>
              <a:rPr lang="zh-CN" altLang="en-US" sz="2800"/>
              <a:t>（</a:t>
            </a:r>
            <a:r>
              <a:rPr lang="en-US" altLang="zh-CN" sz="2800"/>
              <a:t>float *</a:t>
            </a:r>
            <a:r>
              <a:rPr lang="zh-CN" altLang="en-US" sz="2800"/>
              <a:t>ｐ，</a:t>
            </a:r>
            <a:r>
              <a:rPr lang="en-US" altLang="zh-CN" sz="2800"/>
              <a:t>int </a:t>
            </a:r>
            <a:r>
              <a:rPr lang="zh-CN" altLang="en-US" sz="2800"/>
              <a:t>ｎ）</a:t>
            </a:r>
          </a:p>
          <a:p>
            <a:pPr algn="l" eaLnBrk="1" hangingPunct="1">
              <a:lnSpc>
                <a:spcPct val="140000"/>
              </a:lnSpc>
            </a:pPr>
            <a:r>
              <a:rPr lang="en-US" altLang="zh-CN" sz="2800"/>
              <a:t>{ float*</a:t>
            </a:r>
            <a:r>
              <a:rPr lang="zh-CN" altLang="en-US" sz="2800"/>
              <a:t>ｐ</a:t>
            </a:r>
            <a:r>
              <a:rPr lang="en-US" altLang="zh-CN" sz="2800"/>
              <a:t>_</a:t>
            </a:r>
            <a:r>
              <a:rPr lang="zh-CN" altLang="en-US" sz="2800"/>
              <a:t>ｅｎｄ；</a:t>
            </a:r>
          </a:p>
          <a:p>
            <a:pPr algn="l" eaLnBrk="1" hangingPunct="1">
              <a:lnSpc>
                <a:spcPct val="140000"/>
              </a:lnSpc>
            </a:pPr>
            <a:r>
              <a:rPr lang="zh-CN" altLang="en-US" sz="2800"/>
              <a:t>   </a:t>
            </a:r>
            <a:r>
              <a:rPr lang="en-US" altLang="zh-CN" sz="2800"/>
              <a:t>float </a:t>
            </a:r>
            <a:r>
              <a:rPr lang="zh-CN" altLang="en-US" sz="2800"/>
              <a:t>ｓｕｍ＝０，ａｖｅｒ；</a:t>
            </a:r>
          </a:p>
          <a:p>
            <a:pPr algn="l" eaLnBrk="1" hangingPunct="1">
              <a:lnSpc>
                <a:spcPct val="140000"/>
              </a:lnSpc>
            </a:pPr>
            <a:r>
              <a:rPr lang="zh-CN" altLang="en-US" sz="2800"/>
              <a:t>  ｐ</a:t>
            </a:r>
            <a:r>
              <a:rPr lang="en-US" altLang="zh-CN" sz="2800"/>
              <a:t>_</a:t>
            </a:r>
            <a:r>
              <a:rPr lang="zh-CN" altLang="en-US" sz="2800"/>
              <a:t>ｅｎｄ＝ｐ＋ｎ－１；</a:t>
            </a:r>
          </a:p>
          <a:p>
            <a:pPr algn="l" eaLnBrk="1" hangingPunct="1">
              <a:lnSpc>
                <a:spcPct val="140000"/>
              </a:lnSpc>
            </a:pPr>
            <a:r>
              <a:rPr lang="zh-CN" altLang="en-US" sz="2800"/>
              <a:t>  ｆｏｒ（；ｐ＜＝ｐ</a:t>
            </a:r>
            <a:r>
              <a:rPr lang="en-US" altLang="zh-CN" sz="2800"/>
              <a:t>_</a:t>
            </a:r>
            <a:r>
              <a:rPr lang="zh-CN" altLang="en-US" sz="2800"/>
              <a:t>ｅｎｄ；ｐ＋＋）</a:t>
            </a:r>
          </a:p>
          <a:p>
            <a:pPr algn="l" eaLnBrk="1" hangingPunct="1">
              <a:lnSpc>
                <a:spcPct val="140000"/>
              </a:lnSpc>
            </a:pPr>
            <a:r>
              <a:rPr lang="zh-CN" altLang="en-US" sz="2800"/>
              <a:t>  ｓｕｍ＝ｓｕｍ＋（*ｐ）；</a:t>
            </a:r>
          </a:p>
          <a:p>
            <a:pPr algn="l" eaLnBrk="1" hangingPunct="1">
              <a:lnSpc>
                <a:spcPct val="140000"/>
              </a:lnSpc>
            </a:pPr>
            <a:r>
              <a:rPr lang="zh-CN" altLang="en-US" sz="2800"/>
              <a:t>   ａｖｅｒ＝ｓｕｍ／ｎ；</a:t>
            </a:r>
          </a:p>
          <a:p>
            <a:pPr algn="l" eaLnBrk="1" hangingPunct="1">
              <a:lnSpc>
                <a:spcPct val="140000"/>
              </a:lnSpc>
            </a:pPr>
            <a:r>
              <a:rPr lang="zh-CN" altLang="en-US" sz="2800"/>
              <a:t>  </a:t>
            </a:r>
            <a:r>
              <a:rPr lang="en-US" altLang="zh-CN" sz="2800"/>
              <a:t>printf</a:t>
            </a:r>
            <a:r>
              <a:rPr lang="zh-CN" altLang="en-US" sz="2800"/>
              <a:t>（</a:t>
            </a:r>
            <a:r>
              <a:rPr lang="en-US" altLang="zh-CN" sz="2800"/>
              <a:t>″average</a:t>
            </a:r>
            <a:r>
              <a:rPr lang="zh-CN" altLang="en-US" sz="2800"/>
              <a:t>＝％５．２ｆ＼ｎ</a:t>
            </a:r>
            <a:r>
              <a:rPr lang="en-US" altLang="zh-CN" sz="2800"/>
              <a:t>″</a:t>
            </a:r>
            <a:r>
              <a:rPr lang="zh-CN" altLang="en-US" sz="2800"/>
              <a:t>，</a:t>
            </a:r>
            <a:r>
              <a:rPr lang="en-US" altLang="zh-CN" sz="2800"/>
              <a:t>aver</a:t>
            </a:r>
            <a:r>
              <a:rPr lang="zh-CN" altLang="en-US" sz="2800"/>
              <a:t>）；</a:t>
            </a:r>
          </a:p>
          <a:p>
            <a:pPr algn="l" eaLnBrk="1" hangingPunct="1">
              <a:lnSpc>
                <a:spcPct val="140000"/>
              </a:lnSpc>
            </a:pPr>
            <a:r>
              <a:rPr lang="zh-CN" altLang="en-US" sz="2800"/>
              <a:t>｝</a:t>
            </a:r>
          </a:p>
        </p:txBody>
      </p:sp>
    </p:spTree>
    <p:extLst>
      <p:ext uri="{BB962C8B-B14F-4D97-AF65-F5344CB8AC3E}">
        <p14:creationId xmlns:p14="http://schemas.microsoft.com/office/powerpoint/2010/main" val="265915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ext Box 2"/>
          <p:cNvSpPr txBox="1">
            <a:spLocks noChangeArrowheads="1"/>
          </p:cNvSpPr>
          <p:nvPr/>
        </p:nvSpPr>
        <p:spPr bwMode="auto">
          <a:xfrm>
            <a:off x="250825" y="360363"/>
            <a:ext cx="8713788" cy="620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en-US" altLang="zh-CN" sz="2800"/>
              <a:t>void  </a:t>
            </a:r>
            <a:r>
              <a:rPr lang="en-US" altLang="zh-CN" sz="2800" b="1">
                <a:solidFill>
                  <a:srgbClr val="A50021"/>
                </a:solidFill>
              </a:rPr>
              <a:t>search</a:t>
            </a:r>
            <a:r>
              <a:rPr lang="zh-CN" altLang="en-US" sz="2800"/>
              <a:t>（</a:t>
            </a:r>
            <a:r>
              <a:rPr lang="en-US" altLang="zh-CN" sz="2800"/>
              <a:t>float (*</a:t>
            </a:r>
            <a:r>
              <a:rPr lang="zh-CN" altLang="en-US" sz="2800"/>
              <a:t>ｐ</a:t>
            </a:r>
            <a:r>
              <a:rPr lang="en-US" altLang="zh-CN" sz="2800"/>
              <a:t>)[4]</a:t>
            </a:r>
            <a:r>
              <a:rPr lang="zh-CN" altLang="en-US" sz="2800"/>
              <a:t>，</a:t>
            </a:r>
            <a:r>
              <a:rPr lang="en-US" altLang="zh-CN" sz="2800"/>
              <a:t>int </a:t>
            </a:r>
            <a:r>
              <a:rPr lang="zh-CN" altLang="en-US" sz="2800"/>
              <a:t>ｎ） </a:t>
            </a:r>
          </a:p>
          <a:p>
            <a:pPr algn="l" eaLnBrk="1" hangingPunct="1">
              <a:lnSpc>
                <a:spcPct val="130000"/>
              </a:lnSpc>
            </a:pPr>
            <a:r>
              <a:rPr lang="zh-CN" altLang="en-US" sz="2800"/>
              <a:t>             </a:t>
            </a:r>
            <a:r>
              <a:rPr lang="en-US" altLang="zh-CN" sz="2800">
                <a:solidFill>
                  <a:srgbClr val="008000"/>
                </a:solidFill>
              </a:rPr>
              <a:t>/ * p</a:t>
            </a:r>
            <a:r>
              <a:rPr lang="zh-CN" altLang="en-US" sz="2800">
                <a:solidFill>
                  <a:srgbClr val="008000"/>
                </a:solidFill>
              </a:rPr>
              <a:t>是指向具有</a:t>
            </a:r>
            <a:r>
              <a:rPr lang="en-US" altLang="zh-CN" sz="2800">
                <a:solidFill>
                  <a:srgbClr val="008000"/>
                </a:solidFill>
              </a:rPr>
              <a:t>4</a:t>
            </a:r>
            <a:r>
              <a:rPr lang="zh-CN" altLang="en-US" sz="2800">
                <a:solidFill>
                  <a:srgbClr val="008000"/>
                </a:solidFill>
              </a:rPr>
              <a:t>个元素的一维数组的指针 *</a:t>
            </a:r>
            <a:r>
              <a:rPr lang="en-US" altLang="zh-CN" sz="2800">
                <a:solidFill>
                  <a:srgbClr val="008000"/>
                </a:solidFill>
              </a:rPr>
              <a:t>/</a:t>
            </a:r>
            <a:r>
              <a:rPr lang="zh-CN" altLang="en-US" sz="2800"/>
              <a:t>｛</a:t>
            </a:r>
            <a:r>
              <a:rPr lang="en-US" altLang="zh-CN" sz="2800"/>
              <a:t>int </a:t>
            </a:r>
            <a:r>
              <a:rPr lang="zh-CN" altLang="en-US" sz="2800"/>
              <a:t>ｉ；</a:t>
            </a:r>
          </a:p>
          <a:p>
            <a:pPr algn="l" eaLnBrk="1" hangingPunct="1">
              <a:lnSpc>
                <a:spcPct val="130000"/>
              </a:lnSpc>
            </a:pPr>
            <a:r>
              <a:rPr lang="zh-CN" altLang="en-US" sz="2800"/>
              <a:t>    </a:t>
            </a:r>
            <a:r>
              <a:rPr lang="en-US" altLang="zh-CN" sz="2800"/>
              <a:t>printf</a:t>
            </a:r>
            <a:r>
              <a:rPr lang="zh-CN" altLang="en-US" sz="2800"/>
              <a:t>（</a:t>
            </a:r>
            <a:r>
              <a:rPr lang="en-US" altLang="zh-CN" sz="2800"/>
              <a:t>″the score of  No. %</a:t>
            </a:r>
            <a:r>
              <a:rPr lang="zh-CN" altLang="en-US" sz="2800"/>
              <a:t>ｄ </a:t>
            </a:r>
            <a:r>
              <a:rPr lang="en-US" altLang="zh-CN" sz="2800"/>
              <a:t>are</a:t>
            </a:r>
            <a:r>
              <a:rPr lang="zh-CN" altLang="en-US" sz="2800"/>
              <a:t>：＼ｎ</a:t>
            </a:r>
            <a:r>
              <a:rPr lang="en-US" altLang="zh-CN" sz="2800"/>
              <a:t>″</a:t>
            </a:r>
            <a:r>
              <a:rPr lang="zh-CN" altLang="en-US" sz="2800"/>
              <a:t>，ｎ）；</a:t>
            </a:r>
          </a:p>
          <a:p>
            <a:pPr algn="l" eaLnBrk="1" hangingPunct="1">
              <a:lnSpc>
                <a:spcPct val="130000"/>
              </a:lnSpc>
            </a:pPr>
            <a:r>
              <a:rPr lang="zh-CN" altLang="en-US" sz="2800"/>
              <a:t>    </a:t>
            </a:r>
            <a:r>
              <a:rPr lang="en-US" altLang="zh-CN" sz="2800"/>
              <a:t>for</a:t>
            </a:r>
            <a:r>
              <a:rPr lang="zh-CN" altLang="en-US" sz="2800"/>
              <a:t>（ｉ＝０；ｉ＜４；ｉ＋＋</a:t>
            </a:r>
            <a:r>
              <a:rPr lang="en-US" altLang="zh-CN" sz="2800"/>
              <a:t>)</a:t>
            </a:r>
          </a:p>
          <a:p>
            <a:pPr algn="l" eaLnBrk="1" hangingPunct="1">
              <a:lnSpc>
                <a:spcPct val="130000"/>
              </a:lnSpc>
            </a:pPr>
            <a:r>
              <a:rPr lang="en-US" altLang="zh-CN" sz="2800"/>
              <a:t>    printf</a:t>
            </a:r>
            <a:r>
              <a:rPr lang="zh-CN" altLang="en-US" sz="2800"/>
              <a:t>（</a:t>
            </a:r>
            <a:r>
              <a:rPr lang="en-US" altLang="zh-CN" sz="2800"/>
              <a:t>″</a:t>
            </a:r>
            <a:r>
              <a:rPr lang="zh-CN" altLang="en-US" sz="2800"/>
              <a:t>％</a:t>
            </a:r>
            <a:r>
              <a:rPr lang="en-US" altLang="zh-CN" sz="2800"/>
              <a:t>5.2</a:t>
            </a:r>
            <a:r>
              <a:rPr lang="zh-CN" altLang="en-US" sz="2800"/>
              <a:t>ｆ</a:t>
            </a:r>
            <a:r>
              <a:rPr lang="en-US" altLang="zh-CN" sz="2800"/>
              <a:t>″</a:t>
            </a:r>
            <a:r>
              <a:rPr lang="zh-CN" altLang="en-US" sz="2800"/>
              <a:t>，*（*（ｐ＋ｎ）＋ｉ））；</a:t>
            </a:r>
          </a:p>
          <a:p>
            <a:pPr algn="l" eaLnBrk="1" hangingPunct="1">
              <a:lnSpc>
                <a:spcPct val="130000"/>
              </a:lnSpc>
            </a:pPr>
            <a:r>
              <a:rPr lang="zh-CN" altLang="en-US" sz="2800"/>
              <a:t>   ｝</a:t>
            </a:r>
          </a:p>
          <a:p>
            <a:pPr algn="l" eaLnBrk="1" hangingPunct="1">
              <a:lnSpc>
                <a:spcPct val="130000"/>
              </a:lnSpc>
            </a:pPr>
            <a:r>
              <a:rPr lang="zh-CN" altLang="en-US" sz="2800"/>
              <a:t>程序运行结果如下：</a:t>
            </a:r>
          </a:p>
          <a:p>
            <a:pPr algn="l" eaLnBrk="1" hangingPunct="1">
              <a:lnSpc>
                <a:spcPct val="130000"/>
              </a:lnSpc>
            </a:pPr>
            <a:r>
              <a:rPr lang="zh-CN" altLang="en-US" sz="2800"/>
              <a:t>ａｖｅｒａｇｅ＝８２．２５</a:t>
            </a:r>
          </a:p>
          <a:p>
            <a:pPr algn="l" eaLnBrk="1" hangingPunct="1">
              <a:lnSpc>
                <a:spcPct val="130000"/>
              </a:lnSpc>
            </a:pPr>
            <a:r>
              <a:rPr lang="zh-CN" altLang="en-US" sz="2800"/>
              <a:t>ｔｈｅ ｓｃｏｒｅ ｏｆ Ｎｏ．２ ａｒｅ：</a:t>
            </a:r>
          </a:p>
          <a:p>
            <a:pPr algn="l" eaLnBrk="1" hangingPunct="1">
              <a:lnSpc>
                <a:spcPct val="130000"/>
              </a:lnSpc>
            </a:pPr>
            <a:r>
              <a:rPr lang="zh-CN" altLang="en-US" sz="2800"/>
              <a:t>９０</a:t>
            </a:r>
            <a:r>
              <a:rPr lang="en-US" altLang="zh-CN" sz="2800"/>
              <a:t>.</a:t>
            </a:r>
            <a:r>
              <a:rPr lang="zh-CN" altLang="en-US" sz="2800"/>
              <a:t>００　９９</a:t>
            </a:r>
            <a:r>
              <a:rPr lang="en-US" altLang="zh-CN" sz="2800"/>
              <a:t>.</a:t>
            </a:r>
            <a:r>
              <a:rPr lang="zh-CN" altLang="en-US" sz="2800"/>
              <a:t>００　１００</a:t>
            </a:r>
            <a:r>
              <a:rPr lang="en-US" altLang="zh-CN" sz="2800"/>
              <a:t>.</a:t>
            </a:r>
            <a:r>
              <a:rPr lang="zh-CN" altLang="en-US" sz="2800"/>
              <a:t>００　９８</a:t>
            </a:r>
            <a:r>
              <a:rPr lang="en-US" altLang="zh-CN" sz="2800"/>
              <a:t>.</a:t>
            </a:r>
            <a:r>
              <a:rPr lang="zh-CN" altLang="en-US" sz="2800"/>
              <a:t>００</a:t>
            </a:r>
          </a:p>
        </p:txBody>
      </p:sp>
    </p:spTree>
    <p:extLst>
      <p:ext uri="{BB962C8B-B14F-4D97-AF65-F5344CB8AC3E}">
        <p14:creationId xmlns:p14="http://schemas.microsoft.com/office/powerpoint/2010/main" val="354577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098" name="Text Box 2"/>
          <p:cNvSpPr txBox="1">
            <a:spLocks noChangeArrowheads="1"/>
          </p:cNvSpPr>
          <p:nvPr/>
        </p:nvSpPr>
        <p:spPr bwMode="auto">
          <a:xfrm>
            <a:off x="468313" y="1196975"/>
            <a:ext cx="8424862"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spcBef>
                <a:spcPct val="10000"/>
              </a:spcBef>
              <a:spcAft>
                <a:spcPct val="10000"/>
              </a:spcAft>
            </a:pPr>
            <a:r>
              <a:rPr lang="zh-CN" altLang="en-US" sz="2800">
                <a:solidFill>
                  <a:srgbClr val="CC0000"/>
                </a:solidFill>
              </a:rPr>
              <a:t>一个变量的地址称为该变量的“</a:t>
            </a:r>
            <a:r>
              <a:rPr lang="zh-CN" altLang="en-US" sz="3600" b="1">
                <a:solidFill>
                  <a:srgbClr val="CC0000"/>
                </a:solidFill>
              </a:rPr>
              <a:t>指针</a:t>
            </a:r>
            <a:r>
              <a:rPr lang="zh-CN" altLang="en-US" sz="2800">
                <a:solidFill>
                  <a:srgbClr val="CC0000"/>
                </a:solidFill>
              </a:rPr>
              <a:t>”</a:t>
            </a:r>
            <a:r>
              <a:rPr lang="zh-CN" altLang="en-US" sz="2800"/>
              <a:t>。</a:t>
            </a:r>
          </a:p>
          <a:p>
            <a:pPr algn="l" eaLnBrk="1" hangingPunct="1">
              <a:lnSpc>
                <a:spcPct val="120000"/>
              </a:lnSpc>
              <a:spcBef>
                <a:spcPct val="10000"/>
              </a:spcBef>
              <a:spcAft>
                <a:spcPct val="10000"/>
              </a:spcAft>
            </a:pPr>
            <a:r>
              <a:rPr lang="zh-CN" altLang="en-US" sz="2800"/>
              <a:t>例如，地址</a:t>
            </a:r>
            <a:r>
              <a:rPr lang="en-US" altLang="zh-CN" sz="2800"/>
              <a:t>2000</a:t>
            </a:r>
            <a:r>
              <a:rPr lang="zh-CN" altLang="en-US" sz="2800"/>
              <a:t>是变量ｉ的指针。</a:t>
            </a:r>
            <a:r>
              <a:rPr lang="zh-CN" altLang="en-US" sz="2800">
                <a:solidFill>
                  <a:srgbClr val="CC0000"/>
                </a:solidFill>
              </a:rPr>
              <a:t>如果有一个变量专门用来存放另一变量的地址（即指针），则它称为“</a:t>
            </a:r>
            <a:r>
              <a:rPr lang="zh-CN" altLang="en-US" sz="3600" b="1">
                <a:solidFill>
                  <a:srgbClr val="CC0000"/>
                </a:solidFill>
              </a:rPr>
              <a:t>指针变量</a:t>
            </a:r>
            <a:r>
              <a:rPr lang="zh-CN" altLang="en-US" sz="2800">
                <a:solidFill>
                  <a:srgbClr val="CC0000"/>
                </a:solidFill>
              </a:rPr>
              <a:t>”</a:t>
            </a:r>
            <a:r>
              <a:rPr lang="zh-CN" altLang="en-US" sz="2800"/>
              <a:t>。上述的</a:t>
            </a:r>
            <a:r>
              <a:rPr lang="en-US" altLang="zh-CN" sz="2800" b="1">
                <a:solidFill>
                  <a:schemeClr val="accent2"/>
                </a:solidFill>
              </a:rPr>
              <a:t>i_pointer</a:t>
            </a:r>
            <a:r>
              <a:rPr lang="zh-CN" altLang="en-US" sz="2800"/>
              <a:t>就是一个指针变量。</a:t>
            </a:r>
          </a:p>
        </p:txBody>
      </p:sp>
      <p:sp>
        <p:nvSpPr>
          <p:cNvPr id="1284099" name="Text Box 3"/>
          <p:cNvSpPr txBox="1">
            <a:spLocks noChangeArrowheads="1"/>
          </p:cNvSpPr>
          <p:nvPr/>
        </p:nvSpPr>
        <p:spPr bwMode="auto">
          <a:xfrm>
            <a:off x="323852" y="620715"/>
            <a:ext cx="5400675" cy="604837"/>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b="1">
                <a:solidFill>
                  <a:schemeClr val="accent2"/>
                </a:solidFill>
              </a:rPr>
              <a:t>指针和指针变量的定义：</a:t>
            </a:r>
          </a:p>
        </p:txBody>
      </p:sp>
      <p:sp>
        <p:nvSpPr>
          <p:cNvPr id="1284100" name="Text Box 4"/>
          <p:cNvSpPr txBox="1">
            <a:spLocks noChangeArrowheads="1"/>
          </p:cNvSpPr>
          <p:nvPr/>
        </p:nvSpPr>
        <p:spPr bwMode="auto">
          <a:xfrm>
            <a:off x="755650" y="4005263"/>
            <a:ext cx="7416800" cy="1630362"/>
          </a:xfrm>
          <a:prstGeom prst="rect">
            <a:avLst/>
          </a:prstGeom>
          <a:solidFill>
            <a:srgbClr val="FFEAD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spcBef>
                <a:spcPct val="10000"/>
              </a:spcBef>
              <a:spcAft>
                <a:spcPct val="10000"/>
              </a:spcAft>
            </a:pPr>
            <a:r>
              <a:rPr lang="zh-CN" altLang="en-US" sz="2800"/>
              <a:t>指针变量的值（即指针变量中存放的值）是地址（即指针）。请区分“指针”和“指针变量”这两个概念。</a:t>
            </a:r>
          </a:p>
        </p:txBody>
      </p:sp>
    </p:spTree>
    <p:extLst>
      <p:ext uri="{BB962C8B-B14F-4D97-AF65-F5344CB8AC3E}">
        <p14:creationId xmlns:p14="http://schemas.microsoft.com/office/powerpoint/2010/main" val="2754577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84099"/>
                                        </p:tgtEl>
                                        <p:attrNameLst>
                                          <p:attrName>style.visibility</p:attrName>
                                        </p:attrNameLst>
                                      </p:cBhvr>
                                      <p:to>
                                        <p:strVal val="visible"/>
                                      </p:to>
                                    </p:set>
                                    <p:animEffect transition="in" filter="blinds(horizontal)">
                                      <p:cBhvr>
                                        <p:cTn id="7" dur="500"/>
                                        <p:tgtEl>
                                          <p:spTgt spid="1284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4098"/>
                                        </p:tgtEl>
                                        <p:attrNameLst>
                                          <p:attrName>style.visibility</p:attrName>
                                        </p:attrNameLst>
                                      </p:cBhvr>
                                      <p:to>
                                        <p:strVal val="visible"/>
                                      </p:to>
                                    </p:set>
                                    <p:animEffect transition="in" filter="wipe(left)">
                                      <p:cBhvr>
                                        <p:cTn id="12" dur="500"/>
                                        <p:tgtEl>
                                          <p:spTgt spid="1284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4100"/>
                                        </p:tgtEl>
                                        <p:attrNameLst>
                                          <p:attrName>style.visibility</p:attrName>
                                        </p:attrNameLst>
                                      </p:cBhvr>
                                      <p:to>
                                        <p:strVal val="visible"/>
                                      </p:to>
                                    </p:set>
                                    <p:animEffect transition="in" filter="wipe(left)">
                                      <p:cBhvr>
                                        <p:cTn id="17" dur="500"/>
                                        <p:tgtEl>
                                          <p:spTgt spid="128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098" grpId="0"/>
      <p:bldP spid="1284099" grpId="0" animBg="1"/>
      <p:bldP spid="128410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2319" y="209889"/>
            <a:ext cx="8311163" cy="6102134"/>
          </a:xfrm>
        </p:spPr>
        <p:txBody>
          <a:bodyPr>
            <a:noAutofit/>
          </a:bodyPr>
          <a:lstStyle/>
          <a:p>
            <a:pPr marL="0" indent="0">
              <a:lnSpc>
                <a:spcPct val="110000"/>
              </a:lnSpc>
              <a:spcBef>
                <a:spcPts val="0"/>
              </a:spcBef>
              <a:buNone/>
            </a:pPr>
            <a:r>
              <a:rPr lang="en-US" altLang="zh-CN" sz="2000" dirty="0"/>
              <a:t>#include "</a:t>
            </a:r>
            <a:r>
              <a:rPr lang="en-US" altLang="zh-CN" sz="2000" dirty="0" err="1"/>
              <a:t>iostream</a:t>
            </a:r>
            <a:r>
              <a:rPr lang="en-US" altLang="zh-CN" sz="2000" dirty="0"/>
              <a:t>"</a:t>
            </a:r>
          </a:p>
          <a:p>
            <a:pPr marL="0" indent="0">
              <a:lnSpc>
                <a:spcPct val="110000"/>
              </a:lnSpc>
              <a:spcBef>
                <a:spcPts val="0"/>
              </a:spcBef>
              <a:buNone/>
            </a:pPr>
            <a:r>
              <a:rPr lang="en-US" altLang="zh-CN" sz="2000" dirty="0"/>
              <a:t>using namespace </a:t>
            </a:r>
            <a:r>
              <a:rPr lang="en-US" altLang="zh-CN" sz="2000" dirty="0" err="1"/>
              <a:t>std</a:t>
            </a:r>
            <a:r>
              <a:rPr lang="en-US" altLang="zh-CN" sz="2000" dirty="0"/>
              <a:t>;</a:t>
            </a:r>
          </a:p>
          <a:p>
            <a:pPr marL="0" indent="0">
              <a:lnSpc>
                <a:spcPct val="110000"/>
              </a:lnSpc>
              <a:spcBef>
                <a:spcPts val="0"/>
              </a:spcBef>
              <a:buNone/>
            </a:pPr>
            <a:r>
              <a:rPr lang="en-US" altLang="zh-CN" sz="2000" dirty="0"/>
              <a:t>float f1(</a:t>
            </a:r>
            <a:r>
              <a:rPr lang="en-US" altLang="zh-CN" sz="2000" dirty="0" err="1"/>
              <a:t>int</a:t>
            </a:r>
            <a:r>
              <a:rPr lang="en-US" altLang="zh-CN" sz="2000" dirty="0"/>
              <a:t> *</a:t>
            </a:r>
            <a:r>
              <a:rPr lang="en-US" altLang="zh-CN" sz="2000" dirty="0" err="1"/>
              <a:t>p,int</a:t>
            </a:r>
            <a:r>
              <a:rPr lang="en-US" altLang="zh-CN" sz="2000" dirty="0"/>
              <a:t> n)</a:t>
            </a:r>
          </a:p>
          <a:p>
            <a:pPr marL="0" indent="0">
              <a:lnSpc>
                <a:spcPct val="110000"/>
              </a:lnSpc>
              <a:spcBef>
                <a:spcPts val="0"/>
              </a:spcBef>
              <a:buNone/>
            </a:pPr>
            <a:r>
              <a:rPr lang="en-US" altLang="zh-CN" sz="2000" dirty="0" smtClean="0"/>
              <a:t>{  </a:t>
            </a:r>
            <a:r>
              <a:rPr lang="en-US" altLang="zh-CN" sz="2000" dirty="0" err="1" smtClean="0"/>
              <a:t>int</a:t>
            </a:r>
            <a:r>
              <a:rPr lang="en-US" altLang="zh-CN" sz="2000" dirty="0" smtClean="0"/>
              <a:t> </a:t>
            </a:r>
            <a:r>
              <a:rPr lang="en-US" altLang="zh-CN" sz="2000" dirty="0"/>
              <a:t>*p2=</a:t>
            </a:r>
            <a:r>
              <a:rPr lang="en-US" altLang="zh-CN" sz="2000" dirty="0" err="1"/>
              <a:t>p+n</a:t>
            </a:r>
            <a:r>
              <a:rPr lang="en-US" altLang="zh-CN" sz="2000" dirty="0"/>
              <a:t>; float s=0;</a:t>
            </a:r>
          </a:p>
          <a:p>
            <a:pPr marL="0" indent="0">
              <a:lnSpc>
                <a:spcPct val="110000"/>
              </a:lnSpc>
              <a:spcBef>
                <a:spcPts val="0"/>
              </a:spcBef>
              <a:buNone/>
            </a:pPr>
            <a:r>
              <a:rPr lang="en-US" altLang="zh-CN" sz="2000" dirty="0" smtClean="0"/>
              <a:t>   for</a:t>
            </a:r>
            <a:r>
              <a:rPr lang="en-US" altLang="zh-CN" sz="2000" dirty="0"/>
              <a:t>(;p&lt;p2;p++) s+=*p</a:t>
            </a:r>
            <a:r>
              <a:rPr lang="en-US" altLang="zh-CN" sz="2000" dirty="0" smtClean="0"/>
              <a:t>;</a:t>
            </a:r>
            <a:r>
              <a:rPr lang="en-US" altLang="zh-CN" sz="2000" dirty="0"/>
              <a:t>	</a:t>
            </a:r>
            <a:endParaRPr lang="en-US" altLang="zh-CN" sz="2000" dirty="0" smtClean="0"/>
          </a:p>
          <a:p>
            <a:pPr marL="0" indent="0">
              <a:lnSpc>
                <a:spcPct val="110000"/>
              </a:lnSpc>
              <a:spcBef>
                <a:spcPts val="0"/>
              </a:spcBef>
              <a:buNone/>
            </a:pPr>
            <a:r>
              <a:rPr lang="en-US" altLang="zh-CN" sz="2000" dirty="0"/>
              <a:t> </a:t>
            </a:r>
            <a:r>
              <a:rPr lang="en-US" altLang="zh-CN" sz="2000" dirty="0" smtClean="0"/>
              <a:t>  return </a:t>
            </a:r>
            <a:r>
              <a:rPr lang="en-US" altLang="zh-CN" sz="2000" dirty="0"/>
              <a:t>s</a:t>
            </a:r>
            <a:r>
              <a:rPr lang="en-US" altLang="zh-CN" sz="2000" dirty="0" smtClean="0"/>
              <a:t>;  }</a:t>
            </a:r>
            <a:endParaRPr lang="en-US" altLang="zh-CN" sz="2000" dirty="0"/>
          </a:p>
          <a:p>
            <a:pPr marL="0" indent="0">
              <a:lnSpc>
                <a:spcPct val="110000"/>
              </a:lnSpc>
              <a:spcBef>
                <a:spcPts val="0"/>
              </a:spcBef>
              <a:buNone/>
            </a:pPr>
            <a:r>
              <a:rPr lang="en-US" altLang="zh-CN" sz="2000" dirty="0" smtClean="0"/>
              <a:t>float </a:t>
            </a:r>
            <a:r>
              <a:rPr lang="en-US" altLang="zh-CN" sz="2000" dirty="0"/>
              <a:t>f2(</a:t>
            </a:r>
            <a:r>
              <a:rPr lang="en-US" altLang="zh-CN" sz="2000" dirty="0" err="1"/>
              <a:t>int</a:t>
            </a:r>
            <a:r>
              <a:rPr lang="en-US" altLang="zh-CN" sz="2000" dirty="0"/>
              <a:t> (*p)[4],</a:t>
            </a:r>
            <a:r>
              <a:rPr lang="en-US" altLang="zh-CN" sz="2000" dirty="0" err="1"/>
              <a:t>int</a:t>
            </a:r>
            <a:r>
              <a:rPr lang="en-US" altLang="zh-CN" sz="2000" dirty="0"/>
              <a:t> n)</a:t>
            </a:r>
          </a:p>
          <a:p>
            <a:pPr marL="0" indent="0">
              <a:lnSpc>
                <a:spcPct val="110000"/>
              </a:lnSpc>
              <a:spcBef>
                <a:spcPts val="0"/>
              </a:spcBef>
              <a:buNone/>
            </a:pPr>
            <a:r>
              <a:rPr lang="en-US" altLang="zh-CN" sz="2000" dirty="0" smtClean="0"/>
              <a:t>{  </a:t>
            </a:r>
            <a:r>
              <a:rPr lang="en-US" altLang="zh-CN" sz="2000" dirty="0" err="1" smtClean="0"/>
              <a:t>int</a:t>
            </a:r>
            <a:r>
              <a:rPr lang="en-US" altLang="zh-CN" sz="2000" dirty="0" smtClean="0"/>
              <a:t> </a:t>
            </a:r>
            <a:r>
              <a:rPr lang="en-US" altLang="zh-CN" sz="2000" dirty="0" err="1"/>
              <a:t>i</a:t>
            </a:r>
            <a:r>
              <a:rPr lang="en-US" altLang="zh-CN" sz="2000" dirty="0"/>
              <a:t>; float s=0;</a:t>
            </a:r>
          </a:p>
          <a:p>
            <a:pPr marL="0" indent="0">
              <a:lnSpc>
                <a:spcPct val="110000"/>
              </a:lnSpc>
              <a:spcBef>
                <a:spcPts val="0"/>
              </a:spcBef>
              <a:buNone/>
            </a:pPr>
            <a:r>
              <a:rPr lang="en-US" altLang="zh-CN" sz="2000" dirty="0" smtClean="0"/>
              <a:t>   for(</a:t>
            </a:r>
            <a:r>
              <a:rPr lang="en-US" altLang="zh-CN" sz="2000" dirty="0" err="1" smtClean="0"/>
              <a:t>i</a:t>
            </a:r>
            <a:r>
              <a:rPr lang="en-US" altLang="zh-CN" sz="2000" dirty="0" smtClean="0"/>
              <a:t>=0;i&lt;4;i</a:t>
            </a:r>
            <a:r>
              <a:rPr lang="en-US" altLang="zh-CN" sz="2000" dirty="0"/>
              <a:t>++) s+=*(*(</a:t>
            </a:r>
            <a:r>
              <a:rPr lang="en-US" altLang="zh-CN" sz="2000" dirty="0" err="1"/>
              <a:t>p+n</a:t>
            </a:r>
            <a:r>
              <a:rPr lang="en-US" altLang="zh-CN" sz="2000" dirty="0"/>
              <a:t>)+</a:t>
            </a:r>
            <a:r>
              <a:rPr lang="en-US" altLang="zh-CN" sz="2000" dirty="0" err="1"/>
              <a:t>i</a:t>
            </a:r>
            <a:r>
              <a:rPr lang="en-US" altLang="zh-CN" sz="2000" dirty="0" smtClean="0"/>
              <a:t>);    </a:t>
            </a:r>
          </a:p>
          <a:p>
            <a:pPr marL="0" indent="0">
              <a:lnSpc>
                <a:spcPct val="110000"/>
              </a:lnSpc>
              <a:spcBef>
                <a:spcPts val="0"/>
              </a:spcBef>
              <a:buNone/>
            </a:pPr>
            <a:r>
              <a:rPr lang="en-US" altLang="zh-CN" sz="2000" dirty="0"/>
              <a:t> </a:t>
            </a:r>
            <a:r>
              <a:rPr lang="en-US" altLang="zh-CN" sz="2000" dirty="0" smtClean="0"/>
              <a:t>  return </a:t>
            </a:r>
            <a:r>
              <a:rPr lang="en-US" altLang="zh-CN" sz="2000" dirty="0"/>
              <a:t>s</a:t>
            </a:r>
            <a:r>
              <a:rPr lang="en-US" altLang="zh-CN" sz="2000" dirty="0" smtClean="0"/>
              <a:t>;}</a:t>
            </a:r>
            <a:endParaRPr lang="en-US" altLang="zh-CN" sz="2000" dirty="0"/>
          </a:p>
          <a:p>
            <a:pPr marL="0" indent="0">
              <a:lnSpc>
                <a:spcPct val="110000"/>
              </a:lnSpc>
              <a:spcBef>
                <a:spcPts val="0"/>
              </a:spcBef>
              <a:buNone/>
            </a:pPr>
            <a:r>
              <a:rPr lang="en-US" altLang="zh-CN" sz="2000" dirty="0" err="1" smtClean="0"/>
              <a:t>int</a:t>
            </a:r>
            <a:r>
              <a:rPr lang="en-US" altLang="zh-CN" sz="2000" dirty="0" smtClean="0"/>
              <a:t> </a:t>
            </a:r>
            <a:r>
              <a:rPr lang="en-US" altLang="zh-CN" sz="2000" dirty="0"/>
              <a:t>main()</a:t>
            </a:r>
          </a:p>
          <a:p>
            <a:pPr marL="0" indent="0">
              <a:lnSpc>
                <a:spcPct val="110000"/>
              </a:lnSpc>
              <a:spcBef>
                <a:spcPts val="0"/>
              </a:spcBef>
              <a:buNone/>
            </a:pPr>
            <a:r>
              <a:rPr lang="en-US" altLang="zh-CN" sz="2000" dirty="0" smtClean="0"/>
              <a:t>{  </a:t>
            </a:r>
            <a:r>
              <a:rPr lang="en-US" altLang="zh-CN" sz="2000" dirty="0" err="1" smtClean="0"/>
              <a:t>int</a:t>
            </a:r>
            <a:r>
              <a:rPr lang="en-US" altLang="zh-CN" sz="2000" dirty="0" smtClean="0"/>
              <a:t> </a:t>
            </a:r>
            <a:r>
              <a:rPr lang="en-US" altLang="zh-CN" sz="2000" dirty="0"/>
              <a:t>*p,(*q)[4];  //q</a:t>
            </a:r>
            <a:r>
              <a:rPr lang="zh-CN" altLang="en-US" sz="2000" dirty="0"/>
              <a:t>指向有</a:t>
            </a:r>
            <a:r>
              <a:rPr lang="en-US" altLang="zh-CN" sz="2000" dirty="0"/>
              <a:t>4</a:t>
            </a:r>
            <a:r>
              <a:rPr lang="zh-CN" altLang="en-US" sz="2000" dirty="0"/>
              <a:t>个元素的一维数组 </a:t>
            </a:r>
          </a:p>
          <a:p>
            <a:pPr marL="0" indent="0">
              <a:lnSpc>
                <a:spcPct val="110000"/>
              </a:lnSpc>
              <a:spcBef>
                <a:spcPts val="0"/>
              </a:spcBef>
              <a:buNone/>
            </a:pPr>
            <a:r>
              <a:rPr lang="en-US" altLang="zh-CN" sz="2000" dirty="0" smtClean="0"/>
              <a:t>   </a:t>
            </a:r>
            <a:r>
              <a:rPr lang="en-US" altLang="zh-CN" sz="2000" dirty="0" err="1" smtClean="0"/>
              <a:t>int</a:t>
            </a:r>
            <a:r>
              <a:rPr lang="en-US" altLang="zh-CN" sz="2000" dirty="0" smtClean="0"/>
              <a:t> </a:t>
            </a:r>
            <a:r>
              <a:rPr lang="en-US" altLang="zh-CN" sz="2000" dirty="0"/>
              <a:t>a[3][4]={1,3,5,7,9,11,13,15,17,19,21,23};</a:t>
            </a:r>
          </a:p>
          <a:p>
            <a:pPr marL="0" indent="0">
              <a:lnSpc>
                <a:spcPct val="110000"/>
              </a:lnSpc>
              <a:spcBef>
                <a:spcPts val="0"/>
              </a:spcBef>
              <a:buNone/>
            </a:pPr>
            <a:r>
              <a:rPr lang="en-US" altLang="zh-CN" sz="2000" dirty="0" smtClean="0"/>
              <a:t>   p=a[0</a:t>
            </a:r>
            <a:r>
              <a:rPr lang="en-US" altLang="zh-CN" sz="2000" dirty="0"/>
              <a:t>]; //c</a:t>
            </a:r>
            <a:r>
              <a:rPr lang="zh-CN" altLang="en-US" sz="2000" dirty="0"/>
              <a:t>中能 </a:t>
            </a:r>
            <a:r>
              <a:rPr lang="en-US" altLang="zh-CN" sz="2000" dirty="0"/>
              <a:t>p=a;  </a:t>
            </a:r>
          </a:p>
          <a:p>
            <a:pPr marL="0" indent="0">
              <a:lnSpc>
                <a:spcPct val="110000"/>
              </a:lnSpc>
              <a:spcBef>
                <a:spcPts val="0"/>
              </a:spcBef>
              <a:buNone/>
            </a:pPr>
            <a:r>
              <a:rPr lang="en-US" altLang="zh-CN" sz="2000" dirty="0" smtClean="0"/>
              <a:t>   </a:t>
            </a:r>
            <a:r>
              <a:rPr lang="en-US" altLang="zh-CN" sz="2000" dirty="0" err="1" smtClean="0"/>
              <a:t>cout</a:t>
            </a:r>
            <a:r>
              <a:rPr lang="en-US" altLang="zh-CN" sz="2000" dirty="0"/>
              <a:t>&lt;&lt;*(p+1)&lt;&lt;</a:t>
            </a:r>
            <a:r>
              <a:rPr lang="en-US" altLang="zh-CN" sz="2000" dirty="0" err="1"/>
              <a:t>endl</a:t>
            </a:r>
            <a:r>
              <a:rPr lang="en-US" altLang="zh-CN" sz="2000" dirty="0"/>
              <a:t>; //a[0][1] </a:t>
            </a:r>
          </a:p>
          <a:p>
            <a:pPr marL="0" indent="0">
              <a:lnSpc>
                <a:spcPct val="110000"/>
              </a:lnSpc>
              <a:spcBef>
                <a:spcPts val="0"/>
              </a:spcBef>
              <a:buNone/>
            </a:pPr>
            <a:r>
              <a:rPr lang="en-US" altLang="zh-CN" sz="2000" dirty="0" smtClean="0"/>
              <a:t>   q=a</a:t>
            </a:r>
            <a:r>
              <a:rPr lang="en-US" altLang="zh-CN" sz="2000" dirty="0"/>
              <a:t>; </a:t>
            </a:r>
            <a:r>
              <a:rPr lang="en-US" altLang="zh-CN" sz="2000" dirty="0" err="1"/>
              <a:t>cout</a:t>
            </a:r>
            <a:r>
              <a:rPr lang="en-US" altLang="zh-CN" sz="2000" dirty="0"/>
              <a:t>&lt;&lt;**(q)&lt;&lt;'\t'&lt;&lt;*(*(q+1)+3)&lt;&lt;</a:t>
            </a:r>
            <a:r>
              <a:rPr lang="en-US" altLang="zh-CN" sz="2000" dirty="0" err="1"/>
              <a:t>endl</a:t>
            </a:r>
            <a:r>
              <a:rPr lang="en-US" altLang="zh-CN" sz="2000" dirty="0"/>
              <a:t>;//a[0][0],a[1][3]</a:t>
            </a:r>
          </a:p>
          <a:p>
            <a:pPr marL="0" indent="0">
              <a:lnSpc>
                <a:spcPct val="110000"/>
              </a:lnSpc>
              <a:spcBef>
                <a:spcPts val="0"/>
              </a:spcBef>
              <a:buNone/>
            </a:pPr>
            <a:r>
              <a:rPr lang="en-US" altLang="zh-CN" sz="2000" dirty="0" smtClean="0"/>
              <a:t>   </a:t>
            </a:r>
            <a:r>
              <a:rPr lang="en-US" altLang="zh-CN" sz="2000" dirty="0" err="1" smtClean="0"/>
              <a:t>cout</a:t>
            </a:r>
            <a:r>
              <a:rPr lang="en-US" altLang="zh-CN" sz="2000" dirty="0"/>
              <a:t>&lt;&lt;f1(p,2)&lt;&lt;</a:t>
            </a:r>
            <a:r>
              <a:rPr lang="en-US" altLang="zh-CN" sz="2000" dirty="0" err="1"/>
              <a:t>endl</a:t>
            </a:r>
            <a:r>
              <a:rPr lang="en-US" altLang="zh-CN" sz="2000" dirty="0"/>
              <a:t>&lt;&lt;f1(q[0],4)&lt;&lt;</a:t>
            </a:r>
            <a:r>
              <a:rPr lang="en-US" altLang="zh-CN" sz="2000" dirty="0" err="1"/>
              <a:t>endl</a:t>
            </a:r>
            <a:r>
              <a:rPr lang="en-US" altLang="zh-CN" sz="2000" dirty="0"/>
              <a:t>;</a:t>
            </a:r>
          </a:p>
          <a:p>
            <a:pPr marL="0" indent="0">
              <a:lnSpc>
                <a:spcPct val="110000"/>
              </a:lnSpc>
              <a:spcBef>
                <a:spcPts val="0"/>
              </a:spcBef>
              <a:buNone/>
            </a:pPr>
            <a:r>
              <a:rPr lang="en-US" altLang="zh-CN" sz="2000" dirty="0" smtClean="0"/>
              <a:t>   </a:t>
            </a:r>
            <a:r>
              <a:rPr lang="en-US" altLang="zh-CN" sz="2000" dirty="0" err="1" smtClean="0"/>
              <a:t>cout</a:t>
            </a:r>
            <a:r>
              <a:rPr lang="en-US" altLang="zh-CN" sz="2000" dirty="0"/>
              <a:t>&lt;&lt;f2(a,0);</a:t>
            </a:r>
          </a:p>
          <a:p>
            <a:pPr marL="0" indent="0">
              <a:lnSpc>
                <a:spcPct val="110000"/>
              </a:lnSpc>
              <a:spcBef>
                <a:spcPts val="0"/>
              </a:spcBef>
              <a:buNone/>
            </a:pPr>
            <a:r>
              <a:rPr lang="en-US" altLang="zh-CN" sz="2000" dirty="0"/>
              <a:t>}</a:t>
            </a:r>
          </a:p>
          <a:p>
            <a:pPr marL="0" indent="0">
              <a:lnSpc>
                <a:spcPct val="110000"/>
              </a:lnSpc>
              <a:spcBef>
                <a:spcPts val="0"/>
              </a:spcBef>
              <a:buNone/>
            </a:pPr>
            <a:endParaRPr lang="zh-CN" altLang="en-US" sz="4400" dirty="0"/>
          </a:p>
        </p:txBody>
      </p:sp>
      <p:sp>
        <p:nvSpPr>
          <p:cNvPr id="4" name="矩形 3"/>
          <p:cNvSpPr/>
          <p:nvPr/>
        </p:nvSpPr>
        <p:spPr>
          <a:xfrm>
            <a:off x="6636058" y="1140287"/>
            <a:ext cx="2507942" cy="1754326"/>
          </a:xfrm>
          <a:prstGeom prst="rect">
            <a:avLst/>
          </a:prstGeom>
        </p:spPr>
        <p:txBody>
          <a:bodyPr wrap="square">
            <a:spAutoFit/>
          </a:bodyPr>
          <a:lstStyle/>
          <a:p>
            <a:r>
              <a:rPr lang="zh-CN" altLang="en-US" dirty="0" smtClean="0"/>
              <a:t>运行结果：</a:t>
            </a:r>
            <a:endParaRPr lang="en-US" altLang="zh-CN" dirty="0" smtClean="0"/>
          </a:p>
          <a:p>
            <a:r>
              <a:rPr lang="en-US" altLang="zh-CN" dirty="0"/>
              <a:t>3</a:t>
            </a:r>
          </a:p>
          <a:p>
            <a:r>
              <a:rPr lang="en-US" altLang="zh-CN" dirty="0"/>
              <a:t>1       15</a:t>
            </a:r>
          </a:p>
          <a:p>
            <a:r>
              <a:rPr lang="en-US" altLang="zh-CN" dirty="0"/>
              <a:t>4</a:t>
            </a:r>
          </a:p>
          <a:p>
            <a:r>
              <a:rPr lang="en-US" altLang="zh-CN" dirty="0"/>
              <a:t>16</a:t>
            </a:r>
          </a:p>
          <a:p>
            <a:r>
              <a:rPr lang="en-US" altLang="zh-CN" dirty="0"/>
              <a:t>16</a:t>
            </a:r>
            <a:endParaRPr lang="zh-CN" altLang="en-US" dirty="0"/>
          </a:p>
        </p:txBody>
      </p:sp>
    </p:spTree>
    <p:extLst>
      <p:ext uri="{BB962C8B-B14F-4D97-AF65-F5344CB8AC3E}">
        <p14:creationId xmlns:p14="http://schemas.microsoft.com/office/powerpoint/2010/main" val="39730865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Text Box 2"/>
          <p:cNvSpPr txBox="1">
            <a:spLocks noChangeArrowheads="1"/>
          </p:cNvSpPr>
          <p:nvPr/>
        </p:nvSpPr>
        <p:spPr bwMode="auto">
          <a:xfrm>
            <a:off x="179388" y="260350"/>
            <a:ext cx="8748712" cy="94615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１</a:t>
            </a:r>
            <a:r>
              <a:rPr lang="en-US" altLang="zh-CN" sz="2800" b="1">
                <a:solidFill>
                  <a:schemeClr val="bg1"/>
                </a:solidFill>
              </a:rPr>
              <a:t>4 </a:t>
            </a:r>
            <a:r>
              <a:rPr lang="zh-CN" altLang="en-US" sz="2800" b="1">
                <a:solidFill>
                  <a:schemeClr val="bg1"/>
                </a:solidFill>
              </a:rPr>
              <a:t>在上题基础上，查找有一门以上课程不及格的学生，打印出他们的全部课程的成绩。</a:t>
            </a:r>
            <a:r>
              <a:rPr lang="zh-CN" altLang="en-US" sz="2800" b="1"/>
              <a:t> </a:t>
            </a:r>
          </a:p>
        </p:txBody>
      </p:sp>
      <p:sp>
        <p:nvSpPr>
          <p:cNvPr id="618499" name="Text Box 3"/>
          <p:cNvSpPr txBox="1">
            <a:spLocks noChangeArrowheads="1"/>
          </p:cNvSpPr>
          <p:nvPr/>
        </p:nvSpPr>
        <p:spPr bwMode="auto">
          <a:xfrm>
            <a:off x="468315" y="1700215"/>
            <a:ext cx="8675687"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en-US" altLang="zh-CN" sz="2800"/>
              <a:t>#include &lt;stdio.h&gt;</a:t>
            </a:r>
          </a:p>
          <a:p>
            <a:pPr algn="l" eaLnBrk="1" hangingPunct="1">
              <a:lnSpc>
                <a:spcPct val="125000"/>
              </a:lnSpc>
            </a:pPr>
            <a:r>
              <a:rPr lang="en-US" altLang="zh-CN" sz="2800"/>
              <a:t>void </a:t>
            </a:r>
            <a:r>
              <a:rPr lang="en-US" altLang="zh-CN" sz="2800" b="1">
                <a:solidFill>
                  <a:srgbClr val="A50021"/>
                </a:solidFill>
              </a:rPr>
              <a:t>main</a:t>
            </a:r>
            <a:r>
              <a:rPr lang="zh-CN" altLang="en-US" sz="2800"/>
              <a:t>（）</a:t>
            </a:r>
          </a:p>
          <a:p>
            <a:pPr algn="l" eaLnBrk="1" hangingPunct="1">
              <a:lnSpc>
                <a:spcPct val="125000"/>
              </a:lnSpc>
            </a:pPr>
            <a:r>
              <a:rPr lang="zh-CN" altLang="en-US" sz="2800"/>
              <a:t>｛</a:t>
            </a:r>
            <a:r>
              <a:rPr lang="en-US" altLang="zh-CN" sz="2800"/>
              <a:t>void </a:t>
            </a:r>
            <a:r>
              <a:rPr lang="en-US" altLang="zh-CN" sz="2800" b="1">
                <a:solidFill>
                  <a:srgbClr val="008000"/>
                </a:solidFill>
              </a:rPr>
              <a:t> search</a:t>
            </a:r>
            <a:r>
              <a:rPr lang="zh-CN" altLang="en-US" sz="2800"/>
              <a:t>（</a:t>
            </a:r>
            <a:r>
              <a:rPr lang="en-US" altLang="zh-CN" sz="2800"/>
              <a:t>float (*p)</a:t>
            </a:r>
            <a:r>
              <a:rPr lang="zh-CN" altLang="en-US" sz="2800"/>
              <a:t>［</a:t>
            </a:r>
            <a:r>
              <a:rPr lang="en-US" altLang="zh-CN" sz="2800"/>
              <a:t>4</a:t>
            </a:r>
            <a:r>
              <a:rPr lang="zh-CN" altLang="en-US" sz="2800"/>
              <a:t>］，</a:t>
            </a:r>
            <a:r>
              <a:rPr lang="en-US" altLang="zh-CN" sz="2800"/>
              <a:t>int n</a:t>
            </a:r>
            <a:r>
              <a:rPr lang="zh-CN" altLang="en-US" sz="2800"/>
              <a:t>）；</a:t>
            </a:r>
            <a:r>
              <a:rPr lang="en-US" altLang="zh-CN" sz="2800">
                <a:solidFill>
                  <a:srgbClr val="008000"/>
                </a:solidFill>
              </a:rPr>
              <a:t>/*</a:t>
            </a:r>
            <a:r>
              <a:rPr lang="zh-CN" altLang="en-US" sz="2800">
                <a:solidFill>
                  <a:srgbClr val="008000"/>
                </a:solidFill>
              </a:rPr>
              <a:t>函数声明*</a:t>
            </a:r>
            <a:r>
              <a:rPr lang="en-US" altLang="zh-CN" sz="2800">
                <a:solidFill>
                  <a:srgbClr val="008000"/>
                </a:solidFill>
              </a:rPr>
              <a:t>/</a:t>
            </a:r>
          </a:p>
          <a:p>
            <a:pPr algn="l" eaLnBrk="1" hangingPunct="1">
              <a:lnSpc>
                <a:spcPct val="125000"/>
              </a:lnSpc>
            </a:pPr>
            <a:r>
              <a:rPr lang="en-US" altLang="zh-CN" sz="2800"/>
              <a:t>   float   score[3][4]={{65</a:t>
            </a:r>
            <a:r>
              <a:rPr lang="zh-CN" altLang="en-US" sz="2800"/>
              <a:t>，</a:t>
            </a:r>
            <a:r>
              <a:rPr lang="en-US" altLang="zh-CN" sz="2800"/>
              <a:t>57</a:t>
            </a:r>
            <a:r>
              <a:rPr lang="zh-CN" altLang="en-US" sz="2800"/>
              <a:t>，</a:t>
            </a:r>
            <a:r>
              <a:rPr lang="en-US" altLang="zh-CN" sz="2800"/>
              <a:t>70</a:t>
            </a:r>
            <a:r>
              <a:rPr lang="zh-CN" altLang="en-US" sz="2800"/>
              <a:t>，</a:t>
            </a:r>
            <a:r>
              <a:rPr lang="en-US" altLang="zh-CN" sz="2800"/>
              <a:t>60}</a:t>
            </a:r>
            <a:r>
              <a:rPr lang="zh-CN" altLang="en-US" sz="2800"/>
              <a:t>，</a:t>
            </a:r>
            <a:r>
              <a:rPr lang="en-US" altLang="zh-CN" sz="2800"/>
              <a:t>{58</a:t>
            </a:r>
            <a:r>
              <a:rPr lang="zh-CN" altLang="en-US" sz="2800"/>
              <a:t>，</a:t>
            </a:r>
            <a:r>
              <a:rPr lang="en-US" altLang="zh-CN" sz="2800"/>
              <a:t>87</a:t>
            </a:r>
            <a:r>
              <a:rPr lang="zh-CN" altLang="en-US" sz="2800"/>
              <a:t>，</a:t>
            </a:r>
          </a:p>
          <a:p>
            <a:pPr algn="l" eaLnBrk="1" hangingPunct="1">
              <a:lnSpc>
                <a:spcPct val="125000"/>
              </a:lnSpc>
            </a:pPr>
            <a:r>
              <a:rPr lang="zh-CN" altLang="en-US" sz="2800"/>
              <a:t>                                     </a:t>
            </a:r>
            <a:r>
              <a:rPr lang="en-US" altLang="zh-CN" sz="2800"/>
              <a:t>90</a:t>
            </a:r>
            <a:r>
              <a:rPr lang="zh-CN" altLang="en-US" sz="2800"/>
              <a:t>，</a:t>
            </a:r>
            <a:r>
              <a:rPr lang="en-US" altLang="zh-CN" sz="2800"/>
              <a:t>81}</a:t>
            </a:r>
            <a:r>
              <a:rPr lang="zh-CN" altLang="en-US" sz="2800"/>
              <a:t>，</a:t>
            </a:r>
            <a:r>
              <a:rPr lang="en-US" altLang="zh-CN" sz="2800"/>
              <a:t>{90</a:t>
            </a:r>
            <a:r>
              <a:rPr lang="zh-CN" altLang="en-US" sz="2800"/>
              <a:t>，</a:t>
            </a:r>
            <a:r>
              <a:rPr lang="en-US" altLang="zh-CN" sz="2800"/>
              <a:t>99</a:t>
            </a:r>
            <a:r>
              <a:rPr lang="zh-CN" altLang="en-US" sz="2800"/>
              <a:t>，</a:t>
            </a:r>
            <a:r>
              <a:rPr lang="en-US" altLang="zh-CN" sz="2800"/>
              <a:t>100</a:t>
            </a:r>
            <a:r>
              <a:rPr lang="zh-CN" altLang="en-US" sz="2800"/>
              <a:t>，</a:t>
            </a:r>
            <a:r>
              <a:rPr lang="en-US" altLang="zh-CN" sz="2800"/>
              <a:t>98}};</a:t>
            </a:r>
          </a:p>
          <a:p>
            <a:pPr algn="l" eaLnBrk="1" hangingPunct="1">
              <a:lnSpc>
                <a:spcPct val="125000"/>
              </a:lnSpc>
            </a:pPr>
            <a:r>
              <a:rPr lang="en-US" altLang="zh-CN" sz="2800"/>
              <a:t>   </a:t>
            </a:r>
            <a:r>
              <a:rPr lang="en-US" altLang="zh-CN" sz="2800" b="1">
                <a:solidFill>
                  <a:srgbClr val="008000"/>
                </a:solidFill>
              </a:rPr>
              <a:t>search</a:t>
            </a:r>
            <a:r>
              <a:rPr lang="zh-CN" altLang="en-US" sz="2800"/>
              <a:t>（</a:t>
            </a:r>
            <a:r>
              <a:rPr lang="en-US" altLang="zh-CN" sz="2800"/>
              <a:t>score</a:t>
            </a:r>
            <a:r>
              <a:rPr lang="zh-CN" altLang="en-US" sz="2800"/>
              <a:t>，３）；</a:t>
            </a:r>
          </a:p>
          <a:p>
            <a:pPr algn="l" eaLnBrk="1" hangingPunct="1">
              <a:lnSpc>
                <a:spcPct val="125000"/>
              </a:lnSpc>
            </a:pPr>
            <a:r>
              <a:rPr lang="zh-CN" altLang="en-US" sz="2800"/>
              <a:t>｝</a:t>
            </a:r>
          </a:p>
        </p:txBody>
      </p:sp>
    </p:spTree>
    <p:extLst>
      <p:ext uri="{BB962C8B-B14F-4D97-AF65-F5344CB8AC3E}">
        <p14:creationId xmlns:p14="http://schemas.microsoft.com/office/powerpoint/2010/main" val="37785633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ChangeArrowheads="1"/>
          </p:cNvSpPr>
          <p:nvPr/>
        </p:nvSpPr>
        <p:spPr bwMode="auto">
          <a:xfrm>
            <a:off x="323850" y="620713"/>
            <a:ext cx="8604250"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void  </a:t>
            </a:r>
            <a:r>
              <a:rPr lang="en-US" altLang="zh-CN" sz="2800" b="1">
                <a:solidFill>
                  <a:srgbClr val="008000"/>
                </a:solidFill>
              </a:rPr>
              <a:t>search</a:t>
            </a:r>
            <a:r>
              <a:rPr lang="zh-CN" altLang="en-US" sz="2800"/>
              <a:t>（</a:t>
            </a:r>
            <a:r>
              <a:rPr lang="en-US" altLang="zh-CN" sz="2800"/>
              <a:t>float (*p)</a:t>
            </a:r>
            <a:r>
              <a:rPr lang="zh-CN" altLang="en-US" sz="2800"/>
              <a:t>［</a:t>
            </a:r>
            <a:r>
              <a:rPr lang="en-US" altLang="zh-CN" sz="2800"/>
              <a:t>4</a:t>
            </a:r>
            <a:r>
              <a:rPr lang="zh-CN" altLang="en-US" sz="2800"/>
              <a:t>］，</a:t>
            </a:r>
            <a:r>
              <a:rPr lang="en-US" altLang="zh-CN" sz="2800"/>
              <a:t>int </a:t>
            </a:r>
            <a:r>
              <a:rPr lang="zh-CN" altLang="en-US" sz="2800"/>
              <a:t>ｎ）</a:t>
            </a:r>
          </a:p>
          <a:p>
            <a:pPr algn="l" eaLnBrk="1" hangingPunct="1"/>
            <a:r>
              <a:rPr lang="zh-CN" altLang="en-US" sz="2800"/>
              <a:t>｛</a:t>
            </a:r>
            <a:r>
              <a:rPr lang="en-US" altLang="zh-CN" sz="2800"/>
              <a:t>int </a:t>
            </a:r>
            <a:r>
              <a:rPr lang="zh-CN" altLang="en-US" sz="2800"/>
              <a:t>ｉ，ｊ，ｆｌａｇ；</a:t>
            </a:r>
          </a:p>
          <a:p>
            <a:pPr algn="l" eaLnBrk="1" hangingPunct="1"/>
            <a:r>
              <a:rPr lang="zh-CN" altLang="en-US" sz="2800"/>
              <a:t>    </a:t>
            </a:r>
            <a:r>
              <a:rPr lang="en-US" altLang="zh-CN" sz="2800"/>
              <a:t>for</a:t>
            </a:r>
            <a:r>
              <a:rPr lang="zh-CN" altLang="en-US" sz="2800"/>
              <a:t>（ｊ＝０；ｊ＜ｎ；ｊ＋＋</a:t>
            </a:r>
            <a:r>
              <a:rPr lang="en-US" altLang="zh-CN" sz="2800"/>
              <a:t>)</a:t>
            </a:r>
          </a:p>
          <a:p>
            <a:pPr algn="l" eaLnBrk="1" hangingPunct="1"/>
            <a:r>
              <a:rPr lang="en-US" altLang="zh-CN" sz="2800"/>
              <a:t>   </a:t>
            </a:r>
            <a:r>
              <a:rPr lang="zh-CN" altLang="en-US" sz="2800"/>
              <a:t>｛</a:t>
            </a:r>
            <a:r>
              <a:rPr lang="en-US" altLang="zh-CN" sz="2800"/>
              <a:t>flag</a:t>
            </a:r>
            <a:r>
              <a:rPr lang="zh-CN" altLang="en-US" sz="2800"/>
              <a:t>＝０；</a:t>
            </a:r>
          </a:p>
          <a:p>
            <a:pPr algn="l" eaLnBrk="1" hangingPunct="1"/>
            <a:r>
              <a:rPr lang="zh-CN" altLang="en-US" sz="2800"/>
              <a:t>        </a:t>
            </a:r>
            <a:r>
              <a:rPr lang="en-US" altLang="zh-CN" sz="2800"/>
              <a:t>for</a:t>
            </a:r>
            <a:r>
              <a:rPr lang="zh-CN" altLang="en-US" sz="2800"/>
              <a:t>（ｉ＝０；ｉ＜４；ｉ＋＋</a:t>
            </a:r>
            <a:r>
              <a:rPr lang="en-US" altLang="zh-CN" sz="2800"/>
              <a:t>)</a:t>
            </a:r>
          </a:p>
          <a:p>
            <a:pPr algn="l" eaLnBrk="1" hangingPunct="1"/>
            <a:r>
              <a:rPr lang="en-US" altLang="zh-CN" sz="2800"/>
              <a:t>        if</a:t>
            </a:r>
            <a:r>
              <a:rPr lang="zh-CN" altLang="en-US" sz="2800"/>
              <a:t>（*（*（ｐ＋ｊ）＋ｉ）＜６０</a:t>
            </a:r>
            <a:r>
              <a:rPr lang="en-US" altLang="zh-CN" sz="2800"/>
              <a:t>)</a:t>
            </a:r>
            <a:r>
              <a:rPr lang="zh-CN" altLang="en-US" sz="2800"/>
              <a:t>　</a:t>
            </a:r>
            <a:r>
              <a:rPr lang="en-US" altLang="zh-CN" sz="2800"/>
              <a:t>flag</a:t>
            </a:r>
            <a:r>
              <a:rPr lang="zh-CN" altLang="en-US" sz="2800"/>
              <a:t>＝１；</a:t>
            </a:r>
          </a:p>
          <a:p>
            <a:pPr algn="l" eaLnBrk="1" hangingPunct="1"/>
            <a:r>
              <a:rPr lang="zh-CN" altLang="en-US" sz="2800"/>
              <a:t>        </a:t>
            </a:r>
            <a:r>
              <a:rPr lang="en-US" altLang="zh-CN" sz="2800"/>
              <a:t>if</a:t>
            </a:r>
            <a:r>
              <a:rPr lang="zh-CN" altLang="en-US" sz="2800"/>
              <a:t>（ｆｌａｇ＝＝１）</a:t>
            </a:r>
          </a:p>
          <a:p>
            <a:pPr algn="l" eaLnBrk="1" hangingPunct="1"/>
            <a:r>
              <a:rPr lang="zh-CN" altLang="en-US" sz="2800"/>
              <a:t>           </a:t>
            </a:r>
            <a:r>
              <a:rPr lang="en-US" altLang="zh-CN" sz="2800"/>
              <a:t>{ printf("No.%d fails</a:t>
            </a:r>
            <a:r>
              <a:rPr lang="zh-CN" altLang="en-US" sz="2800"/>
              <a:t>，</a:t>
            </a:r>
            <a:r>
              <a:rPr lang="en-US" altLang="zh-CN" sz="2800"/>
              <a:t>his scores are:</a:t>
            </a:r>
            <a:r>
              <a:rPr lang="zh-CN" altLang="en-US" sz="2800"/>
              <a:t>＼</a:t>
            </a:r>
            <a:r>
              <a:rPr lang="en-US" altLang="zh-CN" sz="2800"/>
              <a:t>n"</a:t>
            </a:r>
            <a:r>
              <a:rPr lang="zh-CN" altLang="en-US" sz="2800"/>
              <a:t>，</a:t>
            </a:r>
            <a:r>
              <a:rPr lang="en-US" altLang="zh-CN" sz="2800"/>
              <a:t>j+1);</a:t>
            </a:r>
          </a:p>
          <a:p>
            <a:pPr algn="l" eaLnBrk="1" hangingPunct="1"/>
            <a:r>
              <a:rPr lang="en-US" altLang="zh-CN" sz="2800"/>
              <a:t>      </a:t>
            </a:r>
            <a:r>
              <a:rPr lang="zh-CN" altLang="en-US" sz="2800"/>
              <a:t>　　 </a:t>
            </a:r>
            <a:r>
              <a:rPr lang="en-US" altLang="zh-CN" sz="2800"/>
              <a:t>for</a:t>
            </a:r>
            <a:r>
              <a:rPr lang="zh-CN" altLang="en-US" sz="2800"/>
              <a:t>（ｉ＝０；ｉ＜４；ｉ＋＋）</a:t>
            </a:r>
          </a:p>
          <a:p>
            <a:pPr algn="l" eaLnBrk="1" hangingPunct="1"/>
            <a:r>
              <a:rPr lang="zh-CN" altLang="en-US" sz="2800"/>
              <a:t>               </a:t>
            </a:r>
            <a:r>
              <a:rPr lang="en-US" altLang="zh-CN" sz="2800"/>
              <a:t>printf</a:t>
            </a:r>
            <a:r>
              <a:rPr lang="zh-CN" altLang="en-US" sz="2800"/>
              <a:t>（</a:t>
            </a:r>
            <a:r>
              <a:rPr lang="en-US" altLang="zh-CN" sz="2800"/>
              <a:t>″%</a:t>
            </a:r>
            <a:r>
              <a:rPr lang="zh-CN" altLang="en-US" sz="2800"/>
              <a:t>５</a:t>
            </a:r>
            <a:r>
              <a:rPr lang="en-US" altLang="zh-CN" sz="2800"/>
              <a:t>.</a:t>
            </a:r>
            <a:r>
              <a:rPr lang="zh-CN" altLang="en-US" sz="2800"/>
              <a:t>１ｆ</a:t>
            </a:r>
            <a:r>
              <a:rPr lang="en-US" altLang="zh-CN" sz="2800"/>
              <a:t>″</a:t>
            </a:r>
            <a:r>
              <a:rPr lang="zh-CN" altLang="en-US" sz="2800"/>
              <a:t>，*</a:t>
            </a:r>
            <a:r>
              <a:rPr lang="en-US" altLang="zh-CN" sz="2800"/>
              <a:t>(*(</a:t>
            </a:r>
            <a:r>
              <a:rPr lang="zh-CN" altLang="en-US" sz="2800"/>
              <a:t>ｐ＋ｊ</a:t>
            </a:r>
            <a:r>
              <a:rPr lang="en-US" altLang="zh-CN" sz="2800"/>
              <a:t>)</a:t>
            </a:r>
            <a:r>
              <a:rPr lang="zh-CN" altLang="en-US" sz="2800"/>
              <a:t>＋ｉ</a:t>
            </a:r>
            <a:r>
              <a:rPr lang="en-US" altLang="zh-CN" sz="2800"/>
              <a:t>))</a:t>
            </a:r>
            <a:r>
              <a:rPr lang="zh-CN" altLang="en-US" sz="2800"/>
              <a:t>；</a:t>
            </a:r>
          </a:p>
          <a:p>
            <a:pPr algn="l" eaLnBrk="1" hangingPunct="1"/>
            <a:r>
              <a:rPr lang="zh-CN" altLang="en-US" sz="2800"/>
              <a:t>      　　</a:t>
            </a:r>
            <a:r>
              <a:rPr lang="en-US" altLang="zh-CN" sz="2800"/>
              <a:t>printf</a:t>
            </a:r>
            <a:r>
              <a:rPr lang="zh-CN" altLang="en-US" sz="2800"/>
              <a:t>（</a:t>
            </a:r>
            <a:r>
              <a:rPr lang="en-US" altLang="zh-CN" sz="2800"/>
              <a:t>″</a:t>
            </a:r>
            <a:r>
              <a:rPr lang="zh-CN" altLang="en-US" sz="2800"/>
              <a:t>＼ｎ</a:t>
            </a:r>
            <a:r>
              <a:rPr lang="en-US" altLang="zh-CN" sz="2800"/>
              <a:t>″</a:t>
            </a:r>
            <a:r>
              <a:rPr lang="zh-CN" altLang="en-US" sz="2800"/>
              <a:t>）；</a:t>
            </a:r>
          </a:p>
          <a:p>
            <a:pPr algn="l" eaLnBrk="1" hangingPunct="1"/>
            <a:r>
              <a:rPr lang="zh-CN" altLang="en-US" sz="2800"/>
              <a:t>　　   ｝</a:t>
            </a:r>
          </a:p>
          <a:p>
            <a:pPr algn="l" eaLnBrk="1" hangingPunct="1"/>
            <a:r>
              <a:rPr lang="zh-CN" altLang="en-US" sz="2800"/>
              <a:t>      ｝</a:t>
            </a:r>
          </a:p>
          <a:p>
            <a:pPr algn="l" eaLnBrk="1" hangingPunct="1"/>
            <a:r>
              <a:rPr lang="zh-CN" altLang="en-US" sz="2800"/>
              <a:t>｝　</a:t>
            </a:r>
          </a:p>
        </p:txBody>
      </p:sp>
      <p:sp>
        <p:nvSpPr>
          <p:cNvPr id="1342467" name="Text Box 3"/>
          <p:cNvSpPr txBox="1">
            <a:spLocks noChangeArrowheads="1"/>
          </p:cNvSpPr>
          <p:nvPr/>
        </p:nvSpPr>
        <p:spPr bwMode="auto">
          <a:xfrm>
            <a:off x="250827" y="3644902"/>
            <a:ext cx="8450263" cy="2265363"/>
          </a:xfrm>
          <a:prstGeom prst="rect">
            <a:avLst/>
          </a:prstGeom>
          <a:solidFill>
            <a:srgbClr val="E5FFE5"/>
          </a:solidFill>
          <a:ln w="38100">
            <a:solidFill>
              <a:schemeClr val="accent2"/>
            </a:solidFill>
            <a:miter lim="800000"/>
            <a:headEnd/>
            <a:tailEnd/>
          </a:ln>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　程序运行结果如下：</a:t>
            </a:r>
          </a:p>
          <a:p>
            <a:pPr algn="l" eaLnBrk="1" hangingPunct="1"/>
            <a:r>
              <a:rPr lang="zh-CN" altLang="en-US" sz="2800"/>
              <a:t>Ｎｏ．１ ｆａｉｌ</a:t>
            </a:r>
            <a:r>
              <a:rPr lang="en-US" altLang="zh-CN" sz="2800"/>
              <a:t>s</a:t>
            </a:r>
            <a:r>
              <a:rPr lang="zh-CN" altLang="en-US" sz="2800"/>
              <a:t>，ｈｉｓ ｓｃｏｒｅｓ ａｒｅ：</a:t>
            </a:r>
          </a:p>
          <a:p>
            <a:pPr algn="l" eaLnBrk="1" hangingPunct="1"/>
            <a:r>
              <a:rPr lang="zh-CN" altLang="en-US" sz="2800"/>
              <a:t>６５</a:t>
            </a:r>
            <a:r>
              <a:rPr lang="en-US" altLang="zh-CN" sz="2800"/>
              <a:t>.</a:t>
            </a:r>
            <a:r>
              <a:rPr lang="zh-CN" altLang="en-US" sz="2800"/>
              <a:t>０ ５７</a:t>
            </a:r>
            <a:r>
              <a:rPr lang="en-US" altLang="zh-CN" sz="2800"/>
              <a:t>.</a:t>
            </a:r>
            <a:r>
              <a:rPr lang="zh-CN" altLang="en-US" sz="2800"/>
              <a:t>０ ７０</a:t>
            </a:r>
            <a:r>
              <a:rPr lang="en-US" altLang="zh-CN" sz="2800"/>
              <a:t>.</a:t>
            </a:r>
            <a:r>
              <a:rPr lang="zh-CN" altLang="en-US" sz="2800"/>
              <a:t>０ ６０</a:t>
            </a:r>
            <a:r>
              <a:rPr lang="en-US" altLang="zh-CN" sz="2800"/>
              <a:t>.</a:t>
            </a:r>
            <a:r>
              <a:rPr lang="zh-CN" altLang="en-US" sz="2800"/>
              <a:t>０</a:t>
            </a:r>
          </a:p>
          <a:p>
            <a:pPr algn="l" eaLnBrk="1" hangingPunct="1"/>
            <a:r>
              <a:rPr lang="zh-CN" altLang="en-US" sz="2800"/>
              <a:t>Ｎｏ．２ ｆａｉｌ</a:t>
            </a:r>
            <a:r>
              <a:rPr lang="en-US" altLang="zh-CN" sz="2800"/>
              <a:t>s</a:t>
            </a:r>
            <a:r>
              <a:rPr lang="zh-CN" altLang="en-US" sz="2800"/>
              <a:t>，ｈｉｓ ｓｃｏｒｅｓ ａｒｅ∶</a:t>
            </a:r>
          </a:p>
          <a:p>
            <a:pPr algn="l" eaLnBrk="1" hangingPunct="1"/>
            <a:r>
              <a:rPr lang="zh-CN" altLang="en-US" sz="2800"/>
              <a:t>５８</a:t>
            </a:r>
            <a:r>
              <a:rPr lang="en-US" altLang="zh-CN" sz="2800"/>
              <a:t>.</a:t>
            </a:r>
            <a:r>
              <a:rPr lang="zh-CN" altLang="en-US" sz="2800"/>
              <a:t>０ ８７</a:t>
            </a:r>
            <a:r>
              <a:rPr lang="en-US" altLang="zh-CN" sz="2800"/>
              <a:t>.</a:t>
            </a:r>
            <a:r>
              <a:rPr lang="zh-CN" altLang="en-US" sz="2800"/>
              <a:t>０ ９０</a:t>
            </a:r>
            <a:r>
              <a:rPr lang="en-US" altLang="zh-CN" sz="2800"/>
              <a:t>.</a:t>
            </a:r>
            <a:r>
              <a:rPr lang="zh-CN" altLang="en-US" sz="2800"/>
              <a:t>０ ８１</a:t>
            </a:r>
            <a:r>
              <a:rPr lang="en-US" altLang="zh-CN" sz="2800"/>
              <a:t>.</a:t>
            </a:r>
            <a:r>
              <a:rPr lang="zh-CN" altLang="en-US" sz="2800"/>
              <a:t>０</a:t>
            </a:r>
          </a:p>
        </p:txBody>
      </p:sp>
    </p:spTree>
    <p:extLst>
      <p:ext uri="{BB962C8B-B14F-4D97-AF65-F5344CB8AC3E}">
        <p14:creationId xmlns:p14="http://schemas.microsoft.com/office/powerpoint/2010/main" val="1125114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2467"/>
                                        </p:tgtEl>
                                        <p:attrNameLst>
                                          <p:attrName>style.visibility</p:attrName>
                                        </p:attrNameLst>
                                      </p:cBhvr>
                                      <p:to>
                                        <p:strVal val="visible"/>
                                      </p:to>
                                    </p:set>
                                    <p:anim calcmode="lin" valueType="num">
                                      <p:cBhvr additive="base">
                                        <p:cTn id="7" dur="500" fill="hold"/>
                                        <p:tgtEl>
                                          <p:spTgt spid="1342467"/>
                                        </p:tgtEl>
                                        <p:attrNameLst>
                                          <p:attrName>ppt_x</p:attrName>
                                        </p:attrNameLst>
                                      </p:cBhvr>
                                      <p:tavLst>
                                        <p:tav tm="0">
                                          <p:val>
                                            <p:strVal val="#ppt_x"/>
                                          </p:val>
                                        </p:tav>
                                        <p:tav tm="100000">
                                          <p:val>
                                            <p:strVal val="#ppt_x"/>
                                          </p:val>
                                        </p:tav>
                                      </p:tavLst>
                                    </p:anim>
                                    <p:anim calcmode="lin" valueType="num">
                                      <p:cBhvr additive="base">
                                        <p:cTn id="8" dur="500" fill="hold"/>
                                        <p:tgtEl>
                                          <p:spTgt spid="134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46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490" name="Rectangle 2"/>
          <p:cNvSpPr>
            <a:spLocks noChangeArrowheads="1"/>
          </p:cNvSpPr>
          <p:nvPr/>
        </p:nvSpPr>
        <p:spPr bwMode="auto">
          <a:xfrm>
            <a:off x="0" y="188913"/>
            <a:ext cx="4897438" cy="692150"/>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effectLst>
                  <a:outerShdw blurRad="38100" dist="38100" dir="2700000" algn="tl">
                    <a:srgbClr val="C0C0C0"/>
                  </a:outerShdw>
                </a:effectLst>
                <a:latin typeface="黑体" pitchFamily="2" charset="-122"/>
                <a:ea typeface="黑体" pitchFamily="2" charset="-122"/>
              </a:rPr>
              <a:t>§10.</a:t>
            </a:r>
            <a:r>
              <a:rPr kumimoji="1" lang="zh-CN" altLang="en-US" sz="3600" b="1">
                <a:effectLst>
                  <a:outerShdw blurRad="38100" dist="38100" dir="2700000" algn="tl">
                    <a:srgbClr val="C0C0C0"/>
                  </a:outerShdw>
                </a:effectLst>
                <a:latin typeface="黑体" pitchFamily="2" charset="-122"/>
                <a:ea typeface="黑体" pitchFamily="2" charset="-122"/>
              </a:rPr>
              <a:t>４ 字符串与指针</a:t>
            </a:r>
          </a:p>
        </p:txBody>
      </p:sp>
      <p:sp>
        <p:nvSpPr>
          <p:cNvPr id="1343491" name="Text Box 3"/>
          <p:cNvSpPr txBox="1">
            <a:spLocks noChangeArrowheads="1"/>
          </p:cNvSpPr>
          <p:nvPr/>
        </p:nvSpPr>
        <p:spPr bwMode="auto">
          <a:xfrm>
            <a:off x="468313" y="908052"/>
            <a:ext cx="4914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a:t>
            </a:r>
            <a:r>
              <a:rPr lang="zh-CN" altLang="en-US" sz="2800" b="1"/>
              <a:t>．４．１字符串的表示形式</a:t>
            </a:r>
            <a:r>
              <a:rPr lang="zh-CN" altLang="en-US" sz="2800"/>
              <a:t> </a:t>
            </a:r>
          </a:p>
        </p:txBody>
      </p:sp>
      <p:sp>
        <p:nvSpPr>
          <p:cNvPr id="1343492" name="Text Box 4"/>
          <p:cNvSpPr txBox="1">
            <a:spLocks noChangeArrowheads="1"/>
          </p:cNvSpPr>
          <p:nvPr/>
        </p:nvSpPr>
        <p:spPr bwMode="auto">
          <a:xfrm>
            <a:off x="468315" y="2205038"/>
            <a:ext cx="7705725" cy="94615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例 </a:t>
            </a:r>
            <a:r>
              <a:rPr lang="en-US" altLang="zh-CN" sz="2800" b="1">
                <a:solidFill>
                  <a:schemeClr val="bg1"/>
                </a:solidFill>
              </a:rPr>
              <a:t>10.</a:t>
            </a:r>
            <a:r>
              <a:rPr lang="zh-CN" altLang="en-US" sz="2800" b="1">
                <a:solidFill>
                  <a:schemeClr val="bg1"/>
                </a:solidFill>
              </a:rPr>
              <a:t>１</a:t>
            </a:r>
            <a:r>
              <a:rPr lang="en-US" altLang="zh-CN" sz="2800" b="1">
                <a:solidFill>
                  <a:schemeClr val="bg1"/>
                </a:solidFill>
              </a:rPr>
              <a:t>5    </a:t>
            </a:r>
            <a:r>
              <a:rPr lang="zh-CN" altLang="en-US" sz="2800" b="1">
                <a:solidFill>
                  <a:schemeClr val="bg1"/>
                </a:solidFill>
              </a:rPr>
              <a:t>定义一个字符数组，对它初始化，</a:t>
            </a:r>
          </a:p>
          <a:p>
            <a:pPr algn="l" eaLnBrk="1" hangingPunct="1"/>
            <a:r>
              <a:rPr lang="zh-CN" altLang="en-US" sz="2800" b="1">
                <a:solidFill>
                  <a:schemeClr val="bg1"/>
                </a:solidFill>
              </a:rPr>
              <a:t>                    然后输出该字符串</a:t>
            </a:r>
            <a:r>
              <a:rPr lang="zh-CN" altLang="en-US" sz="2800" b="1"/>
              <a:t>  </a:t>
            </a:r>
          </a:p>
        </p:txBody>
      </p:sp>
      <p:sp>
        <p:nvSpPr>
          <p:cNvPr id="1343493" name="Text Box 5"/>
          <p:cNvSpPr txBox="1">
            <a:spLocks noChangeArrowheads="1"/>
          </p:cNvSpPr>
          <p:nvPr/>
        </p:nvSpPr>
        <p:spPr bwMode="auto">
          <a:xfrm>
            <a:off x="395290" y="3213100"/>
            <a:ext cx="8353425"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t>#include &lt;stdio.h&gt;</a:t>
            </a:r>
          </a:p>
          <a:p>
            <a:pPr algn="l" eaLnBrk="1" hangingPunct="1">
              <a:lnSpc>
                <a:spcPct val="120000"/>
              </a:lnSpc>
            </a:pPr>
            <a:r>
              <a:rPr lang="en-US" altLang="zh-CN" sz="2800"/>
              <a:t>void  </a:t>
            </a:r>
            <a:r>
              <a:rPr lang="en-US" altLang="zh-CN" sz="2800" b="1">
                <a:solidFill>
                  <a:srgbClr val="A50021"/>
                </a:solidFill>
              </a:rPr>
              <a:t>main</a:t>
            </a:r>
            <a:r>
              <a:rPr lang="zh-CN" altLang="en-US" sz="2800"/>
              <a:t>（）</a:t>
            </a:r>
          </a:p>
          <a:p>
            <a:pPr algn="l" eaLnBrk="1" hangingPunct="1">
              <a:lnSpc>
                <a:spcPct val="120000"/>
              </a:lnSpc>
            </a:pPr>
            <a:r>
              <a:rPr lang="zh-CN" altLang="en-US" sz="2800"/>
              <a:t>｛</a:t>
            </a:r>
            <a:r>
              <a:rPr lang="en-US" altLang="zh-CN" sz="2800"/>
              <a:t>char string</a:t>
            </a:r>
            <a:r>
              <a:rPr lang="zh-CN" altLang="en-US" sz="2800"/>
              <a:t>［］＝</a:t>
            </a:r>
            <a:r>
              <a:rPr lang="en-US" altLang="zh-CN" sz="2800"/>
              <a:t>″</a:t>
            </a:r>
            <a:r>
              <a:rPr lang="zh-CN" altLang="en-US" sz="2800"/>
              <a:t>Ｉ ｌｏｖｅ Ｃｈｉｎａ！</a:t>
            </a:r>
            <a:r>
              <a:rPr lang="en-US" altLang="zh-CN" sz="2800"/>
              <a:t>″</a:t>
            </a:r>
            <a:r>
              <a:rPr lang="zh-CN" altLang="en-US" sz="2800"/>
              <a:t>；</a:t>
            </a:r>
          </a:p>
          <a:p>
            <a:pPr algn="l" eaLnBrk="1" hangingPunct="1">
              <a:lnSpc>
                <a:spcPct val="120000"/>
              </a:lnSpc>
            </a:pPr>
            <a:r>
              <a:rPr lang="zh-CN" altLang="en-US" sz="2800"/>
              <a:t>    </a:t>
            </a:r>
            <a:r>
              <a:rPr lang="en-US" altLang="zh-CN" sz="2800"/>
              <a:t>printf</a:t>
            </a:r>
            <a:r>
              <a:rPr lang="zh-CN" altLang="en-US" sz="2800"/>
              <a:t>（</a:t>
            </a:r>
            <a:r>
              <a:rPr lang="en-US" altLang="zh-CN" sz="2800"/>
              <a:t>″</a:t>
            </a:r>
            <a:r>
              <a:rPr lang="zh-CN" altLang="en-US" sz="2800"/>
              <a:t>％ｓ＼ｎ</a:t>
            </a:r>
            <a:r>
              <a:rPr lang="en-US" altLang="zh-CN" sz="2800"/>
              <a:t>″</a:t>
            </a:r>
            <a:r>
              <a:rPr lang="zh-CN" altLang="en-US" sz="2800"/>
              <a:t>，ｓｔｒｉｎｇ）；</a:t>
            </a:r>
          </a:p>
          <a:p>
            <a:pPr algn="l" eaLnBrk="1" hangingPunct="1">
              <a:lnSpc>
                <a:spcPct val="120000"/>
              </a:lnSpc>
            </a:pPr>
            <a:r>
              <a:rPr lang="zh-CN" altLang="en-US" sz="2800"/>
              <a:t>  ｝ </a:t>
            </a:r>
          </a:p>
        </p:txBody>
      </p:sp>
      <p:sp>
        <p:nvSpPr>
          <p:cNvPr id="1343494" name="Text Box 6"/>
          <p:cNvSpPr txBox="1">
            <a:spLocks noChangeArrowheads="1"/>
          </p:cNvSpPr>
          <p:nvPr/>
        </p:nvSpPr>
        <p:spPr bwMode="auto">
          <a:xfrm>
            <a:off x="306388" y="1557338"/>
            <a:ext cx="8547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336699"/>
                </a:solidFill>
              </a:rPr>
              <a:t>(1) </a:t>
            </a:r>
            <a:r>
              <a:rPr lang="zh-CN" altLang="en-US" sz="2800" b="1">
                <a:solidFill>
                  <a:srgbClr val="336699"/>
                </a:solidFill>
              </a:rPr>
              <a:t>用字符数组存放一个字符串，然后输出该字符串。</a:t>
            </a:r>
          </a:p>
        </p:txBody>
      </p:sp>
    </p:spTree>
    <p:extLst>
      <p:ext uri="{BB962C8B-B14F-4D97-AF65-F5344CB8AC3E}">
        <p14:creationId xmlns:p14="http://schemas.microsoft.com/office/powerpoint/2010/main" val="3780170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43490"/>
                                        </p:tgtEl>
                                        <p:attrNameLst>
                                          <p:attrName>style.visibility</p:attrName>
                                        </p:attrNameLst>
                                      </p:cBhvr>
                                      <p:to>
                                        <p:strVal val="visible"/>
                                      </p:to>
                                    </p:set>
                                    <p:anim calcmode="lin" valueType="num">
                                      <p:cBhvr additive="base">
                                        <p:cTn id="7" dur="500" fill="hold"/>
                                        <p:tgtEl>
                                          <p:spTgt spid="1343490"/>
                                        </p:tgtEl>
                                        <p:attrNameLst>
                                          <p:attrName>ppt_x</p:attrName>
                                        </p:attrNameLst>
                                      </p:cBhvr>
                                      <p:tavLst>
                                        <p:tav tm="0">
                                          <p:val>
                                            <p:strVal val="0-#ppt_w/2"/>
                                          </p:val>
                                        </p:tav>
                                        <p:tav tm="100000">
                                          <p:val>
                                            <p:strVal val="#ppt_x"/>
                                          </p:val>
                                        </p:tav>
                                      </p:tavLst>
                                    </p:anim>
                                    <p:anim calcmode="lin" valueType="num">
                                      <p:cBhvr additive="base">
                                        <p:cTn id="8" dur="500" fill="hold"/>
                                        <p:tgtEl>
                                          <p:spTgt spid="13434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3491"/>
                                        </p:tgtEl>
                                        <p:attrNameLst>
                                          <p:attrName>style.visibility</p:attrName>
                                        </p:attrNameLst>
                                      </p:cBhvr>
                                      <p:to>
                                        <p:strVal val="visible"/>
                                      </p:to>
                                    </p:set>
                                    <p:anim calcmode="lin" valueType="num">
                                      <p:cBhvr additive="base">
                                        <p:cTn id="13" dur="500" fill="hold"/>
                                        <p:tgtEl>
                                          <p:spTgt spid="1343491"/>
                                        </p:tgtEl>
                                        <p:attrNameLst>
                                          <p:attrName>ppt_x</p:attrName>
                                        </p:attrNameLst>
                                      </p:cBhvr>
                                      <p:tavLst>
                                        <p:tav tm="0">
                                          <p:val>
                                            <p:strVal val="0-#ppt_w/2"/>
                                          </p:val>
                                        </p:tav>
                                        <p:tav tm="100000">
                                          <p:val>
                                            <p:strVal val="#ppt_x"/>
                                          </p:val>
                                        </p:tav>
                                      </p:tavLst>
                                    </p:anim>
                                    <p:anim calcmode="lin" valueType="num">
                                      <p:cBhvr additive="base">
                                        <p:cTn id="14" dur="500" fill="hold"/>
                                        <p:tgtEl>
                                          <p:spTgt spid="13434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43494"/>
                                        </p:tgtEl>
                                        <p:attrNameLst>
                                          <p:attrName>style.visibility</p:attrName>
                                        </p:attrNameLst>
                                      </p:cBhvr>
                                      <p:to>
                                        <p:strVal val="visible"/>
                                      </p:to>
                                    </p:set>
                                    <p:anim calcmode="lin" valueType="num">
                                      <p:cBhvr additive="base">
                                        <p:cTn id="19" dur="500" fill="hold"/>
                                        <p:tgtEl>
                                          <p:spTgt spid="1343494"/>
                                        </p:tgtEl>
                                        <p:attrNameLst>
                                          <p:attrName>ppt_x</p:attrName>
                                        </p:attrNameLst>
                                      </p:cBhvr>
                                      <p:tavLst>
                                        <p:tav tm="0">
                                          <p:val>
                                            <p:strVal val="0-#ppt_w/2"/>
                                          </p:val>
                                        </p:tav>
                                        <p:tav tm="100000">
                                          <p:val>
                                            <p:strVal val="#ppt_x"/>
                                          </p:val>
                                        </p:tav>
                                      </p:tavLst>
                                    </p:anim>
                                    <p:anim calcmode="lin" valueType="num">
                                      <p:cBhvr additive="base">
                                        <p:cTn id="20" dur="500" fill="hold"/>
                                        <p:tgtEl>
                                          <p:spTgt spid="13434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43492"/>
                                        </p:tgtEl>
                                        <p:attrNameLst>
                                          <p:attrName>style.visibility</p:attrName>
                                        </p:attrNameLst>
                                      </p:cBhvr>
                                      <p:to>
                                        <p:strVal val="visible"/>
                                      </p:to>
                                    </p:set>
                                    <p:anim calcmode="lin" valueType="num">
                                      <p:cBhvr additive="base">
                                        <p:cTn id="25" dur="500" fill="hold"/>
                                        <p:tgtEl>
                                          <p:spTgt spid="1343492"/>
                                        </p:tgtEl>
                                        <p:attrNameLst>
                                          <p:attrName>ppt_x</p:attrName>
                                        </p:attrNameLst>
                                      </p:cBhvr>
                                      <p:tavLst>
                                        <p:tav tm="0">
                                          <p:val>
                                            <p:strVal val="0-#ppt_w/2"/>
                                          </p:val>
                                        </p:tav>
                                        <p:tav tm="100000">
                                          <p:val>
                                            <p:strVal val="#ppt_x"/>
                                          </p:val>
                                        </p:tav>
                                      </p:tavLst>
                                    </p:anim>
                                    <p:anim calcmode="lin" valueType="num">
                                      <p:cBhvr additive="base">
                                        <p:cTn id="26" dur="500" fill="hold"/>
                                        <p:tgtEl>
                                          <p:spTgt spid="134349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43493"/>
                                        </p:tgtEl>
                                        <p:attrNameLst>
                                          <p:attrName>style.visibility</p:attrName>
                                        </p:attrNameLst>
                                      </p:cBhvr>
                                      <p:to>
                                        <p:strVal val="visible"/>
                                      </p:to>
                                    </p:set>
                                    <p:anim calcmode="lin" valueType="num">
                                      <p:cBhvr additive="base">
                                        <p:cTn id="31" dur="500" fill="hold"/>
                                        <p:tgtEl>
                                          <p:spTgt spid="1343493"/>
                                        </p:tgtEl>
                                        <p:attrNameLst>
                                          <p:attrName>ppt_x</p:attrName>
                                        </p:attrNameLst>
                                      </p:cBhvr>
                                      <p:tavLst>
                                        <p:tav tm="0">
                                          <p:val>
                                            <p:strVal val="#ppt_x"/>
                                          </p:val>
                                        </p:tav>
                                        <p:tav tm="100000">
                                          <p:val>
                                            <p:strVal val="#ppt_x"/>
                                          </p:val>
                                        </p:tav>
                                      </p:tavLst>
                                    </p:anim>
                                    <p:anim calcmode="lin" valueType="num">
                                      <p:cBhvr additive="base">
                                        <p:cTn id="32" dur="500" fill="hold"/>
                                        <p:tgtEl>
                                          <p:spTgt spid="13434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3490" grpId="0" autoUpdateAnimBg="0"/>
      <p:bldP spid="1343491" grpId="0"/>
      <p:bldP spid="1343492" grpId="0" animBg="1"/>
      <p:bldP spid="1343493" grpId="0"/>
      <p:bldP spid="134349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Text Box 2"/>
          <p:cNvSpPr txBox="1">
            <a:spLocks noChangeArrowheads="1"/>
          </p:cNvSpPr>
          <p:nvPr/>
        </p:nvSpPr>
        <p:spPr bwMode="auto">
          <a:xfrm>
            <a:off x="250827" y="549277"/>
            <a:ext cx="5064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336699"/>
                </a:solidFill>
              </a:rPr>
              <a:t>(2) </a:t>
            </a:r>
            <a:r>
              <a:rPr lang="zh-CN" altLang="en-US" sz="2800" b="1">
                <a:solidFill>
                  <a:srgbClr val="336699"/>
                </a:solidFill>
              </a:rPr>
              <a:t>用字符指针指向一个字符串</a:t>
            </a:r>
            <a:r>
              <a:rPr lang="zh-CN" altLang="en-US" sz="2800"/>
              <a:t> </a:t>
            </a:r>
          </a:p>
        </p:txBody>
      </p:sp>
      <p:sp>
        <p:nvSpPr>
          <p:cNvPr id="1344515" name="Text Box 3"/>
          <p:cNvSpPr txBox="1">
            <a:spLocks noChangeArrowheads="1"/>
          </p:cNvSpPr>
          <p:nvPr/>
        </p:nvSpPr>
        <p:spPr bwMode="auto">
          <a:xfrm>
            <a:off x="214315" y="1196977"/>
            <a:ext cx="83899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zh-CN" altLang="en-US" sz="2800" dirty="0"/>
              <a:t>可以不定义字符数组，而定义一个字符指针。用字符指针指向字符串中的字符。</a:t>
            </a:r>
          </a:p>
          <a:p>
            <a:pPr algn="l" eaLnBrk="1" hangingPunct="1">
              <a:lnSpc>
                <a:spcPct val="130000"/>
              </a:lnSpc>
            </a:pPr>
            <a:r>
              <a:rPr lang="zh-CN" altLang="en-US" sz="2800" dirty="0"/>
              <a:t>例</a:t>
            </a:r>
            <a:r>
              <a:rPr lang="en-US" altLang="zh-CN" sz="2800" dirty="0"/>
              <a:t>10</a:t>
            </a:r>
            <a:r>
              <a:rPr lang="zh-CN" altLang="en-US" sz="2800" dirty="0"/>
              <a:t>．１</a:t>
            </a:r>
            <a:r>
              <a:rPr lang="en-US" altLang="zh-CN" sz="2800" dirty="0"/>
              <a:t>6 </a:t>
            </a:r>
            <a:r>
              <a:rPr lang="zh-CN" altLang="en-US" sz="2800" dirty="0"/>
              <a:t>定义字符指针</a:t>
            </a:r>
          </a:p>
          <a:p>
            <a:pPr eaLnBrk="1" hangingPunct="1">
              <a:lnSpc>
                <a:spcPct val="130000"/>
              </a:lnSpc>
            </a:pPr>
            <a:r>
              <a:rPr lang="en-US" altLang="zh-CN" sz="2800" dirty="0"/>
              <a:t>#include &lt;</a:t>
            </a:r>
            <a:r>
              <a:rPr lang="en-US" altLang="zh-CN" sz="2800" dirty="0" err="1"/>
              <a:t>stdio.h</a:t>
            </a:r>
            <a:r>
              <a:rPr lang="en-US" altLang="zh-CN" sz="2800" dirty="0"/>
              <a:t>&gt;</a:t>
            </a:r>
          </a:p>
          <a:p>
            <a:pPr eaLnBrk="1" hangingPunct="1">
              <a:lnSpc>
                <a:spcPct val="130000"/>
              </a:lnSpc>
            </a:pPr>
            <a:r>
              <a:rPr lang="en-US" altLang="zh-CN" sz="2800" dirty="0" err="1"/>
              <a:t>int</a:t>
            </a:r>
            <a:r>
              <a:rPr lang="en-US" altLang="zh-CN" sz="2800" dirty="0"/>
              <a:t> main()</a:t>
            </a:r>
          </a:p>
          <a:p>
            <a:pPr eaLnBrk="1" hangingPunct="1">
              <a:lnSpc>
                <a:spcPct val="130000"/>
              </a:lnSpc>
            </a:pPr>
            <a:r>
              <a:rPr lang="en-US" altLang="zh-CN" sz="2800" dirty="0"/>
              <a:t>{ char s1[]="</a:t>
            </a:r>
            <a:r>
              <a:rPr lang="en-US" altLang="zh-CN" sz="2800" dirty="0" err="1"/>
              <a:t>asd</a:t>
            </a:r>
            <a:r>
              <a:rPr lang="en-US" altLang="zh-CN" sz="2800" dirty="0"/>
              <a:t>",*s2="123</a:t>
            </a:r>
            <a:r>
              <a:rPr lang="en-US" altLang="zh-CN" sz="2800" dirty="0" smtClean="0"/>
              <a:t>"; //not s1=“</a:t>
            </a:r>
            <a:r>
              <a:rPr lang="en-US" altLang="zh-CN" sz="2800" dirty="0" err="1" smtClean="0"/>
              <a:t>asd</a:t>
            </a:r>
            <a:r>
              <a:rPr lang="en-US" altLang="zh-CN" sz="2800" dirty="0" smtClean="0"/>
              <a:t>”</a:t>
            </a:r>
            <a:endParaRPr lang="en-US" altLang="zh-CN" sz="2800" dirty="0"/>
          </a:p>
          <a:p>
            <a:pPr eaLnBrk="1" hangingPunct="1">
              <a:lnSpc>
                <a:spcPct val="130000"/>
              </a:lnSpc>
            </a:pPr>
            <a:r>
              <a:rPr lang="en-US" altLang="zh-CN" sz="2800" dirty="0"/>
              <a:t>  </a:t>
            </a:r>
            <a:r>
              <a:rPr lang="en-US" altLang="zh-CN" sz="2800" dirty="0" err="1"/>
              <a:t>printf</a:t>
            </a:r>
            <a:r>
              <a:rPr lang="en-US" altLang="zh-CN" sz="2800" dirty="0"/>
              <a:t>("%s\</a:t>
            </a:r>
            <a:r>
              <a:rPr lang="en-US" altLang="zh-CN" sz="2800" dirty="0" err="1"/>
              <a:t>t%s</a:t>
            </a:r>
            <a:r>
              <a:rPr lang="en-US" altLang="zh-CN" sz="2800" dirty="0"/>
              <a:t>\n",s1,s2);</a:t>
            </a:r>
          </a:p>
          <a:p>
            <a:pPr eaLnBrk="1" hangingPunct="1">
              <a:lnSpc>
                <a:spcPct val="130000"/>
              </a:lnSpc>
            </a:pPr>
            <a:r>
              <a:rPr lang="en-US" altLang="zh-CN" sz="2800" dirty="0"/>
              <a:t>}</a:t>
            </a:r>
          </a:p>
        </p:txBody>
      </p:sp>
    </p:spTree>
    <p:extLst>
      <p:ext uri="{BB962C8B-B14F-4D97-AF65-F5344CB8AC3E}">
        <p14:creationId xmlns:p14="http://schemas.microsoft.com/office/powerpoint/2010/main" val="2340278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44514"/>
                                        </p:tgtEl>
                                        <p:attrNameLst>
                                          <p:attrName>style.visibility</p:attrName>
                                        </p:attrNameLst>
                                      </p:cBhvr>
                                      <p:to>
                                        <p:strVal val="visible"/>
                                      </p:to>
                                    </p:set>
                                    <p:anim calcmode="lin" valueType="num">
                                      <p:cBhvr additive="base">
                                        <p:cTn id="7" dur="500" fill="hold"/>
                                        <p:tgtEl>
                                          <p:spTgt spid="1344514"/>
                                        </p:tgtEl>
                                        <p:attrNameLst>
                                          <p:attrName>ppt_x</p:attrName>
                                        </p:attrNameLst>
                                      </p:cBhvr>
                                      <p:tavLst>
                                        <p:tav tm="0">
                                          <p:val>
                                            <p:strVal val="0-#ppt_w/2"/>
                                          </p:val>
                                        </p:tav>
                                        <p:tav tm="100000">
                                          <p:val>
                                            <p:strVal val="#ppt_x"/>
                                          </p:val>
                                        </p:tav>
                                      </p:tavLst>
                                    </p:anim>
                                    <p:anim calcmode="lin" valueType="num">
                                      <p:cBhvr additive="base">
                                        <p:cTn id="8" dur="500" fill="hold"/>
                                        <p:tgtEl>
                                          <p:spTgt spid="13445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44515"/>
                                        </p:tgtEl>
                                        <p:attrNameLst>
                                          <p:attrName>style.visibility</p:attrName>
                                        </p:attrNameLst>
                                      </p:cBhvr>
                                      <p:to>
                                        <p:strVal val="visible"/>
                                      </p:to>
                                    </p:set>
                                    <p:anim calcmode="lin" valueType="num">
                                      <p:cBhvr additive="base">
                                        <p:cTn id="13" dur="500" fill="hold"/>
                                        <p:tgtEl>
                                          <p:spTgt spid="1344515"/>
                                        </p:tgtEl>
                                        <p:attrNameLst>
                                          <p:attrName>ppt_x</p:attrName>
                                        </p:attrNameLst>
                                      </p:cBhvr>
                                      <p:tavLst>
                                        <p:tav tm="0">
                                          <p:val>
                                            <p:strVal val="1+#ppt_w/2"/>
                                          </p:val>
                                        </p:tav>
                                        <p:tav tm="100000">
                                          <p:val>
                                            <p:strVal val="#ppt_x"/>
                                          </p:val>
                                        </p:tav>
                                      </p:tavLst>
                                    </p:anim>
                                    <p:anim calcmode="lin" valueType="num">
                                      <p:cBhvr additive="base">
                                        <p:cTn id="14" dur="500" fill="hold"/>
                                        <p:tgtEl>
                                          <p:spTgt spid="13445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4514" grpId="0"/>
      <p:bldP spid="13445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Text Box 2"/>
          <p:cNvSpPr txBox="1">
            <a:spLocks noChangeArrowheads="1"/>
          </p:cNvSpPr>
          <p:nvPr/>
        </p:nvSpPr>
        <p:spPr bwMode="auto">
          <a:xfrm>
            <a:off x="2795588" y="620713"/>
            <a:ext cx="6348412" cy="51911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1"/>
                </a:solidFill>
                <a:latin typeface="黑体" panose="02010609060101010101" pitchFamily="49" charset="-122"/>
                <a:ea typeface="黑体" panose="02010609060101010101" pitchFamily="49" charset="-122"/>
              </a:rPr>
              <a:t>例</a:t>
            </a:r>
            <a:r>
              <a:rPr lang="en-US" altLang="zh-CN" sz="2800" b="1">
                <a:solidFill>
                  <a:schemeClr val="bg1"/>
                </a:solidFill>
                <a:latin typeface="黑体" panose="02010609060101010101" pitchFamily="49" charset="-122"/>
                <a:ea typeface="黑体" panose="02010609060101010101" pitchFamily="49" charset="-122"/>
              </a:rPr>
              <a:t>10.</a:t>
            </a:r>
            <a:r>
              <a:rPr lang="zh-CN" altLang="en-US" sz="2800" b="1">
                <a:solidFill>
                  <a:schemeClr val="bg1"/>
                </a:solidFill>
                <a:latin typeface="黑体" panose="02010609060101010101" pitchFamily="49" charset="-122"/>
                <a:ea typeface="黑体" panose="02010609060101010101" pitchFamily="49" charset="-122"/>
              </a:rPr>
              <a:t>１</a:t>
            </a:r>
            <a:r>
              <a:rPr lang="en-US" altLang="zh-CN" sz="2800" b="1">
                <a:solidFill>
                  <a:schemeClr val="bg1"/>
                </a:solidFill>
                <a:latin typeface="黑体" panose="02010609060101010101" pitchFamily="49" charset="-122"/>
                <a:ea typeface="黑体" panose="02010609060101010101" pitchFamily="49" charset="-122"/>
              </a:rPr>
              <a:t>7 </a:t>
            </a:r>
            <a:r>
              <a:rPr lang="zh-CN" altLang="en-US" sz="2800" b="1">
                <a:solidFill>
                  <a:schemeClr val="bg1"/>
                </a:solidFill>
                <a:latin typeface="黑体" panose="02010609060101010101" pitchFamily="49" charset="-122"/>
                <a:ea typeface="黑体" panose="02010609060101010101" pitchFamily="49" charset="-122"/>
              </a:rPr>
              <a:t>将字符串ａ复制为字符串ｂ</a:t>
            </a:r>
            <a:r>
              <a:rPr lang="zh-CN" altLang="en-US" sz="2800"/>
              <a:t> </a:t>
            </a:r>
          </a:p>
        </p:txBody>
      </p:sp>
      <p:sp>
        <p:nvSpPr>
          <p:cNvPr id="1345539" name="Text Box 3"/>
          <p:cNvSpPr txBox="1">
            <a:spLocks noChangeArrowheads="1"/>
          </p:cNvSpPr>
          <p:nvPr/>
        </p:nvSpPr>
        <p:spPr bwMode="auto">
          <a:xfrm>
            <a:off x="395290" y="0"/>
            <a:ext cx="8137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latin typeface="宋体" panose="02010600030101010101" pitchFamily="2" charset="-122"/>
              </a:rPr>
              <a:t>对字符串中字符的存取，可以用下标方法，也可以用指针方法 </a:t>
            </a:r>
          </a:p>
        </p:txBody>
      </p:sp>
      <p:sp>
        <p:nvSpPr>
          <p:cNvPr id="1345540" name="Text Box 4"/>
          <p:cNvSpPr txBox="1">
            <a:spLocks noChangeArrowheads="1"/>
          </p:cNvSpPr>
          <p:nvPr/>
        </p:nvSpPr>
        <p:spPr bwMode="auto">
          <a:xfrm>
            <a:off x="250827" y="1125538"/>
            <a:ext cx="8893175"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en-US" altLang="zh-CN" sz="2800"/>
              <a:t>void </a:t>
            </a:r>
            <a:r>
              <a:rPr lang="zh-CN" altLang="en-US" sz="2800"/>
              <a:t>ｍａｉｎ（）</a:t>
            </a:r>
          </a:p>
          <a:p>
            <a:pPr algn="l" eaLnBrk="1" hangingPunct="1"/>
            <a:r>
              <a:rPr lang="zh-CN" altLang="en-US" sz="2800"/>
              <a:t>｛</a:t>
            </a:r>
            <a:r>
              <a:rPr lang="en-US" altLang="zh-CN" sz="2800"/>
              <a:t>char  </a:t>
            </a:r>
            <a:r>
              <a:rPr lang="zh-CN" altLang="en-US" sz="2800"/>
              <a:t>ａ</a:t>
            </a:r>
            <a:r>
              <a:rPr lang="en-US" altLang="zh-CN" sz="2800"/>
              <a:t>[ ]</a:t>
            </a:r>
            <a:r>
              <a:rPr lang="zh-CN" altLang="en-US" sz="2800"/>
              <a:t>＝</a:t>
            </a:r>
            <a:r>
              <a:rPr lang="en-US" altLang="zh-CN" sz="2800"/>
              <a:t>″</a:t>
            </a:r>
            <a:r>
              <a:rPr lang="zh-CN" altLang="en-US" sz="2800"/>
              <a:t>Ｉ  </a:t>
            </a:r>
            <a:r>
              <a:rPr lang="en-US" altLang="zh-CN" sz="2800"/>
              <a:t>am  a  boy</a:t>
            </a:r>
            <a:r>
              <a:rPr lang="zh-CN" altLang="en-US" sz="2800"/>
              <a:t>．</a:t>
            </a:r>
            <a:r>
              <a:rPr lang="en-US" altLang="zh-CN" sz="2800"/>
              <a:t>″</a:t>
            </a:r>
            <a:r>
              <a:rPr lang="zh-CN" altLang="en-US" sz="2800"/>
              <a:t>，ｂ</a:t>
            </a:r>
            <a:r>
              <a:rPr lang="en-US" altLang="zh-CN" sz="2800"/>
              <a:t>[20]</a:t>
            </a:r>
            <a:r>
              <a:rPr lang="zh-CN" altLang="en-US" sz="2800"/>
              <a:t>；</a:t>
            </a:r>
          </a:p>
          <a:p>
            <a:pPr algn="l" eaLnBrk="1" hangingPunct="1"/>
            <a:r>
              <a:rPr lang="zh-CN" altLang="en-US" sz="2800"/>
              <a:t>    </a:t>
            </a:r>
            <a:r>
              <a:rPr lang="en-US" altLang="zh-CN" sz="2800"/>
              <a:t>int </a:t>
            </a:r>
            <a:r>
              <a:rPr lang="zh-CN" altLang="en-US" sz="2800"/>
              <a:t>ｉ；</a:t>
            </a:r>
          </a:p>
          <a:p>
            <a:pPr algn="l" eaLnBrk="1" hangingPunct="1"/>
            <a:r>
              <a:rPr lang="zh-CN" altLang="en-US" sz="2800"/>
              <a:t>    </a:t>
            </a:r>
            <a:r>
              <a:rPr lang="en-US" altLang="zh-CN" sz="2800"/>
              <a:t>for</a:t>
            </a:r>
            <a:r>
              <a:rPr lang="zh-CN" altLang="en-US" sz="2800"/>
              <a:t>（ｉ＝０；*（ａ＋ｉ）！＝</a:t>
            </a:r>
            <a:r>
              <a:rPr lang="en-US" altLang="zh-CN" sz="2800"/>
              <a:t>′</a:t>
            </a:r>
            <a:r>
              <a:rPr lang="zh-CN" altLang="en-US" sz="2800"/>
              <a:t>＼０</a:t>
            </a:r>
            <a:r>
              <a:rPr lang="en-US" altLang="zh-CN" sz="2800"/>
              <a:t>′</a:t>
            </a:r>
            <a:r>
              <a:rPr lang="zh-CN" altLang="en-US" sz="2800"/>
              <a:t>；ｉ＋＋）</a:t>
            </a:r>
          </a:p>
          <a:p>
            <a:pPr algn="l" eaLnBrk="1" hangingPunct="1"/>
            <a:r>
              <a:rPr lang="zh-CN" altLang="en-US" sz="2800"/>
              <a:t>     　　*（ｂ＋ｉ）＝*（ａ＋ｉ）；</a:t>
            </a:r>
          </a:p>
          <a:p>
            <a:pPr algn="l" eaLnBrk="1" hangingPunct="1"/>
            <a:r>
              <a:rPr lang="zh-CN" altLang="en-US" sz="2800"/>
              <a:t>  　   　*（ｂ＋ｉ）＝</a:t>
            </a:r>
            <a:r>
              <a:rPr lang="en-US" altLang="zh-CN" sz="2800"/>
              <a:t>′</a:t>
            </a:r>
            <a:r>
              <a:rPr lang="zh-CN" altLang="en-US" sz="2800"/>
              <a:t>＼０</a:t>
            </a:r>
            <a:r>
              <a:rPr lang="en-US" altLang="zh-CN" sz="2800"/>
              <a:t>′</a:t>
            </a:r>
            <a:r>
              <a:rPr lang="zh-CN" altLang="en-US" sz="2800"/>
              <a:t>；</a:t>
            </a:r>
          </a:p>
          <a:p>
            <a:pPr algn="l" eaLnBrk="1" hangingPunct="1"/>
            <a:r>
              <a:rPr lang="zh-CN" altLang="en-US" sz="2800"/>
              <a:t>     </a:t>
            </a:r>
            <a:r>
              <a:rPr lang="en-US" altLang="zh-CN" sz="2800"/>
              <a:t>printf</a:t>
            </a:r>
            <a:r>
              <a:rPr lang="zh-CN" altLang="en-US" sz="2800"/>
              <a:t>（</a:t>
            </a:r>
            <a:r>
              <a:rPr lang="en-US" altLang="zh-CN" sz="2800"/>
              <a:t>″string  a  is </a:t>
            </a:r>
            <a:r>
              <a:rPr lang="zh-CN" altLang="en-US" sz="2800"/>
              <a:t>：％ｓ＼ｎ</a:t>
            </a:r>
            <a:r>
              <a:rPr lang="en-US" altLang="zh-CN" sz="2800"/>
              <a:t>″</a:t>
            </a:r>
            <a:r>
              <a:rPr lang="zh-CN" altLang="en-US" sz="2800"/>
              <a:t>，ａ）；</a:t>
            </a:r>
          </a:p>
          <a:p>
            <a:pPr algn="l" eaLnBrk="1" hangingPunct="1"/>
            <a:r>
              <a:rPr lang="zh-CN" altLang="en-US" sz="2800"/>
              <a:t>     </a:t>
            </a:r>
            <a:r>
              <a:rPr lang="en-US" altLang="zh-CN" sz="2800"/>
              <a:t>printf</a:t>
            </a:r>
            <a:r>
              <a:rPr lang="zh-CN" altLang="en-US" sz="2800"/>
              <a:t>（</a:t>
            </a:r>
            <a:r>
              <a:rPr lang="en-US" altLang="zh-CN" sz="2800"/>
              <a:t>″</a:t>
            </a:r>
            <a:r>
              <a:rPr lang="zh-CN" altLang="en-US" sz="2800"/>
              <a:t>ｓｔｒｉｎｇ ｂ ｉｓ：</a:t>
            </a:r>
            <a:r>
              <a:rPr lang="en-US" altLang="zh-CN" sz="2800"/>
              <a:t>″</a:t>
            </a:r>
            <a:r>
              <a:rPr lang="zh-CN" altLang="en-US" sz="2800"/>
              <a:t>）；</a:t>
            </a:r>
          </a:p>
          <a:p>
            <a:pPr algn="l" eaLnBrk="1" hangingPunct="1"/>
            <a:r>
              <a:rPr lang="zh-CN" altLang="en-US" sz="2800"/>
              <a:t>     </a:t>
            </a:r>
            <a:r>
              <a:rPr lang="en-US" altLang="zh-CN" sz="2800"/>
              <a:t>for</a:t>
            </a:r>
            <a:r>
              <a:rPr lang="zh-CN" altLang="en-US" sz="2800"/>
              <a:t>（ｉ＝０；ｂ［ｉ］！＝</a:t>
            </a:r>
            <a:r>
              <a:rPr lang="en-US" altLang="zh-CN" sz="2800"/>
              <a:t>′</a:t>
            </a:r>
            <a:r>
              <a:rPr lang="zh-CN" altLang="en-US" sz="2800"/>
              <a:t>＼０</a:t>
            </a:r>
            <a:r>
              <a:rPr lang="en-US" altLang="zh-CN" sz="2800"/>
              <a:t>′</a:t>
            </a:r>
            <a:r>
              <a:rPr lang="zh-CN" altLang="en-US" sz="2800"/>
              <a:t>；ｉ＋＋）</a:t>
            </a:r>
          </a:p>
          <a:p>
            <a:pPr algn="l" eaLnBrk="1" hangingPunct="1"/>
            <a:r>
              <a:rPr lang="zh-CN" altLang="en-US" sz="2800"/>
              <a:t>　 </a:t>
            </a:r>
            <a:r>
              <a:rPr lang="en-US" altLang="zh-CN" sz="2800"/>
              <a:t>printf</a:t>
            </a:r>
            <a:r>
              <a:rPr lang="zh-CN" altLang="en-US" sz="2800"/>
              <a:t>（</a:t>
            </a:r>
            <a:r>
              <a:rPr lang="en-US" altLang="zh-CN" sz="2800"/>
              <a:t>″</a:t>
            </a:r>
            <a:r>
              <a:rPr lang="zh-CN" altLang="en-US" sz="2800"/>
              <a:t>％ｃ</a:t>
            </a:r>
            <a:r>
              <a:rPr lang="en-US" altLang="zh-CN" sz="2800"/>
              <a:t>″</a:t>
            </a:r>
            <a:r>
              <a:rPr lang="zh-CN" altLang="en-US" sz="2800"/>
              <a:t>，ｂ［ｉ］）；</a:t>
            </a:r>
          </a:p>
          <a:p>
            <a:pPr algn="l" eaLnBrk="1" hangingPunct="1"/>
            <a:r>
              <a:rPr lang="zh-CN" altLang="en-US" sz="2800"/>
              <a:t>     </a:t>
            </a:r>
            <a:r>
              <a:rPr lang="en-US" altLang="zh-CN" sz="2800"/>
              <a:t>printf</a:t>
            </a:r>
            <a:r>
              <a:rPr lang="zh-CN" altLang="en-US" sz="2800"/>
              <a:t>（</a:t>
            </a:r>
            <a:r>
              <a:rPr lang="en-US" altLang="zh-CN" sz="2800"/>
              <a:t>″</a:t>
            </a:r>
            <a:r>
              <a:rPr lang="zh-CN" altLang="en-US" sz="2800"/>
              <a:t>＼ｎ</a:t>
            </a:r>
            <a:r>
              <a:rPr lang="en-US" altLang="zh-CN" sz="2800"/>
              <a:t>″</a:t>
            </a:r>
            <a:r>
              <a:rPr lang="zh-CN" altLang="en-US" sz="2800"/>
              <a:t>）；</a:t>
            </a:r>
          </a:p>
          <a:p>
            <a:pPr algn="l" eaLnBrk="1" hangingPunct="1"/>
            <a:r>
              <a:rPr lang="zh-CN" altLang="en-US" sz="2800"/>
              <a:t>  ｝</a:t>
            </a:r>
          </a:p>
        </p:txBody>
      </p:sp>
    </p:spTree>
    <p:extLst>
      <p:ext uri="{BB962C8B-B14F-4D97-AF65-F5344CB8AC3E}">
        <p14:creationId xmlns:p14="http://schemas.microsoft.com/office/powerpoint/2010/main" val="2772734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45539"/>
                                        </p:tgtEl>
                                        <p:attrNameLst>
                                          <p:attrName>style.visibility</p:attrName>
                                        </p:attrNameLst>
                                      </p:cBhvr>
                                      <p:to>
                                        <p:strVal val="visible"/>
                                      </p:to>
                                    </p:set>
                                    <p:anim calcmode="lin" valueType="num">
                                      <p:cBhvr additive="base">
                                        <p:cTn id="7" dur="500" fill="hold"/>
                                        <p:tgtEl>
                                          <p:spTgt spid="1345539"/>
                                        </p:tgtEl>
                                        <p:attrNameLst>
                                          <p:attrName>ppt_x</p:attrName>
                                        </p:attrNameLst>
                                      </p:cBhvr>
                                      <p:tavLst>
                                        <p:tav tm="0">
                                          <p:val>
                                            <p:strVal val="0-#ppt_w/2"/>
                                          </p:val>
                                        </p:tav>
                                        <p:tav tm="100000">
                                          <p:val>
                                            <p:strVal val="#ppt_x"/>
                                          </p:val>
                                        </p:tav>
                                      </p:tavLst>
                                    </p:anim>
                                    <p:anim calcmode="lin" valueType="num">
                                      <p:cBhvr additive="base">
                                        <p:cTn id="8" dur="500" fill="hold"/>
                                        <p:tgtEl>
                                          <p:spTgt spid="13455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5538"/>
                                        </p:tgtEl>
                                        <p:attrNameLst>
                                          <p:attrName>style.visibility</p:attrName>
                                        </p:attrNameLst>
                                      </p:cBhvr>
                                      <p:to>
                                        <p:strVal val="visible"/>
                                      </p:to>
                                    </p:set>
                                    <p:anim calcmode="lin" valueType="num">
                                      <p:cBhvr additive="base">
                                        <p:cTn id="13" dur="500" fill="hold"/>
                                        <p:tgtEl>
                                          <p:spTgt spid="1345538"/>
                                        </p:tgtEl>
                                        <p:attrNameLst>
                                          <p:attrName>ppt_x</p:attrName>
                                        </p:attrNameLst>
                                      </p:cBhvr>
                                      <p:tavLst>
                                        <p:tav tm="0">
                                          <p:val>
                                            <p:strVal val="0-#ppt_w/2"/>
                                          </p:val>
                                        </p:tav>
                                        <p:tav tm="100000">
                                          <p:val>
                                            <p:strVal val="#ppt_x"/>
                                          </p:val>
                                        </p:tav>
                                      </p:tavLst>
                                    </p:anim>
                                    <p:anim calcmode="lin" valueType="num">
                                      <p:cBhvr additive="base">
                                        <p:cTn id="14" dur="500" fill="hold"/>
                                        <p:tgtEl>
                                          <p:spTgt spid="13455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45540"/>
                                        </p:tgtEl>
                                        <p:attrNameLst>
                                          <p:attrName>style.visibility</p:attrName>
                                        </p:attrNameLst>
                                      </p:cBhvr>
                                      <p:to>
                                        <p:strVal val="visible"/>
                                      </p:to>
                                    </p:set>
                                    <p:animEffect transition="in" filter="wipe(down)">
                                      <p:cBhvr>
                                        <p:cTn id="19" dur="500"/>
                                        <p:tgtEl>
                                          <p:spTgt spid="134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38" grpId="0" animBg="1"/>
      <p:bldP spid="1345539" grpId="0"/>
      <p:bldP spid="134554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Text Box 2"/>
          <p:cNvSpPr txBox="1">
            <a:spLocks noChangeArrowheads="1"/>
          </p:cNvSpPr>
          <p:nvPr/>
        </p:nvSpPr>
        <p:spPr bwMode="auto">
          <a:xfrm>
            <a:off x="323852" y="260350"/>
            <a:ext cx="85328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　也可以设指针变量，用它的值的改变来指向字符串中的不同的字符。 </a:t>
            </a:r>
          </a:p>
        </p:txBody>
      </p:sp>
      <p:sp>
        <p:nvSpPr>
          <p:cNvPr id="1346563" name="Text Box 3"/>
          <p:cNvSpPr txBox="1">
            <a:spLocks noChangeArrowheads="1"/>
          </p:cNvSpPr>
          <p:nvPr/>
        </p:nvSpPr>
        <p:spPr bwMode="auto">
          <a:xfrm>
            <a:off x="806450" y="1557338"/>
            <a:ext cx="7143750" cy="51911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１</a:t>
            </a:r>
            <a:r>
              <a:rPr lang="en-US" altLang="zh-CN" sz="2800" b="1">
                <a:solidFill>
                  <a:schemeClr val="bg1"/>
                </a:solidFill>
              </a:rPr>
              <a:t>8 </a:t>
            </a:r>
            <a:r>
              <a:rPr lang="zh-CN" altLang="en-US" sz="2800" b="1">
                <a:solidFill>
                  <a:schemeClr val="bg1"/>
                </a:solidFill>
              </a:rPr>
              <a:t>用指针变量来处理例</a:t>
            </a:r>
            <a:r>
              <a:rPr lang="en-US" altLang="zh-CN" sz="2800" b="1">
                <a:solidFill>
                  <a:schemeClr val="bg1"/>
                </a:solidFill>
              </a:rPr>
              <a:t>10</a:t>
            </a:r>
            <a:r>
              <a:rPr lang="zh-CN" altLang="en-US" sz="2800" b="1">
                <a:solidFill>
                  <a:schemeClr val="bg1"/>
                </a:solidFill>
              </a:rPr>
              <a:t>．１</a:t>
            </a:r>
            <a:r>
              <a:rPr lang="en-US" altLang="zh-CN" sz="2800" b="1">
                <a:solidFill>
                  <a:schemeClr val="bg1"/>
                </a:solidFill>
              </a:rPr>
              <a:t>7</a:t>
            </a:r>
            <a:r>
              <a:rPr lang="zh-CN" altLang="en-US" sz="2800" b="1">
                <a:solidFill>
                  <a:schemeClr val="bg1"/>
                </a:solidFill>
              </a:rPr>
              <a:t>问题。</a:t>
            </a:r>
          </a:p>
        </p:txBody>
      </p:sp>
      <p:sp>
        <p:nvSpPr>
          <p:cNvPr id="1346564" name="Text Box 4"/>
          <p:cNvSpPr txBox="1">
            <a:spLocks noChangeArrowheads="1"/>
          </p:cNvSpPr>
          <p:nvPr/>
        </p:nvSpPr>
        <p:spPr bwMode="auto">
          <a:xfrm>
            <a:off x="250827" y="2349500"/>
            <a:ext cx="8640763" cy="362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dirty="0"/>
              <a:t>#include &lt;</a:t>
            </a:r>
            <a:r>
              <a:rPr lang="en-US" altLang="zh-CN" sz="2800" dirty="0" err="1"/>
              <a:t>stdio.h</a:t>
            </a:r>
            <a:r>
              <a:rPr lang="en-US" altLang="zh-CN" sz="2800" dirty="0"/>
              <a:t>&gt;</a:t>
            </a:r>
          </a:p>
          <a:p>
            <a:pPr algn="l" eaLnBrk="1" hangingPunct="1"/>
            <a:r>
              <a:rPr lang="en-US" altLang="zh-CN" sz="2800" dirty="0"/>
              <a:t>void  </a:t>
            </a:r>
            <a:r>
              <a:rPr lang="en-US" altLang="zh-CN" sz="2800" b="1" dirty="0">
                <a:solidFill>
                  <a:srgbClr val="A50021"/>
                </a:solidFill>
              </a:rPr>
              <a:t>main</a:t>
            </a:r>
            <a:r>
              <a:rPr lang="zh-CN" altLang="en-US" sz="2800" dirty="0"/>
              <a:t>（）</a:t>
            </a:r>
          </a:p>
          <a:p>
            <a:pPr algn="l" eaLnBrk="1" hangingPunct="1"/>
            <a:r>
              <a:rPr lang="zh-CN" altLang="en-US" sz="2800" dirty="0"/>
              <a:t>  ｛</a:t>
            </a:r>
            <a:r>
              <a:rPr lang="en-US" altLang="zh-CN" sz="2800" dirty="0"/>
              <a:t>char </a:t>
            </a:r>
            <a:r>
              <a:rPr lang="zh-CN" altLang="en-US" sz="2800" dirty="0"/>
              <a:t>ａ</a:t>
            </a:r>
            <a:r>
              <a:rPr lang="en-US" altLang="zh-CN" sz="2800" dirty="0"/>
              <a:t>[ ] =″I am a boy. ″</a:t>
            </a:r>
            <a:r>
              <a:rPr lang="zh-CN" altLang="en-US" sz="2800" dirty="0"/>
              <a:t>，ｂ</a:t>
            </a:r>
            <a:r>
              <a:rPr lang="en-US" altLang="zh-CN" sz="2800" dirty="0"/>
              <a:t>[20]</a:t>
            </a:r>
            <a:r>
              <a:rPr lang="zh-CN" altLang="en-US" sz="2800" dirty="0"/>
              <a:t>，*</a:t>
            </a:r>
            <a:r>
              <a:rPr lang="en-US" altLang="zh-CN" sz="2800" dirty="0"/>
              <a:t>p1</a:t>
            </a:r>
            <a:r>
              <a:rPr lang="zh-CN" altLang="en-US" sz="2800" dirty="0"/>
              <a:t>，*</a:t>
            </a:r>
            <a:r>
              <a:rPr lang="en-US" altLang="zh-CN" sz="2800" dirty="0"/>
              <a:t>p2</a:t>
            </a:r>
            <a:r>
              <a:rPr lang="zh-CN" altLang="en-US" sz="2800" dirty="0"/>
              <a:t>；</a:t>
            </a:r>
          </a:p>
          <a:p>
            <a:pPr algn="l" eaLnBrk="1" hangingPunct="1"/>
            <a:r>
              <a:rPr lang="zh-CN" altLang="en-US" sz="2800" dirty="0"/>
              <a:t>      </a:t>
            </a:r>
            <a:r>
              <a:rPr lang="en-US" altLang="zh-CN" sz="2800" dirty="0" err="1"/>
              <a:t>int</a:t>
            </a:r>
            <a:r>
              <a:rPr lang="en-US" altLang="zh-CN" sz="2800" dirty="0"/>
              <a:t> </a:t>
            </a:r>
            <a:r>
              <a:rPr lang="zh-CN" altLang="en-US" sz="2800" dirty="0"/>
              <a:t>ｉ；</a:t>
            </a:r>
          </a:p>
          <a:p>
            <a:pPr algn="l" eaLnBrk="1" hangingPunct="1"/>
            <a:r>
              <a:rPr lang="zh-CN" altLang="en-US" sz="2800" dirty="0"/>
              <a:t>　 ｐ１＝ａ；ｐ２＝ｂ；</a:t>
            </a:r>
          </a:p>
          <a:p>
            <a:pPr algn="l" eaLnBrk="1" hangingPunct="1"/>
            <a:r>
              <a:rPr lang="zh-CN" altLang="en-US" sz="2800" dirty="0"/>
              <a:t>      </a:t>
            </a:r>
            <a:r>
              <a:rPr lang="en-US" altLang="zh-CN" sz="2800" dirty="0"/>
              <a:t>for</a:t>
            </a:r>
            <a:r>
              <a:rPr lang="zh-CN" altLang="en-US" sz="2800" dirty="0"/>
              <a:t>（；*ｐ１！＝</a:t>
            </a:r>
            <a:r>
              <a:rPr lang="en-US" altLang="zh-CN" sz="2800" dirty="0"/>
              <a:t>′</a:t>
            </a:r>
            <a:r>
              <a:rPr lang="zh-CN" altLang="en-US" sz="2800" dirty="0"/>
              <a:t>＼０</a:t>
            </a:r>
            <a:r>
              <a:rPr lang="en-US" altLang="zh-CN" sz="2800" dirty="0"/>
              <a:t>′</a:t>
            </a:r>
            <a:r>
              <a:rPr lang="zh-CN" altLang="en-US" sz="2800" dirty="0"/>
              <a:t>；</a:t>
            </a:r>
            <a:r>
              <a:rPr lang="en-US" altLang="zh-CN" sz="2800" dirty="0"/>
              <a:t>p1</a:t>
            </a:r>
            <a:r>
              <a:rPr lang="zh-CN" altLang="en-US" sz="2800" dirty="0"/>
              <a:t>＋＋，</a:t>
            </a:r>
            <a:r>
              <a:rPr lang="en-US" altLang="zh-CN" sz="2800" dirty="0"/>
              <a:t>p2</a:t>
            </a:r>
            <a:r>
              <a:rPr lang="zh-CN" altLang="en-US" sz="2800" dirty="0" smtClean="0"/>
              <a:t>＋＋）</a:t>
            </a:r>
            <a:endParaRPr lang="en-US" altLang="zh-CN" sz="2800" dirty="0" smtClean="0"/>
          </a:p>
          <a:p>
            <a:pPr eaLnBrk="1" hangingPunct="1"/>
            <a:r>
              <a:rPr lang="en-US" altLang="zh-CN" sz="2800" dirty="0" smtClean="0"/>
              <a:t>		*</a:t>
            </a:r>
            <a:r>
              <a:rPr lang="zh-CN" altLang="en-US" sz="2800" dirty="0"/>
              <a:t>ｐ２＝*ｐ１；</a:t>
            </a:r>
          </a:p>
          <a:p>
            <a:pPr algn="l" eaLnBrk="1" hangingPunct="1"/>
            <a:endParaRPr lang="zh-CN" altLang="en-US" sz="2800" dirty="0"/>
          </a:p>
        </p:txBody>
      </p:sp>
    </p:spTree>
    <p:extLst>
      <p:ext uri="{BB962C8B-B14F-4D97-AF65-F5344CB8AC3E}">
        <p14:creationId xmlns:p14="http://schemas.microsoft.com/office/powerpoint/2010/main" val="2876307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46562"/>
                                        </p:tgtEl>
                                        <p:attrNameLst>
                                          <p:attrName>style.visibility</p:attrName>
                                        </p:attrNameLst>
                                      </p:cBhvr>
                                      <p:to>
                                        <p:strVal val="visible"/>
                                      </p:to>
                                    </p:set>
                                    <p:anim calcmode="lin" valueType="num">
                                      <p:cBhvr additive="base">
                                        <p:cTn id="7" dur="500" fill="hold"/>
                                        <p:tgtEl>
                                          <p:spTgt spid="1346562"/>
                                        </p:tgtEl>
                                        <p:attrNameLst>
                                          <p:attrName>ppt_x</p:attrName>
                                        </p:attrNameLst>
                                      </p:cBhvr>
                                      <p:tavLst>
                                        <p:tav tm="0">
                                          <p:val>
                                            <p:strVal val="0-#ppt_w/2"/>
                                          </p:val>
                                        </p:tav>
                                        <p:tav tm="100000">
                                          <p:val>
                                            <p:strVal val="#ppt_x"/>
                                          </p:val>
                                        </p:tav>
                                      </p:tavLst>
                                    </p:anim>
                                    <p:anim calcmode="lin" valueType="num">
                                      <p:cBhvr additive="base">
                                        <p:cTn id="8" dur="500" fill="hold"/>
                                        <p:tgtEl>
                                          <p:spTgt spid="13465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6563"/>
                                        </p:tgtEl>
                                        <p:attrNameLst>
                                          <p:attrName>style.visibility</p:attrName>
                                        </p:attrNameLst>
                                      </p:cBhvr>
                                      <p:to>
                                        <p:strVal val="visible"/>
                                      </p:to>
                                    </p:set>
                                    <p:anim calcmode="lin" valueType="num">
                                      <p:cBhvr additive="base">
                                        <p:cTn id="13" dur="500" fill="hold"/>
                                        <p:tgtEl>
                                          <p:spTgt spid="1346563"/>
                                        </p:tgtEl>
                                        <p:attrNameLst>
                                          <p:attrName>ppt_x</p:attrName>
                                        </p:attrNameLst>
                                      </p:cBhvr>
                                      <p:tavLst>
                                        <p:tav tm="0">
                                          <p:val>
                                            <p:strVal val="0-#ppt_w/2"/>
                                          </p:val>
                                        </p:tav>
                                        <p:tav tm="100000">
                                          <p:val>
                                            <p:strVal val="#ppt_x"/>
                                          </p:val>
                                        </p:tav>
                                      </p:tavLst>
                                    </p:anim>
                                    <p:anim calcmode="lin" valueType="num">
                                      <p:cBhvr additive="base">
                                        <p:cTn id="14" dur="500" fill="hold"/>
                                        <p:tgtEl>
                                          <p:spTgt spid="1346563"/>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46564"/>
                                        </p:tgtEl>
                                        <p:attrNameLst>
                                          <p:attrName>style.visibility</p:attrName>
                                        </p:attrNameLst>
                                      </p:cBhvr>
                                      <p:to>
                                        <p:strVal val="visible"/>
                                      </p:to>
                                    </p:set>
                                    <p:anim calcmode="lin" valueType="num">
                                      <p:cBhvr additive="base">
                                        <p:cTn id="17" dur="500" fill="hold"/>
                                        <p:tgtEl>
                                          <p:spTgt spid="1346564"/>
                                        </p:tgtEl>
                                        <p:attrNameLst>
                                          <p:attrName>ppt_x</p:attrName>
                                        </p:attrNameLst>
                                      </p:cBhvr>
                                      <p:tavLst>
                                        <p:tav tm="0">
                                          <p:val>
                                            <p:strVal val="0-#ppt_w/2"/>
                                          </p:val>
                                        </p:tav>
                                        <p:tav tm="100000">
                                          <p:val>
                                            <p:strVal val="#ppt_x"/>
                                          </p:val>
                                        </p:tav>
                                      </p:tavLst>
                                    </p:anim>
                                    <p:anim calcmode="lin" valueType="num">
                                      <p:cBhvr additive="base">
                                        <p:cTn id="18" dur="500" fill="hold"/>
                                        <p:tgtEl>
                                          <p:spTgt spid="1346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6562" grpId="0"/>
      <p:bldP spid="1346563" grpId="0" animBg="1"/>
      <p:bldP spid="134656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468315" y="1052515"/>
            <a:ext cx="8137525" cy="366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dirty="0" smtClean="0"/>
              <a:t>*</a:t>
            </a:r>
            <a:r>
              <a:rPr lang="zh-CN" altLang="en-US" sz="2800" dirty="0"/>
              <a:t>ｐ２＝</a:t>
            </a:r>
            <a:r>
              <a:rPr lang="en-US" altLang="zh-CN" sz="2800" dirty="0"/>
              <a:t>′</a:t>
            </a:r>
            <a:r>
              <a:rPr lang="zh-CN" altLang="en-US" sz="2800" dirty="0"/>
              <a:t>＼０</a:t>
            </a:r>
            <a:r>
              <a:rPr lang="en-US" altLang="zh-CN" sz="2800" dirty="0"/>
              <a:t>′</a:t>
            </a:r>
            <a:r>
              <a:rPr lang="zh-CN" altLang="en-US" sz="2800" dirty="0"/>
              <a:t>；</a:t>
            </a:r>
          </a:p>
          <a:p>
            <a:pPr algn="l" eaLnBrk="1" hangingPunct="1">
              <a:lnSpc>
                <a:spcPct val="120000"/>
              </a:lnSpc>
            </a:pPr>
            <a:r>
              <a:rPr lang="en-US" altLang="zh-CN" sz="2800" dirty="0" err="1"/>
              <a:t>printf</a:t>
            </a:r>
            <a:r>
              <a:rPr lang="zh-CN" altLang="en-US" sz="2800" dirty="0"/>
              <a:t>（</a:t>
            </a:r>
            <a:r>
              <a:rPr lang="en-US" altLang="zh-CN" sz="2800" dirty="0"/>
              <a:t>″string </a:t>
            </a:r>
            <a:r>
              <a:rPr lang="zh-CN" altLang="en-US" sz="2800" dirty="0"/>
              <a:t>ａ </a:t>
            </a:r>
            <a:r>
              <a:rPr lang="en-US" altLang="zh-CN" sz="2800" dirty="0"/>
              <a:t>is</a:t>
            </a:r>
            <a:r>
              <a:rPr lang="zh-CN" altLang="en-US" sz="2800" dirty="0"/>
              <a:t>：％ｓ＼ｎ</a:t>
            </a:r>
            <a:r>
              <a:rPr lang="en-US" altLang="zh-CN" sz="2800" dirty="0"/>
              <a:t>″</a:t>
            </a:r>
            <a:r>
              <a:rPr lang="zh-CN" altLang="en-US" sz="2800" dirty="0"/>
              <a:t>，ａ）；</a:t>
            </a:r>
          </a:p>
          <a:p>
            <a:pPr algn="l" eaLnBrk="1" hangingPunct="1">
              <a:lnSpc>
                <a:spcPct val="120000"/>
              </a:lnSpc>
            </a:pPr>
            <a:r>
              <a:rPr lang="zh-CN" altLang="en-US" sz="2800" dirty="0"/>
              <a:t> </a:t>
            </a:r>
            <a:r>
              <a:rPr lang="en-US" altLang="zh-CN" sz="2800" dirty="0" err="1"/>
              <a:t>printf</a:t>
            </a:r>
            <a:r>
              <a:rPr lang="zh-CN" altLang="en-US" sz="2800" dirty="0"/>
              <a:t>（</a:t>
            </a:r>
            <a:r>
              <a:rPr lang="en-US" altLang="zh-CN" sz="2800" dirty="0"/>
              <a:t>″</a:t>
            </a:r>
            <a:r>
              <a:rPr lang="zh-CN" altLang="en-US" sz="2800" dirty="0"/>
              <a:t>ｓｔｒｉｎｇ ｂ ｉｓ：</a:t>
            </a:r>
            <a:r>
              <a:rPr lang="en-US" altLang="zh-CN" sz="2800" dirty="0"/>
              <a:t>″</a:t>
            </a:r>
            <a:r>
              <a:rPr lang="zh-CN" altLang="en-US" sz="2800" dirty="0"/>
              <a:t>）；</a:t>
            </a:r>
          </a:p>
          <a:p>
            <a:pPr algn="l" eaLnBrk="1" hangingPunct="1">
              <a:lnSpc>
                <a:spcPct val="120000"/>
              </a:lnSpc>
            </a:pPr>
            <a:r>
              <a:rPr lang="en-US" altLang="zh-CN" sz="2800" dirty="0"/>
              <a:t>for</a:t>
            </a:r>
            <a:r>
              <a:rPr lang="zh-CN" altLang="en-US" sz="2800" dirty="0"/>
              <a:t>（ｉ＝０；ｂ［ｉ］！＝</a:t>
            </a:r>
            <a:r>
              <a:rPr lang="en-US" altLang="zh-CN" sz="2800" dirty="0"/>
              <a:t>′</a:t>
            </a:r>
            <a:r>
              <a:rPr lang="zh-CN" altLang="en-US" sz="2800" dirty="0"/>
              <a:t>＼０</a:t>
            </a:r>
            <a:r>
              <a:rPr lang="en-US" altLang="zh-CN" sz="2800" dirty="0"/>
              <a:t>′</a:t>
            </a:r>
            <a:r>
              <a:rPr lang="zh-CN" altLang="en-US" sz="2800" dirty="0"/>
              <a:t>；ｉ＋＋）</a:t>
            </a:r>
          </a:p>
          <a:p>
            <a:pPr algn="l" eaLnBrk="1" hangingPunct="1">
              <a:lnSpc>
                <a:spcPct val="120000"/>
              </a:lnSpc>
            </a:pPr>
            <a:r>
              <a:rPr lang="zh-CN" altLang="en-US" sz="2800" dirty="0"/>
              <a:t> </a:t>
            </a:r>
            <a:r>
              <a:rPr lang="en-US" altLang="zh-CN" sz="2800" dirty="0" err="1"/>
              <a:t>printf</a:t>
            </a:r>
            <a:r>
              <a:rPr lang="zh-CN" altLang="en-US" sz="2800" dirty="0"/>
              <a:t>（</a:t>
            </a:r>
            <a:r>
              <a:rPr lang="en-US" altLang="zh-CN" sz="2800" dirty="0"/>
              <a:t>″</a:t>
            </a:r>
            <a:r>
              <a:rPr lang="zh-CN" altLang="en-US" sz="2800" dirty="0"/>
              <a:t>％ｃ</a:t>
            </a:r>
            <a:r>
              <a:rPr lang="en-US" altLang="zh-CN" sz="2800" dirty="0"/>
              <a:t>″</a:t>
            </a:r>
            <a:r>
              <a:rPr lang="zh-CN" altLang="en-US" sz="2800" dirty="0"/>
              <a:t>，ｂ［ｉ］）；</a:t>
            </a:r>
          </a:p>
          <a:p>
            <a:pPr algn="l" eaLnBrk="1" hangingPunct="1">
              <a:lnSpc>
                <a:spcPct val="120000"/>
              </a:lnSpc>
            </a:pPr>
            <a:r>
              <a:rPr lang="zh-CN" altLang="en-US" sz="2800" dirty="0"/>
              <a:t> </a:t>
            </a:r>
            <a:r>
              <a:rPr lang="en-US" altLang="zh-CN" sz="2800" dirty="0" err="1"/>
              <a:t>printf</a:t>
            </a:r>
            <a:r>
              <a:rPr lang="zh-CN" altLang="en-US" sz="2800" dirty="0"/>
              <a:t>（</a:t>
            </a:r>
            <a:r>
              <a:rPr lang="en-US" altLang="zh-CN" sz="2800" dirty="0"/>
              <a:t>″</a:t>
            </a:r>
            <a:r>
              <a:rPr lang="zh-CN" altLang="en-US" sz="2800" dirty="0"/>
              <a:t>＼ｎ</a:t>
            </a:r>
            <a:r>
              <a:rPr lang="en-US" altLang="zh-CN" sz="2800" dirty="0"/>
              <a:t>″</a:t>
            </a:r>
            <a:r>
              <a:rPr lang="zh-CN" altLang="en-US" sz="2800" dirty="0"/>
              <a:t>）；</a:t>
            </a:r>
          </a:p>
          <a:p>
            <a:pPr algn="l" eaLnBrk="1" hangingPunct="1">
              <a:lnSpc>
                <a:spcPct val="120000"/>
              </a:lnSpc>
            </a:pPr>
            <a:r>
              <a:rPr lang="zh-CN" altLang="en-US" sz="2800" dirty="0"/>
              <a:t>｝</a:t>
            </a:r>
          </a:p>
        </p:txBody>
      </p:sp>
      <p:sp>
        <p:nvSpPr>
          <p:cNvPr id="624643" name="Text Box 3"/>
          <p:cNvSpPr txBox="1">
            <a:spLocks noChangeArrowheads="1"/>
          </p:cNvSpPr>
          <p:nvPr/>
        </p:nvSpPr>
        <p:spPr bwMode="auto">
          <a:xfrm>
            <a:off x="971550" y="5661027"/>
            <a:ext cx="6318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程序必须保证使ｐ１和ｐ２同步移动。 </a:t>
            </a:r>
          </a:p>
        </p:txBody>
      </p:sp>
    </p:spTree>
    <p:extLst>
      <p:ext uri="{BB962C8B-B14F-4D97-AF65-F5344CB8AC3E}">
        <p14:creationId xmlns:p14="http://schemas.microsoft.com/office/powerpoint/2010/main" val="8861079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5666" name="Picture 2" descr="j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7" y="333377"/>
            <a:ext cx="5129213" cy="6234113"/>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1882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Text Box 2"/>
          <p:cNvSpPr txBox="1">
            <a:spLocks noChangeArrowheads="1"/>
          </p:cNvSpPr>
          <p:nvPr/>
        </p:nvSpPr>
        <p:spPr bwMode="auto">
          <a:xfrm>
            <a:off x="323852" y="2"/>
            <a:ext cx="4735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a:t>
            </a:r>
            <a:r>
              <a:rPr lang="zh-CN" altLang="en-US" sz="2800" b="1"/>
              <a:t>４</a:t>
            </a:r>
            <a:r>
              <a:rPr lang="en-US" altLang="zh-CN" sz="2800" b="1"/>
              <a:t>.</a:t>
            </a:r>
            <a:r>
              <a:rPr lang="zh-CN" altLang="en-US" sz="2800" b="1"/>
              <a:t>２ 字符指针作函数参数</a:t>
            </a:r>
          </a:p>
        </p:txBody>
      </p:sp>
      <p:sp>
        <p:nvSpPr>
          <p:cNvPr id="1349635" name="Text Box 3"/>
          <p:cNvSpPr txBox="1">
            <a:spLocks noChangeArrowheads="1"/>
          </p:cNvSpPr>
          <p:nvPr/>
        </p:nvSpPr>
        <p:spPr bwMode="auto">
          <a:xfrm>
            <a:off x="323852" y="549277"/>
            <a:ext cx="6430963" cy="519113"/>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a:t>
            </a:r>
            <a:r>
              <a:rPr lang="en-US" altLang="zh-CN" sz="2800" b="1">
                <a:solidFill>
                  <a:schemeClr val="bg1"/>
                </a:solidFill>
              </a:rPr>
              <a:t>19 </a:t>
            </a:r>
            <a:r>
              <a:rPr lang="zh-CN" altLang="en-US" sz="2800" b="1">
                <a:solidFill>
                  <a:schemeClr val="bg1"/>
                </a:solidFill>
              </a:rPr>
              <a:t>用函数调用实现字符串的复制</a:t>
            </a:r>
            <a:r>
              <a:rPr lang="zh-CN" altLang="en-US" sz="2800"/>
              <a:t> </a:t>
            </a:r>
          </a:p>
        </p:txBody>
      </p:sp>
      <p:sp>
        <p:nvSpPr>
          <p:cNvPr id="1349636" name="Text Box 4"/>
          <p:cNvSpPr txBox="1">
            <a:spLocks noChangeArrowheads="1"/>
          </p:cNvSpPr>
          <p:nvPr/>
        </p:nvSpPr>
        <p:spPr bwMode="auto">
          <a:xfrm>
            <a:off x="323852" y="1700215"/>
            <a:ext cx="8208963"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en-US" altLang="zh-CN" sz="2800"/>
              <a:t>void  </a:t>
            </a:r>
            <a:r>
              <a:rPr lang="en-US" altLang="zh-CN" sz="2800" b="1">
                <a:solidFill>
                  <a:srgbClr val="A50021"/>
                </a:solidFill>
              </a:rPr>
              <a:t>main</a:t>
            </a:r>
            <a:r>
              <a:rPr lang="zh-CN" altLang="en-US" sz="2800"/>
              <a:t>（）</a:t>
            </a:r>
          </a:p>
          <a:p>
            <a:pPr algn="l" eaLnBrk="1" hangingPunct="1"/>
            <a:r>
              <a:rPr lang="en-US" altLang="zh-CN" sz="2800"/>
              <a:t>{ void  copy_string</a:t>
            </a:r>
            <a:r>
              <a:rPr lang="zh-CN" altLang="en-US" sz="2800"/>
              <a:t>（</a:t>
            </a:r>
            <a:r>
              <a:rPr lang="en-US" altLang="zh-CN" sz="2800"/>
              <a:t>char from</a:t>
            </a:r>
            <a:r>
              <a:rPr lang="zh-CN" altLang="en-US" sz="2800"/>
              <a:t>［ ］， </a:t>
            </a:r>
            <a:r>
              <a:rPr lang="en-US" altLang="zh-CN" sz="2800"/>
              <a:t>char to</a:t>
            </a:r>
            <a:r>
              <a:rPr lang="zh-CN" altLang="en-US" sz="2800"/>
              <a:t>［ ］）</a:t>
            </a:r>
            <a:r>
              <a:rPr lang="en-US" altLang="zh-CN" sz="2800"/>
              <a:t>;</a:t>
            </a:r>
          </a:p>
          <a:p>
            <a:pPr algn="l" eaLnBrk="1" hangingPunct="1"/>
            <a:r>
              <a:rPr lang="en-US" altLang="zh-CN" sz="2800"/>
              <a:t>   char a[ ]=″</a:t>
            </a:r>
            <a:r>
              <a:rPr lang="zh-CN" altLang="en-US" sz="2800"/>
              <a:t>Ｉ </a:t>
            </a:r>
            <a:r>
              <a:rPr lang="en-US" altLang="zh-CN" sz="2800"/>
              <a:t>am a teacher</a:t>
            </a:r>
            <a:r>
              <a:rPr lang="zh-CN" altLang="en-US" sz="2800"/>
              <a:t>．</a:t>
            </a:r>
            <a:r>
              <a:rPr lang="en-US" altLang="zh-CN" sz="2800"/>
              <a:t>″</a:t>
            </a:r>
            <a:r>
              <a:rPr lang="zh-CN" altLang="en-US" sz="2800"/>
              <a:t>；</a:t>
            </a:r>
          </a:p>
          <a:p>
            <a:pPr algn="l" eaLnBrk="1" hangingPunct="1"/>
            <a:r>
              <a:rPr lang="zh-CN" altLang="en-US" sz="2800"/>
              <a:t>   </a:t>
            </a:r>
            <a:r>
              <a:rPr lang="en-US" altLang="zh-CN" sz="2800"/>
              <a:t>char </a:t>
            </a:r>
            <a:r>
              <a:rPr lang="zh-CN" altLang="en-US" sz="2800"/>
              <a:t>ｂ</a:t>
            </a:r>
            <a:r>
              <a:rPr lang="en-US" altLang="zh-CN" sz="2800"/>
              <a:t>[ ]=″you are a student</a:t>
            </a:r>
            <a:r>
              <a:rPr lang="zh-CN" altLang="en-US" sz="2800"/>
              <a:t>．</a:t>
            </a:r>
            <a:r>
              <a:rPr lang="en-US" altLang="zh-CN" sz="2800"/>
              <a:t>″</a:t>
            </a:r>
            <a:r>
              <a:rPr lang="zh-CN" altLang="en-US" sz="2800"/>
              <a:t>；</a:t>
            </a:r>
          </a:p>
          <a:p>
            <a:pPr algn="l" eaLnBrk="1" hangingPunct="1"/>
            <a:r>
              <a:rPr lang="zh-CN" altLang="en-US" sz="2800"/>
              <a:t>   </a:t>
            </a:r>
            <a:r>
              <a:rPr lang="en-US" altLang="zh-CN" sz="2800"/>
              <a:t>printf(“string a=</a:t>
            </a:r>
            <a:r>
              <a:rPr lang="zh-CN" altLang="en-US" sz="2800"/>
              <a:t>％ｓ＼ｎ </a:t>
            </a:r>
            <a:r>
              <a:rPr lang="en-US" altLang="zh-CN" sz="2800"/>
              <a:t>string </a:t>
            </a:r>
            <a:r>
              <a:rPr lang="zh-CN" altLang="en-US" sz="2800"/>
              <a:t>ｂ＝％ｓ＼ｎ</a:t>
            </a:r>
            <a:r>
              <a:rPr lang="en-US" altLang="zh-CN" sz="2800"/>
              <a:t>″</a:t>
            </a:r>
            <a:r>
              <a:rPr lang="zh-CN" altLang="en-US" sz="2800"/>
              <a:t>，</a:t>
            </a:r>
          </a:p>
          <a:p>
            <a:pPr algn="l" eaLnBrk="1" hangingPunct="1"/>
            <a:r>
              <a:rPr lang="zh-CN" altLang="en-US" sz="2800"/>
              <a:t>               ａ，ｂ</a:t>
            </a:r>
            <a:r>
              <a:rPr lang="en-US" altLang="zh-CN" sz="2800"/>
              <a:t>)</a:t>
            </a:r>
            <a:r>
              <a:rPr lang="zh-CN" altLang="en-US" sz="2800"/>
              <a:t>；</a:t>
            </a:r>
          </a:p>
          <a:p>
            <a:pPr algn="l" eaLnBrk="1" hangingPunct="1"/>
            <a:r>
              <a:rPr lang="zh-CN" altLang="en-US" sz="2800"/>
              <a:t>   </a:t>
            </a:r>
            <a:r>
              <a:rPr lang="en-US" altLang="zh-CN" sz="2800"/>
              <a:t>printf("copy string a to string b:\n ");</a:t>
            </a:r>
          </a:p>
          <a:p>
            <a:pPr algn="l" eaLnBrk="1" hangingPunct="1"/>
            <a:r>
              <a:rPr lang="en-US" altLang="zh-CN" sz="2800"/>
              <a:t>   copy_string </a:t>
            </a:r>
            <a:r>
              <a:rPr lang="zh-CN" altLang="en-US" sz="2800"/>
              <a:t>（ａ，ｂ）；</a:t>
            </a:r>
          </a:p>
          <a:p>
            <a:pPr algn="l" eaLnBrk="1" hangingPunct="1"/>
            <a:r>
              <a:rPr lang="zh-CN" altLang="en-US" sz="2800"/>
              <a:t>   </a:t>
            </a:r>
            <a:r>
              <a:rPr lang="en-US" altLang="zh-CN" sz="2800"/>
              <a:t>printf("</a:t>
            </a:r>
            <a:r>
              <a:rPr lang="zh-CN" altLang="en-US" sz="2800"/>
              <a:t>＼</a:t>
            </a:r>
            <a:r>
              <a:rPr lang="en-US" altLang="zh-CN" sz="2800"/>
              <a:t>nstring a=%s</a:t>
            </a:r>
            <a:r>
              <a:rPr lang="zh-CN" altLang="en-US" sz="2800"/>
              <a:t>＼</a:t>
            </a:r>
            <a:r>
              <a:rPr lang="en-US" altLang="zh-CN" sz="2800"/>
              <a:t>nstring b=%s</a:t>
            </a:r>
            <a:r>
              <a:rPr lang="zh-CN" altLang="en-US" sz="2800"/>
              <a:t>＼</a:t>
            </a:r>
            <a:r>
              <a:rPr lang="en-US" altLang="zh-CN" sz="2800"/>
              <a:t>n"</a:t>
            </a:r>
            <a:r>
              <a:rPr lang="zh-CN" altLang="en-US" sz="2800"/>
              <a:t>，</a:t>
            </a:r>
            <a:r>
              <a:rPr lang="en-US" altLang="zh-CN" sz="2800"/>
              <a:t>a</a:t>
            </a:r>
            <a:r>
              <a:rPr lang="zh-CN" altLang="en-US" sz="2800"/>
              <a:t>，</a:t>
            </a:r>
            <a:r>
              <a:rPr lang="en-US" altLang="zh-CN" sz="2800"/>
              <a:t>b); </a:t>
            </a:r>
            <a:r>
              <a:rPr lang="zh-CN" altLang="en-US" sz="2800"/>
              <a:t>　</a:t>
            </a:r>
          </a:p>
          <a:p>
            <a:pPr algn="l" eaLnBrk="1" hangingPunct="1"/>
            <a:r>
              <a:rPr lang="zh-CN" altLang="en-US" sz="2800"/>
              <a:t> ｝</a:t>
            </a:r>
          </a:p>
        </p:txBody>
      </p:sp>
      <p:sp>
        <p:nvSpPr>
          <p:cNvPr id="1349637" name="Text Box 5"/>
          <p:cNvSpPr txBox="1">
            <a:spLocks noChangeArrowheads="1"/>
          </p:cNvSpPr>
          <p:nvPr/>
        </p:nvSpPr>
        <p:spPr bwMode="auto">
          <a:xfrm>
            <a:off x="250825" y="1125538"/>
            <a:ext cx="373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336699"/>
                </a:solidFill>
              </a:rPr>
              <a:t>(1)  </a:t>
            </a:r>
            <a:r>
              <a:rPr lang="zh-CN" altLang="en-US" sz="2800" b="1">
                <a:solidFill>
                  <a:srgbClr val="336699"/>
                </a:solidFill>
              </a:rPr>
              <a:t>用字符数组作参数</a:t>
            </a:r>
          </a:p>
        </p:txBody>
      </p:sp>
    </p:spTree>
    <p:extLst>
      <p:ext uri="{BB962C8B-B14F-4D97-AF65-F5344CB8AC3E}">
        <p14:creationId xmlns:p14="http://schemas.microsoft.com/office/powerpoint/2010/main" val="1203164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49634"/>
                                        </p:tgtEl>
                                        <p:attrNameLst>
                                          <p:attrName>style.visibility</p:attrName>
                                        </p:attrNameLst>
                                      </p:cBhvr>
                                      <p:to>
                                        <p:strVal val="visible"/>
                                      </p:to>
                                    </p:set>
                                    <p:anim calcmode="lin" valueType="num">
                                      <p:cBhvr additive="base">
                                        <p:cTn id="7" dur="500" fill="hold"/>
                                        <p:tgtEl>
                                          <p:spTgt spid="1349634"/>
                                        </p:tgtEl>
                                        <p:attrNameLst>
                                          <p:attrName>ppt_x</p:attrName>
                                        </p:attrNameLst>
                                      </p:cBhvr>
                                      <p:tavLst>
                                        <p:tav tm="0">
                                          <p:val>
                                            <p:strVal val="0-#ppt_w/2"/>
                                          </p:val>
                                        </p:tav>
                                        <p:tav tm="100000">
                                          <p:val>
                                            <p:strVal val="#ppt_x"/>
                                          </p:val>
                                        </p:tav>
                                      </p:tavLst>
                                    </p:anim>
                                    <p:anim calcmode="lin" valueType="num">
                                      <p:cBhvr additive="base">
                                        <p:cTn id="8" dur="500" fill="hold"/>
                                        <p:tgtEl>
                                          <p:spTgt spid="13496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9635"/>
                                        </p:tgtEl>
                                        <p:attrNameLst>
                                          <p:attrName>style.visibility</p:attrName>
                                        </p:attrNameLst>
                                      </p:cBhvr>
                                      <p:to>
                                        <p:strVal val="visible"/>
                                      </p:to>
                                    </p:set>
                                    <p:anim calcmode="lin" valueType="num">
                                      <p:cBhvr additive="base">
                                        <p:cTn id="13" dur="500" fill="hold"/>
                                        <p:tgtEl>
                                          <p:spTgt spid="1349635"/>
                                        </p:tgtEl>
                                        <p:attrNameLst>
                                          <p:attrName>ppt_x</p:attrName>
                                        </p:attrNameLst>
                                      </p:cBhvr>
                                      <p:tavLst>
                                        <p:tav tm="0">
                                          <p:val>
                                            <p:strVal val="0-#ppt_w/2"/>
                                          </p:val>
                                        </p:tav>
                                        <p:tav tm="100000">
                                          <p:val>
                                            <p:strVal val="#ppt_x"/>
                                          </p:val>
                                        </p:tav>
                                      </p:tavLst>
                                    </p:anim>
                                    <p:anim calcmode="lin" valueType="num">
                                      <p:cBhvr additive="base">
                                        <p:cTn id="14" dur="500" fill="hold"/>
                                        <p:tgtEl>
                                          <p:spTgt spid="13496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49637"/>
                                        </p:tgtEl>
                                        <p:attrNameLst>
                                          <p:attrName>style.visibility</p:attrName>
                                        </p:attrNameLst>
                                      </p:cBhvr>
                                      <p:to>
                                        <p:strVal val="visible"/>
                                      </p:to>
                                    </p:set>
                                    <p:anim calcmode="lin" valueType="num">
                                      <p:cBhvr additive="base">
                                        <p:cTn id="19" dur="500" fill="hold"/>
                                        <p:tgtEl>
                                          <p:spTgt spid="1349637"/>
                                        </p:tgtEl>
                                        <p:attrNameLst>
                                          <p:attrName>ppt_x</p:attrName>
                                        </p:attrNameLst>
                                      </p:cBhvr>
                                      <p:tavLst>
                                        <p:tav tm="0">
                                          <p:val>
                                            <p:strVal val="0-#ppt_w/2"/>
                                          </p:val>
                                        </p:tav>
                                        <p:tav tm="100000">
                                          <p:val>
                                            <p:strVal val="#ppt_x"/>
                                          </p:val>
                                        </p:tav>
                                      </p:tavLst>
                                    </p:anim>
                                    <p:anim calcmode="lin" valueType="num">
                                      <p:cBhvr additive="base">
                                        <p:cTn id="20" dur="500" fill="hold"/>
                                        <p:tgtEl>
                                          <p:spTgt spid="134963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49636"/>
                                        </p:tgtEl>
                                        <p:attrNameLst>
                                          <p:attrName>style.visibility</p:attrName>
                                        </p:attrNameLst>
                                      </p:cBhvr>
                                      <p:to>
                                        <p:strVal val="visible"/>
                                      </p:to>
                                    </p:set>
                                    <p:animEffect transition="in" filter="wipe(left)">
                                      <p:cBhvr>
                                        <p:cTn id="25" dur="500"/>
                                        <p:tgtEl>
                                          <p:spTgt spid="134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9634" grpId="0"/>
      <p:bldP spid="1349635" grpId="0" animBg="1"/>
      <p:bldP spid="1349636" grpId="0"/>
      <p:bldP spid="13496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122" name="Rectangle 2"/>
          <p:cNvSpPr>
            <a:spLocks noGrp="1" noChangeArrowheads="1"/>
          </p:cNvSpPr>
          <p:nvPr>
            <p:ph type="title"/>
          </p:nvPr>
        </p:nvSpPr>
        <p:spPr>
          <a:xfrm>
            <a:off x="179390" y="815975"/>
            <a:ext cx="8785225" cy="692150"/>
          </a:xfrm>
        </p:spPr>
        <p:txBody>
          <a:bodyPr/>
          <a:lstStyle/>
          <a:p>
            <a:pPr>
              <a:defRPr/>
            </a:pPr>
            <a:r>
              <a:rPr lang="en-US" altLang="zh-CN" sz="3600"/>
              <a:t>§10.2 </a:t>
            </a:r>
            <a:r>
              <a:rPr lang="zh-CN" altLang="en-US" sz="3600"/>
              <a:t>变量的指针和指向变量的指针变量</a:t>
            </a:r>
          </a:p>
        </p:txBody>
      </p:sp>
      <p:pic>
        <p:nvPicPr>
          <p:cNvPr id="1285123" name="Picture 3" descr="j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412875"/>
            <a:ext cx="5132388"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5124" name="Text Box 4"/>
          <p:cNvSpPr txBox="1">
            <a:spLocks noChangeArrowheads="1"/>
          </p:cNvSpPr>
          <p:nvPr/>
        </p:nvSpPr>
        <p:spPr bwMode="auto">
          <a:xfrm>
            <a:off x="182565" y="4092577"/>
            <a:ext cx="4198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a:t>
            </a:r>
            <a:r>
              <a:rPr lang="zh-CN" altLang="en-US" sz="2800" b="1"/>
              <a:t>２</a:t>
            </a:r>
            <a:r>
              <a:rPr lang="en-US" altLang="zh-CN" sz="2800" b="1"/>
              <a:t>.1 </a:t>
            </a:r>
            <a:r>
              <a:rPr lang="zh-CN" altLang="en-US" sz="2800" b="1"/>
              <a:t>定义一个指针变量</a:t>
            </a:r>
          </a:p>
        </p:txBody>
      </p:sp>
      <p:sp>
        <p:nvSpPr>
          <p:cNvPr id="1285125" name="Text Box 5"/>
          <p:cNvSpPr txBox="1">
            <a:spLocks noChangeArrowheads="1"/>
          </p:cNvSpPr>
          <p:nvPr/>
        </p:nvSpPr>
        <p:spPr bwMode="auto">
          <a:xfrm>
            <a:off x="755650" y="4791077"/>
            <a:ext cx="5329238"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pPr>
            <a:r>
              <a:rPr lang="zh-CN" altLang="en-US" sz="2800"/>
              <a:t>定义指针变量的一般形式为</a:t>
            </a:r>
            <a:endParaRPr lang="zh-CN" altLang="en-US" sz="2800" b="1"/>
          </a:p>
          <a:p>
            <a:pPr algn="l" eaLnBrk="1" hangingPunct="1">
              <a:lnSpc>
                <a:spcPct val="150000"/>
              </a:lnSpc>
            </a:pPr>
            <a:r>
              <a:rPr lang="zh-CN" altLang="en-US" sz="2800" b="1">
                <a:solidFill>
                  <a:srgbClr val="CC0000"/>
                </a:solidFill>
              </a:rPr>
              <a:t>基类型  *指针变量名；</a:t>
            </a:r>
            <a:endParaRPr lang="zh-CN" altLang="en-US" sz="2800"/>
          </a:p>
        </p:txBody>
      </p:sp>
    </p:spTree>
    <p:extLst>
      <p:ext uri="{BB962C8B-B14F-4D97-AF65-F5344CB8AC3E}">
        <p14:creationId xmlns:p14="http://schemas.microsoft.com/office/powerpoint/2010/main" val="1193835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85122"/>
                                        </p:tgtEl>
                                        <p:attrNameLst>
                                          <p:attrName>style.visibility</p:attrName>
                                        </p:attrNameLst>
                                      </p:cBhvr>
                                      <p:to>
                                        <p:strVal val="visible"/>
                                      </p:to>
                                    </p:set>
                                    <p:anim calcmode="lin" valueType="num">
                                      <p:cBhvr additive="base">
                                        <p:cTn id="7" dur="500" fill="hold"/>
                                        <p:tgtEl>
                                          <p:spTgt spid="1285122"/>
                                        </p:tgtEl>
                                        <p:attrNameLst>
                                          <p:attrName>ppt_x</p:attrName>
                                        </p:attrNameLst>
                                      </p:cBhvr>
                                      <p:tavLst>
                                        <p:tav tm="0">
                                          <p:val>
                                            <p:strVal val="0-#ppt_w/2"/>
                                          </p:val>
                                        </p:tav>
                                        <p:tav tm="100000">
                                          <p:val>
                                            <p:strVal val="#ppt_x"/>
                                          </p:val>
                                        </p:tav>
                                      </p:tavLst>
                                    </p:anim>
                                    <p:anim calcmode="lin" valueType="num">
                                      <p:cBhvr additive="base">
                                        <p:cTn id="8" dur="500" fill="hold"/>
                                        <p:tgtEl>
                                          <p:spTgt spid="128512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1285123"/>
                                        </p:tgtEl>
                                        <p:attrNameLst>
                                          <p:attrName>style.visibility</p:attrName>
                                        </p:attrNameLst>
                                      </p:cBhvr>
                                      <p:to>
                                        <p:strVal val="visible"/>
                                      </p:to>
                                    </p:set>
                                    <p:animEffect transition="in" filter="wipe(left)">
                                      <p:cBhvr>
                                        <p:cTn id="12" dur="500"/>
                                        <p:tgtEl>
                                          <p:spTgt spid="1285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85124"/>
                                        </p:tgtEl>
                                        <p:attrNameLst>
                                          <p:attrName>style.visibility</p:attrName>
                                        </p:attrNameLst>
                                      </p:cBhvr>
                                      <p:to>
                                        <p:strVal val="visible"/>
                                      </p:to>
                                    </p:set>
                                    <p:anim calcmode="lin" valueType="num">
                                      <p:cBhvr additive="base">
                                        <p:cTn id="17" dur="500" fill="hold"/>
                                        <p:tgtEl>
                                          <p:spTgt spid="1285124"/>
                                        </p:tgtEl>
                                        <p:attrNameLst>
                                          <p:attrName>ppt_x</p:attrName>
                                        </p:attrNameLst>
                                      </p:cBhvr>
                                      <p:tavLst>
                                        <p:tav tm="0">
                                          <p:val>
                                            <p:strVal val="0-#ppt_w/2"/>
                                          </p:val>
                                        </p:tav>
                                        <p:tav tm="100000">
                                          <p:val>
                                            <p:strVal val="#ppt_x"/>
                                          </p:val>
                                        </p:tav>
                                      </p:tavLst>
                                    </p:anim>
                                    <p:anim calcmode="lin" valueType="num">
                                      <p:cBhvr additive="base">
                                        <p:cTn id="18" dur="500" fill="hold"/>
                                        <p:tgtEl>
                                          <p:spTgt spid="128512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285125"/>
                                        </p:tgtEl>
                                        <p:attrNameLst>
                                          <p:attrName>style.visibility</p:attrName>
                                        </p:attrNameLst>
                                      </p:cBhvr>
                                      <p:to>
                                        <p:strVal val="visible"/>
                                      </p:to>
                                    </p:set>
                                    <p:anim calcmode="lin" valueType="num">
                                      <p:cBhvr additive="base">
                                        <p:cTn id="23" dur="500" fill="hold"/>
                                        <p:tgtEl>
                                          <p:spTgt spid="1285125"/>
                                        </p:tgtEl>
                                        <p:attrNameLst>
                                          <p:attrName>ppt_x</p:attrName>
                                        </p:attrNameLst>
                                      </p:cBhvr>
                                      <p:tavLst>
                                        <p:tav tm="0">
                                          <p:val>
                                            <p:strVal val="0-#ppt_w/2"/>
                                          </p:val>
                                        </p:tav>
                                        <p:tav tm="100000">
                                          <p:val>
                                            <p:strVal val="#ppt_x"/>
                                          </p:val>
                                        </p:tav>
                                      </p:tavLst>
                                    </p:anim>
                                    <p:anim calcmode="lin" valueType="num">
                                      <p:cBhvr additive="base">
                                        <p:cTn id="24" dur="500" fill="hold"/>
                                        <p:tgtEl>
                                          <p:spTgt spid="1285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5122" grpId="0" autoUpdateAnimBg="0"/>
      <p:bldP spid="1285124" grpId="0"/>
      <p:bldP spid="128512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Text Box 2"/>
          <p:cNvSpPr txBox="1">
            <a:spLocks noChangeArrowheads="1"/>
          </p:cNvSpPr>
          <p:nvPr/>
        </p:nvSpPr>
        <p:spPr bwMode="auto">
          <a:xfrm>
            <a:off x="468315" y="404813"/>
            <a:ext cx="787558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t>void  copy_string</a:t>
            </a:r>
            <a:r>
              <a:rPr lang="zh-CN" altLang="en-US" sz="2800"/>
              <a:t>（</a:t>
            </a:r>
            <a:r>
              <a:rPr lang="en-US" altLang="zh-CN" sz="2800"/>
              <a:t>char from</a:t>
            </a:r>
            <a:r>
              <a:rPr lang="zh-CN" altLang="en-US" sz="2800"/>
              <a:t>［ ］， </a:t>
            </a:r>
            <a:r>
              <a:rPr lang="en-US" altLang="zh-CN" sz="2800"/>
              <a:t>char to</a:t>
            </a:r>
            <a:r>
              <a:rPr lang="zh-CN" altLang="en-US" sz="2800"/>
              <a:t>［ ］）</a:t>
            </a:r>
          </a:p>
          <a:p>
            <a:pPr algn="l" eaLnBrk="1" hangingPunct="1">
              <a:lnSpc>
                <a:spcPct val="120000"/>
              </a:lnSpc>
            </a:pPr>
            <a:r>
              <a:rPr lang="zh-CN" altLang="en-US" sz="2800"/>
              <a:t>｛ </a:t>
            </a:r>
            <a:r>
              <a:rPr lang="en-US" altLang="zh-CN" sz="2800"/>
              <a:t>int </a:t>
            </a:r>
            <a:r>
              <a:rPr lang="zh-CN" altLang="en-US" sz="2800"/>
              <a:t>ｉ＝０；</a:t>
            </a:r>
          </a:p>
          <a:p>
            <a:pPr algn="l" eaLnBrk="1" hangingPunct="1">
              <a:lnSpc>
                <a:spcPct val="120000"/>
              </a:lnSpc>
            </a:pPr>
            <a:r>
              <a:rPr lang="zh-CN" altLang="en-US" sz="2800"/>
              <a:t>     </a:t>
            </a:r>
            <a:r>
              <a:rPr lang="en-US" altLang="zh-CN" sz="2800"/>
              <a:t>while</a:t>
            </a:r>
            <a:r>
              <a:rPr lang="zh-CN" altLang="en-US" sz="2800"/>
              <a:t>（ｆｒｏｍ［ｉ］！＝</a:t>
            </a:r>
            <a:r>
              <a:rPr lang="en-US" altLang="zh-CN" sz="2800"/>
              <a:t>′</a:t>
            </a:r>
            <a:r>
              <a:rPr lang="zh-CN" altLang="en-US" sz="2800"/>
              <a:t>＼０</a:t>
            </a:r>
            <a:r>
              <a:rPr lang="en-US" altLang="zh-CN" sz="2800"/>
              <a:t>′</a:t>
            </a:r>
            <a:r>
              <a:rPr lang="zh-CN" altLang="en-US" sz="2800"/>
              <a:t>）</a:t>
            </a:r>
          </a:p>
          <a:p>
            <a:pPr algn="l" eaLnBrk="1" hangingPunct="1">
              <a:lnSpc>
                <a:spcPct val="120000"/>
              </a:lnSpc>
            </a:pPr>
            <a:r>
              <a:rPr lang="zh-CN" altLang="en-US" sz="2800"/>
              <a:t>　｛ｔｏ［ｉ］＝ｆｒｏｍ［ｉ］；ｉ＋＋；｝</a:t>
            </a:r>
          </a:p>
          <a:p>
            <a:pPr algn="l" eaLnBrk="1" hangingPunct="1">
              <a:lnSpc>
                <a:spcPct val="120000"/>
              </a:lnSpc>
            </a:pPr>
            <a:r>
              <a:rPr lang="zh-CN" altLang="en-US" sz="2800"/>
              <a:t>　　　ｔｏ［ｉ］＝</a:t>
            </a:r>
            <a:r>
              <a:rPr lang="en-US" altLang="zh-CN" sz="2800"/>
              <a:t>′</a:t>
            </a:r>
            <a:r>
              <a:rPr lang="zh-CN" altLang="en-US" sz="2800"/>
              <a:t>＼０</a:t>
            </a:r>
            <a:r>
              <a:rPr lang="en-US" altLang="zh-CN" sz="2800"/>
              <a:t>′</a:t>
            </a:r>
            <a:r>
              <a:rPr lang="zh-CN" altLang="en-US" sz="2800"/>
              <a:t>；</a:t>
            </a:r>
          </a:p>
          <a:p>
            <a:pPr algn="l" eaLnBrk="1" hangingPunct="1">
              <a:lnSpc>
                <a:spcPct val="120000"/>
              </a:lnSpc>
            </a:pPr>
            <a:r>
              <a:rPr lang="zh-CN" altLang="en-US" sz="2800"/>
              <a:t>   ｝ </a:t>
            </a:r>
          </a:p>
        </p:txBody>
      </p:sp>
      <p:sp>
        <p:nvSpPr>
          <p:cNvPr id="1350659" name="Text Box 3"/>
          <p:cNvSpPr txBox="1">
            <a:spLocks noChangeArrowheads="1"/>
          </p:cNvSpPr>
          <p:nvPr/>
        </p:nvSpPr>
        <p:spPr bwMode="auto">
          <a:xfrm>
            <a:off x="247650" y="3789363"/>
            <a:ext cx="8756650" cy="2692400"/>
          </a:xfrm>
          <a:prstGeom prst="rect">
            <a:avLst/>
          </a:prstGeom>
          <a:solidFill>
            <a:srgbClr val="E5FFE5"/>
          </a:solidFill>
          <a:ln w="38100">
            <a:solidFill>
              <a:schemeClr val="accent2"/>
            </a:solidFill>
            <a:miter lim="800000"/>
            <a:headEnd/>
            <a:tailEnd/>
          </a:ln>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程序运行结果如下：</a:t>
            </a:r>
          </a:p>
          <a:p>
            <a:pPr algn="l" eaLnBrk="1" hangingPunct="1"/>
            <a:r>
              <a:rPr lang="zh-CN" altLang="en-US" sz="2800"/>
              <a:t>ｓｔｒｉｎｇ ａ＝Ｉ ａｍ ａ ｔｅａｃｈｅｒ．</a:t>
            </a:r>
          </a:p>
          <a:p>
            <a:pPr algn="l" eaLnBrk="1" hangingPunct="1"/>
            <a:r>
              <a:rPr lang="zh-CN" altLang="en-US" sz="2800"/>
              <a:t>ｓｔｒｉｎｇ ｂ＝ｙｏｕ ａｒｅ ａ ｓｔｕｄｅｎｔ．</a:t>
            </a:r>
          </a:p>
          <a:p>
            <a:pPr algn="l" eaLnBrk="1" hangingPunct="1"/>
            <a:r>
              <a:rPr lang="zh-CN" altLang="en-US" sz="2800"/>
              <a:t>  </a:t>
            </a:r>
            <a:r>
              <a:rPr lang="en-US" altLang="zh-CN" sz="2800"/>
              <a:t>copy string a to string b:</a:t>
            </a:r>
          </a:p>
          <a:p>
            <a:pPr algn="l" eaLnBrk="1" hangingPunct="1"/>
            <a:r>
              <a:rPr lang="zh-CN" altLang="en-US" sz="2800"/>
              <a:t>ｓｔｒｉｎｇ ａ＝Ｉ ａｍ ａ ｔｅａｃｈｅｒ．</a:t>
            </a:r>
          </a:p>
          <a:p>
            <a:pPr algn="l" eaLnBrk="1" hangingPunct="1"/>
            <a:r>
              <a:rPr lang="zh-CN" altLang="en-US" sz="2800"/>
              <a:t>ｓｔｒｉｎｇ ｂ＝Ｉ ａｍ ａ ｔｅａｃｈｅｒ．</a:t>
            </a:r>
          </a:p>
        </p:txBody>
      </p:sp>
    </p:spTree>
    <p:extLst>
      <p:ext uri="{BB962C8B-B14F-4D97-AF65-F5344CB8AC3E}">
        <p14:creationId xmlns:p14="http://schemas.microsoft.com/office/powerpoint/2010/main" val="3032042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50658"/>
                                        </p:tgtEl>
                                        <p:attrNameLst>
                                          <p:attrName>style.visibility</p:attrName>
                                        </p:attrNameLst>
                                      </p:cBhvr>
                                      <p:to>
                                        <p:strVal val="visible"/>
                                      </p:to>
                                    </p:set>
                                    <p:anim calcmode="lin" valueType="num">
                                      <p:cBhvr additive="base">
                                        <p:cTn id="7" dur="500" fill="hold"/>
                                        <p:tgtEl>
                                          <p:spTgt spid="1350658"/>
                                        </p:tgtEl>
                                        <p:attrNameLst>
                                          <p:attrName>ppt_x</p:attrName>
                                        </p:attrNameLst>
                                      </p:cBhvr>
                                      <p:tavLst>
                                        <p:tav tm="0">
                                          <p:val>
                                            <p:strVal val="0-#ppt_w/2"/>
                                          </p:val>
                                        </p:tav>
                                        <p:tav tm="100000">
                                          <p:val>
                                            <p:strVal val="#ppt_x"/>
                                          </p:val>
                                        </p:tav>
                                      </p:tavLst>
                                    </p:anim>
                                    <p:anim calcmode="lin" valueType="num">
                                      <p:cBhvr additive="base">
                                        <p:cTn id="8" dur="500" fill="hold"/>
                                        <p:tgtEl>
                                          <p:spTgt spid="13506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0659"/>
                                        </p:tgtEl>
                                        <p:attrNameLst>
                                          <p:attrName>style.visibility</p:attrName>
                                        </p:attrNameLst>
                                      </p:cBhvr>
                                      <p:to>
                                        <p:strVal val="visible"/>
                                      </p:to>
                                    </p:set>
                                    <p:anim calcmode="lin" valueType="num">
                                      <p:cBhvr additive="base">
                                        <p:cTn id="13" dur="500" fill="hold"/>
                                        <p:tgtEl>
                                          <p:spTgt spid="1350659"/>
                                        </p:tgtEl>
                                        <p:attrNameLst>
                                          <p:attrName>ppt_x</p:attrName>
                                        </p:attrNameLst>
                                      </p:cBhvr>
                                      <p:tavLst>
                                        <p:tav tm="0">
                                          <p:val>
                                            <p:strVal val="0-#ppt_w/2"/>
                                          </p:val>
                                        </p:tav>
                                        <p:tav tm="100000">
                                          <p:val>
                                            <p:strVal val="#ppt_x"/>
                                          </p:val>
                                        </p:tav>
                                      </p:tavLst>
                                    </p:anim>
                                    <p:anim calcmode="lin" valueType="num">
                                      <p:cBhvr additive="base">
                                        <p:cTn id="14" dur="500" fill="hold"/>
                                        <p:tgtEl>
                                          <p:spTgt spid="13506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0658" grpId="0"/>
      <p:bldP spid="135065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Text Box 2"/>
          <p:cNvSpPr txBox="1">
            <a:spLocks noChangeArrowheads="1"/>
          </p:cNvSpPr>
          <p:nvPr/>
        </p:nvSpPr>
        <p:spPr bwMode="auto">
          <a:xfrm>
            <a:off x="0" y="404813"/>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336699"/>
                </a:solidFill>
              </a:rPr>
              <a:t>（２） 形参用字符指针变量</a:t>
            </a:r>
            <a:r>
              <a:rPr lang="zh-CN" altLang="en-US" sz="2800"/>
              <a:t> </a:t>
            </a:r>
          </a:p>
        </p:txBody>
      </p:sp>
      <p:sp>
        <p:nvSpPr>
          <p:cNvPr id="1351683" name="Text Box 3"/>
          <p:cNvSpPr txBox="1">
            <a:spLocks noChangeArrowheads="1"/>
          </p:cNvSpPr>
          <p:nvPr/>
        </p:nvSpPr>
        <p:spPr bwMode="auto">
          <a:xfrm>
            <a:off x="250825" y="1125540"/>
            <a:ext cx="84963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en-US" altLang="zh-CN" sz="2800"/>
              <a:t>void  </a:t>
            </a:r>
            <a:r>
              <a:rPr lang="en-US" altLang="zh-CN" sz="2800" b="1">
                <a:solidFill>
                  <a:srgbClr val="A50021"/>
                </a:solidFill>
              </a:rPr>
              <a:t>main</a:t>
            </a:r>
            <a:r>
              <a:rPr lang="zh-CN" altLang="en-US" sz="2800"/>
              <a:t>（）</a:t>
            </a:r>
          </a:p>
          <a:p>
            <a:pPr algn="l" eaLnBrk="1" hangingPunct="1"/>
            <a:r>
              <a:rPr lang="en-US" altLang="zh-CN" sz="2800"/>
              <a:t>{ void copy_string</a:t>
            </a:r>
            <a:r>
              <a:rPr lang="zh-CN" altLang="en-US" sz="2800"/>
              <a:t>（</a:t>
            </a:r>
            <a:r>
              <a:rPr lang="en-US" altLang="zh-CN" sz="2800"/>
              <a:t>char *</a:t>
            </a:r>
            <a:r>
              <a:rPr lang="zh-CN" altLang="en-US" sz="2800"/>
              <a:t>ｆｒｏｍ， </a:t>
            </a:r>
            <a:r>
              <a:rPr lang="en-US" altLang="zh-CN" sz="2800"/>
              <a:t>char *</a:t>
            </a:r>
            <a:r>
              <a:rPr lang="zh-CN" altLang="en-US" sz="2800"/>
              <a:t>ｔｏ）</a:t>
            </a:r>
            <a:r>
              <a:rPr lang="en-US" altLang="zh-CN" sz="2800"/>
              <a:t>;</a:t>
            </a:r>
          </a:p>
          <a:p>
            <a:pPr algn="l" eaLnBrk="1" hangingPunct="1"/>
            <a:r>
              <a:rPr lang="en-US" altLang="zh-CN" sz="2800"/>
              <a:t>   char *</a:t>
            </a:r>
            <a:r>
              <a:rPr lang="zh-CN" altLang="en-US" sz="2800"/>
              <a:t>ａ＝</a:t>
            </a:r>
            <a:r>
              <a:rPr lang="en-US" altLang="zh-CN" sz="2800"/>
              <a:t>″</a:t>
            </a:r>
            <a:r>
              <a:rPr lang="zh-CN" altLang="en-US" sz="2800"/>
              <a:t>Ｉ </a:t>
            </a:r>
            <a:r>
              <a:rPr lang="en-US" altLang="zh-CN" sz="2800"/>
              <a:t>am  a  teacher </a:t>
            </a:r>
            <a:r>
              <a:rPr lang="en-US" altLang="zh-CN" sz="2800" b="1"/>
              <a:t>.</a:t>
            </a:r>
            <a:r>
              <a:rPr lang="en-US" altLang="zh-CN" sz="2800"/>
              <a:t>″</a:t>
            </a:r>
            <a:r>
              <a:rPr lang="zh-CN" altLang="en-US" sz="2800"/>
              <a:t>；</a:t>
            </a:r>
          </a:p>
          <a:p>
            <a:pPr algn="l" eaLnBrk="1" hangingPunct="1"/>
            <a:r>
              <a:rPr lang="zh-CN" altLang="en-US" sz="2800"/>
              <a:t>   </a:t>
            </a:r>
            <a:r>
              <a:rPr lang="en-US" altLang="zh-CN" sz="2800"/>
              <a:t>char *</a:t>
            </a:r>
            <a:r>
              <a:rPr lang="zh-CN" altLang="en-US" sz="2800"/>
              <a:t>ｂ＝</a:t>
            </a:r>
            <a:r>
              <a:rPr lang="en-US" altLang="zh-CN" sz="2800"/>
              <a:t>″you are a student </a:t>
            </a:r>
            <a:r>
              <a:rPr lang="zh-CN" altLang="en-US" sz="2800"/>
              <a:t>．</a:t>
            </a:r>
            <a:r>
              <a:rPr lang="en-US" altLang="zh-CN" sz="2800"/>
              <a:t>″</a:t>
            </a:r>
            <a:r>
              <a:rPr lang="zh-CN" altLang="en-US" sz="2800"/>
              <a:t>；</a:t>
            </a:r>
          </a:p>
          <a:p>
            <a:pPr algn="l" eaLnBrk="1" hangingPunct="1"/>
            <a:r>
              <a:rPr lang="zh-CN" altLang="en-US" sz="2800"/>
              <a:t>　　     </a:t>
            </a:r>
            <a:r>
              <a:rPr lang="en-US" altLang="zh-CN" sz="2800"/>
              <a:t>printf("string a=</a:t>
            </a:r>
            <a:r>
              <a:rPr lang="zh-CN" altLang="en-US" sz="2800"/>
              <a:t>％ｓ＼ｎｓｔｒｉｎｇ ｂ＝％ｓ＼ｎ</a:t>
            </a:r>
            <a:r>
              <a:rPr lang="en-US" altLang="zh-CN" sz="2800"/>
              <a:t>″</a:t>
            </a:r>
            <a:r>
              <a:rPr lang="zh-CN" altLang="en-US" sz="2800"/>
              <a:t>，ａ，ｂ</a:t>
            </a:r>
            <a:r>
              <a:rPr lang="en-US" altLang="zh-CN" sz="2800"/>
              <a:t>)</a:t>
            </a:r>
            <a:r>
              <a:rPr lang="zh-CN" altLang="en-US" sz="2800"/>
              <a:t>；</a:t>
            </a:r>
          </a:p>
          <a:p>
            <a:pPr algn="l" eaLnBrk="1" hangingPunct="1"/>
            <a:r>
              <a:rPr lang="zh-CN" altLang="en-US" sz="2800"/>
              <a:t>         </a:t>
            </a:r>
            <a:r>
              <a:rPr lang="en-US" altLang="zh-CN" sz="2800"/>
              <a:t>printf("copy string a to string b:\n ");</a:t>
            </a:r>
          </a:p>
          <a:p>
            <a:pPr algn="l" eaLnBrk="1" hangingPunct="1"/>
            <a:r>
              <a:rPr lang="en-US" altLang="zh-CN" sz="2800"/>
              <a:t>     </a:t>
            </a:r>
            <a:r>
              <a:rPr lang="zh-CN" altLang="en-US" sz="2800"/>
              <a:t>　　ｃｏｐｙ</a:t>
            </a:r>
            <a:r>
              <a:rPr lang="en-US" altLang="zh-CN" sz="2800"/>
              <a:t>_</a:t>
            </a:r>
            <a:r>
              <a:rPr lang="zh-CN" altLang="en-US" sz="2800"/>
              <a:t>ｓｔｒｉｎｇ（ａ，ｂ）；</a:t>
            </a:r>
          </a:p>
          <a:p>
            <a:pPr algn="l" eaLnBrk="1" hangingPunct="1"/>
            <a:r>
              <a:rPr lang="zh-CN" altLang="en-US" sz="2800"/>
              <a:t>　　     </a:t>
            </a:r>
            <a:r>
              <a:rPr lang="en-US" altLang="zh-CN" sz="2800"/>
              <a:t>printf("</a:t>
            </a:r>
            <a:r>
              <a:rPr lang="zh-CN" altLang="en-US" sz="2800"/>
              <a:t>＼</a:t>
            </a:r>
            <a:r>
              <a:rPr lang="en-US" altLang="zh-CN" sz="2800"/>
              <a:t>nstring a=%s</a:t>
            </a:r>
            <a:r>
              <a:rPr lang="zh-CN" altLang="en-US" sz="2800"/>
              <a:t>＼</a:t>
            </a:r>
            <a:r>
              <a:rPr lang="en-US" altLang="zh-CN" sz="2800"/>
              <a:t>nstring b=%s</a:t>
            </a:r>
            <a:r>
              <a:rPr lang="zh-CN" altLang="en-US" sz="2800"/>
              <a:t>＼</a:t>
            </a:r>
            <a:r>
              <a:rPr lang="en-US" altLang="zh-CN" sz="2800"/>
              <a:t>n"</a:t>
            </a:r>
            <a:r>
              <a:rPr lang="zh-CN" altLang="en-US" sz="2800"/>
              <a:t>，</a:t>
            </a:r>
            <a:r>
              <a:rPr lang="en-US" altLang="zh-CN" sz="2800"/>
              <a:t>a</a:t>
            </a:r>
            <a:r>
              <a:rPr lang="zh-CN" altLang="en-US" sz="2800"/>
              <a:t>，</a:t>
            </a:r>
            <a:r>
              <a:rPr lang="en-US" altLang="zh-CN" sz="2800"/>
              <a:t>b); </a:t>
            </a:r>
            <a:r>
              <a:rPr lang="zh-CN" altLang="en-US" sz="2800"/>
              <a:t>　</a:t>
            </a:r>
          </a:p>
          <a:p>
            <a:pPr algn="l" eaLnBrk="1" hangingPunct="1"/>
            <a:r>
              <a:rPr lang="zh-CN" altLang="en-US" sz="2800"/>
              <a:t>  　｝</a:t>
            </a:r>
          </a:p>
        </p:txBody>
      </p:sp>
    </p:spTree>
    <p:extLst>
      <p:ext uri="{BB962C8B-B14F-4D97-AF65-F5344CB8AC3E}">
        <p14:creationId xmlns:p14="http://schemas.microsoft.com/office/powerpoint/2010/main" val="3165672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51682"/>
                                        </p:tgtEl>
                                        <p:attrNameLst>
                                          <p:attrName>style.visibility</p:attrName>
                                        </p:attrNameLst>
                                      </p:cBhvr>
                                      <p:to>
                                        <p:strVal val="visible"/>
                                      </p:to>
                                    </p:set>
                                    <p:anim calcmode="lin" valueType="num">
                                      <p:cBhvr additive="base">
                                        <p:cTn id="7" dur="500" fill="hold"/>
                                        <p:tgtEl>
                                          <p:spTgt spid="1351682"/>
                                        </p:tgtEl>
                                        <p:attrNameLst>
                                          <p:attrName>ppt_x</p:attrName>
                                        </p:attrNameLst>
                                      </p:cBhvr>
                                      <p:tavLst>
                                        <p:tav tm="0">
                                          <p:val>
                                            <p:strVal val="0-#ppt_w/2"/>
                                          </p:val>
                                        </p:tav>
                                        <p:tav tm="100000">
                                          <p:val>
                                            <p:strVal val="#ppt_x"/>
                                          </p:val>
                                        </p:tav>
                                      </p:tavLst>
                                    </p:anim>
                                    <p:anim calcmode="lin" valueType="num">
                                      <p:cBhvr additive="base">
                                        <p:cTn id="8" dur="500" fill="hold"/>
                                        <p:tgtEl>
                                          <p:spTgt spid="13516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51683"/>
                                        </p:tgtEl>
                                        <p:attrNameLst>
                                          <p:attrName>style.visibility</p:attrName>
                                        </p:attrNameLst>
                                      </p:cBhvr>
                                      <p:to>
                                        <p:strVal val="visible"/>
                                      </p:to>
                                    </p:set>
                                    <p:anim calcmode="lin" valueType="num">
                                      <p:cBhvr additive="base">
                                        <p:cTn id="13" dur="500" fill="hold"/>
                                        <p:tgtEl>
                                          <p:spTgt spid="1351683"/>
                                        </p:tgtEl>
                                        <p:attrNameLst>
                                          <p:attrName>ppt_x</p:attrName>
                                        </p:attrNameLst>
                                      </p:cBhvr>
                                      <p:tavLst>
                                        <p:tav tm="0">
                                          <p:val>
                                            <p:strVal val="#ppt_x"/>
                                          </p:val>
                                        </p:tav>
                                        <p:tav tm="100000">
                                          <p:val>
                                            <p:strVal val="#ppt_x"/>
                                          </p:val>
                                        </p:tav>
                                      </p:tavLst>
                                    </p:anim>
                                    <p:anim calcmode="lin" valueType="num">
                                      <p:cBhvr additive="base">
                                        <p:cTn id="14" dur="500" fill="hold"/>
                                        <p:tgtEl>
                                          <p:spTgt spid="1351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682" grpId="0"/>
      <p:bldP spid="135168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Text Box 2"/>
          <p:cNvSpPr txBox="1">
            <a:spLocks noChangeArrowheads="1"/>
          </p:cNvSpPr>
          <p:nvPr/>
        </p:nvSpPr>
        <p:spPr bwMode="auto">
          <a:xfrm>
            <a:off x="395288" y="476250"/>
            <a:ext cx="8316912"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t>void  copy_string</a:t>
            </a:r>
            <a:r>
              <a:rPr lang="zh-CN" altLang="en-US" sz="2800"/>
              <a:t>（</a:t>
            </a:r>
            <a:r>
              <a:rPr lang="en-US" altLang="zh-CN" sz="2800"/>
              <a:t>char *</a:t>
            </a:r>
            <a:r>
              <a:rPr lang="zh-CN" altLang="en-US" sz="2800"/>
              <a:t>ｆｒｏｍ，</a:t>
            </a:r>
            <a:r>
              <a:rPr lang="en-US" altLang="zh-CN" sz="2800"/>
              <a:t>char *</a:t>
            </a:r>
            <a:r>
              <a:rPr lang="zh-CN" altLang="en-US" sz="2800"/>
              <a:t>ｔｏ）</a:t>
            </a:r>
          </a:p>
          <a:p>
            <a:pPr algn="l" eaLnBrk="1" hangingPunct="1">
              <a:lnSpc>
                <a:spcPct val="120000"/>
              </a:lnSpc>
            </a:pPr>
            <a:r>
              <a:rPr lang="zh-CN" altLang="en-US" sz="2800"/>
              <a:t> ｛ </a:t>
            </a:r>
            <a:r>
              <a:rPr lang="en-US" altLang="zh-CN" sz="2800"/>
              <a:t>for</a:t>
            </a:r>
            <a:r>
              <a:rPr lang="zh-CN" altLang="en-US" sz="2800"/>
              <a:t>（；*</a:t>
            </a:r>
            <a:r>
              <a:rPr lang="en-US" altLang="zh-CN" sz="2800"/>
              <a:t>from</a:t>
            </a:r>
            <a:r>
              <a:rPr lang="zh-CN" altLang="en-US" sz="2800"/>
              <a:t>！＝</a:t>
            </a:r>
            <a:r>
              <a:rPr lang="en-US" altLang="zh-CN" sz="2800"/>
              <a:t>′</a:t>
            </a:r>
            <a:r>
              <a:rPr lang="zh-CN" altLang="en-US" sz="2800"/>
              <a:t>＼０</a:t>
            </a:r>
            <a:r>
              <a:rPr lang="en-US" altLang="zh-CN" sz="2800"/>
              <a:t>′</a:t>
            </a:r>
            <a:r>
              <a:rPr lang="zh-CN" altLang="en-US" sz="2800"/>
              <a:t>；</a:t>
            </a:r>
            <a:r>
              <a:rPr lang="en-US" altLang="zh-CN" sz="2800"/>
              <a:t>from</a:t>
            </a:r>
            <a:r>
              <a:rPr lang="zh-CN" altLang="en-US" sz="2800"/>
              <a:t>＋＋，</a:t>
            </a:r>
            <a:r>
              <a:rPr lang="en-US" altLang="zh-CN" sz="2800"/>
              <a:t>to</a:t>
            </a:r>
            <a:r>
              <a:rPr lang="zh-CN" altLang="en-US" sz="2800"/>
              <a:t>＋＋）</a:t>
            </a:r>
          </a:p>
          <a:p>
            <a:pPr algn="l" eaLnBrk="1" hangingPunct="1">
              <a:lnSpc>
                <a:spcPct val="120000"/>
              </a:lnSpc>
            </a:pPr>
            <a:r>
              <a:rPr lang="zh-CN" altLang="en-US" sz="2800"/>
              <a:t>　　*ｔｏ＝ｆｒｏｍ；</a:t>
            </a:r>
          </a:p>
          <a:p>
            <a:pPr algn="l" eaLnBrk="1" hangingPunct="1">
              <a:lnSpc>
                <a:spcPct val="120000"/>
              </a:lnSpc>
            </a:pPr>
            <a:r>
              <a:rPr lang="zh-CN" altLang="en-US" sz="2800"/>
              <a:t>　　*ｔｏ＝</a:t>
            </a:r>
            <a:r>
              <a:rPr lang="en-US" altLang="zh-CN" sz="2800"/>
              <a:t>′</a:t>
            </a:r>
            <a:r>
              <a:rPr lang="zh-CN" altLang="en-US" sz="2800"/>
              <a:t>＼０</a:t>
            </a:r>
            <a:r>
              <a:rPr lang="en-US" altLang="zh-CN" sz="2800"/>
              <a:t>′</a:t>
            </a:r>
            <a:r>
              <a:rPr lang="zh-CN" altLang="en-US" sz="2800"/>
              <a:t>；</a:t>
            </a:r>
          </a:p>
          <a:p>
            <a:pPr algn="l" eaLnBrk="1" hangingPunct="1">
              <a:lnSpc>
                <a:spcPct val="120000"/>
              </a:lnSpc>
            </a:pPr>
            <a:r>
              <a:rPr lang="zh-CN" altLang="en-US" sz="2800"/>
              <a:t>    ｝</a:t>
            </a:r>
          </a:p>
        </p:txBody>
      </p:sp>
      <p:sp>
        <p:nvSpPr>
          <p:cNvPr id="1352707" name="Text Box 3"/>
          <p:cNvSpPr txBox="1">
            <a:spLocks noChangeArrowheads="1"/>
          </p:cNvSpPr>
          <p:nvPr/>
        </p:nvSpPr>
        <p:spPr bwMode="auto">
          <a:xfrm>
            <a:off x="539752" y="3213102"/>
            <a:ext cx="6246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336699"/>
                </a:solidFill>
              </a:rPr>
              <a:t>（３） 对 </a:t>
            </a:r>
            <a:r>
              <a:rPr lang="en-US" altLang="zh-CN" sz="2800" b="1">
                <a:solidFill>
                  <a:srgbClr val="336699"/>
                </a:solidFill>
              </a:rPr>
              <a:t>copy_string </a:t>
            </a:r>
            <a:r>
              <a:rPr lang="zh-CN" altLang="en-US" sz="2800" b="1">
                <a:solidFill>
                  <a:srgbClr val="336699"/>
                </a:solidFill>
              </a:rPr>
              <a:t>函数还可作简化</a:t>
            </a:r>
            <a:r>
              <a:rPr lang="zh-CN" altLang="en-US" sz="2800"/>
              <a:t> </a:t>
            </a:r>
          </a:p>
        </p:txBody>
      </p:sp>
      <p:sp>
        <p:nvSpPr>
          <p:cNvPr id="629764" name="Text Box 4"/>
          <p:cNvSpPr txBox="1">
            <a:spLocks noChangeArrowheads="1"/>
          </p:cNvSpPr>
          <p:nvPr/>
        </p:nvSpPr>
        <p:spPr bwMode="auto">
          <a:xfrm>
            <a:off x="468313" y="3933827"/>
            <a:ext cx="7847012" cy="2684463"/>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t>1</a:t>
            </a:r>
            <a:r>
              <a:rPr lang="zh-CN" altLang="en-US" sz="2800"/>
              <a:t>、将</a:t>
            </a:r>
            <a:r>
              <a:rPr lang="en-US" altLang="zh-CN" sz="2800"/>
              <a:t>copy_string</a:t>
            </a:r>
            <a:r>
              <a:rPr lang="zh-CN" altLang="en-US" sz="2800"/>
              <a:t>函数改写为</a:t>
            </a:r>
          </a:p>
          <a:p>
            <a:pPr algn="l" eaLnBrk="1" hangingPunct="1">
              <a:lnSpc>
                <a:spcPct val="120000"/>
              </a:lnSpc>
            </a:pPr>
            <a:r>
              <a:rPr lang="en-US" altLang="zh-CN" sz="2800"/>
              <a:t>void  copy_string </a:t>
            </a:r>
            <a:r>
              <a:rPr lang="zh-CN" altLang="en-US" sz="2800"/>
              <a:t>（</a:t>
            </a:r>
            <a:r>
              <a:rPr lang="en-US" altLang="zh-CN" sz="2800"/>
              <a:t>char *</a:t>
            </a:r>
            <a:r>
              <a:rPr lang="zh-CN" altLang="en-US" sz="2800"/>
              <a:t>ｆｒｏｍ，</a:t>
            </a:r>
            <a:r>
              <a:rPr lang="en-US" altLang="zh-CN" sz="2800"/>
              <a:t>char *</a:t>
            </a:r>
            <a:r>
              <a:rPr lang="zh-CN" altLang="en-US" sz="2800"/>
              <a:t>ｔｏ）</a:t>
            </a:r>
          </a:p>
          <a:p>
            <a:pPr algn="l" eaLnBrk="1" hangingPunct="1">
              <a:lnSpc>
                <a:spcPct val="120000"/>
              </a:lnSpc>
            </a:pPr>
            <a:r>
              <a:rPr lang="zh-CN" altLang="en-US" sz="2800"/>
              <a:t> ｛</a:t>
            </a:r>
            <a:r>
              <a:rPr lang="en-US" altLang="zh-CN" sz="2800"/>
              <a:t>while</a:t>
            </a:r>
            <a:r>
              <a:rPr lang="zh-CN" altLang="en-US" sz="2800"/>
              <a:t>（（*ｔｏ＝*ｆｒｏｍ）！＝</a:t>
            </a:r>
            <a:r>
              <a:rPr lang="en-US" altLang="zh-CN" sz="2800"/>
              <a:t>′</a:t>
            </a:r>
            <a:r>
              <a:rPr lang="zh-CN" altLang="en-US" sz="2800"/>
              <a:t>＼０</a:t>
            </a:r>
            <a:r>
              <a:rPr lang="en-US" altLang="zh-CN" sz="2800"/>
              <a:t>′</a:t>
            </a:r>
            <a:r>
              <a:rPr lang="zh-CN" altLang="en-US" sz="2800"/>
              <a:t>）</a:t>
            </a:r>
          </a:p>
          <a:p>
            <a:pPr algn="l" eaLnBrk="1" hangingPunct="1">
              <a:lnSpc>
                <a:spcPct val="120000"/>
              </a:lnSpc>
            </a:pPr>
            <a:r>
              <a:rPr lang="zh-CN" altLang="en-US" sz="2800"/>
              <a:t>    ｛ｔｏ＋＋；ｆｒｏｍ＋＋；｝</a:t>
            </a:r>
          </a:p>
          <a:p>
            <a:pPr algn="l" eaLnBrk="1" hangingPunct="1">
              <a:lnSpc>
                <a:spcPct val="120000"/>
              </a:lnSpc>
            </a:pPr>
            <a:r>
              <a:rPr lang="zh-CN" altLang="en-US" sz="2800"/>
              <a:t>   ｝</a:t>
            </a:r>
          </a:p>
        </p:txBody>
      </p:sp>
    </p:spTree>
    <p:extLst>
      <p:ext uri="{BB962C8B-B14F-4D97-AF65-F5344CB8AC3E}">
        <p14:creationId xmlns:p14="http://schemas.microsoft.com/office/powerpoint/2010/main" val="642447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52706"/>
                                        </p:tgtEl>
                                        <p:attrNameLst>
                                          <p:attrName>style.visibility</p:attrName>
                                        </p:attrNameLst>
                                      </p:cBhvr>
                                      <p:to>
                                        <p:strVal val="visible"/>
                                      </p:to>
                                    </p:set>
                                    <p:anim calcmode="lin" valueType="num">
                                      <p:cBhvr additive="base">
                                        <p:cTn id="7" dur="500" fill="hold"/>
                                        <p:tgtEl>
                                          <p:spTgt spid="1352706"/>
                                        </p:tgtEl>
                                        <p:attrNameLst>
                                          <p:attrName>ppt_x</p:attrName>
                                        </p:attrNameLst>
                                      </p:cBhvr>
                                      <p:tavLst>
                                        <p:tav tm="0">
                                          <p:val>
                                            <p:strVal val="0-#ppt_w/2"/>
                                          </p:val>
                                        </p:tav>
                                        <p:tav tm="100000">
                                          <p:val>
                                            <p:strVal val="#ppt_x"/>
                                          </p:val>
                                        </p:tav>
                                      </p:tavLst>
                                    </p:anim>
                                    <p:anim calcmode="lin" valueType="num">
                                      <p:cBhvr additive="base">
                                        <p:cTn id="8" dur="500" fill="hold"/>
                                        <p:tgtEl>
                                          <p:spTgt spid="13527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2707"/>
                                        </p:tgtEl>
                                        <p:attrNameLst>
                                          <p:attrName>style.visibility</p:attrName>
                                        </p:attrNameLst>
                                      </p:cBhvr>
                                      <p:to>
                                        <p:strVal val="visible"/>
                                      </p:to>
                                    </p:set>
                                    <p:anim calcmode="lin" valueType="num">
                                      <p:cBhvr additive="base">
                                        <p:cTn id="13" dur="500" fill="hold"/>
                                        <p:tgtEl>
                                          <p:spTgt spid="1352707"/>
                                        </p:tgtEl>
                                        <p:attrNameLst>
                                          <p:attrName>ppt_x</p:attrName>
                                        </p:attrNameLst>
                                      </p:cBhvr>
                                      <p:tavLst>
                                        <p:tav tm="0">
                                          <p:val>
                                            <p:strVal val="0-#ppt_w/2"/>
                                          </p:val>
                                        </p:tav>
                                        <p:tav tm="100000">
                                          <p:val>
                                            <p:strVal val="#ppt_x"/>
                                          </p:val>
                                        </p:tav>
                                      </p:tavLst>
                                    </p:anim>
                                    <p:anim calcmode="lin" valueType="num">
                                      <p:cBhvr additive="base">
                                        <p:cTn id="14" dur="500" fill="hold"/>
                                        <p:tgtEl>
                                          <p:spTgt spid="1352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706" grpId="0"/>
      <p:bldP spid="135270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Text Box 2"/>
          <p:cNvSpPr txBox="1">
            <a:spLocks noChangeArrowheads="1"/>
          </p:cNvSpPr>
          <p:nvPr/>
        </p:nvSpPr>
        <p:spPr bwMode="auto">
          <a:xfrm>
            <a:off x="288925" y="620715"/>
            <a:ext cx="8604250" cy="1838325"/>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2</a:t>
            </a:r>
            <a:r>
              <a:rPr lang="zh-CN" altLang="en-US" sz="2800"/>
              <a:t>、 </a:t>
            </a:r>
            <a:r>
              <a:rPr lang="en-US" altLang="zh-CN" sz="2800"/>
              <a:t>copy_string</a:t>
            </a:r>
            <a:r>
              <a:rPr lang="zh-CN" altLang="en-US" sz="2800"/>
              <a:t>函数的函数体还可改为</a:t>
            </a:r>
          </a:p>
          <a:p>
            <a:pPr algn="l" eaLnBrk="1" hangingPunct="1"/>
            <a:r>
              <a:rPr lang="zh-CN" altLang="en-US" sz="2800"/>
              <a:t>｛</a:t>
            </a:r>
          </a:p>
          <a:p>
            <a:pPr algn="l" eaLnBrk="1" hangingPunct="1"/>
            <a:r>
              <a:rPr lang="zh-CN" altLang="en-US" sz="2800"/>
              <a:t>     </a:t>
            </a:r>
            <a:r>
              <a:rPr lang="en-US" altLang="zh-CN" sz="2800"/>
              <a:t>while</a:t>
            </a:r>
            <a:r>
              <a:rPr lang="zh-CN" altLang="en-US" sz="2800"/>
              <a:t>（（*</a:t>
            </a:r>
            <a:r>
              <a:rPr lang="en-US" altLang="zh-CN" sz="2800"/>
              <a:t>to</a:t>
            </a:r>
            <a:r>
              <a:rPr lang="zh-CN" altLang="en-US" sz="2800"/>
              <a:t>＋＋＝*</a:t>
            </a:r>
            <a:r>
              <a:rPr lang="en-US" altLang="zh-CN" sz="2800"/>
              <a:t>from</a:t>
            </a:r>
            <a:r>
              <a:rPr lang="zh-CN" altLang="en-US" sz="2800"/>
              <a:t>＋＋）！＝</a:t>
            </a:r>
            <a:r>
              <a:rPr lang="en-US" altLang="zh-CN" sz="2800"/>
              <a:t>′</a:t>
            </a:r>
            <a:r>
              <a:rPr lang="zh-CN" altLang="en-US" sz="2800"/>
              <a:t>＼０</a:t>
            </a:r>
            <a:r>
              <a:rPr lang="en-US" altLang="zh-CN" sz="2800"/>
              <a:t>′</a:t>
            </a:r>
            <a:r>
              <a:rPr lang="zh-CN" altLang="en-US" sz="2800"/>
              <a:t>）；</a:t>
            </a:r>
          </a:p>
          <a:p>
            <a:pPr algn="l" eaLnBrk="1" hangingPunct="1"/>
            <a:r>
              <a:rPr lang="zh-CN" altLang="en-US" sz="2800"/>
              <a:t>  ｝</a:t>
            </a:r>
          </a:p>
        </p:txBody>
      </p:sp>
      <p:sp>
        <p:nvSpPr>
          <p:cNvPr id="1353731" name="Text Box 3"/>
          <p:cNvSpPr txBox="1">
            <a:spLocks noChangeArrowheads="1"/>
          </p:cNvSpPr>
          <p:nvPr/>
        </p:nvSpPr>
        <p:spPr bwMode="auto">
          <a:xfrm>
            <a:off x="323852" y="2852738"/>
            <a:ext cx="7129463" cy="26924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3</a:t>
            </a:r>
            <a:r>
              <a:rPr lang="zh-CN" altLang="en-US" sz="2800"/>
              <a:t>、</a:t>
            </a:r>
            <a:r>
              <a:rPr lang="en-US" altLang="zh-CN" sz="2800"/>
              <a:t>copy_string</a:t>
            </a:r>
            <a:r>
              <a:rPr lang="zh-CN" altLang="en-US" sz="2800"/>
              <a:t>函数的函数体还可写成</a:t>
            </a:r>
          </a:p>
          <a:p>
            <a:pPr algn="l" eaLnBrk="1" hangingPunct="1"/>
            <a:r>
              <a:rPr lang="en-US" altLang="zh-CN" sz="2800"/>
              <a:t>{</a:t>
            </a:r>
          </a:p>
          <a:p>
            <a:pPr algn="l" eaLnBrk="1" hangingPunct="1"/>
            <a:r>
              <a:rPr lang="en-US" altLang="zh-CN" sz="2800"/>
              <a:t>     while</a:t>
            </a:r>
            <a:r>
              <a:rPr lang="zh-CN" altLang="en-US" sz="2800"/>
              <a:t>（*ｆｒｏｍ！＝</a:t>
            </a:r>
            <a:r>
              <a:rPr lang="en-US" altLang="zh-CN" sz="2800"/>
              <a:t>′</a:t>
            </a:r>
            <a:r>
              <a:rPr lang="zh-CN" altLang="en-US" sz="2800"/>
              <a:t>＼０</a:t>
            </a:r>
            <a:r>
              <a:rPr lang="en-US" altLang="zh-CN" sz="2800"/>
              <a:t>′</a:t>
            </a:r>
            <a:r>
              <a:rPr lang="zh-CN" altLang="en-US" sz="2800"/>
              <a:t>）</a:t>
            </a:r>
          </a:p>
          <a:p>
            <a:pPr algn="l" eaLnBrk="1" hangingPunct="1"/>
            <a:r>
              <a:rPr lang="zh-CN" altLang="en-US" sz="2800"/>
              <a:t>　　*ｔｏ＋＋＝*ｆｒｏｍ＋＋；</a:t>
            </a:r>
          </a:p>
          <a:p>
            <a:pPr algn="l" eaLnBrk="1" hangingPunct="1"/>
            <a:r>
              <a:rPr lang="zh-CN" altLang="en-US" sz="2800"/>
              <a:t>　    *ｔｏ＝</a:t>
            </a:r>
            <a:r>
              <a:rPr lang="en-US" altLang="zh-CN" sz="2800"/>
              <a:t>′</a:t>
            </a:r>
            <a:r>
              <a:rPr lang="zh-CN" altLang="en-US" sz="2800"/>
              <a:t>＼０</a:t>
            </a:r>
            <a:r>
              <a:rPr lang="en-US" altLang="zh-CN" sz="2800"/>
              <a:t>′</a:t>
            </a:r>
            <a:r>
              <a:rPr lang="zh-CN" altLang="en-US" sz="2800"/>
              <a:t>；</a:t>
            </a:r>
          </a:p>
          <a:p>
            <a:pPr algn="l" eaLnBrk="1" hangingPunct="1"/>
            <a:r>
              <a:rPr lang="zh-CN" altLang="en-US" sz="2800"/>
              <a:t> ｝</a:t>
            </a:r>
          </a:p>
        </p:txBody>
      </p:sp>
    </p:spTree>
    <p:extLst>
      <p:ext uri="{BB962C8B-B14F-4D97-AF65-F5344CB8AC3E}">
        <p14:creationId xmlns:p14="http://schemas.microsoft.com/office/powerpoint/2010/main" val="2325495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53730"/>
                                        </p:tgtEl>
                                        <p:attrNameLst>
                                          <p:attrName>style.visibility</p:attrName>
                                        </p:attrNameLst>
                                      </p:cBhvr>
                                      <p:to>
                                        <p:strVal val="visible"/>
                                      </p:to>
                                    </p:set>
                                    <p:anim calcmode="lin" valueType="num">
                                      <p:cBhvr additive="base">
                                        <p:cTn id="7" dur="500" fill="hold"/>
                                        <p:tgtEl>
                                          <p:spTgt spid="1353730"/>
                                        </p:tgtEl>
                                        <p:attrNameLst>
                                          <p:attrName>ppt_x</p:attrName>
                                        </p:attrNameLst>
                                      </p:cBhvr>
                                      <p:tavLst>
                                        <p:tav tm="0">
                                          <p:val>
                                            <p:strVal val="0-#ppt_w/2"/>
                                          </p:val>
                                        </p:tav>
                                        <p:tav tm="100000">
                                          <p:val>
                                            <p:strVal val="#ppt_x"/>
                                          </p:val>
                                        </p:tav>
                                      </p:tavLst>
                                    </p:anim>
                                    <p:anim calcmode="lin" valueType="num">
                                      <p:cBhvr additive="base">
                                        <p:cTn id="8" dur="500" fill="hold"/>
                                        <p:tgtEl>
                                          <p:spTgt spid="13537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3731"/>
                                        </p:tgtEl>
                                        <p:attrNameLst>
                                          <p:attrName>style.visibility</p:attrName>
                                        </p:attrNameLst>
                                      </p:cBhvr>
                                      <p:to>
                                        <p:strVal val="visible"/>
                                      </p:to>
                                    </p:set>
                                    <p:anim calcmode="lin" valueType="num">
                                      <p:cBhvr additive="base">
                                        <p:cTn id="13" dur="500" fill="hold"/>
                                        <p:tgtEl>
                                          <p:spTgt spid="1353731"/>
                                        </p:tgtEl>
                                        <p:attrNameLst>
                                          <p:attrName>ppt_x</p:attrName>
                                        </p:attrNameLst>
                                      </p:cBhvr>
                                      <p:tavLst>
                                        <p:tav tm="0">
                                          <p:val>
                                            <p:strVal val="0-#ppt_w/2"/>
                                          </p:val>
                                        </p:tav>
                                        <p:tav tm="100000">
                                          <p:val>
                                            <p:strVal val="#ppt_x"/>
                                          </p:val>
                                        </p:tav>
                                      </p:tavLst>
                                    </p:anim>
                                    <p:anim calcmode="lin" valueType="num">
                                      <p:cBhvr additive="base">
                                        <p:cTn id="14" dur="500" fill="hold"/>
                                        <p:tgtEl>
                                          <p:spTgt spid="13537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730" grpId="0" animBg="1"/>
      <p:bldP spid="135373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Text Box 2"/>
          <p:cNvSpPr txBox="1">
            <a:spLocks noChangeArrowheads="1"/>
          </p:cNvSpPr>
          <p:nvPr/>
        </p:nvSpPr>
        <p:spPr bwMode="auto">
          <a:xfrm>
            <a:off x="323852" y="404813"/>
            <a:ext cx="8569325" cy="3719512"/>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t>4</a:t>
            </a:r>
            <a:r>
              <a:rPr lang="zh-CN" altLang="en-US" sz="2800"/>
              <a:t>、上面的</a:t>
            </a:r>
            <a:r>
              <a:rPr lang="en-US" altLang="zh-CN" sz="2800"/>
              <a:t>while</a:t>
            </a:r>
            <a:r>
              <a:rPr lang="zh-CN" altLang="en-US" sz="2800"/>
              <a:t>语句还可以进一步简化为下面的</a:t>
            </a:r>
            <a:r>
              <a:rPr lang="en-US" altLang="zh-CN" sz="2800"/>
              <a:t>while</a:t>
            </a:r>
            <a:r>
              <a:rPr lang="zh-CN" altLang="en-US" sz="2800"/>
              <a:t>语句：</a:t>
            </a:r>
          </a:p>
          <a:p>
            <a:pPr algn="l" eaLnBrk="1" hangingPunct="1">
              <a:lnSpc>
                <a:spcPct val="120000"/>
              </a:lnSpc>
            </a:pPr>
            <a:r>
              <a:rPr lang="en-US" altLang="zh-CN" sz="2800"/>
              <a:t>while</a:t>
            </a:r>
            <a:r>
              <a:rPr lang="zh-CN" altLang="en-US" sz="2800"/>
              <a:t>（*ｔｏ＋＋＝*ｆｒｏｍ＋＋）；</a:t>
            </a:r>
          </a:p>
          <a:p>
            <a:pPr algn="l" eaLnBrk="1" hangingPunct="1">
              <a:lnSpc>
                <a:spcPct val="120000"/>
              </a:lnSpc>
            </a:pPr>
            <a:r>
              <a:rPr lang="zh-CN" altLang="en-US" sz="2800"/>
              <a:t>它与下面语句等价：</a:t>
            </a:r>
          </a:p>
          <a:p>
            <a:pPr algn="l" eaLnBrk="1" hangingPunct="1">
              <a:lnSpc>
                <a:spcPct val="120000"/>
              </a:lnSpc>
            </a:pPr>
            <a:r>
              <a:rPr lang="en-US" altLang="zh-CN" sz="2800"/>
              <a:t>while</a:t>
            </a:r>
            <a:r>
              <a:rPr lang="zh-CN" altLang="en-US" sz="2800"/>
              <a:t>（（*</a:t>
            </a:r>
            <a:r>
              <a:rPr lang="en-US" altLang="zh-CN" sz="2800"/>
              <a:t>to</a:t>
            </a:r>
            <a:r>
              <a:rPr lang="zh-CN" altLang="en-US" sz="2800"/>
              <a:t>＋＋＝*</a:t>
            </a:r>
            <a:r>
              <a:rPr lang="en-US" altLang="zh-CN" sz="2800"/>
              <a:t>from</a:t>
            </a:r>
            <a:r>
              <a:rPr lang="zh-CN" altLang="en-US" sz="2800"/>
              <a:t>＋＋）！＝</a:t>
            </a:r>
            <a:r>
              <a:rPr lang="en-US" altLang="zh-CN" sz="2800"/>
              <a:t>′</a:t>
            </a:r>
            <a:r>
              <a:rPr lang="zh-CN" altLang="en-US" sz="2800"/>
              <a:t>＼０</a:t>
            </a:r>
            <a:r>
              <a:rPr lang="en-US" altLang="zh-CN" sz="2800"/>
              <a:t>′</a:t>
            </a:r>
            <a:r>
              <a:rPr lang="zh-CN" altLang="en-US" sz="2800"/>
              <a:t>）；</a:t>
            </a:r>
          </a:p>
          <a:p>
            <a:pPr algn="l" eaLnBrk="1" hangingPunct="1">
              <a:lnSpc>
                <a:spcPct val="120000"/>
              </a:lnSpc>
            </a:pPr>
            <a:r>
              <a:rPr lang="zh-CN" altLang="en-US" sz="2800"/>
              <a:t>将*ｆｒｏｍ赋给*ｔｏ，如果赋值后的*ｔｏ值等于</a:t>
            </a:r>
            <a:r>
              <a:rPr lang="en-US" altLang="zh-CN" sz="2800"/>
              <a:t>′</a:t>
            </a:r>
            <a:r>
              <a:rPr lang="zh-CN" altLang="en-US" sz="2800"/>
              <a:t>＼０</a:t>
            </a:r>
            <a:r>
              <a:rPr lang="en-US" altLang="zh-CN" sz="2800"/>
              <a:t>′</a:t>
            </a:r>
            <a:r>
              <a:rPr lang="zh-CN" altLang="en-US" sz="2800"/>
              <a:t>，则循环终止（</a:t>
            </a:r>
            <a:r>
              <a:rPr lang="en-US" altLang="zh-CN" sz="2800"/>
              <a:t>′</a:t>
            </a:r>
            <a:r>
              <a:rPr lang="zh-CN" altLang="en-US" sz="2800"/>
              <a:t>＼０</a:t>
            </a:r>
            <a:r>
              <a:rPr lang="en-US" altLang="zh-CN" sz="2800"/>
              <a:t>′</a:t>
            </a:r>
            <a:r>
              <a:rPr lang="zh-CN" altLang="en-US" sz="2800"/>
              <a:t>已赋给*ｔｏ） </a:t>
            </a:r>
          </a:p>
        </p:txBody>
      </p:sp>
      <p:sp>
        <p:nvSpPr>
          <p:cNvPr id="1354755" name="Text Box 3"/>
          <p:cNvSpPr txBox="1">
            <a:spLocks noChangeArrowheads="1"/>
          </p:cNvSpPr>
          <p:nvPr/>
        </p:nvSpPr>
        <p:spPr bwMode="auto">
          <a:xfrm>
            <a:off x="323850" y="4365627"/>
            <a:ext cx="8642350" cy="1838325"/>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5</a:t>
            </a:r>
            <a:r>
              <a:rPr lang="zh-CN" altLang="en-US" sz="2800"/>
              <a:t>、函数体中ｗｈｉｌｅ语句也可以改用ｆｏｒ语句：</a:t>
            </a:r>
          </a:p>
          <a:p>
            <a:pPr algn="l" eaLnBrk="1" hangingPunct="1"/>
            <a:r>
              <a:rPr lang="en-US" altLang="zh-CN" sz="2800"/>
              <a:t>for</a:t>
            </a:r>
            <a:r>
              <a:rPr lang="zh-CN" altLang="en-US" sz="2800"/>
              <a:t>（；（*</a:t>
            </a:r>
            <a:r>
              <a:rPr lang="en-US" altLang="zh-CN" sz="2800"/>
              <a:t>to</a:t>
            </a:r>
            <a:r>
              <a:rPr lang="zh-CN" altLang="en-US" sz="2800"/>
              <a:t>＋＋＝*</a:t>
            </a:r>
            <a:r>
              <a:rPr lang="en-US" altLang="zh-CN" sz="2800"/>
              <a:t>from</a:t>
            </a:r>
            <a:r>
              <a:rPr lang="zh-CN" altLang="en-US" sz="2800"/>
              <a:t>＋＋）！＝０；）；</a:t>
            </a:r>
          </a:p>
          <a:p>
            <a:pPr algn="l" eaLnBrk="1" hangingPunct="1"/>
            <a:r>
              <a:rPr lang="zh-CN" altLang="en-US" sz="2800"/>
              <a:t>或</a:t>
            </a:r>
          </a:p>
          <a:p>
            <a:pPr algn="l" eaLnBrk="1" hangingPunct="1"/>
            <a:r>
              <a:rPr lang="en-US" altLang="zh-CN" sz="2800"/>
              <a:t>for</a:t>
            </a:r>
            <a:r>
              <a:rPr lang="zh-CN" altLang="en-US" sz="2800"/>
              <a:t>（；*</a:t>
            </a:r>
            <a:r>
              <a:rPr lang="en-US" altLang="zh-CN" sz="2800"/>
              <a:t>to</a:t>
            </a:r>
            <a:r>
              <a:rPr lang="zh-CN" altLang="en-US" sz="2800"/>
              <a:t>＋＋＝*</a:t>
            </a:r>
            <a:r>
              <a:rPr lang="en-US" altLang="zh-CN" sz="2800"/>
              <a:t>from</a:t>
            </a:r>
            <a:r>
              <a:rPr lang="zh-CN" altLang="en-US" sz="2800"/>
              <a:t>＋＋；）；</a:t>
            </a:r>
          </a:p>
        </p:txBody>
      </p:sp>
    </p:spTree>
    <p:extLst>
      <p:ext uri="{BB962C8B-B14F-4D97-AF65-F5344CB8AC3E}">
        <p14:creationId xmlns:p14="http://schemas.microsoft.com/office/powerpoint/2010/main" val="2013432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54754"/>
                                        </p:tgtEl>
                                        <p:attrNameLst>
                                          <p:attrName>style.visibility</p:attrName>
                                        </p:attrNameLst>
                                      </p:cBhvr>
                                      <p:to>
                                        <p:strVal val="visible"/>
                                      </p:to>
                                    </p:set>
                                    <p:anim calcmode="lin" valueType="num">
                                      <p:cBhvr additive="base">
                                        <p:cTn id="7" dur="500" fill="hold"/>
                                        <p:tgtEl>
                                          <p:spTgt spid="1354754"/>
                                        </p:tgtEl>
                                        <p:attrNameLst>
                                          <p:attrName>ppt_x</p:attrName>
                                        </p:attrNameLst>
                                      </p:cBhvr>
                                      <p:tavLst>
                                        <p:tav tm="0">
                                          <p:val>
                                            <p:strVal val="0-#ppt_w/2"/>
                                          </p:val>
                                        </p:tav>
                                        <p:tav tm="100000">
                                          <p:val>
                                            <p:strVal val="#ppt_x"/>
                                          </p:val>
                                        </p:tav>
                                      </p:tavLst>
                                    </p:anim>
                                    <p:anim calcmode="lin" valueType="num">
                                      <p:cBhvr additive="base">
                                        <p:cTn id="8" dur="500" fill="hold"/>
                                        <p:tgtEl>
                                          <p:spTgt spid="1354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4755"/>
                                        </p:tgtEl>
                                        <p:attrNameLst>
                                          <p:attrName>style.visibility</p:attrName>
                                        </p:attrNameLst>
                                      </p:cBhvr>
                                      <p:to>
                                        <p:strVal val="visible"/>
                                      </p:to>
                                    </p:set>
                                    <p:anim calcmode="lin" valueType="num">
                                      <p:cBhvr additive="base">
                                        <p:cTn id="13" dur="500" fill="hold"/>
                                        <p:tgtEl>
                                          <p:spTgt spid="1354755"/>
                                        </p:tgtEl>
                                        <p:attrNameLst>
                                          <p:attrName>ppt_x</p:attrName>
                                        </p:attrNameLst>
                                      </p:cBhvr>
                                      <p:tavLst>
                                        <p:tav tm="0">
                                          <p:val>
                                            <p:strVal val="0-#ppt_w/2"/>
                                          </p:val>
                                        </p:tav>
                                        <p:tav tm="100000">
                                          <p:val>
                                            <p:strVal val="#ppt_x"/>
                                          </p:val>
                                        </p:tav>
                                      </p:tavLst>
                                    </p:anim>
                                    <p:anim calcmode="lin" valueType="num">
                                      <p:cBhvr additive="base">
                                        <p:cTn id="14" dur="500" fill="hold"/>
                                        <p:tgtEl>
                                          <p:spTgt spid="1354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4754" grpId="0" animBg="1"/>
      <p:bldP spid="135475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Text Box 2"/>
          <p:cNvSpPr txBox="1">
            <a:spLocks noChangeArrowheads="1"/>
          </p:cNvSpPr>
          <p:nvPr/>
        </p:nvSpPr>
        <p:spPr bwMode="auto">
          <a:xfrm>
            <a:off x="250825" y="333375"/>
            <a:ext cx="8642350" cy="26924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6</a:t>
            </a:r>
            <a:r>
              <a:rPr lang="zh-CN" altLang="en-US" sz="2800"/>
              <a:t>、也可用指针变量，函数</a:t>
            </a:r>
            <a:r>
              <a:rPr lang="en-US" altLang="zh-CN" sz="2800"/>
              <a:t>copy_string</a:t>
            </a:r>
            <a:r>
              <a:rPr lang="zh-CN" altLang="en-US" sz="2800"/>
              <a:t>可写为</a:t>
            </a:r>
          </a:p>
          <a:p>
            <a:pPr algn="l" eaLnBrk="1" hangingPunct="1"/>
            <a:r>
              <a:rPr lang="en-US" altLang="zh-CN" sz="2800"/>
              <a:t>void  copy_string </a:t>
            </a:r>
            <a:r>
              <a:rPr lang="zh-CN" altLang="en-US" sz="2800"/>
              <a:t>（</a:t>
            </a:r>
            <a:r>
              <a:rPr lang="en-US" altLang="zh-CN" sz="2800"/>
              <a:t>char from</a:t>
            </a:r>
            <a:r>
              <a:rPr lang="zh-CN" altLang="en-US" sz="2800"/>
              <a:t>［ ］，</a:t>
            </a:r>
            <a:r>
              <a:rPr lang="en-US" altLang="zh-CN" sz="2800"/>
              <a:t>char </a:t>
            </a:r>
            <a:r>
              <a:rPr lang="zh-CN" altLang="en-US" sz="2800"/>
              <a:t>ｔｏ［ ］）</a:t>
            </a:r>
          </a:p>
          <a:p>
            <a:pPr algn="l" eaLnBrk="1" hangingPunct="1"/>
            <a:r>
              <a:rPr lang="zh-CN" altLang="en-US" sz="2800"/>
              <a:t>｛ｃｈａｒ*ｐ１，*ｐ２；</a:t>
            </a:r>
          </a:p>
          <a:p>
            <a:pPr algn="l" eaLnBrk="1" hangingPunct="1"/>
            <a:r>
              <a:rPr lang="zh-CN" altLang="en-US" sz="2800"/>
              <a:t>    ｐ１＝ｆｒｏｍ；ｐ２＝ｔｏ；</a:t>
            </a:r>
          </a:p>
          <a:p>
            <a:pPr algn="l" eaLnBrk="1" hangingPunct="1"/>
            <a:r>
              <a:rPr lang="zh-CN" altLang="en-US" sz="2800"/>
              <a:t>　</a:t>
            </a:r>
            <a:r>
              <a:rPr lang="en-US" altLang="zh-CN" sz="2800"/>
              <a:t>while</a:t>
            </a:r>
            <a:r>
              <a:rPr lang="zh-CN" altLang="en-US" sz="2800"/>
              <a:t>（（*</a:t>
            </a:r>
            <a:r>
              <a:rPr lang="en-US" altLang="zh-CN" sz="2800"/>
              <a:t>p2</a:t>
            </a:r>
            <a:r>
              <a:rPr lang="zh-CN" altLang="en-US" sz="2800"/>
              <a:t>＋＋＝*</a:t>
            </a:r>
            <a:r>
              <a:rPr lang="en-US" altLang="zh-CN" sz="2800"/>
              <a:t>p1</a:t>
            </a:r>
            <a:r>
              <a:rPr lang="zh-CN" altLang="en-US" sz="2800"/>
              <a:t>＋＋）！＝</a:t>
            </a:r>
            <a:r>
              <a:rPr lang="en-US" altLang="zh-CN" sz="2800"/>
              <a:t>′</a:t>
            </a:r>
            <a:r>
              <a:rPr lang="zh-CN" altLang="en-US" sz="2800"/>
              <a:t>＼０</a:t>
            </a:r>
            <a:r>
              <a:rPr lang="en-US" altLang="zh-CN" sz="2800"/>
              <a:t>′</a:t>
            </a:r>
            <a:r>
              <a:rPr lang="zh-CN" altLang="en-US" sz="2800"/>
              <a:t>）；</a:t>
            </a:r>
          </a:p>
          <a:p>
            <a:pPr algn="l" eaLnBrk="1" hangingPunct="1"/>
            <a:r>
              <a:rPr lang="zh-CN" altLang="en-US" sz="2800"/>
              <a:t>｝</a:t>
            </a:r>
          </a:p>
        </p:txBody>
      </p:sp>
      <p:sp>
        <p:nvSpPr>
          <p:cNvPr id="1355779" name="Text Box 3"/>
          <p:cNvSpPr txBox="1">
            <a:spLocks noChangeArrowheads="1"/>
          </p:cNvSpPr>
          <p:nvPr/>
        </p:nvSpPr>
        <p:spPr bwMode="auto">
          <a:xfrm>
            <a:off x="250827" y="3141663"/>
            <a:ext cx="7593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a:t>
            </a:r>
            <a:r>
              <a:rPr lang="zh-CN" altLang="en-US" sz="2800" b="1"/>
              <a:t>４</a:t>
            </a:r>
            <a:r>
              <a:rPr lang="en-US" altLang="zh-CN" sz="2800" b="1"/>
              <a:t>.</a:t>
            </a:r>
            <a:r>
              <a:rPr lang="zh-CN" altLang="en-US" sz="2800" b="1"/>
              <a:t>３ 对使用字符指针变量和字符数组的讨论</a:t>
            </a:r>
          </a:p>
        </p:txBody>
      </p:sp>
      <p:sp>
        <p:nvSpPr>
          <p:cNvPr id="1355780" name="Text Box 4"/>
          <p:cNvSpPr txBox="1">
            <a:spLocks noChangeArrowheads="1"/>
          </p:cNvSpPr>
          <p:nvPr/>
        </p:nvSpPr>
        <p:spPr bwMode="auto">
          <a:xfrm>
            <a:off x="323852" y="4005263"/>
            <a:ext cx="831691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虽然用字符数组和字符指针变量都能实现字符串的存储和运算，但它们二者之间是有区别的，不应混为一谈，主要有以下几点：</a:t>
            </a:r>
          </a:p>
        </p:txBody>
      </p:sp>
    </p:spTree>
    <p:extLst>
      <p:ext uri="{BB962C8B-B14F-4D97-AF65-F5344CB8AC3E}">
        <p14:creationId xmlns:p14="http://schemas.microsoft.com/office/powerpoint/2010/main" val="552471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5778"/>
                                        </p:tgtEl>
                                        <p:attrNameLst>
                                          <p:attrName>style.visibility</p:attrName>
                                        </p:attrNameLst>
                                      </p:cBhvr>
                                      <p:to>
                                        <p:strVal val="visible"/>
                                      </p:to>
                                    </p:set>
                                    <p:anim calcmode="lin" valueType="num">
                                      <p:cBhvr additive="base">
                                        <p:cTn id="7" dur="500" fill="hold"/>
                                        <p:tgtEl>
                                          <p:spTgt spid="1355778"/>
                                        </p:tgtEl>
                                        <p:attrNameLst>
                                          <p:attrName>ppt_x</p:attrName>
                                        </p:attrNameLst>
                                      </p:cBhvr>
                                      <p:tavLst>
                                        <p:tav tm="0">
                                          <p:val>
                                            <p:strVal val="0-#ppt_w/2"/>
                                          </p:val>
                                        </p:tav>
                                        <p:tav tm="100000">
                                          <p:val>
                                            <p:strVal val="#ppt_x"/>
                                          </p:val>
                                        </p:tav>
                                      </p:tavLst>
                                    </p:anim>
                                    <p:anim calcmode="lin" valueType="num">
                                      <p:cBhvr additive="base">
                                        <p:cTn id="8" dur="500" fill="hold"/>
                                        <p:tgtEl>
                                          <p:spTgt spid="13557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5779"/>
                                        </p:tgtEl>
                                        <p:attrNameLst>
                                          <p:attrName>style.visibility</p:attrName>
                                        </p:attrNameLst>
                                      </p:cBhvr>
                                      <p:to>
                                        <p:strVal val="visible"/>
                                      </p:to>
                                    </p:set>
                                    <p:anim calcmode="lin" valueType="num">
                                      <p:cBhvr additive="base">
                                        <p:cTn id="13" dur="500" fill="hold"/>
                                        <p:tgtEl>
                                          <p:spTgt spid="1355779"/>
                                        </p:tgtEl>
                                        <p:attrNameLst>
                                          <p:attrName>ppt_x</p:attrName>
                                        </p:attrNameLst>
                                      </p:cBhvr>
                                      <p:tavLst>
                                        <p:tav tm="0">
                                          <p:val>
                                            <p:strVal val="0-#ppt_w/2"/>
                                          </p:val>
                                        </p:tav>
                                        <p:tav tm="100000">
                                          <p:val>
                                            <p:strVal val="#ppt_x"/>
                                          </p:val>
                                        </p:tav>
                                      </p:tavLst>
                                    </p:anim>
                                    <p:anim calcmode="lin" valueType="num">
                                      <p:cBhvr additive="base">
                                        <p:cTn id="14" dur="500" fill="hold"/>
                                        <p:tgtEl>
                                          <p:spTgt spid="13557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55780"/>
                                        </p:tgtEl>
                                        <p:attrNameLst>
                                          <p:attrName>style.visibility</p:attrName>
                                        </p:attrNameLst>
                                      </p:cBhvr>
                                      <p:to>
                                        <p:strVal val="visible"/>
                                      </p:to>
                                    </p:set>
                                    <p:anim calcmode="lin" valueType="num">
                                      <p:cBhvr additive="base">
                                        <p:cTn id="19" dur="500" fill="hold"/>
                                        <p:tgtEl>
                                          <p:spTgt spid="1355780"/>
                                        </p:tgtEl>
                                        <p:attrNameLst>
                                          <p:attrName>ppt_x</p:attrName>
                                        </p:attrNameLst>
                                      </p:cBhvr>
                                      <p:tavLst>
                                        <p:tav tm="0">
                                          <p:val>
                                            <p:strVal val="0-#ppt_w/2"/>
                                          </p:val>
                                        </p:tav>
                                        <p:tav tm="100000">
                                          <p:val>
                                            <p:strVal val="#ppt_x"/>
                                          </p:val>
                                        </p:tav>
                                      </p:tavLst>
                                    </p:anim>
                                    <p:anim calcmode="lin" valueType="num">
                                      <p:cBhvr additive="base">
                                        <p:cTn id="20" dur="500" fill="hold"/>
                                        <p:tgtEl>
                                          <p:spTgt spid="1355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778" grpId="0" animBg="1"/>
      <p:bldP spid="1355779" grpId="0"/>
      <p:bldP spid="135578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323852" y="404815"/>
            <a:ext cx="8512175"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pPr>
            <a:r>
              <a:rPr lang="en-US" altLang="zh-CN" sz="2800"/>
              <a:t>(1) </a:t>
            </a:r>
            <a:r>
              <a:rPr lang="zh-CN" altLang="en-US" sz="2800"/>
              <a:t>字符数组由若干个元素组成，每个元素中放一个字符，而字符指针变量中存放的是地址（字符串第</a:t>
            </a:r>
            <a:r>
              <a:rPr lang="en-US" altLang="zh-CN" sz="2800"/>
              <a:t>1</a:t>
            </a:r>
            <a:r>
              <a:rPr lang="zh-CN" altLang="en-US" sz="2800"/>
              <a:t>个字符的地址），决不是将字符串放到字符指针变量中。</a:t>
            </a:r>
          </a:p>
          <a:p>
            <a:pPr algn="l" eaLnBrk="1" hangingPunct="1">
              <a:lnSpc>
                <a:spcPct val="110000"/>
              </a:lnSpc>
            </a:pPr>
            <a:r>
              <a:rPr lang="en-US" altLang="zh-CN" sz="2800"/>
              <a:t>(2)</a:t>
            </a:r>
            <a:r>
              <a:rPr lang="zh-CN" altLang="en-US" sz="2800"/>
              <a:t>赋值方式。对字符数组只能对各个元素赋值，不</a:t>
            </a:r>
          </a:p>
          <a:p>
            <a:pPr algn="l" eaLnBrk="1" hangingPunct="1">
              <a:lnSpc>
                <a:spcPct val="110000"/>
              </a:lnSpc>
            </a:pPr>
            <a:r>
              <a:rPr lang="zh-CN" altLang="en-US" sz="2800"/>
              <a:t>     能用以下办法对字符数组赋值。</a:t>
            </a:r>
          </a:p>
          <a:p>
            <a:pPr algn="l" eaLnBrk="1" hangingPunct="1">
              <a:lnSpc>
                <a:spcPct val="110000"/>
              </a:lnSpc>
            </a:pPr>
            <a:r>
              <a:rPr lang="zh-CN" altLang="en-US" sz="2800"/>
              <a:t>     </a:t>
            </a:r>
            <a:r>
              <a:rPr lang="en-US" altLang="zh-CN" sz="2800"/>
              <a:t>char  str</a:t>
            </a:r>
            <a:r>
              <a:rPr lang="zh-CN" altLang="en-US" sz="2800"/>
              <a:t>［１４］；</a:t>
            </a:r>
          </a:p>
          <a:p>
            <a:pPr algn="l" eaLnBrk="1" hangingPunct="1">
              <a:lnSpc>
                <a:spcPct val="110000"/>
              </a:lnSpc>
            </a:pPr>
            <a:r>
              <a:rPr lang="zh-CN" altLang="en-US" sz="2800"/>
              <a:t>     </a:t>
            </a:r>
            <a:r>
              <a:rPr lang="en-US" altLang="zh-CN" sz="2800"/>
              <a:t>str</a:t>
            </a:r>
            <a:r>
              <a:rPr lang="zh-CN" altLang="en-US" sz="2800"/>
              <a:t>＝</a:t>
            </a:r>
            <a:r>
              <a:rPr lang="en-US" altLang="zh-CN" sz="2800"/>
              <a:t>″</a:t>
            </a:r>
            <a:r>
              <a:rPr lang="zh-CN" altLang="en-US" sz="2800"/>
              <a:t>Ｉ ｌｏｖｅ Ｃｈｉｎａ！</a:t>
            </a:r>
            <a:r>
              <a:rPr lang="en-US" altLang="zh-CN" sz="2800"/>
              <a:t>″</a:t>
            </a:r>
            <a:r>
              <a:rPr lang="zh-CN" altLang="en-US" sz="2800"/>
              <a:t>；</a:t>
            </a:r>
          </a:p>
          <a:p>
            <a:pPr algn="l" eaLnBrk="1" hangingPunct="1">
              <a:lnSpc>
                <a:spcPct val="110000"/>
              </a:lnSpc>
            </a:pPr>
            <a:r>
              <a:rPr lang="zh-CN" altLang="en-US" sz="2800"/>
              <a:t>     而对字符指针变量，可以采用下面方法赋值：</a:t>
            </a:r>
          </a:p>
          <a:p>
            <a:pPr algn="l" eaLnBrk="1" hangingPunct="1">
              <a:lnSpc>
                <a:spcPct val="110000"/>
              </a:lnSpc>
            </a:pPr>
            <a:r>
              <a:rPr lang="zh-CN" altLang="en-US" sz="2800"/>
              <a:t>     </a:t>
            </a:r>
            <a:r>
              <a:rPr lang="en-US" altLang="zh-CN" sz="2800"/>
              <a:t>char*</a:t>
            </a:r>
            <a:r>
              <a:rPr lang="zh-CN" altLang="en-US" sz="2800"/>
              <a:t>ａ；</a:t>
            </a:r>
          </a:p>
          <a:p>
            <a:pPr algn="l" eaLnBrk="1" hangingPunct="1">
              <a:lnSpc>
                <a:spcPct val="110000"/>
              </a:lnSpc>
            </a:pPr>
            <a:r>
              <a:rPr lang="zh-CN" altLang="en-US" sz="2800"/>
              <a:t>    ａ＝</a:t>
            </a:r>
            <a:r>
              <a:rPr lang="en-US" altLang="zh-CN" sz="2800"/>
              <a:t>″</a:t>
            </a:r>
            <a:r>
              <a:rPr lang="zh-CN" altLang="en-US" sz="2800"/>
              <a:t>Ｉ ｌｏｖｅ Ｃｈｉｎａ！</a:t>
            </a:r>
            <a:r>
              <a:rPr lang="en-US" altLang="zh-CN" sz="2800"/>
              <a:t>″</a:t>
            </a:r>
            <a:r>
              <a:rPr lang="zh-CN" altLang="en-US" sz="2800"/>
              <a:t>；</a:t>
            </a:r>
          </a:p>
          <a:p>
            <a:pPr algn="l" eaLnBrk="1" hangingPunct="1">
              <a:lnSpc>
                <a:spcPct val="110000"/>
              </a:lnSpc>
            </a:pPr>
            <a:r>
              <a:rPr lang="zh-CN" altLang="en-US" sz="2800"/>
              <a:t>     但注意赋给ａ的不是字符，而是字符串第一个元素</a:t>
            </a:r>
          </a:p>
          <a:p>
            <a:pPr algn="l" eaLnBrk="1" hangingPunct="1">
              <a:lnSpc>
                <a:spcPct val="110000"/>
              </a:lnSpc>
            </a:pPr>
            <a:r>
              <a:rPr lang="zh-CN" altLang="en-US" sz="2800"/>
              <a:t>     的地址。</a:t>
            </a:r>
          </a:p>
        </p:txBody>
      </p:sp>
    </p:spTree>
    <p:extLst>
      <p:ext uri="{BB962C8B-B14F-4D97-AF65-F5344CB8AC3E}">
        <p14:creationId xmlns:p14="http://schemas.microsoft.com/office/powerpoint/2010/main" val="993636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Text Box 2"/>
          <p:cNvSpPr txBox="1">
            <a:spLocks noChangeArrowheads="1"/>
          </p:cNvSpPr>
          <p:nvPr/>
        </p:nvSpPr>
        <p:spPr bwMode="auto">
          <a:xfrm>
            <a:off x="323850" y="765175"/>
            <a:ext cx="864235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t>(3)</a:t>
            </a:r>
            <a:r>
              <a:rPr lang="zh-CN" altLang="en-US" sz="2800"/>
              <a:t>对字符指针变量赋初值：</a:t>
            </a:r>
          </a:p>
          <a:p>
            <a:pPr algn="l" eaLnBrk="1" hangingPunct="1">
              <a:lnSpc>
                <a:spcPct val="120000"/>
              </a:lnSpc>
            </a:pPr>
            <a:r>
              <a:rPr lang="zh-CN" altLang="en-US" sz="2800"/>
              <a:t>     </a:t>
            </a:r>
            <a:r>
              <a:rPr lang="en-US" altLang="zh-CN" sz="2800"/>
              <a:t>char *</a:t>
            </a:r>
            <a:r>
              <a:rPr lang="zh-CN" altLang="en-US" sz="2800"/>
              <a:t>ａ＝</a:t>
            </a:r>
            <a:r>
              <a:rPr lang="en-US" altLang="zh-CN" sz="2800"/>
              <a:t>″</a:t>
            </a:r>
            <a:r>
              <a:rPr lang="zh-CN" altLang="en-US" sz="2800"/>
              <a:t>Ｉ </a:t>
            </a:r>
            <a:r>
              <a:rPr lang="en-US" altLang="zh-CN" sz="2800"/>
              <a:t>love China</a:t>
            </a:r>
            <a:r>
              <a:rPr lang="zh-CN" altLang="en-US" sz="2800"/>
              <a:t>！</a:t>
            </a:r>
            <a:r>
              <a:rPr lang="en-US" altLang="zh-CN" sz="2800"/>
              <a:t>″</a:t>
            </a:r>
            <a:r>
              <a:rPr lang="zh-CN" altLang="en-US" sz="2800"/>
              <a:t>；等价于</a:t>
            </a:r>
          </a:p>
          <a:p>
            <a:pPr algn="l" eaLnBrk="1" hangingPunct="1">
              <a:lnSpc>
                <a:spcPct val="120000"/>
              </a:lnSpc>
            </a:pPr>
            <a:r>
              <a:rPr lang="zh-CN" altLang="en-US" sz="2800"/>
              <a:t>     </a:t>
            </a:r>
            <a:r>
              <a:rPr lang="en-US" altLang="zh-CN" sz="2800"/>
              <a:t>char*</a:t>
            </a:r>
            <a:r>
              <a:rPr lang="zh-CN" altLang="en-US" sz="2800"/>
              <a:t>ａ；</a:t>
            </a:r>
          </a:p>
          <a:p>
            <a:pPr algn="l" eaLnBrk="1" hangingPunct="1">
              <a:lnSpc>
                <a:spcPct val="120000"/>
              </a:lnSpc>
            </a:pPr>
            <a:r>
              <a:rPr lang="zh-CN" altLang="en-US" sz="2800"/>
              <a:t>    ａ＝</a:t>
            </a:r>
            <a:r>
              <a:rPr lang="en-US" altLang="zh-CN" sz="2800"/>
              <a:t>″</a:t>
            </a:r>
            <a:r>
              <a:rPr lang="zh-CN" altLang="en-US" sz="2800"/>
              <a:t>Ｉ ｌｏｖｅ Ｃｈｉｎａ！</a:t>
            </a:r>
            <a:r>
              <a:rPr lang="en-US" altLang="zh-CN" sz="2800"/>
              <a:t>″</a:t>
            </a:r>
            <a:r>
              <a:rPr lang="zh-CN" altLang="en-US" sz="2800"/>
              <a:t>；</a:t>
            </a:r>
          </a:p>
          <a:p>
            <a:pPr algn="l" eaLnBrk="1" hangingPunct="1">
              <a:lnSpc>
                <a:spcPct val="120000"/>
              </a:lnSpc>
            </a:pPr>
            <a:r>
              <a:rPr lang="zh-CN" altLang="en-US" sz="2800"/>
              <a:t>    而对数组的初始化：</a:t>
            </a:r>
          </a:p>
          <a:p>
            <a:pPr algn="l" eaLnBrk="1" hangingPunct="1">
              <a:lnSpc>
                <a:spcPct val="120000"/>
              </a:lnSpc>
            </a:pPr>
            <a:r>
              <a:rPr lang="zh-CN" altLang="en-US" sz="2800"/>
              <a:t>    </a:t>
            </a:r>
            <a:r>
              <a:rPr lang="en-US" altLang="zh-CN" sz="2800"/>
              <a:t>char  str</a:t>
            </a:r>
            <a:r>
              <a:rPr lang="zh-CN" altLang="en-US" sz="2800"/>
              <a:t>［１４］＝｛</a:t>
            </a:r>
            <a:r>
              <a:rPr lang="en-US" altLang="zh-CN" sz="2800"/>
              <a:t>″</a:t>
            </a:r>
            <a:r>
              <a:rPr lang="zh-CN" altLang="en-US" sz="2800"/>
              <a:t>Ｉ </a:t>
            </a:r>
            <a:r>
              <a:rPr lang="en-US" altLang="zh-CN" sz="2800"/>
              <a:t>love  China</a:t>
            </a:r>
            <a:r>
              <a:rPr lang="zh-CN" altLang="en-US" sz="2800"/>
              <a:t>！</a:t>
            </a:r>
            <a:r>
              <a:rPr lang="en-US" altLang="zh-CN" sz="2800"/>
              <a:t>″</a:t>
            </a:r>
            <a:r>
              <a:rPr lang="zh-CN" altLang="en-US" sz="2800"/>
              <a:t>｝</a:t>
            </a:r>
            <a:r>
              <a:rPr lang="en-US" altLang="zh-CN" sz="2800"/>
              <a:t>;</a:t>
            </a:r>
          </a:p>
          <a:p>
            <a:pPr algn="l" eaLnBrk="1" hangingPunct="1">
              <a:lnSpc>
                <a:spcPct val="120000"/>
              </a:lnSpc>
            </a:pPr>
            <a:r>
              <a:rPr lang="en-US" altLang="zh-CN" sz="2800"/>
              <a:t>    </a:t>
            </a:r>
            <a:r>
              <a:rPr lang="zh-CN" altLang="en-US" sz="2800"/>
              <a:t>不能等价于</a:t>
            </a:r>
          </a:p>
          <a:p>
            <a:pPr algn="l" eaLnBrk="1" hangingPunct="1">
              <a:lnSpc>
                <a:spcPct val="120000"/>
              </a:lnSpc>
            </a:pPr>
            <a:r>
              <a:rPr lang="zh-CN" altLang="en-US" sz="2800"/>
              <a:t>    </a:t>
            </a:r>
            <a:r>
              <a:rPr lang="en-US" altLang="zh-CN" sz="2800"/>
              <a:t>char str</a:t>
            </a:r>
            <a:r>
              <a:rPr lang="zh-CN" altLang="en-US" sz="2800"/>
              <a:t>［１４］；</a:t>
            </a:r>
          </a:p>
          <a:p>
            <a:pPr algn="l" eaLnBrk="1" hangingPunct="1">
              <a:lnSpc>
                <a:spcPct val="120000"/>
              </a:lnSpc>
            </a:pPr>
            <a:r>
              <a:rPr lang="zh-CN" altLang="en-US" sz="2800"/>
              <a:t>    </a:t>
            </a:r>
            <a:r>
              <a:rPr lang="en-US" altLang="zh-CN" sz="2800"/>
              <a:t>str</a:t>
            </a:r>
            <a:r>
              <a:rPr lang="zh-CN" altLang="en-US" sz="2800"/>
              <a:t>［ ］＝</a:t>
            </a:r>
            <a:r>
              <a:rPr lang="en-US" altLang="zh-CN" sz="2800"/>
              <a:t>″</a:t>
            </a:r>
            <a:r>
              <a:rPr lang="zh-CN" altLang="en-US" sz="2800"/>
              <a:t>Ｉ ｌｏｖｅ Ｃｈｉｎａ！</a:t>
            </a:r>
            <a:r>
              <a:rPr lang="en-US" altLang="zh-CN" sz="2800"/>
              <a:t>″</a:t>
            </a:r>
            <a:r>
              <a:rPr lang="zh-CN" altLang="en-US" sz="2800"/>
              <a:t>；</a:t>
            </a:r>
          </a:p>
        </p:txBody>
      </p:sp>
    </p:spTree>
    <p:extLst>
      <p:ext uri="{BB962C8B-B14F-4D97-AF65-F5344CB8AC3E}">
        <p14:creationId xmlns:p14="http://schemas.microsoft.com/office/powerpoint/2010/main" val="2200727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ext Box 2"/>
          <p:cNvSpPr txBox="1">
            <a:spLocks noChangeArrowheads="1"/>
          </p:cNvSpPr>
          <p:nvPr/>
        </p:nvSpPr>
        <p:spPr bwMode="auto">
          <a:xfrm>
            <a:off x="468313" y="260350"/>
            <a:ext cx="82804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t>(4) </a:t>
            </a:r>
            <a:r>
              <a:rPr lang="zh-CN" altLang="en-US" sz="2800"/>
              <a:t>如果定义了一个字符数组，在编译时为它分配内存单元，它有确定的地址。而定义一个字符指针变量时，给指针变量分配内存单元，在其中可以放一个字符变量的地址也就是说，该指针变量可以指向一个字符型数据，但如果未对它赋予一个地址值，则它并未具体指向一个确定的字符数据。  </a:t>
            </a:r>
          </a:p>
        </p:txBody>
      </p:sp>
      <p:sp>
        <p:nvSpPr>
          <p:cNvPr id="635907" name="Text Box 3"/>
          <p:cNvSpPr txBox="1">
            <a:spLocks noChangeArrowheads="1"/>
          </p:cNvSpPr>
          <p:nvPr/>
        </p:nvSpPr>
        <p:spPr bwMode="auto">
          <a:xfrm>
            <a:off x="468313" y="3429000"/>
            <a:ext cx="8496300" cy="320675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如</a:t>
            </a:r>
            <a:r>
              <a:rPr lang="en-US" altLang="zh-CN" sz="2800"/>
              <a:t>:   </a:t>
            </a:r>
            <a:r>
              <a:rPr lang="en-US" altLang="zh-CN" sz="2800" b="1">
                <a:solidFill>
                  <a:srgbClr val="008000"/>
                </a:solidFill>
              </a:rPr>
              <a:t>char str</a:t>
            </a:r>
            <a:r>
              <a:rPr lang="zh-CN" altLang="en-US" sz="2800" b="1">
                <a:solidFill>
                  <a:srgbClr val="008000"/>
                </a:solidFill>
              </a:rPr>
              <a:t>［１０］；</a:t>
            </a:r>
          </a:p>
          <a:p>
            <a:pPr algn="l" eaLnBrk="1" hangingPunct="1">
              <a:lnSpc>
                <a:spcPct val="120000"/>
              </a:lnSpc>
            </a:pPr>
            <a:r>
              <a:rPr lang="zh-CN" altLang="en-US" sz="2800" b="1">
                <a:solidFill>
                  <a:srgbClr val="008000"/>
                </a:solidFill>
              </a:rPr>
              <a:t>        </a:t>
            </a:r>
            <a:r>
              <a:rPr lang="en-US" altLang="zh-CN" sz="2800" b="1">
                <a:solidFill>
                  <a:srgbClr val="008000"/>
                </a:solidFill>
              </a:rPr>
              <a:t>scanf</a:t>
            </a:r>
            <a:r>
              <a:rPr lang="zh-CN" altLang="en-US" sz="2800" b="1">
                <a:solidFill>
                  <a:srgbClr val="008000"/>
                </a:solidFill>
              </a:rPr>
              <a:t>（</a:t>
            </a:r>
            <a:r>
              <a:rPr lang="en-US" altLang="zh-CN" sz="2800" b="1">
                <a:solidFill>
                  <a:srgbClr val="008000"/>
                </a:solidFill>
              </a:rPr>
              <a:t>″</a:t>
            </a:r>
            <a:r>
              <a:rPr lang="zh-CN" altLang="en-US" sz="2800" b="1">
                <a:solidFill>
                  <a:srgbClr val="008000"/>
                </a:solidFill>
              </a:rPr>
              <a:t>％ｓ</a:t>
            </a:r>
            <a:r>
              <a:rPr lang="en-US" altLang="zh-CN" sz="2800" b="1">
                <a:solidFill>
                  <a:srgbClr val="008000"/>
                </a:solidFill>
              </a:rPr>
              <a:t>″</a:t>
            </a:r>
            <a:r>
              <a:rPr lang="zh-CN" altLang="en-US" sz="2800" b="1">
                <a:solidFill>
                  <a:srgbClr val="008000"/>
                </a:solidFill>
              </a:rPr>
              <a:t>，</a:t>
            </a:r>
            <a:r>
              <a:rPr lang="en-US" altLang="zh-CN" sz="2800" b="1">
                <a:solidFill>
                  <a:srgbClr val="008000"/>
                </a:solidFill>
              </a:rPr>
              <a:t>str</a:t>
            </a:r>
            <a:r>
              <a:rPr lang="zh-CN" altLang="en-US" sz="2800" b="1">
                <a:solidFill>
                  <a:srgbClr val="008000"/>
                </a:solidFill>
              </a:rPr>
              <a:t>）；</a:t>
            </a:r>
            <a:r>
              <a:rPr lang="zh-CN" altLang="en-US" sz="2800"/>
              <a:t>是可以的。</a:t>
            </a:r>
          </a:p>
          <a:p>
            <a:pPr algn="l" eaLnBrk="1" hangingPunct="1">
              <a:lnSpc>
                <a:spcPct val="120000"/>
              </a:lnSpc>
            </a:pPr>
            <a:r>
              <a:rPr lang="zh-CN" altLang="en-US" sz="2800"/>
              <a:t>而常有人用下面的方法</a:t>
            </a:r>
            <a:r>
              <a:rPr lang="en-US" altLang="zh-CN" sz="2800"/>
              <a:t>,</a:t>
            </a:r>
            <a:r>
              <a:rPr lang="zh-CN" altLang="en-US" sz="2800"/>
              <a:t>目的是想输入一个字符串，虽然一般也能运行，但这种方法是危险的 ：</a:t>
            </a:r>
          </a:p>
          <a:p>
            <a:pPr algn="l" eaLnBrk="1" hangingPunct="1">
              <a:lnSpc>
                <a:spcPct val="120000"/>
              </a:lnSpc>
            </a:pPr>
            <a:r>
              <a:rPr lang="zh-CN" altLang="en-US" sz="2800"/>
              <a:t>         </a:t>
            </a:r>
            <a:r>
              <a:rPr lang="en-US" altLang="zh-CN" sz="2800" b="1">
                <a:solidFill>
                  <a:srgbClr val="A50021"/>
                </a:solidFill>
              </a:rPr>
              <a:t>char*</a:t>
            </a:r>
            <a:r>
              <a:rPr lang="zh-CN" altLang="en-US" sz="2800" b="1">
                <a:solidFill>
                  <a:srgbClr val="A50021"/>
                </a:solidFill>
              </a:rPr>
              <a:t>ａ；</a:t>
            </a:r>
          </a:p>
          <a:p>
            <a:pPr algn="l" eaLnBrk="1" hangingPunct="1">
              <a:lnSpc>
                <a:spcPct val="120000"/>
              </a:lnSpc>
            </a:pPr>
            <a:r>
              <a:rPr lang="zh-CN" altLang="en-US" sz="2800" b="1">
                <a:solidFill>
                  <a:srgbClr val="A50021"/>
                </a:solidFill>
              </a:rPr>
              <a:t>         </a:t>
            </a:r>
            <a:r>
              <a:rPr lang="en-US" altLang="zh-CN" sz="2800" b="1">
                <a:solidFill>
                  <a:srgbClr val="A50021"/>
                </a:solidFill>
              </a:rPr>
              <a:t>scanf</a:t>
            </a:r>
            <a:r>
              <a:rPr lang="zh-CN" altLang="en-US" sz="2800" b="1">
                <a:solidFill>
                  <a:srgbClr val="A50021"/>
                </a:solidFill>
              </a:rPr>
              <a:t>（</a:t>
            </a:r>
            <a:r>
              <a:rPr lang="en-US" altLang="zh-CN" sz="2800" b="1">
                <a:solidFill>
                  <a:srgbClr val="A50021"/>
                </a:solidFill>
              </a:rPr>
              <a:t>″</a:t>
            </a:r>
            <a:r>
              <a:rPr lang="zh-CN" altLang="en-US" sz="2800" b="1">
                <a:solidFill>
                  <a:srgbClr val="A50021"/>
                </a:solidFill>
              </a:rPr>
              <a:t>％ｓ</a:t>
            </a:r>
            <a:r>
              <a:rPr lang="en-US" altLang="zh-CN" sz="2800" b="1">
                <a:solidFill>
                  <a:srgbClr val="A50021"/>
                </a:solidFill>
              </a:rPr>
              <a:t>″</a:t>
            </a:r>
            <a:r>
              <a:rPr lang="zh-CN" altLang="en-US" sz="2800" b="1">
                <a:solidFill>
                  <a:srgbClr val="A50021"/>
                </a:solidFill>
              </a:rPr>
              <a:t>，ａ）；</a:t>
            </a:r>
          </a:p>
        </p:txBody>
      </p:sp>
    </p:spTree>
    <p:extLst>
      <p:ext uri="{BB962C8B-B14F-4D97-AF65-F5344CB8AC3E}">
        <p14:creationId xmlns:p14="http://schemas.microsoft.com/office/powerpoint/2010/main" val="32388290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Text Box 2"/>
          <p:cNvSpPr txBox="1">
            <a:spLocks noChangeArrowheads="1"/>
          </p:cNvSpPr>
          <p:nvPr/>
        </p:nvSpPr>
        <p:spPr bwMode="auto">
          <a:xfrm>
            <a:off x="1331915" y="476252"/>
            <a:ext cx="5832475" cy="1838325"/>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rgbClr val="336699"/>
                </a:solidFill>
              </a:rPr>
              <a:t>应当这样：</a:t>
            </a:r>
          </a:p>
          <a:p>
            <a:pPr algn="l" eaLnBrk="1" hangingPunct="1"/>
            <a:r>
              <a:rPr lang="zh-CN" altLang="en-US" sz="2800"/>
              <a:t>ｃｈａｒ*ａ，ｓｔｒ［１０］；</a:t>
            </a:r>
          </a:p>
          <a:p>
            <a:pPr algn="l" eaLnBrk="1" hangingPunct="1"/>
            <a:r>
              <a:rPr lang="zh-CN" altLang="en-US" sz="2800"/>
              <a:t>ａ＝ｓｔｒ；</a:t>
            </a:r>
          </a:p>
          <a:p>
            <a:pPr algn="l" eaLnBrk="1" hangingPunct="1"/>
            <a:r>
              <a:rPr lang="zh-CN" altLang="en-US" sz="2800"/>
              <a:t>ｓｃａｎｆ（</a:t>
            </a:r>
            <a:r>
              <a:rPr lang="en-US" altLang="zh-CN" sz="2800"/>
              <a:t>″</a:t>
            </a:r>
            <a:r>
              <a:rPr lang="zh-CN" altLang="en-US" sz="2800"/>
              <a:t>％ｓ</a:t>
            </a:r>
            <a:r>
              <a:rPr lang="en-US" altLang="zh-CN" sz="2800"/>
              <a:t>″</a:t>
            </a:r>
            <a:r>
              <a:rPr lang="zh-CN" altLang="en-US" sz="2800"/>
              <a:t>，ａ）；</a:t>
            </a:r>
          </a:p>
        </p:txBody>
      </p:sp>
      <p:sp>
        <p:nvSpPr>
          <p:cNvPr id="1359875" name="Text Box 3"/>
          <p:cNvSpPr txBox="1">
            <a:spLocks noChangeArrowheads="1"/>
          </p:cNvSpPr>
          <p:nvPr/>
        </p:nvSpPr>
        <p:spPr bwMode="auto">
          <a:xfrm>
            <a:off x="684215" y="2492377"/>
            <a:ext cx="6022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t>(5) </a:t>
            </a:r>
            <a:r>
              <a:rPr lang="zh-CN" altLang="en-US" sz="2800"/>
              <a:t>指针变量的值是可以改变的，如：</a:t>
            </a:r>
          </a:p>
        </p:txBody>
      </p:sp>
      <p:sp>
        <p:nvSpPr>
          <p:cNvPr id="1359876" name="Text Box 4"/>
          <p:cNvSpPr txBox="1">
            <a:spLocks noChangeArrowheads="1"/>
          </p:cNvSpPr>
          <p:nvPr/>
        </p:nvSpPr>
        <p:spPr bwMode="auto">
          <a:xfrm>
            <a:off x="971550" y="3141665"/>
            <a:ext cx="4745038" cy="528637"/>
          </a:xfrm>
          <a:prstGeom prst="rect">
            <a:avLst/>
          </a:prstGeom>
          <a:solidFill>
            <a:srgbClr val="CC0000"/>
          </a:solidFill>
          <a:ln w="9525">
            <a:solidFill>
              <a:srgbClr val="CC0000"/>
            </a:solidFill>
            <a:miter lim="800000"/>
            <a:headEnd/>
            <a:tailEnd/>
          </a:ln>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２</a:t>
            </a:r>
            <a:r>
              <a:rPr lang="en-US" altLang="zh-CN" sz="2800" b="1">
                <a:solidFill>
                  <a:schemeClr val="bg1"/>
                </a:solidFill>
              </a:rPr>
              <a:t>0</a:t>
            </a:r>
            <a:r>
              <a:rPr lang="zh-CN" altLang="en-US" sz="2800" b="1">
                <a:solidFill>
                  <a:schemeClr val="bg1"/>
                </a:solidFill>
              </a:rPr>
              <a:t>　改变指针变量的值</a:t>
            </a:r>
          </a:p>
        </p:txBody>
      </p:sp>
      <p:sp>
        <p:nvSpPr>
          <p:cNvPr id="1359877" name="Text Box 5"/>
          <p:cNvSpPr txBox="1">
            <a:spLocks noChangeArrowheads="1"/>
          </p:cNvSpPr>
          <p:nvPr/>
        </p:nvSpPr>
        <p:spPr bwMode="auto">
          <a:xfrm>
            <a:off x="900113" y="4005263"/>
            <a:ext cx="604996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en-US" altLang="zh-CN" sz="2800"/>
              <a:t>void </a:t>
            </a:r>
            <a:r>
              <a:rPr lang="zh-CN" altLang="en-US" sz="2800"/>
              <a:t>ｍａｉｎ（）</a:t>
            </a:r>
          </a:p>
          <a:p>
            <a:pPr algn="l" eaLnBrk="1" hangingPunct="1"/>
            <a:r>
              <a:rPr lang="zh-CN" altLang="en-US" sz="2800"/>
              <a:t>｛</a:t>
            </a:r>
            <a:r>
              <a:rPr lang="en-US" altLang="zh-CN" sz="2800"/>
              <a:t>char*</a:t>
            </a:r>
            <a:r>
              <a:rPr lang="zh-CN" altLang="en-US" sz="2800"/>
              <a:t>ａ＝</a:t>
            </a:r>
            <a:r>
              <a:rPr lang="en-US" altLang="zh-CN" sz="2800"/>
              <a:t>″I love China</a:t>
            </a:r>
            <a:r>
              <a:rPr lang="zh-CN" altLang="en-US" sz="2800"/>
              <a:t>！</a:t>
            </a:r>
            <a:r>
              <a:rPr lang="en-US" altLang="zh-CN" sz="2800"/>
              <a:t>″</a:t>
            </a:r>
            <a:r>
              <a:rPr lang="zh-CN" altLang="en-US" sz="2800"/>
              <a:t>；</a:t>
            </a:r>
          </a:p>
          <a:p>
            <a:pPr algn="l" eaLnBrk="1" hangingPunct="1"/>
            <a:r>
              <a:rPr lang="zh-CN" altLang="en-US" sz="2800"/>
              <a:t>   ａ＝ａ＋７；</a:t>
            </a:r>
          </a:p>
          <a:p>
            <a:pPr algn="l" eaLnBrk="1" hangingPunct="1"/>
            <a:r>
              <a:rPr lang="zh-CN" altLang="en-US" sz="2800"/>
              <a:t>    </a:t>
            </a:r>
            <a:r>
              <a:rPr lang="en-US" altLang="zh-CN" sz="2800"/>
              <a:t>printf</a:t>
            </a:r>
            <a:r>
              <a:rPr lang="zh-CN" altLang="en-US" sz="2800"/>
              <a:t>（</a:t>
            </a:r>
            <a:r>
              <a:rPr lang="en-US" altLang="zh-CN" sz="2800"/>
              <a:t>″</a:t>
            </a:r>
            <a:r>
              <a:rPr lang="zh-CN" altLang="en-US" sz="2800"/>
              <a:t>％ｓ</a:t>
            </a:r>
            <a:r>
              <a:rPr lang="en-US" altLang="zh-CN" sz="2800"/>
              <a:t>″</a:t>
            </a:r>
            <a:r>
              <a:rPr lang="zh-CN" altLang="en-US" sz="2800"/>
              <a:t>，ａ）；</a:t>
            </a:r>
          </a:p>
          <a:p>
            <a:pPr algn="l" eaLnBrk="1" hangingPunct="1"/>
            <a:r>
              <a:rPr lang="zh-CN" altLang="en-US" sz="2800"/>
              <a:t>  ｝</a:t>
            </a:r>
          </a:p>
        </p:txBody>
      </p:sp>
    </p:spTree>
    <p:extLst>
      <p:ext uri="{BB962C8B-B14F-4D97-AF65-F5344CB8AC3E}">
        <p14:creationId xmlns:p14="http://schemas.microsoft.com/office/powerpoint/2010/main" val="909329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59874"/>
                                        </p:tgtEl>
                                        <p:attrNameLst>
                                          <p:attrName>style.visibility</p:attrName>
                                        </p:attrNameLst>
                                      </p:cBhvr>
                                      <p:to>
                                        <p:strVal val="visible"/>
                                      </p:to>
                                    </p:set>
                                    <p:anim calcmode="lin" valueType="num">
                                      <p:cBhvr additive="base">
                                        <p:cTn id="7" dur="500" fill="hold"/>
                                        <p:tgtEl>
                                          <p:spTgt spid="1359874"/>
                                        </p:tgtEl>
                                        <p:attrNameLst>
                                          <p:attrName>ppt_x</p:attrName>
                                        </p:attrNameLst>
                                      </p:cBhvr>
                                      <p:tavLst>
                                        <p:tav tm="0">
                                          <p:val>
                                            <p:strVal val="0-#ppt_w/2"/>
                                          </p:val>
                                        </p:tav>
                                        <p:tav tm="100000">
                                          <p:val>
                                            <p:strVal val="#ppt_x"/>
                                          </p:val>
                                        </p:tav>
                                      </p:tavLst>
                                    </p:anim>
                                    <p:anim calcmode="lin" valueType="num">
                                      <p:cBhvr additive="base">
                                        <p:cTn id="8" dur="500" fill="hold"/>
                                        <p:tgtEl>
                                          <p:spTgt spid="13598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59875"/>
                                        </p:tgtEl>
                                        <p:attrNameLst>
                                          <p:attrName>style.visibility</p:attrName>
                                        </p:attrNameLst>
                                      </p:cBhvr>
                                      <p:to>
                                        <p:strVal val="visible"/>
                                      </p:to>
                                    </p:set>
                                    <p:anim calcmode="lin" valueType="num">
                                      <p:cBhvr additive="base">
                                        <p:cTn id="13" dur="500" fill="hold"/>
                                        <p:tgtEl>
                                          <p:spTgt spid="1359875"/>
                                        </p:tgtEl>
                                        <p:attrNameLst>
                                          <p:attrName>ppt_x</p:attrName>
                                        </p:attrNameLst>
                                      </p:cBhvr>
                                      <p:tavLst>
                                        <p:tav tm="0">
                                          <p:val>
                                            <p:strVal val="1+#ppt_w/2"/>
                                          </p:val>
                                        </p:tav>
                                        <p:tav tm="100000">
                                          <p:val>
                                            <p:strVal val="#ppt_x"/>
                                          </p:val>
                                        </p:tav>
                                      </p:tavLst>
                                    </p:anim>
                                    <p:anim calcmode="lin" valueType="num">
                                      <p:cBhvr additive="base">
                                        <p:cTn id="14" dur="500" fill="hold"/>
                                        <p:tgtEl>
                                          <p:spTgt spid="13598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59876"/>
                                        </p:tgtEl>
                                        <p:attrNameLst>
                                          <p:attrName>style.visibility</p:attrName>
                                        </p:attrNameLst>
                                      </p:cBhvr>
                                      <p:to>
                                        <p:strVal val="visible"/>
                                      </p:to>
                                    </p:set>
                                    <p:anim calcmode="lin" valueType="num">
                                      <p:cBhvr additive="base">
                                        <p:cTn id="19" dur="500" fill="hold"/>
                                        <p:tgtEl>
                                          <p:spTgt spid="1359876"/>
                                        </p:tgtEl>
                                        <p:attrNameLst>
                                          <p:attrName>ppt_x</p:attrName>
                                        </p:attrNameLst>
                                      </p:cBhvr>
                                      <p:tavLst>
                                        <p:tav tm="0">
                                          <p:val>
                                            <p:strVal val="0-#ppt_w/2"/>
                                          </p:val>
                                        </p:tav>
                                        <p:tav tm="100000">
                                          <p:val>
                                            <p:strVal val="#ppt_x"/>
                                          </p:val>
                                        </p:tav>
                                      </p:tavLst>
                                    </p:anim>
                                    <p:anim calcmode="lin" valueType="num">
                                      <p:cBhvr additive="base">
                                        <p:cTn id="20" dur="500" fill="hold"/>
                                        <p:tgtEl>
                                          <p:spTgt spid="13598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59877"/>
                                        </p:tgtEl>
                                        <p:attrNameLst>
                                          <p:attrName>style.visibility</p:attrName>
                                        </p:attrNameLst>
                                      </p:cBhvr>
                                      <p:to>
                                        <p:strVal val="visible"/>
                                      </p:to>
                                    </p:set>
                                    <p:anim calcmode="lin" valueType="num">
                                      <p:cBhvr additive="base">
                                        <p:cTn id="25" dur="500" fill="hold"/>
                                        <p:tgtEl>
                                          <p:spTgt spid="1359877"/>
                                        </p:tgtEl>
                                        <p:attrNameLst>
                                          <p:attrName>ppt_x</p:attrName>
                                        </p:attrNameLst>
                                      </p:cBhvr>
                                      <p:tavLst>
                                        <p:tav tm="0">
                                          <p:val>
                                            <p:strVal val="#ppt_x"/>
                                          </p:val>
                                        </p:tav>
                                        <p:tav tm="100000">
                                          <p:val>
                                            <p:strVal val="#ppt_x"/>
                                          </p:val>
                                        </p:tav>
                                      </p:tavLst>
                                    </p:anim>
                                    <p:anim calcmode="lin" valueType="num">
                                      <p:cBhvr additive="base">
                                        <p:cTn id="26" dur="500" fill="hold"/>
                                        <p:tgtEl>
                                          <p:spTgt spid="13598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9874" grpId="0" animBg="1"/>
      <p:bldP spid="1359875" grpId="0"/>
      <p:bldP spid="1359876" grpId="0" animBg="1"/>
      <p:bldP spid="13598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146" name="Text Box 2"/>
          <p:cNvSpPr txBox="1">
            <a:spLocks noChangeArrowheads="1"/>
          </p:cNvSpPr>
          <p:nvPr/>
        </p:nvSpPr>
        <p:spPr bwMode="auto">
          <a:xfrm>
            <a:off x="179388" y="333377"/>
            <a:ext cx="8642350"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下面都是合法的定义：</a:t>
            </a:r>
          </a:p>
          <a:p>
            <a:pPr algn="l" eaLnBrk="1" hangingPunct="1">
              <a:lnSpc>
                <a:spcPct val="130000"/>
              </a:lnSpc>
            </a:pPr>
            <a:r>
              <a:rPr lang="en-US" altLang="zh-CN" sz="2800"/>
              <a:t>float  *pointer_</a:t>
            </a:r>
            <a:r>
              <a:rPr lang="zh-CN" altLang="en-US" sz="2800"/>
              <a:t>３；     </a:t>
            </a:r>
            <a:r>
              <a:rPr lang="en-US" altLang="zh-CN" sz="2800">
                <a:solidFill>
                  <a:srgbClr val="008000"/>
                </a:solidFill>
              </a:rPr>
              <a:t>// pointer_</a:t>
            </a:r>
            <a:r>
              <a:rPr lang="zh-CN" altLang="en-US" sz="2800">
                <a:solidFill>
                  <a:srgbClr val="008000"/>
                </a:solidFill>
              </a:rPr>
              <a:t>３是指向</a:t>
            </a:r>
            <a:r>
              <a:rPr lang="en-US" altLang="zh-CN" sz="2800">
                <a:solidFill>
                  <a:srgbClr val="008000"/>
                </a:solidFill>
              </a:rPr>
              <a:t>float</a:t>
            </a:r>
            <a:r>
              <a:rPr lang="zh-CN" altLang="en-US" sz="2800">
                <a:solidFill>
                  <a:srgbClr val="008000"/>
                </a:solidFill>
              </a:rPr>
              <a:t>型变量的指针变量</a:t>
            </a:r>
          </a:p>
          <a:p>
            <a:pPr algn="l" eaLnBrk="1" hangingPunct="1"/>
            <a:r>
              <a:rPr lang="en-US" altLang="zh-CN" sz="2800"/>
              <a:t>char *pointer_</a:t>
            </a:r>
            <a:r>
              <a:rPr lang="zh-CN" altLang="en-US" sz="2800"/>
              <a:t>４；  </a:t>
            </a:r>
            <a:r>
              <a:rPr lang="en-US" altLang="zh-CN" sz="2800">
                <a:solidFill>
                  <a:srgbClr val="008000"/>
                </a:solidFill>
              </a:rPr>
              <a:t>//pointer_</a:t>
            </a:r>
            <a:r>
              <a:rPr lang="zh-CN" altLang="en-US" sz="2800">
                <a:solidFill>
                  <a:srgbClr val="008000"/>
                </a:solidFill>
              </a:rPr>
              <a:t>４是指向字符型变量的指针变量</a:t>
            </a:r>
          </a:p>
          <a:p>
            <a:pPr algn="l" eaLnBrk="1" hangingPunct="1">
              <a:lnSpc>
                <a:spcPct val="130000"/>
              </a:lnSpc>
            </a:pPr>
            <a:r>
              <a:rPr lang="zh-CN" altLang="en-US" sz="2800" b="1">
                <a:solidFill>
                  <a:srgbClr val="336699"/>
                </a:solidFill>
              </a:rPr>
              <a:t>可以用赋值语句使一个</a:t>
            </a:r>
          </a:p>
          <a:p>
            <a:pPr algn="l" eaLnBrk="1" hangingPunct="1">
              <a:lnSpc>
                <a:spcPct val="130000"/>
              </a:lnSpc>
            </a:pPr>
            <a:r>
              <a:rPr lang="zh-CN" altLang="en-US" sz="2800" b="1">
                <a:solidFill>
                  <a:srgbClr val="336699"/>
                </a:solidFill>
              </a:rPr>
              <a:t>指针变量得到另一个变</a:t>
            </a:r>
          </a:p>
          <a:p>
            <a:pPr algn="l" eaLnBrk="1" hangingPunct="1">
              <a:lnSpc>
                <a:spcPct val="130000"/>
              </a:lnSpc>
            </a:pPr>
            <a:r>
              <a:rPr lang="zh-CN" altLang="en-US" sz="2800" b="1">
                <a:solidFill>
                  <a:srgbClr val="336699"/>
                </a:solidFill>
              </a:rPr>
              <a:t>量的地址，从而使它指</a:t>
            </a:r>
          </a:p>
          <a:p>
            <a:pPr algn="l" eaLnBrk="1" hangingPunct="1">
              <a:lnSpc>
                <a:spcPct val="130000"/>
              </a:lnSpc>
            </a:pPr>
            <a:r>
              <a:rPr lang="zh-CN" altLang="en-US" sz="2800" b="1">
                <a:solidFill>
                  <a:srgbClr val="336699"/>
                </a:solidFill>
              </a:rPr>
              <a:t>向一个该变量。如：</a:t>
            </a:r>
          </a:p>
          <a:p>
            <a:pPr algn="l" eaLnBrk="1" hangingPunct="1">
              <a:lnSpc>
                <a:spcPct val="130000"/>
              </a:lnSpc>
            </a:pPr>
            <a:r>
              <a:rPr lang="en-US" altLang="zh-CN" sz="2800"/>
              <a:t>pointer_</a:t>
            </a:r>
            <a:r>
              <a:rPr lang="zh-CN" altLang="en-US" sz="2800"/>
              <a:t>１＝＆ｉ；</a:t>
            </a:r>
          </a:p>
          <a:p>
            <a:pPr algn="l" eaLnBrk="1" hangingPunct="1">
              <a:lnSpc>
                <a:spcPct val="130000"/>
              </a:lnSpc>
            </a:pPr>
            <a:r>
              <a:rPr lang="en-US" altLang="zh-CN" sz="2800"/>
              <a:t>pointer_</a:t>
            </a:r>
            <a:r>
              <a:rPr lang="zh-CN" altLang="en-US" sz="2800"/>
              <a:t>２＝＆ｊ；</a:t>
            </a:r>
          </a:p>
        </p:txBody>
      </p:sp>
      <p:pic>
        <p:nvPicPr>
          <p:cNvPr id="1286147" name="Picture 3" descr="j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290" y="2565400"/>
            <a:ext cx="363378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4668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86146"/>
                                        </p:tgtEl>
                                        <p:attrNameLst>
                                          <p:attrName>style.visibility</p:attrName>
                                        </p:attrNameLst>
                                      </p:cBhvr>
                                      <p:to>
                                        <p:strVal val="visible"/>
                                      </p:to>
                                    </p:set>
                                    <p:animEffect transition="in" filter="blinds(horizontal)">
                                      <p:cBhvr>
                                        <p:cTn id="7" dur="500"/>
                                        <p:tgtEl>
                                          <p:spTgt spid="128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1286147"/>
                                        </p:tgtEl>
                                        <p:attrNameLst>
                                          <p:attrName>style.visibility</p:attrName>
                                        </p:attrNameLst>
                                      </p:cBhvr>
                                      <p:to>
                                        <p:strVal val="visible"/>
                                      </p:to>
                                    </p:set>
                                    <p:anim calcmode="lin" valueType="num">
                                      <p:cBhvr additive="base">
                                        <p:cTn id="12" dur="500" fill="hold"/>
                                        <p:tgtEl>
                                          <p:spTgt spid="1286147"/>
                                        </p:tgtEl>
                                        <p:attrNameLst>
                                          <p:attrName>ppt_x</p:attrName>
                                        </p:attrNameLst>
                                      </p:cBhvr>
                                      <p:tavLst>
                                        <p:tav tm="0">
                                          <p:val>
                                            <p:strVal val="1+#ppt_w/2"/>
                                          </p:val>
                                        </p:tav>
                                        <p:tav tm="100000">
                                          <p:val>
                                            <p:strVal val="#ppt_x"/>
                                          </p:val>
                                        </p:tav>
                                      </p:tavLst>
                                    </p:anim>
                                    <p:anim calcmode="lin" valueType="num">
                                      <p:cBhvr additive="base">
                                        <p:cTn id="13" dur="500" fill="hold"/>
                                        <p:tgtEl>
                                          <p:spTgt spid="1286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614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Text Box 2"/>
          <p:cNvSpPr txBox="1">
            <a:spLocks noChangeArrowheads="1"/>
          </p:cNvSpPr>
          <p:nvPr/>
        </p:nvSpPr>
        <p:spPr bwMode="auto">
          <a:xfrm>
            <a:off x="395288" y="765177"/>
            <a:ext cx="84963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需要说明，若定义了一个指针变量，并使它指向一个字符串，就可以用下标形式引用指针变量所指的字符串中的字符。例</a:t>
            </a:r>
            <a:r>
              <a:rPr lang="en-US" altLang="zh-CN" sz="2800"/>
              <a:t>10</a:t>
            </a:r>
            <a:r>
              <a:rPr lang="zh-CN" altLang="en-US" sz="2800"/>
              <a:t>．２</a:t>
            </a:r>
            <a:r>
              <a:rPr lang="en-US" altLang="zh-CN" sz="2800"/>
              <a:t>1 </a:t>
            </a:r>
          </a:p>
          <a:p>
            <a:pPr algn="l" eaLnBrk="1" hangingPunct="1"/>
            <a:endParaRPr lang="en-US" altLang="zh-CN" sz="2800"/>
          </a:p>
          <a:p>
            <a:pPr algn="l" eaLnBrk="1" hangingPunct="1"/>
            <a:r>
              <a:rPr lang="en-US" altLang="zh-CN" sz="2800"/>
              <a:t>#include &lt;stdio.h&gt;</a:t>
            </a:r>
          </a:p>
          <a:p>
            <a:pPr algn="l" eaLnBrk="1" hangingPunct="1"/>
            <a:r>
              <a:rPr lang="en-US" altLang="zh-CN" sz="2800"/>
              <a:t>void</a:t>
            </a:r>
            <a:r>
              <a:rPr lang="zh-CN" altLang="en-US" sz="2800"/>
              <a:t>　</a:t>
            </a:r>
            <a:r>
              <a:rPr lang="en-US" altLang="zh-CN" sz="2800" b="1">
                <a:solidFill>
                  <a:srgbClr val="A50021"/>
                </a:solidFill>
              </a:rPr>
              <a:t>main</a:t>
            </a:r>
            <a:r>
              <a:rPr lang="zh-CN" altLang="en-US" sz="2800"/>
              <a:t>（）</a:t>
            </a:r>
          </a:p>
          <a:p>
            <a:pPr algn="l" eaLnBrk="1" hangingPunct="1"/>
            <a:r>
              <a:rPr lang="zh-CN" altLang="en-US" sz="2800"/>
              <a:t>｛</a:t>
            </a:r>
            <a:r>
              <a:rPr lang="en-US" altLang="zh-CN" sz="2800"/>
              <a:t>char*</a:t>
            </a:r>
            <a:r>
              <a:rPr lang="zh-CN" altLang="en-US" sz="2800"/>
              <a:t>ａ＝</a:t>
            </a:r>
            <a:r>
              <a:rPr lang="en-US" altLang="zh-CN" sz="2800"/>
              <a:t>″</a:t>
            </a:r>
            <a:r>
              <a:rPr lang="zh-CN" altLang="en-US" sz="2800"/>
              <a:t>Ｉ </a:t>
            </a:r>
            <a:r>
              <a:rPr lang="en-US" altLang="zh-CN" sz="2800"/>
              <a:t>love </a:t>
            </a:r>
            <a:r>
              <a:rPr lang="zh-CN" altLang="en-US" sz="2800"/>
              <a:t>Ｃ</a:t>
            </a:r>
            <a:r>
              <a:rPr lang="en-US" altLang="zh-CN" sz="2800"/>
              <a:t>hina!″</a:t>
            </a:r>
            <a:r>
              <a:rPr lang="zh-CN" altLang="en-US" sz="2800"/>
              <a:t>；</a:t>
            </a:r>
          </a:p>
          <a:p>
            <a:pPr algn="l" eaLnBrk="1" hangingPunct="1"/>
            <a:r>
              <a:rPr lang="zh-CN" altLang="en-US" sz="2800"/>
              <a:t>    </a:t>
            </a:r>
            <a:r>
              <a:rPr lang="en-US" altLang="zh-CN" sz="2800"/>
              <a:t>int </a:t>
            </a:r>
            <a:r>
              <a:rPr lang="zh-CN" altLang="en-US" sz="2800"/>
              <a:t>ｉ；</a:t>
            </a:r>
          </a:p>
          <a:p>
            <a:pPr algn="l" eaLnBrk="1" hangingPunct="1"/>
            <a:r>
              <a:rPr lang="zh-CN" altLang="en-US" sz="2800"/>
              <a:t>    </a:t>
            </a:r>
            <a:r>
              <a:rPr lang="en-US" altLang="zh-CN" sz="2800"/>
              <a:t>printf ( “ The sixth character is %c</a:t>
            </a:r>
            <a:r>
              <a:rPr lang="zh-CN" altLang="en-US" sz="2800"/>
              <a:t>＼</a:t>
            </a:r>
            <a:r>
              <a:rPr lang="en-US" altLang="zh-CN" sz="2800"/>
              <a:t>n"</a:t>
            </a:r>
            <a:r>
              <a:rPr lang="zh-CN" altLang="en-US" sz="2800"/>
              <a:t>，</a:t>
            </a:r>
            <a:r>
              <a:rPr lang="en-US" altLang="zh-CN" sz="2800"/>
              <a:t>a</a:t>
            </a:r>
            <a:r>
              <a:rPr lang="zh-CN" altLang="en-US" sz="2800"/>
              <a:t>［</a:t>
            </a:r>
            <a:r>
              <a:rPr lang="en-US" altLang="zh-CN" sz="2800"/>
              <a:t>5</a:t>
            </a:r>
            <a:r>
              <a:rPr lang="zh-CN" altLang="en-US" sz="2800"/>
              <a:t>］</a:t>
            </a:r>
            <a:r>
              <a:rPr lang="en-US" altLang="zh-CN" sz="2800"/>
              <a:t>);</a:t>
            </a:r>
          </a:p>
          <a:p>
            <a:pPr algn="l" eaLnBrk="1" hangingPunct="1"/>
            <a:r>
              <a:rPr lang="en-US" altLang="zh-CN" sz="2800"/>
              <a:t>    for</a:t>
            </a:r>
            <a:r>
              <a:rPr lang="zh-CN" altLang="en-US" sz="2800"/>
              <a:t>（ｉ＝０；ａ［ｉ］！＝</a:t>
            </a:r>
            <a:r>
              <a:rPr lang="en-US" altLang="zh-CN" sz="2800"/>
              <a:t>′</a:t>
            </a:r>
            <a:r>
              <a:rPr lang="zh-CN" altLang="en-US" sz="2800"/>
              <a:t>＼０</a:t>
            </a:r>
            <a:r>
              <a:rPr lang="en-US" altLang="zh-CN" sz="2800"/>
              <a:t>′</a:t>
            </a:r>
            <a:r>
              <a:rPr lang="zh-CN" altLang="en-US" sz="2800"/>
              <a:t>；ｉ＋＋）</a:t>
            </a:r>
          </a:p>
          <a:p>
            <a:pPr algn="l" eaLnBrk="1" hangingPunct="1"/>
            <a:r>
              <a:rPr lang="zh-CN" altLang="en-US" sz="2800"/>
              <a:t>     </a:t>
            </a:r>
            <a:r>
              <a:rPr lang="en-US" altLang="zh-CN" sz="2800"/>
              <a:t>printf</a:t>
            </a:r>
            <a:r>
              <a:rPr lang="zh-CN" altLang="en-US" sz="2800"/>
              <a:t>（</a:t>
            </a:r>
            <a:r>
              <a:rPr lang="en-US" altLang="zh-CN" sz="2800"/>
              <a:t>″</a:t>
            </a:r>
            <a:r>
              <a:rPr lang="zh-CN" altLang="en-US" sz="2800"/>
              <a:t>％ｃ</a:t>
            </a:r>
            <a:r>
              <a:rPr lang="en-US" altLang="zh-CN" sz="2800"/>
              <a:t>″</a:t>
            </a:r>
            <a:r>
              <a:rPr lang="zh-CN" altLang="en-US" sz="2800"/>
              <a:t>，ａ［ｉ］）；</a:t>
            </a:r>
          </a:p>
          <a:p>
            <a:pPr algn="l" eaLnBrk="1" hangingPunct="1"/>
            <a:r>
              <a:rPr lang="zh-CN" altLang="en-US" sz="2800"/>
              <a:t>  ｝</a:t>
            </a:r>
          </a:p>
        </p:txBody>
      </p:sp>
    </p:spTree>
    <p:extLst>
      <p:ext uri="{BB962C8B-B14F-4D97-AF65-F5344CB8AC3E}">
        <p14:creationId xmlns:p14="http://schemas.microsoft.com/office/powerpoint/2010/main" val="6189422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Text Box 2"/>
          <p:cNvSpPr txBox="1">
            <a:spLocks noChangeArrowheads="1"/>
          </p:cNvSpPr>
          <p:nvPr/>
        </p:nvSpPr>
        <p:spPr bwMode="auto">
          <a:xfrm>
            <a:off x="234950" y="665163"/>
            <a:ext cx="477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latin typeface="黑体" panose="02010609060101010101" pitchFamily="49" charset="-122"/>
                <a:ea typeface="黑体" panose="02010609060101010101" pitchFamily="49" charset="-122"/>
              </a:rPr>
              <a:t>10.</a:t>
            </a:r>
            <a:r>
              <a:rPr lang="zh-CN" altLang="en-US" sz="3600" b="1">
                <a:latin typeface="黑体" panose="02010609060101010101" pitchFamily="49" charset="-122"/>
                <a:ea typeface="黑体" panose="02010609060101010101" pitchFamily="49" charset="-122"/>
              </a:rPr>
              <a:t>５ 指向函数的指针</a:t>
            </a:r>
          </a:p>
        </p:txBody>
      </p:sp>
      <p:sp>
        <p:nvSpPr>
          <p:cNvPr id="1361923" name="Text Box 3"/>
          <p:cNvSpPr txBox="1">
            <a:spLocks noChangeArrowheads="1"/>
          </p:cNvSpPr>
          <p:nvPr/>
        </p:nvSpPr>
        <p:spPr bwMode="auto">
          <a:xfrm>
            <a:off x="468315" y="1628777"/>
            <a:ext cx="5449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a:t>
            </a:r>
            <a:r>
              <a:rPr lang="zh-CN" altLang="en-US" sz="2800" b="1"/>
              <a:t>５</a:t>
            </a:r>
            <a:r>
              <a:rPr lang="en-US" altLang="zh-CN" sz="2800" b="1"/>
              <a:t>.</a:t>
            </a:r>
            <a:r>
              <a:rPr lang="zh-CN" altLang="en-US" sz="2800" b="1"/>
              <a:t>１ 用函数指针变量调用函数</a:t>
            </a:r>
          </a:p>
        </p:txBody>
      </p:sp>
      <p:sp>
        <p:nvSpPr>
          <p:cNvPr id="1361924" name="Text Box 4"/>
          <p:cNvSpPr txBox="1">
            <a:spLocks noChangeArrowheads="1"/>
          </p:cNvSpPr>
          <p:nvPr/>
        </p:nvSpPr>
        <p:spPr bwMode="auto">
          <a:xfrm>
            <a:off x="323852" y="2276477"/>
            <a:ext cx="77057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zh-CN" altLang="en-US" sz="2800"/>
              <a:t>可以用指针变量指向整型变量、字符串、数组，也可以指向一个函数。一个函数在编译时被分配给一个入口地址。这个</a:t>
            </a:r>
            <a:r>
              <a:rPr lang="zh-CN" altLang="en-US" sz="2800" b="1">
                <a:solidFill>
                  <a:srgbClr val="A50021"/>
                </a:solidFill>
              </a:rPr>
              <a:t>函数的入口地址就称为函数的指针</a:t>
            </a:r>
            <a:r>
              <a:rPr lang="zh-CN" altLang="en-US" sz="2800">
                <a:solidFill>
                  <a:srgbClr val="A50021"/>
                </a:solidFill>
              </a:rPr>
              <a:t>。</a:t>
            </a:r>
            <a:r>
              <a:rPr lang="zh-CN" altLang="en-US" sz="2800"/>
              <a:t> </a:t>
            </a:r>
          </a:p>
        </p:txBody>
      </p:sp>
      <p:sp>
        <p:nvSpPr>
          <p:cNvPr id="1361925" name="Text Box 5"/>
          <p:cNvSpPr txBox="1">
            <a:spLocks noChangeArrowheads="1"/>
          </p:cNvSpPr>
          <p:nvPr/>
        </p:nvSpPr>
        <p:spPr bwMode="auto">
          <a:xfrm>
            <a:off x="539750" y="4868863"/>
            <a:ext cx="7416800" cy="94615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２</a:t>
            </a:r>
            <a:r>
              <a:rPr lang="en-US" altLang="zh-CN" sz="2800" b="1">
                <a:solidFill>
                  <a:schemeClr val="bg1"/>
                </a:solidFill>
              </a:rPr>
              <a:t>2    </a:t>
            </a:r>
            <a:r>
              <a:rPr lang="zh-CN" altLang="en-US" sz="2800" b="1">
                <a:solidFill>
                  <a:schemeClr val="bg1"/>
                </a:solidFill>
              </a:rPr>
              <a:t>求ａ和ｂ中的大者。先列出按一般 </a:t>
            </a:r>
          </a:p>
          <a:p>
            <a:pPr algn="l" eaLnBrk="1" hangingPunct="1"/>
            <a:r>
              <a:rPr lang="zh-CN" altLang="en-US" sz="2800" b="1">
                <a:solidFill>
                  <a:schemeClr val="bg1"/>
                </a:solidFill>
              </a:rPr>
              <a:t>                   方法的程序。</a:t>
            </a:r>
          </a:p>
        </p:txBody>
      </p:sp>
    </p:spTree>
    <p:extLst>
      <p:ext uri="{BB962C8B-B14F-4D97-AF65-F5344CB8AC3E}">
        <p14:creationId xmlns:p14="http://schemas.microsoft.com/office/powerpoint/2010/main" val="988647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61922"/>
                                        </p:tgtEl>
                                        <p:attrNameLst>
                                          <p:attrName>style.visibility</p:attrName>
                                        </p:attrNameLst>
                                      </p:cBhvr>
                                      <p:to>
                                        <p:strVal val="visible"/>
                                      </p:to>
                                    </p:set>
                                    <p:anim calcmode="lin" valueType="num">
                                      <p:cBhvr additive="base">
                                        <p:cTn id="7" dur="500" fill="hold"/>
                                        <p:tgtEl>
                                          <p:spTgt spid="1361922"/>
                                        </p:tgtEl>
                                        <p:attrNameLst>
                                          <p:attrName>ppt_x</p:attrName>
                                        </p:attrNameLst>
                                      </p:cBhvr>
                                      <p:tavLst>
                                        <p:tav tm="0">
                                          <p:val>
                                            <p:strVal val="0-#ppt_w/2"/>
                                          </p:val>
                                        </p:tav>
                                        <p:tav tm="100000">
                                          <p:val>
                                            <p:strVal val="#ppt_x"/>
                                          </p:val>
                                        </p:tav>
                                      </p:tavLst>
                                    </p:anim>
                                    <p:anim calcmode="lin" valueType="num">
                                      <p:cBhvr additive="base">
                                        <p:cTn id="8" dur="500" fill="hold"/>
                                        <p:tgtEl>
                                          <p:spTgt spid="136192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61923"/>
                                        </p:tgtEl>
                                        <p:attrNameLst>
                                          <p:attrName>style.visibility</p:attrName>
                                        </p:attrNameLst>
                                      </p:cBhvr>
                                      <p:to>
                                        <p:strVal val="visible"/>
                                      </p:to>
                                    </p:set>
                                    <p:anim calcmode="lin" valueType="num">
                                      <p:cBhvr additive="base">
                                        <p:cTn id="12" dur="500" fill="hold"/>
                                        <p:tgtEl>
                                          <p:spTgt spid="1361923"/>
                                        </p:tgtEl>
                                        <p:attrNameLst>
                                          <p:attrName>ppt_x</p:attrName>
                                        </p:attrNameLst>
                                      </p:cBhvr>
                                      <p:tavLst>
                                        <p:tav tm="0">
                                          <p:val>
                                            <p:strVal val="0-#ppt_w/2"/>
                                          </p:val>
                                        </p:tav>
                                        <p:tav tm="100000">
                                          <p:val>
                                            <p:strVal val="#ppt_x"/>
                                          </p:val>
                                        </p:tav>
                                      </p:tavLst>
                                    </p:anim>
                                    <p:anim calcmode="lin" valueType="num">
                                      <p:cBhvr additive="base">
                                        <p:cTn id="13" dur="500" fill="hold"/>
                                        <p:tgtEl>
                                          <p:spTgt spid="136192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61924"/>
                                        </p:tgtEl>
                                        <p:attrNameLst>
                                          <p:attrName>style.visibility</p:attrName>
                                        </p:attrNameLst>
                                      </p:cBhvr>
                                      <p:to>
                                        <p:strVal val="visible"/>
                                      </p:to>
                                    </p:set>
                                    <p:anim calcmode="lin" valueType="num">
                                      <p:cBhvr additive="base">
                                        <p:cTn id="18" dur="500" fill="hold"/>
                                        <p:tgtEl>
                                          <p:spTgt spid="1361924"/>
                                        </p:tgtEl>
                                        <p:attrNameLst>
                                          <p:attrName>ppt_x</p:attrName>
                                        </p:attrNameLst>
                                      </p:cBhvr>
                                      <p:tavLst>
                                        <p:tav tm="0">
                                          <p:val>
                                            <p:strVal val="0-#ppt_w/2"/>
                                          </p:val>
                                        </p:tav>
                                        <p:tav tm="100000">
                                          <p:val>
                                            <p:strVal val="#ppt_x"/>
                                          </p:val>
                                        </p:tav>
                                      </p:tavLst>
                                    </p:anim>
                                    <p:anim calcmode="lin" valueType="num">
                                      <p:cBhvr additive="base">
                                        <p:cTn id="19" dur="500" fill="hold"/>
                                        <p:tgtEl>
                                          <p:spTgt spid="136192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61925"/>
                                        </p:tgtEl>
                                        <p:attrNameLst>
                                          <p:attrName>style.visibility</p:attrName>
                                        </p:attrNameLst>
                                      </p:cBhvr>
                                      <p:to>
                                        <p:strVal val="visible"/>
                                      </p:to>
                                    </p:set>
                                    <p:anim calcmode="lin" valueType="num">
                                      <p:cBhvr additive="base">
                                        <p:cTn id="24" dur="500" fill="hold"/>
                                        <p:tgtEl>
                                          <p:spTgt spid="1361925"/>
                                        </p:tgtEl>
                                        <p:attrNameLst>
                                          <p:attrName>ppt_x</p:attrName>
                                        </p:attrNameLst>
                                      </p:cBhvr>
                                      <p:tavLst>
                                        <p:tav tm="0">
                                          <p:val>
                                            <p:strVal val="0-#ppt_w/2"/>
                                          </p:val>
                                        </p:tav>
                                        <p:tav tm="100000">
                                          <p:val>
                                            <p:strVal val="#ppt_x"/>
                                          </p:val>
                                        </p:tav>
                                      </p:tavLst>
                                    </p:anim>
                                    <p:anim calcmode="lin" valueType="num">
                                      <p:cBhvr additive="base">
                                        <p:cTn id="25" dur="500" fill="hold"/>
                                        <p:tgtEl>
                                          <p:spTgt spid="1361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2" grpId="0"/>
      <p:bldP spid="1361923" grpId="0"/>
      <p:bldP spid="1361924" grpId="0"/>
      <p:bldP spid="136192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Text Box 2"/>
          <p:cNvSpPr txBox="1">
            <a:spLocks noChangeArrowheads="1"/>
          </p:cNvSpPr>
          <p:nvPr/>
        </p:nvSpPr>
        <p:spPr bwMode="auto">
          <a:xfrm>
            <a:off x="611188" y="360365"/>
            <a:ext cx="8064500" cy="649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en-US" altLang="zh-CN" sz="2800"/>
              <a:t>void</a:t>
            </a:r>
            <a:r>
              <a:rPr lang="zh-CN" altLang="en-US" sz="2800"/>
              <a:t>　</a:t>
            </a:r>
            <a:r>
              <a:rPr lang="en-US" altLang="zh-CN" sz="2800" b="1">
                <a:solidFill>
                  <a:srgbClr val="A50021"/>
                </a:solidFill>
              </a:rPr>
              <a:t>main</a:t>
            </a:r>
            <a:r>
              <a:rPr lang="zh-CN" altLang="en-US" sz="2800"/>
              <a:t>（）</a:t>
            </a:r>
          </a:p>
          <a:p>
            <a:pPr algn="l" eaLnBrk="1" hangingPunct="1"/>
            <a:r>
              <a:rPr lang="zh-CN" altLang="en-US" sz="2800"/>
              <a:t>｛ </a:t>
            </a:r>
            <a:r>
              <a:rPr lang="en-US" altLang="zh-CN" sz="2800"/>
              <a:t>int  max</a:t>
            </a:r>
            <a:r>
              <a:rPr lang="zh-CN" altLang="en-US" sz="2800"/>
              <a:t>（</a:t>
            </a:r>
            <a:r>
              <a:rPr lang="en-US" altLang="zh-CN" sz="2800"/>
              <a:t>int</a:t>
            </a:r>
            <a:r>
              <a:rPr lang="zh-CN" altLang="en-US" sz="2800"/>
              <a:t>，</a:t>
            </a:r>
            <a:r>
              <a:rPr lang="en-US" altLang="zh-CN" sz="2800"/>
              <a:t>int</a:t>
            </a:r>
            <a:r>
              <a:rPr lang="zh-CN" altLang="en-US" sz="2800"/>
              <a:t>）；</a:t>
            </a:r>
          </a:p>
          <a:p>
            <a:pPr algn="l" eaLnBrk="1" hangingPunct="1"/>
            <a:r>
              <a:rPr lang="zh-CN" altLang="en-US" sz="2800"/>
              <a:t>　 </a:t>
            </a:r>
            <a:r>
              <a:rPr lang="en-US" altLang="zh-CN" sz="2800"/>
              <a:t>int </a:t>
            </a:r>
            <a:r>
              <a:rPr lang="zh-CN" altLang="en-US" sz="2800"/>
              <a:t>ａ，ｂ，ｃ；</a:t>
            </a:r>
          </a:p>
          <a:p>
            <a:pPr algn="l" eaLnBrk="1" hangingPunct="1"/>
            <a:r>
              <a:rPr lang="zh-CN" altLang="en-US" sz="2800"/>
              <a:t>　</a:t>
            </a:r>
            <a:r>
              <a:rPr lang="en-US" altLang="zh-CN" sz="2800"/>
              <a:t>scanf</a:t>
            </a:r>
            <a:r>
              <a:rPr lang="zh-CN" altLang="en-US" sz="2800"/>
              <a:t>（</a:t>
            </a:r>
            <a:r>
              <a:rPr lang="en-US" altLang="zh-CN" sz="2800"/>
              <a:t>″</a:t>
            </a:r>
            <a:r>
              <a:rPr lang="zh-CN" altLang="en-US" sz="2800"/>
              <a:t>％ｄ，％ｄ</a:t>
            </a:r>
            <a:r>
              <a:rPr lang="en-US" altLang="zh-CN" sz="2800"/>
              <a:t>″</a:t>
            </a:r>
            <a:r>
              <a:rPr lang="zh-CN" altLang="en-US" sz="2800"/>
              <a:t>，＆ａ，＆ｂ）；</a:t>
            </a:r>
          </a:p>
          <a:p>
            <a:pPr algn="l" eaLnBrk="1" hangingPunct="1"/>
            <a:r>
              <a:rPr lang="zh-CN" altLang="en-US" sz="2800"/>
              <a:t>    ｃ＝ｍａｘ（ａ，ｂ）；</a:t>
            </a:r>
          </a:p>
          <a:p>
            <a:pPr algn="l" eaLnBrk="1" hangingPunct="1"/>
            <a:r>
              <a:rPr lang="zh-CN" altLang="en-US" sz="2800"/>
              <a:t>　</a:t>
            </a:r>
            <a:r>
              <a:rPr lang="en-US" altLang="zh-CN" sz="2800"/>
              <a:t>printf</a:t>
            </a:r>
            <a:r>
              <a:rPr lang="zh-CN" altLang="en-US" sz="2800"/>
              <a:t>（</a:t>
            </a:r>
            <a:r>
              <a:rPr lang="en-US" altLang="zh-CN" sz="2800"/>
              <a:t>″</a:t>
            </a:r>
            <a:r>
              <a:rPr lang="zh-CN" altLang="en-US" sz="2800"/>
              <a:t>ａ＝％ｄ，ｂ＝％ｄ，ｍａｘ＝％ｄ</a:t>
            </a:r>
          </a:p>
          <a:p>
            <a:pPr algn="l" eaLnBrk="1" hangingPunct="1"/>
            <a:r>
              <a:rPr lang="zh-CN" altLang="en-US" sz="2800"/>
              <a:t>                 </a:t>
            </a:r>
            <a:r>
              <a:rPr lang="en-US" altLang="zh-CN" sz="2800"/>
              <a:t>″</a:t>
            </a:r>
            <a:r>
              <a:rPr lang="zh-CN" altLang="en-US" sz="2800"/>
              <a:t>，ａ，ｂ，ｃ）；</a:t>
            </a:r>
          </a:p>
          <a:p>
            <a:pPr algn="l" eaLnBrk="1" hangingPunct="1"/>
            <a:r>
              <a:rPr lang="zh-CN" altLang="en-US" sz="2800"/>
              <a:t>   ｝</a:t>
            </a:r>
          </a:p>
          <a:p>
            <a:pPr algn="l" eaLnBrk="1" hangingPunct="1"/>
            <a:r>
              <a:rPr lang="zh-CN" altLang="en-US" sz="2800"/>
              <a:t>  </a:t>
            </a:r>
            <a:r>
              <a:rPr lang="en-US" altLang="zh-CN" sz="2800"/>
              <a:t>int  max</a:t>
            </a:r>
            <a:r>
              <a:rPr lang="zh-CN" altLang="en-US" sz="2800"/>
              <a:t>（</a:t>
            </a:r>
            <a:r>
              <a:rPr lang="en-US" altLang="zh-CN" sz="2800"/>
              <a:t>int </a:t>
            </a:r>
            <a:r>
              <a:rPr lang="zh-CN" altLang="en-US" sz="2800"/>
              <a:t>ｘ，</a:t>
            </a:r>
            <a:r>
              <a:rPr lang="en-US" altLang="zh-CN" sz="2800"/>
              <a:t>int </a:t>
            </a:r>
            <a:r>
              <a:rPr lang="zh-CN" altLang="en-US" sz="2800"/>
              <a:t>ｙ）</a:t>
            </a:r>
          </a:p>
          <a:p>
            <a:pPr algn="l" eaLnBrk="1" hangingPunct="1"/>
            <a:r>
              <a:rPr lang="zh-CN" altLang="en-US" sz="2800"/>
              <a:t>｛ </a:t>
            </a:r>
            <a:r>
              <a:rPr lang="en-US" altLang="zh-CN" sz="2800"/>
              <a:t>int </a:t>
            </a:r>
            <a:r>
              <a:rPr lang="zh-CN" altLang="en-US" sz="2800"/>
              <a:t>ｚ；</a:t>
            </a:r>
          </a:p>
          <a:p>
            <a:pPr algn="l" eaLnBrk="1" hangingPunct="1"/>
            <a:r>
              <a:rPr lang="zh-CN" altLang="en-US" sz="2800"/>
              <a:t>     </a:t>
            </a:r>
            <a:r>
              <a:rPr lang="en-US" altLang="zh-CN" sz="2800"/>
              <a:t>if</a:t>
            </a:r>
            <a:r>
              <a:rPr lang="zh-CN" altLang="en-US" sz="2800"/>
              <a:t>（ｘ＞ｙ）ｚ＝ｘ；</a:t>
            </a:r>
          </a:p>
          <a:p>
            <a:pPr algn="l" eaLnBrk="1" hangingPunct="1"/>
            <a:r>
              <a:rPr lang="zh-CN" altLang="en-US" sz="2800"/>
              <a:t>　　</a:t>
            </a:r>
            <a:r>
              <a:rPr lang="en-US" altLang="zh-CN" sz="2800"/>
              <a:t>else      </a:t>
            </a:r>
            <a:r>
              <a:rPr lang="zh-CN" altLang="en-US" sz="2800"/>
              <a:t>ｚ＝ｙ；</a:t>
            </a:r>
          </a:p>
          <a:p>
            <a:pPr algn="l" eaLnBrk="1" hangingPunct="1"/>
            <a:r>
              <a:rPr lang="zh-CN" altLang="en-US" sz="2800"/>
              <a:t>    </a:t>
            </a:r>
            <a:r>
              <a:rPr lang="en-US" altLang="zh-CN" sz="2800"/>
              <a:t>return</a:t>
            </a:r>
            <a:r>
              <a:rPr lang="zh-CN" altLang="en-US" sz="2800"/>
              <a:t>（ｚ）；</a:t>
            </a:r>
          </a:p>
          <a:p>
            <a:pPr algn="l" eaLnBrk="1" hangingPunct="1"/>
            <a:r>
              <a:rPr lang="zh-CN" altLang="en-US" sz="2800"/>
              <a:t>  ｝</a:t>
            </a:r>
          </a:p>
        </p:txBody>
      </p:sp>
    </p:spTree>
    <p:extLst>
      <p:ext uri="{BB962C8B-B14F-4D97-AF65-F5344CB8AC3E}">
        <p14:creationId xmlns:p14="http://schemas.microsoft.com/office/powerpoint/2010/main" val="28974879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Text Box 2"/>
          <p:cNvSpPr txBox="1">
            <a:spLocks noChangeArrowheads="1"/>
          </p:cNvSpPr>
          <p:nvPr/>
        </p:nvSpPr>
        <p:spPr bwMode="auto">
          <a:xfrm>
            <a:off x="611188" y="549277"/>
            <a:ext cx="7993062"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将 </a:t>
            </a:r>
            <a:r>
              <a:rPr lang="en-US" altLang="zh-CN" sz="2800" b="1"/>
              <a:t>main</a:t>
            </a:r>
            <a:r>
              <a:rPr lang="en-US" altLang="zh-CN" sz="2800" b="1">
                <a:solidFill>
                  <a:srgbClr val="A50021"/>
                </a:solidFill>
              </a:rPr>
              <a:t> </a:t>
            </a:r>
            <a:r>
              <a:rPr lang="zh-CN" altLang="en-US" sz="2800"/>
              <a:t>函数改写为</a:t>
            </a:r>
          </a:p>
          <a:p>
            <a:pPr algn="l" eaLnBrk="1" hangingPunct="1"/>
            <a:r>
              <a:rPr lang="en-US" altLang="zh-CN" sz="2800"/>
              <a:t>#include &lt;stdio.h&gt;</a:t>
            </a:r>
          </a:p>
          <a:p>
            <a:pPr algn="l" eaLnBrk="1" hangingPunct="1"/>
            <a:r>
              <a:rPr lang="en-US" altLang="zh-CN" sz="2800"/>
              <a:t>void</a:t>
            </a:r>
            <a:r>
              <a:rPr lang="zh-CN" altLang="en-US" sz="2800"/>
              <a:t>　</a:t>
            </a:r>
            <a:r>
              <a:rPr lang="en-US" altLang="zh-CN" sz="2800" b="1">
                <a:solidFill>
                  <a:srgbClr val="A50021"/>
                </a:solidFill>
              </a:rPr>
              <a:t>main</a:t>
            </a:r>
            <a:r>
              <a:rPr lang="zh-CN" altLang="en-US" sz="2800"/>
              <a:t>（）</a:t>
            </a:r>
          </a:p>
          <a:p>
            <a:pPr algn="l" eaLnBrk="1" hangingPunct="1"/>
            <a:r>
              <a:rPr lang="zh-CN" altLang="en-US" sz="2800"/>
              <a:t>｛  </a:t>
            </a:r>
            <a:r>
              <a:rPr lang="en-US" altLang="zh-CN" sz="2800"/>
              <a:t>int  </a:t>
            </a:r>
            <a:r>
              <a:rPr lang="zh-CN" altLang="en-US" sz="2800"/>
              <a:t>ｍａｘ（</a:t>
            </a:r>
            <a:r>
              <a:rPr lang="en-US" altLang="zh-CN" sz="2800"/>
              <a:t>int</a:t>
            </a:r>
            <a:r>
              <a:rPr lang="zh-CN" altLang="en-US" sz="2800"/>
              <a:t>，</a:t>
            </a:r>
            <a:r>
              <a:rPr lang="en-US" altLang="zh-CN" sz="2800"/>
              <a:t>int</a:t>
            </a:r>
            <a:r>
              <a:rPr lang="zh-CN" altLang="en-US" sz="2800"/>
              <a:t>）；</a:t>
            </a:r>
          </a:p>
          <a:p>
            <a:pPr algn="l" eaLnBrk="1" hangingPunct="1"/>
            <a:r>
              <a:rPr lang="zh-CN" altLang="en-US" sz="2800"/>
              <a:t>      </a:t>
            </a:r>
            <a:r>
              <a:rPr lang="en-US" altLang="zh-CN" sz="2800"/>
              <a:t>int </a:t>
            </a:r>
            <a:r>
              <a:rPr lang="zh-CN" altLang="en-US" sz="2800"/>
              <a:t>（*ｐ）（）；</a:t>
            </a:r>
          </a:p>
          <a:p>
            <a:pPr algn="l" eaLnBrk="1" hangingPunct="1"/>
            <a:r>
              <a:rPr lang="zh-CN" altLang="en-US" sz="2800"/>
              <a:t>      </a:t>
            </a:r>
            <a:r>
              <a:rPr lang="en-US" altLang="zh-CN" sz="2800"/>
              <a:t>int </a:t>
            </a:r>
            <a:r>
              <a:rPr lang="zh-CN" altLang="en-US" sz="2800"/>
              <a:t>ａ，ｂ，ｃ；</a:t>
            </a:r>
          </a:p>
          <a:p>
            <a:pPr algn="l" eaLnBrk="1" hangingPunct="1"/>
            <a:r>
              <a:rPr lang="zh-CN" altLang="en-US" sz="2800"/>
              <a:t>     ｐ＝ｍａｘ；</a:t>
            </a:r>
          </a:p>
          <a:p>
            <a:pPr algn="l" eaLnBrk="1" hangingPunct="1"/>
            <a:r>
              <a:rPr lang="zh-CN" altLang="en-US" sz="2800"/>
              <a:t>　  </a:t>
            </a:r>
            <a:r>
              <a:rPr lang="en-US" altLang="zh-CN" sz="2800"/>
              <a:t>scanf</a:t>
            </a:r>
            <a:r>
              <a:rPr lang="zh-CN" altLang="en-US" sz="2800"/>
              <a:t>（</a:t>
            </a:r>
            <a:r>
              <a:rPr lang="en-US" altLang="zh-CN" sz="2800"/>
              <a:t>″</a:t>
            </a:r>
            <a:r>
              <a:rPr lang="zh-CN" altLang="en-US" sz="2800"/>
              <a:t>％ｄ，％ｄ</a:t>
            </a:r>
            <a:r>
              <a:rPr lang="en-US" altLang="zh-CN" sz="2800"/>
              <a:t>″</a:t>
            </a:r>
            <a:r>
              <a:rPr lang="zh-CN" altLang="en-US" sz="2800"/>
              <a:t>，＆ａ，＆ｂ）；</a:t>
            </a:r>
          </a:p>
          <a:p>
            <a:pPr algn="l" eaLnBrk="1" hangingPunct="1"/>
            <a:r>
              <a:rPr lang="zh-CN" altLang="en-US" sz="2800"/>
              <a:t>     ｃ＝（*ｐ）（ａ，ｂ）；</a:t>
            </a:r>
          </a:p>
          <a:p>
            <a:pPr algn="l" eaLnBrk="1" hangingPunct="1"/>
            <a:r>
              <a:rPr lang="zh-CN" altLang="en-US" sz="2800"/>
              <a:t>　  </a:t>
            </a:r>
            <a:r>
              <a:rPr lang="en-US" altLang="zh-CN" sz="2800"/>
              <a:t>printf</a:t>
            </a:r>
            <a:r>
              <a:rPr lang="zh-CN" altLang="en-US" sz="2800"/>
              <a:t>（</a:t>
            </a:r>
            <a:r>
              <a:rPr lang="en-US" altLang="zh-CN" sz="2800"/>
              <a:t>″</a:t>
            </a:r>
            <a:r>
              <a:rPr lang="zh-CN" altLang="en-US" sz="2800"/>
              <a:t>ａ＝％ｄ，ｂ＝％ｄ，ｍａｘ＝％</a:t>
            </a:r>
          </a:p>
          <a:p>
            <a:pPr algn="l" eaLnBrk="1" hangingPunct="1"/>
            <a:r>
              <a:rPr lang="zh-CN" altLang="en-US" sz="2800"/>
              <a:t>                 ｄ</a:t>
            </a:r>
            <a:r>
              <a:rPr lang="en-US" altLang="zh-CN" sz="2800"/>
              <a:t>″</a:t>
            </a:r>
            <a:r>
              <a:rPr lang="zh-CN" altLang="en-US" sz="2800"/>
              <a:t>，ａ，ｂ，ｃ）；</a:t>
            </a:r>
          </a:p>
          <a:p>
            <a:pPr algn="l" eaLnBrk="1" hangingPunct="1"/>
            <a:r>
              <a:rPr lang="zh-CN" altLang="en-US" sz="2800"/>
              <a:t>  ｝</a:t>
            </a:r>
          </a:p>
        </p:txBody>
      </p:sp>
    </p:spTree>
    <p:extLst>
      <p:ext uri="{BB962C8B-B14F-4D97-AF65-F5344CB8AC3E}">
        <p14:creationId xmlns:p14="http://schemas.microsoft.com/office/powerpoint/2010/main" val="1193280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63970"/>
                                        </p:tgtEl>
                                        <p:attrNameLst>
                                          <p:attrName>style.visibility</p:attrName>
                                        </p:attrNameLst>
                                      </p:cBhvr>
                                      <p:to>
                                        <p:strVal val="visible"/>
                                      </p:to>
                                    </p:set>
                                    <p:anim calcmode="lin" valueType="num">
                                      <p:cBhvr additive="base">
                                        <p:cTn id="7" dur="500" fill="hold"/>
                                        <p:tgtEl>
                                          <p:spTgt spid="1363970"/>
                                        </p:tgtEl>
                                        <p:attrNameLst>
                                          <p:attrName>ppt_x</p:attrName>
                                        </p:attrNameLst>
                                      </p:cBhvr>
                                      <p:tavLst>
                                        <p:tav tm="0">
                                          <p:val>
                                            <p:strVal val="0-#ppt_w/2"/>
                                          </p:val>
                                        </p:tav>
                                        <p:tav tm="100000">
                                          <p:val>
                                            <p:strVal val="#ppt_x"/>
                                          </p:val>
                                        </p:tav>
                                      </p:tavLst>
                                    </p:anim>
                                    <p:anim calcmode="lin" valueType="num">
                                      <p:cBhvr additive="base">
                                        <p:cTn id="8" dur="500" fill="hold"/>
                                        <p:tgtEl>
                                          <p:spTgt spid="13639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97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994" name="Text Box 2"/>
          <p:cNvSpPr txBox="1">
            <a:spLocks noChangeArrowheads="1"/>
          </p:cNvSpPr>
          <p:nvPr/>
        </p:nvSpPr>
        <p:spPr bwMode="auto">
          <a:xfrm>
            <a:off x="250827" y="173038"/>
            <a:ext cx="6164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a:t>
            </a:r>
            <a:r>
              <a:rPr lang="zh-CN" altLang="en-US" sz="2800" b="1"/>
              <a:t>５</a:t>
            </a:r>
            <a:r>
              <a:rPr lang="en-US" altLang="zh-CN" sz="2800" b="1"/>
              <a:t>.</a:t>
            </a:r>
            <a:r>
              <a:rPr lang="zh-CN" altLang="en-US" sz="2800" b="1"/>
              <a:t>２ 用指向函数的指针作函数参数</a:t>
            </a:r>
          </a:p>
        </p:txBody>
      </p:sp>
      <p:sp>
        <p:nvSpPr>
          <p:cNvPr id="1364995" name="Text Box 3"/>
          <p:cNvSpPr txBox="1">
            <a:spLocks noChangeArrowheads="1"/>
          </p:cNvSpPr>
          <p:nvPr/>
        </p:nvSpPr>
        <p:spPr bwMode="auto">
          <a:xfrm>
            <a:off x="250825" y="765177"/>
            <a:ext cx="8496300" cy="573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函数指针变量常用的用途之一是把指针作为参数传递到其他函数。前面介绍过，函数的参数可以是变量、指向变量的指针变量、数组名、指向数组的指针变量等。现在介绍指向函数的指针也可以作为参数，以实现函数地址的传递，这样就能够在被调用的函数中使用实参函数。它的原理可以简述如下：有一个函数（假设函数名为</a:t>
            </a:r>
            <a:r>
              <a:rPr lang="en-US" altLang="zh-CN" sz="2800"/>
              <a:t>sub</a:t>
            </a:r>
            <a:r>
              <a:rPr lang="zh-CN" altLang="en-US" sz="2800"/>
              <a:t>），它有两个形参（</a:t>
            </a:r>
            <a:r>
              <a:rPr lang="en-US" altLang="zh-CN" sz="2800"/>
              <a:t>x1</a:t>
            </a:r>
            <a:r>
              <a:rPr lang="zh-CN" altLang="en-US" sz="2800"/>
              <a:t>和</a:t>
            </a:r>
            <a:r>
              <a:rPr lang="en-US" altLang="zh-CN" sz="2800"/>
              <a:t>x2</a:t>
            </a:r>
            <a:r>
              <a:rPr lang="zh-CN" altLang="en-US" sz="2800"/>
              <a:t>），定义</a:t>
            </a:r>
            <a:r>
              <a:rPr lang="en-US" altLang="zh-CN" sz="2800"/>
              <a:t>x1</a:t>
            </a:r>
            <a:r>
              <a:rPr lang="zh-CN" altLang="en-US" sz="2800"/>
              <a:t>和</a:t>
            </a:r>
            <a:r>
              <a:rPr lang="en-US" altLang="zh-CN" sz="2800"/>
              <a:t>x2</a:t>
            </a:r>
            <a:r>
              <a:rPr lang="zh-CN" altLang="en-US" sz="2800"/>
              <a:t>为指向函数的指针变量。在调用函数</a:t>
            </a:r>
            <a:r>
              <a:rPr lang="en-US" altLang="zh-CN" sz="2800"/>
              <a:t>sub</a:t>
            </a:r>
            <a:r>
              <a:rPr lang="zh-CN" altLang="en-US" sz="2800"/>
              <a:t>时，实参为两个函数名ｆ１和ｆ２，给形参传递的是函数ｆ１和ｆ２的地址。这样在函数ｓｕｂ中就可以调用ｆ１和ｆ２函数了。</a:t>
            </a:r>
          </a:p>
        </p:txBody>
      </p:sp>
    </p:spTree>
    <p:extLst>
      <p:ext uri="{BB962C8B-B14F-4D97-AF65-F5344CB8AC3E}">
        <p14:creationId xmlns:p14="http://schemas.microsoft.com/office/powerpoint/2010/main" val="3292023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64994"/>
                                        </p:tgtEl>
                                        <p:attrNameLst>
                                          <p:attrName>style.visibility</p:attrName>
                                        </p:attrNameLst>
                                      </p:cBhvr>
                                      <p:to>
                                        <p:strVal val="visible"/>
                                      </p:to>
                                    </p:set>
                                    <p:anim calcmode="lin" valueType="num">
                                      <p:cBhvr additive="base">
                                        <p:cTn id="7" dur="500" fill="hold"/>
                                        <p:tgtEl>
                                          <p:spTgt spid="1364994"/>
                                        </p:tgtEl>
                                        <p:attrNameLst>
                                          <p:attrName>ppt_x</p:attrName>
                                        </p:attrNameLst>
                                      </p:cBhvr>
                                      <p:tavLst>
                                        <p:tav tm="0">
                                          <p:val>
                                            <p:strVal val="0-#ppt_w/2"/>
                                          </p:val>
                                        </p:tav>
                                        <p:tav tm="100000">
                                          <p:val>
                                            <p:strVal val="#ppt_x"/>
                                          </p:val>
                                        </p:tav>
                                      </p:tavLst>
                                    </p:anim>
                                    <p:anim calcmode="lin" valueType="num">
                                      <p:cBhvr additive="base">
                                        <p:cTn id="8" dur="500" fill="hold"/>
                                        <p:tgtEl>
                                          <p:spTgt spid="13649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364995"/>
                                        </p:tgtEl>
                                        <p:attrNameLst>
                                          <p:attrName>style.visibility</p:attrName>
                                        </p:attrNameLst>
                                      </p:cBhvr>
                                      <p:to>
                                        <p:strVal val="visible"/>
                                      </p:to>
                                    </p:set>
                                    <p:animEffect transition="in" filter="wipe(up)">
                                      <p:cBhvr>
                                        <p:cTn id="13" dur="500"/>
                                        <p:tgtEl>
                                          <p:spTgt spid="136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4994" grpId="0"/>
      <p:bldP spid="136499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ext Box 2"/>
          <p:cNvSpPr txBox="1">
            <a:spLocks noChangeArrowheads="1"/>
          </p:cNvSpPr>
          <p:nvPr/>
        </p:nvSpPr>
        <p:spPr bwMode="auto">
          <a:xfrm>
            <a:off x="539750" y="1412877"/>
            <a:ext cx="82740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 </a:t>
            </a:r>
            <a:r>
              <a:rPr lang="zh-CN" altLang="en-US" sz="2800"/>
              <a:t>实参函数名       </a:t>
            </a:r>
            <a:r>
              <a:rPr lang="en-US" altLang="zh-CN" sz="2800"/>
              <a:t>f1        </a:t>
            </a:r>
            <a:r>
              <a:rPr lang="zh-CN" altLang="en-US" sz="2800"/>
              <a:t>　 　ｆ２</a:t>
            </a:r>
          </a:p>
          <a:p>
            <a:pPr algn="l" eaLnBrk="1" hangingPunct="1"/>
            <a:r>
              <a:rPr lang="zh-CN" altLang="en-US" sz="2800"/>
              <a:t>　      　　          ↓              ↓</a:t>
            </a:r>
          </a:p>
          <a:p>
            <a:pPr algn="l" eaLnBrk="1" hangingPunct="1"/>
            <a:r>
              <a:rPr lang="en-US" altLang="zh-CN" sz="2800"/>
              <a:t>void </a:t>
            </a:r>
            <a:r>
              <a:rPr lang="zh-CN" altLang="en-US" sz="2800"/>
              <a:t>ｓｕｂ（</a:t>
            </a:r>
            <a:r>
              <a:rPr lang="en-US" altLang="zh-CN" sz="2800"/>
              <a:t>int (*x1)(int)</a:t>
            </a:r>
            <a:r>
              <a:rPr lang="zh-CN" altLang="en-US" sz="2800"/>
              <a:t>，</a:t>
            </a:r>
            <a:r>
              <a:rPr lang="en-US" altLang="zh-CN" sz="2800"/>
              <a:t>int (*x2)(int,int)</a:t>
            </a:r>
            <a:r>
              <a:rPr lang="zh-CN" altLang="en-US" sz="2800"/>
              <a:t>）</a:t>
            </a:r>
          </a:p>
          <a:p>
            <a:pPr algn="l" eaLnBrk="1" hangingPunct="1"/>
            <a:r>
              <a:rPr lang="zh-CN" altLang="en-US" sz="2800"/>
              <a:t>｛  </a:t>
            </a:r>
            <a:r>
              <a:rPr lang="en-US" altLang="zh-CN" sz="2800"/>
              <a:t>int </a:t>
            </a:r>
            <a:r>
              <a:rPr lang="zh-CN" altLang="en-US" sz="2800"/>
              <a:t>ａ，ｂ，ｉ，ｊ；</a:t>
            </a:r>
          </a:p>
          <a:p>
            <a:pPr algn="l" eaLnBrk="1" hangingPunct="1"/>
            <a:r>
              <a:rPr lang="zh-CN" altLang="en-US" sz="2800"/>
              <a:t>     ａ＝（*ｘ１）（ｉ）； </a:t>
            </a:r>
            <a:r>
              <a:rPr lang="zh-CN" altLang="en-US" sz="2800">
                <a:solidFill>
                  <a:srgbClr val="008000"/>
                </a:solidFill>
              </a:rPr>
              <a:t>／*调用ｆ１函数*／</a:t>
            </a:r>
          </a:p>
          <a:p>
            <a:pPr algn="l" eaLnBrk="1" hangingPunct="1"/>
            <a:r>
              <a:rPr lang="zh-CN" altLang="en-US" sz="2800"/>
              <a:t>     ｂ＝（*ｘ２）（ｉ，ｊ）；</a:t>
            </a:r>
            <a:r>
              <a:rPr lang="zh-CN" altLang="en-US" sz="2800">
                <a:solidFill>
                  <a:srgbClr val="008000"/>
                </a:solidFill>
              </a:rPr>
              <a:t>／*调用ｆ２函数*／</a:t>
            </a:r>
          </a:p>
          <a:p>
            <a:pPr algn="l" eaLnBrk="1" hangingPunct="1"/>
            <a:r>
              <a:rPr lang="zh-CN" altLang="en-US" sz="2800"/>
              <a:t>      </a:t>
            </a:r>
            <a:r>
              <a:rPr lang="en-US" altLang="zh-CN" sz="2800"/>
              <a:t>…</a:t>
            </a:r>
          </a:p>
          <a:p>
            <a:pPr algn="l" eaLnBrk="1" hangingPunct="1"/>
            <a:r>
              <a:rPr lang="en-US" altLang="zh-CN" sz="2800"/>
              <a:t>   </a:t>
            </a:r>
            <a:r>
              <a:rPr lang="zh-CN" altLang="en-US" sz="2800"/>
              <a:t>｝</a:t>
            </a:r>
          </a:p>
        </p:txBody>
      </p:sp>
    </p:spTree>
    <p:extLst>
      <p:ext uri="{BB962C8B-B14F-4D97-AF65-F5344CB8AC3E}">
        <p14:creationId xmlns:p14="http://schemas.microsoft.com/office/powerpoint/2010/main" val="7887647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93" y="336190"/>
            <a:ext cx="8157131" cy="6140024"/>
          </a:xfrm>
        </p:spPr>
        <p:txBody>
          <a:bodyPr>
            <a:normAutofit fontScale="77500" lnSpcReduction="20000"/>
          </a:bodyPr>
          <a:lstStyle/>
          <a:p>
            <a:pPr marL="0" indent="0">
              <a:buNone/>
            </a:pPr>
            <a:r>
              <a:rPr lang="en-US" altLang="zh-CN" dirty="0"/>
              <a:t>#include &lt;</a:t>
            </a:r>
            <a:r>
              <a:rPr lang="en-US" altLang="zh-CN" dirty="0" err="1"/>
              <a:t>iostream</a:t>
            </a:r>
            <a:r>
              <a:rPr lang="en-US" altLang="zh-CN" dirty="0"/>
              <a:t>&gt;</a:t>
            </a:r>
          </a:p>
          <a:p>
            <a:pPr marL="0" indent="0">
              <a:buNone/>
            </a:pPr>
            <a:r>
              <a:rPr lang="en-US" altLang="zh-CN" dirty="0"/>
              <a:t>using namespace </a:t>
            </a:r>
            <a:r>
              <a:rPr lang="en-US" altLang="zh-CN" dirty="0" err="1"/>
              <a:t>std</a:t>
            </a:r>
            <a:r>
              <a:rPr lang="en-US" altLang="zh-CN" dirty="0"/>
              <a:t>;</a:t>
            </a:r>
          </a:p>
          <a:p>
            <a:pPr marL="0" indent="0">
              <a:buNone/>
            </a:pPr>
            <a:r>
              <a:rPr lang="en-US" altLang="zh-CN" dirty="0" err="1"/>
              <a:t>int</a:t>
            </a:r>
            <a:r>
              <a:rPr lang="en-US" altLang="zh-CN" dirty="0"/>
              <a:t> myf1() { return 1;}</a:t>
            </a:r>
          </a:p>
          <a:p>
            <a:pPr marL="0" indent="0">
              <a:buNone/>
            </a:pPr>
            <a:r>
              <a:rPr lang="en-US" altLang="zh-CN" dirty="0" err="1"/>
              <a:t>int</a:t>
            </a:r>
            <a:r>
              <a:rPr lang="en-US" altLang="zh-CN" dirty="0"/>
              <a:t> myf2() { return 2;}</a:t>
            </a:r>
          </a:p>
          <a:p>
            <a:pPr marL="0" indent="0">
              <a:buNone/>
            </a:pPr>
            <a:r>
              <a:rPr lang="en-US" altLang="zh-CN" dirty="0" err="1"/>
              <a:t>int</a:t>
            </a:r>
            <a:r>
              <a:rPr lang="en-US" altLang="zh-CN" dirty="0"/>
              <a:t> myf3() { return 3;}</a:t>
            </a:r>
          </a:p>
          <a:p>
            <a:pPr marL="0" indent="0">
              <a:buNone/>
            </a:pPr>
            <a:r>
              <a:rPr lang="en-US" altLang="zh-CN" dirty="0" err="1"/>
              <a:t>int</a:t>
            </a:r>
            <a:r>
              <a:rPr lang="en-US" altLang="zh-CN" dirty="0"/>
              <a:t> </a:t>
            </a:r>
            <a:r>
              <a:rPr lang="en-US" altLang="zh-CN" dirty="0" err="1"/>
              <a:t>myf</a:t>
            </a:r>
            <a:r>
              <a:rPr lang="en-US" altLang="zh-CN" dirty="0"/>
              <a:t>(</a:t>
            </a:r>
            <a:r>
              <a:rPr lang="en-US" altLang="zh-CN" dirty="0" err="1"/>
              <a:t>int</a:t>
            </a:r>
            <a:r>
              <a:rPr lang="en-US" altLang="zh-CN" dirty="0"/>
              <a:t> (*p)()) </a:t>
            </a:r>
          </a:p>
          <a:p>
            <a:pPr marL="0" indent="0">
              <a:buNone/>
            </a:pPr>
            <a:r>
              <a:rPr lang="en-US" altLang="zh-CN" dirty="0"/>
              <a:t>{ p(); }</a:t>
            </a:r>
          </a:p>
          <a:p>
            <a:pPr marL="0" indent="0">
              <a:buNone/>
            </a:pPr>
            <a:r>
              <a:rPr lang="en-US" altLang="zh-CN" dirty="0" err="1"/>
              <a:t>int</a:t>
            </a:r>
            <a:r>
              <a:rPr lang="en-US" altLang="zh-CN" dirty="0"/>
              <a:t> main()</a:t>
            </a:r>
          </a:p>
          <a:p>
            <a:pPr marL="0" indent="0">
              <a:buNone/>
            </a:pPr>
            <a:r>
              <a:rPr lang="en-US" altLang="zh-CN" dirty="0"/>
              <a:t>{ </a:t>
            </a:r>
            <a:r>
              <a:rPr lang="en-US" altLang="zh-CN" dirty="0" err="1"/>
              <a:t>cout</a:t>
            </a:r>
            <a:r>
              <a:rPr lang="en-US" altLang="zh-CN" dirty="0"/>
              <a:t>&lt;&lt;</a:t>
            </a:r>
            <a:r>
              <a:rPr lang="en-US" altLang="zh-CN" dirty="0" err="1"/>
              <a:t>myf</a:t>
            </a:r>
            <a:r>
              <a:rPr lang="en-US" altLang="zh-CN" dirty="0"/>
              <a:t>(myf1)&lt;&lt;</a:t>
            </a:r>
            <a:r>
              <a:rPr lang="en-US" altLang="zh-CN" dirty="0" err="1"/>
              <a:t>endl</a:t>
            </a:r>
            <a:r>
              <a:rPr lang="en-US" altLang="zh-CN" dirty="0"/>
              <a:t>;</a:t>
            </a:r>
          </a:p>
          <a:p>
            <a:pPr marL="0" indent="0">
              <a:buNone/>
            </a:pPr>
            <a:r>
              <a:rPr lang="en-US" altLang="zh-CN" dirty="0"/>
              <a:t> </a:t>
            </a:r>
            <a:r>
              <a:rPr lang="en-US" altLang="zh-CN" dirty="0" err="1"/>
              <a:t>cout</a:t>
            </a:r>
            <a:r>
              <a:rPr lang="en-US" altLang="zh-CN" dirty="0"/>
              <a:t>&lt;&lt;</a:t>
            </a:r>
            <a:r>
              <a:rPr lang="en-US" altLang="zh-CN" dirty="0" err="1"/>
              <a:t>myf</a:t>
            </a:r>
            <a:r>
              <a:rPr lang="en-US" altLang="zh-CN" dirty="0"/>
              <a:t>(myf2)&lt;&lt;</a:t>
            </a:r>
            <a:r>
              <a:rPr lang="en-US" altLang="zh-CN" dirty="0" err="1"/>
              <a:t>endl</a:t>
            </a:r>
            <a:r>
              <a:rPr lang="en-US" altLang="zh-CN" dirty="0"/>
              <a:t>;</a:t>
            </a:r>
          </a:p>
          <a:p>
            <a:pPr marL="0" indent="0">
              <a:buNone/>
            </a:pPr>
            <a:r>
              <a:rPr lang="en-US" altLang="zh-CN" dirty="0"/>
              <a:t> </a:t>
            </a:r>
            <a:r>
              <a:rPr lang="en-US" altLang="zh-CN" dirty="0" err="1"/>
              <a:t>cout</a:t>
            </a:r>
            <a:r>
              <a:rPr lang="en-US" altLang="zh-CN" dirty="0"/>
              <a:t>&lt;&lt;</a:t>
            </a:r>
            <a:r>
              <a:rPr lang="en-US" altLang="zh-CN" dirty="0" err="1"/>
              <a:t>myf</a:t>
            </a:r>
            <a:r>
              <a:rPr lang="en-US" altLang="zh-CN" dirty="0"/>
              <a:t>(myf3)&lt;&lt;</a:t>
            </a:r>
            <a:r>
              <a:rPr lang="en-US" altLang="zh-CN" dirty="0" err="1"/>
              <a:t>endl</a:t>
            </a:r>
            <a:r>
              <a:rPr lang="en-US" altLang="zh-CN" dirty="0"/>
              <a:t>;</a:t>
            </a:r>
          </a:p>
          <a:p>
            <a:pPr marL="0" indent="0">
              <a:buNone/>
            </a:pPr>
            <a:r>
              <a:rPr lang="en-US" altLang="zh-CN" dirty="0" smtClean="0"/>
              <a:t>}</a:t>
            </a:r>
          </a:p>
          <a:p>
            <a:pPr marL="0" indent="0">
              <a:buNone/>
            </a:pPr>
            <a:endParaRPr lang="en-US" altLang="zh-CN" dirty="0" smtClean="0"/>
          </a:p>
          <a:p>
            <a:pPr marL="0" indent="0">
              <a:buNone/>
            </a:pPr>
            <a:r>
              <a:rPr lang="zh-CN" altLang="en-US" dirty="0" smtClean="0"/>
              <a:t>运行结果：</a:t>
            </a:r>
            <a:endParaRPr lang="en-US" altLang="zh-CN" dirty="0" smtClean="0"/>
          </a:p>
          <a:p>
            <a:pPr marL="0" indent="0">
              <a:buNone/>
            </a:pPr>
            <a:r>
              <a:rPr lang="en-US" altLang="zh-CN" dirty="0" smtClean="0"/>
              <a:t>1</a:t>
            </a:r>
          </a:p>
          <a:p>
            <a:pPr marL="0" indent="0">
              <a:buNone/>
            </a:pPr>
            <a:r>
              <a:rPr lang="en-US" altLang="zh-CN" dirty="0" smtClean="0"/>
              <a:t>2</a:t>
            </a:r>
          </a:p>
          <a:p>
            <a:pPr marL="0" indent="0">
              <a:buNone/>
            </a:pPr>
            <a:r>
              <a:rPr lang="en-US" altLang="zh-CN" dirty="0"/>
              <a:t>3</a:t>
            </a:r>
          </a:p>
          <a:p>
            <a:pPr marL="0" indent="0">
              <a:buNone/>
            </a:pPr>
            <a:endParaRPr lang="zh-CN" altLang="en-US" dirty="0"/>
          </a:p>
        </p:txBody>
      </p:sp>
    </p:spTree>
    <p:extLst>
      <p:ext uri="{BB962C8B-B14F-4D97-AF65-F5344CB8AC3E}">
        <p14:creationId xmlns:p14="http://schemas.microsoft.com/office/powerpoint/2010/main" val="35045918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Text Box 2"/>
          <p:cNvSpPr txBox="1">
            <a:spLocks noChangeArrowheads="1"/>
          </p:cNvSpPr>
          <p:nvPr/>
        </p:nvSpPr>
        <p:spPr bwMode="auto">
          <a:xfrm>
            <a:off x="107950" y="260352"/>
            <a:ext cx="8821738" cy="1800225"/>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latin typeface="黑体" panose="02010609060101010101" pitchFamily="49" charset="-122"/>
                <a:ea typeface="黑体" panose="02010609060101010101" pitchFamily="49" charset="-122"/>
              </a:rPr>
              <a:t>例</a:t>
            </a:r>
            <a:r>
              <a:rPr lang="en-US" altLang="zh-CN" sz="2800" b="1">
                <a:solidFill>
                  <a:schemeClr val="bg1"/>
                </a:solidFill>
                <a:latin typeface="黑体" panose="02010609060101010101" pitchFamily="49" charset="-122"/>
                <a:ea typeface="黑体" panose="02010609060101010101" pitchFamily="49" charset="-122"/>
              </a:rPr>
              <a:t>10.</a:t>
            </a:r>
            <a:r>
              <a:rPr lang="zh-CN" altLang="en-US" sz="2800" b="1">
                <a:solidFill>
                  <a:schemeClr val="bg1"/>
                </a:solidFill>
                <a:latin typeface="黑体" panose="02010609060101010101" pitchFamily="49" charset="-122"/>
                <a:ea typeface="黑体" panose="02010609060101010101" pitchFamily="49" charset="-122"/>
              </a:rPr>
              <a:t>２</a:t>
            </a:r>
            <a:r>
              <a:rPr lang="en-US" altLang="zh-CN" sz="2800" b="1">
                <a:solidFill>
                  <a:schemeClr val="bg1"/>
                </a:solidFill>
                <a:latin typeface="黑体" panose="02010609060101010101" pitchFamily="49" charset="-122"/>
                <a:ea typeface="黑体" panose="02010609060101010101" pitchFamily="49" charset="-122"/>
              </a:rPr>
              <a:t>3 </a:t>
            </a:r>
            <a:r>
              <a:rPr lang="zh-CN" altLang="en-US" sz="2800" b="1">
                <a:solidFill>
                  <a:schemeClr val="bg1"/>
                </a:solidFill>
                <a:latin typeface="黑体" panose="02010609060101010101" pitchFamily="49" charset="-122"/>
                <a:ea typeface="黑体" panose="02010609060101010101" pitchFamily="49" charset="-122"/>
              </a:rPr>
              <a:t>设一个函数</a:t>
            </a:r>
            <a:r>
              <a:rPr lang="en-US" altLang="zh-CN" sz="2800" b="1">
                <a:solidFill>
                  <a:schemeClr val="bg1"/>
                </a:solidFill>
                <a:latin typeface="黑体" panose="02010609060101010101" pitchFamily="49" charset="-122"/>
                <a:ea typeface="黑体" panose="02010609060101010101" pitchFamily="49" charset="-122"/>
              </a:rPr>
              <a:t>process</a:t>
            </a:r>
            <a:r>
              <a:rPr lang="zh-CN" altLang="en-US" sz="2800" b="1">
                <a:solidFill>
                  <a:schemeClr val="bg1"/>
                </a:solidFill>
                <a:latin typeface="黑体" panose="02010609060101010101" pitchFamily="49" charset="-122"/>
                <a:ea typeface="黑体" panose="02010609060101010101" pitchFamily="49" charset="-122"/>
              </a:rPr>
              <a:t>，在调用它的时候，每次实现不同的功能。输入ａ和ｂ两个数，第一次调用</a:t>
            </a:r>
            <a:r>
              <a:rPr lang="en-US" altLang="zh-CN" sz="2800" b="1">
                <a:solidFill>
                  <a:schemeClr val="bg1"/>
                </a:solidFill>
                <a:latin typeface="黑体" panose="02010609060101010101" pitchFamily="49" charset="-122"/>
                <a:ea typeface="黑体" panose="02010609060101010101" pitchFamily="49" charset="-122"/>
              </a:rPr>
              <a:t>process</a:t>
            </a:r>
            <a:r>
              <a:rPr lang="zh-CN" altLang="en-US" sz="2800" b="1">
                <a:solidFill>
                  <a:schemeClr val="bg1"/>
                </a:solidFill>
                <a:latin typeface="黑体" panose="02010609060101010101" pitchFamily="49" charset="-122"/>
                <a:ea typeface="黑体" panose="02010609060101010101" pitchFamily="49" charset="-122"/>
              </a:rPr>
              <a:t>时找出ａ和ｂ中大者，第二次找出其中小者，第三次求ａ与ｂ之和。</a:t>
            </a:r>
            <a:r>
              <a:rPr lang="zh-CN" altLang="en-US" sz="2800" b="1">
                <a:latin typeface="黑体" panose="02010609060101010101" pitchFamily="49" charset="-122"/>
                <a:ea typeface="黑体" panose="02010609060101010101" pitchFamily="49" charset="-122"/>
              </a:rPr>
              <a:t> </a:t>
            </a:r>
          </a:p>
        </p:txBody>
      </p:sp>
      <p:sp>
        <p:nvSpPr>
          <p:cNvPr id="644099" name="Text Box 3"/>
          <p:cNvSpPr txBox="1">
            <a:spLocks noChangeArrowheads="1"/>
          </p:cNvSpPr>
          <p:nvPr/>
        </p:nvSpPr>
        <p:spPr bwMode="auto">
          <a:xfrm>
            <a:off x="611190" y="2205038"/>
            <a:ext cx="7659687"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dirty="0"/>
              <a:t>#include &lt;</a:t>
            </a:r>
            <a:r>
              <a:rPr lang="en-US" altLang="zh-CN" sz="2800" dirty="0" err="1"/>
              <a:t>stdio.h</a:t>
            </a:r>
            <a:r>
              <a:rPr lang="en-US" altLang="zh-CN" sz="2800" dirty="0"/>
              <a:t>&gt;</a:t>
            </a:r>
          </a:p>
          <a:p>
            <a:pPr algn="l" eaLnBrk="1" hangingPunct="1"/>
            <a:r>
              <a:rPr lang="en-US" altLang="zh-CN" sz="2800" dirty="0"/>
              <a:t>void </a:t>
            </a:r>
            <a:r>
              <a:rPr lang="en-US" altLang="zh-CN" sz="2800" b="1" dirty="0">
                <a:solidFill>
                  <a:srgbClr val="A50021"/>
                </a:solidFill>
              </a:rPr>
              <a:t>main</a:t>
            </a:r>
            <a:r>
              <a:rPr lang="zh-CN" altLang="en-US" sz="2800" dirty="0"/>
              <a:t>（）</a:t>
            </a:r>
          </a:p>
          <a:p>
            <a:pPr algn="l" eaLnBrk="1" hangingPunct="1"/>
            <a:r>
              <a:rPr lang="zh-CN" altLang="en-US" sz="2800" dirty="0"/>
              <a:t>｛ </a:t>
            </a:r>
            <a:r>
              <a:rPr lang="en-US" altLang="zh-CN" sz="2800" dirty="0" err="1"/>
              <a:t>int</a:t>
            </a:r>
            <a:r>
              <a:rPr lang="en-US" altLang="zh-CN" sz="2800" dirty="0"/>
              <a:t> max</a:t>
            </a:r>
            <a:r>
              <a:rPr lang="zh-CN" altLang="en-US" sz="2800" dirty="0"/>
              <a:t>（</a:t>
            </a:r>
            <a:r>
              <a:rPr lang="en-US" altLang="zh-CN" sz="2800" dirty="0" err="1"/>
              <a:t>int</a:t>
            </a:r>
            <a:r>
              <a:rPr lang="zh-CN" altLang="en-US" sz="2800" dirty="0"/>
              <a:t>，</a:t>
            </a:r>
            <a:r>
              <a:rPr lang="en-US" altLang="zh-CN" sz="2800" dirty="0" err="1"/>
              <a:t>int</a:t>
            </a:r>
            <a:r>
              <a:rPr lang="zh-CN" altLang="en-US" sz="2800" dirty="0"/>
              <a:t>）</a:t>
            </a:r>
            <a:r>
              <a:rPr lang="en-US" altLang="zh-CN" sz="2800" dirty="0"/>
              <a:t>;            </a:t>
            </a:r>
            <a:r>
              <a:rPr lang="en-US" altLang="zh-CN" sz="2800" dirty="0">
                <a:solidFill>
                  <a:srgbClr val="008000"/>
                </a:solidFill>
              </a:rPr>
              <a:t>/* </a:t>
            </a:r>
            <a:r>
              <a:rPr lang="zh-CN" altLang="en-US" sz="2800" dirty="0">
                <a:solidFill>
                  <a:srgbClr val="008000"/>
                </a:solidFill>
              </a:rPr>
              <a:t>函数声明 *</a:t>
            </a:r>
            <a:r>
              <a:rPr lang="en-US" altLang="zh-CN" sz="2800" dirty="0">
                <a:solidFill>
                  <a:srgbClr val="008000"/>
                </a:solidFill>
              </a:rPr>
              <a:t>/</a:t>
            </a:r>
          </a:p>
          <a:p>
            <a:pPr algn="l" eaLnBrk="1" hangingPunct="1"/>
            <a:r>
              <a:rPr lang="en-US" altLang="zh-CN" sz="2800" dirty="0"/>
              <a:t>     </a:t>
            </a:r>
            <a:r>
              <a:rPr lang="en-US" altLang="zh-CN" sz="2800" dirty="0" err="1"/>
              <a:t>int</a:t>
            </a:r>
            <a:r>
              <a:rPr lang="en-US" altLang="zh-CN" sz="2800" dirty="0"/>
              <a:t> min</a:t>
            </a:r>
            <a:r>
              <a:rPr lang="zh-CN" altLang="en-US" sz="2800" dirty="0"/>
              <a:t>（</a:t>
            </a:r>
            <a:r>
              <a:rPr lang="en-US" altLang="zh-CN" sz="2800" dirty="0" err="1"/>
              <a:t>int</a:t>
            </a:r>
            <a:r>
              <a:rPr lang="zh-CN" altLang="en-US" sz="2800" dirty="0"/>
              <a:t>，</a:t>
            </a:r>
            <a:r>
              <a:rPr lang="en-US" altLang="zh-CN" sz="2800" dirty="0" err="1"/>
              <a:t>int</a:t>
            </a:r>
            <a:r>
              <a:rPr lang="zh-CN" altLang="en-US" sz="2800" dirty="0"/>
              <a:t>）</a:t>
            </a:r>
            <a:r>
              <a:rPr lang="en-US" altLang="zh-CN" sz="2800" dirty="0"/>
              <a:t>;              </a:t>
            </a:r>
            <a:r>
              <a:rPr lang="en-US" altLang="zh-CN" sz="2800" dirty="0">
                <a:solidFill>
                  <a:srgbClr val="008000"/>
                </a:solidFill>
              </a:rPr>
              <a:t>/* </a:t>
            </a:r>
            <a:r>
              <a:rPr lang="zh-CN" altLang="en-US" sz="2800" dirty="0">
                <a:solidFill>
                  <a:srgbClr val="008000"/>
                </a:solidFill>
              </a:rPr>
              <a:t>函数声明 *</a:t>
            </a:r>
            <a:r>
              <a:rPr lang="en-US" altLang="zh-CN" sz="2800" dirty="0">
                <a:solidFill>
                  <a:srgbClr val="008000"/>
                </a:solidFill>
              </a:rPr>
              <a:t>/</a:t>
            </a:r>
          </a:p>
          <a:p>
            <a:pPr algn="l" eaLnBrk="1" hangingPunct="1"/>
            <a:r>
              <a:rPr lang="en-US" altLang="zh-CN" sz="2800" dirty="0"/>
              <a:t>     </a:t>
            </a:r>
            <a:r>
              <a:rPr lang="en-US" altLang="zh-CN" sz="2800" dirty="0" err="1"/>
              <a:t>int</a:t>
            </a:r>
            <a:r>
              <a:rPr lang="en-US" altLang="zh-CN" sz="2800" dirty="0"/>
              <a:t> add</a:t>
            </a:r>
            <a:r>
              <a:rPr lang="zh-CN" altLang="en-US" sz="2800" dirty="0"/>
              <a:t>（</a:t>
            </a:r>
            <a:r>
              <a:rPr lang="en-US" altLang="zh-CN" sz="2800" dirty="0" err="1"/>
              <a:t>int</a:t>
            </a:r>
            <a:r>
              <a:rPr lang="zh-CN" altLang="en-US" sz="2800" dirty="0"/>
              <a:t>，</a:t>
            </a:r>
            <a:r>
              <a:rPr lang="en-US" altLang="zh-CN" sz="2800" dirty="0" err="1"/>
              <a:t>int</a:t>
            </a:r>
            <a:r>
              <a:rPr lang="zh-CN" altLang="en-US" sz="2800" dirty="0"/>
              <a:t>）；              </a:t>
            </a:r>
            <a:r>
              <a:rPr lang="en-US" altLang="zh-CN" sz="2800" dirty="0">
                <a:solidFill>
                  <a:srgbClr val="008000"/>
                </a:solidFill>
              </a:rPr>
              <a:t>/* </a:t>
            </a:r>
            <a:r>
              <a:rPr lang="zh-CN" altLang="en-US" sz="2800" dirty="0">
                <a:solidFill>
                  <a:srgbClr val="008000"/>
                </a:solidFill>
              </a:rPr>
              <a:t>函数声明 *</a:t>
            </a:r>
            <a:r>
              <a:rPr lang="en-US" altLang="zh-CN" sz="2800" dirty="0">
                <a:solidFill>
                  <a:srgbClr val="008000"/>
                </a:solidFill>
              </a:rPr>
              <a:t>/</a:t>
            </a:r>
          </a:p>
          <a:p>
            <a:pPr algn="l" eaLnBrk="1" hangingPunct="1"/>
            <a:r>
              <a:rPr lang="en-US" altLang="zh-CN" sz="2800" dirty="0"/>
              <a:t>     void process (</a:t>
            </a:r>
            <a:r>
              <a:rPr lang="en-US" altLang="zh-CN" sz="2800" dirty="0" err="1"/>
              <a:t>int,int,int</a:t>
            </a:r>
            <a:r>
              <a:rPr lang="en-US" altLang="zh-CN" sz="2800" dirty="0"/>
              <a:t>(*fun)();    </a:t>
            </a:r>
            <a:r>
              <a:rPr lang="en-US" altLang="zh-CN" sz="2800" dirty="0">
                <a:solidFill>
                  <a:srgbClr val="008000"/>
                </a:solidFill>
              </a:rPr>
              <a:t>/* </a:t>
            </a:r>
            <a:r>
              <a:rPr lang="zh-CN" altLang="en-US" sz="2800" dirty="0">
                <a:solidFill>
                  <a:srgbClr val="008000"/>
                </a:solidFill>
              </a:rPr>
              <a:t>函数声明 *</a:t>
            </a:r>
            <a:r>
              <a:rPr lang="en-US" altLang="zh-CN" sz="2800" dirty="0">
                <a:solidFill>
                  <a:srgbClr val="008000"/>
                </a:solidFill>
              </a:rPr>
              <a:t>/</a:t>
            </a:r>
          </a:p>
          <a:p>
            <a:pPr algn="l" eaLnBrk="1" hangingPunct="1"/>
            <a:r>
              <a:rPr lang="zh-CN" altLang="en-US" sz="2800" dirty="0"/>
              <a:t>　 </a:t>
            </a:r>
            <a:r>
              <a:rPr lang="en-US" altLang="zh-CN" sz="2800" dirty="0" err="1"/>
              <a:t>int</a:t>
            </a:r>
            <a:r>
              <a:rPr lang="en-US" altLang="zh-CN" sz="2800" dirty="0"/>
              <a:t> </a:t>
            </a:r>
            <a:r>
              <a:rPr lang="zh-CN" altLang="en-US" sz="2800" dirty="0"/>
              <a:t>ａ，ｂ；</a:t>
            </a:r>
          </a:p>
          <a:p>
            <a:pPr algn="l" eaLnBrk="1" hangingPunct="1"/>
            <a:r>
              <a:rPr lang="zh-CN" altLang="en-US" sz="2800" dirty="0"/>
              <a:t>　 </a:t>
            </a:r>
            <a:r>
              <a:rPr lang="en-US" altLang="zh-CN" sz="2800" dirty="0" err="1"/>
              <a:t>printf</a:t>
            </a:r>
            <a:r>
              <a:rPr lang="zh-CN" altLang="en-US" sz="2800" dirty="0"/>
              <a:t>（</a:t>
            </a:r>
            <a:r>
              <a:rPr lang="en-US" altLang="zh-CN" sz="2800" dirty="0"/>
              <a:t>″</a:t>
            </a:r>
            <a:r>
              <a:rPr lang="zh-CN" altLang="en-US" sz="2800" dirty="0"/>
              <a:t>ｅｎｔｅｒ </a:t>
            </a:r>
            <a:r>
              <a:rPr lang="zh-CN" altLang="en-US" sz="2800" dirty="0" smtClean="0"/>
              <a:t> ａ   ａｎｄ   ｂ</a:t>
            </a:r>
            <a:r>
              <a:rPr lang="zh-CN" altLang="en-US" sz="2800" dirty="0"/>
              <a:t>：</a:t>
            </a:r>
            <a:r>
              <a:rPr lang="en-US" altLang="zh-CN" sz="2800" dirty="0"/>
              <a:t>″</a:t>
            </a:r>
            <a:r>
              <a:rPr lang="zh-CN" altLang="en-US" sz="2800" dirty="0"/>
              <a:t>）；</a:t>
            </a:r>
          </a:p>
          <a:p>
            <a:pPr algn="l" eaLnBrk="1" hangingPunct="1"/>
            <a:r>
              <a:rPr lang="zh-CN" altLang="en-US" sz="2800" dirty="0"/>
              <a:t>　 </a:t>
            </a:r>
            <a:r>
              <a:rPr lang="en-US" altLang="zh-CN" sz="2800" dirty="0" err="1"/>
              <a:t>scanf</a:t>
            </a:r>
            <a:r>
              <a:rPr lang="zh-CN" altLang="en-US" sz="2800" dirty="0"/>
              <a:t>（</a:t>
            </a:r>
            <a:r>
              <a:rPr lang="en-US" altLang="zh-CN" sz="2800" dirty="0"/>
              <a:t>″</a:t>
            </a:r>
            <a:r>
              <a:rPr lang="zh-CN" altLang="en-US" sz="2800" dirty="0"/>
              <a:t>％ｄ，％ｄ</a:t>
            </a:r>
            <a:r>
              <a:rPr lang="en-US" altLang="zh-CN" sz="2800" dirty="0"/>
              <a:t>″</a:t>
            </a:r>
            <a:r>
              <a:rPr lang="zh-CN" altLang="en-US" sz="2800" dirty="0"/>
              <a:t>，＆ａ，＆ｂ）；</a:t>
            </a:r>
          </a:p>
          <a:p>
            <a:pPr algn="l" eaLnBrk="1" hangingPunct="1"/>
            <a:r>
              <a:rPr lang="zh-CN" altLang="en-US" sz="2800" dirty="0"/>
              <a:t>　</a:t>
            </a:r>
          </a:p>
        </p:txBody>
      </p:sp>
    </p:spTree>
    <p:extLst>
      <p:ext uri="{BB962C8B-B14F-4D97-AF65-F5344CB8AC3E}">
        <p14:creationId xmlns:p14="http://schemas.microsoft.com/office/powerpoint/2010/main" val="274819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67042"/>
                                        </p:tgtEl>
                                        <p:attrNameLst>
                                          <p:attrName>style.visibility</p:attrName>
                                        </p:attrNameLst>
                                      </p:cBhvr>
                                      <p:to>
                                        <p:strVal val="visible"/>
                                      </p:to>
                                    </p:set>
                                    <p:anim calcmode="lin" valueType="num">
                                      <p:cBhvr additive="base">
                                        <p:cTn id="7" dur="500" fill="hold"/>
                                        <p:tgtEl>
                                          <p:spTgt spid="1367042"/>
                                        </p:tgtEl>
                                        <p:attrNameLst>
                                          <p:attrName>ppt_x</p:attrName>
                                        </p:attrNameLst>
                                      </p:cBhvr>
                                      <p:tavLst>
                                        <p:tav tm="0">
                                          <p:val>
                                            <p:strVal val="0-#ppt_w/2"/>
                                          </p:val>
                                        </p:tav>
                                        <p:tav tm="100000">
                                          <p:val>
                                            <p:strVal val="#ppt_x"/>
                                          </p:val>
                                        </p:tav>
                                      </p:tavLst>
                                    </p:anim>
                                    <p:anim calcmode="lin" valueType="num">
                                      <p:cBhvr additive="base">
                                        <p:cTn id="8" dur="500" fill="hold"/>
                                        <p:tgtEl>
                                          <p:spTgt spid="13670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704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Text Box 2"/>
          <p:cNvSpPr txBox="1">
            <a:spLocks noChangeArrowheads="1"/>
          </p:cNvSpPr>
          <p:nvPr/>
        </p:nvSpPr>
        <p:spPr bwMode="auto">
          <a:xfrm>
            <a:off x="611188" y="765177"/>
            <a:ext cx="74168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　ｐｒｉｎｔｆ（</a:t>
            </a:r>
            <a:r>
              <a:rPr lang="en-US" altLang="zh-CN" sz="2800"/>
              <a:t>″</a:t>
            </a:r>
            <a:r>
              <a:rPr lang="zh-CN" altLang="en-US" sz="2800"/>
              <a:t>ｍａｘ＝</a:t>
            </a:r>
            <a:r>
              <a:rPr lang="en-US" altLang="zh-CN" sz="2800"/>
              <a:t>″</a:t>
            </a:r>
            <a:r>
              <a:rPr lang="zh-CN" altLang="en-US" sz="2800"/>
              <a:t>）；</a:t>
            </a:r>
          </a:p>
          <a:p>
            <a:pPr algn="l" eaLnBrk="1" hangingPunct="1"/>
            <a:r>
              <a:rPr lang="zh-CN" altLang="en-US" sz="2800"/>
              <a:t>    ｐｒｏｃｅｓｓ（ａ，ｂ，ｍａｘ）；</a:t>
            </a:r>
          </a:p>
          <a:p>
            <a:pPr algn="l" eaLnBrk="1" hangingPunct="1"/>
            <a:r>
              <a:rPr lang="zh-CN" altLang="en-US" sz="2800"/>
              <a:t>　ｐｒｉｎｔｆ（</a:t>
            </a:r>
            <a:r>
              <a:rPr lang="en-US" altLang="zh-CN" sz="2800"/>
              <a:t>″</a:t>
            </a:r>
            <a:r>
              <a:rPr lang="zh-CN" altLang="en-US" sz="2800"/>
              <a:t>ｍｉｎ＝</a:t>
            </a:r>
            <a:r>
              <a:rPr lang="en-US" altLang="zh-CN" sz="2800"/>
              <a:t>″</a:t>
            </a:r>
            <a:r>
              <a:rPr lang="zh-CN" altLang="en-US" sz="2800"/>
              <a:t>）；</a:t>
            </a:r>
          </a:p>
          <a:p>
            <a:pPr algn="l" eaLnBrk="1" hangingPunct="1"/>
            <a:r>
              <a:rPr lang="zh-CN" altLang="en-US" sz="2800"/>
              <a:t>　ｐｒｏｃｅｓｓ（ａ，ｂ，ｍｉｎ）；</a:t>
            </a:r>
          </a:p>
          <a:p>
            <a:pPr algn="l" eaLnBrk="1" hangingPunct="1"/>
            <a:r>
              <a:rPr lang="zh-CN" altLang="en-US" sz="2800"/>
              <a:t>　ｐｒｉｎｔｆ（</a:t>
            </a:r>
            <a:r>
              <a:rPr lang="en-US" altLang="zh-CN" sz="2800"/>
              <a:t>″</a:t>
            </a:r>
            <a:r>
              <a:rPr lang="zh-CN" altLang="en-US" sz="2800"/>
              <a:t>ｓｕｍ＝</a:t>
            </a:r>
            <a:r>
              <a:rPr lang="en-US" altLang="zh-CN" sz="2800"/>
              <a:t>″</a:t>
            </a:r>
            <a:r>
              <a:rPr lang="zh-CN" altLang="en-US" sz="2800"/>
              <a:t>）；</a:t>
            </a:r>
          </a:p>
          <a:p>
            <a:pPr algn="l" eaLnBrk="1" hangingPunct="1"/>
            <a:r>
              <a:rPr lang="zh-CN" altLang="en-US" sz="2800"/>
              <a:t>　ｐｒｏｃｅｓｓ（ａ，ｂ，ａｄｄ）；</a:t>
            </a:r>
          </a:p>
          <a:p>
            <a:pPr algn="l" eaLnBrk="1" hangingPunct="1"/>
            <a:r>
              <a:rPr lang="zh-CN" altLang="en-US" sz="2800"/>
              <a:t>｝</a:t>
            </a:r>
          </a:p>
          <a:p>
            <a:pPr algn="l" eaLnBrk="1" hangingPunct="1"/>
            <a:endParaRPr lang="en-US" altLang="zh-CN" sz="2800"/>
          </a:p>
        </p:txBody>
      </p:sp>
    </p:spTree>
    <p:extLst>
      <p:ext uri="{BB962C8B-B14F-4D97-AF65-F5344CB8AC3E}">
        <p14:creationId xmlns:p14="http://schemas.microsoft.com/office/powerpoint/2010/main" val="16568624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684213" y="692152"/>
            <a:ext cx="772795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int  </a:t>
            </a:r>
            <a:r>
              <a:rPr lang="zh-CN" altLang="en-US" sz="2800"/>
              <a:t>ｍａｘ（</a:t>
            </a:r>
            <a:r>
              <a:rPr lang="en-US" altLang="zh-CN" sz="2800"/>
              <a:t>int </a:t>
            </a:r>
            <a:r>
              <a:rPr lang="zh-CN" altLang="en-US" sz="2800"/>
              <a:t>ｘ，</a:t>
            </a:r>
            <a:r>
              <a:rPr lang="en-US" altLang="zh-CN" sz="2800"/>
              <a:t>int </a:t>
            </a:r>
            <a:r>
              <a:rPr lang="zh-CN" altLang="en-US" sz="2800"/>
              <a:t>ｙ）           </a:t>
            </a:r>
            <a:r>
              <a:rPr lang="en-US" altLang="zh-CN" sz="2800">
                <a:solidFill>
                  <a:srgbClr val="008000"/>
                </a:solidFill>
              </a:rPr>
              <a:t>/* </a:t>
            </a:r>
            <a:r>
              <a:rPr lang="zh-CN" altLang="en-US" sz="2800">
                <a:solidFill>
                  <a:srgbClr val="008000"/>
                </a:solidFill>
              </a:rPr>
              <a:t>函数定义 *</a:t>
            </a:r>
            <a:r>
              <a:rPr lang="en-US" altLang="zh-CN" sz="2800">
                <a:solidFill>
                  <a:srgbClr val="008000"/>
                </a:solidFill>
              </a:rPr>
              <a:t>/</a:t>
            </a:r>
          </a:p>
          <a:p>
            <a:pPr algn="l" eaLnBrk="1" hangingPunct="1"/>
            <a:r>
              <a:rPr lang="zh-CN" altLang="en-US" sz="2800"/>
              <a:t>｛ｉｎｔ ｚ；</a:t>
            </a:r>
          </a:p>
          <a:p>
            <a:pPr algn="l" eaLnBrk="1" hangingPunct="1"/>
            <a:r>
              <a:rPr lang="zh-CN" altLang="en-US" sz="2800"/>
              <a:t>    ｉｆ（ｘ＞ｙ）ｚ＝ｘ；</a:t>
            </a:r>
          </a:p>
          <a:p>
            <a:pPr algn="l" eaLnBrk="1" hangingPunct="1"/>
            <a:r>
              <a:rPr lang="zh-CN" altLang="en-US" sz="2800"/>
              <a:t>    ｅｌｓｅ ｚ＝ｙ；</a:t>
            </a:r>
          </a:p>
          <a:p>
            <a:pPr algn="l" eaLnBrk="1" hangingPunct="1"/>
            <a:r>
              <a:rPr lang="zh-CN" altLang="en-US" sz="2800"/>
              <a:t>    ｒｅｔｕｒｎ（ｚ）；</a:t>
            </a:r>
          </a:p>
          <a:p>
            <a:pPr algn="l" eaLnBrk="1" hangingPunct="1"/>
            <a:r>
              <a:rPr lang="zh-CN" altLang="en-US" sz="2800"/>
              <a:t>｝</a:t>
            </a:r>
          </a:p>
          <a:p>
            <a:pPr algn="l" eaLnBrk="1" hangingPunct="1"/>
            <a:r>
              <a:rPr lang="en-US" altLang="zh-CN" sz="2800"/>
              <a:t>int  </a:t>
            </a:r>
            <a:r>
              <a:rPr lang="zh-CN" altLang="en-US" sz="2800"/>
              <a:t>ｍｉｎ（</a:t>
            </a:r>
            <a:r>
              <a:rPr lang="en-US" altLang="zh-CN" sz="2800"/>
              <a:t>int </a:t>
            </a:r>
            <a:r>
              <a:rPr lang="zh-CN" altLang="en-US" sz="2800"/>
              <a:t>ｘ，</a:t>
            </a:r>
            <a:r>
              <a:rPr lang="en-US" altLang="zh-CN" sz="2800"/>
              <a:t>int </a:t>
            </a:r>
            <a:r>
              <a:rPr lang="zh-CN" altLang="en-US" sz="2800"/>
              <a:t>ｙ）          </a:t>
            </a:r>
            <a:r>
              <a:rPr lang="en-US" altLang="zh-CN" sz="2800">
                <a:solidFill>
                  <a:srgbClr val="008000"/>
                </a:solidFill>
              </a:rPr>
              <a:t>/* </a:t>
            </a:r>
            <a:r>
              <a:rPr lang="zh-CN" altLang="en-US" sz="2800">
                <a:solidFill>
                  <a:srgbClr val="008000"/>
                </a:solidFill>
              </a:rPr>
              <a:t>函数定义 *</a:t>
            </a:r>
            <a:r>
              <a:rPr lang="en-US" altLang="zh-CN" sz="2800">
                <a:solidFill>
                  <a:srgbClr val="008000"/>
                </a:solidFill>
              </a:rPr>
              <a:t>/</a:t>
            </a:r>
            <a:r>
              <a:rPr lang="en-US" altLang="zh-CN" sz="2800"/>
              <a:t>  </a:t>
            </a:r>
          </a:p>
          <a:p>
            <a:pPr algn="l" eaLnBrk="1" hangingPunct="1"/>
            <a:r>
              <a:rPr lang="zh-CN" altLang="en-US" sz="2800"/>
              <a:t>｛ｉｎｔ ｚ；</a:t>
            </a:r>
          </a:p>
          <a:p>
            <a:pPr algn="l" eaLnBrk="1" hangingPunct="1"/>
            <a:r>
              <a:rPr lang="zh-CN" altLang="en-US" sz="2800"/>
              <a:t>    ｉｆ（ｘ＜ｙ）ｚ＝ｘ；</a:t>
            </a:r>
          </a:p>
          <a:p>
            <a:pPr algn="l" eaLnBrk="1" hangingPunct="1"/>
            <a:r>
              <a:rPr lang="zh-CN" altLang="en-US" sz="2800"/>
              <a:t>　ｅｌｓｅ ｚ＝ｙ；</a:t>
            </a:r>
          </a:p>
          <a:p>
            <a:pPr algn="l" eaLnBrk="1" hangingPunct="1"/>
            <a:r>
              <a:rPr lang="zh-CN" altLang="en-US" sz="2800"/>
              <a:t>　ｒｅｔｕｒｎ（ｚ）；</a:t>
            </a:r>
          </a:p>
          <a:p>
            <a:pPr algn="l" eaLnBrk="1" hangingPunct="1"/>
            <a:r>
              <a:rPr lang="zh-CN" altLang="en-US" sz="2800"/>
              <a:t>｝ </a:t>
            </a:r>
          </a:p>
        </p:txBody>
      </p:sp>
    </p:spTree>
    <p:extLst>
      <p:ext uri="{BB962C8B-B14F-4D97-AF65-F5344CB8AC3E}">
        <p14:creationId xmlns:p14="http://schemas.microsoft.com/office/powerpoint/2010/main" val="36889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170" name="Text Box 2"/>
          <p:cNvSpPr txBox="1">
            <a:spLocks noChangeArrowheads="1"/>
          </p:cNvSpPr>
          <p:nvPr/>
        </p:nvSpPr>
        <p:spPr bwMode="auto">
          <a:xfrm>
            <a:off x="168277" y="188913"/>
            <a:ext cx="518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在定义指针变量时要注意两点：</a:t>
            </a:r>
          </a:p>
        </p:txBody>
      </p:sp>
      <p:grpSp>
        <p:nvGrpSpPr>
          <p:cNvPr id="2" name="Group 3"/>
          <p:cNvGrpSpPr>
            <a:grpSpLocks/>
          </p:cNvGrpSpPr>
          <p:nvPr/>
        </p:nvGrpSpPr>
        <p:grpSpPr bwMode="auto">
          <a:xfrm>
            <a:off x="179388" y="836613"/>
            <a:ext cx="8820150" cy="5732462"/>
            <a:chOff x="113" y="527"/>
            <a:chExt cx="5556" cy="3611"/>
          </a:xfrm>
        </p:grpSpPr>
        <p:sp>
          <p:nvSpPr>
            <p:cNvPr id="564228" name="Text Box 4"/>
            <p:cNvSpPr txBox="1">
              <a:spLocks noChangeArrowheads="1"/>
            </p:cNvSpPr>
            <p:nvPr/>
          </p:nvSpPr>
          <p:spPr bwMode="auto">
            <a:xfrm>
              <a:off x="113" y="527"/>
              <a:ext cx="5556" cy="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spcBef>
                  <a:spcPct val="10000"/>
                </a:spcBef>
                <a:spcAft>
                  <a:spcPct val="10000"/>
                </a:spcAft>
                <a:buFontTx/>
                <a:buAutoNum type="arabicParenBoth"/>
              </a:pPr>
              <a:r>
                <a:rPr lang="zh-CN" altLang="en-US" sz="2800"/>
                <a:t>指针变量前面的</a:t>
              </a:r>
              <a:r>
                <a:rPr lang="zh-CN" altLang="en-US" sz="2800">
                  <a:solidFill>
                    <a:srgbClr val="008000"/>
                  </a:solidFill>
                </a:rPr>
                <a:t>“*”</a:t>
              </a:r>
              <a:r>
                <a:rPr lang="zh-CN" altLang="en-US" sz="2800"/>
                <a:t>，表示该变量的类型为指针型变量。</a:t>
              </a:r>
            </a:p>
            <a:p>
              <a:pPr algn="l" eaLnBrk="1" hangingPunct="1">
                <a:lnSpc>
                  <a:spcPct val="110000"/>
                </a:lnSpc>
                <a:spcBef>
                  <a:spcPct val="10000"/>
                </a:spcBef>
                <a:spcAft>
                  <a:spcPct val="10000"/>
                </a:spcAft>
              </a:pPr>
              <a:r>
                <a:rPr lang="zh-CN" altLang="en-US" sz="2800"/>
                <a:t>例</a:t>
              </a:r>
              <a:r>
                <a:rPr lang="en-US" altLang="zh-CN" sz="2800"/>
                <a:t>: </a:t>
              </a:r>
              <a:r>
                <a:rPr lang="en-US" altLang="zh-CN" sz="2800">
                  <a:solidFill>
                    <a:srgbClr val="CC0000"/>
                  </a:solidFill>
                </a:rPr>
                <a:t>float  *pointer_1</a:t>
              </a:r>
              <a:r>
                <a:rPr lang="zh-CN" altLang="en-US" sz="2800">
                  <a:solidFill>
                    <a:srgbClr val="CC0000"/>
                  </a:solidFill>
                </a:rPr>
                <a:t>；</a:t>
              </a:r>
            </a:p>
            <a:p>
              <a:pPr algn="l" eaLnBrk="1" hangingPunct="1">
                <a:lnSpc>
                  <a:spcPct val="110000"/>
                </a:lnSpc>
                <a:spcBef>
                  <a:spcPct val="10000"/>
                </a:spcBef>
                <a:spcAft>
                  <a:spcPct val="10000"/>
                </a:spcAft>
              </a:pPr>
              <a:r>
                <a:rPr lang="zh-CN" altLang="en-US" sz="2800"/>
                <a:t>指针变量名是</a:t>
              </a:r>
              <a:r>
                <a:rPr lang="en-US" altLang="zh-CN" sz="2800">
                  <a:solidFill>
                    <a:srgbClr val="CC0000"/>
                  </a:solidFill>
                </a:rPr>
                <a:t>pointer_1</a:t>
              </a:r>
              <a:r>
                <a:rPr lang="en-US" altLang="zh-CN" sz="2800"/>
                <a:t> </a:t>
              </a:r>
              <a:r>
                <a:rPr lang="zh-CN" altLang="en-US" sz="2800"/>
                <a:t>，而不是</a:t>
              </a:r>
              <a:r>
                <a:rPr lang="zh-CN" altLang="en-US" sz="2800" b="1">
                  <a:solidFill>
                    <a:srgbClr val="336699"/>
                  </a:solidFill>
                </a:rPr>
                <a:t>* </a:t>
              </a:r>
              <a:r>
                <a:rPr lang="en-US" altLang="zh-CN" sz="2800" b="1">
                  <a:solidFill>
                    <a:srgbClr val="336699"/>
                  </a:solidFill>
                </a:rPr>
                <a:t>pointer_1</a:t>
              </a:r>
              <a:r>
                <a:rPr lang="en-US" altLang="zh-CN" sz="2800"/>
                <a:t> </a:t>
              </a:r>
              <a:r>
                <a:rPr lang="zh-CN" altLang="en-US" sz="2800"/>
                <a:t>。 </a:t>
              </a:r>
            </a:p>
            <a:p>
              <a:pPr algn="l" eaLnBrk="1" hangingPunct="1">
                <a:spcBef>
                  <a:spcPct val="30000"/>
                </a:spcBef>
                <a:spcAft>
                  <a:spcPct val="10000"/>
                </a:spcAft>
              </a:pPr>
              <a:r>
                <a:rPr lang="en-US" altLang="zh-CN" sz="2800"/>
                <a:t>(2) </a:t>
              </a:r>
              <a:r>
                <a:rPr lang="zh-CN" altLang="en-US" sz="2800"/>
                <a:t>在定义指针变量时必须指定基类型。</a:t>
              </a:r>
            </a:p>
            <a:p>
              <a:pPr algn="l" eaLnBrk="1" hangingPunct="1">
                <a:spcBef>
                  <a:spcPct val="30000"/>
                </a:spcBef>
                <a:spcAft>
                  <a:spcPct val="10000"/>
                </a:spcAft>
              </a:pPr>
              <a:r>
                <a:rPr lang="zh-CN" altLang="en-US" sz="2800"/>
                <a:t>需要特别注意的是，只有整型变量的地址才能放到指向整型变量的指针变量中。下面的赋值是错误的∶</a:t>
              </a:r>
            </a:p>
            <a:p>
              <a:pPr algn="l" eaLnBrk="1" hangingPunct="1">
                <a:spcBef>
                  <a:spcPct val="10000"/>
                </a:spcBef>
                <a:spcAft>
                  <a:spcPct val="10000"/>
                </a:spcAft>
              </a:pPr>
              <a:r>
                <a:rPr lang="zh-CN" altLang="en-US" sz="2800"/>
                <a:t>          </a:t>
              </a:r>
              <a:r>
                <a:rPr lang="en-US" altLang="zh-CN" sz="2800"/>
                <a:t>float  a; </a:t>
              </a:r>
            </a:p>
            <a:p>
              <a:pPr algn="l" eaLnBrk="1" hangingPunct="1">
                <a:spcBef>
                  <a:spcPct val="10000"/>
                </a:spcBef>
                <a:spcAft>
                  <a:spcPct val="10000"/>
                </a:spcAft>
              </a:pPr>
              <a:r>
                <a:rPr lang="en-US" altLang="zh-CN" sz="2800"/>
                <a:t>          int  * pointer_1; </a:t>
              </a:r>
            </a:p>
            <a:p>
              <a:pPr algn="l" eaLnBrk="1" hangingPunct="1">
                <a:spcBef>
                  <a:spcPct val="10000"/>
                </a:spcBef>
                <a:spcAft>
                  <a:spcPct val="10000"/>
                </a:spcAft>
              </a:pPr>
              <a:r>
                <a:rPr lang="en-US" altLang="zh-CN" sz="2800"/>
                <a:t>          pointer_1=&amp;a;           </a:t>
              </a:r>
              <a:r>
                <a:rPr lang="en-US" altLang="zh-CN" sz="2800">
                  <a:solidFill>
                    <a:srgbClr val="008000"/>
                  </a:solidFill>
                </a:rPr>
                <a:t>/* </a:t>
              </a:r>
              <a:r>
                <a:rPr lang="zh-CN" altLang="en-US" sz="2800">
                  <a:solidFill>
                    <a:srgbClr val="008000"/>
                  </a:solidFill>
                </a:rPr>
                <a:t>将</a:t>
              </a:r>
              <a:r>
                <a:rPr lang="en-US" altLang="zh-CN" sz="2800">
                  <a:solidFill>
                    <a:srgbClr val="008000"/>
                  </a:solidFill>
                </a:rPr>
                <a:t>float</a:t>
              </a:r>
              <a:r>
                <a:rPr lang="zh-CN" altLang="en-US" sz="2800">
                  <a:solidFill>
                    <a:srgbClr val="008000"/>
                  </a:solidFill>
                </a:rPr>
                <a:t>型变量的地址放到指向整型变量的指针变量中，错误 *</a:t>
              </a:r>
              <a:r>
                <a:rPr lang="en-US" altLang="zh-CN" sz="2800">
                  <a:solidFill>
                    <a:srgbClr val="008000"/>
                  </a:solidFill>
                </a:rPr>
                <a:t>/</a:t>
              </a:r>
            </a:p>
          </p:txBody>
        </p:sp>
        <p:grpSp>
          <p:nvGrpSpPr>
            <p:cNvPr id="564229" name="Group 5"/>
            <p:cNvGrpSpPr>
              <a:grpSpLocks/>
            </p:cNvGrpSpPr>
            <p:nvPr/>
          </p:nvGrpSpPr>
          <p:grpSpPr bwMode="auto">
            <a:xfrm>
              <a:off x="2245" y="3566"/>
              <a:ext cx="363" cy="272"/>
              <a:chOff x="2245" y="3566"/>
              <a:chExt cx="363" cy="272"/>
            </a:xfrm>
          </p:grpSpPr>
          <p:sp>
            <p:nvSpPr>
              <p:cNvPr id="564230" name="Line 6"/>
              <p:cNvSpPr>
                <a:spLocks noChangeShapeType="1"/>
              </p:cNvSpPr>
              <p:nvPr/>
            </p:nvSpPr>
            <p:spPr bwMode="auto">
              <a:xfrm>
                <a:off x="2245" y="3566"/>
                <a:ext cx="363" cy="27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231" name="Line 7"/>
              <p:cNvSpPr>
                <a:spLocks noChangeShapeType="1"/>
              </p:cNvSpPr>
              <p:nvPr/>
            </p:nvSpPr>
            <p:spPr bwMode="auto">
              <a:xfrm flipH="1">
                <a:off x="2245" y="3566"/>
                <a:ext cx="363" cy="27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3110826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87170"/>
                                        </p:tgtEl>
                                        <p:attrNameLst>
                                          <p:attrName>style.visibility</p:attrName>
                                        </p:attrNameLst>
                                      </p:cBhvr>
                                      <p:to>
                                        <p:strVal val="visible"/>
                                      </p:to>
                                    </p:set>
                                    <p:anim calcmode="lin" valueType="num">
                                      <p:cBhvr additive="base">
                                        <p:cTn id="7" dur="500" fill="hold"/>
                                        <p:tgtEl>
                                          <p:spTgt spid="1287170"/>
                                        </p:tgtEl>
                                        <p:attrNameLst>
                                          <p:attrName>ppt_x</p:attrName>
                                        </p:attrNameLst>
                                      </p:cBhvr>
                                      <p:tavLst>
                                        <p:tav tm="0">
                                          <p:val>
                                            <p:strVal val="0-#ppt_w/2"/>
                                          </p:val>
                                        </p:tav>
                                        <p:tav tm="100000">
                                          <p:val>
                                            <p:strVal val="#ppt_x"/>
                                          </p:val>
                                        </p:tav>
                                      </p:tavLst>
                                    </p:anim>
                                    <p:anim calcmode="lin" valueType="num">
                                      <p:cBhvr additive="base">
                                        <p:cTn id="8" dur="500" fill="hold"/>
                                        <p:tgtEl>
                                          <p:spTgt spid="12871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17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Text Box 2"/>
          <p:cNvSpPr txBox="1">
            <a:spLocks noChangeArrowheads="1"/>
          </p:cNvSpPr>
          <p:nvPr/>
        </p:nvSpPr>
        <p:spPr bwMode="auto">
          <a:xfrm>
            <a:off x="250825" y="692152"/>
            <a:ext cx="793358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int  </a:t>
            </a:r>
            <a:r>
              <a:rPr lang="zh-CN" altLang="en-US" sz="2800"/>
              <a:t>ａｄｄ（</a:t>
            </a:r>
            <a:r>
              <a:rPr lang="en-US" altLang="zh-CN" sz="2800"/>
              <a:t>int </a:t>
            </a:r>
            <a:r>
              <a:rPr lang="zh-CN" altLang="en-US" sz="2800"/>
              <a:t>ｘ，</a:t>
            </a:r>
            <a:r>
              <a:rPr lang="en-US" altLang="zh-CN" sz="2800"/>
              <a:t>int </a:t>
            </a:r>
            <a:r>
              <a:rPr lang="zh-CN" altLang="en-US" sz="2800"/>
              <a:t>ｙ）           </a:t>
            </a:r>
            <a:r>
              <a:rPr lang="en-US" altLang="zh-CN" sz="2800"/>
              <a:t>/* </a:t>
            </a:r>
            <a:r>
              <a:rPr lang="zh-CN" altLang="en-US" sz="2800"/>
              <a:t>函数定义 *</a:t>
            </a:r>
            <a:r>
              <a:rPr lang="en-US" altLang="zh-CN" sz="2800"/>
              <a:t>/ </a:t>
            </a:r>
          </a:p>
          <a:p>
            <a:pPr algn="l" eaLnBrk="1" hangingPunct="1"/>
            <a:r>
              <a:rPr lang="zh-CN" altLang="en-US" sz="2800"/>
              <a:t>｛ｉｎｔ ｚ；</a:t>
            </a:r>
          </a:p>
          <a:p>
            <a:pPr algn="l" eaLnBrk="1" hangingPunct="1"/>
            <a:r>
              <a:rPr lang="zh-CN" altLang="en-US" sz="2800"/>
              <a:t>     ｚ＝ｘ＋ｙ；</a:t>
            </a:r>
          </a:p>
          <a:p>
            <a:pPr algn="l" eaLnBrk="1" hangingPunct="1"/>
            <a:r>
              <a:rPr lang="zh-CN" altLang="en-US" sz="2800"/>
              <a:t>     ｒｅｔｕｒｎ（ｚ）；</a:t>
            </a:r>
          </a:p>
          <a:p>
            <a:pPr algn="l" eaLnBrk="1" hangingPunct="1"/>
            <a:r>
              <a:rPr lang="zh-CN" altLang="en-US" sz="2800"/>
              <a:t>｝</a:t>
            </a:r>
          </a:p>
          <a:p>
            <a:pPr algn="l" eaLnBrk="1" hangingPunct="1"/>
            <a:r>
              <a:rPr lang="en-US" altLang="zh-CN" sz="2800"/>
              <a:t>void  process(int </a:t>
            </a:r>
            <a:r>
              <a:rPr lang="zh-CN" altLang="en-US" sz="2800"/>
              <a:t>ｘ，</a:t>
            </a:r>
            <a:r>
              <a:rPr lang="en-US" altLang="zh-CN" sz="2800"/>
              <a:t>int </a:t>
            </a:r>
            <a:r>
              <a:rPr lang="zh-CN" altLang="en-US" sz="2800"/>
              <a:t>ｙ，</a:t>
            </a:r>
            <a:r>
              <a:rPr lang="en-US" altLang="zh-CN" sz="2800"/>
              <a:t>int (*fun)(int,int)) </a:t>
            </a:r>
          </a:p>
          <a:p>
            <a:pPr algn="l" eaLnBrk="1" hangingPunct="1"/>
            <a:r>
              <a:rPr lang="zh-CN" altLang="en-US" sz="2800"/>
              <a:t>｛ｉｎｔ ｒｅｓｕｌｔ；</a:t>
            </a:r>
          </a:p>
          <a:p>
            <a:pPr algn="l" eaLnBrk="1" hangingPunct="1"/>
            <a:r>
              <a:rPr lang="zh-CN" altLang="en-US" sz="2800"/>
              <a:t>   ｒｅｓｕｌｔ＝（*ｆｕｎ）（ｘ，ｙ）；</a:t>
            </a:r>
          </a:p>
          <a:p>
            <a:pPr algn="l" eaLnBrk="1" hangingPunct="1"/>
            <a:r>
              <a:rPr lang="zh-CN" altLang="en-US" sz="2800"/>
              <a:t>   ｐｒｉｎｔｆ（</a:t>
            </a:r>
            <a:r>
              <a:rPr lang="en-US" altLang="zh-CN" sz="2800"/>
              <a:t>″</a:t>
            </a:r>
            <a:r>
              <a:rPr lang="zh-CN" altLang="en-US" sz="2800"/>
              <a:t>％ｄ＼ｎ</a:t>
            </a:r>
            <a:r>
              <a:rPr lang="en-US" altLang="zh-CN" sz="2800"/>
              <a:t>″</a:t>
            </a:r>
            <a:r>
              <a:rPr lang="zh-CN" altLang="en-US" sz="2800"/>
              <a:t>，ｒｅｓｕｌｔ）；</a:t>
            </a:r>
          </a:p>
          <a:p>
            <a:pPr algn="l" eaLnBrk="1" hangingPunct="1"/>
            <a:r>
              <a:rPr lang="zh-CN" altLang="en-US" sz="2800"/>
              <a:t>｝</a:t>
            </a:r>
          </a:p>
        </p:txBody>
      </p:sp>
    </p:spTree>
    <p:extLst>
      <p:ext uri="{BB962C8B-B14F-4D97-AF65-F5344CB8AC3E}">
        <p14:creationId xmlns:p14="http://schemas.microsoft.com/office/powerpoint/2010/main" val="28382973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Text Box 2"/>
          <p:cNvSpPr txBox="1">
            <a:spLocks noChangeArrowheads="1"/>
          </p:cNvSpPr>
          <p:nvPr/>
        </p:nvSpPr>
        <p:spPr bwMode="auto">
          <a:xfrm>
            <a:off x="395290" y="188913"/>
            <a:ext cx="52339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latin typeface="黑体" panose="02010609060101010101" pitchFamily="49" charset="-122"/>
                <a:ea typeface="黑体" panose="02010609060101010101" pitchFamily="49" charset="-122"/>
              </a:rPr>
              <a:t>10.</a:t>
            </a:r>
            <a:r>
              <a:rPr lang="zh-CN" altLang="en-US" sz="3600" b="1">
                <a:latin typeface="黑体" panose="02010609060101010101" pitchFamily="49" charset="-122"/>
                <a:ea typeface="黑体" panose="02010609060101010101" pitchFamily="49" charset="-122"/>
              </a:rPr>
              <a:t>６ 返回指针值的函数</a:t>
            </a:r>
          </a:p>
        </p:txBody>
      </p:sp>
      <p:sp>
        <p:nvSpPr>
          <p:cNvPr id="1371139" name="Text Box 3"/>
          <p:cNvSpPr txBox="1">
            <a:spLocks noChangeArrowheads="1"/>
          </p:cNvSpPr>
          <p:nvPr/>
        </p:nvSpPr>
        <p:spPr bwMode="auto">
          <a:xfrm>
            <a:off x="323850" y="1268413"/>
            <a:ext cx="8567738"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一个函数可以带回一个整型值、字符值、实型值等，也可以带回指针型的数据，即地址。其概念与以前类似，只是带回的值的类型是指针类型而已。</a:t>
            </a:r>
          </a:p>
          <a:p>
            <a:pPr algn="l" eaLnBrk="1" hangingPunct="1">
              <a:lnSpc>
                <a:spcPct val="120000"/>
              </a:lnSpc>
            </a:pPr>
            <a:r>
              <a:rPr lang="zh-CN" altLang="en-US" sz="2800"/>
              <a:t>这种带回指针值的函数，一般定义形式为</a:t>
            </a:r>
            <a:endParaRPr lang="zh-CN" altLang="en-US" sz="2800" b="1"/>
          </a:p>
          <a:p>
            <a:pPr algn="l" eaLnBrk="1" hangingPunct="1">
              <a:lnSpc>
                <a:spcPct val="120000"/>
              </a:lnSpc>
            </a:pPr>
            <a:r>
              <a:rPr lang="zh-CN" altLang="en-US" sz="2800" b="1">
                <a:solidFill>
                  <a:srgbClr val="A50021"/>
                </a:solidFill>
              </a:rPr>
              <a:t>类型名 *函数名（参数表列）</a:t>
            </a:r>
            <a:r>
              <a:rPr lang="en-US" altLang="zh-CN" sz="2800" b="1">
                <a:solidFill>
                  <a:srgbClr val="A50021"/>
                </a:solidFill>
              </a:rPr>
              <a:t>;</a:t>
            </a:r>
            <a:endParaRPr lang="en-US" altLang="zh-CN" sz="2800">
              <a:solidFill>
                <a:srgbClr val="A50021"/>
              </a:solidFill>
            </a:endParaRPr>
          </a:p>
          <a:p>
            <a:pPr algn="l" eaLnBrk="1" hangingPunct="1">
              <a:lnSpc>
                <a:spcPct val="120000"/>
              </a:lnSpc>
            </a:pPr>
            <a:r>
              <a:rPr lang="zh-CN" altLang="en-US" sz="2800"/>
              <a:t>例如：</a:t>
            </a:r>
            <a:endParaRPr lang="zh-CN" altLang="en-US" sz="2800" b="1">
              <a:solidFill>
                <a:srgbClr val="008000"/>
              </a:solidFill>
            </a:endParaRPr>
          </a:p>
          <a:p>
            <a:pPr algn="l" eaLnBrk="1" hangingPunct="1">
              <a:lnSpc>
                <a:spcPct val="120000"/>
              </a:lnSpc>
            </a:pPr>
            <a:r>
              <a:rPr lang="zh-CN" altLang="en-US" sz="2800" b="1">
                <a:solidFill>
                  <a:srgbClr val="008000"/>
                </a:solidFill>
              </a:rPr>
              <a:t>ｉｎｔ　*ａ（</a:t>
            </a:r>
            <a:r>
              <a:rPr lang="en-US" altLang="zh-CN" sz="2800" b="1">
                <a:solidFill>
                  <a:srgbClr val="008000"/>
                </a:solidFill>
              </a:rPr>
              <a:t>int </a:t>
            </a:r>
            <a:r>
              <a:rPr lang="zh-CN" altLang="en-US" sz="2800" b="1">
                <a:solidFill>
                  <a:srgbClr val="008000"/>
                </a:solidFill>
              </a:rPr>
              <a:t>ｘ，</a:t>
            </a:r>
            <a:r>
              <a:rPr lang="en-US" altLang="zh-CN" sz="2800" b="1">
                <a:solidFill>
                  <a:srgbClr val="008000"/>
                </a:solidFill>
              </a:rPr>
              <a:t>int </a:t>
            </a:r>
            <a:r>
              <a:rPr lang="zh-CN" altLang="en-US" sz="2800" b="1">
                <a:solidFill>
                  <a:srgbClr val="008000"/>
                </a:solidFill>
              </a:rPr>
              <a:t>ｙ）</a:t>
            </a:r>
            <a:r>
              <a:rPr lang="en-US" altLang="zh-CN" sz="2800" b="1">
                <a:solidFill>
                  <a:srgbClr val="008000"/>
                </a:solidFill>
              </a:rPr>
              <a:t>;</a:t>
            </a:r>
          </a:p>
        </p:txBody>
      </p:sp>
    </p:spTree>
    <p:extLst>
      <p:ext uri="{BB962C8B-B14F-4D97-AF65-F5344CB8AC3E}">
        <p14:creationId xmlns:p14="http://schemas.microsoft.com/office/powerpoint/2010/main" val="2737946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71138"/>
                                        </p:tgtEl>
                                        <p:attrNameLst>
                                          <p:attrName>style.visibility</p:attrName>
                                        </p:attrNameLst>
                                      </p:cBhvr>
                                      <p:to>
                                        <p:strVal val="visible"/>
                                      </p:to>
                                    </p:set>
                                    <p:anim calcmode="lin" valueType="num">
                                      <p:cBhvr additive="base">
                                        <p:cTn id="7" dur="500" fill="hold"/>
                                        <p:tgtEl>
                                          <p:spTgt spid="1371138"/>
                                        </p:tgtEl>
                                        <p:attrNameLst>
                                          <p:attrName>ppt_x</p:attrName>
                                        </p:attrNameLst>
                                      </p:cBhvr>
                                      <p:tavLst>
                                        <p:tav tm="0">
                                          <p:val>
                                            <p:strVal val="0-#ppt_w/2"/>
                                          </p:val>
                                        </p:tav>
                                        <p:tav tm="100000">
                                          <p:val>
                                            <p:strVal val="#ppt_x"/>
                                          </p:val>
                                        </p:tav>
                                      </p:tavLst>
                                    </p:anim>
                                    <p:anim calcmode="lin" valueType="num">
                                      <p:cBhvr additive="base">
                                        <p:cTn id="8" dur="500" fill="hold"/>
                                        <p:tgtEl>
                                          <p:spTgt spid="13711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71139"/>
                                        </p:tgtEl>
                                        <p:attrNameLst>
                                          <p:attrName>style.visibility</p:attrName>
                                        </p:attrNameLst>
                                      </p:cBhvr>
                                      <p:to>
                                        <p:strVal val="visible"/>
                                      </p:to>
                                    </p:set>
                                    <p:anim calcmode="lin" valueType="num">
                                      <p:cBhvr additive="base">
                                        <p:cTn id="13" dur="500" fill="hold"/>
                                        <p:tgtEl>
                                          <p:spTgt spid="1371139"/>
                                        </p:tgtEl>
                                        <p:attrNameLst>
                                          <p:attrName>ppt_x</p:attrName>
                                        </p:attrNameLst>
                                      </p:cBhvr>
                                      <p:tavLst>
                                        <p:tav tm="0">
                                          <p:val>
                                            <p:strVal val="0-#ppt_w/2"/>
                                          </p:val>
                                        </p:tav>
                                        <p:tav tm="100000">
                                          <p:val>
                                            <p:strVal val="#ppt_x"/>
                                          </p:val>
                                        </p:tav>
                                      </p:tavLst>
                                    </p:anim>
                                    <p:anim calcmode="lin" valueType="num">
                                      <p:cBhvr additive="base">
                                        <p:cTn id="14" dur="500" fill="hold"/>
                                        <p:tgtEl>
                                          <p:spTgt spid="13711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1138" grpId="0"/>
      <p:bldP spid="137113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ext Box 2"/>
          <p:cNvSpPr txBox="1">
            <a:spLocks noChangeArrowheads="1"/>
          </p:cNvSpPr>
          <p:nvPr/>
        </p:nvSpPr>
        <p:spPr bwMode="auto">
          <a:xfrm>
            <a:off x="179390" y="188915"/>
            <a:ext cx="8569325" cy="1373187"/>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．２</a:t>
            </a:r>
            <a:r>
              <a:rPr lang="en-US" altLang="zh-CN" sz="2800" b="1">
                <a:solidFill>
                  <a:schemeClr val="bg1"/>
                </a:solidFill>
              </a:rPr>
              <a:t>4 </a:t>
            </a:r>
            <a:r>
              <a:rPr lang="zh-CN" altLang="en-US" sz="2800" b="1">
                <a:solidFill>
                  <a:schemeClr val="bg1"/>
                </a:solidFill>
              </a:rPr>
              <a:t>有若干个学生的成绩（每个学生有４门课程），要求在用户输入学生序号以后，能输出该学生的全部成绩。用指针函数来实现。 </a:t>
            </a:r>
          </a:p>
        </p:txBody>
      </p:sp>
      <p:sp>
        <p:nvSpPr>
          <p:cNvPr id="649219" name="Text Box 3"/>
          <p:cNvSpPr txBox="1">
            <a:spLocks noChangeArrowheads="1"/>
          </p:cNvSpPr>
          <p:nvPr/>
        </p:nvSpPr>
        <p:spPr bwMode="auto">
          <a:xfrm>
            <a:off x="179390" y="1557340"/>
            <a:ext cx="8713787"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en-US" altLang="zh-CN" sz="2800"/>
              <a:t>void  </a:t>
            </a:r>
            <a:r>
              <a:rPr lang="en-US" altLang="zh-CN" sz="2800" b="1">
                <a:solidFill>
                  <a:srgbClr val="A50021"/>
                </a:solidFill>
              </a:rPr>
              <a:t>main</a:t>
            </a:r>
            <a:r>
              <a:rPr lang="zh-CN" altLang="en-US" sz="2800"/>
              <a:t>（）</a:t>
            </a:r>
          </a:p>
          <a:p>
            <a:pPr algn="l" eaLnBrk="1" hangingPunct="1"/>
            <a:r>
              <a:rPr lang="zh-CN" altLang="en-US" sz="2800"/>
              <a:t>｛</a:t>
            </a:r>
            <a:r>
              <a:rPr lang="en-US" altLang="zh-CN" sz="2800"/>
              <a:t>float *score</a:t>
            </a:r>
            <a:r>
              <a:rPr lang="zh-CN" altLang="en-US" sz="2800"/>
              <a:t>［ ］［</a:t>
            </a:r>
            <a:r>
              <a:rPr lang="en-US" altLang="zh-CN" sz="2800"/>
              <a:t>4</a:t>
            </a:r>
            <a:r>
              <a:rPr lang="zh-CN" altLang="en-US" sz="2800"/>
              <a:t>］</a:t>
            </a:r>
            <a:r>
              <a:rPr lang="en-US" altLang="zh-CN" sz="2800"/>
              <a:t>={{60</a:t>
            </a:r>
            <a:r>
              <a:rPr lang="zh-CN" altLang="en-US" sz="2800"/>
              <a:t>，</a:t>
            </a:r>
            <a:r>
              <a:rPr lang="en-US" altLang="zh-CN" sz="2800"/>
              <a:t>70</a:t>
            </a:r>
            <a:r>
              <a:rPr lang="zh-CN" altLang="en-US" sz="2800"/>
              <a:t>，</a:t>
            </a:r>
            <a:r>
              <a:rPr lang="en-US" altLang="zh-CN" sz="2800"/>
              <a:t>80</a:t>
            </a:r>
            <a:r>
              <a:rPr lang="zh-CN" altLang="en-US" sz="2800"/>
              <a:t>，</a:t>
            </a:r>
            <a:r>
              <a:rPr lang="en-US" altLang="zh-CN" sz="2800"/>
              <a:t>90}</a:t>
            </a:r>
            <a:r>
              <a:rPr lang="zh-CN" altLang="en-US" sz="2800"/>
              <a:t>，</a:t>
            </a:r>
          </a:p>
          <a:p>
            <a:pPr algn="l" eaLnBrk="1" hangingPunct="1"/>
            <a:r>
              <a:rPr lang="zh-CN" altLang="en-US" sz="2800"/>
              <a:t>                    </a:t>
            </a:r>
            <a:r>
              <a:rPr lang="en-US" altLang="zh-CN" sz="2800"/>
              <a:t>{56</a:t>
            </a:r>
            <a:r>
              <a:rPr lang="zh-CN" altLang="en-US" sz="2800"/>
              <a:t>，</a:t>
            </a:r>
            <a:r>
              <a:rPr lang="en-US" altLang="zh-CN" sz="2800"/>
              <a:t>89</a:t>
            </a:r>
            <a:r>
              <a:rPr lang="zh-CN" altLang="en-US" sz="2800"/>
              <a:t>，</a:t>
            </a:r>
            <a:r>
              <a:rPr lang="en-US" altLang="zh-CN" sz="2800"/>
              <a:t>67</a:t>
            </a:r>
            <a:r>
              <a:rPr lang="zh-CN" altLang="en-US" sz="2800"/>
              <a:t>，</a:t>
            </a:r>
            <a:r>
              <a:rPr lang="en-US" altLang="zh-CN" sz="2800"/>
              <a:t>88}</a:t>
            </a:r>
            <a:r>
              <a:rPr lang="zh-CN" altLang="en-US" sz="2800"/>
              <a:t>，</a:t>
            </a:r>
            <a:r>
              <a:rPr lang="en-US" altLang="zh-CN" sz="2800"/>
              <a:t>{34</a:t>
            </a:r>
            <a:r>
              <a:rPr lang="zh-CN" altLang="en-US" sz="2800"/>
              <a:t>，</a:t>
            </a:r>
            <a:r>
              <a:rPr lang="en-US" altLang="zh-CN" sz="2800"/>
              <a:t>78</a:t>
            </a:r>
            <a:r>
              <a:rPr lang="zh-CN" altLang="en-US" sz="2800"/>
              <a:t>，</a:t>
            </a:r>
            <a:r>
              <a:rPr lang="en-US" altLang="zh-CN" sz="2800"/>
              <a:t>90</a:t>
            </a:r>
            <a:r>
              <a:rPr lang="zh-CN" altLang="en-US" sz="2800"/>
              <a:t>，</a:t>
            </a:r>
            <a:r>
              <a:rPr lang="en-US" altLang="zh-CN" sz="2800"/>
              <a:t>66}};</a:t>
            </a:r>
          </a:p>
          <a:p>
            <a:pPr algn="l" eaLnBrk="1" hangingPunct="1"/>
            <a:r>
              <a:rPr lang="en-US" altLang="zh-CN" sz="2800"/>
              <a:t>   float*search</a:t>
            </a:r>
            <a:r>
              <a:rPr lang="zh-CN" altLang="en-US" sz="2800"/>
              <a:t>（</a:t>
            </a:r>
            <a:r>
              <a:rPr lang="en-US" altLang="zh-CN" sz="2800"/>
              <a:t>float (*pointer)</a:t>
            </a:r>
            <a:r>
              <a:rPr lang="zh-CN" altLang="en-US" sz="2800"/>
              <a:t>［</a:t>
            </a:r>
            <a:r>
              <a:rPr lang="en-US" altLang="zh-CN" sz="2800"/>
              <a:t>4</a:t>
            </a:r>
            <a:r>
              <a:rPr lang="zh-CN" altLang="en-US" sz="2800"/>
              <a:t>］，</a:t>
            </a:r>
            <a:r>
              <a:rPr lang="en-US" altLang="zh-CN" sz="2800"/>
              <a:t>int n</a:t>
            </a:r>
            <a:r>
              <a:rPr lang="zh-CN" altLang="en-US" sz="2800"/>
              <a:t>）；</a:t>
            </a:r>
          </a:p>
          <a:p>
            <a:pPr algn="l" eaLnBrk="1" hangingPunct="1"/>
            <a:r>
              <a:rPr lang="zh-CN" altLang="en-US" sz="2800"/>
              <a:t>   </a:t>
            </a:r>
            <a:r>
              <a:rPr lang="en-US" altLang="zh-CN" sz="2800"/>
              <a:t>float*</a:t>
            </a:r>
            <a:r>
              <a:rPr lang="zh-CN" altLang="en-US" sz="2800"/>
              <a:t>ｐ；</a:t>
            </a:r>
          </a:p>
          <a:p>
            <a:pPr algn="l" eaLnBrk="1" hangingPunct="1"/>
            <a:r>
              <a:rPr lang="zh-CN" altLang="en-US" sz="2800"/>
              <a:t>   </a:t>
            </a:r>
            <a:r>
              <a:rPr lang="en-US" altLang="zh-CN" sz="2800"/>
              <a:t>int </a:t>
            </a:r>
            <a:r>
              <a:rPr lang="zh-CN" altLang="en-US" sz="2800"/>
              <a:t>ｉ，ｍ；</a:t>
            </a:r>
          </a:p>
          <a:p>
            <a:pPr algn="l" eaLnBrk="1" hangingPunct="1"/>
            <a:r>
              <a:rPr lang="zh-CN" altLang="en-US" sz="2800"/>
              <a:t>   </a:t>
            </a:r>
            <a:r>
              <a:rPr lang="en-US" altLang="zh-CN" sz="2800"/>
              <a:t>printf</a:t>
            </a:r>
            <a:r>
              <a:rPr lang="zh-CN" altLang="en-US" sz="2800"/>
              <a:t>（</a:t>
            </a:r>
            <a:r>
              <a:rPr lang="en-US" altLang="zh-CN" sz="2800"/>
              <a:t>″enter the number of  student</a:t>
            </a:r>
            <a:r>
              <a:rPr lang="zh-CN" altLang="en-US" sz="2800"/>
              <a:t>：</a:t>
            </a:r>
            <a:r>
              <a:rPr lang="en-US" altLang="zh-CN" sz="2800"/>
              <a:t>″</a:t>
            </a:r>
            <a:r>
              <a:rPr lang="zh-CN" altLang="en-US" sz="2800"/>
              <a:t>）；</a:t>
            </a:r>
          </a:p>
          <a:p>
            <a:pPr algn="l" eaLnBrk="1" hangingPunct="1"/>
            <a:r>
              <a:rPr lang="zh-CN" altLang="en-US" sz="2800"/>
              <a:t>   </a:t>
            </a:r>
            <a:r>
              <a:rPr lang="en-US" altLang="zh-CN" sz="2800"/>
              <a:t>scanf</a:t>
            </a:r>
            <a:r>
              <a:rPr lang="zh-CN" altLang="en-US" sz="2800"/>
              <a:t>（</a:t>
            </a:r>
            <a:r>
              <a:rPr lang="en-US" altLang="zh-CN" sz="2800"/>
              <a:t>″</a:t>
            </a:r>
            <a:r>
              <a:rPr lang="zh-CN" altLang="en-US" sz="2800"/>
              <a:t>％ｄ</a:t>
            </a:r>
            <a:r>
              <a:rPr lang="en-US" altLang="zh-CN" sz="2800"/>
              <a:t>″</a:t>
            </a:r>
            <a:r>
              <a:rPr lang="zh-CN" altLang="en-US" sz="2800"/>
              <a:t>，＆ｍ）；</a:t>
            </a:r>
          </a:p>
          <a:p>
            <a:pPr algn="l" eaLnBrk="1" hangingPunct="1"/>
            <a:r>
              <a:rPr lang="zh-CN" altLang="en-US" sz="2800"/>
              <a:t>    </a:t>
            </a:r>
            <a:r>
              <a:rPr lang="en-US" altLang="zh-CN" sz="2800"/>
              <a:t>printf</a:t>
            </a:r>
            <a:r>
              <a:rPr lang="zh-CN" altLang="en-US" sz="2800"/>
              <a:t>（</a:t>
            </a:r>
            <a:r>
              <a:rPr lang="en-US" altLang="zh-CN" sz="2800"/>
              <a:t>″The scores of No</a:t>
            </a:r>
            <a:r>
              <a:rPr lang="zh-CN" altLang="en-US" sz="2800"/>
              <a:t>．％ｄ </a:t>
            </a:r>
            <a:r>
              <a:rPr lang="en-US" altLang="zh-CN" sz="2800"/>
              <a:t>are</a:t>
            </a:r>
            <a:r>
              <a:rPr lang="zh-CN" altLang="en-US" sz="2800"/>
              <a:t>：</a:t>
            </a:r>
            <a:r>
              <a:rPr lang="en-US" altLang="zh-CN" sz="2800"/>
              <a:t>\</a:t>
            </a:r>
            <a:r>
              <a:rPr lang="zh-CN" altLang="en-US" sz="2800"/>
              <a:t>ｎ</a:t>
            </a:r>
            <a:r>
              <a:rPr lang="en-US" altLang="zh-CN" sz="2800"/>
              <a:t>″</a:t>
            </a:r>
            <a:r>
              <a:rPr lang="zh-CN" altLang="en-US" sz="2800"/>
              <a:t>，ｍ）；</a:t>
            </a:r>
          </a:p>
          <a:p>
            <a:pPr algn="l" eaLnBrk="1" hangingPunct="1"/>
            <a:r>
              <a:rPr lang="zh-CN" altLang="en-US" sz="2800"/>
              <a:t>   </a:t>
            </a:r>
          </a:p>
        </p:txBody>
      </p:sp>
    </p:spTree>
    <p:extLst>
      <p:ext uri="{BB962C8B-B14F-4D97-AF65-F5344CB8AC3E}">
        <p14:creationId xmlns:p14="http://schemas.microsoft.com/office/powerpoint/2010/main" val="37944397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ext Box 2"/>
          <p:cNvSpPr txBox="1">
            <a:spLocks noChangeArrowheads="1"/>
          </p:cNvSpPr>
          <p:nvPr/>
        </p:nvSpPr>
        <p:spPr bwMode="auto">
          <a:xfrm>
            <a:off x="539750" y="549275"/>
            <a:ext cx="765466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   </a:t>
            </a:r>
            <a:r>
              <a:rPr lang="zh-CN" altLang="en-US" sz="2800"/>
              <a:t>ｐ＝</a:t>
            </a:r>
            <a:r>
              <a:rPr lang="en-US" altLang="zh-CN" sz="2800"/>
              <a:t>search</a:t>
            </a:r>
            <a:r>
              <a:rPr lang="zh-CN" altLang="en-US" sz="2800"/>
              <a:t>（ｓｃｏｒｅ，ｍ）；</a:t>
            </a:r>
          </a:p>
          <a:p>
            <a:pPr algn="l" eaLnBrk="1" hangingPunct="1"/>
            <a:r>
              <a:rPr lang="zh-CN" altLang="en-US" sz="2800"/>
              <a:t>　</a:t>
            </a:r>
            <a:r>
              <a:rPr lang="en-US" altLang="zh-CN" sz="2800"/>
              <a:t>for</a:t>
            </a:r>
            <a:r>
              <a:rPr lang="zh-CN" altLang="en-US" sz="2800"/>
              <a:t>（ｉ＝０；ｉ＜４；ｉ＋＋＝</a:t>
            </a:r>
          </a:p>
          <a:p>
            <a:pPr algn="l" eaLnBrk="1" hangingPunct="1"/>
            <a:r>
              <a:rPr lang="zh-CN" altLang="en-US" sz="2800"/>
              <a:t>　</a:t>
            </a:r>
            <a:r>
              <a:rPr lang="en-US" altLang="zh-CN" sz="2800"/>
              <a:t>printf</a:t>
            </a:r>
            <a:r>
              <a:rPr lang="zh-CN" altLang="en-US" sz="2800"/>
              <a:t>（</a:t>
            </a:r>
            <a:r>
              <a:rPr lang="en-US" altLang="zh-CN" sz="2800"/>
              <a:t>″</a:t>
            </a:r>
            <a:r>
              <a:rPr lang="zh-CN" altLang="en-US" sz="2800"/>
              <a:t>％５．２ｆ＼ｔ</a:t>
            </a:r>
            <a:r>
              <a:rPr lang="en-US" altLang="zh-CN" sz="2800"/>
              <a:t>″</a:t>
            </a:r>
            <a:r>
              <a:rPr lang="zh-CN" altLang="en-US" sz="2800"/>
              <a:t>，*（ｐ＋ｉ））； </a:t>
            </a:r>
          </a:p>
          <a:p>
            <a:pPr algn="l" eaLnBrk="1" hangingPunct="1"/>
            <a:r>
              <a:rPr lang="zh-CN" altLang="en-US" sz="2800"/>
              <a:t>｝ </a:t>
            </a:r>
          </a:p>
        </p:txBody>
      </p:sp>
      <p:sp>
        <p:nvSpPr>
          <p:cNvPr id="650243" name="Text Box 3"/>
          <p:cNvSpPr txBox="1">
            <a:spLocks noChangeArrowheads="1"/>
          </p:cNvSpPr>
          <p:nvPr/>
        </p:nvSpPr>
        <p:spPr bwMode="auto">
          <a:xfrm>
            <a:off x="430215" y="2492377"/>
            <a:ext cx="8713787"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float * search</a:t>
            </a:r>
            <a:r>
              <a:rPr lang="zh-CN" altLang="en-US" sz="2800"/>
              <a:t>（</a:t>
            </a:r>
            <a:r>
              <a:rPr lang="en-US" altLang="zh-CN" sz="2800"/>
              <a:t>float (*</a:t>
            </a:r>
            <a:r>
              <a:rPr lang="zh-CN" altLang="en-US" sz="2800"/>
              <a:t>ｐｏｉｎｔｅｒ</a:t>
            </a:r>
            <a:r>
              <a:rPr lang="en-US" altLang="zh-CN" sz="2800"/>
              <a:t>)</a:t>
            </a:r>
            <a:r>
              <a:rPr lang="zh-CN" altLang="en-US" sz="2800"/>
              <a:t>［</a:t>
            </a:r>
            <a:r>
              <a:rPr lang="en-US" altLang="zh-CN" sz="2800"/>
              <a:t>4</a:t>
            </a:r>
            <a:r>
              <a:rPr lang="zh-CN" altLang="en-US" sz="2800"/>
              <a:t>］，</a:t>
            </a:r>
            <a:r>
              <a:rPr lang="en-US" altLang="zh-CN" sz="2800"/>
              <a:t>int </a:t>
            </a:r>
            <a:r>
              <a:rPr lang="zh-CN" altLang="en-US" sz="2800"/>
              <a:t>ｎ）</a:t>
            </a:r>
          </a:p>
          <a:p>
            <a:pPr algn="l" eaLnBrk="1" hangingPunct="1"/>
            <a:r>
              <a:rPr lang="zh-CN" altLang="en-US" sz="2800"/>
              <a:t>｛ </a:t>
            </a:r>
            <a:r>
              <a:rPr lang="en-US" altLang="zh-CN" sz="2800"/>
              <a:t>float *</a:t>
            </a:r>
            <a:r>
              <a:rPr lang="zh-CN" altLang="en-US" sz="2800"/>
              <a:t>ｐｔ；</a:t>
            </a:r>
          </a:p>
          <a:p>
            <a:pPr algn="l" eaLnBrk="1" hangingPunct="1"/>
            <a:r>
              <a:rPr lang="zh-CN" altLang="en-US" sz="2800"/>
              <a:t>    ｐｔ＝*（ｐｏｉｎｔｅｒ＋ｎ）；</a:t>
            </a:r>
          </a:p>
          <a:p>
            <a:pPr algn="l" eaLnBrk="1" hangingPunct="1"/>
            <a:r>
              <a:rPr lang="zh-CN" altLang="en-US" sz="2800"/>
              <a:t>     </a:t>
            </a:r>
            <a:r>
              <a:rPr lang="en-US" altLang="zh-CN" sz="2800"/>
              <a:t>return</a:t>
            </a:r>
            <a:r>
              <a:rPr lang="zh-CN" altLang="en-US" sz="2800"/>
              <a:t>（ｐｔ）；</a:t>
            </a:r>
          </a:p>
          <a:p>
            <a:pPr algn="l" eaLnBrk="1" hangingPunct="1"/>
            <a:r>
              <a:rPr lang="zh-CN" altLang="en-US" sz="2800"/>
              <a:t>  ｝</a:t>
            </a:r>
          </a:p>
          <a:p>
            <a:pPr algn="l" eaLnBrk="1" hangingPunct="1"/>
            <a:r>
              <a:rPr lang="zh-CN" altLang="en-US" sz="2800" b="1">
                <a:solidFill>
                  <a:srgbClr val="008000"/>
                </a:solidFill>
              </a:rPr>
              <a:t>运行情况如下：</a:t>
            </a:r>
          </a:p>
          <a:p>
            <a:pPr algn="l" eaLnBrk="1" hangingPunct="1"/>
            <a:r>
              <a:rPr lang="en-US" altLang="zh-CN" sz="2800"/>
              <a:t>enter the number of  student</a:t>
            </a:r>
            <a:r>
              <a:rPr lang="zh-CN" altLang="en-US" sz="2800"/>
              <a:t>：</a:t>
            </a:r>
            <a:r>
              <a:rPr lang="zh-CN" altLang="en-US" sz="2800" u="sng"/>
              <a:t>１↙</a:t>
            </a:r>
            <a:r>
              <a:rPr lang="zh-CN" altLang="en-US" sz="2800"/>
              <a:t></a:t>
            </a:r>
          </a:p>
          <a:p>
            <a:pPr algn="l" eaLnBrk="1" hangingPunct="1"/>
            <a:r>
              <a:rPr lang="en-US" altLang="zh-CN" sz="2800"/>
              <a:t>The scores of  No. </a:t>
            </a:r>
            <a:r>
              <a:rPr lang="zh-CN" altLang="en-US" sz="2800"/>
              <a:t>１ </a:t>
            </a:r>
            <a:r>
              <a:rPr lang="en-US" altLang="zh-CN" sz="2800"/>
              <a:t>are</a:t>
            </a:r>
            <a:r>
              <a:rPr lang="zh-CN" altLang="en-US" sz="2800"/>
              <a:t>：</a:t>
            </a:r>
          </a:p>
          <a:p>
            <a:pPr algn="l" eaLnBrk="1" hangingPunct="1"/>
            <a:r>
              <a:rPr lang="en-US" altLang="zh-CN" sz="2800"/>
              <a:t>56.00       89.00       67.00       88.00</a:t>
            </a:r>
          </a:p>
        </p:txBody>
      </p:sp>
    </p:spTree>
    <p:extLst>
      <p:ext uri="{BB962C8B-B14F-4D97-AF65-F5344CB8AC3E}">
        <p14:creationId xmlns:p14="http://schemas.microsoft.com/office/powerpoint/2010/main" val="280446434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ext Box 2"/>
          <p:cNvSpPr txBox="1">
            <a:spLocks noChangeArrowheads="1"/>
          </p:cNvSpPr>
          <p:nvPr/>
        </p:nvSpPr>
        <p:spPr bwMode="auto">
          <a:xfrm>
            <a:off x="323850" y="260350"/>
            <a:ext cx="8135938" cy="94615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．２</a:t>
            </a:r>
            <a:r>
              <a:rPr lang="en-US" altLang="zh-CN" sz="2800" b="1">
                <a:solidFill>
                  <a:schemeClr val="bg1"/>
                </a:solidFill>
              </a:rPr>
              <a:t>5 </a:t>
            </a:r>
            <a:r>
              <a:rPr lang="zh-CN" altLang="en-US" sz="2800" b="1">
                <a:solidFill>
                  <a:schemeClr val="bg1"/>
                </a:solidFill>
              </a:rPr>
              <a:t>对上例中的学生，找出其中有不及格课程的学生及其学生号。</a:t>
            </a:r>
          </a:p>
        </p:txBody>
      </p:sp>
      <p:sp>
        <p:nvSpPr>
          <p:cNvPr id="651267" name="Text Box 3"/>
          <p:cNvSpPr txBox="1">
            <a:spLocks noChangeArrowheads="1"/>
          </p:cNvSpPr>
          <p:nvPr/>
        </p:nvSpPr>
        <p:spPr bwMode="auto">
          <a:xfrm>
            <a:off x="395288" y="1557338"/>
            <a:ext cx="8208962"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t>#include &lt;stdio.h&gt;</a:t>
            </a:r>
          </a:p>
          <a:p>
            <a:pPr algn="l" eaLnBrk="1" hangingPunct="1">
              <a:lnSpc>
                <a:spcPct val="120000"/>
              </a:lnSpc>
            </a:pPr>
            <a:r>
              <a:rPr lang="en-US" altLang="zh-CN" sz="2800"/>
              <a:t>void  </a:t>
            </a:r>
            <a:r>
              <a:rPr lang="en-US" altLang="zh-CN" sz="2800" b="1">
                <a:solidFill>
                  <a:srgbClr val="A50021"/>
                </a:solidFill>
              </a:rPr>
              <a:t>main</a:t>
            </a:r>
            <a:r>
              <a:rPr lang="zh-CN" altLang="en-US" sz="2800"/>
              <a:t>（）</a:t>
            </a:r>
          </a:p>
          <a:p>
            <a:pPr algn="l" eaLnBrk="1" hangingPunct="1">
              <a:lnSpc>
                <a:spcPct val="120000"/>
              </a:lnSpc>
            </a:pPr>
            <a:r>
              <a:rPr lang="en-US" altLang="zh-CN" sz="2800"/>
              <a:t>{float  score</a:t>
            </a:r>
            <a:r>
              <a:rPr lang="zh-CN" altLang="en-US" sz="2800"/>
              <a:t>［ ］［</a:t>
            </a:r>
            <a:r>
              <a:rPr lang="en-US" altLang="zh-CN" sz="2800"/>
              <a:t>4</a:t>
            </a:r>
            <a:r>
              <a:rPr lang="zh-CN" altLang="en-US" sz="2800"/>
              <a:t>］</a:t>
            </a:r>
            <a:r>
              <a:rPr lang="en-US" altLang="zh-CN" sz="2800"/>
              <a:t>={{60</a:t>
            </a:r>
            <a:r>
              <a:rPr lang="zh-CN" altLang="en-US" sz="2800"/>
              <a:t>，</a:t>
            </a:r>
            <a:r>
              <a:rPr lang="en-US" altLang="zh-CN" sz="2800"/>
              <a:t>70</a:t>
            </a:r>
            <a:r>
              <a:rPr lang="zh-CN" altLang="en-US" sz="2800"/>
              <a:t>，</a:t>
            </a:r>
            <a:r>
              <a:rPr lang="en-US" altLang="zh-CN" sz="2800"/>
              <a:t>80</a:t>
            </a:r>
            <a:r>
              <a:rPr lang="zh-CN" altLang="en-US" sz="2800"/>
              <a:t>，</a:t>
            </a:r>
            <a:r>
              <a:rPr lang="en-US" altLang="zh-CN" sz="2800"/>
              <a:t>90}</a:t>
            </a:r>
            <a:r>
              <a:rPr lang="zh-CN" altLang="en-US" sz="2800"/>
              <a:t>，</a:t>
            </a:r>
            <a:r>
              <a:rPr lang="en-US" altLang="zh-CN" sz="2800"/>
              <a:t>{56</a:t>
            </a:r>
            <a:r>
              <a:rPr lang="zh-CN" altLang="en-US" sz="2800"/>
              <a:t>，</a:t>
            </a:r>
          </a:p>
          <a:p>
            <a:pPr algn="l" eaLnBrk="1" hangingPunct="1">
              <a:lnSpc>
                <a:spcPct val="120000"/>
              </a:lnSpc>
            </a:pPr>
            <a:r>
              <a:rPr lang="zh-CN" altLang="en-US" sz="2800"/>
              <a:t>                          </a:t>
            </a:r>
            <a:r>
              <a:rPr lang="en-US" altLang="zh-CN" sz="2800"/>
              <a:t>89</a:t>
            </a:r>
            <a:r>
              <a:rPr lang="zh-CN" altLang="en-US" sz="2800"/>
              <a:t>，</a:t>
            </a:r>
            <a:r>
              <a:rPr lang="en-US" altLang="zh-CN" sz="2800"/>
              <a:t>67</a:t>
            </a:r>
            <a:r>
              <a:rPr lang="zh-CN" altLang="en-US" sz="2800"/>
              <a:t>，</a:t>
            </a:r>
            <a:r>
              <a:rPr lang="en-US" altLang="zh-CN" sz="2800"/>
              <a:t>88}</a:t>
            </a:r>
            <a:r>
              <a:rPr lang="zh-CN" altLang="en-US" sz="2800"/>
              <a:t>，</a:t>
            </a:r>
            <a:r>
              <a:rPr lang="en-US" altLang="zh-CN" sz="2800"/>
              <a:t>{34</a:t>
            </a:r>
            <a:r>
              <a:rPr lang="zh-CN" altLang="en-US" sz="2800"/>
              <a:t>，</a:t>
            </a:r>
            <a:r>
              <a:rPr lang="en-US" altLang="zh-CN" sz="2800"/>
              <a:t>78</a:t>
            </a:r>
            <a:r>
              <a:rPr lang="zh-CN" altLang="en-US" sz="2800"/>
              <a:t>，</a:t>
            </a:r>
            <a:r>
              <a:rPr lang="en-US" altLang="zh-CN" sz="2800"/>
              <a:t>90</a:t>
            </a:r>
            <a:r>
              <a:rPr lang="zh-CN" altLang="en-US" sz="2800"/>
              <a:t>，</a:t>
            </a:r>
            <a:r>
              <a:rPr lang="en-US" altLang="zh-CN" sz="2800"/>
              <a:t>66}};</a:t>
            </a:r>
          </a:p>
          <a:p>
            <a:pPr algn="l" eaLnBrk="1" hangingPunct="1">
              <a:lnSpc>
                <a:spcPct val="120000"/>
              </a:lnSpc>
            </a:pPr>
            <a:r>
              <a:rPr lang="en-US" altLang="zh-CN" sz="2800"/>
              <a:t>   float search</a:t>
            </a:r>
            <a:r>
              <a:rPr lang="zh-CN" altLang="en-US" sz="2800"/>
              <a:t>（</a:t>
            </a:r>
            <a:r>
              <a:rPr lang="en-US" altLang="zh-CN" sz="2800"/>
              <a:t>float (*pointer)</a:t>
            </a:r>
            <a:r>
              <a:rPr lang="zh-CN" altLang="en-US" sz="2800"/>
              <a:t>［</a:t>
            </a:r>
            <a:r>
              <a:rPr lang="en-US" altLang="zh-CN" sz="2800"/>
              <a:t>4</a:t>
            </a:r>
            <a:r>
              <a:rPr lang="zh-CN" altLang="en-US" sz="2800"/>
              <a:t>］）；</a:t>
            </a:r>
          </a:p>
          <a:p>
            <a:pPr algn="l" eaLnBrk="1" hangingPunct="1">
              <a:lnSpc>
                <a:spcPct val="120000"/>
              </a:lnSpc>
            </a:pPr>
            <a:r>
              <a:rPr lang="zh-CN" altLang="en-US" sz="2800"/>
              <a:t>   </a:t>
            </a:r>
            <a:r>
              <a:rPr lang="en-US" altLang="zh-CN" sz="2800"/>
              <a:t>float*</a:t>
            </a:r>
            <a:r>
              <a:rPr lang="zh-CN" altLang="en-US" sz="2800"/>
              <a:t>ｐ；</a:t>
            </a:r>
          </a:p>
          <a:p>
            <a:pPr algn="l" eaLnBrk="1" hangingPunct="1">
              <a:lnSpc>
                <a:spcPct val="120000"/>
              </a:lnSpc>
            </a:pPr>
            <a:r>
              <a:rPr lang="zh-CN" altLang="en-US" sz="2800"/>
              <a:t>    </a:t>
            </a:r>
            <a:r>
              <a:rPr lang="en-US" altLang="zh-CN" sz="2800"/>
              <a:t>i</a:t>
            </a:r>
            <a:r>
              <a:rPr lang="zh-CN" altLang="en-US" sz="2800"/>
              <a:t>ｎｔ ｉ，ｊ；    </a:t>
            </a:r>
          </a:p>
        </p:txBody>
      </p:sp>
    </p:spTree>
    <p:extLst>
      <p:ext uri="{BB962C8B-B14F-4D97-AF65-F5344CB8AC3E}">
        <p14:creationId xmlns:p14="http://schemas.microsoft.com/office/powerpoint/2010/main" val="241746565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Text Box 2"/>
          <p:cNvSpPr txBox="1">
            <a:spLocks noChangeArrowheads="1"/>
          </p:cNvSpPr>
          <p:nvPr/>
        </p:nvSpPr>
        <p:spPr bwMode="auto">
          <a:xfrm>
            <a:off x="611190" y="1196975"/>
            <a:ext cx="756489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f</a:t>
            </a:r>
            <a:r>
              <a:rPr lang="zh-CN" altLang="en-US" sz="2800"/>
              <a:t>ｏｒ（ｉ＝０；ｉ＜３；ｉ＋＋）</a:t>
            </a:r>
          </a:p>
          <a:p>
            <a:pPr algn="l" eaLnBrk="1" hangingPunct="1"/>
            <a:r>
              <a:rPr lang="zh-CN" altLang="en-US" sz="2800"/>
              <a:t>　｛ｐ＝ｓｅａｒｃｈ（ｓｃｏｒｅ＋ｉ）；</a:t>
            </a:r>
          </a:p>
          <a:p>
            <a:pPr algn="l" eaLnBrk="1" hangingPunct="1"/>
            <a:r>
              <a:rPr lang="zh-CN" altLang="en-US" sz="2800"/>
              <a:t>　　ｉｆ（ｐ＝＝*（ｓｃｏｒｅ＋ｉ））</a:t>
            </a:r>
          </a:p>
          <a:p>
            <a:pPr algn="l" eaLnBrk="1" hangingPunct="1"/>
            <a:r>
              <a:rPr lang="zh-CN" altLang="en-US" sz="2800"/>
              <a:t>　　｛</a:t>
            </a:r>
            <a:r>
              <a:rPr lang="en-US" altLang="zh-CN" sz="2800"/>
              <a:t>printf</a:t>
            </a:r>
            <a:r>
              <a:rPr lang="zh-CN" altLang="en-US" sz="2800"/>
              <a:t>（</a:t>
            </a:r>
            <a:r>
              <a:rPr lang="en-US" altLang="zh-CN" sz="2800"/>
              <a:t>″</a:t>
            </a:r>
            <a:r>
              <a:rPr lang="zh-CN" altLang="en-US" sz="2800"/>
              <a:t>Ｎｏ．％ｄ　</a:t>
            </a:r>
            <a:r>
              <a:rPr lang="en-US" altLang="zh-CN" sz="2800"/>
              <a:t>scores</a:t>
            </a:r>
            <a:r>
              <a:rPr lang="zh-CN" altLang="en-US" sz="2800"/>
              <a:t>：</a:t>
            </a:r>
            <a:r>
              <a:rPr lang="en-US" altLang="zh-CN" sz="2800"/>
              <a:t>″</a:t>
            </a:r>
            <a:r>
              <a:rPr lang="zh-CN" altLang="en-US" sz="2800"/>
              <a:t>，ｉ）；</a:t>
            </a:r>
          </a:p>
          <a:p>
            <a:pPr algn="l" eaLnBrk="1" hangingPunct="1"/>
            <a:r>
              <a:rPr lang="zh-CN" altLang="en-US" sz="2800"/>
              <a:t>       　 </a:t>
            </a:r>
            <a:r>
              <a:rPr lang="en-US" altLang="zh-CN" sz="2800"/>
              <a:t>for</a:t>
            </a:r>
            <a:r>
              <a:rPr lang="zh-CN" altLang="en-US" sz="2800"/>
              <a:t>（ｊ＝０；ｊ＜４；ｊ＋＋</a:t>
            </a:r>
            <a:r>
              <a:rPr lang="en-US" altLang="zh-CN" sz="2800"/>
              <a:t>)</a:t>
            </a:r>
          </a:p>
          <a:p>
            <a:pPr algn="l" eaLnBrk="1" hangingPunct="1"/>
            <a:r>
              <a:rPr lang="zh-CN" altLang="en-US" sz="2800"/>
              <a:t>　　    </a:t>
            </a:r>
            <a:r>
              <a:rPr lang="en-US" altLang="zh-CN" sz="2800"/>
              <a:t>printf</a:t>
            </a:r>
            <a:r>
              <a:rPr lang="zh-CN" altLang="en-US" sz="2800"/>
              <a:t>（</a:t>
            </a:r>
            <a:r>
              <a:rPr lang="en-US" altLang="zh-CN" sz="2800"/>
              <a:t>″</a:t>
            </a:r>
            <a:r>
              <a:rPr lang="zh-CN" altLang="en-US" sz="2800"/>
              <a:t>％５．２ｆ</a:t>
            </a:r>
            <a:r>
              <a:rPr lang="en-US" altLang="zh-CN" sz="2800"/>
              <a:t>″</a:t>
            </a:r>
            <a:r>
              <a:rPr lang="zh-CN" altLang="en-US" sz="2800"/>
              <a:t>，*（ｐ＋ｊ））；</a:t>
            </a:r>
          </a:p>
          <a:p>
            <a:pPr algn="l" eaLnBrk="1" hangingPunct="1"/>
            <a:r>
              <a:rPr lang="zh-CN" altLang="en-US" sz="2800"/>
              <a:t>       　 </a:t>
            </a:r>
            <a:r>
              <a:rPr lang="en-US" altLang="zh-CN" sz="2800"/>
              <a:t>printf</a:t>
            </a:r>
            <a:r>
              <a:rPr lang="zh-CN" altLang="en-US" sz="2800"/>
              <a:t>（</a:t>
            </a:r>
            <a:r>
              <a:rPr lang="en-US" altLang="zh-CN" sz="2800"/>
              <a:t>″</a:t>
            </a:r>
            <a:r>
              <a:rPr lang="zh-CN" altLang="en-US" sz="2800"/>
              <a:t>＼ｎ</a:t>
            </a:r>
            <a:r>
              <a:rPr lang="en-US" altLang="zh-CN" sz="2800"/>
              <a:t>″</a:t>
            </a:r>
            <a:r>
              <a:rPr lang="zh-CN" altLang="en-US" sz="2800"/>
              <a:t>）；｝</a:t>
            </a:r>
          </a:p>
          <a:p>
            <a:pPr algn="l" eaLnBrk="1" hangingPunct="1"/>
            <a:r>
              <a:rPr lang="zh-CN" altLang="en-US" sz="2800"/>
              <a:t>　　   ｝</a:t>
            </a:r>
          </a:p>
          <a:p>
            <a:pPr algn="l" eaLnBrk="1" hangingPunct="1"/>
            <a:r>
              <a:rPr lang="zh-CN" altLang="en-US" sz="2800"/>
              <a:t>     ｝</a:t>
            </a:r>
          </a:p>
        </p:txBody>
      </p:sp>
    </p:spTree>
    <p:extLst>
      <p:ext uri="{BB962C8B-B14F-4D97-AF65-F5344CB8AC3E}">
        <p14:creationId xmlns:p14="http://schemas.microsoft.com/office/powerpoint/2010/main" val="40697442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Text Box 2"/>
          <p:cNvSpPr txBox="1">
            <a:spLocks noChangeArrowheads="1"/>
          </p:cNvSpPr>
          <p:nvPr/>
        </p:nvSpPr>
        <p:spPr bwMode="auto">
          <a:xfrm>
            <a:off x="509588" y="260350"/>
            <a:ext cx="683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latin typeface="黑体" panose="02010609060101010101" pitchFamily="49" charset="-122"/>
                <a:ea typeface="黑体" panose="02010609060101010101" pitchFamily="49" charset="-122"/>
              </a:rPr>
              <a:t>10.</a:t>
            </a:r>
            <a:r>
              <a:rPr lang="zh-CN" altLang="en-US" sz="3600" b="1">
                <a:latin typeface="黑体" panose="02010609060101010101" pitchFamily="49" charset="-122"/>
                <a:ea typeface="黑体" panose="02010609060101010101" pitchFamily="49" charset="-122"/>
              </a:rPr>
              <a:t>７指针数组和指向指针的指针</a:t>
            </a:r>
          </a:p>
        </p:txBody>
      </p:sp>
      <p:sp>
        <p:nvSpPr>
          <p:cNvPr id="1376259" name="Text Box 3"/>
          <p:cNvSpPr txBox="1">
            <a:spLocks noChangeArrowheads="1"/>
          </p:cNvSpPr>
          <p:nvPr/>
        </p:nvSpPr>
        <p:spPr bwMode="auto">
          <a:xfrm>
            <a:off x="654050" y="1125538"/>
            <a:ext cx="4021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10.</a:t>
            </a:r>
            <a:r>
              <a:rPr lang="zh-CN" altLang="en-US" sz="2800" b="1"/>
              <a:t>７</a:t>
            </a:r>
            <a:r>
              <a:rPr lang="en-US" altLang="zh-CN" sz="2800" b="1"/>
              <a:t>.</a:t>
            </a:r>
            <a:r>
              <a:rPr lang="zh-CN" altLang="en-US" sz="2800" b="1"/>
              <a:t>１ 指针数组的概念</a:t>
            </a:r>
          </a:p>
        </p:txBody>
      </p:sp>
      <p:sp>
        <p:nvSpPr>
          <p:cNvPr id="653316" name="Text Box 4"/>
          <p:cNvSpPr txBox="1">
            <a:spLocks noChangeArrowheads="1"/>
          </p:cNvSpPr>
          <p:nvPr/>
        </p:nvSpPr>
        <p:spPr bwMode="auto">
          <a:xfrm>
            <a:off x="468315" y="1916113"/>
            <a:ext cx="8351837"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一个数组，若其元素均为指针类型数据，称为</a:t>
            </a:r>
            <a:r>
              <a:rPr lang="zh-CN" altLang="en-US" sz="2800" b="1"/>
              <a:t>指针数组</a:t>
            </a:r>
            <a:r>
              <a:rPr lang="zh-CN" altLang="en-US" sz="2800"/>
              <a:t>，也就是说，指针数组中的每一个元素都相当于一个指针变量。一维指针数组的定义形式为</a:t>
            </a:r>
            <a:endParaRPr lang="zh-CN" altLang="en-US" sz="2800" b="1"/>
          </a:p>
          <a:p>
            <a:pPr algn="l" eaLnBrk="1" hangingPunct="1"/>
            <a:r>
              <a:rPr lang="zh-CN" altLang="en-US" sz="2800" b="1">
                <a:solidFill>
                  <a:srgbClr val="A50021"/>
                </a:solidFill>
              </a:rPr>
              <a:t>类型名数组名［数组长度］；</a:t>
            </a:r>
            <a:endParaRPr lang="zh-CN" altLang="en-US" sz="2800">
              <a:solidFill>
                <a:srgbClr val="A50021"/>
              </a:solidFill>
            </a:endParaRPr>
          </a:p>
          <a:p>
            <a:pPr algn="l" eaLnBrk="1" hangingPunct="1"/>
            <a:r>
              <a:rPr lang="zh-CN" altLang="en-US" sz="2800"/>
              <a:t>例如：</a:t>
            </a:r>
            <a:endParaRPr lang="zh-CN" altLang="en-US" sz="2800" b="1">
              <a:solidFill>
                <a:srgbClr val="008000"/>
              </a:solidFill>
            </a:endParaRPr>
          </a:p>
          <a:p>
            <a:pPr algn="l" eaLnBrk="1" hangingPunct="1"/>
            <a:r>
              <a:rPr lang="zh-CN" altLang="en-US" sz="2800" b="1">
                <a:solidFill>
                  <a:srgbClr val="008000"/>
                </a:solidFill>
              </a:rPr>
              <a:t>ｉｎｔ*ｐ</a:t>
            </a:r>
            <a:r>
              <a:rPr lang="en-US" altLang="zh-CN" sz="2800" b="1">
                <a:solidFill>
                  <a:srgbClr val="008000"/>
                </a:solidFill>
              </a:rPr>
              <a:t>[</a:t>
            </a:r>
            <a:r>
              <a:rPr lang="zh-CN" altLang="en-US" sz="2800" b="1">
                <a:solidFill>
                  <a:srgbClr val="008000"/>
                </a:solidFill>
              </a:rPr>
              <a:t>４</a:t>
            </a:r>
            <a:r>
              <a:rPr lang="en-US" altLang="zh-CN" sz="2800" b="1">
                <a:solidFill>
                  <a:srgbClr val="008000"/>
                </a:solidFill>
              </a:rPr>
              <a:t>]</a:t>
            </a:r>
            <a:r>
              <a:rPr lang="zh-CN" altLang="en-US" sz="2800" b="1">
                <a:solidFill>
                  <a:srgbClr val="008000"/>
                </a:solidFill>
              </a:rPr>
              <a:t>；</a:t>
            </a:r>
          </a:p>
        </p:txBody>
      </p:sp>
    </p:spTree>
    <p:extLst>
      <p:ext uri="{BB962C8B-B14F-4D97-AF65-F5344CB8AC3E}">
        <p14:creationId xmlns:p14="http://schemas.microsoft.com/office/powerpoint/2010/main" val="2323412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76258"/>
                                        </p:tgtEl>
                                        <p:attrNameLst>
                                          <p:attrName>style.visibility</p:attrName>
                                        </p:attrNameLst>
                                      </p:cBhvr>
                                      <p:to>
                                        <p:strVal val="visible"/>
                                      </p:to>
                                    </p:set>
                                    <p:anim calcmode="lin" valueType="num">
                                      <p:cBhvr additive="base">
                                        <p:cTn id="7" dur="500" fill="hold"/>
                                        <p:tgtEl>
                                          <p:spTgt spid="1376258"/>
                                        </p:tgtEl>
                                        <p:attrNameLst>
                                          <p:attrName>ppt_x</p:attrName>
                                        </p:attrNameLst>
                                      </p:cBhvr>
                                      <p:tavLst>
                                        <p:tav tm="0">
                                          <p:val>
                                            <p:strVal val="0-#ppt_w/2"/>
                                          </p:val>
                                        </p:tav>
                                        <p:tav tm="100000">
                                          <p:val>
                                            <p:strVal val="#ppt_x"/>
                                          </p:val>
                                        </p:tav>
                                      </p:tavLst>
                                    </p:anim>
                                    <p:anim calcmode="lin" valueType="num">
                                      <p:cBhvr additive="base">
                                        <p:cTn id="8" dur="500" fill="hold"/>
                                        <p:tgtEl>
                                          <p:spTgt spid="13762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76259"/>
                                        </p:tgtEl>
                                        <p:attrNameLst>
                                          <p:attrName>style.visibility</p:attrName>
                                        </p:attrNameLst>
                                      </p:cBhvr>
                                      <p:to>
                                        <p:strVal val="visible"/>
                                      </p:to>
                                    </p:set>
                                    <p:anim calcmode="lin" valueType="num">
                                      <p:cBhvr additive="base">
                                        <p:cTn id="13" dur="500" fill="hold"/>
                                        <p:tgtEl>
                                          <p:spTgt spid="1376259"/>
                                        </p:tgtEl>
                                        <p:attrNameLst>
                                          <p:attrName>ppt_x</p:attrName>
                                        </p:attrNameLst>
                                      </p:cBhvr>
                                      <p:tavLst>
                                        <p:tav tm="0">
                                          <p:val>
                                            <p:strVal val="0-#ppt_w/2"/>
                                          </p:val>
                                        </p:tav>
                                        <p:tav tm="100000">
                                          <p:val>
                                            <p:strVal val="#ppt_x"/>
                                          </p:val>
                                        </p:tav>
                                      </p:tavLst>
                                    </p:anim>
                                    <p:anim calcmode="lin" valueType="num">
                                      <p:cBhvr additive="base">
                                        <p:cTn id="14" dur="500" fill="hold"/>
                                        <p:tgtEl>
                                          <p:spTgt spid="13762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6258" grpId="0"/>
      <p:bldP spid="137625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7282" name="Picture 2" descr="j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40" y="155577"/>
            <a:ext cx="8656637" cy="6513513"/>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603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77282"/>
                                        </p:tgtEl>
                                        <p:attrNameLst>
                                          <p:attrName>style.visibility</p:attrName>
                                        </p:attrNameLst>
                                      </p:cBhvr>
                                      <p:to>
                                        <p:strVal val="visible"/>
                                      </p:to>
                                    </p:set>
                                    <p:animEffect transition="in" filter="checkerboard(across)">
                                      <p:cBhvr>
                                        <p:cTn id="7" dur="500"/>
                                        <p:tgtEl>
                                          <p:spTgt spid="137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Text Box 2"/>
          <p:cNvSpPr txBox="1">
            <a:spLocks noChangeArrowheads="1"/>
          </p:cNvSpPr>
          <p:nvPr/>
        </p:nvSpPr>
        <p:spPr bwMode="auto">
          <a:xfrm>
            <a:off x="107952" y="115888"/>
            <a:ext cx="9021763" cy="51911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1"/>
                </a:solidFill>
              </a:rPr>
              <a:t>例</a:t>
            </a:r>
            <a:r>
              <a:rPr lang="en-US" altLang="zh-CN" sz="2800" b="1">
                <a:solidFill>
                  <a:schemeClr val="bg1"/>
                </a:solidFill>
              </a:rPr>
              <a:t>10</a:t>
            </a:r>
            <a:r>
              <a:rPr lang="zh-CN" altLang="en-US" sz="2800" b="1">
                <a:solidFill>
                  <a:schemeClr val="bg1"/>
                </a:solidFill>
              </a:rPr>
              <a:t>．２</a:t>
            </a:r>
            <a:r>
              <a:rPr lang="en-US" altLang="zh-CN" sz="2800" b="1">
                <a:solidFill>
                  <a:schemeClr val="bg1"/>
                </a:solidFill>
              </a:rPr>
              <a:t>6 </a:t>
            </a:r>
            <a:r>
              <a:rPr lang="zh-CN" altLang="en-US" sz="2800" b="1">
                <a:solidFill>
                  <a:schemeClr val="bg1"/>
                </a:solidFill>
              </a:rPr>
              <a:t>将若干字符串按字母顺序（由小到大）输出。</a:t>
            </a:r>
          </a:p>
        </p:txBody>
      </p:sp>
      <p:sp>
        <p:nvSpPr>
          <p:cNvPr id="655363" name="Text Box 3"/>
          <p:cNvSpPr txBox="1">
            <a:spLocks noChangeArrowheads="1"/>
          </p:cNvSpPr>
          <p:nvPr/>
        </p:nvSpPr>
        <p:spPr bwMode="auto">
          <a:xfrm>
            <a:off x="468315" y="1166815"/>
            <a:ext cx="8537575"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#include &lt;stdio.h&gt;</a:t>
            </a:r>
          </a:p>
          <a:p>
            <a:pPr algn="l" eaLnBrk="1" hangingPunct="1"/>
            <a:r>
              <a:rPr lang="en-US" altLang="zh-CN" sz="2800"/>
              <a:t>#include &lt;string.h&gt;</a:t>
            </a:r>
          </a:p>
          <a:p>
            <a:pPr algn="l" eaLnBrk="1" hangingPunct="1"/>
            <a:r>
              <a:rPr lang="en-US" altLang="zh-CN" sz="2800"/>
              <a:t>void  </a:t>
            </a:r>
            <a:r>
              <a:rPr lang="en-US" altLang="zh-CN" sz="2800" b="1">
                <a:solidFill>
                  <a:srgbClr val="A50021"/>
                </a:solidFill>
              </a:rPr>
              <a:t>main</a:t>
            </a:r>
            <a:r>
              <a:rPr lang="zh-CN" altLang="en-US" sz="2800"/>
              <a:t>（）</a:t>
            </a:r>
          </a:p>
          <a:p>
            <a:pPr algn="l" eaLnBrk="1" hangingPunct="1"/>
            <a:r>
              <a:rPr lang="zh-CN" altLang="en-US" sz="2800"/>
              <a:t>｛</a:t>
            </a:r>
            <a:r>
              <a:rPr lang="en-US" altLang="zh-CN" sz="2800"/>
              <a:t>void  sort</a:t>
            </a:r>
            <a:r>
              <a:rPr lang="zh-CN" altLang="en-US" sz="2800"/>
              <a:t>（</a:t>
            </a:r>
            <a:r>
              <a:rPr lang="en-US" altLang="zh-CN" sz="2800"/>
              <a:t>char *name</a:t>
            </a:r>
            <a:r>
              <a:rPr lang="zh-CN" altLang="en-US" sz="2800"/>
              <a:t>［ ］，</a:t>
            </a:r>
            <a:r>
              <a:rPr lang="en-US" altLang="zh-CN" sz="2800"/>
              <a:t>int n</a:t>
            </a:r>
            <a:r>
              <a:rPr lang="zh-CN" altLang="en-US" sz="2800"/>
              <a:t>）；</a:t>
            </a:r>
          </a:p>
          <a:p>
            <a:pPr algn="l" eaLnBrk="1" hangingPunct="1"/>
            <a:r>
              <a:rPr lang="zh-CN" altLang="en-US" sz="2800"/>
              <a:t>    </a:t>
            </a:r>
            <a:r>
              <a:rPr lang="en-US" altLang="zh-CN" sz="2800"/>
              <a:t>void  printf</a:t>
            </a:r>
            <a:r>
              <a:rPr lang="zh-CN" altLang="en-US" sz="2800"/>
              <a:t>（</a:t>
            </a:r>
            <a:r>
              <a:rPr lang="en-US" altLang="zh-CN" sz="2800"/>
              <a:t>char *name</a:t>
            </a:r>
            <a:r>
              <a:rPr lang="zh-CN" altLang="en-US" sz="2800"/>
              <a:t>［ ］，</a:t>
            </a:r>
            <a:r>
              <a:rPr lang="en-US" altLang="zh-CN" sz="2800"/>
              <a:t>int n</a:t>
            </a:r>
            <a:r>
              <a:rPr lang="zh-CN" altLang="en-US" sz="2800"/>
              <a:t>）；</a:t>
            </a:r>
          </a:p>
          <a:p>
            <a:pPr algn="l" eaLnBrk="1" hangingPunct="1"/>
            <a:r>
              <a:rPr lang="zh-CN" altLang="en-US" sz="2800"/>
              <a:t>　 </a:t>
            </a:r>
            <a:r>
              <a:rPr lang="en-US" altLang="zh-CN" sz="2800"/>
              <a:t>char *name</a:t>
            </a:r>
            <a:r>
              <a:rPr lang="zh-CN" altLang="en-US" sz="2800"/>
              <a:t>［ ］</a:t>
            </a:r>
            <a:r>
              <a:rPr lang="en-US" altLang="zh-CN" sz="2800"/>
              <a:t>={"Follow me"</a:t>
            </a:r>
            <a:r>
              <a:rPr lang="zh-CN" altLang="en-US" sz="2800"/>
              <a:t>，</a:t>
            </a:r>
            <a:r>
              <a:rPr lang="en-US" altLang="zh-CN" sz="2800"/>
              <a:t>"BASIC"</a:t>
            </a:r>
            <a:r>
              <a:rPr lang="zh-CN" altLang="en-US" sz="2800"/>
              <a:t>，</a:t>
            </a:r>
            <a:r>
              <a:rPr lang="en-US" altLang="zh-CN" sz="2800"/>
              <a:t>"Great Wall″</a:t>
            </a:r>
            <a:r>
              <a:rPr lang="zh-CN" altLang="en-US" sz="2800"/>
              <a:t>，</a:t>
            </a:r>
            <a:r>
              <a:rPr lang="en-US" altLang="zh-CN" sz="2800"/>
              <a:t>"FORTRAN"</a:t>
            </a:r>
            <a:r>
              <a:rPr lang="zh-CN" altLang="en-US" sz="2800"/>
              <a:t>，</a:t>
            </a:r>
            <a:r>
              <a:rPr lang="en-US" altLang="zh-CN" sz="2800"/>
              <a:t>"Computer design"};</a:t>
            </a:r>
          </a:p>
          <a:p>
            <a:pPr algn="l" eaLnBrk="1" hangingPunct="1"/>
            <a:r>
              <a:rPr lang="zh-CN" altLang="en-US" sz="2800"/>
              <a:t>　 </a:t>
            </a:r>
            <a:r>
              <a:rPr lang="en-US" altLang="zh-CN" sz="2800"/>
              <a:t>int </a:t>
            </a:r>
            <a:r>
              <a:rPr lang="zh-CN" altLang="en-US" sz="2800"/>
              <a:t>ｎ＝５；</a:t>
            </a:r>
          </a:p>
          <a:p>
            <a:pPr algn="l" eaLnBrk="1" hangingPunct="1"/>
            <a:r>
              <a:rPr lang="zh-CN" altLang="en-US" sz="2800"/>
              <a:t>　</a:t>
            </a:r>
            <a:r>
              <a:rPr lang="en-US" altLang="zh-CN" sz="2800"/>
              <a:t>sort</a:t>
            </a:r>
            <a:r>
              <a:rPr lang="zh-CN" altLang="en-US" sz="2800"/>
              <a:t>（ｎａｍｅ，ｎ）；</a:t>
            </a:r>
          </a:p>
          <a:p>
            <a:pPr algn="l" eaLnBrk="1" hangingPunct="1"/>
            <a:r>
              <a:rPr lang="zh-CN" altLang="en-US" sz="2800"/>
              <a:t>   </a:t>
            </a:r>
            <a:r>
              <a:rPr lang="en-US" altLang="zh-CN" sz="2800"/>
              <a:t>print</a:t>
            </a:r>
            <a:r>
              <a:rPr lang="zh-CN" altLang="en-US" sz="2800"/>
              <a:t>（ｎａｍｅ，ｎ）；</a:t>
            </a:r>
          </a:p>
          <a:p>
            <a:pPr algn="l" eaLnBrk="1" hangingPunct="1"/>
            <a:r>
              <a:rPr lang="zh-CN" altLang="en-US" sz="2800"/>
              <a:t>｝</a:t>
            </a:r>
          </a:p>
        </p:txBody>
      </p:sp>
    </p:spTree>
    <p:extLst>
      <p:ext uri="{BB962C8B-B14F-4D97-AF65-F5344CB8AC3E}">
        <p14:creationId xmlns:p14="http://schemas.microsoft.com/office/powerpoint/2010/main" val="2608225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8306"/>
                                        </p:tgtEl>
                                        <p:attrNameLst>
                                          <p:attrName>style.visibility</p:attrName>
                                        </p:attrNameLst>
                                      </p:cBhvr>
                                      <p:to>
                                        <p:strVal val="visible"/>
                                      </p:to>
                                    </p:set>
                                    <p:anim calcmode="lin" valueType="num">
                                      <p:cBhvr additive="base">
                                        <p:cTn id="7" dur="500" fill="hold"/>
                                        <p:tgtEl>
                                          <p:spTgt spid="1378306"/>
                                        </p:tgtEl>
                                        <p:attrNameLst>
                                          <p:attrName>ppt_x</p:attrName>
                                        </p:attrNameLst>
                                      </p:cBhvr>
                                      <p:tavLst>
                                        <p:tav tm="0">
                                          <p:val>
                                            <p:strVal val="0-#ppt_w/2"/>
                                          </p:val>
                                        </p:tav>
                                        <p:tav tm="100000">
                                          <p:val>
                                            <p:strVal val="#ppt_x"/>
                                          </p:val>
                                        </p:tav>
                                      </p:tavLst>
                                    </p:anim>
                                    <p:anim calcmode="lin" valueType="num">
                                      <p:cBhvr additive="base">
                                        <p:cTn id="8" dur="500" fill="hold"/>
                                        <p:tgtEl>
                                          <p:spTgt spid="13783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830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Text Box 2"/>
          <p:cNvSpPr txBox="1">
            <a:spLocks noChangeArrowheads="1"/>
          </p:cNvSpPr>
          <p:nvPr/>
        </p:nvSpPr>
        <p:spPr bwMode="auto">
          <a:xfrm>
            <a:off x="179390" y="476252"/>
            <a:ext cx="8569325"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void  sort</a:t>
            </a:r>
            <a:r>
              <a:rPr lang="zh-CN" altLang="en-US" sz="2800"/>
              <a:t>（</a:t>
            </a:r>
            <a:r>
              <a:rPr lang="en-US" altLang="zh-CN" sz="2800"/>
              <a:t>char *</a:t>
            </a:r>
            <a:r>
              <a:rPr lang="zh-CN" altLang="en-US" sz="2800"/>
              <a:t>ｎａｍｅ［ ］，</a:t>
            </a:r>
            <a:r>
              <a:rPr lang="en-US" altLang="zh-CN" sz="2800"/>
              <a:t>int </a:t>
            </a:r>
            <a:r>
              <a:rPr lang="zh-CN" altLang="en-US" sz="2800"/>
              <a:t>ｎ）</a:t>
            </a:r>
          </a:p>
          <a:p>
            <a:pPr algn="l" eaLnBrk="1" hangingPunct="1"/>
            <a:r>
              <a:rPr lang="zh-CN" altLang="en-US" sz="2800"/>
              <a:t>｛</a:t>
            </a:r>
            <a:r>
              <a:rPr lang="en-US" altLang="zh-CN" sz="2800"/>
              <a:t>char  *</a:t>
            </a:r>
            <a:r>
              <a:rPr lang="zh-CN" altLang="en-US" sz="2800"/>
              <a:t>ｔｅｍｐ；</a:t>
            </a:r>
          </a:p>
          <a:p>
            <a:pPr algn="l" eaLnBrk="1" hangingPunct="1"/>
            <a:r>
              <a:rPr lang="zh-CN" altLang="en-US" sz="2800"/>
              <a:t>     </a:t>
            </a:r>
            <a:r>
              <a:rPr lang="en-US" altLang="zh-CN" sz="2800"/>
              <a:t>int </a:t>
            </a:r>
            <a:r>
              <a:rPr lang="zh-CN" altLang="en-US" sz="2800"/>
              <a:t>ｉ，ｊ，ｋ；</a:t>
            </a:r>
          </a:p>
          <a:p>
            <a:pPr algn="l" eaLnBrk="1" hangingPunct="1"/>
            <a:r>
              <a:rPr lang="zh-CN" altLang="en-US" sz="2800"/>
              <a:t>    </a:t>
            </a:r>
            <a:r>
              <a:rPr lang="en-US" altLang="zh-CN" sz="2800"/>
              <a:t>for</a:t>
            </a:r>
            <a:r>
              <a:rPr lang="zh-CN" altLang="en-US" sz="2800"/>
              <a:t>（ｉ＝０；ｉ＜ｎ－１；ｉ＋＋＝</a:t>
            </a:r>
          </a:p>
          <a:p>
            <a:pPr algn="l" eaLnBrk="1" hangingPunct="1"/>
            <a:r>
              <a:rPr lang="zh-CN" altLang="en-US" sz="2800"/>
              <a:t>　｛ｋ＝ｉ；</a:t>
            </a:r>
          </a:p>
          <a:p>
            <a:pPr algn="l" eaLnBrk="1" hangingPunct="1"/>
            <a:r>
              <a:rPr lang="zh-CN" altLang="en-US" sz="2800"/>
              <a:t>　     </a:t>
            </a:r>
            <a:r>
              <a:rPr lang="en-US" altLang="zh-CN" sz="2800"/>
              <a:t>for</a:t>
            </a:r>
            <a:r>
              <a:rPr lang="zh-CN" altLang="en-US" sz="2800"/>
              <a:t>（ｊ＝ｉ＋１；ｊ＜ｎ；ｊ＋＋＝</a:t>
            </a:r>
          </a:p>
          <a:p>
            <a:pPr algn="l" eaLnBrk="1" hangingPunct="1"/>
            <a:r>
              <a:rPr lang="zh-CN" altLang="en-US" sz="2800"/>
              <a:t>      　</a:t>
            </a:r>
            <a:r>
              <a:rPr lang="en-US" altLang="zh-CN" sz="2800"/>
              <a:t>if</a:t>
            </a:r>
            <a:r>
              <a:rPr lang="zh-CN" altLang="en-US" sz="2800"/>
              <a:t>（</a:t>
            </a:r>
            <a:r>
              <a:rPr lang="en-US" altLang="zh-CN" sz="2800"/>
              <a:t>strcmp</a:t>
            </a:r>
            <a:r>
              <a:rPr lang="zh-CN" altLang="en-US" sz="2800"/>
              <a:t>（</a:t>
            </a:r>
            <a:r>
              <a:rPr lang="en-US" altLang="zh-CN" sz="2800"/>
              <a:t>name[</a:t>
            </a:r>
            <a:r>
              <a:rPr lang="zh-CN" altLang="en-US" sz="2800"/>
              <a:t>ｋ</a:t>
            </a:r>
            <a:r>
              <a:rPr lang="en-US" altLang="zh-CN" sz="2800"/>
              <a:t>]</a:t>
            </a:r>
            <a:r>
              <a:rPr lang="zh-CN" altLang="en-US" sz="2800"/>
              <a:t>，</a:t>
            </a:r>
            <a:r>
              <a:rPr lang="en-US" altLang="zh-CN" sz="2800"/>
              <a:t>name[</a:t>
            </a:r>
            <a:r>
              <a:rPr lang="zh-CN" altLang="en-US" sz="2800"/>
              <a:t>ｊ</a:t>
            </a:r>
            <a:r>
              <a:rPr lang="en-US" altLang="zh-CN" sz="2800"/>
              <a:t>]</a:t>
            </a:r>
            <a:r>
              <a:rPr lang="zh-CN" altLang="en-US" sz="2800"/>
              <a:t>）</a:t>
            </a:r>
            <a:r>
              <a:rPr lang="en-US" altLang="zh-CN" sz="2800"/>
              <a:t>&gt;0</a:t>
            </a:r>
            <a:r>
              <a:rPr lang="zh-CN" altLang="en-US" sz="2800"/>
              <a:t>）ｋ</a:t>
            </a:r>
            <a:r>
              <a:rPr lang="en-US" altLang="zh-CN" sz="2800"/>
              <a:t>=</a:t>
            </a:r>
            <a:r>
              <a:rPr lang="zh-CN" altLang="en-US" sz="2800"/>
              <a:t>ｊ；</a:t>
            </a:r>
          </a:p>
          <a:p>
            <a:pPr algn="l" eaLnBrk="1" hangingPunct="1"/>
            <a:r>
              <a:rPr lang="zh-CN" altLang="en-US" sz="2800"/>
              <a:t>　       </a:t>
            </a:r>
            <a:r>
              <a:rPr lang="en-US" altLang="zh-CN" sz="2800"/>
              <a:t>if</a:t>
            </a:r>
            <a:r>
              <a:rPr lang="zh-CN" altLang="en-US" sz="2800"/>
              <a:t>（ｋ</a:t>
            </a:r>
            <a:r>
              <a:rPr lang="en-US" altLang="zh-CN" sz="2800"/>
              <a:t>!</a:t>
            </a:r>
            <a:r>
              <a:rPr lang="zh-CN" altLang="en-US" sz="2800"/>
              <a:t>＝ｉ）</a:t>
            </a:r>
          </a:p>
          <a:p>
            <a:pPr algn="l" eaLnBrk="1" hangingPunct="1"/>
            <a:r>
              <a:rPr lang="zh-CN" altLang="en-US" sz="2800"/>
              <a:t>      　</a:t>
            </a:r>
            <a:r>
              <a:rPr lang="en-US" altLang="zh-CN" sz="2800"/>
              <a:t>temp=name</a:t>
            </a:r>
            <a:r>
              <a:rPr lang="zh-CN" altLang="en-US" sz="2800"/>
              <a:t>［</a:t>
            </a:r>
            <a:r>
              <a:rPr lang="en-US" altLang="zh-CN" sz="2800"/>
              <a:t>i</a:t>
            </a:r>
            <a:r>
              <a:rPr lang="zh-CN" altLang="en-US" sz="2800"/>
              <a:t>］</a:t>
            </a:r>
            <a:r>
              <a:rPr lang="en-US" altLang="zh-CN" sz="2800"/>
              <a:t>; </a:t>
            </a:r>
          </a:p>
          <a:p>
            <a:pPr algn="l" eaLnBrk="1" hangingPunct="1"/>
            <a:r>
              <a:rPr lang="en-US" altLang="zh-CN" sz="2800"/>
              <a:t>          name</a:t>
            </a:r>
            <a:r>
              <a:rPr lang="zh-CN" altLang="en-US" sz="2800"/>
              <a:t>［</a:t>
            </a:r>
            <a:r>
              <a:rPr lang="en-US" altLang="zh-CN" sz="2800"/>
              <a:t>i</a:t>
            </a:r>
            <a:r>
              <a:rPr lang="zh-CN" altLang="en-US" sz="2800"/>
              <a:t>］</a:t>
            </a:r>
            <a:r>
              <a:rPr lang="en-US" altLang="zh-CN" sz="2800"/>
              <a:t>=name</a:t>
            </a:r>
            <a:r>
              <a:rPr lang="zh-CN" altLang="en-US" sz="2800"/>
              <a:t>［</a:t>
            </a:r>
            <a:r>
              <a:rPr lang="en-US" altLang="zh-CN" sz="2800"/>
              <a:t>k</a:t>
            </a:r>
            <a:r>
              <a:rPr lang="zh-CN" altLang="en-US" sz="2800"/>
              <a:t>］</a:t>
            </a:r>
            <a:r>
              <a:rPr lang="en-US" altLang="zh-CN" sz="2800"/>
              <a:t>;</a:t>
            </a:r>
          </a:p>
          <a:p>
            <a:pPr algn="l" eaLnBrk="1" hangingPunct="1"/>
            <a:r>
              <a:rPr lang="en-US" altLang="zh-CN" sz="2800"/>
              <a:t>          name</a:t>
            </a:r>
            <a:r>
              <a:rPr lang="zh-CN" altLang="en-US" sz="2800"/>
              <a:t>［</a:t>
            </a:r>
            <a:r>
              <a:rPr lang="en-US" altLang="zh-CN" sz="2800"/>
              <a:t>k</a:t>
            </a:r>
            <a:r>
              <a:rPr lang="zh-CN" altLang="en-US" sz="2800"/>
              <a:t>］</a:t>
            </a:r>
            <a:r>
              <a:rPr lang="en-US" altLang="zh-CN" sz="2800"/>
              <a:t>=temp;</a:t>
            </a:r>
            <a:r>
              <a:rPr lang="zh-CN" altLang="en-US" sz="2800"/>
              <a:t>｝</a:t>
            </a:r>
          </a:p>
          <a:p>
            <a:pPr algn="l" eaLnBrk="1" hangingPunct="1"/>
            <a:r>
              <a:rPr lang="zh-CN" altLang="en-US" sz="2800"/>
              <a:t>　   ｝</a:t>
            </a:r>
          </a:p>
          <a:p>
            <a:pPr algn="l" eaLnBrk="1" hangingPunct="1"/>
            <a:r>
              <a:rPr lang="zh-CN" altLang="en-US" sz="2800"/>
              <a:t>     ｝      </a:t>
            </a:r>
          </a:p>
        </p:txBody>
      </p:sp>
    </p:spTree>
    <p:extLst>
      <p:ext uri="{BB962C8B-B14F-4D97-AF65-F5344CB8AC3E}">
        <p14:creationId xmlns:p14="http://schemas.microsoft.com/office/powerpoint/2010/main" val="36392550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TotalTime>
  <Words>7661</Words>
  <Application>Microsoft Office PowerPoint</Application>
  <PresentationFormat>全屏显示(4:3)</PresentationFormat>
  <Paragraphs>996</Paragraphs>
  <Slides>110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110</vt:i4>
      </vt:variant>
    </vt:vector>
  </HeadingPairs>
  <TitlesOfParts>
    <vt:vector size="122" baseType="lpstr">
      <vt:lpstr>方正舒体</vt:lpstr>
      <vt:lpstr>黑体</vt:lpstr>
      <vt:lpstr>楷体_GB2312</vt:lpstr>
      <vt:lpstr>隶书</vt:lpstr>
      <vt:lpstr>宋体</vt:lpstr>
      <vt:lpstr>Arial</vt:lpstr>
      <vt:lpstr>Arial Black</vt:lpstr>
      <vt:lpstr>Calibri</vt:lpstr>
      <vt:lpstr>Calibri Light</vt:lpstr>
      <vt:lpstr>Courier New</vt:lpstr>
      <vt:lpstr>Times New Roman</vt:lpstr>
      <vt:lpstr>Office 主题</vt:lpstr>
      <vt:lpstr>第十章</vt:lpstr>
      <vt:lpstr>§10.1地址和指针的概念</vt:lpstr>
      <vt:lpstr>PowerPoint 演示文稿</vt:lpstr>
      <vt:lpstr>PowerPoint 演示文稿</vt:lpstr>
      <vt:lpstr>PowerPoint 演示文稿</vt:lpstr>
      <vt:lpstr>PowerPoint 演示文稿</vt:lpstr>
      <vt:lpstr>§10.2 变量的指针和指向变量的指针变量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sz</dc:creator>
  <cp:lastModifiedBy>sz</cp:lastModifiedBy>
  <cp:revision>14</cp:revision>
  <dcterms:created xsi:type="dcterms:W3CDTF">2018-07-18T12:31:47Z</dcterms:created>
  <dcterms:modified xsi:type="dcterms:W3CDTF">2018-07-20T11:37:42Z</dcterms:modified>
</cp:coreProperties>
</file>