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0530C-2AB2-4075-81E1-70F31B4ADCCD}" type="datetimeFigureOut">
              <a:rPr lang="zh-CN" altLang="en-US" smtClean="0"/>
              <a:t>2018/7/20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97EA5-93E6-4CD9-9EC8-22625B16C5DB}" type="slidenum">
              <a:rPr lang="zh-CN" altLang="en-US" smtClean="0"/>
              <a:t>‹#›</a:t>
            </a:fld>
            <a:endParaRPr lang="zh-CN" altLang="en-US"/>
          </a:p>
        </p:txBody>
      </p:sp>
    </p:spTree>
    <p:extLst>
      <p:ext uri="{BB962C8B-B14F-4D97-AF65-F5344CB8AC3E}">
        <p14:creationId xmlns:p14="http://schemas.microsoft.com/office/powerpoint/2010/main" val="218822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mtClean="0"/>
          </a:p>
        </p:txBody>
      </p:sp>
    </p:spTree>
    <p:extLst>
      <p:ext uri="{BB962C8B-B14F-4D97-AF65-F5344CB8AC3E}">
        <p14:creationId xmlns:p14="http://schemas.microsoft.com/office/powerpoint/2010/main" val="221566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mtClean="0"/>
          </a:p>
        </p:txBody>
      </p:sp>
    </p:spTree>
    <p:extLst>
      <p:ext uri="{BB962C8B-B14F-4D97-AF65-F5344CB8AC3E}">
        <p14:creationId xmlns:p14="http://schemas.microsoft.com/office/powerpoint/2010/main" val="302440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149932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297746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192166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166271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6601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36511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232001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427957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62248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42421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6DAC52-D7A5-4AA2-8D59-E40C3D6895A5}" type="datetimeFigureOut">
              <a:rPr lang="zh-CN" altLang="en-US" smtClean="0"/>
              <a:t>2018/7/20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309075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DAC52-D7A5-4AA2-8D59-E40C3D6895A5}" type="datetimeFigureOut">
              <a:rPr lang="zh-CN" altLang="en-US" smtClean="0"/>
              <a:t>2018/7/20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C8D21-BA5A-405D-98C3-29729F23BD74}" type="slidenum">
              <a:rPr lang="zh-CN" altLang="en-US" smtClean="0"/>
              <a:t>‹#›</a:t>
            </a:fld>
            <a:endParaRPr lang="zh-CN" altLang="en-US"/>
          </a:p>
        </p:txBody>
      </p:sp>
    </p:spTree>
    <p:extLst>
      <p:ext uri="{BB962C8B-B14F-4D97-AF65-F5344CB8AC3E}">
        <p14:creationId xmlns:p14="http://schemas.microsoft.com/office/powerpoint/2010/main" val="1119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1981200" y="4572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endParaRPr lang="zh-CN" altLang="zh-CN" sz="2000" b="1">
              <a:latin typeface="楷体_GB2312" pitchFamily="49" charset="-122"/>
              <a:ea typeface="楷体_GB2312" pitchFamily="49" charset="-122"/>
            </a:endParaRPr>
          </a:p>
        </p:txBody>
      </p:sp>
      <p:sp>
        <p:nvSpPr>
          <p:cNvPr id="1391619" name="Rectangle 3"/>
          <p:cNvSpPr>
            <a:spLocks noGrp="1" noChangeArrowheads="1"/>
          </p:cNvSpPr>
          <p:nvPr>
            <p:ph type="ctrTitle"/>
          </p:nvPr>
        </p:nvSpPr>
        <p:spPr>
          <a:xfrm>
            <a:off x="2351088" y="1125539"/>
            <a:ext cx="7848600" cy="1366837"/>
          </a:xfrm>
        </p:spPr>
        <p:txBody>
          <a:bodyPr/>
          <a:lstStyle/>
          <a:p>
            <a:pPr>
              <a:defRPr/>
            </a:pPr>
            <a:r>
              <a:rPr lang="zh-CN" altLang="en-US" sz="8800">
                <a:solidFill>
                  <a:srgbClr val="CC0000"/>
                </a:solidFill>
                <a:latin typeface="Arial Black" pitchFamily="34" charset="0"/>
                <a:ea typeface="方正舒体" pitchFamily="2" charset="-122"/>
              </a:rPr>
              <a:t>第十一章</a:t>
            </a:r>
          </a:p>
        </p:txBody>
      </p:sp>
      <p:sp>
        <p:nvSpPr>
          <p:cNvPr id="1391620" name="WordArt 4"/>
          <p:cNvSpPr>
            <a:spLocks noChangeArrowheads="1" noChangeShapeType="1" noTextEdit="1"/>
          </p:cNvSpPr>
          <p:nvPr/>
        </p:nvSpPr>
        <p:spPr bwMode="auto">
          <a:xfrm>
            <a:off x="3000376" y="3141664"/>
            <a:ext cx="5903913" cy="1006475"/>
          </a:xfrm>
          <a:prstGeom prst="rect">
            <a:avLst/>
          </a:prstGeom>
        </p:spPr>
        <p:txBody>
          <a:bodyPr wrap="none" fromWordArt="1">
            <a:prstTxWarp prst="textPlain">
              <a:avLst>
                <a:gd name="adj" fmla="val 50000"/>
              </a:avLst>
            </a:prstTxWarp>
          </a:bodyPr>
          <a:lstStyle/>
          <a:p>
            <a:r>
              <a:rPr lang="zh-CN" altLang="en-US" sz="4400" b="1" kern="10">
                <a:ln w="19050">
                  <a:solidFill>
                    <a:srgbClr val="99CCFF"/>
                  </a:solidFill>
                  <a:round/>
                  <a:headEnd/>
                  <a:tailE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结构体与共用体</a:t>
            </a:r>
          </a:p>
        </p:txBody>
      </p:sp>
    </p:spTree>
    <p:extLst>
      <p:ext uri="{BB962C8B-B14F-4D97-AF65-F5344CB8AC3E}">
        <p14:creationId xmlns:p14="http://schemas.microsoft.com/office/powerpoint/2010/main" val="3195178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391620"/>
                                        </p:tgtEl>
                                        <p:attrNameLst>
                                          <p:attrName>style.visibility</p:attrName>
                                        </p:attrNameLst>
                                      </p:cBhvr>
                                      <p:to>
                                        <p:strVal val="visible"/>
                                      </p:to>
                                    </p:set>
                                    <p:anim calcmode="lin" valueType="num">
                                      <p:cBhvr>
                                        <p:cTn id="7" dur="500" fill="hold"/>
                                        <p:tgtEl>
                                          <p:spTgt spid="1391620"/>
                                        </p:tgtEl>
                                        <p:attrNameLst>
                                          <p:attrName>ppt_w</p:attrName>
                                        </p:attrNameLst>
                                      </p:cBhvr>
                                      <p:tavLst>
                                        <p:tav tm="0">
                                          <p:val>
                                            <p:fltVal val="0"/>
                                          </p:val>
                                        </p:tav>
                                        <p:tav tm="100000">
                                          <p:val>
                                            <p:strVal val="#ppt_w"/>
                                          </p:val>
                                        </p:tav>
                                      </p:tavLst>
                                    </p:anim>
                                    <p:anim calcmode="lin" valueType="num">
                                      <p:cBhvr>
                                        <p:cTn id="8" dur="500" fill="hold"/>
                                        <p:tgtEl>
                                          <p:spTgt spid="1391620"/>
                                        </p:tgtEl>
                                        <p:attrNameLst>
                                          <p:attrName>ppt_h</p:attrName>
                                        </p:attrNameLst>
                                      </p:cBhvr>
                                      <p:tavLst>
                                        <p:tav tm="0">
                                          <p:val>
                                            <p:fltVal val="0"/>
                                          </p:val>
                                        </p:tav>
                                        <p:tav tm="100000">
                                          <p:val>
                                            <p:strVal val="#ppt_h"/>
                                          </p:val>
                                        </p:tav>
                                      </p:tavLst>
                                    </p:anim>
                                    <p:anim calcmode="lin" valueType="num">
                                      <p:cBhvr>
                                        <p:cTn id="9" dur="500" fill="hold"/>
                                        <p:tgtEl>
                                          <p:spTgt spid="1391620"/>
                                        </p:tgtEl>
                                        <p:attrNameLst>
                                          <p:attrName>ppt_x</p:attrName>
                                        </p:attrNameLst>
                                      </p:cBhvr>
                                      <p:tavLst>
                                        <p:tav tm="0">
                                          <p:val>
                                            <p:fltVal val="0.5"/>
                                          </p:val>
                                        </p:tav>
                                        <p:tav tm="100000">
                                          <p:val>
                                            <p:strVal val="#ppt_x"/>
                                          </p:val>
                                        </p:tav>
                                      </p:tavLst>
                                    </p:anim>
                                    <p:anim calcmode="lin" valueType="num">
                                      <p:cBhvr>
                                        <p:cTn id="10" dur="500" fill="hold"/>
                                        <p:tgtEl>
                                          <p:spTgt spid="1391620"/>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3916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2883"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§11.2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定义结构体类型变量的方法</a:t>
            </a:r>
          </a:p>
        </p:txBody>
      </p:sp>
      <p:sp>
        <p:nvSpPr>
          <p:cNvPr id="1402884" name="Rectangle 4"/>
          <p:cNvSpPr>
            <a:spLocks noChangeArrowheads="1"/>
          </p:cNvSpPr>
          <p:nvPr/>
        </p:nvSpPr>
        <p:spPr bwMode="auto">
          <a:xfrm>
            <a:off x="2208213" y="1052514"/>
            <a:ext cx="7561262"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lang="en-US" altLang="zh-CN" sz="2800" b="1">
                <a:solidFill>
                  <a:srgbClr val="663300"/>
                </a:solidFill>
                <a:latin typeface="宋体" panose="02010600030101010101" pitchFamily="2" charset="-122"/>
              </a:rPr>
              <a:t>(3)</a:t>
            </a:r>
            <a:r>
              <a:rPr kumimoji="1" lang="en-US" altLang="zh-CN" sz="4400">
                <a:solidFill>
                  <a:srgbClr val="4D4D4D"/>
                </a:solidFill>
              </a:rPr>
              <a:t> </a:t>
            </a:r>
            <a:r>
              <a:rPr kumimoji="1" lang="zh-CN" altLang="en-US" sz="2800" b="1">
                <a:solidFill>
                  <a:srgbClr val="663300"/>
                </a:solidFill>
                <a:latin typeface="宋体" panose="02010600030101010101" pitchFamily="2" charset="-122"/>
              </a:rPr>
              <a:t>直接定义结构体类型变量</a:t>
            </a:r>
            <a:endParaRPr kumimoji="1" lang="zh-CN" altLang="en-US" sz="3200" b="1">
              <a:solidFill>
                <a:srgbClr val="CC0000"/>
              </a:solidFill>
            </a:endParaRPr>
          </a:p>
          <a:p>
            <a:pPr algn="l">
              <a:spcBef>
                <a:spcPct val="20000"/>
              </a:spcBef>
            </a:pPr>
            <a:r>
              <a:rPr kumimoji="1" lang="zh-CN" altLang="en-US" sz="2800">
                <a:solidFill>
                  <a:srgbClr val="000099"/>
                </a:solidFill>
                <a:latin typeface="楷体_GB2312" pitchFamily="49" charset="-122"/>
                <a:ea typeface="楷体_GB2312" pitchFamily="49" charset="-122"/>
              </a:rPr>
              <a:t>其一般形式为</a:t>
            </a:r>
            <a:r>
              <a:rPr kumimoji="1" lang="en-US" altLang="zh-CN" sz="2800">
                <a:solidFill>
                  <a:srgbClr val="000099"/>
                </a:solidFill>
                <a:latin typeface="楷体_GB2312" pitchFamily="49" charset="-122"/>
                <a:ea typeface="楷体_GB2312" pitchFamily="49" charset="-122"/>
              </a:rPr>
              <a:t>:</a:t>
            </a:r>
          </a:p>
          <a:p>
            <a:pPr algn="l">
              <a:spcBef>
                <a:spcPct val="20000"/>
              </a:spcBef>
            </a:pPr>
            <a:r>
              <a:rPr kumimoji="1" lang="en-US" altLang="zh-CN" sz="2800">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struct</a:t>
            </a:r>
          </a:p>
          <a:p>
            <a:pPr algn="l">
              <a:spcBef>
                <a:spcPct val="20000"/>
              </a:spcBef>
            </a:pPr>
            <a:r>
              <a:rPr kumimoji="1" lang="en-US" altLang="zh-CN" sz="2800">
                <a:solidFill>
                  <a:srgbClr val="4D4D4D"/>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800000"/>
                </a:solidFill>
                <a:latin typeface="楷体_GB2312" pitchFamily="49" charset="-122"/>
                <a:ea typeface="楷体_GB2312" pitchFamily="49" charset="-122"/>
              </a:rPr>
              <a:t>　　　   　成员表列</a:t>
            </a:r>
          </a:p>
          <a:p>
            <a:pPr algn="l">
              <a:spcBef>
                <a:spcPct val="20000"/>
              </a:spcBef>
            </a:pPr>
            <a:r>
              <a:rPr kumimoji="1" lang="zh-CN" altLang="en-US" sz="2800">
                <a:solidFill>
                  <a:srgbClr val="800000"/>
                </a:solidFill>
                <a:latin typeface="楷体_GB2312" pitchFamily="49" charset="-122"/>
                <a:ea typeface="楷体_GB2312" pitchFamily="49" charset="-122"/>
              </a:rPr>
              <a:t>　　   　｝</a:t>
            </a:r>
            <a:r>
              <a:rPr kumimoji="1" lang="zh-CN" altLang="en-US" sz="2800" b="1">
                <a:solidFill>
                  <a:srgbClr val="800000"/>
                </a:solidFill>
                <a:latin typeface="楷体_GB2312" pitchFamily="49" charset="-122"/>
                <a:ea typeface="楷体_GB2312" pitchFamily="49" charset="-122"/>
              </a:rPr>
              <a:t>变量名表列；</a:t>
            </a:r>
          </a:p>
          <a:p>
            <a:pPr algn="l">
              <a:spcBef>
                <a:spcPct val="20000"/>
              </a:spcBef>
            </a:pPr>
            <a:r>
              <a:rPr kumimoji="1" lang="zh-CN" altLang="en-US" sz="2800">
                <a:solidFill>
                  <a:srgbClr val="000099"/>
                </a:solidFill>
                <a:latin typeface="楷体_GB2312" pitchFamily="49" charset="-122"/>
                <a:ea typeface="楷体_GB2312" pitchFamily="49" charset="-122"/>
              </a:rPr>
              <a:t>即不出现结构体名。</a:t>
            </a:r>
            <a:r>
              <a:rPr kumimoji="1" lang="zh-CN" altLang="en-US" sz="2800">
                <a:latin typeface="楷体_GB2312" pitchFamily="49" charset="-122"/>
                <a:ea typeface="楷体_GB2312" pitchFamily="49" charset="-122"/>
              </a:rPr>
              <a:t> </a:t>
            </a:r>
          </a:p>
        </p:txBody>
      </p:sp>
      <p:sp>
        <p:nvSpPr>
          <p:cNvPr id="1402885" name="Rectangle 5"/>
          <p:cNvSpPr>
            <a:spLocks noChangeArrowheads="1"/>
          </p:cNvSpPr>
          <p:nvPr/>
        </p:nvSpPr>
        <p:spPr bwMode="auto">
          <a:xfrm>
            <a:off x="6862315" y="847727"/>
            <a:ext cx="4032250" cy="5399087"/>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lnSpc>
                <a:spcPct val="120000"/>
              </a:lnSpc>
              <a:spcBef>
                <a:spcPct val="5000"/>
              </a:spcBef>
              <a:defRPr/>
            </a:pPr>
            <a:r>
              <a:rPr kumimoji="1" lang="zh-CN" altLang="en-US" sz="3600" b="1" u="sng">
                <a:solidFill>
                  <a:srgbClr val="CC0000"/>
                </a:solidFill>
                <a:effectLst>
                  <a:outerShdw blurRad="38100" dist="38100" dir="2700000" algn="tl">
                    <a:srgbClr val="C0C0C0"/>
                  </a:outerShdw>
                </a:effectLst>
                <a:latin typeface="华文细黑" pitchFamily="2" charset="-122"/>
                <a:ea typeface="华文细黑" pitchFamily="2" charset="-122"/>
              </a:rPr>
              <a:t>注意：</a:t>
            </a:r>
            <a:endParaRPr kumimoji="1" lang="zh-CN" altLang="en-US" sz="2800">
              <a:latin typeface="宋体" pitchFamily="2" charset="-122"/>
            </a:endParaRPr>
          </a:p>
          <a:p>
            <a:pPr defTabSz="762000" eaLnBrk="0" hangingPunct="0">
              <a:spcBef>
                <a:spcPct val="20000"/>
              </a:spcBef>
              <a:defRPr/>
            </a:pPr>
            <a:r>
              <a:rPr kumimoji="1" lang="en-US" altLang="zh-CN" sz="2800">
                <a:latin typeface="宋体" pitchFamily="2" charset="-122"/>
              </a:rPr>
              <a:t>(1) </a:t>
            </a:r>
            <a:r>
              <a:rPr kumimoji="1" lang="zh-CN" altLang="en-US" sz="2800">
                <a:latin typeface="宋体" pitchFamily="2" charset="-122"/>
              </a:rPr>
              <a:t>类型与变量是不同的概念，不要混同。只能对变量赋值、存取或运算，而不能对一个类型赋值、存取或运算。在编译时，对类型是不分配空间的，只对变量分配空间。</a:t>
            </a:r>
          </a:p>
        </p:txBody>
      </p:sp>
      <p:sp>
        <p:nvSpPr>
          <p:cNvPr id="1402886" name="Rectangle 6"/>
          <p:cNvSpPr>
            <a:spLocks noChangeArrowheads="1"/>
          </p:cNvSpPr>
          <p:nvPr/>
        </p:nvSpPr>
        <p:spPr bwMode="auto">
          <a:xfrm>
            <a:off x="6688931" y="871402"/>
            <a:ext cx="4032250" cy="5399087"/>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lnSpc>
                <a:spcPct val="120000"/>
              </a:lnSpc>
              <a:spcBef>
                <a:spcPct val="5000"/>
              </a:spcBef>
              <a:defRPr/>
            </a:pPr>
            <a:r>
              <a:rPr kumimoji="1" lang="zh-CN" altLang="en-US" sz="3600" b="1" u="sng">
                <a:solidFill>
                  <a:srgbClr val="CC0000"/>
                </a:solidFill>
                <a:effectLst>
                  <a:outerShdw blurRad="38100" dist="38100" dir="2700000" algn="tl">
                    <a:srgbClr val="C0C0C0"/>
                  </a:outerShdw>
                </a:effectLst>
                <a:latin typeface="华文细黑" pitchFamily="2" charset="-122"/>
                <a:ea typeface="华文细黑" pitchFamily="2" charset="-122"/>
              </a:rPr>
              <a:t>注意：</a:t>
            </a:r>
            <a:endParaRPr kumimoji="1" lang="zh-CN" altLang="en-US" sz="2800">
              <a:latin typeface="宋体" pitchFamily="2" charset="-122"/>
            </a:endParaRPr>
          </a:p>
          <a:p>
            <a:pPr defTabSz="762000" eaLnBrk="0" hangingPunct="0">
              <a:spcBef>
                <a:spcPct val="20000"/>
              </a:spcBef>
              <a:defRPr/>
            </a:pPr>
            <a:r>
              <a:rPr kumimoji="1" lang="en-US" altLang="zh-CN" sz="2800">
                <a:latin typeface="宋体" pitchFamily="2" charset="-122"/>
              </a:rPr>
              <a:t>(2)</a:t>
            </a:r>
            <a:r>
              <a:rPr kumimoji="1" lang="zh-CN" altLang="en-US" sz="2800">
                <a:latin typeface="宋体" pitchFamily="2" charset="-122"/>
              </a:rPr>
              <a:t>对结构体中的成员（即“域”），可以单独使用，它的作用与地位相当于普通变量。</a:t>
            </a:r>
          </a:p>
          <a:p>
            <a:pPr defTabSz="762000" eaLnBrk="0" hangingPunct="0">
              <a:spcBef>
                <a:spcPct val="20000"/>
              </a:spcBef>
              <a:defRPr/>
            </a:pPr>
            <a:r>
              <a:rPr kumimoji="1" lang="en-US" altLang="zh-CN" sz="2800">
                <a:latin typeface="宋体" pitchFamily="2" charset="-122"/>
              </a:rPr>
              <a:t>(3)</a:t>
            </a:r>
            <a:r>
              <a:rPr kumimoji="1" lang="zh-CN" altLang="en-US" sz="2800">
                <a:latin typeface="宋体" pitchFamily="2" charset="-122"/>
              </a:rPr>
              <a:t>成员也可以是一个结构体变量。</a:t>
            </a:r>
          </a:p>
          <a:p>
            <a:pPr defTabSz="762000" eaLnBrk="0" hangingPunct="0">
              <a:spcBef>
                <a:spcPct val="20000"/>
              </a:spcBef>
              <a:defRPr/>
            </a:pPr>
            <a:r>
              <a:rPr kumimoji="1" lang="en-US" altLang="zh-CN" sz="2800">
                <a:latin typeface="宋体" pitchFamily="2" charset="-122"/>
              </a:rPr>
              <a:t>(4)  </a:t>
            </a:r>
            <a:r>
              <a:rPr kumimoji="1" lang="zh-CN" altLang="en-US" sz="2800">
                <a:latin typeface="宋体" pitchFamily="2" charset="-122"/>
              </a:rPr>
              <a:t>成员名可以与程序中的变量名相同</a:t>
            </a:r>
            <a:r>
              <a:rPr kumimoji="1" lang="en-US" altLang="zh-CN" sz="2800">
                <a:latin typeface="宋体" pitchFamily="2" charset="-122"/>
              </a:rPr>
              <a:t>,</a:t>
            </a:r>
            <a:r>
              <a:rPr kumimoji="1" lang="zh-CN" altLang="en-US" sz="2800">
                <a:latin typeface="宋体" pitchFamily="2" charset="-122"/>
              </a:rPr>
              <a:t>二者不代表同一对象。</a:t>
            </a:r>
            <a:endParaRPr kumimoji="1" lang="zh-CN" altLang="en-US" sz="4400">
              <a:solidFill>
                <a:srgbClr val="4D4D4D"/>
              </a:solidFill>
            </a:endParaRPr>
          </a:p>
        </p:txBody>
      </p:sp>
    </p:spTree>
    <p:extLst>
      <p:ext uri="{BB962C8B-B14F-4D97-AF65-F5344CB8AC3E}">
        <p14:creationId xmlns:p14="http://schemas.microsoft.com/office/powerpoint/2010/main" val="1553866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2882"/>
                                        </p:tgtEl>
                                        <p:attrNameLst>
                                          <p:attrName>style.visibility</p:attrName>
                                        </p:attrNameLst>
                                      </p:cBhvr>
                                      <p:to>
                                        <p:strVal val="visible"/>
                                      </p:to>
                                    </p:set>
                                    <p:animEffect transition="in" filter="blinds(vertical)">
                                      <p:cBhvr>
                                        <p:cTn id="7" dur="500"/>
                                        <p:tgtEl>
                                          <p:spTgt spid="140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884"/>
                                        </p:tgtEl>
                                        <p:attrNameLst>
                                          <p:attrName>style.visibility</p:attrName>
                                        </p:attrNameLst>
                                      </p:cBhvr>
                                      <p:to>
                                        <p:strVal val="visible"/>
                                      </p:to>
                                    </p:set>
                                    <p:animEffect transition="in" filter="wipe(left)">
                                      <p:cBhvr>
                                        <p:cTn id="12" dur="1000"/>
                                        <p:tgtEl>
                                          <p:spTgt spid="1402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885"/>
                                        </p:tgtEl>
                                        <p:attrNameLst>
                                          <p:attrName>style.visibility</p:attrName>
                                        </p:attrNameLst>
                                      </p:cBhvr>
                                      <p:to>
                                        <p:strVal val="visible"/>
                                      </p:to>
                                    </p:set>
                                    <p:animEffect transition="in" filter="blinds(horizontal)">
                                      <p:cBhvr>
                                        <p:cTn id="17" dur="500"/>
                                        <p:tgtEl>
                                          <p:spTgt spid="1402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886"/>
                                        </p:tgtEl>
                                        <p:attrNameLst>
                                          <p:attrName>style.visibility</p:attrName>
                                        </p:attrNameLst>
                                      </p:cBhvr>
                                      <p:to>
                                        <p:strVal val="visible"/>
                                      </p:to>
                                    </p:set>
                                    <p:animEffect transition="in" filter="blinds(horizontal)">
                                      <p:cBhvr>
                                        <p:cTn id="22" dur="500"/>
                                        <p:tgtEl>
                                          <p:spTgt spid="140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2" grpId="0" autoUpdateAnimBg="0"/>
      <p:bldP spid="1402884" grpId="0" autoUpdateAnimBg="0"/>
      <p:bldP spid="1402885" grpId="0" animBg="1"/>
      <p:bldP spid="140288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§13.10 </a:t>
            </a:r>
            <a:r>
              <a:rPr kumimoji="1" lang="zh-CN" altLang="en-US" sz="3600" b="1">
                <a:latin typeface="黑体" panose="02010609060101010101" pitchFamily="49" charset="-122"/>
                <a:ea typeface="黑体" panose="02010609060101010101" pitchFamily="49" charset="-122"/>
              </a:rPr>
              <a:t>用</a:t>
            </a:r>
            <a:r>
              <a:rPr kumimoji="1" lang="en-US" altLang="zh-CN" sz="3600" b="1">
                <a:latin typeface="黑体" panose="02010609060101010101" pitchFamily="49" charset="-122"/>
                <a:ea typeface="黑体" panose="02010609060101010101" pitchFamily="49" charset="-122"/>
              </a:rPr>
              <a:t>typedef</a:t>
            </a:r>
            <a:r>
              <a:rPr kumimoji="1" lang="zh-CN" altLang="en-US" sz="3600" b="1">
                <a:latin typeface="黑体" panose="02010609060101010101" pitchFamily="49" charset="-122"/>
                <a:ea typeface="黑体" panose="02010609060101010101" pitchFamily="49" charset="-122"/>
              </a:rPr>
              <a:t>定义类型</a:t>
            </a:r>
          </a:p>
        </p:txBody>
      </p:sp>
      <p:sp>
        <p:nvSpPr>
          <p:cNvPr id="1495043" name="Rectangle 3"/>
          <p:cNvSpPr>
            <a:spLocks noChangeArrowheads="1"/>
          </p:cNvSpPr>
          <p:nvPr/>
        </p:nvSpPr>
        <p:spPr bwMode="auto">
          <a:xfrm>
            <a:off x="1776413" y="1484314"/>
            <a:ext cx="8640762" cy="4537075"/>
          </a:xfrm>
          <a:prstGeom prst="rect">
            <a:avLst/>
          </a:prstGeom>
          <a:solidFill>
            <a:srgbClr val="8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u="sng">
                <a:solidFill>
                  <a:schemeClr val="bg1"/>
                </a:solidFill>
                <a:latin typeface="楷体_GB2312" pitchFamily="49" charset="-122"/>
                <a:ea typeface="楷体_GB2312" pitchFamily="49" charset="-122"/>
              </a:rPr>
              <a:t>说明：</a:t>
            </a:r>
          </a:p>
          <a:p>
            <a:pPr algn="l" eaLnBrk="1" hangingPunct="1"/>
            <a:r>
              <a:rPr lang="en-US" altLang="zh-CN" sz="2800">
                <a:solidFill>
                  <a:schemeClr val="bg1"/>
                </a:solidFill>
                <a:latin typeface="楷体_GB2312" pitchFamily="49" charset="-122"/>
                <a:ea typeface="楷体_GB2312" pitchFamily="49" charset="-122"/>
              </a:rPr>
              <a:t>(5) typedef</a:t>
            </a:r>
            <a:r>
              <a:rPr lang="zh-CN" altLang="en-US" sz="2800">
                <a:solidFill>
                  <a:schemeClr val="bg1"/>
                </a:solidFill>
                <a:latin typeface="楷体_GB2312" pitchFamily="49" charset="-122"/>
                <a:ea typeface="楷体_GB2312" pitchFamily="49" charset="-122"/>
              </a:rPr>
              <a:t>与</a:t>
            </a:r>
            <a:r>
              <a:rPr lang="en-US" altLang="zh-CN" sz="2800">
                <a:solidFill>
                  <a:schemeClr val="bg1"/>
                </a:solidFill>
                <a:latin typeface="楷体_GB2312" pitchFamily="49" charset="-122"/>
                <a:ea typeface="楷体_GB2312" pitchFamily="49" charset="-122"/>
              </a:rPr>
              <a:t>#define</a:t>
            </a:r>
            <a:r>
              <a:rPr lang="zh-CN" altLang="en-US" sz="2800">
                <a:solidFill>
                  <a:schemeClr val="bg1"/>
                </a:solidFill>
                <a:latin typeface="楷体_GB2312" pitchFamily="49" charset="-122"/>
                <a:ea typeface="楷体_GB2312" pitchFamily="49" charset="-122"/>
              </a:rPr>
              <a:t>有相似之处，例如：</a:t>
            </a:r>
          </a:p>
          <a:p>
            <a:pPr algn="l" eaLnBrk="1" hangingPunct="1"/>
            <a:r>
              <a:rPr lang="en-US" altLang="zh-CN" sz="2800">
                <a:solidFill>
                  <a:schemeClr val="bg1"/>
                </a:solidFill>
                <a:latin typeface="楷体_GB2312" pitchFamily="49" charset="-122"/>
                <a:ea typeface="楷体_GB2312" pitchFamily="49" charset="-122"/>
              </a:rPr>
              <a:t>typedef int COUNT</a:t>
            </a:r>
            <a:r>
              <a:rPr lang="zh-CN" altLang="en-US" sz="2800">
                <a:solidFill>
                  <a:schemeClr val="bg1"/>
                </a:solidFill>
                <a:latin typeface="楷体_GB2312" pitchFamily="49" charset="-122"/>
                <a:ea typeface="楷体_GB2312" pitchFamily="49" charset="-122"/>
              </a:rPr>
              <a:t>；</a:t>
            </a:r>
            <a:r>
              <a:rPr lang="en-US" altLang="zh-CN" sz="2800">
                <a:solidFill>
                  <a:schemeClr val="bg1"/>
                </a:solidFill>
                <a:latin typeface="楷体_GB2312" pitchFamily="49" charset="-122"/>
                <a:ea typeface="楷体_GB2312" pitchFamily="49" charset="-122"/>
              </a:rPr>
              <a:t>#define COUNT int</a:t>
            </a:r>
            <a:r>
              <a:rPr lang="zh-CN" altLang="en-US" sz="2800">
                <a:solidFill>
                  <a:schemeClr val="bg1"/>
                </a:solidFill>
                <a:latin typeface="楷体_GB2312" pitchFamily="49" charset="-122"/>
                <a:ea typeface="楷体_GB2312" pitchFamily="49" charset="-122"/>
              </a:rPr>
              <a:t>的作用都是</a:t>
            </a:r>
          </a:p>
          <a:p>
            <a:pPr algn="l" eaLnBrk="1" hangingPunct="1"/>
            <a:r>
              <a:rPr lang="zh-CN" altLang="en-US" sz="2800">
                <a:solidFill>
                  <a:schemeClr val="bg1"/>
                </a:solidFill>
                <a:latin typeface="楷体_GB2312" pitchFamily="49" charset="-122"/>
                <a:ea typeface="楷体_GB2312" pitchFamily="49" charset="-122"/>
              </a:rPr>
              <a:t>用</a:t>
            </a:r>
            <a:r>
              <a:rPr lang="en-US" altLang="zh-CN" sz="2800">
                <a:solidFill>
                  <a:schemeClr val="bg1"/>
                </a:solidFill>
                <a:latin typeface="楷体_GB2312" pitchFamily="49" charset="-122"/>
                <a:ea typeface="楷体_GB2312" pitchFamily="49" charset="-122"/>
              </a:rPr>
              <a:t>COUNT</a:t>
            </a:r>
            <a:r>
              <a:rPr lang="zh-CN" altLang="en-US" sz="2800">
                <a:solidFill>
                  <a:schemeClr val="bg1"/>
                </a:solidFill>
                <a:latin typeface="楷体_GB2312" pitchFamily="49" charset="-122"/>
                <a:ea typeface="楷体_GB2312" pitchFamily="49" charset="-122"/>
              </a:rPr>
              <a:t>代表</a:t>
            </a:r>
            <a:r>
              <a:rPr lang="en-US" altLang="zh-CN" sz="2800">
                <a:solidFill>
                  <a:schemeClr val="bg1"/>
                </a:solidFill>
                <a:latin typeface="楷体_GB2312" pitchFamily="49" charset="-122"/>
                <a:ea typeface="楷体_GB2312" pitchFamily="49" charset="-122"/>
              </a:rPr>
              <a:t>int</a:t>
            </a:r>
            <a:r>
              <a:rPr lang="zh-CN" altLang="en-US" sz="2800">
                <a:solidFill>
                  <a:schemeClr val="bg1"/>
                </a:solidFill>
                <a:latin typeface="楷体_GB2312" pitchFamily="49" charset="-122"/>
                <a:ea typeface="楷体_GB2312" pitchFamily="49" charset="-122"/>
              </a:rPr>
              <a:t>。但事实上，它们二者是不同的。</a:t>
            </a:r>
          </a:p>
          <a:p>
            <a:pPr algn="l" eaLnBrk="1" hangingPunct="1"/>
            <a:r>
              <a:rPr lang="en-US" altLang="zh-CN" sz="2800">
                <a:solidFill>
                  <a:schemeClr val="bg1"/>
                </a:solidFill>
                <a:latin typeface="楷体_GB2312" pitchFamily="49" charset="-122"/>
                <a:ea typeface="楷体_GB2312" pitchFamily="49" charset="-122"/>
              </a:rPr>
              <a:t>#define</a:t>
            </a:r>
            <a:r>
              <a:rPr lang="zh-CN" altLang="en-US" sz="2800">
                <a:solidFill>
                  <a:schemeClr val="bg1"/>
                </a:solidFill>
                <a:latin typeface="楷体_GB2312" pitchFamily="49" charset="-122"/>
                <a:ea typeface="楷体_GB2312" pitchFamily="49" charset="-122"/>
              </a:rPr>
              <a:t>是在预编译时处理的，它只能作</a:t>
            </a:r>
            <a:r>
              <a:rPr lang="zh-CN" altLang="en-US" sz="2800">
                <a:solidFill>
                  <a:srgbClr val="FFFF00"/>
                </a:solidFill>
                <a:latin typeface="楷体_GB2312" pitchFamily="49" charset="-122"/>
                <a:ea typeface="楷体_GB2312" pitchFamily="49" charset="-122"/>
              </a:rPr>
              <a:t>简单的字符串</a:t>
            </a:r>
          </a:p>
          <a:p>
            <a:pPr algn="l" eaLnBrk="1" hangingPunct="1"/>
            <a:r>
              <a:rPr lang="zh-CN" altLang="en-US" sz="2800">
                <a:solidFill>
                  <a:srgbClr val="FFFF00"/>
                </a:solidFill>
                <a:latin typeface="楷体_GB2312" pitchFamily="49" charset="-122"/>
                <a:ea typeface="楷体_GB2312" pitchFamily="49" charset="-122"/>
              </a:rPr>
              <a:t>替换</a:t>
            </a:r>
            <a:r>
              <a:rPr lang="zh-CN" altLang="en-US" sz="2800">
                <a:solidFill>
                  <a:schemeClr val="bg1"/>
                </a:solidFill>
                <a:latin typeface="楷体_GB2312" pitchFamily="49" charset="-122"/>
                <a:ea typeface="楷体_GB2312" pitchFamily="49" charset="-122"/>
              </a:rPr>
              <a:t>，而</a:t>
            </a:r>
            <a:r>
              <a:rPr lang="en-US" altLang="zh-CN" sz="2800">
                <a:solidFill>
                  <a:schemeClr val="bg1"/>
                </a:solidFill>
                <a:latin typeface="楷体_GB2312" pitchFamily="49" charset="-122"/>
                <a:ea typeface="楷体_GB2312" pitchFamily="49" charset="-122"/>
              </a:rPr>
              <a:t>typedef</a:t>
            </a:r>
            <a:r>
              <a:rPr lang="zh-CN" altLang="en-US" sz="2800">
                <a:solidFill>
                  <a:schemeClr val="bg1"/>
                </a:solidFill>
                <a:latin typeface="楷体_GB2312" pitchFamily="49" charset="-122"/>
                <a:ea typeface="楷体_GB2312" pitchFamily="49" charset="-122"/>
              </a:rPr>
              <a:t>是在编译时处理的。实际上它并不是</a:t>
            </a:r>
          </a:p>
          <a:p>
            <a:pPr algn="l" eaLnBrk="1" hangingPunct="1"/>
            <a:r>
              <a:rPr lang="zh-CN" altLang="en-US" sz="2800">
                <a:solidFill>
                  <a:schemeClr val="bg1"/>
                </a:solidFill>
                <a:latin typeface="楷体_GB2312" pitchFamily="49" charset="-122"/>
                <a:ea typeface="楷体_GB2312" pitchFamily="49" charset="-122"/>
              </a:rPr>
              <a:t>作简单的字符串替换，而是</a:t>
            </a:r>
            <a:r>
              <a:rPr lang="zh-CN" altLang="en-US" sz="2800">
                <a:solidFill>
                  <a:srgbClr val="FFFF00"/>
                </a:solidFill>
                <a:latin typeface="楷体_GB2312" pitchFamily="49" charset="-122"/>
                <a:ea typeface="楷体_GB2312" pitchFamily="49" charset="-122"/>
              </a:rPr>
              <a:t>采用如同定义变量的方法</a:t>
            </a:r>
          </a:p>
          <a:p>
            <a:pPr algn="l" eaLnBrk="1" hangingPunct="1"/>
            <a:r>
              <a:rPr lang="zh-CN" altLang="en-US" sz="2800">
                <a:solidFill>
                  <a:srgbClr val="FFFF00"/>
                </a:solidFill>
                <a:latin typeface="楷体_GB2312" pitchFamily="49" charset="-122"/>
                <a:ea typeface="楷体_GB2312" pitchFamily="49" charset="-122"/>
              </a:rPr>
              <a:t>那样来声明一个类型</a:t>
            </a:r>
          </a:p>
          <a:p>
            <a:pPr algn="l" eaLnBrk="1" hangingPunct="1"/>
            <a:endParaRPr lang="en-US" altLang="zh-CN" sz="2800">
              <a:solidFill>
                <a:srgbClr val="FFFF00"/>
              </a:solidFill>
              <a:latin typeface="楷体_GB2312" pitchFamily="49" charset="-122"/>
              <a:ea typeface="楷体_GB2312" pitchFamily="49" charset="-122"/>
            </a:endParaRPr>
          </a:p>
        </p:txBody>
      </p:sp>
    </p:spTree>
    <p:extLst>
      <p:ext uri="{BB962C8B-B14F-4D97-AF65-F5344CB8AC3E}">
        <p14:creationId xmlns:p14="http://schemas.microsoft.com/office/powerpoint/2010/main" val="180323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43"/>
                                        </p:tgtEl>
                                        <p:attrNameLst>
                                          <p:attrName>style.visibility</p:attrName>
                                        </p:attrNameLst>
                                      </p:cBhvr>
                                      <p:to>
                                        <p:strVal val="visible"/>
                                      </p:to>
                                    </p:set>
                                    <p:anim calcmode="lin" valueType="num">
                                      <p:cBhvr additive="base">
                                        <p:cTn id="7" dur="500" fill="hold"/>
                                        <p:tgtEl>
                                          <p:spTgt spid="1495043"/>
                                        </p:tgtEl>
                                        <p:attrNameLst>
                                          <p:attrName>ppt_x</p:attrName>
                                        </p:attrNameLst>
                                      </p:cBhvr>
                                      <p:tavLst>
                                        <p:tav tm="0">
                                          <p:val>
                                            <p:strVal val="#ppt_x"/>
                                          </p:val>
                                        </p:tav>
                                        <p:tav tm="100000">
                                          <p:val>
                                            <p:strVal val="#ppt_x"/>
                                          </p:val>
                                        </p:tav>
                                      </p:tavLst>
                                    </p:anim>
                                    <p:anim calcmode="lin" valueType="num">
                                      <p:cBhvr additive="base">
                                        <p:cTn id="8" dur="500" fill="hold"/>
                                        <p:tgtEl>
                                          <p:spTgt spid="1495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3907"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§11.2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定义结构体类型变量的方法</a:t>
            </a:r>
          </a:p>
        </p:txBody>
      </p:sp>
      <p:sp>
        <p:nvSpPr>
          <p:cNvPr id="1403908" name="Rectangle 4"/>
          <p:cNvSpPr>
            <a:spLocks noChangeArrowheads="1"/>
          </p:cNvSpPr>
          <p:nvPr/>
        </p:nvSpPr>
        <p:spPr bwMode="auto">
          <a:xfrm>
            <a:off x="2208213" y="1052514"/>
            <a:ext cx="7561262"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3200" b="1">
                <a:solidFill>
                  <a:srgbClr val="CC0000"/>
                </a:solidFill>
                <a:latin typeface="楷体_GB2312" pitchFamily="49" charset="-122"/>
                <a:ea typeface="楷体_GB2312" pitchFamily="49" charset="-122"/>
              </a:rPr>
              <a:t>例如：</a:t>
            </a:r>
            <a:r>
              <a:rPr kumimoji="1" lang="en-US" altLang="zh-CN" sz="2800" b="1">
                <a:solidFill>
                  <a:srgbClr val="008000"/>
                </a:solidFill>
                <a:latin typeface="楷体_GB2312" pitchFamily="49" charset="-122"/>
                <a:ea typeface="楷体_GB2312" pitchFamily="49" charset="-122"/>
              </a:rPr>
              <a:t>struct</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date  </a:t>
            </a:r>
            <a:r>
              <a:rPr kumimoji="1" lang="en-US" altLang="zh-CN" sz="2400" b="1">
                <a:solidFill>
                  <a:srgbClr val="008000"/>
                </a:solidFill>
                <a:latin typeface="楷体_GB2312" pitchFamily="49" charset="-122"/>
                <a:ea typeface="楷体_GB2312" pitchFamily="49" charset="-122"/>
              </a:rPr>
              <a:t>/*</a:t>
            </a:r>
            <a:r>
              <a:rPr kumimoji="1" lang="zh-CN" altLang="en-US" sz="2400" b="1">
                <a:solidFill>
                  <a:srgbClr val="008000"/>
                </a:solidFill>
                <a:latin typeface="楷体_GB2312" pitchFamily="49" charset="-122"/>
                <a:ea typeface="楷体_GB2312" pitchFamily="49" charset="-122"/>
              </a:rPr>
              <a:t>声明一个结构体类型*</a:t>
            </a:r>
            <a:r>
              <a:rPr kumimoji="1" lang="en-US" altLang="zh-CN" sz="2400" b="1">
                <a:solidFill>
                  <a:srgbClr val="008000"/>
                </a:solidFill>
                <a:latin typeface="楷体_GB2312" pitchFamily="49" charset="-122"/>
                <a:ea typeface="楷体_GB2312" pitchFamily="49" charset="-122"/>
              </a:rPr>
              <a:t>/</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int</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num</a:t>
            </a:r>
            <a:r>
              <a:rPr kumimoji="1" lang="zh-CN" altLang="en-US" sz="2800" b="1">
                <a:solidFill>
                  <a:srgbClr val="800000"/>
                </a:solidFill>
                <a:latin typeface="楷体_GB2312" pitchFamily="49" charset="-122"/>
                <a:ea typeface="楷体_GB2312" pitchFamily="49" charset="-122"/>
              </a:rPr>
              <a:t>；</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char</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name[20]</a:t>
            </a:r>
            <a:r>
              <a:rPr kumimoji="1" lang="zh-CN" altLang="en-US" sz="2800" b="1">
                <a:solidFill>
                  <a:srgbClr val="800000"/>
                </a:solidFill>
                <a:latin typeface="楷体_GB2312" pitchFamily="49" charset="-122"/>
                <a:ea typeface="楷体_GB2312" pitchFamily="49" charset="-122"/>
              </a:rPr>
              <a:t>；</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char</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sex</a:t>
            </a:r>
            <a:r>
              <a:rPr kumimoji="1" lang="zh-CN" altLang="en-US" sz="2800" b="1">
                <a:solidFill>
                  <a:srgbClr val="800000"/>
                </a:solidFill>
                <a:latin typeface="楷体_GB2312" pitchFamily="49" charset="-122"/>
                <a:ea typeface="楷体_GB2312" pitchFamily="49" charset="-122"/>
              </a:rPr>
              <a:t>；</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int</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age</a:t>
            </a:r>
            <a:r>
              <a:rPr kumimoji="1" lang="zh-CN" altLang="en-US" sz="2800" b="1">
                <a:solidFill>
                  <a:srgbClr val="800000"/>
                </a:solidFill>
                <a:latin typeface="楷体_GB2312" pitchFamily="49" charset="-122"/>
                <a:ea typeface="楷体_GB2312" pitchFamily="49" charset="-122"/>
              </a:rPr>
              <a:t>；</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float</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score</a:t>
            </a:r>
            <a:r>
              <a:rPr kumimoji="1" lang="zh-CN" altLang="en-US" sz="2800" b="1">
                <a:solidFill>
                  <a:srgbClr val="800000"/>
                </a:solidFill>
                <a:latin typeface="楷体_GB2312" pitchFamily="49" charset="-122"/>
                <a:ea typeface="楷体_GB2312" pitchFamily="49" charset="-122"/>
              </a:rPr>
              <a:t>；</a:t>
            </a:r>
          </a:p>
          <a:p>
            <a:pPr algn="l">
              <a:spcBef>
                <a:spcPct val="20000"/>
              </a:spcBef>
            </a:pPr>
            <a:r>
              <a:rPr kumimoji="1" lang="zh-CN" altLang="en-US" sz="2800" b="1">
                <a:solidFill>
                  <a:srgbClr val="008000"/>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struct</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date</a:t>
            </a: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birthday</a:t>
            </a:r>
            <a:r>
              <a:rPr kumimoji="1" lang="zh-CN" altLang="en-US" sz="2800" b="1">
                <a:solidFill>
                  <a:srgbClr val="800000"/>
                </a:solidFill>
                <a:latin typeface="楷体_GB2312" pitchFamily="49" charset="-122"/>
                <a:ea typeface="楷体_GB2312" pitchFamily="49" charset="-122"/>
              </a:rPr>
              <a:t>；</a:t>
            </a:r>
            <a:r>
              <a:rPr kumimoji="1" lang="zh-CN" altLang="en-US" sz="2800" b="1">
                <a:solidFill>
                  <a:srgbClr val="4D4D4D"/>
                </a:solidFill>
                <a:latin typeface="楷体_GB2312" pitchFamily="49" charset="-122"/>
                <a:ea typeface="楷体_GB2312" pitchFamily="49" charset="-122"/>
              </a:rPr>
              <a:t> </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400" b="1">
                <a:solidFill>
                  <a:srgbClr val="008000"/>
                </a:solidFill>
                <a:latin typeface="楷体_GB2312" pitchFamily="49" charset="-122"/>
                <a:ea typeface="楷体_GB2312" pitchFamily="49" charset="-122"/>
              </a:rPr>
              <a:t>/*birthday</a:t>
            </a:r>
            <a:r>
              <a:rPr kumimoji="1" lang="zh-CN" altLang="en-US" sz="2400" b="1">
                <a:solidFill>
                  <a:srgbClr val="008000"/>
                </a:solidFill>
                <a:latin typeface="楷体_GB2312" pitchFamily="49" charset="-122"/>
                <a:ea typeface="楷体_GB2312" pitchFamily="49" charset="-122"/>
              </a:rPr>
              <a:t>是</a:t>
            </a:r>
            <a:r>
              <a:rPr kumimoji="1" lang="en-US" altLang="zh-CN" sz="2400" b="1">
                <a:solidFill>
                  <a:srgbClr val="008000"/>
                </a:solidFill>
                <a:latin typeface="楷体_GB2312" pitchFamily="49" charset="-122"/>
                <a:ea typeface="楷体_GB2312" pitchFamily="49" charset="-122"/>
              </a:rPr>
              <a:t>struct date</a:t>
            </a:r>
            <a:r>
              <a:rPr kumimoji="1" lang="zh-CN" altLang="en-US" sz="2400" b="1">
                <a:solidFill>
                  <a:srgbClr val="008000"/>
                </a:solidFill>
                <a:latin typeface="楷体_GB2312" pitchFamily="49" charset="-122"/>
                <a:ea typeface="楷体_GB2312" pitchFamily="49" charset="-122"/>
              </a:rPr>
              <a:t>类型*</a:t>
            </a:r>
            <a:r>
              <a:rPr kumimoji="1" lang="en-US" altLang="zh-CN" sz="2400" b="1">
                <a:solidFill>
                  <a:srgbClr val="008000"/>
                </a:solidFill>
                <a:latin typeface="楷体_GB2312" pitchFamily="49" charset="-122"/>
                <a:ea typeface="楷体_GB2312" pitchFamily="49" charset="-122"/>
              </a:rPr>
              <a:t>/</a:t>
            </a:r>
            <a:endParaRPr kumimoji="1" lang="en-US" altLang="zh-CN" sz="2800" b="1">
              <a:solidFill>
                <a:srgbClr val="800000"/>
              </a:solidFill>
              <a:latin typeface="楷体_GB2312" pitchFamily="49" charset="-122"/>
              <a:ea typeface="楷体_GB2312" pitchFamily="49" charset="-122"/>
            </a:endParaRPr>
          </a:p>
          <a:p>
            <a:pPr algn="l">
              <a:spcBef>
                <a:spcPct val="20000"/>
              </a:spcBef>
            </a:pPr>
            <a:r>
              <a:rPr kumimoji="1" lang="en-US" altLang="zh-CN" sz="2800" b="1">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char </a:t>
            </a:r>
            <a:r>
              <a:rPr kumimoji="1" lang="en-US" altLang="zh-CN" sz="2800" b="1">
                <a:solidFill>
                  <a:srgbClr val="800000"/>
                </a:solidFill>
                <a:latin typeface="楷体_GB2312" pitchFamily="49" charset="-122"/>
                <a:ea typeface="楷体_GB2312" pitchFamily="49" charset="-122"/>
              </a:rPr>
              <a:t>addr[30]</a:t>
            </a:r>
            <a:r>
              <a:rPr kumimoji="1" lang="zh-CN" altLang="en-US" sz="2800" b="1">
                <a:solidFill>
                  <a:srgbClr val="800000"/>
                </a:solidFill>
                <a:latin typeface="楷体_GB2312" pitchFamily="49" charset="-122"/>
                <a:ea typeface="楷体_GB2312" pitchFamily="49" charset="-122"/>
              </a:rPr>
              <a:t>；</a:t>
            </a:r>
          </a:p>
          <a:p>
            <a:pPr algn="l">
              <a:spcBef>
                <a:spcPct val="20000"/>
              </a:spcBef>
            </a:pPr>
            <a:r>
              <a:rPr kumimoji="1" lang="zh-CN" altLang="en-US" sz="2800" b="1">
                <a:solidFill>
                  <a:srgbClr val="4D4D4D"/>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student1,student2;</a:t>
            </a:r>
          </a:p>
        </p:txBody>
      </p:sp>
      <p:sp>
        <p:nvSpPr>
          <p:cNvPr id="1403909" name="Rectangle 5"/>
          <p:cNvSpPr>
            <a:spLocks noChangeArrowheads="1"/>
          </p:cNvSpPr>
          <p:nvPr/>
        </p:nvSpPr>
        <p:spPr bwMode="auto">
          <a:xfrm>
            <a:off x="6672264" y="620714"/>
            <a:ext cx="3671887" cy="4968875"/>
          </a:xfrm>
          <a:prstGeom prst="rect">
            <a:avLst/>
          </a:prstGeom>
          <a:solidFill>
            <a:srgbClr val="336600"/>
          </a:solidFill>
          <a:ln w="9525" algn="ctr">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solidFill>
                  <a:schemeClr val="bg1"/>
                </a:solidFill>
              </a:rPr>
              <a:t>先声明一个</a:t>
            </a:r>
            <a:r>
              <a:rPr kumimoji="1" lang="en-US" altLang="zh-CN" sz="2800" b="1">
                <a:solidFill>
                  <a:schemeClr val="bg1"/>
                </a:solidFill>
              </a:rPr>
              <a:t>struct date</a:t>
            </a:r>
            <a:r>
              <a:rPr kumimoji="1" lang="zh-CN" altLang="en-US" sz="2800" b="1">
                <a:solidFill>
                  <a:schemeClr val="bg1"/>
                </a:solidFill>
              </a:rPr>
              <a:t>类型，它代表“日期”，包括</a:t>
            </a:r>
            <a:r>
              <a:rPr kumimoji="1" lang="en-US" altLang="zh-CN" sz="2800" b="1">
                <a:solidFill>
                  <a:schemeClr val="bg1"/>
                </a:solidFill>
              </a:rPr>
              <a:t>3</a:t>
            </a:r>
            <a:r>
              <a:rPr kumimoji="1" lang="zh-CN" altLang="en-US" sz="2800" b="1">
                <a:solidFill>
                  <a:schemeClr val="bg1"/>
                </a:solidFill>
              </a:rPr>
              <a:t>个成员：</a:t>
            </a:r>
            <a:r>
              <a:rPr kumimoji="1" lang="en-US" altLang="zh-CN" sz="2800" b="1">
                <a:solidFill>
                  <a:schemeClr val="bg1"/>
                </a:solidFill>
              </a:rPr>
              <a:t>month</a:t>
            </a:r>
            <a:r>
              <a:rPr kumimoji="1" lang="zh-CN" altLang="en-US" sz="2800" b="1">
                <a:solidFill>
                  <a:schemeClr val="bg1"/>
                </a:solidFill>
              </a:rPr>
              <a:t>（月）、</a:t>
            </a:r>
            <a:r>
              <a:rPr kumimoji="1" lang="en-US" altLang="zh-CN" sz="2800" b="1">
                <a:solidFill>
                  <a:schemeClr val="bg1"/>
                </a:solidFill>
              </a:rPr>
              <a:t>day</a:t>
            </a:r>
            <a:r>
              <a:rPr kumimoji="1" lang="zh-CN" altLang="en-US" sz="2800" b="1">
                <a:solidFill>
                  <a:schemeClr val="bg1"/>
                </a:solidFill>
              </a:rPr>
              <a:t>（日）、</a:t>
            </a:r>
            <a:r>
              <a:rPr kumimoji="1" lang="en-US" altLang="zh-CN" sz="2800" b="1">
                <a:solidFill>
                  <a:schemeClr val="bg1"/>
                </a:solidFill>
              </a:rPr>
              <a:t>year</a:t>
            </a:r>
            <a:r>
              <a:rPr kumimoji="1" lang="zh-CN" altLang="en-US" sz="2800" b="1">
                <a:solidFill>
                  <a:schemeClr val="bg1"/>
                </a:solidFill>
              </a:rPr>
              <a:t>（年）。然后在声明</a:t>
            </a:r>
            <a:r>
              <a:rPr kumimoji="1" lang="en-US" altLang="zh-CN" sz="2800" b="1">
                <a:solidFill>
                  <a:schemeClr val="bg1"/>
                </a:solidFill>
              </a:rPr>
              <a:t>struct student</a:t>
            </a:r>
            <a:r>
              <a:rPr kumimoji="1" lang="zh-CN" altLang="en-US" sz="2800" b="1">
                <a:solidFill>
                  <a:schemeClr val="bg1"/>
                </a:solidFill>
              </a:rPr>
              <a:t>类型时，将成员</a:t>
            </a:r>
            <a:r>
              <a:rPr kumimoji="1" lang="en-US" altLang="zh-CN" sz="2800" b="1">
                <a:solidFill>
                  <a:schemeClr val="bg1"/>
                </a:solidFill>
              </a:rPr>
              <a:t>birthday</a:t>
            </a:r>
            <a:r>
              <a:rPr kumimoji="1" lang="zh-CN" altLang="en-US" sz="2800" b="1">
                <a:solidFill>
                  <a:schemeClr val="bg1"/>
                </a:solidFill>
              </a:rPr>
              <a:t>指定为</a:t>
            </a:r>
            <a:r>
              <a:rPr kumimoji="1" lang="en-US" altLang="zh-CN" sz="2800" b="1">
                <a:solidFill>
                  <a:schemeClr val="bg1"/>
                </a:solidFill>
              </a:rPr>
              <a:t>struct date</a:t>
            </a:r>
            <a:r>
              <a:rPr kumimoji="1" lang="zh-CN" altLang="en-US" sz="2800" b="1">
                <a:solidFill>
                  <a:schemeClr val="bg1"/>
                </a:solidFill>
              </a:rPr>
              <a:t>类型。 </a:t>
            </a:r>
          </a:p>
        </p:txBody>
      </p:sp>
      <p:grpSp>
        <p:nvGrpSpPr>
          <p:cNvPr id="2" name="Group 6"/>
          <p:cNvGrpSpPr>
            <a:grpSpLocks/>
          </p:cNvGrpSpPr>
          <p:nvPr/>
        </p:nvGrpSpPr>
        <p:grpSpPr bwMode="auto">
          <a:xfrm>
            <a:off x="2063750" y="3644900"/>
            <a:ext cx="7848600" cy="2520950"/>
            <a:chOff x="340" y="2296"/>
            <a:chExt cx="4944" cy="1588"/>
          </a:xfrm>
        </p:grpSpPr>
        <p:sp>
          <p:nvSpPr>
            <p:cNvPr id="1403911" name="Rectangle 7"/>
            <p:cNvSpPr>
              <a:spLocks noChangeArrowheads="1"/>
            </p:cNvSpPr>
            <p:nvPr/>
          </p:nvSpPr>
          <p:spPr bwMode="auto">
            <a:xfrm>
              <a:off x="340" y="2296"/>
              <a:ext cx="4944" cy="158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11-3</a:t>
              </a:r>
            </a:p>
          </p:txBody>
        </p:sp>
        <p:grpSp>
          <p:nvGrpSpPr>
            <p:cNvPr id="678920" name="Group 8"/>
            <p:cNvGrpSpPr>
              <a:grpSpLocks/>
            </p:cNvGrpSpPr>
            <p:nvPr/>
          </p:nvGrpSpPr>
          <p:grpSpPr bwMode="auto">
            <a:xfrm>
              <a:off x="521" y="2478"/>
              <a:ext cx="4672" cy="952"/>
              <a:chOff x="2340" y="2296"/>
              <a:chExt cx="7200" cy="1716"/>
            </a:xfrm>
          </p:grpSpPr>
          <p:sp>
            <p:nvSpPr>
              <p:cNvPr id="678921" name="Text Box 9"/>
              <p:cNvSpPr txBox="1">
                <a:spLocks noChangeArrowheads="1"/>
              </p:cNvSpPr>
              <p:nvPr/>
            </p:nvSpPr>
            <p:spPr bwMode="auto">
              <a:xfrm>
                <a:off x="2340" y="2296"/>
                <a:ext cx="7200" cy="1716"/>
              </a:xfrm>
              <a:prstGeom prst="rect">
                <a:avLst/>
              </a:prstGeom>
              <a:solidFill>
                <a:srgbClr val="FFFFFF"/>
              </a:solidFill>
              <a:ln w="9525">
                <a:solidFill>
                  <a:srgbClr val="000000"/>
                </a:solidFill>
                <a:miter lim="800000"/>
                <a:headEnd/>
                <a:tailEnd/>
              </a:ln>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                                                           birthday                 addr</a:t>
                </a:r>
              </a:p>
              <a:p>
                <a:pPr algn="just" eaLnBrk="1" hangingPunct="1"/>
                <a:endParaRPr lang="en-US" altLang="zh-CN" sz="2000" b="1"/>
              </a:p>
              <a:p>
                <a:pPr algn="just" eaLnBrk="1" hangingPunct="1"/>
                <a:r>
                  <a:rPr lang="en-US" altLang="zh-CN" sz="2000" b="1"/>
                  <a:t>Num     name    sex     age</a:t>
                </a:r>
              </a:p>
              <a:p>
                <a:pPr algn="just" eaLnBrk="1" hangingPunct="1"/>
                <a:r>
                  <a:rPr lang="en-US" altLang="zh-CN" sz="2000" b="1"/>
                  <a:t>                                                    Month   day   year</a:t>
                </a:r>
              </a:p>
            </p:txBody>
          </p:sp>
          <p:sp>
            <p:nvSpPr>
              <p:cNvPr id="678922" name="Line 10"/>
              <p:cNvSpPr>
                <a:spLocks noChangeShapeType="1"/>
              </p:cNvSpPr>
              <p:nvPr/>
            </p:nvSpPr>
            <p:spPr bwMode="auto">
              <a:xfrm>
                <a:off x="3060" y="2296"/>
                <a:ext cx="1"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3" name="Line 11"/>
              <p:cNvSpPr>
                <a:spLocks noChangeShapeType="1"/>
              </p:cNvSpPr>
              <p:nvPr/>
            </p:nvSpPr>
            <p:spPr bwMode="auto">
              <a:xfrm>
                <a:off x="5580" y="2296"/>
                <a:ext cx="1"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4" name="Line 12"/>
              <p:cNvSpPr>
                <a:spLocks noChangeShapeType="1"/>
              </p:cNvSpPr>
              <p:nvPr/>
            </p:nvSpPr>
            <p:spPr bwMode="auto">
              <a:xfrm>
                <a:off x="7740" y="2296"/>
                <a:ext cx="1"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5" name="Line 13"/>
              <p:cNvSpPr>
                <a:spLocks noChangeShapeType="1"/>
              </p:cNvSpPr>
              <p:nvPr/>
            </p:nvSpPr>
            <p:spPr bwMode="auto">
              <a:xfrm>
                <a:off x="5580" y="307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6" name="Line 14"/>
              <p:cNvSpPr>
                <a:spLocks noChangeShapeType="1"/>
              </p:cNvSpPr>
              <p:nvPr/>
            </p:nvSpPr>
            <p:spPr bwMode="auto">
              <a:xfrm>
                <a:off x="6300" y="3076"/>
                <a:ext cx="1"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7" name="Line 15"/>
              <p:cNvSpPr>
                <a:spLocks noChangeShapeType="1"/>
              </p:cNvSpPr>
              <p:nvPr/>
            </p:nvSpPr>
            <p:spPr bwMode="auto">
              <a:xfrm>
                <a:off x="3960" y="2296"/>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8" name="Line 16"/>
              <p:cNvSpPr>
                <a:spLocks noChangeShapeType="1"/>
              </p:cNvSpPr>
              <p:nvPr/>
            </p:nvSpPr>
            <p:spPr bwMode="auto">
              <a:xfrm>
                <a:off x="4500" y="2296"/>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8929" name="Line 17"/>
              <p:cNvSpPr>
                <a:spLocks noChangeShapeType="1"/>
              </p:cNvSpPr>
              <p:nvPr/>
            </p:nvSpPr>
            <p:spPr bwMode="auto">
              <a:xfrm>
                <a:off x="7020" y="30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527173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3906"/>
                                        </p:tgtEl>
                                        <p:attrNameLst>
                                          <p:attrName>style.visibility</p:attrName>
                                        </p:attrNameLst>
                                      </p:cBhvr>
                                      <p:to>
                                        <p:strVal val="visible"/>
                                      </p:to>
                                    </p:set>
                                    <p:animEffect transition="in" filter="blinds(vertical)">
                                      <p:cBhvr>
                                        <p:cTn id="7" dur="500"/>
                                        <p:tgtEl>
                                          <p:spTgt spid="140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3908"/>
                                        </p:tgtEl>
                                        <p:attrNameLst>
                                          <p:attrName>style.visibility</p:attrName>
                                        </p:attrNameLst>
                                      </p:cBhvr>
                                      <p:to>
                                        <p:strVal val="visible"/>
                                      </p:to>
                                    </p:set>
                                    <p:animEffect transition="in" filter="wipe(left)">
                                      <p:cBhvr>
                                        <p:cTn id="12" dur="1000"/>
                                        <p:tgtEl>
                                          <p:spTgt spid="1403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3909"/>
                                        </p:tgtEl>
                                        <p:attrNameLst>
                                          <p:attrName>style.visibility</p:attrName>
                                        </p:attrNameLst>
                                      </p:cBhvr>
                                      <p:to>
                                        <p:strVal val="visible"/>
                                      </p:to>
                                    </p:set>
                                    <p:animEffect transition="in" filter="blinds(horizontal)">
                                      <p:cBhvr>
                                        <p:cTn id="17" dur="500"/>
                                        <p:tgtEl>
                                          <p:spTgt spid="14039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6" grpId="0" autoUpdateAnimBg="0"/>
      <p:bldP spid="1403908" grpId="0" autoUpdateAnimBg="0"/>
      <p:bldP spid="14039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4931"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§11.3</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结构体变量的引用</a:t>
            </a:r>
          </a:p>
        </p:txBody>
      </p:sp>
      <p:sp>
        <p:nvSpPr>
          <p:cNvPr id="1404932" name="Rectangle 4"/>
          <p:cNvSpPr>
            <a:spLocks noChangeArrowheads="1"/>
          </p:cNvSpPr>
          <p:nvPr/>
        </p:nvSpPr>
        <p:spPr bwMode="auto">
          <a:xfrm>
            <a:off x="2351088" y="1196975"/>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buClr>
                <a:srgbClr val="4D4D4D"/>
              </a:buClr>
              <a:buFont typeface="Wingdings" panose="05000000000000000000" pitchFamily="2" charset="2"/>
              <a:buChar char="n"/>
            </a:pPr>
            <a:r>
              <a:rPr kumimoji="1" lang="en-US" altLang="zh-CN" sz="3200">
                <a:solidFill>
                  <a:srgbClr val="800000"/>
                </a:solidFill>
                <a:latin typeface="黑体" panose="02010609060101010101" pitchFamily="49" charset="-122"/>
                <a:ea typeface="黑体" panose="02010609060101010101" pitchFamily="49" charset="-122"/>
              </a:rPr>
              <a:t> </a:t>
            </a:r>
            <a:r>
              <a:rPr kumimoji="1" lang="zh-CN" altLang="en-US" sz="3200">
                <a:solidFill>
                  <a:srgbClr val="800000"/>
                </a:solidFill>
                <a:latin typeface="黑体" panose="02010609060101010101" pitchFamily="49" charset="-122"/>
                <a:ea typeface="黑体" panose="02010609060101010101" pitchFamily="49" charset="-122"/>
              </a:rPr>
              <a:t>在定义了结构体变量以后</a:t>
            </a:r>
            <a:r>
              <a:rPr kumimoji="1" lang="en-US" altLang="zh-CN" sz="3200">
                <a:solidFill>
                  <a:srgbClr val="800000"/>
                </a:solidFill>
                <a:latin typeface="黑体" panose="02010609060101010101" pitchFamily="49" charset="-122"/>
                <a:ea typeface="黑体" panose="02010609060101010101" pitchFamily="49" charset="-122"/>
              </a:rPr>
              <a:t>,</a:t>
            </a:r>
            <a:r>
              <a:rPr kumimoji="1" lang="zh-CN" altLang="en-US" sz="3200">
                <a:solidFill>
                  <a:srgbClr val="800000"/>
                </a:solidFill>
                <a:latin typeface="黑体" panose="02010609060101010101" pitchFamily="49" charset="-122"/>
                <a:ea typeface="黑体" panose="02010609060101010101" pitchFamily="49" charset="-122"/>
              </a:rPr>
              <a:t>当然可以引用这个变量。但应遵守以下规则</a:t>
            </a:r>
            <a:r>
              <a:rPr kumimoji="1" lang="en-US" altLang="zh-CN" sz="3200">
                <a:solidFill>
                  <a:srgbClr val="800000"/>
                </a:solidFill>
                <a:latin typeface="黑体" panose="02010609060101010101" pitchFamily="49" charset="-122"/>
                <a:ea typeface="黑体" panose="02010609060101010101" pitchFamily="49" charset="-122"/>
              </a:rPr>
              <a:t>:</a:t>
            </a:r>
            <a:r>
              <a:rPr kumimoji="1" lang="en-US" altLang="zh-CN" sz="2800">
                <a:solidFill>
                  <a:srgbClr val="4D4D4D"/>
                </a:solidFill>
                <a:latin typeface="楷体_GB2312" pitchFamily="49" charset="-122"/>
                <a:ea typeface="楷体_GB2312" pitchFamily="49" charset="-122"/>
              </a:rPr>
              <a:t>   </a:t>
            </a:r>
          </a:p>
          <a:p>
            <a:pPr algn="just">
              <a:spcBef>
                <a:spcPct val="20000"/>
              </a:spcBef>
              <a:buClr>
                <a:srgbClr val="000099"/>
              </a:buClr>
              <a:buFont typeface="Wingdings" panose="05000000000000000000" pitchFamily="2" charset="2"/>
              <a:buNone/>
            </a:pPr>
            <a:r>
              <a:rPr kumimoji="1" lang="en-US" altLang="zh-CN" sz="2800">
                <a:solidFill>
                  <a:srgbClr val="000099"/>
                </a:solidFill>
                <a:latin typeface="楷体_GB2312" pitchFamily="49" charset="-122"/>
                <a:ea typeface="楷体_GB2312" pitchFamily="49" charset="-122"/>
              </a:rPr>
              <a:t> (1)</a:t>
            </a:r>
            <a:r>
              <a:rPr kumimoji="1" lang="zh-CN" altLang="en-US" sz="2800">
                <a:solidFill>
                  <a:srgbClr val="000099"/>
                </a:solidFill>
                <a:latin typeface="楷体_GB2312" pitchFamily="49" charset="-122"/>
                <a:ea typeface="楷体_GB2312" pitchFamily="49" charset="-122"/>
              </a:rPr>
              <a:t>不能将一个结构体变量作为一个整体进行输入和输出。</a:t>
            </a:r>
          </a:p>
          <a:p>
            <a:pPr algn="just">
              <a:spcBef>
                <a:spcPct val="20000"/>
              </a:spcBef>
              <a:buClr>
                <a:srgbClr val="000099"/>
              </a:buClr>
              <a:buFont typeface="Wingdings" panose="05000000000000000000" pitchFamily="2" charset="2"/>
              <a:buNone/>
            </a:pPr>
            <a:r>
              <a:rPr kumimoji="1" lang="zh-CN" altLang="en-US" sz="3200" b="1">
                <a:solidFill>
                  <a:srgbClr val="CC0000"/>
                </a:solidFill>
              </a:rPr>
              <a:t>例如</a:t>
            </a:r>
            <a:r>
              <a:rPr kumimoji="1" lang="en-US" altLang="zh-CN" sz="3200" b="1">
                <a:solidFill>
                  <a:srgbClr val="CC0000"/>
                </a:solidFill>
              </a:rPr>
              <a:t>: </a:t>
            </a:r>
            <a:r>
              <a:rPr kumimoji="1" lang="zh-CN" altLang="en-US" sz="2800">
                <a:solidFill>
                  <a:srgbClr val="800000"/>
                </a:solidFill>
                <a:latin typeface="楷体_GB2312" pitchFamily="49" charset="-122"/>
                <a:ea typeface="楷体_GB2312" pitchFamily="49" charset="-122"/>
              </a:rPr>
              <a:t>已定义</a:t>
            </a:r>
            <a:r>
              <a:rPr kumimoji="1" lang="en-US" altLang="zh-CN" sz="2800">
                <a:solidFill>
                  <a:srgbClr val="800000"/>
                </a:solidFill>
                <a:latin typeface="楷体_GB2312" pitchFamily="49" charset="-122"/>
                <a:ea typeface="楷体_GB2312" pitchFamily="49" charset="-122"/>
              </a:rPr>
              <a:t>student1</a:t>
            </a:r>
            <a:r>
              <a:rPr kumimoji="1" lang="zh-CN" altLang="en-US" sz="2800">
                <a:solidFill>
                  <a:srgbClr val="800000"/>
                </a:solidFill>
                <a:latin typeface="楷体_GB2312" pitchFamily="49" charset="-122"/>
                <a:ea typeface="楷体_GB2312" pitchFamily="49" charset="-122"/>
              </a:rPr>
              <a:t>和</a:t>
            </a:r>
            <a:r>
              <a:rPr kumimoji="1" lang="en-US" altLang="zh-CN" sz="2800">
                <a:solidFill>
                  <a:srgbClr val="800000"/>
                </a:solidFill>
                <a:latin typeface="楷体_GB2312" pitchFamily="49" charset="-122"/>
                <a:ea typeface="楷体_GB2312" pitchFamily="49" charset="-122"/>
              </a:rPr>
              <a:t>student2</a:t>
            </a:r>
            <a:r>
              <a:rPr kumimoji="1" lang="zh-CN" altLang="en-US" sz="2800">
                <a:solidFill>
                  <a:srgbClr val="800000"/>
                </a:solidFill>
                <a:latin typeface="楷体_GB2312" pitchFamily="49" charset="-122"/>
                <a:ea typeface="楷体_GB2312" pitchFamily="49" charset="-122"/>
              </a:rPr>
              <a:t>为结构体变量并且它们已有值。</a:t>
            </a:r>
          </a:p>
          <a:p>
            <a:pPr algn="just">
              <a:spcBef>
                <a:spcPct val="20000"/>
              </a:spcBef>
              <a:buClr>
                <a:srgbClr val="000099"/>
              </a:buClr>
              <a:buFont typeface="Wingdings" panose="05000000000000000000" pitchFamily="2" charset="2"/>
              <a:buNone/>
            </a:pPr>
            <a:r>
              <a:rPr kumimoji="1" lang="en-US" altLang="zh-CN" sz="2800">
                <a:solidFill>
                  <a:srgbClr val="000099"/>
                </a:solidFill>
                <a:latin typeface="楷体_GB2312" pitchFamily="49" charset="-122"/>
                <a:ea typeface="楷体_GB2312" pitchFamily="49" charset="-122"/>
              </a:rPr>
              <a:t>printf(″%d,%s,%c,%d,%f,%</a:t>
            </a:r>
            <a:r>
              <a:rPr kumimoji="1" lang="zh-CN" altLang="en-US" sz="2800">
                <a:solidFill>
                  <a:srgbClr val="000099"/>
                </a:solidFill>
                <a:latin typeface="楷体_GB2312" pitchFamily="49" charset="-122"/>
                <a:ea typeface="楷体_GB2312" pitchFamily="49" charset="-122"/>
              </a:rPr>
              <a:t>＼</a:t>
            </a:r>
            <a:r>
              <a:rPr kumimoji="1" lang="en-US" altLang="zh-CN" sz="2800">
                <a:solidFill>
                  <a:srgbClr val="000099"/>
                </a:solidFill>
                <a:latin typeface="楷体_GB2312" pitchFamily="49" charset="-122"/>
                <a:ea typeface="楷体_GB2312" pitchFamily="49" charset="-122"/>
              </a:rPr>
              <a:t>n″,student1);</a:t>
            </a:r>
            <a:r>
              <a:rPr kumimoji="1" lang="en-US" altLang="zh-CN" sz="4400">
                <a:solidFill>
                  <a:srgbClr val="4D4D4D"/>
                </a:solidFill>
              </a:rPr>
              <a:t> </a:t>
            </a:r>
            <a:r>
              <a:rPr kumimoji="1" lang="en-US" altLang="zh-CN" sz="2800">
                <a:solidFill>
                  <a:srgbClr val="800000"/>
                </a:solidFill>
                <a:latin typeface="楷体_GB2312" pitchFamily="49" charset="-122"/>
                <a:ea typeface="楷体_GB2312" pitchFamily="49" charset="-122"/>
              </a:rPr>
              <a:t>  </a:t>
            </a:r>
          </a:p>
          <a:p>
            <a:pPr>
              <a:spcBef>
                <a:spcPct val="20000"/>
              </a:spcBef>
            </a:pPr>
            <a:r>
              <a:rPr kumimoji="1" lang="en-US" altLang="zh-CN" sz="2800">
                <a:ea typeface="楷体_GB2312" pitchFamily="49" charset="-122"/>
              </a:rPr>
              <a:t> </a:t>
            </a:r>
          </a:p>
        </p:txBody>
      </p:sp>
      <p:sp>
        <p:nvSpPr>
          <p:cNvPr id="1404933" name="Text Box 5"/>
          <p:cNvSpPr txBox="1">
            <a:spLocks noChangeArrowheads="1"/>
          </p:cNvSpPr>
          <p:nvPr/>
        </p:nvSpPr>
        <p:spPr bwMode="auto">
          <a:xfrm>
            <a:off x="8472488" y="4069528"/>
            <a:ext cx="1207680"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r>
              <a:rPr kumimoji="1" lang="en-US" altLang="zh-CN" sz="8000">
                <a:solidFill>
                  <a:srgbClr val="FF0066"/>
                </a:solidFill>
                <a:latin typeface="宋体" panose="02010600030101010101" pitchFamily="2" charset="-122"/>
                <a:sym typeface="Marlett" pitchFamily="2" charset="2"/>
              </a:rPr>
              <a:t></a:t>
            </a:r>
            <a:endParaRPr kumimoji="1" lang="en-US" altLang="zh-CN" sz="8000">
              <a:solidFill>
                <a:srgbClr val="FF0066"/>
              </a:solidFill>
              <a:latin typeface="宋体" panose="02010600030101010101" pitchFamily="2" charset="-122"/>
            </a:endParaRPr>
          </a:p>
        </p:txBody>
      </p:sp>
    </p:spTree>
    <p:extLst>
      <p:ext uri="{BB962C8B-B14F-4D97-AF65-F5344CB8AC3E}">
        <p14:creationId xmlns:p14="http://schemas.microsoft.com/office/powerpoint/2010/main" val="730886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4930"/>
                                        </p:tgtEl>
                                        <p:attrNameLst>
                                          <p:attrName>style.visibility</p:attrName>
                                        </p:attrNameLst>
                                      </p:cBhvr>
                                      <p:to>
                                        <p:strVal val="visible"/>
                                      </p:to>
                                    </p:set>
                                    <p:animEffect transition="in" filter="blinds(vertical)">
                                      <p:cBhvr>
                                        <p:cTn id="7" dur="500"/>
                                        <p:tgtEl>
                                          <p:spTgt spid="140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4932"/>
                                        </p:tgtEl>
                                        <p:attrNameLst>
                                          <p:attrName>style.visibility</p:attrName>
                                        </p:attrNameLst>
                                      </p:cBhvr>
                                      <p:to>
                                        <p:strVal val="visible"/>
                                      </p:to>
                                    </p:set>
                                    <p:animEffect transition="in" filter="wipe(left)">
                                      <p:cBhvr>
                                        <p:cTn id="12" dur="1000"/>
                                        <p:tgtEl>
                                          <p:spTgt spid="1404932"/>
                                        </p:tgtEl>
                                      </p:cBhvr>
                                    </p:animEffect>
                                  </p:childTnLst>
                                </p:cTn>
                              </p:par>
                            </p:childTnLst>
                          </p:cTn>
                        </p:par>
                        <p:par>
                          <p:cTn id="13" fill="hold" nodeType="afterGroup">
                            <p:stCondLst>
                              <p:cond delay="1000"/>
                            </p:stCondLst>
                            <p:childTnLst>
                              <p:par>
                                <p:cTn id="14" presetID="12" presetClass="entr" presetSubtype="2" fill="hold" grpId="0" nodeType="afterEffect">
                                  <p:stCondLst>
                                    <p:cond delay="0"/>
                                  </p:stCondLst>
                                  <p:childTnLst>
                                    <p:set>
                                      <p:cBhvr>
                                        <p:cTn id="15" dur="1" fill="hold">
                                          <p:stCondLst>
                                            <p:cond delay="0"/>
                                          </p:stCondLst>
                                        </p:cTn>
                                        <p:tgtEl>
                                          <p:spTgt spid="1404933"/>
                                        </p:tgtEl>
                                        <p:attrNameLst>
                                          <p:attrName>style.visibility</p:attrName>
                                        </p:attrNameLst>
                                      </p:cBhvr>
                                      <p:to>
                                        <p:strVal val="visible"/>
                                      </p:to>
                                    </p:set>
                                    <p:animEffect transition="in" filter="slide(fromRight)">
                                      <p:cBhvr>
                                        <p:cTn id="16" dur="500"/>
                                        <p:tgtEl>
                                          <p:spTgt spid="140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0" grpId="0" autoUpdateAnimBg="0"/>
      <p:bldP spid="1404932" grpId="0" autoUpdateAnimBg="0"/>
      <p:bldP spid="140493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5955"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§11.3</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结构体变量的引用</a:t>
            </a:r>
          </a:p>
        </p:txBody>
      </p:sp>
      <p:sp>
        <p:nvSpPr>
          <p:cNvPr id="1405956" name="Rectangle 4"/>
          <p:cNvSpPr>
            <a:spLocks noChangeArrowheads="1"/>
          </p:cNvSpPr>
          <p:nvPr/>
        </p:nvSpPr>
        <p:spPr bwMode="auto">
          <a:xfrm>
            <a:off x="2351088" y="1196975"/>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800000"/>
                </a:solidFill>
                <a:latin typeface="楷体_GB2312" pitchFamily="49" charset="-122"/>
                <a:ea typeface="楷体_GB2312" pitchFamily="49" charset="-122"/>
              </a:rPr>
              <a:t>引用结构体变量中成员的方式为</a:t>
            </a:r>
          </a:p>
          <a:p>
            <a:pPr>
              <a:spcBef>
                <a:spcPct val="20000"/>
              </a:spcBef>
            </a:pPr>
            <a:r>
              <a:rPr kumimoji="1" lang="zh-CN" altLang="en-US" sz="2800" b="1">
                <a:solidFill>
                  <a:srgbClr val="008000"/>
                </a:solidFill>
                <a:latin typeface="宋体" panose="02010600030101010101" pitchFamily="2" charset="-122"/>
              </a:rPr>
              <a:t>结构体变量名</a:t>
            </a:r>
            <a:r>
              <a:rPr kumimoji="1" lang="en-US" altLang="zh-CN" sz="2800" b="1">
                <a:solidFill>
                  <a:srgbClr val="008000"/>
                </a:solidFill>
                <a:latin typeface="宋体" panose="02010600030101010101" pitchFamily="2" charset="-122"/>
              </a:rPr>
              <a:t>.</a:t>
            </a:r>
            <a:r>
              <a:rPr kumimoji="1" lang="zh-CN" altLang="en-US" sz="2800" b="1">
                <a:solidFill>
                  <a:srgbClr val="008000"/>
                </a:solidFill>
                <a:latin typeface="宋体" panose="02010600030101010101" pitchFamily="2" charset="-122"/>
              </a:rPr>
              <a:t>成员名</a:t>
            </a:r>
          </a:p>
          <a:p>
            <a:pPr algn="just">
              <a:spcBef>
                <a:spcPct val="20000"/>
              </a:spcBef>
              <a:buClr>
                <a:srgbClr val="000099"/>
              </a:buClr>
              <a:buFont typeface="Wingdings" panose="05000000000000000000" pitchFamily="2" charset="2"/>
              <a:buNone/>
            </a:pPr>
            <a:r>
              <a:rPr kumimoji="1" lang="zh-CN" altLang="en-US" sz="2800" b="1" u="sng">
                <a:solidFill>
                  <a:srgbClr val="CC0000"/>
                </a:solidFill>
                <a:latin typeface="楷体_GB2312" pitchFamily="49" charset="-122"/>
                <a:ea typeface="楷体_GB2312" pitchFamily="49" charset="-122"/>
              </a:rPr>
              <a:t>例如，</a:t>
            </a:r>
            <a:r>
              <a:rPr kumimoji="1" lang="zh-CN" altLang="en-US" sz="2800">
                <a:solidFill>
                  <a:srgbClr val="000099"/>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student1.num</a:t>
            </a:r>
            <a:r>
              <a:rPr kumimoji="1" lang="zh-CN" altLang="en-US" sz="2800">
                <a:solidFill>
                  <a:srgbClr val="000099"/>
                </a:solidFill>
                <a:latin typeface="楷体_GB2312" pitchFamily="49" charset="-122"/>
                <a:ea typeface="楷体_GB2312" pitchFamily="49" charset="-122"/>
              </a:rPr>
              <a:t>表示</a:t>
            </a:r>
            <a:r>
              <a:rPr kumimoji="1" lang="en-US" altLang="zh-CN" sz="2800">
                <a:solidFill>
                  <a:srgbClr val="000099"/>
                </a:solidFill>
                <a:latin typeface="楷体_GB2312" pitchFamily="49" charset="-122"/>
                <a:ea typeface="楷体_GB2312" pitchFamily="49" charset="-122"/>
              </a:rPr>
              <a:t>student1</a:t>
            </a:r>
            <a:r>
              <a:rPr kumimoji="1" lang="zh-CN" altLang="en-US" sz="2800">
                <a:solidFill>
                  <a:srgbClr val="000099"/>
                </a:solidFill>
                <a:latin typeface="楷体_GB2312" pitchFamily="49" charset="-122"/>
                <a:ea typeface="楷体_GB2312" pitchFamily="49" charset="-122"/>
              </a:rPr>
              <a:t>变量中的</a:t>
            </a:r>
            <a:r>
              <a:rPr kumimoji="1" lang="en-US" altLang="zh-CN" sz="2800">
                <a:solidFill>
                  <a:srgbClr val="000099"/>
                </a:solidFill>
                <a:latin typeface="楷体_GB2312" pitchFamily="49" charset="-122"/>
                <a:ea typeface="楷体_GB2312" pitchFamily="49" charset="-122"/>
              </a:rPr>
              <a:t>num</a:t>
            </a:r>
            <a:r>
              <a:rPr kumimoji="1" lang="zh-CN" altLang="en-US" sz="2800">
                <a:solidFill>
                  <a:srgbClr val="000099"/>
                </a:solidFill>
                <a:latin typeface="楷体_GB2312" pitchFamily="49" charset="-122"/>
                <a:ea typeface="楷体_GB2312" pitchFamily="49" charset="-122"/>
              </a:rPr>
              <a:t>成员</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即</a:t>
            </a:r>
            <a:r>
              <a:rPr kumimoji="1" lang="en-US" altLang="zh-CN" sz="2800">
                <a:solidFill>
                  <a:srgbClr val="000099"/>
                </a:solidFill>
                <a:latin typeface="楷体_GB2312" pitchFamily="49" charset="-122"/>
                <a:ea typeface="楷体_GB2312" pitchFamily="49" charset="-122"/>
              </a:rPr>
              <a:t>student1</a:t>
            </a:r>
            <a:r>
              <a:rPr kumimoji="1" lang="zh-CN" altLang="en-US" sz="2800">
                <a:solidFill>
                  <a:srgbClr val="000099"/>
                </a:solidFill>
                <a:latin typeface="楷体_GB2312" pitchFamily="49" charset="-122"/>
                <a:ea typeface="楷体_GB2312" pitchFamily="49" charset="-122"/>
              </a:rPr>
              <a:t>的</a:t>
            </a:r>
            <a:r>
              <a:rPr kumimoji="1" lang="en-US" altLang="zh-CN" sz="2800">
                <a:solidFill>
                  <a:srgbClr val="000099"/>
                </a:solidFill>
                <a:latin typeface="楷体_GB2312" pitchFamily="49" charset="-122"/>
                <a:ea typeface="楷体_GB2312" pitchFamily="49" charset="-122"/>
              </a:rPr>
              <a:t>num(</a:t>
            </a:r>
            <a:r>
              <a:rPr kumimoji="1" lang="zh-CN" altLang="en-US" sz="2800">
                <a:solidFill>
                  <a:srgbClr val="000099"/>
                </a:solidFill>
                <a:latin typeface="楷体_GB2312" pitchFamily="49" charset="-122"/>
                <a:ea typeface="楷体_GB2312" pitchFamily="49" charset="-122"/>
              </a:rPr>
              <a:t>学号</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项。可以对变量的成员赋值</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例如</a:t>
            </a:r>
            <a:r>
              <a:rPr kumimoji="1" lang="en-US" altLang="zh-CN" sz="2800">
                <a:solidFill>
                  <a:srgbClr val="000099"/>
                </a:solidFill>
                <a:latin typeface="楷体_GB2312" pitchFamily="49" charset="-122"/>
                <a:ea typeface="楷体_GB2312" pitchFamily="49" charset="-122"/>
              </a:rPr>
              <a:t>:student1.num=10010;</a:t>
            </a:r>
            <a:r>
              <a:rPr kumimoji="1" lang="en-US" altLang="zh-CN" sz="2800">
                <a:solidFill>
                  <a:srgbClr val="000099"/>
                </a:solidFill>
                <a:ea typeface="楷体_GB2312" pitchFamily="49" charset="-122"/>
              </a:rPr>
              <a:t>“</a:t>
            </a:r>
            <a:r>
              <a:rPr kumimoji="1" lang="en-US" altLang="zh-CN" sz="2800">
                <a:solidFill>
                  <a:srgbClr val="000099"/>
                </a:solidFill>
                <a:latin typeface="楷体_GB2312" pitchFamily="49" charset="-122"/>
                <a:ea typeface="楷体_GB2312" pitchFamily="49" charset="-122"/>
              </a:rPr>
              <a:t>.</a:t>
            </a:r>
            <a:r>
              <a:rPr kumimoji="1" lang="en-US" altLang="zh-CN"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是成员</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分量</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运算符</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它在所有的运算符中优先级最高</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因此可以把</a:t>
            </a:r>
            <a:r>
              <a:rPr kumimoji="1" lang="en-US" altLang="zh-CN" sz="2800">
                <a:solidFill>
                  <a:srgbClr val="000099"/>
                </a:solidFill>
                <a:latin typeface="楷体_GB2312" pitchFamily="49" charset="-122"/>
                <a:ea typeface="楷体_GB2312" pitchFamily="49" charset="-122"/>
              </a:rPr>
              <a:t>student1.num</a:t>
            </a:r>
            <a:r>
              <a:rPr kumimoji="1" lang="zh-CN" altLang="en-US" sz="2800">
                <a:solidFill>
                  <a:srgbClr val="000099"/>
                </a:solidFill>
                <a:latin typeface="楷体_GB2312" pitchFamily="49" charset="-122"/>
                <a:ea typeface="楷体_GB2312" pitchFamily="49" charset="-122"/>
              </a:rPr>
              <a:t>作为一个整体来看待。上面赋值语句的作用是将整数</a:t>
            </a:r>
            <a:r>
              <a:rPr kumimoji="1" lang="en-US" altLang="zh-CN" sz="2800">
                <a:solidFill>
                  <a:srgbClr val="000099"/>
                </a:solidFill>
                <a:latin typeface="楷体_GB2312" pitchFamily="49" charset="-122"/>
                <a:ea typeface="楷体_GB2312" pitchFamily="49" charset="-122"/>
              </a:rPr>
              <a:t>10010</a:t>
            </a:r>
            <a:r>
              <a:rPr kumimoji="1" lang="zh-CN" altLang="en-US" sz="2800">
                <a:solidFill>
                  <a:srgbClr val="000099"/>
                </a:solidFill>
                <a:latin typeface="楷体_GB2312" pitchFamily="49" charset="-122"/>
                <a:ea typeface="楷体_GB2312" pitchFamily="49" charset="-122"/>
              </a:rPr>
              <a:t>赋给</a:t>
            </a:r>
            <a:r>
              <a:rPr kumimoji="1" lang="en-US" altLang="zh-CN" sz="2800">
                <a:solidFill>
                  <a:srgbClr val="000099"/>
                </a:solidFill>
                <a:latin typeface="楷体_GB2312" pitchFamily="49" charset="-122"/>
                <a:ea typeface="楷体_GB2312" pitchFamily="49" charset="-122"/>
              </a:rPr>
              <a:t>student1</a:t>
            </a:r>
            <a:r>
              <a:rPr kumimoji="1" lang="zh-CN" altLang="en-US" sz="2800">
                <a:solidFill>
                  <a:srgbClr val="000099"/>
                </a:solidFill>
                <a:latin typeface="楷体_GB2312" pitchFamily="49" charset="-122"/>
                <a:ea typeface="楷体_GB2312" pitchFamily="49" charset="-122"/>
              </a:rPr>
              <a:t>变量中的成员</a:t>
            </a:r>
            <a:r>
              <a:rPr kumimoji="1" lang="en-US" altLang="zh-CN" sz="2800">
                <a:solidFill>
                  <a:srgbClr val="000099"/>
                </a:solidFill>
                <a:latin typeface="楷体_GB2312" pitchFamily="49" charset="-122"/>
                <a:ea typeface="楷体_GB2312" pitchFamily="49" charset="-122"/>
              </a:rPr>
              <a:t>num</a:t>
            </a:r>
            <a:r>
              <a:rPr kumimoji="1" lang="zh-CN" altLang="en-US" sz="2800">
                <a:solidFill>
                  <a:srgbClr val="000099"/>
                </a:solidFill>
                <a:latin typeface="楷体_GB2312" pitchFamily="49" charset="-122"/>
                <a:ea typeface="楷体_GB2312" pitchFamily="49" charset="-122"/>
              </a:rPr>
              <a:t>。</a:t>
            </a:r>
            <a:endParaRPr kumimoji="1" lang="zh-CN" altLang="en-US" sz="2800">
              <a:solidFill>
                <a:srgbClr val="800000"/>
              </a:solidFill>
              <a:latin typeface="楷体_GB2312" pitchFamily="49" charset="-122"/>
              <a:ea typeface="楷体_GB2312" pitchFamily="49" charset="-122"/>
            </a:endParaRPr>
          </a:p>
          <a:p>
            <a:pPr>
              <a:spcBef>
                <a:spcPct val="20000"/>
              </a:spcBef>
            </a:pPr>
            <a:r>
              <a:rPr kumimoji="1" lang="zh-CN" altLang="en-US" sz="2800">
                <a:ea typeface="楷体_GB2312" pitchFamily="49" charset="-122"/>
              </a:rPr>
              <a:t> </a:t>
            </a:r>
          </a:p>
        </p:txBody>
      </p:sp>
    </p:spTree>
    <p:extLst>
      <p:ext uri="{BB962C8B-B14F-4D97-AF65-F5344CB8AC3E}">
        <p14:creationId xmlns:p14="http://schemas.microsoft.com/office/powerpoint/2010/main" val="1037203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5954"/>
                                        </p:tgtEl>
                                        <p:attrNameLst>
                                          <p:attrName>style.visibility</p:attrName>
                                        </p:attrNameLst>
                                      </p:cBhvr>
                                      <p:to>
                                        <p:strVal val="visible"/>
                                      </p:to>
                                    </p:set>
                                    <p:animEffect transition="in" filter="blinds(vertical)">
                                      <p:cBhvr>
                                        <p:cTn id="7" dur="500"/>
                                        <p:tgtEl>
                                          <p:spTgt spid="140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5956"/>
                                        </p:tgtEl>
                                        <p:attrNameLst>
                                          <p:attrName>style.visibility</p:attrName>
                                        </p:attrNameLst>
                                      </p:cBhvr>
                                      <p:to>
                                        <p:strVal val="visible"/>
                                      </p:to>
                                    </p:set>
                                    <p:animEffect transition="in" filter="wipe(left)">
                                      <p:cBhvr>
                                        <p:cTn id="12" dur="1000"/>
                                        <p:tgtEl>
                                          <p:spTgt spid="140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54" grpId="0" autoUpdateAnimBg="0"/>
      <p:bldP spid="140595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6979"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§11.3</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结构体变量的引用</a:t>
            </a:r>
          </a:p>
        </p:txBody>
      </p:sp>
      <p:sp>
        <p:nvSpPr>
          <p:cNvPr id="1406980" name="Rectangle 4"/>
          <p:cNvSpPr>
            <a:spLocks noChangeArrowheads="1"/>
          </p:cNvSpPr>
          <p:nvPr/>
        </p:nvSpPr>
        <p:spPr bwMode="auto">
          <a:xfrm>
            <a:off x="2351088" y="1196975"/>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(2) </a:t>
            </a:r>
            <a:r>
              <a:rPr kumimoji="1" lang="zh-CN" altLang="en-US" sz="2800">
                <a:solidFill>
                  <a:srgbClr val="000099"/>
                </a:solidFill>
                <a:latin typeface="楷体_GB2312" pitchFamily="49" charset="-122"/>
                <a:ea typeface="楷体_GB2312" pitchFamily="49" charset="-122"/>
              </a:rPr>
              <a:t>如果成员本身又属一个结构体类型</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则要用若干个成员运算符</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一级一级地找到最低的一级的成员。只能对最低级的成员进行赋值或存取以及运算。</a:t>
            </a:r>
          </a:p>
          <a:p>
            <a:pPr algn="l">
              <a:spcBef>
                <a:spcPct val="20000"/>
              </a:spcBef>
            </a:pPr>
            <a:r>
              <a:rPr kumimoji="1" lang="zh-CN" altLang="en-US" sz="2800" b="1" u="sng">
                <a:solidFill>
                  <a:srgbClr val="CC0000"/>
                </a:solidFill>
                <a:latin typeface="楷体_GB2312" pitchFamily="49" charset="-122"/>
                <a:ea typeface="楷体_GB2312" pitchFamily="49" charset="-122"/>
              </a:rPr>
              <a:t>例如</a:t>
            </a:r>
            <a:r>
              <a:rPr kumimoji="1" lang="en-US" altLang="zh-CN" sz="2800" b="1" u="sng">
                <a:solidFill>
                  <a:srgbClr val="CC0000"/>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对上面定义的结构体变量</a:t>
            </a:r>
            <a:r>
              <a:rPr kumimoji="1" lang="en-US" altLang="zh-CN" sz="2800">
                <a:solidFill>
                  <a:srgbClr val="800000"/>
                </a:solidFill>
                <a:latin typeface="楷体_GB2312" pitchFamily="49" charset="-122"/>
                <a:ea typeface="楷体_GB2312" pitchFamily="49" charset="-122"/>
              </a:rPr>
              <a:t>student1, </a:t>
            </a:r>
            <a:r>
              <a:rPr kumimoji="1" lang="zh-CN" altLang="en-US" sz="2800">
                <a:solidFill>
                  <a:srgbClr val="800000"/>
                </a:solidFill>
                <a:latin typeface="楷体_GB2312" pitchFamily="49" charset="-122"/>
                <a:ea typeface="楷体_GB2312" pitchFamily="49" charset="-122"/>
              </a:rPr>
              <a:t>可以这样访问各成员</a:t>
            </a:r>
            <a:r>
              <a:rPr kumimoji="1" lang="en-US" altLang="zh-CN" sz="2800">
                <a:solidFill>
                  <a:srgbClr val="800000"/>
                </a:solidFill>
                <a:latin typeface="楷体_GB2312" pitchFamily="49" charset="-122"/>
                <a:ea typeface="楷体_GB2312" pitchFamily="49" charset="-122"/>
              </a:rPr>
              <a:t>:</a:t>
            </a:r>
          </a:p>
          <a:p>
            <a:pPr algn="l">
              <a:spcBef>
                <a:spcPct val="20000"/>
              </a:spcBef>
            </a:pPr>
            <a:r>
              <a:rPr kumimoji="1" lang="en-US" altLang="zh-CN" sz="2800">
                <a:solidFill>
                  <a:srgbClr val="008000"/>
                </a:solidFill>
                <a:latin typeface="楷体_GB2312" pitchFamily="49" charset="-122"/>
                <a:ea typeface="楷体_GB2312" pitchFamily="49" charset="-122"/>
              </a:rPr>
              <a:t>  student1.num</a:t>
            </a:r>
          </a:p>
          <a:p>
            <a:pPr algn="l">
              <a:spcBef>
                <a:spcPct val="20000"/>
              </a:spcBef>
            </a:pPr>
            <a:r>
              <a:rPr kumimoji="1" lang="en-US" altLang="zh-CN" sz="2800">
                <a:solidFill>
                  <a:srgbClr val="008000"/>
                </a:solidFill>
                <a:latin typeface="楷体_GB2312" pitchFamily="49" charset="-122"/>
                <a:ea typeface="楷体_GB2312" pitchFamily="49" charset="-122"/>
              </a:rPr>
              <a:t>  student1.birthday.month</a:t>
            </a:r>
            <a:endParaRPr kumimoji="1" lang="en-US" altLang="zh-CN" sz="2800">
              <a:solidFill>
                <a:srgbClr val="008000"/>
              </a:solidFill>
              <a:ea typeface="楷体_GB2312" pitchFamily="49" charset="-122"/>
            </a:endParaRPr>
          </a:p>
        </p:txBody>
      </p:sp>
      <p:sp>
        <p:nvSpPr>
          <p:cNvPr id="1406981" name="Rectangle 5"/>
          <p:cNvSpPr>
            <a:spLocks noChangeArrowheads="1"/>
          </p:cNvSpPr>
          <p:nvPr/>
        </p:nvSpPr>
        <p:spPr bwMode="auto">
          <a:xfrm>
            <a:off x="6383338" y="981075"/>
            <a:ext cx="3744912" cy="518318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lnSpc>
                <a:spcPct val="120000"/>
              </a:lnSpc>
              <a:spcBef>
                <a:spcPct val="5000"/>
              </a:spcBef>
              <a:defRPr/>
            </a:pPr>
            <a:r>
              <a:rPr kumimoji="1" lang="zh-CN" altLang="en-US" sz="3600" b="1" u="sng">
                <a:solidFill>
                  <a:srgbClr val="CC0000"/>
                </a:solidFill>
                <a:effectLst>
                  <a:outerShdw blurRad="38100" dist="38100" dir="2700000" algn="tl">
                    <a:srgbClr val="C0C0C0"/>
                  </a:outerShdw>
                </a:effectLst>
                <a:latin typeface="华文细黑" pitchFamily="2" charset="-122"/>
                <a:ea typeface="华文细黑" pitchFamily="2" charset="-122"/>
              </a:rPr>
              <a:t>注意：</a:t>
            </a:r>
          </a:p>
          <a:p>
            <a:pPr defTabSz="762000" eaLnBrk="0" hangingPunct="0">
              <a:lnSpc>
                <a:spcPct val="120000"/>
              </a:lnSpc>
              <a:spcBef>
                <a:spcPct val="5000"/>
              </a:spcBef>
              <a:defRPr/>
            </a:pPr>
            <a:r>
              <a:rPr kumimoji="1" lang="zh-CN" altLang="en-US" sz="3200" b="1">
                <a:effectLst>
                  <a:outerShdw blurRad="38100" dist="38100" dir="2700000" algn="tl">
                    <a:srgbClr val="C0C0C0"/>
                  </a:outerShdw>
                </a:effectLst>
                <a:latin typeface="宋体" pitchFamily="2" charset="-122"/>
              </a:rPr>
              <a:t>不能用</a:t>
            </a:r>
            <a:r>
              <a:rPr kumimoji="1" lang="en-US" altLang="zh-CN" sz="3200" b="1">
                <a:effectLst>
                  <a:outerShdw blurRad="38100" dist="38100" dir="2700000" algn="tl">
                    <a:srgbClr val="C0C0C0"/>
                  </a:outerShdw>
                </a:effectLst>
                <a:latin typeface="宋体" pitchFamily="2" charset="-122"/>
              </a:rPr>
              <a:t>student1.birthday</a:t>
            </a:r>
            <a:r>
              <a:rPr kumimoji="1" lang="zh-CN" altLang="en-US" sz="3200" b="1">
                <a:effectLst>
                  <a:outerShdw blurRad="38100" dist="38100" dir="2700000" algn="tl">
                    <a:srgbClr val="C0C0C0"/>
                  </a:outerShdw>
                </a:effectLst>
                <a:latin typeface="宋体" pitchFamily="2" charset="-122"/>
              </a:rPr>
              <a:t>来访问</a:t>
            </a:r>
            <a:r>
              <a:rPr kumimoji="1" lang="en-US" altLang="zh-CN" sz="3200" b="1">
                <a:effectLst>
                  <a:outerShdw blurRad="38100" dist="38100" dir="2700000" algn="tl">
                    <a:srgbClr val="C0C0C0"/>
                  </a:outerShdw>
                </a:effectLst>
                <a:latin typeface="宋体" pitchFamily="2" charset="-122"/>
              </a:rPr>
              <a:t>student1</a:t>
            </a:r>
            <a:r>
              <a:rPr kumimoji="1" lang="zh-CN" altLang="en-US" sz="3200" b="1">
                <a:effectLst>
                  <a:outerShdw blurRad="38100" dist="38100" dir="2700000" algn="tl">
                    <a:srgbClr val="C0C0C0"/>
                  </a:outerShdw>
                </a:effectLst>
                <a:latin typeface="宋体" pitchFamily="2" charset="-122"/>
              </a:rPr>
              <a:t>变量中的成员</a:t>
            </a:r>
            <a:r>
              <a:rPr kumimoji="1" lang="en-US" altLang="zh-CN" sz="3200" b="1">
                <a:effectLst>
                  <a:outerShdw blurRad="38100" dist="38100" dir="2700000" algn="tl">
                    <a:srgbClr val="C0C0C0"/>
                  </a:outerShdw>
                </a:effectLst>
                <a:latin typeface="宋体" pitchFamily="2" charset="-122"/>
              </a:rPr>
              <a:t>birthday,</a:t>
            </a:r>
            <a:r>
              <a:rPr kumimoji="1" lang="zh-CN" altLang="en-US" sz="3200" b="1">
                <a:effectLst>
                  <a:outerShdw blurRad="38100" dist="38100" dir="2700000" algn="tl">
                    <a:srgbClr val="C0C0C0"/>
                  </a:outerShdw>
                </a:effectLst>
                <a:latin typeface="宋体" pitchFamily="2" charset="-122"/>
              </a:rPr>
              <a:t>因为</a:t>
            </a:r>
            <a:r>
              <a:rPr kumimoji="1" lang="en-US" altLang="zh-CN" sz="3200" b="1">
                <a:effectLst>
                  <a:outerShdw blurRad="38100" dist="38100" dir="2700000" algn="tl">
                    <a:srgbClr val="C0C0C0"/>
                  </a:outerShdw>
                </a:effectLst>
                <a:latin typeface="宋体" pitchFamily="2" charset="-122"/>
              </a:rPr>
              <a:t>birthday</a:t>
            </a:r>
            <a:r>
              <a:rPr kumimoji="1" lang="zh-CN" altLang="en-US" sz="3200" b="1">
                <a:effectLst>
                  <a:outerShdw blurRad="38100" dist="38100" dir="2700000" algn="tl">
                    <a:srgbClr val="C0C0C0"/>
                  </a:outerShdw>
                </a:effectLst>
                <a:latin typeface="宋体" pitchFamily="2" charset="-122"/>
              </a:rPr>
              <a:t>本身是一个结构体变量。</a:t>
            </a:r>
            <a:r>
              <a:rPr kumimoji="1" lang="zh-CN" altLang="en-US" sz="3200">
                <a:solidFill>
                  <a:srgbClr val="4D4D4D"/>
                </a:solidFill>
                <a:latin typeface="宋体" pitchFamily="2" charset="-122"/>
              </a:rPr>
              <a:t> </a:t>
            </a:r>
          </a:p>
        </p:txBody>
      </p:sp>
    </p:spTree>
    <p:extLst>
      <p:ext uri="{BB962C8B-B14F-4D97-AF65-F5344CB8AC3E}">
        <p14:creationId xmlns:p14="http://schemas.microsoft.com/office/powerpoint/2010/main" val="4055384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6978"/>
                                        </p:tgtEl>
                                        <p:attrNameLst>
                                          <p:attrName>style.visibility</p:attrName>
                                        </p:attrNameLst>
                                      </p:cBhvr>
                                      <p:to>
                                        <p:strVal val="visible"/>
                                      </p:to>
                                    </p:set>
                                    <p:animEffect transition="in" filter="blinds(vertical)">
                                      <p:cBhvr>
                                        <p:cTn id="7" dur="500"/>
                                        <p:tgtEl>
                                          <p:spTgt spid="1406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6980"/>
                                        </p:tgtEl>
                                        <p:attrNameLst>
                                          <p:attrName>style.visibility</p:attrName>
                                        </p:attrNameLst>
                                      </p:cBhvr>
                                      <p:to>
                                        <p:strVal val="visible"/>
                                      </p:to>
                                    </p:set>
                                    <p:animEffect transition="in" filter="wipe(left)">
                                      <p:cBhvr>
                                        <p:cTn id="12" dur="1000"/>
                                        <p:tgtEl>
                                          <p:spTgt spid="140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6981"/>
                                        </p:tgtEl>
                                        <p:attrNameLst>
                                          <p:attrName>style.visibility</p:attrName>
                                        </p:attrNameLst>
                                      </p:cBhvr>
                                      <p:to>
                                        <p:strVal val="visible"/>
                                      </p:to>
                                    </p:set>
                                    <p:animEffect transition="in" filter="blinds(horizontal)">
                                      <p:cBhvr>
                                        <p:cTn id="17" dur="500"/>
                                        <p:tgtEl>
                                          <p:spTgt spid="140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8" grpId="0" autoUpdateAnimBg="0"/>
      <p:bldP spid="1406980" grpId="0" autoUpdateAnimBg="0"/>
      <p:bldP spid="14069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8003"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§11.3</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结构体变量的引用</a:t>
            </a:r>
          </a:p>
        </p:txBody>
      </p:sp>
      <p:sp>
        <p:nvSpPr>
          <p:cNvPr id="1408004" name="Rectangle 4"/>
          <p:cNvSpPr>
            <a:spLocks noChangeArrowheads="1"/>
          </p:cNvSpPr>
          <p:nvPr/>
        </p:nvSpPr>
        <p:spPr bwMode="auto">
          <a:xfrm>
            <a:off x="2351088" y="1196975"/>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(3) </a:t>
            </a:r>
            <a:r>
              <a:rPr kumimoji="1" lang="zh-CN" altLang="en-US" sz="2800">
                <a:solidFill>
                  <a:srgbClr val="000099"/>
                </a:solidFill>
                <a:latin typeface="楷体_GB2312" pitchFamily="49" charset="-122"/>
                <a:ea typeface="楷体_GB2312" pitchFamily="49" charset="-122"/>
              </a:rPr>
              <a:t>对结构体变量的成员可以像普通变量一样进行各种运算（根据其类型决定可以进行的运算）。</a:t>
            </a:r>
          </a:p>
          <a:p>
            <a:pPr algn="l">
              <a:spcBef>
                <a:spcPct val="20000"/>
              </a:spcBef>
            </a:pPr>
            <a:r>
              <a:rPr kumimoji="1" lang="zh-CN" altLang="en-US" sz="2800" b="1" u="sng">
                <a:solidFill>
                  <a:srgbClr val="CC0000"/>
                </a:solidFill>
                <a:latin typeface="楷体_GB2312" pitchFamily="49" charset="-122"/>
                <a:ea typeface="楷体_GB2312" pitchFamily="49" charset="-122"/>
              </a:rPr>
              <a:t>例如： </a:t>
            </a:r>
          </a:p>
          <a:p>
            <a:pPr algn="l">
              <a:spcBef>
                <a:spcPct val="20000"/>
              </a:spcBef>
            </a:pPr>
            <a:r>
              <a:rPr kumimoji="1" lang="zh-CN" altLang="en-US" sz="2800" b="1">
                <a:solidFill>
                  <a:srgbClr val="CC0000"/>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student2.score=student1.score;</a:t>
            </a:r>
          </a:p>
          <a:p>
            <a:pPr algn="l">
              <a:spcBef>
                <a:spcPct val="20000"/>
              </a:spcBef>
            </a:pPr>
            <a:r>
              <a:rPr kumimoji="1" lang="en-US" altLang="zh-CN" sz="2800">
                <a:solidFill>
                  <a:srgbClr val="800000"/>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sum=student1.score+student2.score;</a:t>
            </a:r>
          </a:p>
          <a:p>
            <a:pPr algn="l">
              <a:spcBef>
                <a:spcPct val="20000"/>
              </a:spcBef>
            </a:pPr>
            <a:r>
              <a:rPr kumimoji="1" lang="en-US" altLang="zh-CN" sz="2800">
                <a:solidFill>
                  <a:srgbClr val="800000"/>
                </a:solidFill>
                <a:latin typeface="楷体_GB2312" pitchFamily="49" charset="-122"/>
                <a:ea typeface="楷体_GB2312" pitchFamily="49" charset="-122"/>
              </a:rPr>
              <a:t>   student1.age++;  </a:t>
            </a:r>
          </a:p>
          <a:p>
            <a:pPr algn="l">
              <a:spcBef>
                <a:spcPct val="20000"/>
              </a:spcBef>
            </a:pPr>
            <a:r>
              <a:rPr kumimoji="1" lang="en-US" altLang="zh-CN" sz="2800">
                <a:solidFill>
                  <a:srgbClr val="800000"/>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++student2.age;</a:t>
            </a:r>
          </a:p>
        </p:txBody>
      </p:sp>
      <p:sp>
        <p:nvSpPr>
          <p:cNvPr id="1408005" name="Rectangle 5"/>
          <p:cNvSpPr>
            <a:spLocks noChangeArrowheads="1"/>
          </p:cNvSpPr>
          <p:nvPr/>
        </p:nvSpPr>
        <p:spPr bwMode="auto">
          <a:xfrm>
            <a:off x="6672264" y="981076"/>
            <a:ext cx="3671887" cy="4968875"/>
          </a:xfrm>
          <a:prstGeom prst="rect">
            <a:avLst/>
          </a:prstGeom>
          <a:solidFill>
            <a:srgbClr val="336600"/>
          </a:solidFill>
          <a:ln w="9525" algn="ctr">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endParaRPr kumimoji="1" lang="en-US" altLang="zh-CN" sz="2800" b="1">
              <a:solidFill>
                <a:schemeClr val="bg1"/>
              </a:solidFill>
            </a:endParaRPr>
          </a:p>
          <a:p>
            <a:pPr algn="l">
              <a:spcBef>
                <a:spcPct val="20000"/>
              </a:spcBef>
            </a:pPr>
            <a:r>
              <a:rPr kumimoji="1" lang="zh-CN" altLang="en-US" sz="2800" b="1">
                <a:solidFill>
                  <a:schemeClr val="bg1"/>
                </a:solidFill>
              </a:rPr>
              <a:t>由于“．”运算符的优先级最高，因此ｓｔｕｄｅｎｔ１．ａｇｅ＋＋是对ｓｔｕｄｅｎｔ１．ａｇｅ进行自加运算，而不是先对ａｇｅ进行自加运算。</a:t>
            </a:r>
          </a:p>
        </p:txBody>
      </p:sp>
    </p:spTree>
    <p:extLst>
      <p:ext uri="{BB962C8B-B14F-4D97-AF65-F5344CB8AC3E}">
        <p14:creationId xmlns:p14="http://schemas.microsoft.com/office/powerpoint/2010/main" val="2443679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8002"/>
                                        </p:tgtEl>
                                        <p:attrNameLst>
                                          <p:attrName>style.visibility</p:attrName>
                                        </p:attrNameLst>
                                      </p:cBhvr>
                                      <p:to>
                                        <p:strVal val="visible"/>
                                      </p:to>
                                    </p:set>
                                    <p:animEffect transition="in" filter="blinds(vertical)">
                                      <p:cBhvr>
                                        <p:cTn id="7" dur="500"/>
                                        <p:tgtEl>
                                          <p:spTgt spid="140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8004"/>
                                        </p:tgtEl>
                                        <p:attrNameLst>
                                          <p:attrName>style.visibility</p:attrName>
                                        </p:attrNameLst>
                                      </p:cBhvr>
                                      <p:to>
                                        <p:strVal val="visible"/>
                                      </p:to>
                                    </p:set>
                                    <p:animEffect transition="in" filter="wipe(left)">
                                      <p:cBhvr>
                                        <p:cTn id="12" dur="1000"/>
                                        <p:tgtEl>
                                          <p:spTgt spid="14080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8005"/>
                                        </p:tgtEl>
                                        <p:attrNameLst>
                                          <p:attrName>style.visibility</p:attrName>
                                        </p:attrNameLst>
                                      </p:cBhvr>
                                      <p:to>
                                        <p:strVal val="visible"/>
                                      </p:to>
                                    </p:set>
                                    <p:animEffect transition="in" filter="blinds(horizontal)">
                                      <p:cBhvr>
                                        <p:cTn id="17" dur="500"/>
                                        <p:tgtEl>
                                          <p:spTgt spid="140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2" grpId="0" autoUpdateAnimBg="0"/>
      <p:bldP spid="1408004" grpId="0" autoUpdateAnimBg="0"/>
      <p:bldP spid="14080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9027"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§11.3</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结构体变量的引用</a:t>
            </a:r>
          </a:p>
        </p:txBody>
      </p:sp>
      <p:sp>
        <p:nvSpPr>
          <p:cNvPr id="1409028" name="Rectangle 4"/>
          <p:cNvSpPr>
            <a:spLocks noChangeArrowheads="1"/>
          </p:cNvSpPr>
          <p:nvPr/>
        </p:nvSpPr>
        <p:spPr bwMode="auto">
          <a:xfrm>
            <a:off x="2351088" y="1196975"/>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(4) </a:t>
            </a:r>
            <a:r>
              <a:rPr kumimoji="1" lang="zh-CN" altLang="en-US" sz="2800">
                <a:solidFill>
                  <a:srgbClr val="000099"/>
                </a:solidFill>
                <a:latin typeface="楷体_GB2312" pitchFamily="49" charset="-122"/>
                <a:ea typeface="楷体_GB2312" pitchFamily="49" charset="-122"/>
              </a:rPr>
              <a:t>可以引用结构体变量成员的地址，也可以引用结构体变量的地址。</a:t>
            </a:r>
          </a:p>
          <a:p>
            <a:pPr algn="l">
              <a:spcBef>
                <a:spcPct val="20000"/>
              </a:spcBef>
            </a:pPr>
            <a:r>
              <a:rPr kumimoji="1" lang="zh-CN" altLang="en-US" sz="2800" b="1" u="sng">
                <a:solidFill>
                  <a:srgbClr val="CC0000"/>
                </a:solidFill>
                <a:latin typeface="楷体_GB2312" pitchFamily="49" charset="-122"/>
                <a:ea typeface="楷体_GB2312" pitchFamily="49" charset="-122"/>
              </a:rPr>
              <a:t>例如：</a:t>
            </a:r>
          </a:p>
          <a:p>
            <a:pPr algn="l">
              <a:spcBef>
                <a:spcPct val="20000"/>
              </a:spcBef>
              <a:buFontTx/>
              <a:buChar char="•"/>
            </a:pPr>
            <a:r>
              <a:rPr kumimoji="1" lang="zh-CN" altLang="en-US" sz="2800">
                <a:solidFill>
                  <a:srgbClr val="000099"/>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scanf(″%d″</a:t>
            </a:r>
            <a:r>
              <a:rPr kumimoji="1" lang="zh-CN" altLang="en-US" sz="2800">
                <a:solidFill>
                  <a:srgbClr val="000099"/>
                </a:solidFill>
                <a:latin typeface="楷体_GB2312" pitchFamily="49" charset="-122"/>
                <a:ea typeface="楷体_GB2312" pitchFamily="49" charset="-122"/>
              </a:rPr>
              <a:t>，</a:t>
            </a:r>
            <a:r>
              <a:rPr kumimoji="1" lang="en-US" altLang="zh-CN" sz="2800">
                <a:solidFill>
                  <a:srgbClr val="000099"/>
                </a:solidFill>
                <a:latin typeface="楷体_GB2312" pitchFamily="49" charset="-122"/>
                <a:ea typeface="楷体_GB2312" pitchFamily="49" charset="-122"/>
              </a:rPr>
              <a:t>&amp;student1.num);</a:t>
            </a:r>
            <a:r>
              <a:rPr kumimoji="1" lang="en-US" altLang="zh-CN" sz="2800">
                <a:solidFill>
                  <a:srgbClr val="800000"/>
                </a:solidFill>
                <a:latin typeface="楷体_GB2312" pitchFamily="49" charset="-122"/>
                <a:ea typeface="楷体_GB2312" pitchFamily="49" charset="-122"/>
              </a:rPr>
              <a:t> </a:t>
            </a:r>
          </a:p>
          <a:p>
            <a:pPr algn="l">
              <a:spcBef>
                <a:spcPct val="20000"/>
              </a:spcBef>
            </a:pPr>
            <a:r>
              <a:rPr kumimoji="1" lang="en-US" altLang="zh-CN" sz="2800">
                <a:solidFill>
                  <a:srgbClr val="800000"/>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（输入</a:t>
            </a:r>
            <a:r>
              <a:rPr kumimoji="1" lang="en-US" altLang="zh-CN" sz="2800">
                <a:solidFill>
                  <a:srgbClr val="800000"/>
                </a:solidFill>
                <a:latin typeface="楷体_GB2312" pitchFamily="49" charset="-122"/>
                <a:ea typeface="楷体_GB2312" pitchFamily="49" charset="-122"/>
              </a:rPr>
              <a:t>student1.num</a:t>
            </a:r>
            <a:r>
              <a:rPr kumimoji="1" lang="zh-CN" altLang="en-US" sz="2800">
                <a:solidFill>
                  <a:srgbClr val="800000"/>
                </a:solidFill>
                <a:latin typeface="楷体_GB2312" pitchFamily="49" charset="-122"/>
                <a:ea typeface="楷体_GB2312" pitchFamily="49" charset="-122"/>
              </a:rPr>
              <a:t>的值）</a:t>
            </a:r>
          </a:p>
          <a:p>
            <a:pPr algn="l">
              <a:spcBef>
                <a:spcPct val="20000"/>
              </a:spcBef>
              <a:buFontTx/>
              <a:buChar char="•"/>
            </a:pPr>
            <a:r>
              <a:rPr kumimoji="1" lang="zh-CN" altLang="en-US" sz="2800">
                <a:solidFill>
                  <a:srgbClr val="000099"/>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printf(″%o″</a:t>
            </a:r>
            <a:r>
              <a:rPr kumimoji="1" lang="zh-CN" altLang="en-US" sz="2800">
                <a:solidFill>
                  <a:srgbClr val="000099"/>
                </a:solidFill>
                <a:latin typeface="楷体_GB2312" pitchFamily="49" charset="-122"/>
                <a:ea typeface="楷体_GB2312" pitchFamily="49" charset="-122"/>
              </a:rPr>
              <a:t>，＆</a:t>
            </a:r>
            <a:r>
              <a:rPr kumimoji="1" lang="en-US" altLang="zh-CN" sz="2800">
                <a:solidFill>
                  <a:srgbClr val="000099"/>
                </a:solidFill>
                <a:latin typeface="楷体_GB2312" pitchFamily="49" charset="-122"/>
                <a:ea typeface="楷体_GB2312" pitchFamily="49" charset="-122"/>
              </a:rPr>
              <a:t>student1</a:t>
            </a:r>
            <a:r>
              <a:rPr kumimoji="1" lang="zh-CN" altLang="en-US" sz="2800">
                <a:solidFill>
                  <a:srgbClr val="000099"/>
                </a:solidFill>
                <a:latin typeface="楷体_GB2312" pitchFamily="49" charset="-122"/>
                <a:ea typeface="楷体_GB2312" pitchFamily="49" charset="-122"/>
              </a:rPr>
              <a:t>）； </a:t>
            </a:r>
          </a:p>
          <a:p>
            <a:pPr algn="l">
              <a:spcBef>
                <a:spcPct val="20000"/>
              </a:spcBef>
            </a:pPr>
            <a:r>
              <a:rPr kumimoji="1" lang="zh-CN" altLang="en-US" sz="2800">
                <a:solidFill>
                  <a:srgbClr val="000099"/>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（输出</a:t>
            </a:r>
            <a:r>
              <a:rPr kumimoji="1" lang="en-US" altLang="zh-CN" sz="2800">
                <a:solidFill>
                  <a:srgbClr val="800000"/>
                </a:solidFill>
                <a:latin typeface="楷体_GB2312" pitchFamily="49" charset="-122"/>
                <a:ea typeface="楷体_GB2312" pitchFamily="49" charset="-122"/>
              </a:rPr>
              <a:t>student1</a:t>
            </a:r>
            <a:r>
              <a:rPr kumimoji="1" lang="zh-CN" altLang="en-US" sz="2800">
                <a:solidFill>
                  <a:srgbClr val="800000"/>
                </a:solidFill>
                <a:latin typeface="楷体_GB2312" pitchFamily="49" charset="-122"/>
                <a:ea typeface="楷体_GB2312" pitchFamily="49" charset="-122"/>
              </a:rPr>
              <a:t>的首地址）</a:t>
            </a:r>
          </a:p>
          <a:p>
            <a:pPr algn="l">
              <a:spcBef>
                <a:spcPct val="20000"/>
              </a:spcBef>
            </a:pPr>
            <a:endParaRPr kumimoji="1" lang="en-US" altLang="zh-CN" sz="2800">
              <a:solidFill>
                <a:srgbClr val="800000"/>
              </a:solidFill>
              <a:latin typeface="楷体_GB2312" pitchFamily="49" charset="-122"/>
              <a:ea typeface="楷体_GB2312" pitchFamily="49" charset="-122"/>
            </a:endParaRPr>
          </a:p>
        </p:txBody>
      </p:sp>
    </p:spTree>
    <p:extLst>
      <p:ext uri="{BB962C8B-B14F-4D97-AF65-F5344CB8AC3E}">
        <p14:creationId xmlns:p14="http://schemas.microsoft.com/office/powerpoint/2010/main" val="2815964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9026"/>
                                        </p:tgtEl>
                                        <p:attrNameLst>
                                          <p:attrName>style.visibility</p:attrName>
                                        </p:attrNameLst>
                                      </p:cBhvr>
                                      <p:to>
                                        <p:strVal val="visible"/>
                                      </p:to>
                                    </p:set>
                                    <p:animEffect transition="in" filter="blinds(vertical)">
                                      <p:cBhvr>
                                        <p:cTn id="7" dur="500"/>
                                        <p:tgtEl>
                                          <p:spTgt spid="140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9028"/>
                                        </p:tgtEl>
                                        <p:attrNameLst>
                                          <p:attrName>style.visibility</p:attrName>
                                        </p:attrNameLst>
                                      </p:cBhvr>
                                      <p:to>
                                        <p:strVal val="visible"/>
                                      </p:to>
                                    </p:set>
                                    <p:animEffect transition="in" filter="wipe(left)">
                                      <p:cBhvr>
                                        <p:cTn id="12" dur="1000"/>
                                        <p:tgtEl>
                                          <p:spTgt spid="140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6" grpId="0" autoUpdateAnimBg="0"/>
      <p:bldP spid="140902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10051"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§11.3</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结构体变量的引用</a:t>
            </a:r>
          </a:p>
        </p:txBody>
      </p:sp>
      <p:sp>
        <p:nvSpPr>
          <p:cNvPr id="1410052" name="Rectangle 4"/>
          <p:cNvSpPr>
            <a:spLocks noChangeArrowheads="1"/>
          </p:cNvSpPr>
          <p:nvPr/>
        </p:nvSpPr>
        <p:spPr bwMode="auto">
          <a:xfrm>
            <a:off x="2351088" y="1341438"/>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但不能用以下语句整体读入结构体变量，</a:t>
            </a:r>
          </a:p>
          <a:p>
            <a:pPr algn="l">
              <a:spcBef>
                <a:spcPct val="20000"/>
              </a:spcBef>
            </a:pPr>
            <a:r>
              <a:rPr kumimoji="1" lang="zh-CN" altLang="en-US" sz="2800" b="1" u="sng">
                <a:solidFill>
                  <a:srgbClr val="CC0000"/>
                </a:solidFill>
                <a:latin typeface="楷体_GB2312" pitchFamily="49" charset="-122"/>
                <a:ea typeface="楷体_GB2312" pitchFamily="49" charset="-122"/>
              </a:rPr>
              <a:t>例如：</a:t>
            </a:r>
          </a:p>
          <a:p>
            <a:pPr algn="l">
              <a:spcBef>
                <a:spcPct val="20000"/>
              </a:spcBef>
            </a:pPr>
            <a:r>
              <a:rPr kumimoji="1" lang="zh-CN" altLang="en-US" sz="2800" b="1">
                <a:solidFill>
                  <a:srgbClr val="CC0000"/>
                </a:solidFill>
                <a:latin typeface="楷体_GB2312" pitchFamily="49" charset="-122"/>
                <a:ea typeface="楷体_GB2312" pitchFamily="49" charset="-122"/>
              </a:rPr>
              <a:t>    </a:t>
            </a:r>
            <a:r>
              <a:rPr kumimoji="1" lang="en-US" altLang="zh-CN" sz="2800">
                <a:latin typeface="楷体_GB2312" pitchFamily="49" charset="-122"/>
                <a:ea typeface="楷体_GB2312" pitchFamily="49" charset="-122"/>
              </a:rPr>
              <a:t>scanf</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s</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c</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f</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s″</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student1</a:t>
            </a:r>
            <a:r>
              <a:rPr kumimoji="1" lang="zh-CN" altLang="en-US" sz="2800">
                <a:latin typeface="楷体_GB2312" pitchFamily="49" charset="-122"/>
                <a:ea typeface="楷体_GB2312" pitchFamily="49" charset="-122"/>
              </a:rPr>
              <a:t>）；</a:t>
            </a:r>
          </a:p>
          <a:p>
            <a:pPr algn="l">
              <a:spcBef>
                <a:spcPct val="20000"/>
              </a:spcBef>
            </a:pPr>
            <a:r>
              <a:rPr kumimoji="1" lang="zh-CN" altLang="en-US" sz="2800">
                <a:latin typeface="楷体_GB2312" pitchFamily="49" charset="-122"/>
                <a:ea typeface="楷体_GB2312" pitchFamily="49" charset="-122"/>
              </a:rPr>
              <a:t>    </a:t>
            </a:r>
          </a:p>
          <a:p>
            <a:pPr algn="l">
              <a:spcBef>
                <a:spcPct val="20000"/>
              </a:spcBef>
            </a:pPr>
            <a:r>
              <a:rPr kumimoji="1" lang="zh-CN" altLang="en-US" sz="2800">
                <a:latin typeface="楷体_GB2312" pitchFamily="49" charset="-122"/>
                <a:ea typeface="楷体_GB2312" pitchFamily="49" charset="-122"/>
              </a:rPr>
              <a:t>  </a:t>
            </a:r>
            <a:r>
              <a:rPr kumimoji="1" lang="zh-CN" altLang="en-US" sz="3200" b="1">
                <a:solidFill>
                  <a:srgbClr val="000099"/>
                </a:solidFill>
                <a:latin typeface="宋体" panose="02010600030101010101" pitchFamily="2" charset="-122"/>
              </a:rPr>
              <a:t>结构体变量的地址主要用作函数参数，</a:t>
            </a:r>
          </a:p>
          <a:p>
            <a:pPr algn="l">
              <a:spcBef>
                <a:spcPct val="20000"/>
              </a:spcBef>
            </a:pPr>
            <a:r>
              <a:rPr kumimoji="1" lang="zh-CN" altLang="en-US" sz="3200" b="1">
                <a:solidFill>
                  <a:srgbClr val="000099"/>
                </a:solidFill>
                <a:latin typeface="宋体" panose="02010600030101010101" pitchFamily="2" charset="-122"/>
              </a:rPr>
              <a:t>传递结构体变量的地址。</a:t>
            </a:r>
            <a:r>
              <a:rPr kumimoji="1" lang="zh-CN" altLang="en-US" sz="4400">
                <a:solidFill>
                  <a:srgbClr val="4D4D4D"/>
                </a:solidFill>
              </a:rPr>
              <a:t> </a:t>
            </a:r>
            <a:r>
              <a:rPr kumimoji="1" lang="zh-CN" altLang="en-US" sz="2800">
                <a:solidFill>
                  <a:srgbClr val="000099"/>
                </a:solidFill>
                <a:latin typeface="楷体_GB2312" pitchFamily="49" charset="-122"/>
                <a:ea typeface="楷体_GB2312" pitchFamily="49" charset="-122"/>
              </a:rPr>
              <a:t> </a:t>
            </a:r>
          </a:p>
        </p:txBody>
      </p:sp>
    </p:spTree>
    <p:extLst>
      <p:ext uri="{BB962C8B-B14F-4D97-AF65-F5344CB8AC3E}">
        <p14:creationId xmlns:p14="http://schemas.microsoft.com/office/powerpoint/2010/main" val="3121707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10050"/>
                                        </p:tgtEl>
                                        <p:attrNameLst>
                                          <p:attrName>style.visibility</p:attrName>
                                        </p:attrNameLst>
                                      </p:cBhvr>
                                      <p:to>
                                        <p:strVal val="visible"/>
                                      </p:to>
                                    </p:set>
                                    <p:animEffect transition="in" filter="blinds(vertical)">
                                      <p:cBhvr>
                                        <p:cTn id="7" dur="500"/>
                                        <p:tgtEl>
                                          <p:spTgt spid="1410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0052"/>
                                        </p:tgtEl>
                                        <p:attrNameLst>
                                          <p:attrName>style.visibility</p:attrName>
                                        </p:attrNameLst>
                                      </p:cBhvr>
                                      <p:to>
                                        <p:strVal val="visible"/>
                                      </p:to>
                                    </p:set>
                                    <p:animEffect transition="in" filter="wipe(left)">
                                      <p:cBhvr>
                                        <p:cTn id="12" dur="1000"/>
                                        <p:tgtEl>
                                          <p:spTgt spid="141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0" grpId="0" autoUpdateAnimBg="0"/>
      <p:bldP spid="141005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11075"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４结构体变量的初始化</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11076" name="Rectangle 4"/>
          <p:cNvSpPr>
            <a:spLocks noChangeArrowheads="1"/>
          </p:cNvSpPr>
          <p:nvPr/>
        </p:nvSpPr>
        <p:spPr bwMode="auto">
          <a:xfrm>
            <a:off x="2351088" y="1341438"/>
            <a:ext cx="75612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但不能用以下语句整体读入结构体变量，</a:t>
            </a:r>
          </a:p>
          <a:p>
            <a:pPr algn="l">
              <a:spcBef>
                <a:spcPct val="20000"/>
              </a:spcBef>
            </a:pPr>
            <a:r>
              <a:rPr kumimoji="1" lang="zh-CN" altLang="en-US" sz="2800" b="1" u="sng">
                <a:solidFill>
                  <a:srgbClr val="CC0000"/>
                </a:solidFill>
                <a:latin typeface="楷体_GB2312" pitchFamily="49" charset="-122"/>
                <a:ea typeface="楷体_GB2312" pitchFamily="49" charset="-122"/>
              </a:rPr>
              <a:t>例如：</a:t>
            </a:r>
          </a:p>
          <a:p>
            <a:pPr algn="l">
              <a:spcBef>
                <a:spcPct val="20000"/>
              </a:spcBef>
            </a:pPr>
            <a:r>
              <a:rPr kumimoji="1" lang="zh-CN" altLang="en-US" sz="2800" b="1">
                <a:solidFill>
                  <a:srgbClr val="CC0000"/>
                </a:solidFill>
                <a:latin typeface="楷体_GB2312" pitchFamily="49" charset="-122"/>
                <a:ea typeface="楷体_GB2312" pitchFamily="49" charset="-122"/>
              </a:rPr>
              <a:t>    </a:t>
            </a:r>
            <a:r>
              <a:rPr kumimoji="1" lang="en-US" altLang="zh-CN" sz="2800">
                <a:latin typeface="楷体_GB2312" pitchFamily="49" charset="-122"/>
                <a:ea typeface="楷体_GB2312" pitchFamily="49" charset="-122"/>
              </a:rPr>
              <a:t>scanf</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s</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c</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f</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s″</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student1</a:t>
            </a:r>
            <a:r>
              <a:rPr kumimoji="1" lang="zh-CN" altLang="en-US" sz="2800">
                <a:latin typeface="楷体_GB2312" pitchFamily="49" charset="-122"/>
                <a:ea typeface="楷体_GB2312" pitchFamily="49" charset="-122"/>
              </a:rPr>
              <a:t>）；</a:t>
            </a:r>
          </a:p>
          <a:p>
            <a:pPr algn="l">
              <a:spcBef>
                <a:spcPct val="20000"/>
              </a:spcBef>
            </a:pPr>
            <a:r>
              <a:rPr kumimoji="1" lang="zh-CN" altLang="en-US" sz="2800">
                <a:latin typeface="楷体_GB2312" pitchFamily="49" charset="-122"/>
                <a:ea typeface="楷体_GB2312" pitchFamily="49" charset="-122"/>
              </a:rPr>
              <a:t>    </a:t>
            </a:r>
          </a:p>
          <a:p>
            <a:pPr algn="l">
              <a:spcBef>
                <a:spcPct val="20000"/>
              </a:spcBef>
            </a:pPr>
            <a:r>
              <a:rPr kumimoji="1" lang="zh-CN" altLang="en-US" sz="2800">
                <a:latin typeface="楷体_GB2312" pitchFamily="49" charset="-122"/>
                <a:ea typeface="楷体_GB2312" pitchFamily="49" charset="-122"/>
              </a:rPr>
              <a:t>  </a:t>
            </a:r>
            <a:r>
              <a:rPr kumimoji="1" lang="zh-CN" altLang="en-US" sz="3200" b="1">
                <a:solidFill>
                  <a:srgbClr val="000099"/>
                </a:solidFill>
                <a:latin typeface="宋体" panose="02010600030101010101" pitchFamily="2" charset="-122"/>
              </a:rPr>
              <a:t>结构体变量的地址主要用作函数参数，传递结构体变量的地址。</a:t>
            </a:r>
            <a:r>
              <a:rPr kumimoji="1" lang="zh-CN" altLang="en-US" sz="4400">
                <a:solidFill>
                  <a:srgbClr val="4D4D4D"/>
                </a:solidFill>
              </a:rPr>
              <a:t> </a:t>
            </a:r>
            <a:r>
              <a:rPr kumimoji="1" lang="zh-CN" altLang="en-US" sz="2800">
                <a:solidFill>
                  <a:srgbClr val="000099"/>
                </a:solidFill>
                <a:latin typeface="楷体_GB2312" pitchFamily="49" charset="-122"/>
                <a:ea typeface="楷体_GB2312" pitchFamily="49" charset="-122"/>
              </a:rPr>
              <a:t> </a:t>
            </a:r>
          </a:p>
        </p:txBody>
      </p:sp>
      <p:sp>
        <p:nvSpPr>
          <p:cNvPr id="686085" name="Rectangle 5"/>
          <p:cNvSpPr>
            <a:spLocks noChangeArrowheads="1"/>
          </p:cNvSpPr>
          <p:nvPr/>
        </p:nvSpPr>
        <p:spPr bwMode="auto">
          <a:xfrm>
            <a:off x="1703388" y="1008064"/>
            <a:ext cx="8820150" cy="5661025"/>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zh-CN" altLang="en-US" sz="3200" b="1" u="sng">
                <a:solidFill>
                  <a:srgbClr val="66FF33"/>
                </a:solidFill>
              </a:rPr>
              <a:t>例</a:t>
            </a:r>
            <a:r>
              <a:rPr kumimoji="1" lang="en-US" altLang="zh-CN" sz="3200" b="1" u="sng">
                <a:solidFill>
                  <a:srgbClr val="66FF33"/>
                </a:solidFill>
              </a:rPr>
              <a:t>11.1  </a:t>
            </a:r>
            <a:r>
              <a:rPr kumimoji="1" lang="zh-CN" altLang="en-US" sz="3200" b="1" u="sng">
                <a:solidFill>
                  <a:srgbClr val="66FF33"/>
                </a:solidFill>
              </a:rPr>
              <a:t>对结构体变量初始化</a:t>
            </a:r>
            <a:r>
              <a:rPr kumimoji="1" lang="en-US" altLang="zh-CN" sz="3200" b="1" u="sng">
                <a:solidFill>
                  <a:srgbClr val="66FF33"/>
                </a:solidFill>
              </a:rPr>
              <a:t>.</a:t>
            </a:r>
            <a:r>
              <a:rPr kumimoji="1" lang="en-US" altLang="zh-CN" sz="3600" b="1" u="sng">
                <a:solidFill>
                  <a:srgbClr val="66FF33"/>
                </a:solidFill>
              </a:rPr>
              <a:t/>
            </a:r>
            <a:br>
              <a:rPr kumimoji="1" lang="en-US" altLang="zh-CN" sz="3600" b="1" u="sng">
                <a:solidFill>
                  <a:srgbClr val="66FF33"/>
                </a:solidFill>
              </a:rPr>
            </a:br>
            <a:r>
              <a:rPr kumimoji="1" lang="en-US" altLang="zh-CN" sz="2800" b="1">
                <a:solidFill>
                  <a:schemeClr val="bg1"/>
                </a:solidFill>
                <a:latin typeface="宋体" panose="02010600030101010101" pitchFamily="2" charset="-122"/>
              </a:rPr>
              <a:t>#include &lt;stdio.h&gt;</a:t>
            </a:r>
            <a:br>
              <a:rPr kumimoji="1" lang="en-US" altLang="zh-CN" sz="2800" b="1">
                <a:solidFill>
                  <a:schemeClr val="bg1"/>
                </a:solidFill>
                <a:latin typeface="宋体" panose="02010600030101010101" pitchFamily="2" charset="-122"/>
              </a:rPr>
            </a:br>
            <a:r>
              <a:rPr kumimoji="1" lang="en-US" altLang="zh-CN" sz="2800" b="1">
                <a:solidFill>
                  <a:schemeClr val="bg1"/>
                </a:solidFill>
                <a:latin typeface="宋体" panose="02010600030101010101" pitchFamily="2" charset="-122"/>
              </a:rPr>
              <a:t>void main</a:t>
            </a:r>
            <a:r>
              <a:rPr kumimoji="1" lang="zh-CN" altLang="en-US" sz="2800" b="1">
                <a:solidFill>
                  <a:schemeClr val="bg1"/>
                </a:solidFill>
                <a:latin typeface="宋体" panose="02010600030101010101" pitchFamily="2" charset="-122"/>
              </a:rPr>
              <a:t>（）</a:t>
            </a:r>
            <a:br>
              <a:rPr kumimoji="1" lang="zh-CN" altLang="en-US" sz="2800" b="1">
                <a:solidFill>
                  <a:schemeClr val="bg1"/>
                </a:solidFill>
                <a:latin typeface="宋体" panose="02010600030101010101" pitchFamily="2" charset="-122"/>
              </a:rPr>
            </a:br>
            <a:r>
              <a:rPr kumimoji="1" lang="zh-CN" altLang="en-US" sz="2800" b="1">
                <a:solidFill>
                  <a:schemeClr val="bg1"/>
                </a:solidFill>
                <a:latin typeface="宋体" panose="02010600030101010101" pitchFamily="2" charset="-122"/>
              </a:rPr>
              <a:t>   </a:t>
            </a:r>
            <a:r>
              <a:rPr kumimoji="1" lang="en-US" altLang="zh-CN" sz="2800" b="1">
                <a:solidFill>
                  <a:schemeClr val="bg1"/>
                </a:solidFill>
                <a:latin typeface="宋体" panose="02010600030101010101" pitchFamily="2" charset="-122"/>
              </a:rPr>
              <a:t>{struct student</a:t>
            </a:r>
            <a:br>
              <a:rPr kumimoji="1" lang="en-US" altLang="zh-CN" sz="2800" b="1">
                <a:solidFill>
                  <a:schemeClr val="bg1"/>
                </a:solidFill>
                <a:latin typeface="宋体" panose="02010600030101010101" pitchFamily="2" charset="-122"/>
              </a:rPr>
            </a:br>
            <a:r>
              <a:rPr kumimoji="1" lang="en-US" altLang="zh-CN" sz="2800" b="1">
                <a:solidFill>
                  <a:schemeClr val="bg1"/>
                </a:solidFill>
                <a:latin typeface="宋体" panose="02010600030101010101" pitchFamily="2" charset="-122"/>
              </a:rPr>
              <a:t>    </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long int num</a:t>
            </a:r>
            <a:r>
              <a:rPr kumimoji="1" lang="zh-CN" altLang="en-US" sz="2800" b="1">
                <a:solidFill>
                  <a:schemeClr val="bg1"/>
                </a:solidFill>
                <a:latin typeface="宋体" panose="02010600030101010101" pitchFamily="2" charset="-122"/>
              </a:rPr>
              <a:t>；</a:t>
            </a:r>
            <a:br>
              <a:rPr kumimoji="1" lang="zh-CN" altLang="en-US" sz="2800" b="1">
                <a:solidFill>
                  <a:schemeClr val="bg1"/>
                </a:solidFill>
                <a:latin typeface="宋体" panose="02010600030101010101" pitchFamily="2" charset="-122"/>
              </a:rPr>
            </a:br>
            <a:r>
              <a:rPr kumimoji="1" lang="zh-CN" altLang="en-US" sz="2800" b="1">
                <a:solidFill>
                  <a:schemeClr val="bg1"/>
                </a:solidFill>
                <a:latin typeface="宋体" panose="02010600030101010101" pitchFamily="2" charset="-122"/>
              </a:rPr>
              <a:t>      </a:t>
            </a:r>
            <a:r>
              <a:rPr kumimoji="1" lang="en-US" altLang="zh-CN" sz="2800" b="1">
                <a:solidFill>
                  <a:schemeClr val="bg1"/>
                </a:solidFill>
                <a:latin typeface="宋体" panose="02010600030101010101" pitchFamily="2" charset="-122"/>
              </a:rPr>
              <a:t>char name[20];</a:t>
            </a:r>
            <a:br>
              <a:rPr kumimoji="1" lang="en-US" altLang="zh-CN" sz="2800" b="1">
                <a:solidFill>
                  <a:schemeClr val="bg1"/>
                </a:solidFill>
                <a:latin typeface="宋体" panose="02010600030101010101" pitchFamily="2" charset="-122"/>
              </a:rPr>
            </a:br>
            <a:r>
              <a:rPr kumimoji="1" lang="en-US" altLang="zh-CN" sz="2800" b="1">
                <a:solidFill>
                  <a:schemeClr val="bg1"/>
                </a:solidFill>
                <a:latin typeface="宋体" panose="02010600030101010101" pitchFamily="2" charset="-122"/>
              </a:rPr>
              <a:t>      char sex</a:t>
            </a:r>
            <a:r>
              <a:rPr kumimoji="1" lang="zh-CN" altLang="en-US" sz="2800" b="1">
                <a:solidFill>
                  <a:schemeClr val="bg1"/>
                </a:solidFill>
                <a:latin typeface="宋体" panose="02010600030101010101" pitchFamily="2" charset="-122"/>
              </a:rPr>
              <a:t>；</a:t>
            </a:r>
            <a:br>
              <a:rPr kumimoji="1" lang="zh-CN" altLang="en-US" sz="2800" b="1">
                <a:solidFill>
                  <a:schemeClr val="bg1"/>
                </a:solidFill>
                <a:latin typeface="宋体" panose="02010600030101010101" pitchFamily="2" charset="-122"/>
              </a:rPr>
            </a:br>
            <a:r>
              <a:rPr kumimoji="1" lang="zh-CN" altLang="en-US" sz="2800" b="1">
                <a:solidFill>
                  <a:schemeClr val="bg1"/>
                </a:solidFill>
                <a:latin typeface="宋体" panose="02010600030101010101" pitchFamily="2" charset="-122"/>
              </a:rPr>
              <a:t>      </a:t>
            </a:r>
            <a:r>
              <a:rPr kumimoji="1" lang="en-US" altLang="zh-CN" sz="2800" b="1">
                <a:solidFill>
                  <a:schemeClr val="bg1"/>
                </a:solidFill>
                <a:latin typeface="宋体" panose="02010600030101010101" pitchFamily="2" charset="-122"/>
              </a:rPr>
              <a:t>char addr[20]</a:t>
            </a:r>
            <a:r>
              <a:rPr kumimoji="1" lang="zh-CN" altLang="en-US" sz="2800" b="1">
                <a:solidFill>
                  <a:schemeClr val="bg1"/>
                </a:solidFill>
                <a:latin typeface="宋体" panose="02010600030101010101" pitchFamily="2" charset="-122"/>
              </a:rPr>
              <a:t>；</a:t>
            </a:r>
            <a:br>
              <a:rPr kumimoji="1" lang="zh-CN" altLang="en-US" sz="2800" b="1">
                <a:solidFill>
                  <a:schemeClr val="bg1"/>
                </a:solidFill>
                <a:latin typeface="宋体" panose="02010600030101010101" pitchFamily="2" charset="-122"/>
              </a:rPr>
            </a:br>
            <a:r>
              <a:rPr kumimoji="1" lang="zh-CN" altLang="en-US" sz="2800" b="1">
                <a:solidFill>
                  <a:schemeClr val="bg1"/>
                </a:solidFill>
                <a:latin typeface="宋体" panose="02010600030101010101" pitchFamily="2" charset="-122"/>
              </a:rPr>
              <a:t>     ｝</a:t>
            </a:r>
            <a:r>
              <a:rPr kumimoji="1" lang="en-US" altLang="zh-CN" sz="2800" b="1">
                <a:solidFill>
                  <a:schemeClr val="bg1"/>
                </a:solidFill>
                <a:latin typeface="宋体" panose="02010600030101010101" pitchFamily="2" charset="-122"/>
              </a:rPr>
              <a:t>a={10101</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″LiLin″</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′M′</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″123 Beijing Road″</a:t>
            </a:r>
            <a:r>
              <a:rPr kumimoji="1" lang="zh-CN" altLang="en-US" sz="2800" b="1">
                <a:solidFill>
                  <a:schemeClr val="bg1"/>
                </a:solidFill>
                <a:latin typeface="宋体" panose="02010600030101010101" pitchFamily="2" charset="-122"/>
              </a:rPr>
              <a:t>｝； </a:t>
            </a:r>
            <a:r>
              <a:rPr kumimoji="1" lang="en-US" altLang="zh-CN" sz="2800" b="1" u="sng">
                <a:solidFill>
                  <a:srgbClr val="66FF33"/>
                </a:solidFill>
              </a:rPr>
              <a:t>/* </a:t>
            </a:r>
            <a:r>
              <a:rPr kumimoji="1" lang="zh-CN" altLang="en-US" sz="2800" b="1" u="sng">
                <a:solidFill>
                  <a:srgbClr val="66FF33"/>
                </a:solidFill>
              </a:rPr>
              <a:t>对结构体变量</a:t>
            </a:r>
            <a:r>
              <a:rPr kumimoji="1" lang="en-US" altLang="zh-CN" sz="2800" b="1" u="sng">
                <a:solidFill>
                  <a:srgbClr val="66FF33"/>
                </a:solidFill>
              </a:rPr>
              <a:t>a</a:t>
            </a:r>
            <a:r>
              <a:rPr kumimoji="1" lang="zh-CN" altLang="en-US" sz="2800" b="1" u="sng">
                <a:solidFill>
                  <a:srgbClr val="66FF33"/>
                </a:solidFill>
              </a:rPr>
              <a:t>赋初值*</a:t>
            </a:r>
            <a:r>
              <a:rPr kumimoji="1" lang="en-US" altLang="zh-CN" sz="2800" b="1" u="sng">
                <a:solidFill>
                  <a:srgbClr val="66FF33"/>
                </a:solidFill>
              </a:rPr>
              <a:t>/</a:t>
            </a:r>
            <a:br>
              <a:rPr kumimoji="1" lang="en-US" altLang="zh-CN" sz="2800" b="1" u="sng">
                <a:solidFill>
                  <a:srgbClr val="66FF33"/>
                </a:solidFill>
              </a:rPr>
            </a:br>
            <a:r>
              <a:rPr kumimoji="1" lang="en-US" altLang="zh-CN" sz="2800" b="1">
                <a:solidFill>
                  <a:schemeClr val="bg1"/>
                </a:solidFill>
                <a:latin typeface="宋体" panose="02010600030101010101" pitchFamily="2" charset="-122"/>
              </a:rPr>
              <a:t>printf(″No.:%ld</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nname:%s</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nsex:%c</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naddress:%s</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n″</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a.num</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a.name</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a.sex</a:t>
            </a:r>
            <a:r>
              <a:rPr kumimoji="1" lang="zh-CN" altLang="en-US" sz="2800" b="1">
                <a:solidFill>
                  <a:schemeClr val="bg1"/>
                </a:solidFill>
                <a:latin typeface="宋体" panose="02010600030101010101" pitchFamily="2" charset="-122"/>
              </a:rPr>
              <a:t>，</a:t>
            </a:r>
            <a:r>
              <a:rPr kumimoji="1" lang="en-US" altLang="zh-CN" sz="2800" b="1">
                <a:solidFill>
                  <a:schemeClr val="bg1"/>
                </a:solidFill>
                <a:latin typeface="宋体" panose="02010600030101010101" pitchFamily="2" charset="-122"/>
              </a:rPr>
              <a:t>a.addr);</a:t>
            </a:r>
            <a:r>
              <a:rPr kumimoji="1" lang="zh-CN" altLang="en-US" sz="2800" b="1">
                <a:solidFill>
                  <a:schemeClr val="bg1"/>
                </a:solidFill>
                <a:latin typeface="宋体" panose="02010600030101010101" pitchFamily="2" charset="-122"/>
              </a:rPr>
              <a:t>　　   ｝　</a:t>
            </a:r>
            <a:r>
              <a:rPr kumimoji="1" lang="zh-CN" altLang="en-US" sz="2400" b="1">
                <a:solidFill>
                  <a:schemeClr val="bg1"/>
                </a:solidFill>
                <a:latin typeface="宋体" panose="02010600030101010101" pitchFamily="2" charset="-122"/>
              </a:rPr>
              <a:t> </a:t>
            </a:r>
          </a:p>
        </p:txBody>
      </p:sp>
      <p:sp>
        <p:nvSpPr>
          <p:cNvPr id="1411078" name="Rectangle 6"/>
          <p:cNvSpPr>
            <a:spLocks noChangeArrowheads="1"/>
          </p:cNvSpPr>
          <p:nvPr/>
        </p:nvSpPr>
        <p:spPr bwMode="auto">
          <a:xfrm>
            <a:off x="5880101" y="549276"/>
            <a:ext cx="4537075" cy="2735263"/>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p>
          <a:p>
            <a:pPr algn="l">
              <a:spcBef>
                <a:spcPct val="20000"/>
              </a:spcBef>
            </a:pPr>
            <a:r>
              <a:rPr kumimoji="1" lang="en-US" altLang="zh-CN" sz="2800" b="1">
                <a:solidFill>
                  <a:schemeClr val="bg1"/>
                </a:solidFill>
              </a:rPr>
              <a:t>No.</a:t>
            </a:r>
            <a:r>
              <a:rPr kumimoji="1" lang="zh-CN" altLang="en-US" sz="2800" b="1">
                <a:solidFill>
                  <a:schemeClr val="bg1"/>
                </a:solidFill>
              </a:rPr>
              <a:t>：</a:t>
            </a:r>
            <a:r>
              <a:rPr kumimoji="1" lang="en-US" altLang="zh-CN" sz="2800" b="1">
                <a:solidFill>
                  <a:schemeClr val="bg1"/>
                </a:solidFill>
              </a:rPr>
              <a:t>10101</a:t>
            </a:r>
          </a:p>
          <a:p>
            <a:pPr algn="l">
              <a:spcBef>
                <a:spcPct val="20000"/>
              </a:spcBef>
            </a:pPr>
            <a:r>
              <a:rPr kumimoji="1" lang="en-US" altLang="zh-CN" sz="2800" b="1">
                <a:solidFill>
                  <a:schemeClr val="bg1"/>
                </a:solidFill>
              </a:rPr>
              <a:t>name</a:t>
            </a:r>
            <a:r>
              <a:rPr kumimoji="1" lang="zh-CN" altLang="en-US" sz="2800" b="1">
                <a:solidFill>
                  <a:schemeClr val="bg1"/>
                </a:solidFill>
              </a:rPr>
              <a:t>：</a:t>
            </a:r>
            <a:r>
              <a:rPr kumimoji="1" lang="en-US" altLang="zh-CN" sz="2800" b="1">
                <a:solidFill>
                  <a:schemeClr val="bg1"/>
                </a:solidFill>
              </a:rPr>
              <a:t>LiLin</a:t>
            </a:r>
          </a:p>
          <a:p>
            <a:pPr algn="l">
              <a:spcBef>
                <a:spcPct val="20000"/>
              </a:spcBef>
            </a:pPr>
            <a:r>
              <a:rPr kumimoji="1" lang="en-US" altLang="zh-CN" sz="2800" b="1">
                <a:solidFill>
                  <a:schemeClr val="bg1"/>
                </a:solidFill>
              </a:rPr>
              <a:t>sex</a:t>
            </a:r>
            <a:r>
              <a:rPr kumimoji="1" lang="zh-CN" altLang="en-US" sz="2800" b="1">
                <a:solidFill>
                  <a:schemeClr val="bg1"/>
                </a:solidFill>
              </a:rPr>
              <a:t>：Ｍ</a:t>
            </a:r>
          </a:p>
          <a:p>
            <a:pPr algn="l">
              <a:spcBef>
                <a:spcPct val="20000"/>
              </a:spcBef>
            </a:pPr>
            <a:r>
              <a:rPr kumimoji="1" lang="en-US" altLang="zh-CN" sz="2800" b="1">
                <a:solidFill>
                  <a:schemeClr val="bg1"/>
                </a:solidFill>
              </a:rPr>
              <a:t>address</a:t>
            </a:r>
            <a:r>
              <a:rPr kumimoji="1" lang="zh-CN" altLang="en-US" sz="2800" b="1">
                <a:solidFill>
                  <a:schemeClr val="bg1"/>
                </a:solidFill>
              </a:rPr>
              <a:t>：</a:t>
            </a:r>
            <a:r>
              <a:rPr kumimoji="1" lang="en-US" altLang="zh-CN" sz="2800" b="1">
                <a:solidFill>
                  <a:schemeClr val="bg1"/>
                </a:solidFill>
              </a:rPr>
              <a:t>123 Beijing Road</a:t>
            </a:r>
          </a:p>
        </p:txBody>
      </p:sp>
    </p:spTree>
    <p:extLst>
      <p:ext uri="{BB962C8B-B14F-4D97-AF65-F5344CB8AC3E}">
        <p14:creationId xmlns:p14="http://schemas.microsoft.com/office/powerpoint/2010/main" val="20395335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11074"/>
                                        </p:tgtEl>
                                        <p:attrNameLst>
                                          <p:attrName>style.visibility</p:attrName>
                                        </p:attrNameLst>
                                      </p:cBhvr>
                                      <p:to>
                                        <p:strVal val="visible"/>
                                      </p:to>
                                    </p:set>
                                    <p:animEffect transition="in" filter="blinds(vertical)">
                                      <p:cBhvr>
                                        <p:cTn id="7" dur="500"/>
                                        <p:tgtEl>
                                          <p:spTgt spid="141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1076"/>
                                        </p:tgtEl>
                                        <p:attrNameLst>
                                          <p:attrName>style.visibility</p:attrName>
                                        </p:attrNameLst>
                                      </p:cBhvr>
                                      <p:to>
                                        <p:strVal val="visible"/>
                                      </p:to>
                                    </p:set>
                                    <p:animEffect transition="in" filter="wipe(left)">
                                      <p:cBhvr>
                                        <p:cTn id="12" dur="1000"/>
                                        <p:tgtEl>
                                          <p:spTgt spid="14110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1078"/>
                                        </p:tgtEl>
                                        <p:attrNameLst>
                                          <p:attrName>style.visibility</p:attrName>
                                        </p:attrNameLst>
                                      </p:cBhvr>
                                      <p:to>
                                        <p:strVal val="visible"/>
                                      </p:to>
                                    </p:set>
                                    <p:animEffect transition="in" filter="blinds(horizontal)">
                                      <p:cBhvr>
                                        <p:cTn id="17" dur="500"/>
                                        <p:tgtEl>
                                          <p:spTgt spid="141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4" grpId="0" autoUpdateAnimBg="0"/>
      <p:bldP spid="1411076" grpId="0" autoUpdateAnimBg="0"/>
      <p:bldP spid="14110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12099"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2100" name="Rectangle 4"/>
          <p:cNvSpPr>
            <a:spLocks noChangeArrowheads="1"/>
          </p:cNvSpPr>
          <p:nvPr/>
        </p:nvSpPr>
        <p:spPr bwMode="auto">
          <a:xfrm>
            <a:off x="2351088" y="1341438"/>
            <a:ext cx="73453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a:solidFill>
                  <a:srgbClr val="000099"/>
                </a:solidFill>
                <a:latin typeface="楷体_GB2312" pitchFamily="49" charset="-122"/>
                <a:ea typeface="楷体_GB2312" pitchFamily="49" charset="-122"/>
              </a:rPr>
              <a:t>    </a:t>
            </a:r>
            <a:r>
              <a:rPr kumimoji="1" lang="zh-CN" altLang="en-US" sz="3200">
                <a:solidFill>
                  <a:srgbClr val="000099"/>
                </a:solidFill>
                <a:latin typeface="楷体_GB2312" pitchFamily="49" charset="-122"/>
                <a:ea typeface="楷体_GB2312" pitchFamily="49" charset="-122"/>
              </a:rPr>
              <a:t>一个结构体变量中可以存放一组数</a:t>
            </a:r>
          </a:p>
          <a:p>
            <a:pPr algn="l">
              <a:spcBef>
                <a:spcPct val="20000"/>
              </a:spcBef>
            </a:pPr>
            <a:r>
              <a:rPr kumimoji="1" lang="zh-CN" altLang="en-US" sz="3200">
                <a:solidFill>
                  <a:srgbClr val="000099"/>
                </a:solidFill>
                <a:latin typeface="楷体_GB2312" pitchFamily="49" charset="-122"/>
                <a:ea typeface="楷体_GB2312" pitchFamily="49" charset="-122"/>
              </a:rPr>
              <a:t>据（如一个学生的学号、姓名、成绩等</a:t>
            </a:r>
          </a:p>
          <a:p>
            <a:pPr algn="l">
              <a:spcBef>
                <a:spcPct val="20000"/>
              </a:spcBef>
            </a:pPr>
            <a:r>
              <a:rPr kumimoji="1" lang="zh-CN" altLang="en-US" sz="3200">
                <a:solidFill>
                  <a:srgbClr val="000099"/>
                </a:solidFill>
                <a:latin typeface="楷体_GB2312" pitchFamily="49" charset="-122"/>
                <a:ea typeface="楷体_GB2312" pitchFamily="49" charset="-122"/>
              </a:rPr>
              <a:t>数据）。如果有１０个学生的数据需要</a:t>
            </a:r>
          </a:p>
          <a:p>
            <a:pPr algn="l">
              <a:spcBef>
                <a:spcPct val="20000"/>
              </a:spcBef>
            </a:pPr>
            <a:r>
              <a:rPr kumimoji="1" lang="zh-CN" altLang="en-US" sz="3200">
                <a:solidFill>
                  <a:srgbClr val="000099"/>
                </a:solidFill>
                <a:latin typeface="楷体_GB2312" pitchFamily="49" charset="-122"/>
                <a:ea typeface="楷体_GB2312" pitchFamily="49" charset="-122"/>
              </a:rPr>
              <a:t>参加运算，显然应该用数组，这就是结</a:t>
            </a:r>
          </a:p>
          <a:p>
            <a:pPr algn="l">
              <a:spcBef>
                <a:spcPct val="20000"/>
              </a:spcBef>
            </a:pPr>
            <a:r>
              <a:rPr kumimoji="1" lang="zh-CN" altLang="en-US" sz="3200">
                <a:solidFill>
                  <a:srgbClr val="000099"/>
                </a:solidFill>
                <a:latin typeface="楷体_GB2312" pitchFamily="49" charset="-122"/>
                <a:ea typeface="楷体_GB2312" pitchFamily="49" charset="-122"/>
              </a:rPr>
              <a:t>构体数组。结构体数组与以前介绍过的</a:t>
            </a:r>
          </a:p>
          <a:p>
            <a:pPr algn="l">
              <a:spcBef>
                <a:spcPct val="20000"/>
              </a:spcBef>
            </a:pPr>
            <a:r>
              <a:rPr kumimoji="1" lang="zh-CN" altLang="en-US" sz="3200">
                <a:solidFill>
                  <a:srgbClr val="000099"/>
                </a:solidFill>
                <a:latin typeface="楷体_GB2312" pitchFamily="49" charset="-122"/>
                <a:ea typeface="楷体_GB2312" pitchFamily="49" charset="-122"/>
              </a:rPr>
              <a:t>数值型数组不同之处在于每个数组元素</a:t>
            </a:r>
          </a:p>
          <a:p>
            <a:pPr algn="l">
              <a:spcBef>
                <a:spcPct val="20000"/>
              </a:spcBef>
            </a:pPr>
            <a:r>
              <a:rPr kumimoji="1" lang="zh-CN" altLang="en-US" sz="3200">
                <a:solidFill>
                  <a:srgbClr val="000099"/>
                </a:solidFill>
                <a:latin typeface="楷体_GB2312" pitchFamily="49" charset="-122"/>
                <a:ea typeface="楷体_GB2312" pitchFamily="49" charset="-122"/>
              </a:rPr>
              <a:t>都是一个结构体类型的数据，它们都分</a:t>
            </a:r>
          </a:p>
          <a:p>
            <a:pPr algn="l">
              <a:spcBef>
                <a:spcPct val="20000"/>
              </a:spcBef>
            </a:pPr>
            <a:r>
              <a:rPr kumimoji="1" lang="zh-CN" altLang="en-US" sz="3200">
                <a:solidFill>
                  <a:srgbClr val="000099"/>
                </a:solidFill>
                <a:latin typeface="楷体_GB2312" pitchFamily="49" charset="-122"/>
                <a:ea typeface="楷体_GB2312" pitchFamily="49" charset="-122"/>
              </a:rPr>
              <a:t>别包括各个成员（分量）项。</a:t>
            </a:r>
            <a:r>
              <a:rPr kumimoji="1" lang="zh-CN" altLang="en-US" sz="2800">
                <a:solidFill>
                  <a:srgbClr val="000099"/>
                </a:solidFill>
                <a:latin typeface="楷体_GB2312" pitchFamily="49" charset="-122"/>
                <a:ea typeface="楷体_GB2312" pitchFamily="49" charset="-122"/>
              </a:rPr>
              <a:t> </a:t>
            </a:r>
          </a:p>
        </p:txBody>
      </p:sp>
    </p:spTree>
    <p:extLst>
      <p:ext uri="{BB962C8B-B14F-4D97-AF65-F5344CB8AC3E}">
        <p14:creationId xmlns:p14="http://schemas.microsoft.com/office/powerpoint/2010/main" val="2889924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12098"/>
                                        </p:tgtEl>
                                        <p:attrNameLst>
                                          <p:attrName>style.visibility</p:attrName>
                                        </p:attrNameLst>
                                      </p:cBhvr>
                                      <p:to>
                                        <p:strVal val="visible"/>
                                      </p:to>
                                    </p:set>
                                    <p:animEffect transition="in" filter="blinds(vertical)">
                                      <p:cBhvr>
                                        <p:cTn id="7" dur="500"/>
                                        <p:tgtEl>
                                          <p:spTgt spid="141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2100"/>
                                        </p:tgtEl>
                                        <p:attrNameLst>
                                          <p:attrName>style.visibility</p:attrName>
                                        </p:attrNameLst>
                                      </p:cBhvr>
                                      <p:to>
                                        <p:strVal val="visible"/>
                                      </p:to>
                                    </p:set>
                                    <p:animEffect transition="in" filter="wipe(left)">
                                      <p:cBhvr>
                                        <p:cTn id="12" dur="1000"/>
                                        <p:tgtEl>
                                          <p:spTgt spid="141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8" grpId="0" autoUpdateAnimBg="0"/>
      <p:bldP spid="141210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1981200" y="4572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endParaRPr lang="zh-CN" altLang="zh-CN" sz="2000" b="1">
              <a:latin typeface="楷体_GB2312" pitchFamily="49" charset="-122"/>
              <a:ea typeface="楷体_GB2312" pitchFamily="49" charset="-122"/>
            </a:endParaRPr>
          </a:p>
        </p:txBody>
      </p:sp>
      <p:sp>
        <p:nvSpPr>
          <p:cNvPr id="1393667" name="Rectangle 3"/>
          <p:cNvSpPr>
            <a:spLocks noGrp="1" noChangeArrowheads="1"/>
          </p:cNvSpPr>
          <p:nvPr>
            <p:ph type="ctrTitle"/>
          </p:nvPr>
        </p:nvSpPr>
        <p:spPr>
          <a:xfrm>
            <a:off x="2351088" y="1125539"/>
            <a:ext cx="7848600" cy="1366837"/>
          </a:xfrm>
        </p:spPr>
        <p:txBody>
          <a:bodyPr/>
          <a:lstStyle/>
          <a:p>
            <a:pPr>
              <a:buSzPct val="60000"/>
              <a:buFont typeface="Wingdings" pitchFamily="2" charset="2"/>
              <a:buChar char="l"/>
              <a:defRPr/>
            </a:pPr>
            <a:r>
              <a:rPr lang="en-US" altLang="zh-CN" sz="4000">
                <a:solidFill>
                  <a:srgbClr val="990099"/>
                </a:solidFill>
              </a:rPr>
              <a:t> </a:t>
            </a:r>
            <a:r>
              <a:rPr lang="zh-CN" altLang="en-US" sz="4000">
                <a:solidFill>
                  <a:srgbClr val="990099"/>
                </a:solidFill>
              </a:rPr>
              <a:t>本章要点</a:t>
            </a:r>
            <a:endParaRPr lang="zh-CN" altLang="en-US" sz="8800">
              <a:solidFill>
                <a:srgbClr val="CC0000"/>
              </a:solidFill>
              <a:latin typeface="Arial Black" pitchFamily="34" charset="0"/>
              <a:ea typeface="方正舒体" pitchFamily="2" charset="-122"/>
            </a:endParaRPr>
          </a:p>
        </p:txBody>
      </p:sp>
      <p:sp>
        <p:nvSpPr>
          <p:cNvPr id="1393668" name="Rectangle 4"/>
          <p:cNvSpPr>
            <a:spLocks noGrp="1" noChangeArrowheads="1"/>
          </p:cNvSpPr>
          <p:nvPr>
            <p:ph type="subTitle" idx="1"/>
          </p:nvPr>
        </p:nvSpPr>
        <p:spPr>
          <a:xfrm>
            <a:off x="3287713" y="2420938"/>
            <a:ext cx="4464050" cy="2449512"/>
          </a:xfrm>
          <a:ln>
            <a:solidFill>
              <a:srgbClr val="990099"/>
            </a:solidFill>
          </a:ln>
          <a:scene3d>
            <a:camera prst="legacyObliqueTopRight"/>
            <a:lightRig rig="legacyFlat3" dir="b"/>
          </a:scene3d>
          <a:sp3d extrusionH="430200" prstMaterial="legacyMatte">
            <a:bevelT w="13500" h="13500" prst="angle"/>
            <a:bevelB w="13500" h="13500" prst="angle"/>
            <a:extrusionClr>
              <a:srgbClr val="990099"/>
            </a:extrusionClr>
          </a:sp3d>
        </p:spPr>
        <p:txBody>
          <a:bodyPr vert="horz" lIns="525600" tIns="154800" rIns="91440" bIns="45720" rtlCol="0">
            <a:normAutofit/>
            <a:flatTx/>
          </a:bodyPr>
          <a:lstStyle/>
          <a:p>
            <a:pPr algn="l">
              <a:lnSpc>
                <a:spcPct val="110000"/>
              </a:lnSpc>
              <a:defRPr/>
            </a:pPr>
            <a:r>
              <a:rPr lang="zh-CN" altLang="en-US" sz="3200" b="1">
                <a:solidFill>
                  <a:srgbClr val="800080"/>
                </a:solidFill>
                <a:latin typeface="方正姚体" pitchFamily="2" charset="-122"/>
                <a:ea typeface="方正姚体" pitchFamily="2" charset="-122"/>
              </a:rPr>
              <a:t>结构体的概念</a:t>
            </a:r>
          </a:p>
          <a:p>
            <a:pPr algn="l">
              <a:lnSpc>
                <a:spcPct val="110000"/>
              </a:lnSpc>
              <a:defRPr/>
            </a:pPr>
            <a:r>
              <a:rPr lang="zh-CN" altLang="en-US" sz="3200" b="1">
                <a:solidFill>
                  <a:srgbClr val="800080"/>
                </a:solidFill>
                <a:latin typeface="方正姚体" pitchFamily="2" charset="-122"/>
                <a:ea typeface="方正姚体" pitchFamily="2" charset="-122"/>
              </a:rPr>
              <a:t>结构体的定义和引用</a:t>
            </a:r>
          </a:p>
          <a:p>
            <a:pPr algn="l">
              <a:lnSpc>
                <a:spcPct val="110000"/>
              </a:lnSpc>
              <a:defRPr/>
            </a:pPr>
            <a:r>
              <a:rPr lang="zh-CN" altLang="en-US" sz="3200" b="1">
                <a:solidFill>
                  <a:srgbClr val="800080"/>
                </a:solidFill>
                <a:latin typeface="方正姚体" pitchFamily="2" charset="-122"/>
                <a:ea typeface="方正姚体" pitchFamily="2" charset="-122"/>
              </a:rPr>
              <a:t>结构体数组</a:t>
            </a:r>
            <a:r>
              <a:rPr lang="zh-CN" altLang="en-US" sz="3200">
                <a:solidFill>
                  <a:srgbClr val="800080"/>
                </a:solidFill>
              </a:rPr>
              <a:t> </a:t>
            </a:r>
            <a:endParaRPr lang="zh-CN" altLang="en-US" sz="3200" b="1">
              <a:solidFill>
                <a:srgbClr val="800080"/>
              </a:solidFill>
              <a:effectLst>
                <a:outerShdw blurRad="38100" dist="38100" dir="2700000" algn="tl">
                  <a:srgbClr val="C0C0C0"/>
                </a:outerShdw>
              </a:effectLst>
              <a:latin typeface="方正姚体" pitchFamily="2" charset="-122"/>
              <a:ea typeface="方正姚体" pitchFamily="2" charset="-122"/>
            </a:endParaRPr>
          </a:p>
        </p:txBody>
      </p:sp>
    </p:spTree>
    <p:extLst>
      <p:ext uri="{BB962C8B-B14F-4D97-AF65-F5344CB8AC3E}">
        <p14:creationId xmlns:p14="http://schemas.microsoft.com/office/powerpoint/2010/main" val="3142033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3123" name="Rectangle 3"/>
          <p:cNvSpPr>
            <a:spLocks noChangeArrowheads="1"/>
          </p:cNvSpPr>
          <p:nvPr/>
        </p:nvSpPr>
        <p:spPr bwMode="auto">
          <a:xfrm>
            <a:off x="2351088" y="908050"/>
            <a:ext cx="73453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50000"/>
              </a:lnSpc>
              <a:spcBef>
                <a:spcPct val="20000"/>
              </a:spcBef>
              <a:spcAft>
                <a:spcPct val="55000"/>
              </a:spcAft>
            </a:pPr>
            <a:r>
              <a:rPr kumimoji="1" lang="en-US" altLang="zh-CN" sz="3200" b="1"/>
              <a:t>11.5.1</a:t>
            </a:r>
            <a:r>
              <a:rPr kumimoji="1" lang="zh-CN" altLang="en-US" sz="3200" b="1"/>
              <a:t>定义结构体数组</a:t>
            </a:r>
          </a:p>
          <a:p>
            <a:pPr algn="l">
              <a:spcBef>
                <a:spcPct val="20000"/>
              </a:spcBef>
            </a:pPr>
            <a:r>
              <a:rPr kumimoji="1" lang="zh-CN" altLang="en-US" sz="2800">
                <a:solidFill>
                  <a:srgbClr val="000099"/>
                </a:solidFill>
                <a:latin typeface="楷体_GB2312" pitchFamily="49" charset="-122"/>
                <a:ea typeface="楷体_GB2312" pitchFamily="49" charset="-122"/>
              </a:rPr>
              <a:t>    和定义结构体变量的方法相仿，只需说明其为数组即可。</a:t>
            </a:r>
            <a:r>
              <a:rPr kumimoji="1" lang="zh-CN" altLang="en-US" sz="3200">
                <a:solidFill>
                  <a:srgbClr val="CC0000"/>
                </a:solidFill>
                <a:latin typeface="楷体_GB2312" pitchFamily="49" charset="-122"/>
                <a:ea typeface="楷体_GB2312" pitchFamily="49" charset="-122"/>
              </a:rPr>
              <a:t>例如：</a:t>
            </a:r>
          </a:p>
          <a:p>
            <a:pPr algn="l">
              <a:spcBef>
                <a:spcPct val="20000"/>
              </a:spcBef>
            </a:pPr>
            <a:r>
              <a:rPr kumimoji="1" lang="en-US" altLang="zh-CN" sz="2800">
                <a:latin typeface="楷体_GB2312" pitchFamily="49" charset="-122"/>
                <a:ea typeface="楷体_GB2312" pitchFamily="49" charset="-122"/>
              </a:rPr>
              <a:t>struct student</a:t>
            </a:r>
          </a:p>
          <a:p>
            <a:pPr algn="l">
              <a:spcBef>
                <a:spcPct val="20000"/>
              </a:spcBef>
            </a:pPr>
            <a:r>
              <a:rPr kumimoji="1" lang="en-US" altLang="zh-CN" sz="2800">
                <a:latin typeface="楷体_GB2312" pitchFamily="49" charset="-122"/>
                <a:ea typeface="楷体_GB2312" pitchFamily="49" charset="-122"/>
              </a:rPr>
              <a:t>{int num;char name[20];char sex;int age;</a:t>
            </a:r>
          </a:p>
          <a:p>
            <a:pPr algn="l">
              <a:spcBef>
                <a:spcPct val="20000"/>
              </a:spcBef>
            </a:pPr>
            <a:r>
              <a:rPr kumimoji="1" lang="en-US" altLang="zh-CN" sz="2800">
                <a:latin typeface="楷体_GB2312" pitchFamily="49" charset="-122"/>
                <a:ea typeface="楷体_GB2312" pitchFamily="49" charset="-122"/>
              </a:rPr>
              <a:t>         float score;char addr[30];</a:t>
            </a:r>
          </a:p>
          <a:p>
            <a:pPr algn="l">
              <a:spcBef>
                <a:spcPct val="20000"/>
              </a:spcBef>
            </a:pPr>
            <a:r>
              <a:rPr kumimoji="1" lang="en-US" altLang="zh-CN" sz="2800">
                <a:latin typeface="楷体_GB2312" pitchFamily="49" charset="-122"/>
                <a:ea typeface="楷体_GB2312" pitchFamily="49" charset="-122"/>
              </a:rPr>
              <a:t> };</a:t>
            </a:r>
            <a:r>
              <a:rPr kumimoji="1" lang="en-US" altLang="zh-CN" sz="2800" b="1" u="sng">
                <a:solidFill>
                  <a:srgbClr val="800000"/>
                </a:solidFill>
                <a:latin typeface="楷体_GB2312" pitchFamily="49" charset="-122"/>
                <a:ea typeface="楷体_GB2312" pitchFamily="49" charset="-122"/>
              </a:rPr>
              <a:t>struct student[3];</a:t>
            </a:r>
          </a:p>
          <a:p>
            <a:pPr algn="l">
              <a:spcBef>
                <a:spcPct val="20000"/>
              </a:spcBef>
            </a:pPr>
            <a:r>
              <a:rPr kumimoji="1" lang="en-US" altLang="zh-CN" sz="4400">
                <a:solidFill>
                  <a:srgbClr val="4D4D4D"/>
                </a:solidFill>
              </a:rPr>
              <a:t> </a:t>
            </a:r>
          </a:p>
        </p:txBody>
      </p:sp>
      <p:sp>
        <p:nvSpPr>
          <p:cNvPr id="1413124" name="Rectangle 4"/>
          <p:cNvSpPr>
            <a:spLocks noChangeArrowheads="1"/>
          </p:cNvSpPr>
          <p:nvPr/>
        </p:nvSpPr>
        <p:spPr bwMode="auto">
          <a:xfrm>
            <a:off x="6672264" y="3933825"/>
            <a:ext cx="3671887" cy="2089150"/>
          </a:xfrm>
          <a:prstGeom prst="rect">
            <a:avLst/>
          </a:prstGeom>
          <a:solidFill>
            <a:srgbClr val="336600"/>
          </a:solidFill>
          <a:ln w="9525" algn="ctr">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solidFill>
                  <a:schemeClr val="bg1"/>
                </a:solidFill>
              </a:rPr>
              <a:t>　以上定义了一个数组</a:t>
            </a:r>
            <a:r>
              <a:rPr kumimoji="1" lang="en-US" altLang="zh-CN" sz="2800" b="1">
                <a:solidFill>
                  <a:schemeClr val="bg1"/>
                </a:solidFill>
              </a:rPr>
              <a:t>stu</a:t>
            </a:r>
            <a:r>
              <a:rPr kumimoji="1" lang="zh-CN" altLang="en-US" sz="2800" b="1">
                <a:solidFill>
                  <a:schemeClr val="bg1"/>
                </a:solidFill>
              </a:rPr>
              <a:t>，数组有３个元素，均为</a:t>
            </a:r>
            <a:r>
              <a:rPr kumimoji="1" lang="en-US" altLang="zh-CN" sz="2800" b="1">
                <a:solidFill>
                  <a:schemeClr val="bg1"/>
                </a:solidFill>
              </a:rPr>
              <a:t>struct student</a:t>
            </a:r>
            <a:r>
              <a:rPr kumimoji="1" lang="zh-CN" altLang="en-US" sz="2800" b="1">
                <a:solidFill>
                  <a:schemeClr val="bg1"/>
                </a:solidFill>
              </a:rPr>
              <a:t>类型数据。</a:t>
            </a:r>
          </a:p>
        </p:txBody>
      </p:sp>
    </p:spTree>
    <p:extLst>
      <p:ext uri="{BB962C8B-B14F-4D97-AF65-F5344CB8AC3E}">
        <p14:creationId xmlns:p14="http://schemas.microsoft.com/office/powerpoint/2010/main" val="3846760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23"/>
                                        </p:tgtEl>
                                        <p:attrNameLst>
                                          <p:attrName>style.visibility</p:attrName>
                                        </p:attrNameLst>
                                      </p:cBhvr>
                                      <p:to>
                                        <p:strVal val="visible"/>
                                      </p:to>
                                    </p:set>
                                    <p:animEffect transition="in" filter="wipe(left)">
                                      <p:cBhvr>
                                        <p:cTn id="7" dur="1000"/>
                                        <p:tgtEl>
                                          <p:spTgt spid="1413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24"/>
                                        </p:tgtEl>
                                        <p:attrNameLst>
                                          <p:attrName>style.visibility</p:attrName>
                                        </p:attrNameLst>
                                      </p:cBhvr>
                                      <p:to>
                                        <p:strVal val="visible"/>
                                      </p:to>
                                    </p:set>
                                    <p:animEffect transition="in" filter="blinds(horizontal)">
                                      <p:cBhvr>
                                        <p:cTn id="12" dur="500"/>
                                        <p:tgtEl>
                                          <p:spTgt spid="141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3" grpId="0" autoUpdateAnimBg="0"/>
      <p:bldP spid="14131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4147" name="Rectangle 3"/>
          <p:cNvSpPr>
            <a:spLocks noChangeArrowheads="1"/>
          </p:cNvSpPr>
          <p:nvPr/>
        </p:nvSpPr>
        <p:spPr bwMode="auto">
          <a:xfrm>
            <a:off x="2351088" y="1125538"/>
            <a:ext cx="73453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也可以直接定义一个结构体数组，</a:t>
            </a:r>
            <a:r>
              <a:rPr kumimoji="1" lang="zh-CN" altLang="en-US" sz="3200" b="1">
                <a:solidFill>
                  <a:srgbClr val="CC0000"/>
                </a:solidFill>
                <a:latin typeface="楷体_GB2312" pitchFamily="49" charset="-122"/>
                <a:ea typeface="楷体_GB2312" pitchFamily="49" charset="-122"/>
              </a:rPr>
              <a:t>例如</a:t>
            </a:r>
            <a:r>
              <a:rPr kumimoji="1" lang="zh-CN" altLang="en-US" sz="3200">
                <a:solidFill>
                  <a:srgbClr val="CC0000"/>
                </a:solidFill>
                <a:latin typeface="楷体_GB2312" pitchFamily="49" charset="-122"/>
                <a:ea typeface="楷体_GB2312" pitchFamily="49" charset="-122"/>
              </a:rPr>
              <a:t>：</a:t>
            </a:r>
          </a:p>
          <a:p>
            <a:pPr algn="l">
              <a:spcBef>
                <a:spcPct val="20000"/>
              </a:spcBef>
            </a:pPr>
            <a:r>
              <a:rPr kumimoji="1" lang="zh-CN" altLang="en-US" sz="2800">
                <a:solidFill>
                  <a:srgbClr val="CC0000"/>
                </a:solidFill>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struct student</a:t>
            </a:r>
          </a:p>
          <a:p>
            <a:pPr algn="l">
              <a:spcBef>
                <a:spcPct val="20000"/>
              </a:spcBef>
            </a:pPr>
            <a:r>
              <a:rPr kumimoji="1" lang="en-US" altLang="zh-CN" sz="2800" b="1">
                <a:latin typeface="楷体_GB2312" pitchFamily="49" charset="-122"/>
                <a:ea typeface="楷体_GB2312" pitchFamily="49" charset="-122"/>
              </a:rPr>
              <a:t>        {int num;</a:t>
            </a:r>
          </a:p>
          <a:p>
            <a:pPr algn="l">
              <a:spcBef>
                <a:spcPct val="20000"/>
              </a:spcBef>
            </a:pPr>
            <a:r>
              <a:rPr kumimoji="1" lang="en-US" altLang="zh-CN" sz="2800" b="1">
                <a:latin typeface="楷体_GB2312" pitchFamily="49" charset="-122"/>
                <a:ea typeface="楷体_GB2312" pitchFamily="49" charset="-122"/>
              </a:rPr>
              <a:t>           </a:t>
            </a:r>
            <a:r>
              <a:rPr kumimoji="1" lang="en-US" altLang="zh-CN" sz="2800" b="1">
                <a:ea typeface="楷体_GB2312" pitchFamily="49" charset="-122"/>
              </a:rPr>
              <a:t>…</a:t>
            </a:r>
            <a:r>
              <a:rPr kumimoji="1" lang="en-US" altLang="zh-CN" sz="2800" b="1">
                <a:latin typeface="楷体_GB2312" pitchFamily="49" charset="-122"/>
                <a:ea typeface="楷体_GB2312" pitchFamily="49" charset="-122"/>
              </a:rPr>
              <a:t>};stu[3];</a:t>
            </a:r>
          </a:p>
          <a:p>
            <a:pPr algn="l">
              <a:spcBef>
                <a:spcPct val="20000"/>
              </a:spcBef>
            </a:pPr>
            <a:r>
              <a:rPr kumimoji="1" lang="zh-CN" altLang="en-US" sz="3200" b="1">
                <a:solidFill>
                  <a:srgbClr val="CC0000"/>
                </a:solidFill>
                <a:latin typeface="楷体_GB2312" pitchFamily="49" charset="-122"/>
                <a:ea typeface="楷体_GB2312" pitchFamily="49" charset="-122"/>
              </a:rPr>
              <a:t>或：</a:t>
            </a:r>
          </a:p>
          <a:p>
            <a:pPr algn="l">
              <a:spcBef>
                <a:spcPct val="20000"/>
              </a:spcBef>
            </a:pPr>
            <a:r>
              <a:rPr kumimoji="1" lang="zh-CN" altLang="en-US" sz="2800">
                <a:solidFill>
                  <a:srgbClr val="CC0000"/>
                </a:solidFill>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strcut student</a:t>
            </a:r>
          </a:p>
          <a:p>
            <a:pPr algn="l">
              <a:spcBef>
                <a:spcPct val="20000"/>
              </a:spcBef>
            </a:pPr>
            <a:r>
              <a:rPr kumimoji="1" lang="en-US" altLang="zh-CN" sz="2800" b="1">
                <a:latin typeface="楷体_GB2312" pitchFamily="49" charset="-122"/>
                <a:ea typeface="楷体_GB2312" pitchFamily="49" charset="-122"/>
              </a:rPr>
              <a:t>        {int num;</a:t>
            </a:r>
          </a:p>
          <a:p>
            <a:pPr algn="l">
              <a:spcBef>
                <a:spcPct val="20000"/>
              </a:spcBef>
            </a:pPr>
            <a:r>
              <a:rPr kumimoji="1" lang="en-US" altLang="zh-CN" sz="2800" b="1">
                <a:latin typeface="楷体_GB2312" pitchFamily="49" charset="-122"/>
                <a:ea typeface="楷体_GB2312" pitchFamily="49" charset="-122"/>
              </a:rPr>
              <a:t>           </a:t>
            </a:r>
            <a:r>
              <a:rPr kumimoji="1" lang="en-US" altLang="zh-CN" sz="2800" b="1">
                <a:ea typeface="楷体_GB2312" pitchFamily="49" charset="-122"/>
              </a:rPr>
              <a:t>…</a:t>
            </a:r>
            <a:r>
              <a:rPr kumimoji="1" lang="en-US" altLang="zh-CN" sz="2800" b="1">
                <a:latin typeface="楷体_GB2312" pitchFamily="49" charset="-122"/>
                <a:ea typeface="楷体_GB2312" pitchFamily="49" charset="-122"/>
              </a:rPr>
              <a:t>};stu[3];</a:t>
            </a:r>
          </a:p>
        </p:txBody>
      </p:sp>
      <p:grpSp>
        <p:nvGrpSpPr>
          <p:cNvPr id="2" name="Group 4"/>
          <p:cNvGrpSpPr>
            <a:grpSpLocks/>
          </p:cNvGrpSpPr>
          <p:nvPr/>
        </p:nvGrpSpPr>
        <p:grpSpPr bwMode="auto">
          <a:xfrm>
            <a:off x="2495550" y="2997201"/>
            <a:ext cx="7704138" cy="2665413"/>
            <a:chOff x="567" y="2205"/>
            <a:chExt cx="4853" cy="1679"/>
          </a:xfrm>
        </p:grpSpPr>
        <p:sp>
          <p:nvSpPr>
            <p:cNvPr id="1414149" name="Rectangle 5"/>
            <p:cNvSpPr>
              <a:spLocks noChangeArrowheads="1"/>
            </p:cNvSpPr>
            <p:nvPr/>
          </p:nvSpPr>
          <p:spPr bwMode="auto">
            <a:xfrm>
              <a:off x="567" y="2205"/>
              <a:ext cx="4853" cy="1679"/>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11-4</a:t>
              </a:r>
            </a:p>
          </p:txBody>
        </p:sp>
        <p:pic>
          <p:nvPicPr>
            <p:cNvPr id="689158" name="Picture 6" descr="k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2478"/>
              <a:ext cx="4627" cy="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52858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4147"/>
                                        </p:tgtEl>
                                        <p:attrNameLst>
                                          <p:attrName>style.visibility</p:attrName>
                                        </p:attrNameLst>
                                      </p:cBhvr>
                                      <p:to>
                                        <p:strVal val="visible"/>
                                      </p:to>
                                    </p:set>
                                    <p:animEffect transition="in" filter="wipe(left)">
                                      <p:cBhvr>
                                        <p:cTn id="7" dur="1000"/>
                                        <p:tgtEl>
                                          <p:spTgt spid="1414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4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5171" name="Rectangle 3"/>
          <p:cNvSpPr>
            <a:spLocks noChangeArrowheads="1"/>
          </p:cNvSpPr>
          <p:nvPr/>
        </p:nvSpPr>
        <p:spPr bwMode="auto">
          <a:xfrm>
            <a:off x="2351088" y="1125539"/>
            <a:ext cx="734536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11.5.2 </a:t>
            </a:r>
            <a:r>
              <a:rPr kumimoji="1" lang="zh-CN" altLang="en-US" sz="3200" b="1">
                <a:latin typeface="宋体" panose="02010600030101010101" pitchFamily="2" charset="-122"/>
              </a:rPr>
              <a:t>结构体数组的初始化</a:t>
            </a:r>
          </a:p>
          <a:p>
            <a:pPr algn="l">
              <a:spcBef>
                <a:spcPct val="20000"/>
              </a:spcBef>
            </a:pPr>
            <a:r>
              <a:rPr kumimoji="1" lang="zh-CN" altLang="en-US" sz="2800" b="1">
                <a:solidFill>
                  <a:srgbClr val="4D4D4D"/>
                </a:solidFill>
                <a:ea typeface="楷体_GB2312" pitchFamily="49" charset="-122"/>
              </a:rPr>
              <a:t>  </a:t>
            </a:r>
            <a:r>
              <a:rPr kumimoji="1" lang="zh-CN" altLang="en-US" sz="2800">
                <a:solidFill>
                  <a:srgbClr val="000099"/>
                </a:solidFill>
                <a:latin typeface="楷体_GB2312" pitchFamily="49" charset="-122"/>
                <a:ea typeface="楷体_GB2312" pitchFamily="49" charset="-122"/>
              </a:rPr>
              <a:t>与其他类型的数组一样，对结构体数组可以初始化。</a:t>
            </a:r>
            <a:r>
              <a:rPr kumimoji="1" lang="zh-CN" altLang="en-US" sz="3200" b="1">
                <a:solidFill>
                  <a:srgbClr val="CC0000"/>
                </a:solidFill>
                <a:latin typeface="楷体_GB2312" pitchFamily="49" charset="-122"/>
                <a:ea typeface="楷体_GB2312" pitchFamily="49" charset="-122"/>
              </a:rPr>
              <a:t>例如</a:t>
            </a:r>
            <a:r>
              <a:rPr kumimoji="1" lang="zh-CN" altLang="en-US" sz="3200">
                <a:solidFill>
                  <a:srgbClr val="CC0000"/>
                </a:solidFill>
                <a:latin typeface="楷体_GB2312" pitchFamily="49" charset="-122"/>
                <a:ea typeface="楷体_GB2312" pitchFamily="49" charset="-122"/>
              </a:rPr>
              <a:t>：</a:t>
            </a:r>
          </a:p>
          <a:p>
            <a:pPr algn="l">
              <a:spcBef>
                <a:spcPct val="20000"/>
              </a:spcBef>
            </a:pPr>
            <a:r>
              <a:rPr kumimoji="1" lang="en-US" altLang="zh-CN" sz="2800" b="1">
                <a:solidFill>
                  <a:srgbClr val="800000"/>
                </a:solidFill>
                <a:latin typeface="楷体_GB2312" pitchFamily="49" charset="-122"/>
                <a:ea typeface="楷体_GB2312" pitchFamily="49" charset="-122"/>
              </a:rPr>
              <a:t>struct student</a:t>
            </a:r>
          </a:p>
          <a:p>
            <a:pPr algn="l">
              <a:spcBef>
                <a:spcPct val="20000"/>
              </a:spcBef>
            </a:pP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int num;char name[20]</a:t>
            </a:r>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char sex</a:t>
            </a:r>
            <a:r>
              <a:rPr kumimoji="1" lang="zh-CN" altLang="en-US" sz="2800">
                <a:latin typeface="楷体_GB2312" pitchFamily="49" charset="-122"/>
                <a:ea typeface="楷体_GB2312" pitchFamily="49" charset="-122"/>
              </a:rPr>
              <a:t>；     </a:t>
            </a:r>
          </a:p>
          <a:p>
            <a:pPr algn="l">
              <a:spcBef>
                <a:spcPct val="20000"/>
              </a:spcBef>
            </a:pPr>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int age</a:t>
            </a:r>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float score; char addr[30]</a:t>
            </a:r>
            <a:r>
              <a:rPr kumimoji="1" lang="zh-CN" altLang="en-US" sz="2800">
                <a:latin typeface="楷体_GB2312" pitchFamily="49" charset="-122"/>
                <a:ea typeface="楷体_GB2312" pitchFamily="49" charset="-122"/>
              </a:rPr>
              <a:t>；</a:t>
            </a:r>
          </a:p>
          <a:p>
            <a:pPr algn="l">
              <a:spcBef>
                <a:spcPct val="20000"/>
              </a:spcBef>
            </a:pPr>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stu</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2</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{{10101</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″LiLin″</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′M′</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18</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87.5</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″103 BeijingRoad″</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10102</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″Zhang Fun″</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′M′</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19</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99</a:t>
            </a:r>
            <a:r>
              <a:rPr kumimoji="1" lang="zh-CN" altLang="en-US" sz="2800" b="1">
                <a:solidFill>
                  <a:srgbClr val="800000"/>
                </a:solidFill>
                <a:latin typeface="楷体_GB2312" pitchFamily="49" charset="-122"/>
                <a:ea typeface="楷体_GB2312" pitchFamily="49" charset="-122"/>
              </a:rPr>
              <a:t>，</a:t>
            </a:r>
            <a:r>
              <a:rPr kumimoji="1" lang="en-US" altLang="zh-CN" sz="2800" b="1">
                <a:solidFill>
                  <a:srgbClr val="800000"/>
                </a:solidFill>
                <a:latin typeface="楷体_GB2312" pitchFamily="49" charset="-122"/>
                <a:ea typeface="楷体_GB2312" pitchFamily="49" charset="-122"/>
              </a:rPr>
              <a:t>″130 Shanghai Road″}}</a:t>
            </a:r>
            <a:r>
              <a:rPr kumimoji="1" lang="zh-CN" altLang="en-US" sz="2800" b="1">
                <a:solidFill>
                  <a:srgbClr val="800000"/>
                </a:solidFill>
                <a:latin typeface="楷体_GB2312" pitchFamily="49" charset="-122"/>
                <a:ea typeface="楷体_GB2312" pitchFamily="49" charset="-122"/>
              </a:rPr>
              <a:t>；　</a:t>
            </a:r>
            <a:r>
              <a:rPr kumimoji="1" lang="zh-CN" altLang="en-US" sz="2800">
                <a:latin typeface="楷体_GB2312" pitchFamily="49" charset="-122"/>
                <a:ea typeface="楷体_GB2312" pitchFamily="49" charset="-122"/>
              </a:rPr>
              <a:t> </a:t>
            </a:r>
          </a:p>
        </p:txBody>
      </p:sp>
      <p:grpSp>
        <p:nvGrpSpPr>
          <p:cNvPr id="2" name="Group 4"/>
          <p:cNvGrpSpPr>
            <a:grpSpLocks/>
          </p:cNvGrpSpPr>
          <p:nvPr/>
        </p:nvGrpSpPr>
        <p:grpSpPr bwMode="auto">
          <a:xfrm>
            <a:off x="6600825" y="549275"/>
            <a:ext cx="3600450" cy="5975350"/>
            <a:chOff x="3198" y="346"/>
            <a:chExt cx="2268" cy="3764"/>
          </a:xfrm>
        </p:grpSpPr>
        <p:sp>
          <p:nvSpPr>
            <p:cNvPr id="1415173" name="Rectangle 5"/>
            <p:cNvSpPr>
              <a:spLocks noChangeArrowheads="1"/>
            </p:cNvSpPr>
            <p:nvPr/>
          </p:nvSpPr>
          <p:spPr bwMode="auto">
            <a:xfrm>
              <a:off x="3198" y="346"/>
              <a:ext cx="2268" cy="3764"/>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11-5</a:t>
              </a:r>
            </a:p>
          </p:txBody>
        </p:sp>
        <p:pic>
          <p:nvPicPr>
            <p:cNvPr id="690182" name="Picture 6" descr="k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 y="436"/>
              <a:ext cx="1678" cy="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183751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5171"/>
                                        </p:tgtEl>
                                        <p:attrNameLst>
                                          <p:attrName>style.visibility</p:attrName>
                                        </p:attrNameLst>
                                      </p:cBhvr>
                                      <p:to>
                                        <p:strVal val="visible"/>
                                      </p:to>
                                    </p:set>
                                    <p:animEffect transition="in" filter="wipe(left)">
                                      <p:cBhvr>
                                        <p:cTn id="7" dur="1000"/>
                                        <p:tgtEl>
                                          <p:spTgt spid="1415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6195"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当然，数组的初始化也可以用以下形式：</a:t>
            </a:r>
          </a:p>
          <a:p>
            <a:pPr algn="l">
              <a:spcBef>
                <a:spcPct val="20000"/>
              </a:spcBef>
            </a:pPr>
            <a:r>
              <a:rPr kumimoji="1" lang="en-US" altLang="zh-CN" sz="2800">
                <a:latin typeface="楷体_GB2312" pitchFamily="49" charset="-122"/>
                <a:ea typeface="楷体_GB2312" pitchFamily="49" charset="-122"/>
              </a:rPr>
              <a:t>struct student</a:t>
            </a:r>
          </a:p>
          <a:p>
            <a:pPr algn="l">
              <a:spcBef>
                <a:spcPct val="20000"/>
              </a:spcBef>
            </a:pPr>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int num</a:t>
            </a:r>
            <a:r>
              <a:rPr kumimoji="1" lang="zh-CN" altLang="en-US" sz="2800">
                <a:latin typeface="楷体_GB2312" pitchFamily="49" charset="-122"/>
                <a:ea typeface="楷体_GB2312" pitchFamily="49" charset="-122"/>
              </a:rPr>
              <a:t>；</a:t>
            </a:r>
          </a:p>
          <a:p>
            <a:pPr algn="l">
              <a:spcBef>
                <a:spcPct val="20000"/>
              </a:spcBef>
            </a:pPr>
            <a:r>
              <a:rPr kumimoji="1" lang="zh-CN" altLang="en-US" sz="2800">
                <a:latin typeface="楷体_GB2312" pitchFamily="49" charset="-122"/>
                <a:ea typeface="楷体_GB2312" pitchFamily="49" charset="-122"/>
              </a:rPr>
              <a:t></a:t>
            </a:r>
            <a:r>
              <a:rPr kumimoji="1" lang="en-US" altLang="zh-CN" sz="2800">
                <a:ea typeface="楷体_GB2312" pitchFamily="49" charset="-122"/>
              </a:rPr>
              <a:t>…</a:t>
            </a:r>
            <a:endParaRPr kumimoji="1" lang="en-US" altLang="zh-CN" sz="2800">
              <a:latin typeface="楷体_GB2312" pitchFamily="49" charset="-122"/>
              <a:ea typeface="楷体_GB2312" pitchFamily="49" charset="-122"/>
            </a:endParaRPr>
          </a:p>
          <a:p>
            <a:pPr algn="l">
              <a:spcBef>
                <a:spcPct val="20000"/>
              </a:spcBef>
            </a:pPr>
            <a:r>
              <a:rPr kumimoji="1" lang="en-US" altLang="zh-CN" sz="2800">
                <a:latin typeface="楷体_GB2312" pitchFamily="49" charset="-122"/>
                <a:ea typeface="楷体_GB2312" pitchFamily="49" charset="-122"/>
              </a:rPr>
              <a:t>         </a:t>
            </a:r>
            <a:r>
              <a:rPr kumimoji="1" lang="zh-CN" altLang="en-US" sz="2800">
                <a:latin typeface="楷体_GB2312" pitchFamily="49" charset="-122"/>
                <a:ea typeface="楷体_GB2312" pitchFamily="49" charset="-122"/>
              </a:rPr>
              <a:t>｝；</a:t>
            </a:r>
          </a:p>
          <a:p>
            <a:pPr algn="l">
              <a:spcBef>
                <a:spcPct val="20000"/>
              </a:spcBef>
            </a:pPr>
            <a:r>
              <a:rPr kumimoji="1" lang="zh-CN" altLang="en-US" sz="2800">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struct student</a:t>
            </a:r>
            <a:r>
              <a:rPr kumimoji="1" lang="zh-CN" altLang="en-US" sz="2800" b="1">
                <a:solidFill>
                  <a:srgbClr val="800000"/>
                </a:solidFill>
                <a:latin typeface="楷体_GB2312" pitchFamily="49" charset="-122"/>
                <a:ea typeface="楷体_GB2312" pitchFamily="49" charset="-122"/>
              </a:rPr>
              <a:t>　</a:t>
            </a:r>
            <a:r>
              <a:rPr kumimoji="1" lang="en-US" altLang="zh-CN" sz="2800" b="1">
                <a:solidFill>
                  <a:srgbClr val="800000"/>
                </a:solidFill>
                <a:latin typeface="楷体_GB2312" pitchFamily="49" charset="-122"/>
                <a:ea typeface="楷体_GB2312" pitchFamily="49" charset="-122"/>
              </a:rPr>
              <a:t>str[]{{</a:t>
            </a:r>
            <a:r>
              <a:rPr kumimoji="1" lang="en-US" altLang="zh-CN" sz="2800" b="1">
                <a:solidFill>
                  <a:srgbClr val="800000"/>
                </a:solidFill>
                <a:ea typeface="楷体_GB2312" pitchFamily="49" charset="-122"/>
              </a:rPr>
              <a:t>…</a:t>
            </a:r>
            <a:r>
              <a:rPr kumimoji="1" lang="en-US" altLang="zh-CN" sz="2800" b="1">
                <a:solidFill>
                  <a:srgbClr val="800000"/>
                </a:solidFill>
                <a:latin typeface="楷体_GB2312" pitchFamily="49" charset="-122"/>
                <a:ea typeface="楷体_GB2312" pitchFamily="49" charset="-122"/>
              </a:rPr>
              <a:t>},{</a:t>
            </a:r>
            <a:r>
              <a:rPr kumimoji="1" lang="en-US" altLang="zh-CN" sz="2800" b="1">
                <a:solidFill>
                  <a:srgbClr val="800000"/>
                </a:solidFill>
                <a:ea typeface="楷体_GB2312" pitchFamily="49" charset="-122"/>
              </a:rPr>
              <a:t>…</a:t>
            </a:r>
            <a:r>
              <a:rPr kumimoji="1" lang="en-US" altLang="zh-CN" sz="2800" b="1">
                <a:solidFill>
                  <a:srgbClr val="800000"/>
                </a:solidFill>
                <a:latin typeface="楷体_GB2312" pitchFamily="49" charset="-122"/>
                <a:ea typeface="楷体_GB2312" pitchFamily="49" charset="-122"/>
              </a:rPr>
              <a:t>},{</a:t>
            </a:r>
            <a:r>
              <a:rPr kumimoji="1" lang="en-US" altLang="zh-CN" sz="2800" b="1">
                <a:solidFill>
                  <a:srgbClr val="800000"/>
                </a:solidFill>
                <a:ea typeface="楷体_GB2312" pitchFamily="49" charset="-122"/>
              </a:rPr>
              <a:t>…</a:t>
            </a:r>
            <a:r>
              <a:rPr kumimoji="1" lang="en-US" altLang="zh-CN" sz="2800" b="1">
                <a:solidFill>
                  <a:srgbClr val="800000"/>
                </a:solidFill>
                <a:latin typeface="楷体_GB2312" pitchFamily="49" charset="-122"/>
                <a:ea typeface="楷体_GB2312" pitchFamily="49" charset="-122"/>
              </a:rPr>
              <a:t>}}</a:t>
            </a:r>
            <a:r>
              <a:rPr kumimoji="1" lang="zh-CN" altLang="en-US" sz="2800" b="1">
                <a:solidFill>
                  <a:srgbClr val="800000"/>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    </a:t>
            </a:r>
          </a:p>
          <a:p>
            <a:pPr algn="l">
              <a:spcBef>
                <a:spcPct val="20000"/>
              </a:spcBef>
            </a:pPr>
            <a:r>
              <a:rPr kumimoji="1" lang="zh-CN" altLang="en-US" sz="2800">
                <a:solidFill>
                  <a:srgbClr val="000099"/>
                </a:solidFill>
                <a:latin typeface="楷体_GB2312" pitchFamily="49" charset="-122"/>
                <a:ea typeface="楷体_GB2312" pitchFamily="49" charset="-122"/>
              </a:rPr>
              <a:t>    即先声明结构体类型，然后定义数组为该结构体类型，在定义数组时初始化。</a:t>
            </a:r>
          </a:p>
          <a:p>
            <a:pPr algn="l">
              <a:spcBef>
                <a:spcPct val="20000"/>
              </a:spcBef>
            </a:pPr>
            <a:r>
              <a:rPr kumimoji="1" lang="zh-CN" altLang="en-US" sz="2800">
                <a:solidFill>
                  <a:srgbClr val="000099"/>
                </a:solidFill>
                <a:latin typeface="楷体_GB2312" pitchFamily="49" charset="-122"/>
                <a:ea typeface="楷体_GB2312" pitchFamily="49" charset="-122"/>
              </a:rPr>
              <a:t>　 </a:t>
            </a:r>
          </a:p>
        </p:txBody>
      </p:sp>
      <p:sp>
        <p:nvSpPr>
          <p:cNvPr id="1416196" name="Rectangle 4"/>
          <p:cNvSpPr>
            <a:spLocks noChangeArrowheads="1"/>
          </p:cNvSpPr>
          <p:nvPr/>
        </p:nvSpPr>
        <p:spPr bwMode="auto">
          <a:xfrm>
            <a:off x="5808664" y="1700213"/>
            <a:ext cx="4537075" cy="1657350"/>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solidFill>
                  <a:schemeClr val="bg1"/>
                </a:solidFill>
              </a:rPr>
              <a:t>结构体数组初始化的一般形式是在定义数组的后面加上“＝｛初值表列｝；”。</a:t>
            </a:r>
          </a:p>
        </p:txBody>
      </p:sp>
    </p:spTree>
    <p:extLst>
      <p:ext uri="{BB962C8B-B14F-4D97-AF65-F5344CB8AC3E}">
        <p14:creationId xmlns:p14="http://schemas.microsoft.com/office/powerpoint/2010/main" val="3605786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6195"/>
                                        </p:tgtEl>
                                        <p:attrNameLst>
                                          <p:attrName>style.visibility</p:attrName>
                                        </p:attrNameLst>
                                      </p:cBhvr>
                                      <p:to>
                                        <p:strVal val="visible"/>
                                      </p:to>
                                    </p:set>
                                    <p:animEffect transition="in" filter="wipe(left)">
                                      <p:cBhvr>
                                        <p:cTn id="7" dur="1000"/>
                                        <p:tgtEl>
                                          <p:spTgt spid="1416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6196"/>
                                        </p:tgtEl>
                                        <p:attrNameLst>
                                          <p:attrName>style.visibility</p:attrName>
                                        </p:attrNameLst>
                                      </p:cBhvr>
                                      <p:to>
                                        <p:strVal val="visible"/>
                                      </p:to>
                                    </p:set>
                                    <p:animEffect transition="in" filter="blinds(horizontal)">
                                      <p:cBhvr>
                                        <p:cTn id="12" dur="500"/>
                                        <p:tgtEl>
                                          <p:spTgt spid="141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5" grpId="0" autoUpdateAnimBg="0"/>
      <p:bldP spid="141619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7219" name="Rectangle 3"/>
          <p:cNvSpPr>
            <a:spLocks noChangeArrowheads="1"/>
          </p:cNvSpPr>
          <p:nvPr/>
        </p:nvSpPr>
        <p:spPr bwMode="auto">
          <a:xfrm>
            <a:off x="1919288" y="1125539"/>
            <a:ext cx="73453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11.5.3 </a:t>
            </a:r>
            <a:r>
              <a:rPr kumimoji="1" lang="zh-CN" altLang="en-US" sz="3200" b="1">
                <a:latin typeface="宋体" panose="02010600030101010101" pitchFamily="2" charset="-122"/>
              </a:rPr>
              <a:t>结构体数组应用举例</a:t>
            </a:r>
          </a:p>
        </p:txBody>
      </p:sp>
      <p:sp>
        <p:nvSpPr>
          <p:cNvPr id="1417220" name="Rectangle 4"/>
          <p:cNvSpPr>
            <a:spLocks noChangeArrowheads="1"/>
          </p:cNvSpPr>
          <p:nvPr/>
        </p:nvSpPr>
        <p:spPr bwMode="auto">
          <a:xfrm>
            <a:off x="1703388" y="1773239"/>
            <a:ext cx="8820150" cy="424973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zh-CN" altLang="en-US" sz="2800" b="1" u="sng">
                <a:solidFill>
                  <a:srgbClr val="66FF33"/>
                </a:solidFill>
              </a:rPr>
              <a:t>例</a:t>
            </a:r>
            <a:r>
              <a:rPr kumimoji="1" lang="en-US" altLang="zh-CN" sz="2800" b="1" u="sng">
                <a:solidFill>
                  <a:srgbClr val="66FF33"/>
                </a:solidFill>
              </a:rPr>
              <a:t>11.2</a:t>
            </a:r>
            <a:r>
              <a:rPr kumimoji="1" lang="zh-CN" altLang="zh-CN" sz="2800" b="1" u="sng">
                <a:solidFill>
                  <a:srgbClr val="66FF33"/>
                </a:solidFill>
              </a:rPr>
              <a:t>对候选人得票的统计程序。设有</a:t>
            </a:r>
            <a:r>
              <a:rPr kumimoji="1" lang="en-US" altLang="zh-CN" sz="2800" b="1" u="sng">
                <a:solidFill>
                  <a:srgbClr val="66FF33"/>
                </a:solidFill>
              </a:rPr>
              <a:t>3</a:t>
            </a:r>
            <a:r>
              <a:rPr kumimoji="1" lang="zh-CN" altLang="en-US" sz="2800" b="1" u="sng">
                <a:solidFill>
                  <a:srgbClr val="66FF33"/>
                </a:solidFill>
              </a:rPr>
              <a:t>个候选人，每次输入一个得票的候选人的名字，要求最后输出各人得票结果。</a:t>
            </a:r>
            <a:br>
              <a:rPr kumimoji="1" lang="zh-CN" altLang="en-US" sz="2800" b="1" u="sng">
                <a:solidFill>
                  <a:srgbClr val="66FF33"/>
                </a:solidFill>
              </a:rPr>
            </a:br>
            <a:r>
              <a:rPr kumimoji="1" lang="en-US" altLang="zh-CN" sz="2800">
                <a:solidFill>
                  <a:schemeClr val="bg1"/>
                </a:solidFill>
                <a:latin typeface="宋体" panose="02010600030101010101" pitchFamily="2" charset="-122"/>
              </a:rPr>
              <a:t>#include &lt;string.h&gt;</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#include &lt;stdio.h&gt;</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struct person</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char name[20];in count;</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leader[3]={“Li”,0,”Zhang”,0,”Fun”,0}</a:t>
            </a:r>
            <a:endParaRPr kumimoji="1" lang="en-US" altLang="zh-CN" sz="4400">
              <a:solidFill>
                <a:schemeClr val="bg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82375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7219"/>
                                        </p:tgtEl>
                                        <p:attrNameLst>
                                          <p:attrName>style.visibility</p:attrName>
                                        </p:attrNameLst>
                                      </p:cBhvr>
                                      <p:to>
                                        <p:strVal val="visible"/>
                                      </p:to>
                                    </p:set>
                                    <p:animEffect transition="in" filter="wipe(left)">
                                      <p:cBhvr>
                                        <p:cTn id="7" dur="1000"/>
                                        <p:tgtEl>
                                          <p:spTgt spid="1417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7220"/>
                                        </p:tgtEl>
                                        <p:attrNameLst>
                                          <p:attrName>style.visibility</p:attrName>
                                        </p:attrNameLst>
                                      </p:cBhvr>
                                      <p:to>
                                        <p:strVal val="visible"/>
                                      </p:to>
                                    </p:set>
                                    <p:animEffect transition="in" filter="blinds(horizontal)">
                                      <p:cBhvr>
                                        <p:cTn id="12" dur="500"/>
                                        <p:tgtEl>
                                          <p:spTgt spid="141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7219" grpId="0" autoUpdateAnimBg="0"/>
      <p:bldP spid="14172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ChangeArrowheads="1"/>
          </p:cNvSpPr>
          <p:nvPr/>
        </p:nvSpPr>
        <p:spPr bwMode="auto">
          <a:xfrm>
            <a:off x="1703388" y="476250"/>
            <a:ext cx="8820150" cy="6121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zh-CN" altLang="en-US" sz="2800" b="1" u="sng">
                <a:solidFill>
                  <a:srgbClr val="66FF33"/>
                </a:solidFill>
              </a:rPr>
              <a:t>例</a:t>
            </a:r>
            <a:r>
              <a:rPr kumimoji="1" lang="en-US" altLang="zh-CN" sz="2800" b="1" u="sng">
                <a:solidFill>
                  <a:srgbClr val="66FF33"/>
                </a:solidFill>
              </a:rPr>
              <a:t>11.2</a:t>
            </a:r>
            <a:br>
              <a:rPr kumimoji="1" lang="en-US" altLang="zh-CN" sz="2800" b="1" u="sng">
                <a:solidFill>
                  <a:srgbClr val="66FF33"/>
                </a:solidFill>
              </a:rPr>
            </a:br>
            <a:r>
              <a:rPr kumimoji="1" lang="en-US" altLang="zh-CN" sz="2800">
                <a:solidFill>
                  <a:schemeClr val="bg1"/>
                </a:solidFill>
                <a:latin typeface="宋体" panose="02010600030101010101" pitchFamily="2" charset="-122"/>
              </a:rPr>
              <a:t>void main()</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int i,j;  char leader_name[20];</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for(i=1;i&lt;=10;i++)</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scanf(“%s”,leader_name);  </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for(j=0;j&lt;3;j++)</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if(strcmp(leader_name,leader[j].name)==0)</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leader[j].count++;</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printf(“\n”);</a:t>
            </a:r>
            <a:br>
              <a:rPr kumimoji="1" lang="en-US" altLang="zh-CN" sz="2800">
                <a:solidFill>
                  <a:schemeClr val="bg1"/>
                </a:solidFill>
                <a:latin typeface="宋体" panose="02010600030101010101" pitchFamily="2" charset="-122"/>
              </a:rPr>
            </a:br>
            <a:r>
              <a:rPr kumimoji="1" lang="en-US" altLang="zh-CN" sz="2800">
                <a:solidFill>
                  <a:schemeClr val="bg1"/>
                </a:solidFill>
                <a:latin typeface="宋体" panose="02010600030101010101" pitchFamily="2" charset="-122"/>
              </a:rPr>
              <a:t>  for(i=0;i&lt;3;i++)     printf(“%5s:%d\n”,leader[i].name,leader[i].count);}</a:t>
            </a:r>
          </a:p>
        </p:txBody>
      </p:sp>
      <p:sp>
        <p:nvSpPr>
          <p:cNvPr id="1418243" name="Rectangle 3"/>
          <p:cNvSpPr>
            <a:spLocks noChangeArrowheads="1"/>
          </p:cNvSpPr>
          <p:nvPr/>
        </p:nvSpPr>
        <p:spPr bwMode="auto">
          <a:xfrm>
            <a:off x="6743700" y="476250"/>
            <a:ext cx="3384550" cy="5975350"/>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endParaRPr kumimoji="1" lang="zh-CN" altLang="en-US" sz="2800" b="1">
              <a:solidFill>
                <a:schemeClr val="bg1"/>
              </a:solidFill>
            </a:endParaRPr>
          </a:p>
          <a:p>
            <a:pPr algn="l">
              <a:spcBef>
                <a:spcPct val="20000"/>
              </a:spcBef>
            </a:pPr>
            <a:r>
              <a:rPr kumimoji="1" lang="zh-CN" altLang="en-US" sz="2800" b="1">
                <a:solidFill>
                  <a:schemeClr val="bg1"/>
                </a:solidFill>
              </a:rPr>
              <a:t>        </a:t>
            </a:r>
            <a:r>
              <a:rPr kumimoji="1" lang="zh-CN" altLang="en-US" sz="2400" b="1">
                <a:solidFill>
                  <a:schemeClr val="bg1"/>
                </a:solidFill>
              </a:rPr>
              <a:t>Ｌｉ</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Ｆｕｎ</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Ｚｈａｎｇ</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Ｚｈａｎｇ</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Ｆｕｎ</a:t>
            </a:r>
            <a:r>
              <a:rPr kumimoji="1" lang="zh-CN" altLang="en-US" sz="2400" b="1" u="sng">
                <a:solidFill>
                  <a:srgbClr val="FFFF00"/>
                </a:solidFill>
                <a:latin typeface="华文细黑" panose="02010600040101010101" pitchFamily="2" charset="-122"/>
                <a:ea typeface="华文细黑" panose="02010600040101010101" pitchFamily="2" charset="-122"/>
              </a:rPr>
              <a:t>↙</a:t>
            </a:r>
            <a:endParaRPr kumimoji="1" lang="zh-CN" altLang="en-US" sz="2400" b="1">
              <a:solidFill>
                <a:schemeClr val="bg1"/>
              </a:solidFill>
            </a:endParaRPr>
          </a:p>
          <a:p>
            <a:pPr algn="l">
              <a:spcBef>
                <a:spcPct val="20000"/>
              </a:spcBef>
            </a:pPr>
            <a:r>
              <a:rPr kumimoji="1" lang="zh-CN" altLang="en-US" sz="2400" b="1">
                <a:solidFill>
                  <a:schemeClr val="bg1"/>
                </a:solidFill>
              </a:rPr>
              <a:t>　　Ｌｉ</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Ｆｕｎ</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Ｚｈａｎｇ</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Ｌｉ</a:t>
            </a:r>
            <a:r>
              <a:rPr kumimoji="1" lang="zh-CN" altLang="en-US" sz="2400" b="1" u="sng">
                <a:solidFill>
                  <a:srgbClr val="FFFF00"/>
                </a:solidFill>
                <a:latin typeface="华文细黑" panose="02010600040101010101" pitchFamily="2" charset="-122"/>
                <a:ea typeface="华文细黑" panose="02010600040101010101" pitchFamily="2" charset="-122"/>
              </a:rPr>
              <a:t>↙</a:t>
            </a:r>
            <a:r>
              <a:rPr kumimoji="1" lang="zh-CN" altLang="en-US" sz="2400" b="1">
                <a:solidFill>
                  <a:schemeClr val="bg1"/>
                </a:solidFill>
              </a:rPr>
              <a:t></a:t>
            </a:r>
          </a:p>
          <a:p>
            <a:pPr algn="l">
              <a:spcBef>
                <a:spcPct val="20000"/>
              </a:spcBef>
            </a:pPr>
            <a:r>
              <a:rPr kumimoji="1" lang="zh-CN" altLang="en-US" sz="2400" b="1">
                <a:solidFill>
                  <a:schemeClr val="bg1"/>
                </a:solidFill>
              </a:rPr>
              <a:t>　　Ｌｉ</a:t>
            </a:r>
            <a:r>
              <a:rPr kumimoji="1" lang="en-US" altLang="zh-CN" sz="2400" b="1">
                <a:solidFill>
                  <a:schemeClr val="bg1"/>
                </a:solidFill>
              </a:rPr>
              <a:t>:</a:t>
            </a:r>
            <a:r>
              <a:rPr kumimoji="1" lang="zh-CN" altLang="en-US" sz="2400" b="1">
                <a:solidFill>
                  <a:schemeClr val="bg1"/>
                </a:solidFill>
              </a:rPr>
              <a:t>４</a:t>
            </a:r>
          </a:p>
          <a:p>
            <a:pPr algn="l">
              <a:spcBef>
                <a:spcPct val="20000"/>
              </a:spcBef>
            </a:pPr>
            <a:r>
              <a:rPr kumimoji="1" lang="zh-CN" altLang="en-US" sz="2400" b="1">
                <a:solidFill>
                  <a:schemeClr val="bg1"/>
                </a:solidFill>
              </a:rPr>
              <a:t>　　Ｚｈａｎｇ</a:t>
            </a:r>
            <a:r>
              <a:rPr kumimoji="1" lang="en-US" altLang="zh-CN" sz="2400" b="1">
                <a:solidFill>
                  <a:schemeClr val="bg1"/>
                </a:solidFill>
              </a:rPr>
              <a:t>:</a:t>
            </a:r>
            <a:r>
              <a:rPr kumimoji="1" lang="zh-CN" altLang="en-US" sz="2400" b="1">
                <a:solidFill>
                  <a:schemeClr val="bg1"/>
                </a:solidFill>
              </a:rPr>
              <a:t>３</a:t>
            </a:r>
          </a:p>
          <a:p>
            <a:pPr algn="l">
              <a:spcBef>
                <a:spcPct val="20000"/>
              </a:spcBef>
            </a:pPr>
            <a:r>
              <a:rPr kumimoji="1" lang="zh-CN" altLang="en-US" sz="2400" b="1">
                <a:solidFill>
                  <a:schemeClr val="bg1"/>
                </a:solidFill>
              </a:rPr>
              <a:t>　　Ｆｕｎ</a:t>
            </a:r>
            <a:r>
              <a:rPr kumimoji="1" lang="en-US" altLang="zh-CN" sz="2400" b="1">
                <a:solidFill>
                  <a:schemeClr val="bg1"/>
                </a:solidFill>
              </a:rPr>
              <a:t>:</a:t>
            </a:r>
            <a:r>
              <a:rPr kumimoji="1" lang="zh-CN" altLang="en-US" sz="2400" b="1">
                <a:solidFill>
                  <a:schemeClr val="bg1"/>
                </a:solidFill>
              </a:rPr>
              <a:t>３</a:t>
            </a:r>
          </a:p>
        </p:txBody>
      </p:sp>
    </p:spTree>
    <p:extLst>
      <p:ext uri="{BB962C8B-B14F-4D97-AF65-F5344CB8AC3E}">
        <p14:creationId xmlns:p14="http://schemas.microsoft.com/office/powerpoint/2010/main" val="539460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8242"/>
                                        </p:tgtEl>
                                        <p:attrNameLst>
                                          <p:attrName>style.visibility</p:attrName>
                                        </p:attrNameLst>
                                      </p:cBhvr>
                                      <p:to>
                                        <p:strVal val="visible"/>
                                      </p:to>
                                    </p:set>
                                    <p:animEffect transition="in" filter="blinds(horizontal)">
                                      <p:cBhvr>
                                        <p:cTn id="7" dur="500"/>
                                        <p:tgtEl>
                                          <p:spTgt spid="141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8243"/>
                                        </p:tgtEl>
                                        <p:attrNameLst>
                                          <p:attrName>style.visibility</p:attrName>
                                        </p:attrNameLst>
                                      </p:cBhvr>
                                      <p:to>
                                        <p:strVal val="visible"/>
                                      </p:to>
                                    </p:set>
                                    <p:animEffect transition="in" filter="blinds(horizontal)">
                                      <p:cBhvr>
                                        <p:cTn id="12" dur="500"/>
                                        <p:tgtEl>
                                          <p:spTgt spid="141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8242" grpId="0" animBg="1"/>
      <p:bldP spid="14182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§11.5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结构体数组</a:t>
            </a:r>
          </a:p>
        </p:txBody>
      </p:sp>
      <p:sp>
        <p:nvSpPr>
          <p:cNvPr id="1419267"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程序定义一个全局的结构体数组</a:t>
            </a:r>
            <a:r>
              <a:rPr kumimoji="1" lang="en-US" altLang="zh-CN" sz="2800">
                <a:solidFill>
                  <a:srgbClr val="000099"/>
                </a:solidFill>
                <a:latin typeface="楷体_GB2312" pitchFamily="49" charset="-122"/>
                <a:ea typeface="楷体_GB2312" pitchFamily="49" charset="-122"/>
              </a:rPr>
              <a:t>leader</a:t>
            </a:r>
            <a:r>
              <a:rPr kumimoji="1" lang="zh-CN" altLang="en-US" sz="2800">
                <a:solidFill>
                  <a:srgbClr val="000099"/>
                </a:solidFill>
                <a:latin typeface="楷体_GB2312" pitchFamily="49" charset="-122"/>
                <a:ea typeface="楷体_GB2312" pitchFamily="49" charset="-122"/>
              </a:rPr>
              <a:t>，它有３个元素，每一个元素包含两个成员</a:t>
            </a:r>
            <a:r>
              <a:rPr kumimoji="1" lang="en-US" altLang="zh-CN" sz="2800">
                <a:solidFill>
                  <a:srgbClr val="000099"/>
                </a:solidFill>
                <a:latin typeface="楷体_GB2312" pitchFamily="49" charset="-122"/>
                <a:ea typeface="楷体_GB2312" pitchFamily="49" charset="-122"/>
              </a:rPr>
              <a:t>name</a:t>
            </a:r>
            <a:r>
              <a:rPr kumimoji="1" lang="zh-CN" altLang="en-US" sz="2800">
                <a:solidFill>
                  <a:srgbClr val="000099"/>
                </a:solidFill>
                <a:latin typeface="楷体_GB2312" pitchFamily="49" charset="-122"/>
                <a:ea typeface="楷体_GB2312" pitchFamily="49" charset="-122"/>
              </a:rPr>
              <a:t>（姓名）和</a:t>
            </a:r>
            <a:r>
              <a:rPr kumimoji="1" lang="en-US" altLang="zh-CN" sz="2800">
                <a:solidFill>
                  <a:srgbClr val="000099"/>
                </a:solidFill>
                <a:latin typeface="楷体_GB2312" pitchFamily="49" charset="-122"/>
                <a:ea typeface="楷体_GB2312" pitchFamily="49" charset="-122"/>
              </a:rPr>
              <a:t>count</a:t>
            </a:r>
            <a:r>
              <a:rPr kumimoji="1" lang="zh-CN" altLang="en-US" sz="2800">
                <a:solidFill>
                  <a:srgbClr val="000099"/>
                </a:solidFill>
                <a:latin typeface="楷体_GB2312" pitchFamily="49" charset="-122"/>
                <a:ea typeface="楷体_GB2312" pitchFamily="49" charset="-122"/>
              </a:rPr>
              <a:t>（票数）。在定义数组时使之初始化，使</a:t>
            </a:r>
            <a:r>
              <a:rPr kumimoji="1" lang="en-US" altLang="zh-CN" sz="2800">
                <a:solidFill>
                  <a:srgbClr val="000099"/>
                </a:solidFill>
                <a:latin typeface="楷体_GB2312" pitchFamily="49" charset="-122"/>
                <a:ea typeface="楷体_GB2312" pitchFamily="49" charset="-122"/>
              </a:rPr>
              <a:t>3</a:t>
            </a:r>
            <a:r>
              <a:rPr kumimoji="1" lang="zh-CN" altLang="en-US" sz="2800">
                <a:solidFill>
                  <a:srgbClr val="000099"/>
                </a:solidFill>
                <a:latin typeface="楷体_GB2312" pitchFamily="49" charset="-122"/>
                <a:ea typeface="楷体_GB2312" pitchFamily="49" charset="-122"/>
              </a:rPr>
              <a:t>位候选人的票数都先置零</a:t>
            </a:r>
            <a:r>
              <a:rPr kumimoji="1" lang="en-US" altLang="zh-CN" sz="2800">
                <a:solidFill>
                  <a:srgbClr val="000099"/>
                </a:solidFill>
                <a:latin typeface="楷体_GB2312" pitchFamily="49" charset="-122"/>
                <a:ea typeface="楷体_GB2312" pitchFamily="49" charset="-122"/>
              </a:rPr>
              <a:t>.</a:t>
            </a:r>
          </a:p>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在主函数中定义字符数组</a:t>
            </a:r>
            <a:r>
              <a:rPr kumimoji="1" lang="en-US" altLang="zh-CN" sz="2800">
                <a:solidFill>
                  <a:srgbClr val="800000"/>
                </a:solidFill>
                <a:latin typeface="楷体_GB2312" pitchFamily="49" charset="-122"/>
                <a:ea typeface="楷体_GB2312" pitchFamily="49" charset="-122"/>
              </a:rPr>
              <a:t>leader-name</a:t>
            </a:r>
            <a:r>
              <a:rPr kumimoji="1" lang="zh-CN" altLang="en-US" sz="2800">
                <a:solidFill>
                  <a:srgbClr val="800000"/>
                </a:solidFill>
                <a:latin typeface="楷体_GB2312" pitchFamily="49" charset="-122"/>
                <a:ea typeface="楷体_GB2312" pitchFamily="49" charset="-122"/>
              </a:rPr>
              <a:t>，它代表被选人的姓名，在</a:t>
            </a:r>
            <a:r>
              <a:rPr kumimoji="1" lang="en-US" altLang="zh-CN" sz="2800">
                <a:solidFill>
                  <a:srgbClr val="800000"/>
                </a:solidFill>
                <a:latin typeface="楷体_GB2312" pitchFamily="49" charset="-122"/>
                <a:ea typeface="楷体_GB2312" pitchFamily="49" charset="-122"/>
              </a:rPr>
              <a:t>10</a:t>
            </a:r>
            <a:r>
              <a:rPr kumimoji="1" lang="zh-CN" altLang="en-US" sz="2800">
                <a:solidFill>
                  <a:srgbClr val="800000"/>
                </a:solidFill>
                <a:latin typeface="楷体_GB2312" pitchFamily="49" charset="-122"/>
                <a:ea typeface="楷体_GB2312" pitchFamily="49" charset="-122"/>
              </a:rPr>
              <a:t>次循环中每次先输入一个被选人的具体人名，然后把它与</a:t>
            </a:r>
            <a:r>
              <a:rPr kumimoji="1" lang="en-US" altLang="zh-CN" sz="2800">
                <a:solidFill>
                  <a:srgbClr val="800000"/>
                </a:solidFill>
                <a:latin typeface="楷体_GB2312" pitchFamily="49" charset="-122"/>
                <a:ea typeface="楷体_GB2312" pitchFamily="49" charset="-122"/>
              </a:rPr>
              <a:t>3</a:t>
            </a:r>
            <a:r>
              <a:rPr kumimoji="1" lang="zh-CN" altLang="en-US" sz="2800">
                <a:solidFill>
                  <a:srgbClr val="800000"/>
                </a:solidFill>
                <a:latin typeface="楷体_GB2312" pitchFamily="49" charset="-122"/>
                <a:ea typeface="楷体_GB2312" pitchFamily="49" charset="-122"/>
              </a:rPr>
              <a:t>个候选人姓名相比，看它和哪一个候选人的名字相同。在输入和统计结束之后，将</a:t>
            </a:r>
            <a:r>
              <a:rPr kumimoji="1" lang="en-US" altLang="zh-CN" sz="2800">
                <a:solidFill>
                  <a:srgbClr val="800000"/>
                </a:solidFill>
                <a:latin typeface="楷体_GB2312" pitchFamily="49" charset="-122"/>
                <a:ea typeface="楷体_GB2312" pitchFamily="49" charset="-122"/>
              </a:rPr>
              <a:t>3</a:t>
            </a:r>
            <a:r>
              <a:rPr kumimoji="1" lang="zh-CN" altLang="en-US" sz="2800">
                <a:solidFill>
                  <a:srgbClr val="800000"/>
                </a:solidFill>
                <a:latin typeface="楷体_GB2312" pitchFamily="49" charset="-122"/>
                <a:ea typeface="楷体_GB2312" pitchFamily="49" charset="-122"/>
              </a:rPr>
              <a:t>人的名字和得票数输出。</a:t>
            </a:r>
            <a:r>
              <a:rPr kumimoji="1" lang="zh-CN" altLang="en-US" sz="2800">
                <a:solidFill>
                  <a:srgbClr val="000099"/>
                </a:solidFill>
                <a:latin typeface="楷体_GB2312" pitchFamily="49" charset="-122"/>
                <a:ea typeface="楷体_GB2312" pitchFamily="49" charset="-122"/>
              </a:rPr>
              <a:t> 　 </a:t>
            </a:r>
          </a:p>
        </p:txBody>
      </p:sp>
      <p:grpSp>
        <p:nvGrpSpPr>
          <p:cNvPr id="2" name="Group 4"/>
          <p:cNvGrpSpPr>
            <a:grpSpLocks/>
          </p:cNvGrpSpPr>
          <p:nvPr/>
        </p:nvGrpSpPr>
        <p:grpSpPr bwMode="auto">
          <a:xfrm>
            <a:off x="2351088" y="3284538"/>
            <a:ext cx="7561262" cy="2881312"/>
            <a:chOff x="521" y="2069"/>
            <a:chExt cx="4763" cy="1815"/>
          </a:xfrm>
        </p:grpSpPr>
        <p:sp>
          <p:nvSpPr>
            <p:cNvPr id="1419269" name="Rectangle 5"/>
            <p:cNvSpPr>
              <a:spLocks noChangeArrowheads="1"/>
            </p:cNvSpPr>
            <p:nvPr/>
          </p:nvSpPr>
          <p:spPr bwMode="auto">
            <a:xfrm>
              <a:off x="521" y="2069"/>
              <a:ext cx="4763" cy="181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11-6</a:t>
              </a:r>
            </a:p>
          </p:txBody>
        </p:sp>
        <p:grpSp>
          <p:nvGrpSpPr>
            <p:cNvPr id="694278" name="Group 6"/>
            <p:cNvGrpSpPr>
              <a:grpSpLocks/>
            </p:cNvGrpSpPr>
            <p:nvPr/>
          </p:nvGrpSpPr>
          <p:grpSpPr bwMode="auto">
            <a:xfrm>
              <a:off x="1429" y="2251"/>
              <a:ext cx="3130" cy="1060"/>
              <a:chOff x="4140" y="2452"/>
              <a:chExt cx="3420" cy="2652"/>
            </a:xfrm>
          </p:grpSpPr>
          <p:grpSp>
            <p:nvGrpSpPr>
              <p:cNvPr id="694279" name="Group 7"/>
              <p:cNvGrpSpPr>
                <a:grpSpLocks/>
              </p:cNvGrpSpPr>
              <p:nvPr/>
            </p:nvGrpSpPr>
            <p:grpSpPr bwMode="auto">
              <a:xfrm>
                <a:off x="4140" y="3232"/>
                <a:ext cx="3420" cy="1872"/>
                <a:chOff x="3420" y="2608"/>
                <a:chExt cx="3420" cy="1872"/>
              </a:xfrm>
            </p:grpSpPr>
            <p:sp>
              <p:nvSpPr>
                <p:cNvPr id="694281" name="Text Box 8"/>
                <p:cNvSpPr txBox="1">
                  <a:spLocks noChangeArrowheads="1"/>
                </p:cNvSpPr>
                <p:nvPr/>
              </p:nvSpPr>
              <p:spPr bwMode="auto">
                <a:xfrm>
                  <a:off x="3420" y="2608"/>
                  <a:ext cx="3420" cy="1872"/>
                </a:xfrm>
                <a:prstGeom prst="rect">
                  <a:avLst/>
                </a:prstGeom>
                <a:solidFill>
                  <a:srgbClr val="FFFFFF"/>
                </a:solidFill>
                <a:ln w="9525">
                  <a:solidFill>
                    <a:srgbClr val="000000"/>
                  </a:solidFill>
                  <a:miter lim="800000"/>
                  <a:headEnd/>
                  <a:tailEnd/>
                </a:ln>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t>Li                                     0</a:t>
                  </a:r>
                </a:p>
                <a:p>
                  <a:pPr algn="just" eaLnBrk="1" hangingPunct="1"/>
                  <a:r>
                    <a:rPr lang="en-US" altLang="zh-CN" sz="2400"/>
                    <a:t>Zhang                              0</a:t>
                  </a:r>
                </a:p>
                <a:p>
                  <a:pPr algn="just" eaLnBrk="1" hangingPunct="1"/>
                  <a:r>
                    <a:rPr lang="en-US" altLang="zh-CN" sz="2400"/>
                    <a:t>Fun                                  0</a:t>
                  </a:r>
                </a:p>
              </p:txBody>
            </p:sp>
            <p:sp>
              <p:nvSpPr>
                <p:cNvPr id="694282" name="Line 9"/>
                <p:cNvSpPr>
                  <a:spLocks noChangeShapeType="1"/>
                </p:cNvSpPr>
                <p:nvPr/>
              </p:nvSpPr>
              <p:spPr bwMode="auto">
                <a:xfrm>
                  <a:off x="5040" y="2608"/>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4280" name="Text Box 10"/>
              <p:cNvSpPr txBox="1">
                <a:spLocks noChangeArrowheads="1"/>
              </p:cNvSpPr>
              <p:nvPr/>
            </p:nvSpPr>
            <p:spPr bwMode="auto">
              <a:xfrm>
                <a:off x="4140" y="2452"/>
                <a:ext cx="34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t>   name                             count </a:t>
                </a:r>
              </a:p>
            </p:txBody>
          </p:sp>
        </p:grpSp>
      </p:grpSp>
    </p:spTree>
    <p:extLst>
      <p:ext uri="{BB962C8B-B14F-4D97-AF65-F5344CB8AC3E}">
        <p14:creationId xmlns:p14="http://schemas.microsoft.com/office/powerpoint/2010/main" val="3968366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9267"/>
                                        </p:tgtEl>
                                        <p:attrNameLst>
                                          <p:attrName>style.visibility</p:attrName>
                                        </p:attrNameLst>
                                      </p:cBhvr>
                                      <p:to>
                                        <p:strVal val="visible"/>
                                      </p:to>
                                    </p:set>
                                    <p:animEffect transition="in" filter="wipe(left)">
                                      <p:cBhvr>
                                        <p:cTn id="7" dur="1000"/>
                                        <p:tgtEl>
                                          <p:spTgt spid="141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2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0291"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一个结构体变量的指针就是该变量所占据的内存段的起始地址。可以设一个指针变量，用来指向一个结构体变量，此时该指针变量的值是结构体变量的起始地址。指针变量也可以用来指向结构体数组中的元素</a:t>
            </a:r>
            <a:r>
              <a:rPr kumimoji="1" lang="en-US" altLang="zh-CN" sz="2800">
                <a:solidFill>
                  <a:srgbClr val="000099"/>
                </a:solidFill>
                <a:latin typeface="楷体_GB2312" pitchFamily="49" charset="-122"/>
                <a:ea typeface="楷体_GB2312" pitchFamily="49" charset="-122"/>
              </a:rPr>
              <a:t>.</a:t>
            </a:r>
            <a:endParaRPr kumimoji="1" lang="en-US" altLang="zh-CN" sz="4400">
              <a:solidFill>
                <a:srgbClr val="4D4D4D"/>
              </a:solidFill>
            </a:endParaRPr>
          </a:p>
          <a:p>
            <a:pPr algn="l">
              <a:spcBef>
                <a:spcPct val="20000"/>
              </a:spcBef>
            </a:pPr>
            <a:r>
              <a:rPr kumimoji="1" lang="en-US" altLang="zh-CN" sz="3200" b="1">
                <a:solidFill>
                  <a:srgbClr val="4D4D4D"/>
                </a:solidFill>
                <a:latin typeface="宋体" panose="02010600030101010101" pitchFamily="2" charset="-122"/>
              </a:rPr>
              <a:t>11.6.1 </a:t>
            </a:r>
            <a:r>
              <a:rPr kumimoji="1" lang="zh-CN" altLang="en-US" sz="3200" b="1">
                <a:solidFill>
                  <a:srgbClr val="4D4D4D"/>
                </a:solidFill>
                <a:latin typeface="宋体" panose="02010600030101010101" pitchFamily="2" charset="-122"/>
              </a:rPr>
              <a:t>指向结构体变量的指针 </a:t>
            </a:r>
          </a:p>
          <a:p>
            <a:pPr algn="l">
              <a:spcBef>
                <a:spcPct val="20000"/>
              </a:spcBef>
            </a:pPr>
            <a:r>
              <a:rPr kumimoji="1" lang="zh-CN" altLang="en-US" sz="2800">
                <a:solidFill>
                  <a:srgbClr val="000099"/>
                </a:solidFill>
                <a:latin typeface="楷体_GB2312" pitchFamily="49" charset="-122"/>
                <a:ea typeface="楷体_GB2312" pitchFamily="49" charset="-122"/>
              </a:rPr>
              <a:t>  下面通过一个简单例子来说明指向结构体变量的指针变量的应用。</a:t>
            </a:r>
          </a:p>
          <a:p>
            <a:pPr algn="l">
              <a:spcBef>
                <a:spcPct val="20000"/>
              </a:spcBef>
            </a:pPr>
            <a:r>
              <a:rPr kumimoji="1" lang="zh-CN" altLang="en-US" sz="4400">
                <a:solidFill>
                  <a:srgbClr val="4D4D4D"/>
                </a:solidFill>
              </a:rPr>
              <a:t> </a:t>
            </a:r>
          </a:p>
        </p:txBody>
      </p:sp>
    </p:spTree>
    <p:extLst>
      <p:ext uri="{BB962C8B-B14F-4D97-AF65-F5344CB8AC3E}">
        <p14:creationId xmlns:p14="http://schemas.microsoft.com/office/powerpoint/2010/main" val="15869467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0291"/>
                                        </p:tgtEl>
                                        <p:attrNameLst>
                                          <p:attrName>style.visibility</p:attrName>
                                        </p:attrNameLst>
                                      </p:cBhvr>
                                      <p:to>
                                        <p:strVal val="visible"/>
                                      </p:to>
                                    </p:set>
                                    <p:animEffect transition="in" filter="wipe(left)">
                                      <p:cBhvr>
                                        <p:cTn id="7" dur="1000"/>
                                        <p:tgtEl>
                                          <p:spTgt spid="142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endParaRPr kumimoji="1" lang="zh-CN" altLang="zh-CN" sz="3600" b="1">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1421315" name="Rectangle 3"/>
          <p:cNvSpPr>
            <a:spLocks noChangeArrowheads="1"/>
          </p:cNvSpPr>
          <p:nvPr/>
        </p:nvSpPr>
        <p:spPr bwMode="auto">
          <a:xfrm>
            <a:off x="1703388" y="476251"/>
            <a:ext cx="8820150" cy="6048375"/>
          </a:xfrm>
          <a:prstGeom prst="rect">
            <a:avLst/>
          </a:prstGeom>
          <a:solidFill>
            <a:srgbClr val="336699"/>
          </a:solidFill>
          <a:ln w="9525">
            <a:noFill/>
            <a:miter lim="800000"/>
            <a:headEnd/>
            <a:tailEnd/>
          </a:ln>
          <a:effectLst/>
        </p:spPr>
        <p:txBody>
          <a:bodyPr lIns="92075" tIns="46038" rIns="92075" bIns="46038" anchor="ctr"/>
          <a:lstStyle/>
          <a:p>
            <a:pPr defTabSz="762000" eaLnBrk="0" hangingPunct="0">
              <a:lnSpc>
                <a:spcPct val="95000"/>
              </a:lnSpc>
              <a:defRPr/>
            </a:pPr>
            <a:r>
              <a:rPr kumimoji="1" lang="zh-CN" altLang="en-US" sz="2800" b="1" u="sng">
                <a:solidFill>
                  <a:srgbClr val="66FF33"/>
                </a:solidFill>
              </a:rPr>
              <a:t>例１</a:t>
            </a:r>
            <a:r>
              <a:rPr kumimoji="1" lang="en-US" altLang="zh-CN" sz="2800" b="1" u="sng">
                <a:solidFill>
                  <a:srgbClr val="66FF33"/>
                </a:solidFill>
              </a:rPr>
              <a:t>1</a:t>
            </a:r>
            <a:r>
              <a:rPr kumimoji="1" lang="zh-CN" altLang="en-US" sz="2800" b="1" u="sng">
                <a:solidFill>
                  <a:srgbClr val="66FF33"/>
                </a:solidFill>
              </a:rPr>
              <a:t>．３指向结构体变量的指针的应用</a:t>
            </a:r>
            <a:br>
              <a:rPr kumimoji="1" lang="zh-CN" altLang="en-US" sz="2800" b="1" u="sng">
                <a:solidFill>
                  <a:srgbClr val="66FF33"/>
                </a:solidFill>
              </a:rPr>
            </a:br>
            <a:r>
              <a:rPr kumimoji="1" lang="en-US" altLang="zh-CN" sz="2400" b="1">
                <a:solidFill>
                  <a:schemeClr val="bg1"/>
                </a:solidFill>
                <a:latin typeface="宋体" pitchFamily="2" charset="-122"/>
              </a:rPr>
              <a:t>#include &lt;string.h&gt;</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#include &lt;stdio.h&gt;</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void main()</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{struct student{long num;char name[20];</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                   char   sex; float score;};</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        struct student stu_1;</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        </a:t>
            </a:r>
            <a:r>
              <a:rPr kumimoji="1" lang="en-US" altLang="zh-CN" sz="2400" b="1">
                <a:solidFill>
                  <a:srgbClr val="FFFF00"/>
                </a:solidFill>
                <a:latin typeface="宋体" pitchFamily="2" charset="-122"/>
              </a:rPr>
              <a:t>struct student* p; p=&amp;stu_1;</a:t>
            </a:r>
            <a:r>
              <a:rPr kumimoji="1" lang="en-US" altLang="zh-CN" sz="2400" b="1">
                <a:solidFill>
                  <a:schemeClr val="bg1"/>
                </a:solidFill>
                <a:latin typeface="宋体" pitchFamily="2" charset="-122"/>
              </a:rPr>
              <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      stu_1.num=89101;strcpy(stu_1.name,”LiLin”);</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      stu_1.sex=‘M’;stu_1.score=89.5;</a:t>
            </a:r>
            <a:br>
              <a:rPr kumimoji="1" lang="en-US" altLang="zh-CN" sz="2400" b="1">
                <a:solidFill>
                  <a:schemeClr val="bg1"/>
                </a:solidFill>
                <a:latin typeface="宋体" pitchFamily="2" charset="-122"/>
              </a:rPr>
            </a:br>
            <a: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t>    </a:t>
            </a:r>
            <a:r>
              <a:rPr kumimoji="1" lang="en-US" altLang="zh-CN" sz="2400" b="1">
                <a:solidFill>
                  <a:schemeClr val="bg1"/>
                </a:solidFill>
                <a:latin typeface="宋体" pitchFamily="2" charset="-122"/>
              </a:rPr>
              <a:t>printf(″No.:%ld</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nname:%s</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nsex:%c</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nscore:%f</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n″</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stu-1.num</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stu-1.name</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stu-1.sex</a:t>
            </a:r>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stu-1.score);</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    </a:t>
            </a:r>
            <a:r>
              <a:rPr kumimoji="1" lang="en-US" altLang="zh-CN" sz="2400" b="1">
                <a:solidFill>
                  <a:srgbClr val="FFFF00"/>
                </a:solidFill>
                <a:latin typeface="宋体" pitchFamily="2" charset="-122"/>
              </a:rPr>
              <a:t>printf(″No.:%ld</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nname:%s</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nsex:%c</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nscore:%f</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n″</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(*p).num</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(*p).name</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(*p).sex</a:t>
            </a:r>
            <a:r>
              <a:rPr kumimoji="1" lang="zh-CN" altLang="en-US" sz="2400" b="1">
                <a:solidFill>
                  <a:srgbClr val="FFFF00"/>
                </a:solidFill>
                <a:latin typeface="宋体" pitchFamily="2" charset="-122"/>
              </a:rPr>
              <a:t>，</a:t>
            </a:r>
            <a:r>
              <a:rPr kumimoji="1" lang="en-US" altLang="zh-CN" sz="2400" b="1">
                <a:solidFill>
                  <a:srgbClr val="FFFF00"/>
                </a:solidFill>
                <a:latin typeface="宋体" pitchFamily="2" charset="-122"/>
              </a:rPr>
              <a:t>(*p).score);</a:t>
            </a:r>
            <a:r>
              <a:rPr kumimoji="1" lang="en-US" altLang="zh-CN" sz="2400" b="1">
                <a:solidFill>
                  <a:schemeClr val="bg1"/>
                </a:solidFill>
                <a:latin typeface="宋体" pitchFamily="2" charset="-122"/>
              </a:rPr>
              <a:t>  </a:t>
            </a:r>
            <a:br>
              <a:rPr kumimoji="1" lang="en-US" altLang="zh-CN" sz="2400" b="1">
                <a:solidFill>
                  <a:schemeClr val="bg1"/>
                </a:solidFill>
                <a:latin typeface="宋体" pitchFamily="2" charset="-122"/>
              </a:rPr>
            </a:br>
            <a:r>
              <a:rPr kumimoji="1" lang="en-US" altLang="zh-CN" sz="2400" b="1">
                <a:solidFill>
                  <a:schemeClr val="bg1"/>
                </a:solidFill>
                <a:latin typeface="宋体" pitchFamily="2" charset="-122"/>
              </a:rPr>
              <a:t>}</a:t>
            </a:r>
          </a:p>
        </p:txBody>
      </p:sp>
      <p:sp>
        <p:nvSpPr>
          <p:cNvPr id="1421316" name="AutoShape 4"/>
          <p:cNvSpPr>
            <a:spLocks noChangeArrowheads="1"/>
          </p:cNvSpPr>
          <p:nvPr/>
        </p:nvSpPr>
        <p:spPr bwMode="auto">
          <a:xfrm>
            <a:off x="5016501" y="1844676"/>
            <a:ext cx="2951163" cy="1368425"/>
          </a:xfrm>
          <a:prstGeom prst="wedgeEllipseCallout">
            <a:avLst>
              <a:gd name="adj1" fmla="val -34241"/>
              <a:gd name="adj2" fmla="val 73551"/>
            </a:avLst>
          </a:prstGeom>
          <a:solidFill>
            <a:schemeClr val="bg1"/>
          </a:solidFill>
          <a:ln w="12700">
            <a:solidFill>
              <a:schemeClr val="tx1"/>
            </a:solidFill>
            <a:miter lim="800000"/>
            <a:headEnd/>
            <a:tailEnd/>
          </a:ln>
        </p:spPr>
        <p:txBody>
          <a:bodyPr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定义指针变量</a:t>
            </a:r>
            <a:r>
              <a:rPr lang="en-US" altLang="zh-CN" sz="2000"/>
              <a:t>p</a:t>
            </a:r>
            <a:r>
              <a:rPr lang="zh-CN" altLang="en-US" sz="2000"/>
              <a:t>，指向</a:t>
            </a:r>
            <a:r>
              <a:rPr lang="en-US" altLang="zh-CN" sz="2000"/>
              <a:t>struct student </a:t>
            </a:r>
            <a:r>
              <a:rPr lang="zh-CN" altLang="en-US" sz="2000"/>
              <a:t>类型的数据</a:t>
            </a:r>
          </a:p>
        </p:txBody>
      </p:sp>
      <p:sp>
        <p:nvSpPr>
          <p:cNvPr id="1421317" name="AutoShape 5"/>
          <p:cNvSpPr>
            <a:spLocks noChangeArrowheads="1"/>
          </p:cNvSpPr>
          <p:nvPr/>
        </p:nvSpPr>
        <p:spPr bwMode="auto">
          <a:xfrm>
            <a:off x="4872039" y="4076700"/>
            <a:ext cx="2447925" cy="1295400"/>
          </a:xfrm>
          <a:prstGeom prst="wedgeEllipseCallout">
            <a:avLst>
              <a:gd name="adj1" fmla="val -40468"/>
              <a:gd name="adj2" fmla="val 71199"/>
            </a:avLst>
          </a:prstGeom>
          <a:solidFill>
            <a:schemeClr val="bg1"/>
          </a:solidFill>
          <a:ln w="12700">
            <a:solidFill>
              <a:schemeClr val="tx1"/>
            </a:solidFill>
            <a:miter lim="800000"/>
            <a:headEnd/>
            <a:tailEnd/>
          </a:ln>
        </p:spPr>
        <p:txBody>
          <a:bodyPr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t>ｐ指向的结构体变量中的成员 </a:t>
            </a:r>
          </a:p>
        </p:txBody>
      </p:sp>
      <p:sp>
        <p:nvSpPr>
          <p:cNvPr id="1421318" name="Rectangle 6"/>
          <p:cNvSpPr>
            <a:spLocks noChangeArrowheads="1"/>
          </p:cNvSpPr>
          <p:nvPr/>
        </p:nvSpPr>
        <p:spPr bwMode="auto">
          <a:xfrm>
            <a:off x="7751764" y="765176"/>
            <a:ext cx="2592387" cy="4176713"/>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endParaRPr kumimoji="1" lang="zh-CN" altLang="en-US" sz="2400" b="1">
              <a:solidFill>
                <a:schemeClr val="bg1"/>
              </a:solidFill>
            </a:endParaRPr>
          </a:p>
          <a:p>
            <a:pPr algn="l">
              <a:spcBef>
                <a:spcPct val="20000"/>
              </a:spcBef>
            </a:pPr>
            <a:r>
              <a:rPr kumimoji="1" lang="zh-CN" altLang="en-US" sz="2400" b="1">
                <a:solidFill>
                  <a:schemeClr val="bg1"/>
                </a:solidFill>
              </a:rPr>
              <a:t>Ｎｏ．：</a:t>
            </a:r>
            <a:r>
              <a:rPr kumimoji="1" lang="en-US" altLang="zh-CN" sz="2400" b="1">
                <a:solidFill>
                  <a:schemeClr val="bg1"/>
                </a:solidFill>
              </a:rPr>
              <a:t>89101</a:t>
            </a:r>
            <a:r>
              <a:rPr kumimoji="1" lang="zh-CN" altLang="en-US" sz="2400" b="1">
                <a:solidFill>
                  <a:schemeClr val="bg1"/>
                </a:solidFill>
              </a:rPr>
              <a:t>　　　　　　 </a:t>
            </a:r>
          </a:p>
          <a:p>
            <a:pPr algn="l">
              <a:spcBef>
                <a:spcPct val="20000"/>
              </a:spcBef>
            </a:pPr>
            <a:r>
              <a:rPr kumimoji="1" lang="en-US" altLang="zh-CN" sz="2400" b="1">
                <a:solidFill>
                  <a:schemeClr val="bg1"/>
                </a:solidFill>
              </a:rPr>
              <a:t>name</a:t>
            </a:r>
            <a:r>
              <a:rPr kumimoji="1" lang="zh-CN" altLang="en-US" sz="2400" b="1">
                <a:solidFill>
                  <a:schemeClr val="bg1"/>
                </a:solidFill>
              </a:rPr>
              <a:t>：</a:t>
            </a:r>
            <a:r>
              <a:rPr kumimoji="1" lang="en-US" altLang="zh-CN" sz="2400" b="1">
                <a:solidFill>
                  <a:schemeClr val="bg1"/>
                </a:solidFill>
              </a:rPr>
              <a:t>LiLin        </a:t>
            </a:r>
          </a:p>
          <a:p>
            <a:pPr algn="l">
              <a:spcBef>
                <a:spcPct val="20000"/>
              </a:spcBef>
            </a:pPr>
            <a:r>
              <a:rPr kumimoji="1" lang="en-US" altLang="zh-CN" sz="2400" b="1">
                <a:solidFill>
                  <a:schemeClr val="bg1"/>
                </a:solidFill>
              </a:rPr>
              <a:t>sex</a:t>
            </a:r>
            <a:r>
              <a:rPr kumimoji="1" lang="zh-CN" altLang="en-US" sz="2400" b="1">
                <a:solidFill>
                  <a:schemeClr val="bg1"/>
                </a:solidFill>
              </a:rPr>
              <a:t>：Ｍ                     </a:t>
            </a:r>
          </a:p>
          <a:p>
            <a:pPr algn="l">
              <a:spcBef>
                <a:spcPct val="20000"/>
              </a:spcBef>
            </a:pPr>
            <a:r>
              <a:rPr kumimoji="1" lang="en-US" altLang="zh-CN" sz="2400" b="1">
                <a:solidFill>
                  <a:schemeClr val="bg1"/>
                </a:solidFill>
              </a:rPr>
              <a:t>score</a:t>
            </a:r>
            <a:r>
              <a:rPr kumimoji="1" lang="zh-CN" altLang="en-US" sz="2400" b="1">
                <a:solidFill>
                  <a:schemeClr val="bg1"/>
                </a:solidFill>
              </a:rPr>
              <a:t>：</a:t>
            </a:r>
            <a:r>
              <a:rPr kumimoji="1" lang="en-US" altLang="zh-CN" sz="2400" b="1">
                <a:solidFill>
                  <a:schemeClr val="bg1"/>
                </a:solidFill>
              </a:rPr>
              <a:t>89.500000</a:t>
            </a:r>
          </a:p>
          <a:p>
            <a:pPr algn="l">
              <a:spcBef>
                <a:spcPct val="20000"/>
              </a:spcBef>
            </a:pPr>
            <a:r>
              <a:rPr kumimoji="1" lang="zh-CN" altLang="en-US" sz="2400" b="1">
                <a:solidFill>
                  <a:schemeClr val="bg1"/>
                </a:solidFill>
              </a:rPr>
              <a:t>Ｎｏ．：</a:t>
            </a:r>
            <a:r>
              <a:rPr kumimoji="1" lang="en-US" altLang="zh-CN" sz="2400" b="1">
                <a:solidFill>
                  <a:schemeClr val="bg1"/>
                </a:solidFill>
              </a:rPr>
              <a:t>89101</a:t>
            </a:r>
            <a:r>
              <a:rPr kumimoji="1" lang="zh-CN" altLang="en-US" sz="2400" b="1">
                <a:solidFill>
                  <a:schemeClr val="bg1"/>
                </a:solidFill>
              </a:rPr>
              <a:t>　　　　　　 </a:t>
            </a:r>
          </a:p>
          <a:p>
            <a:pPr algn="l">
              <a:spcBef>
                <a:spcPct val="20000"/>
              </a:spcBef>
            </a:pPr>
            <a:r>
              <a:rPr kumimoji="1" lang="en-US" altLang="zh-CN" sz="2400" b="1">
                <a:solidFill>
                  <a:schemeClr val="bg1"/>
                </a:solidFill>
              </a:rPr>
              <a:t>name</a:t>
            </a:r>
            <a:r>
              <a:rPr kumimoji="1" lang="zh-CN" altLang="en-US" sz="2400" b="1">
                <a:solidFill>
                  <a:schemeClr val="bg1"/>
                </a:solidFill>
              </a:rPr>
              <a:t>：</a:t>
            </a:r>
            <a:r>
              <a:rPr kumimoji="1" lang="en-US" altLang="zh-CN" sz="2400" b="1">
                <a:solidFill>
                  <a:schemeClr val="bg1"/>
                </a:solidFill>
              </a:rPr>
              <a:t>LiLin        </a:t>
            </a:r>
          </a:p>
          <a:p>
            <a:pPr algn="l">
              <a:spcBef>
                <a:spcPct val="20000"/>
              </a:spcBef>
            </a:pPr>
            <a:r>
              <a:rPr kumimoji="1" lang="en-US" altLang="zh-CN" sz="2400" b="1">
                <a:solidFill>
                  <a:schemeClr val="bg1"/>
                </a:solidFill>
              </a:rPr>
              <a:t>sex</a:t>
            </a:r>
            <a:r>
              <a:rPr kumimoji="1" lang="zh-CN" altLang="en-US" sz="2400" b="1">
                <a:solidFill>
                  <a:schemeClr val="bg1"/>
                </a:solidFill>
              </a:rPr>
              <a:t>：Ｍ                     </a:t>
            </a:r>
          </a:p>
          <a:p>
            <a:pPr algn="l">
              <a:spcBef>
                <a:spcPct val="20000"/>
              </a:spcBef>
            </a:pPr>
            <a:r>
              <a:rPr kumimoji="1" lang="en-US" altLang="zh-CN" sz="2400" b="1">
                <a:solidFill>
                  <a:schemeClr val="bg1"/>
                </a:solidFill>
              </a:rPr>
              <a:t>score</a:t>
            </a:r>
            <a:r>
              <a:rPr kumimoji="1" lang="zh-CN" altLang="en-US" sz="2400" b="1">
                <a:solidFill>
                  <a:schemeClr val="bg1"/>
                </a:solidFill>
              </a:rPr>
              <a:t>：</a:t>
            </a:r>
            <a:r>
              <a:rPr kumimoji="1" lang="en-US" altLang="zh-CN" sz="2400" b="1">
                <a:solidFill>
                  <a:schemeClr val="bg1"/>
                </a:solidFill>
              </a:rPr>
              <a:t>89.500000</a:t>
            </a:r>
          </a:p>
          <a:p>
            <a:pPr algn="l">
              <a:spcBef>
                <a:spcPct val="20000"/>
              </a:spcBef>
            </a:pPr>
            <a:r>
              <a:rPr kumimoji="1" lang="zh-CN" altLang="en-US" sz="2400" b="1">
                <a:solidFill>
                  <a:schemeClr val="bg1"/>
                </a:solidFill>
              </a:rPr>
              <a:t>　　</a:t>
            </a:r>
          </a:p>
        </p:txBody>
      </p:sp>
    </p:spTree>
    <p:extLst>
      <p:ext uri="{BB962C8B-B14F-4D97-AF65-F5344CB8AC3E}">
        <p14:creationId xmlns:p14="http://schemas.microsoft.com/office/powerpoint/2010/main" val="2549100431"/>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1315"/>
                                        </p:tgtEl>
                                        <p:attrNameLst>
                                          <p:attrName>style.visibility</p:attrName>
                                        </p:attrNameLst>
                                      </p:cBhvr>
                                      <p:to>
                                        <p:strVal val="visible"/>
                                      </p:to>
                                    </p:set>
                                    <p:animEffect transition="in" filter="blinds(horizontal)">
                                      <p:cBhvr>
                                        <p:cTn id="7" dur="500"/>
                                        <p:tgtEl>
                                          <p:spTgt spid="142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421316"/>
                                        </p:tgtEl>
                                        <p:attrNameLst>
                                          <p:attrName>style.visibility</p:attrName>
                                        </p:attrNameLst>
                                      </p:cBhvr>
                                      <p:to>
                                        <p:strVal val="visible"/>
                                      </p:to>
                                    </p:set>
                                    <p:anim calcmode="lin" valueType="num">
                                      <p:cBhvr additive="base">
                                        <p:cTn id="12" dur="500" fill="hold"/>
                                        <p:tgtEl>
                                          <p:spTgt spid="1421316"/>
                                        </p:tgtEl>
                                        <p:attrNameLst>
                                          <p:attrName>ppt_x</p:attrName>
                                        </p:attrNameLst>
                                      </p:cBhvr>
                                      <p:tavLst>
                                        <p:tav tm="0">
                                          <p:val>
                                            <p:strVal val="1+#ppt_w/2"/>
                                          </p:val>
                                        </p:tav>
                                        <p:tav tm="100000">
                                          <p:val>
                                            <p:strVal val="#ppt_x"/>
                                          </p:val>
                                        </p:tav>
                                      </p:tavLst>
                                    </p:anim>
                                    <p:anim calcmode="lin" valueType="num">
                                      <p:cBhvr additive="base">
                                        <p:cTn id="13" dur="500" fill="hold"/>
                                        <p:tgtEl>
                                          <p:spTgt spid="142131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21317"/>
                                        </p:tgtEl>
                                        <p:attrNameLst>
                                          <p:attrName>style.visibility</p:attrName>
                                        </p:attrNameLst>
                                      </p:cBhvr>
                                      <p:to>
                                        <p:strVal val="visible"/>
                                      </p:to>
                                    </p:set>
                                    <p:anim calcmode="lin" valueType="num">
                                      <p:cBhvr additive="base">
                                        <p:cTn id="18" dur="500" fill="hold"/>
                                        <p:tgtEl>
                                          <p:spTgt spid="1421317"/>
                                        </p:tgtEl>
                                        <p:attrNameLst>
                                          <p:attrName>ppt_x</p:attrName>
                                        </p:attrNameLst>
                                      </p:cBhvr>
                                      <p:tavLst>
                                        <p:tav tm="0">
                                          <p:val>
                                            <p:strVal val="1+#ppt_w/2"/>
                                          </p:val>
                                        </p:tav>
                                        <p:tav tm="100000">
                                          <p:val>
                                            <p:strVal val="#ppt_x"/>
                                          </p:val>
                                        </p:tav>
                                      </p:tavLst>
                                    </p:anim>
                                    <p:anim calcmode="lin" valueType="num">
                                      <p:cBhvr additive="base">
                                        <p:cTn id="19" dur="500" fill="hold"/>
                                        <p:tgtEl>
                                          <p:spTgt spid="142131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21318"/>
                                        </p:tgtEl>
                                        <p:attrNameLst>
                                          <p:attrName>style.visibility</p:attrName>
                                        </p:attrNameLst>
                                      </p:cBhvr>
                                      <p:to>
                                        <p:strVal val="visible"/>
                                      </p:to>
                                    </p:set>
                                    <p:animEffect transition="in" filter="blinds(horizontal)">
                                      <p:cBhvr>
                                        <p:cTn id="24" dur="500"/>
                                        <p:tgtEl>
                                          <p:spTgt spid="142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5" grpId="0" animBg="1"/>
      <p:bldP spid="1421316" grpId="0" animBg="1"/>
      <p:bldP spid="1421317" grpId="0" animBg="1"/>
      <p:bldP spid="14213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2339"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程序分析：</a:t>
            </a:r>
          </a:p>
          <a:p>
            <a:pPr defTabSz="762000" eaLnBrk="0" hangingPunct="0">
              <a:spcBef>
                <a:spcPct val="20000"/>
              </a:spcBef>
              <a:defRPr/>
            </a:pPr>
            <a:r>
              <a:rPr kumimoji="1" lang="zh-CN" altLang="en-US" sz="2800">
                <a:latin typeface="宋体" pitchFamily="2" charset="-122"/>
              </a:rPr>
              <a:t>    在函数的执行部分将结构体变量ｓｔｕ</a:t>
            </a:r>
            <a:r>
              <a:rPr kumimoji="1" lang="en-US" altLang="zh-CN" sz="2800">
                <a:latin typeface="宋体" pitchFamily="2" charset="-122"/>
              </a:rPr>
              <a:t>-</a:t>
            </a:r>
            <a:r>
              <a:rPr kumimoji="1" lang="zh-CN" altLang="en-US" sz="2800">
                <a:latin typeface="宋体" pitchFamily="2" charset="-122"/>
              </a:rPr>
              <a:t>１的起始地址赋给指针变量ｐ，也就是使ｐ指向ｓｔｕ</a:t>
            </a:r>
            <a:r>
              <a:rPr kumimoji="1" lang="en-US" altLang="zh-CN" sz="2800">
                <a:latin typeface="宋体" pitchFamily="2" charset="-122"/>
              </a:rPr>
              <a:t>-</a:t>
            </a:r>
            <a:r>
              <a:rPr kumimoji="1" lang="zh-CN" altLang="en-US" sz="2800">
                <a:latin typeface="宋体" pitchFamily="2" charset="-122"/>
              </a:rPr>
              <a:t>１</a:t>
            </a:r>
            <a:r>
              <a:rPr kumimoji="1" lang="en-US" altLang="zh-CN" sz="2800">
                <a:latin typeface="宋体" pitchFamily="2" charset="-122"/>
              </a:rPr>
              <a:t>,</a:t>
            </a:r>
            <a:r>
              <a:rPr kumimoji="1" lang="zh-CN" altLang="en-US" sz="2800">
                <a:latin typeface="宋体" pitchFamily="2" charset="-122"/>
              </a:rPr>
              <a:t>然后对ｓｔｕ</a:t>
            </a:r>
            <a:r>
              <a:rPr kumimoji="1" lang="en-US" altLang="zh-CN" sz="2800">
                <a:latin typeface="宋体" pitchFamily="2" charset="-122"/>
              </a:rPr>
              <a:t>-</a:t>
            </a:r>
            <a:r>
              <a:rPr kumimoji="1" lang="zh-CN" altLang="en-US" sz="2800">
                <a:latin typeface="宋体" pitchFamily="2" charset="-122"/>
              </a:rPr>
              <a:t>１的各成员赋值。第一个ｐｒｉｎｔｆ函数是输出ｓｔｕ</a:t>
            </a:r>
            <a:r>
              <a:rPr kumimoji="1" lang="en-US" altLang="zh-CN" sz="2800">
                <a:latin typeface="宋体" pitchFamily="2" charset="-122"/>
              </a:rPr>
              <a:t>-</a:t>
            </a:r>
            <a:r>
              <a:rPr kumimoji="1" lang="zh-CN" altLang="en-US" sz="2800">
                <a:latin typeface="宋体" pitchFamily="2" charset="-122"/>
              </a:rPr>
              <a:t>１的各个成员的值。用ｓｔｕ</a:t>
            </a:r>
            <a:r>
              <a:rPr kumimoji="1" lang="en-US" altLang="zh-CN" sz="2800">
                <a:latin typeface="宋体" pitchFamily="2" charset="-122"/>
              </a:rPr>
              <a:t>-</a:t>
            </a:r>
            <a:r>
              <a:rPr kumimoji="1" lang="zh-CN" altLang="en-US" sz="2800">
                <a:latin typeface="宋体" pitchFamily="2" charset="-122"/>
              </a:rPr>
              <a:t>１．ｎｕｍ表示ｓｔｕ</a:t>
            </a:r>
            <a:r>
              <a:rPr kumimoji="1" lang="en-US" altLang="zh-CN" sz="2800">
                <a:latin typeface="宋体" pitchFamily="2" charset="-122"/>
              </a:rPr>
              <a:t>-</a:t>
            </a:r>
            <a:r>
              <a:rPr kumimoji="1" lang="zh-CN" altLang="en-US" sz="2800">
                <a:latin typeface="宋体" pitchFamily="2" charset="-122"/>
              </a:rPr>
              <a:t>１中的成员ｎｕｍ，依此类推。第二个ｐｒｉｎｔｆ函数也是用来输出ｓｔｕ</a:t>
            </a:r>
            <a:r>
              <a:rPr kumimoji="1" lang="en-US" altLang="zh-CN" sz="2800">
                <a:latin typeface="宋体" pitchFamily="2" charset="-122"/>
              </a:rPr>
              <a:t>-</a:t>
            </a:r>
            <a:r>
              <a:rPr kumimoji="1" lang="zh-CN" altLang="en-US" sz="2800">
                <a:latin typeface="宋体" pitchFamily="2" charset="-122"/>
              </a:rPr>
              <a:t>１各成员的值，但使用的是（*ｐ）．ｎｕｍ这样的形式。</a:t>
            </a:r>
          </a:p>
        </p:txBody>
      </p:sp>
      <p:grpSp>
        <p:nvGrpSpPr>
          <p:cNvPr id="2" name="Group 4"/>
          <p:cNvGrpSpPr>
            <a:grpSpLocks/>
          </p:cNvGrpSpPr>
          <p:nvPr/>
        </p:nvGrpSpPr>
        <p:grpSpPr bwMode="auto">
          <a:xfrm>
            <a:off x="6527800" y="838200"/>
            <a:ext cx="3816350" cy="5759450"/>
            <a:chOff x="3152" y="528"/>
            <a:chExt cx="2404" cy="3628"/>
          </a:xfrm>
        </p:grpSpPr>
        <p:sp>
          <p:nvSpPr>
            <p:cNvPr id="1422341" name="Rectangle 5"/>
            <p:cNvSpPr>
              <a:spLocks noChangeArrowheads="1"/>
            </p:cNvSpPr>
            <p:nvPr/>
          </p:nvSpPr>
          <p:spPr bwMode="auto">
            <a:xfrm>
              <a:off x="3152" y="528"/>
              <a:ext cx="2404" cy="362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11-7</a:t>
              </a:r>
            </a:p>
          </p:txBody>
        </p:sp>
        <p:pic>
          <p:nvPicPr>
            <p:cNvPr id="697350" name="Picture 6" descr="k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 y="844"/>
              <a:ext cx="1905" cy="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027469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2339"/>
                                        </p:tgtEl>
                                        <p:attrNameLst>
                                          <p:attrName>style.visibility</p:attrName>
                                        </p:attrNameLst>
                                      </p:cBhvr>
                                      <p:to>
                                        <p:strVal val="visible"/>
                                      </p:to>
                                    </p:set>
                                    <p:animEffect transition="in" filter="blinds(horizontal)">
                                      <p:cBhvr>
                                        <p:cTn id="7" dur="500"/>
                                        <p:tgtEl>
                                          <p:spTgt spid="1422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ctrTitle"/>
          </p:nvPr>
        </p:nvSpPr>
        <p:spPr>
          <a:xfrm>
            <a:off x="2135188" y="549276"/>
            <a:ext cx="7772400" cy="792163"/>
          </a:xfrm>
        </p:spPr>
        <p:txBody>
          <a:bodyPr/>
          <a:lstStyle/>
          <a:p>
            <a:pPr>
              <a:buClr>
                <a:srgbClr val="006600"/>
              </a:buClr>
              <a:buSzPct val="60000"/>
              <a:buFont typeface="Wingdings" pitchFamily="2" charset="2"/>
              <a:buChar char="l"/>
              <a:defRPr/>
            </a:pPr>
            <a:r>
              <a:rPr lang="en-US" altLang="zh-CN" sz="3600">
                <a:solidFill>
                  <a:srgbClr val="990099"/>
                </a:solidFill>
              </a:rPr>
              <a:t> </a:t>
            </a:r>
            <a:r>
              <a:rPr lang="zh-CN" altLang="en-US" sz="3600">
                <a:solidFill>
                  <a:srgbClr val="006600"/>
                </a:solidFill>
              </a:rPr>
              <a:t>主要内容</a:t>
            </a:r>
          </a:p>
        </p:txBody>
      </p:sp>
      <p:sp>
        <p:nvSpPr>
          <p:cNvPr id="670723" name="Rectangle 3"/>
          <p:cNvSpPr>
            <a:spLocks noGrp="1" noChangeArrowheads="1"/>
          </p:cNvSpPr>
          <p:nvPr>
            <p:ph type="subTitle" idx="1"/>
          </p:nvPr>
        </p:nvSpPr>
        <p:spPr>
          <a:xfrm>
            <a:off x="3000376" y="1268414"/>
            <a:ext cx="5903913" cy="4897437"/>
          </a:xfrm>
        </p:spPr>
        <p:txBody>
          <a:bodyPr/>
          <a:lstStyle/>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11.1  </a:t>
            </a:r>
            <a:r>
              <a:rPr lang="zh-CN" altLang="en-US" sz="2800" b="1">
                <a:solidFill>
                  <a:srgbClr val="008000"/>
                </a:solidFill>
                <a:latin typeface="方正姚体" panose="02010601030101010101" pitchFamily="2" charset="-122"/>
                <a:ea typeface="方正姚体" panose="02010601030101010101" pitchFamily="2" charset="-122"/>
              </a:rPr>
              <a:t>概述</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11.2 </a:t>
            </a:r>
            <a:r>
              <a:rPr lang="zh-CN" altLang="en-US" sz="2800" b="1">
                <a:solidFill>
                  <a:srgbClr val="008000"/>
                </a:solidFill>
                <a:latin typeface="方正姚体" panose="02010601030101010101" pitchFamily="2" charset="-122"/>
                <a:ea typeface="方正姚体" panose="02010601030101010101" pitchFamily="2" charset="-122"/>
              </a:rPr>
              <a:t>定义结构体类型变量的方法</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11.3  </a:t>
            </a:r>
            <a:r>
              <a:rPr lang="zh-CN" altLang="en-US" sz="2800" b="1">
                <a:solidFill>
                  <a:srgbClr val="008000"/>
                </a:solidFill>
                <a:latin typeface="方正姚体" panose="02010601030101010101" pitchFamily="2" charset="-122"/>
                <a:ea typeface="方正姚体" panose="02010601030101010101" pitchFamily="2" charset="-122"/>
              </a:rPr>
              <a:t>结构体变量的引用</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11.4 </a:t>
            </a:r>
            <a:r>
              <a:rPr lang="zh-CN" altLang="en-US" sz="2800" b="1">
                <a:solidFill>
                  <a:srgbClr val="008000"/>
                </a:solidFill>
                <a:latin typeface="方正姚体" panose="02010601030101010101" pitchFamily="2" charset="-122"/>
                <a:ea typeface="方正姚体" panose="02010601030101010101" pitchFamily="2" charset="-122"/>
              </a:rPr>
              <a:t>结构体变量的初始化</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11.5 </a:t>
            </a:r>
            <a:r>
              <a:rPr lang="zh-CN" altLang="en-US" sz="2800" b="1">
                <a:solidFill>
                  <a:srgbClr val="008000"/>
                </a:solidFill>
                <a:latin typeface="方正姚体" panose="02010601030101010101" pitchFamily="2" charset="-122"/>
                <a:ea typeface="方正姚体" panose="02010601030101010101" pitchFamily="2" charset="-122"/>
              </a:rPr>
              <a:t>结构体数组 </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a:t>
            </a:r>
            <a:r>
              <a:rPr lang="zh-CN" altLang="en-US" sz="2800" b="1">
                <a:solidFill>
                  <a:srgbClr val="008000"/>
                </a:solidFill>
                <a:latin typeface="方正姚体" panose="02010601030101010101" pitchFamily="2" charset="-122"/>
                <a:ea typeface="方正姚体" panose="02010601030101010101" pitchFamily="2" charset="-122"/>
              </a:rPr>
              <a:t>６指向结构体类型数据的指针 </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11.7 </a:t>
            </a:r>
            <a:r>
              <a:rPr lang="zh-CN" altLang="en-US" sz="2800" b="1">
                <a:solidFill>
                  <a:srgbClr val="008000"/>
                </a:solidFill>
                <a:latin typeface="方正姚体" panose="02010601030101010101" pitchFamily="2" charset="-122"/>
                <a:ea typeface="方正姚体" panose="02010601030101010101" pitchFamily="2" charset="-122"/>
              </a:rPr>
              <a:t>用指针处理链表</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11.8 </a:t>
            </a:r>
            <a:r>
              <a:rPr lang="zh-CN" altLang="en-US" sz="2800" b="1">
                <a:solidFill>
                  <a:srgbClr val="008000"/>
                </a:solidFill>
                <a:latin typeface="方正姚体" panose="02010601030101010101" pitchFamily="2" charset="-122"/>
                <a:ea typeface="方正姚体" panose="02010601030101010101" pitchFamily="2" charset="-122"/>
              </a:rPr>
              <a:t>共用体 </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11.9 </a:t>
            </a:r>
            <a:r>
              <a:rPr lang="zh-CN" altLang="en-US" sz="2800" b="1">
                <a:solidFill>
                  <a:srgbClr val="008000"/>
                </a:solidFill>
                <a:latin typeface="方正姚体" panose="02010601030101010101" pitchFamily="2" charset="-122"/>
                <a:ea typeface="方正姚体" panose="02010601030101010101" pitchFamily="2" charset="-122"/>
              </a:rPr>
              <a:t>枚举类型 </a:t>
            </a:r>
          </a:p>
          <a:p>
            <a:pPr algn="l">
              <a:lnSpc>
                <a:spcPct val="110000"/>
              </a:lnSpc>
              <a:spcBef>
                <a:spcPct val="0"/>
              </a:spcBef>
            </a:pPr>
            <a:r>
              <a:rPr lang="en-US" altLang="zh-CN" sz="2800" b="1">
                <a:solidFill>
                  <a:srgbClr val="008000"/>
                </a:solidFill>
                <a:latin typeface="方正姚体" panose="02010601030101010101" pitchFamily="2" charset="-122"/>
                <a:ea typeface="方正姚体" panose="02010601030101010101" pitchFamily="2" charset="-122"/>
              </a:rPr>
              <a:t>11.10 </a:t>
            </a:r>
            <a:r>
              <a:rPr lang="zh-CN" altLang="en-US" sz="2800" b="1">
                <a:solidFill>
                  <a:srgbClr val="008000"/>
                </a:solidFill>
                <a:latin typeface="方正姚体" panose="02010601030101010101" pitchFamily="2" charset="-122"/>
                <a:ea typeface="方正姚体" panose="02010601030101010101" pitchFamily="2" charset="-122"/>
              </a:rPr>
              <a:t>用</a:t>
            </a:r>
            <a:r>
              <a:rPr lang="en-US" altLang="zh-CN" sz="2800" b="1">
                <a:solidFill>
                  <a:srgbClr val="008000"/>
                </a:solidFill>
                <a:latin typeface="方正姚体" panose="02010601030101010101" pitchFamily="2" charset="-122"/>
                <a:ea typeface="方正姚体" panose="02010601030101010101" pitchFamily="2" charset="-122"/>
              </a:rPr>
              <a:t>typedef</a:t>
            </a:r>
            <a:r>
              <a:rPr lang="zh-CN" altLang="en-US" sz="2800" b="1">
                <a:solidFill>
                  <a:srgbClr val="008000"/>
                </a:solidFill>
                <a:latin typeface="方正姚体" panose="02010601030101010101" pitchFamily="2" charset="-122"/>
                <a:ea typeface="方正姚体" panose="02010601030101010101" pitchFamily="2" charset="-122"/>
              </a:rPr>
              <a:t>定义类型</a:t>
            </a:r>
          </a:p>
          <a:p>
            <a:pPr algn="l">
              <a:lnSpc>
                <a:spcPct val="110000"/>
              </a:lnSpc>
              <a:spcBef>
                <a:spcPct val="0"/>
              </a:spcBef>
            </a:pPr>
            <a:endParaRPr lang="en-US" altLang="zh-CN" sz="2800" b="1">
              <a:solidFill>
                <a:srgbClr val="008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0096100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3363" name="Rectangle 3"/>
          <p:cNvSpPr>
            <a:spLocks noChangeArrowheads="1"/>
          </p:cNvSpPr>
          <p:nvPr/>
        </p:nvSpPr>
        <p:spPr bwMode="auto">
          <a:xfrm>
            <a:off x="2424114" y="1196975"/>
            <a:ext cx="72723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zh-CN" sz="3200" b="1">
                <a:solidFill>
                  <a:srgbClr val="800000"/>
                </a:solidFill>
                <a:latin typeface="宋体" panose="02010600030101010101" pitchFamily="2" charset="-122"/>
              </a:rPr>
              <a:t>以下</a:t>
            </a:r>
            <a:r>
              <a:rPr kumimoji="1" lang="en-US" altLang="zh-CN" sz="3200" b="1">
                <a:solidFill>
                  <a:srgbClr val="800000"/>
                </a:solidFill>
                <a:latin typeface="宋体" panose="02010600030101010101" pitchFamily="2" charset="-122"/>
              </a:rPr>
              <a:t>3</a:t>
            </a:r>
            <a:r>
              <a:rPr kumimoji="1" lang="zh-CN" altLang="en-US" sz="3200" b="1">
                <a:solidFill>
                  <a:srgbClr val="800000"/>
                </a:solidFill>
                <a:latin typeface="宋体" panose="02010600030101010101" pitchFamily="2" charset="-122"/>
              </a:rPr>
              <a:t>种形式等价：</a:t>
            </a:r>
          </a:p>
          <a:p>
            <a:pPr algn="l">
              <a:spcBef>
                <a:spcPct val="20000"/>
              </a:spcBef>
            </a:pPr>
            <a:r>
              <a:rPr kumimoji="1" lang="zh-CN" altLang="en-US" sz="2800">
                <a:solidFill>
                  <a:srgbClr val="000099"/>
                </a:solidFill>
                <a:latin typeface="楷体_GB2312" pitchFamily="49" charset="-122"/>
                <a:ea typeface="楷体_GB2312" pitchFamily="49" charset="-122"/>
              </a:rPr>
              <a:t>① 结构体变量．成员名</a:t>
            </a:r>
          </a:p>
          <a:p>
            <a:pPr algn="l">
              <a:spcBef>
                <a:spcPct val="20000"/>
              </a:spcBef>
            </a:pPr>
            <a:r>
              <a:rPr kumimoji="1" lang="zh-CN" altLang="en-US" sz="2800">
                <a:solidFill>
                  <a:srgbClr val="000099"/>
                </a:solidFill>
                <a:latin typeface="楷体_GB2312" pitchFamily="49" charset="-122"/>
                <a:ea typeface="楷体_GB2312" pitchFamily="49" charset="-122"/>
              </a:rPr>
              <a:t>②（*ｐ）．成员名</a:t>
            </a:r>
          </a:p>
          <a:p>
            <a:pPr algn="l">
              <a:spcBef>
                <a:spcPct val="20000"/>
              </a:spcBef>
              <a:buFontTx/>
              <a:buAutoNum type="circleNumDbPlain" startAt="3"/>
            </a:pPr>
            <a:r>
              <a:rPr kumimoji="1" lang="zh-CN" altLang="en-US" sz="2800">
                <a:solidFill>
                  <a:srgbClr val="000099"/>
                </a:solidFill>
                <a:latin typeface="楷体_GB2312" pitchFamily="49" charset="-122"/>
                <a:ea typeface="楷体_GB2312" pitchFamily="49" charset="-122"/>
              </a:rPr>
              <a:t>ｐ</a:t>
            </a:r>
            <a:r>
              <a:rPr kumimoji="1" lang="en-US" altLang="zh-CN" sz="2800">
                <a:solidFill>
                  <a:srgbClr val="000099"/>
                </a:solidFill>
                <a:latin typeface="楷体_GB2312" pitchFamily="49" charset="-122"/>
                <a:ea typeface="楷体_GB2312" pitchFamily="49" charset="-122"/>
              </a:rPr>
              <a:t>-&gt;</a:t>
            </a:r>
            <a:r>
              <a:rPr kumimoji="1" lang="zh-CN" altLang="en-US" sz="2800">
                <a:solidFill>
                  <a:srgbClr val="000099"/>
                </a:solidFill>
                <a:latin typeface="楷体_GB2312" pitchFamily="49" charset="-122"/>
                <a:ea typeface="楷体_GB2312" pitchFamily="49" charset="-122"/>
              </a:rPr>
              <a:t>成员名</a:t>
            </a:r>
          </a:p>
          <a:p>
            <a:pPr algn="l">
              <a:spcBef>
                <a:spcPct val="20000"/>
              </a:spcBef>
            </a:pPr>
            <a:r>
              <a:rPr kumimoji="1" lang="zh-CN" altLang="en-US" sz="3200">
                <a:latin typeface="黑体" panose="02010609060101010101" pitchFamily="49" charset="-122"/>
                <a:ea typeface="黑体" panose="02010609060101010101" pitchFamily="49" charset="-122"/>
              </a:rPr>
              <a:t>其中</a:t>
            </a:r>
            <a:r>
              <a:rPr kumimoji="1" lang="en-US" altLang="zh-CN" sz="3200">
                <a:latin typeface="黑体" panose="02010609060101010101" pitchFamily="49" charset="-122"/>
                <a:ea typeface="黑体" panose="02010609060101010101" pitchFamily="49" charset="-122"/>
              </a:rPr>
              <a:t>-&gt;</a:t>
            </a:r>
            <a:r>
              <a:rPr kumimoji="1" lang="zh-CN" altLang="en-US" sz="3200">
                <a:latin typeface="黑体" panose="02010609060101010101" pitchFamily="49" charset="-122"/>
                <a:ea typeface="黑体" panose="02010609060101010101" pitchFamily="49" charset="-122"/>
              </a:rPr>
              <a:t>称为指向运算符。</a:t>
            </a:r>
            <a:r>
              <a:rPr kumimoji="1" lang="zh-CN" altLang="en-US" sz="4400">
                <a:solidFill>
                  <a:srgbClr val="4D4D4D"/>
                </a:solidFill>
              </a:rPr>
              <a:t> </a:t>
            </a:r>
            <a:endParaRPr kumimoji="1" lang="zh-CN" altLang="en-US" sz="2800">
              <a:solidFill>
                <a:srgbClr val="000099"/>
              </a:solidFill>
              <a:latin typeface="楷体_GB2312" pitchFamily="49" charset="-122"/>
              <a:ea typeface="楷体_GB2312" pitchFamily="49" charset="-122"/>
            </a:endParaRPr>
          </a:p>
          <a:p>
            <a:pPr algn="l">
              <a:spcBef>
                <a:spcPct val="20000"/>
              </a:spcBef>
            </a:pPr>
            <a:r>
              <a:rPr kumimoji="1" lang="zh-CN" altLang="en-US" sz="2800">
                <a:solidFill>
                  <a:srgbClr val="000099"/>
                </a:solidFill>
                <a:latin typeface="楷体_GB2312" pitchFamily="49" charset="-122"/>
                <a:ea typeface="楷体_GB2312" pitchFamily="49" charset="-122"/>
              </a:rPr>
              <a:t>  </a:t>
            </a:r>
            <a:r>
              <a:rPr kumimoji="1" lang="zh-CN" altLang="en-US" sz="4400">
                <a:solidFill>
                  <a:srgbClr val="4D4D4D"/>
                </a:solidFill>
              </a:rPr>
              <a:t> </a:t>
            </a:r>
          </a:p>
        </p:txBody>
      </p:sp>
      <p:sp>
        <p:nvSpPr>
          <p:cNvPr id="1423364" name="Rectangle 4"/>
          <p:cNvSpPr>
            <a:spLocks noChangeArrowheads="1"/>
          </p:cNvSpPr>
          <p:nvPr/>
        </p:nvSpPr>
        <p:spPr bwMode="auto">
          <a:xfrm>
            <a:off x="1919288" y="3429001"/>
            <a:ext cx="8208962" cy="30956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2800">
                <a:latin typeface="黑体" pitchFamily="2" charset="-122"/>
                <a:ea typeface="黑体" pitchFamily="2" charset="-122"/>
              </a:rPr>
              <a:t>请分析以下几种运算：</a:t>
            </a:r>
            <a:endParaRPr kumimoji="1" lang="zh-CN" altLang="en-US" sz="2800">
              <a:latin typeface="楷体_GB2312" pitchFamily="49" charset="-122"/>
              <a:ea typeface="楷体_GB2312" pitchFamily="49" charset="-122"/>
            </a:endParaRPr>
          </a:p>
          <a:p>
            <a:pPr defTabSz="762000" eaLnBrk="0" hangingPunct="0">
              <a:spcBef>
                <a:spcPct val="20000"/>
              </a:spcBef>
              <a:buFontTx/>
              <a:buChar char="•"/>
              <a:defRPr/>
            </a:pPr>
            <a:r>
              <a:rPr kumimoji="1" lang="zh-CN" altLang="en-US" sz="2800">
                <a:solidFill>
                  <a:srgbClr val="000099"/>
                </a:solidFill>
                <a:latin typeface="楷体_GB2312" pitchFamily="49" charset="-122"/>
                <a:ea typeface="楷体_GB2312" pitchFamily="49" charset="-122"/>
              </a:rPr>
              <a:t>ｐ</a:t>
            </a:r>
            <a:r>
              <a:rPr kumimoji="1" lang="en-US" altLang="zh-CN" sz="2800">
                <a:solidFill>
                  <a:srgbClr val="000099"/>
                </a:solidFill>
                <a:latin typeface="楷体_GB2312" pitchFamily="49" charset="-122"/>
                <a:ea typeface="楷体_GB2312" pitchFamily="49" charset="-122"/>
              </a:rPr>
              <a:t>-&gt;</a:t>
            </a:r>
            <a:r>
              <a:rPr kumimoji="1" lang="zh-CN" altLang="en-US" sz="2800">
                <a:solidFill>
                  <a:srgbClr val="000099"/>
                </a:solidFill>
                <a:latin typeface="楷体_GB2312" pitchFamily="49" charset="-122"/>
                <a:ea typeface="楷体_GB2312" pitchFamily="49" charset="-122"/>
              </a:rPr>
              <a:t>ｎ得到ｐ指向的结构体变量中的成员ｎ的值。</a:t>
            </a:r>
          </a:p>
          <a:p>
            <a:pPr defTabSz="762000" eaLnBrk="0" hangingPunct="0">
              <a:spcBef>
                <a:spcPct val="20000"/>
              </a:spcBef>
              <a:buFontTx/>
              <a:buChar char="•"/>
              <a:defRPr/>
            </a:pPr>
            <a:r>
              <a:rPr kumimoji="1" lang="zh-CN" altLang="en-US" sz="2800">
                <a:solidFill>
                  <a:srgbClr val="800000"/>
                </a:solidFill>
                <a:latin typeface="楷体_GB2312" pitchFamily="49" charset="-122"/>
                <a:ea typeface="楷体_GB2312" pitchFamily="49" charset="-122"/>
              </a:rPr>
              <a:t>ｐ</a:t>
            </a:r>
            <a:r>
              <a:rPr kumimoji="1" lang="en-US" altLang="zh-CN" sz="2800">
                <a:solidFill>
                  <a:srgbClr val="800000"/>
                </a:solidFill>
                <a:latin typeface="楷体_GB2312" pitchFamily="49" charset="-122"/>
                <a:ea typeface="楷体_GB2312" pitchFamily="49" charset="-122"/>
              </a:rPr>
              <a:t>-&gt;</a:t>
            </a:r>
            <a:r>
              <a:rPr kumimoji="1" lang="zh-CN" altLang="en-US" sz="2800">
                <a:solidFill>
                  <a:srgbClr val="800000"/>
                </a:solidFill>
                <a:latin typeface="楷体_GB2312" pitchFamily="49" charset="-122"/>
                <a:ea typeface="楷体_GB2312" pitchFamily="49" charset="-122"/>
              </a:rPr>
              <a:t>ｎ＋＋　得到ｐ指向的结构体变量中的成员ｎ的值，用完该值后使它加１。</a:t>
            </a:r>
          </a:p>
          <a:p>
            <a:pPr defTabSz="762000" eaLnBrk="0" hangingPunct="0">
              <a:spcBef>
                <a:spcPct val="20000"/>
              </a:spcBef>
              <a:buFontTx/>
              <a:buChar char="•"/>
              <a:defRPr/>
            </a:pPr>
            <a:r>
              <a:rPr kumimoji="1" lang="zh-CN" altLang="en-US" sz="2800">
                <a:solidFill>
                  <a:srgbClr val="000099"/>
                </a:solidFill>
                <a:latin typeface="楷体_GB2312" pitchFamily="49" charset="-122"/>
                <a:ea typeface="楷体_GB2312" pitchFamily="49" charset="-122"/>
              </a:rPr>
              <a:t>＋＋ｐ</a:t>
            </a:r>
            <a:r>
              <a:rPr kumimoji="1" lang="en-US" altLang="zh-CN" sz="2800">
                <a:solidFill>
                  <a:srgbClr val="000099"/>
                </a:solidFill>
                <a:latin typeface="楷体_GB2312" pitchFamily="49" charset="-122"/>
                <a:ea typeface="楷体_GB2312" pitchFamily="49" charset="-122"/>
              </a:rPr>
              <a:t>-&gt;</a:t>
            </a:r>
            <a:r>
              <a:rPr kumimoji="1" lang="zh-CN" altLang="en-US" sz="2800">
                <a:solidFill>
                  <a:srgbClr val="000099"/>
                </a:solidFill>
                <a:latin typeface="楷体_GB2312" pitchFamily="49" charset="-122"/>
                <a:ea typeface="楷体_GB2312" pitchFamily="49" charset="-122"/>
              </a:rPr>
              <a:t>ｎ　得到ｐ指向的结构体变量中的成员ｎ的值加１，然后再使用它。</a:t>
            </a:r>
          </a:p>
        </p:txBody>
      </p:sp>
    </p:spTree>
    <p:extLst>
      <p:ext uri="{BB962C8B-B14F-4D97-AF65-F5344CB8AC3E}">
        <p14:creationId xmlns:p14="http://schemas.microsoft.com/office/powerpoint/2010/main" val="883770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63"/>
                                        </p:tgtEl>
                                        <p:attrNameLst>
                                          <p:attrName>style.visibility</p:attrName>
                                        </p:attrNameLst>
                                      </p:cBhvr>
                                      <p:to>
                                        <p:strVal val="visible"/>
                                      </p:to>
                                    </p:set>
                                    <p:animEffect transition="in" filter="wipe(left)">
                                      <p:cBhvr>
                                        <p:cTn id="7" dur="1000"/>
                                        <p:tgtEl>
                                          <p:spTgt spid="1423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364"/>
                                        </p:tgtEl>
                                        <p:attrNameLst>
                                          <p:attrName>style.visibility</p:attrName>
                                        </p:attrNameLst>
                                      </p:cBhvr>
                                      <p:to>
                                        <p:strVal val="visible"/>
                                      </p:to>
                                    </p:set>
                                    <p:animEffect transition="in" filter="blinds(horizontal)">
                                      <p:cBhvr>
                                        <p:cTn id="12" dur="500"/>
                                        <p:tgtEl>
                                          <p:spTgt spid="142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63" grpId="0" autoUpdateAnimBg="0"/>
      <p:bldP spid="14233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4387" name="Rectangle 3"/>
          <p:cNvSpPr>
            <a:spLocks noChangeArrowheads="1"/>
          </p:cNvSpPr>
          <p:nvPr/>
        </p:nvSpPr>
        <p:spPr bwMode="auto">
          <a:xfrm>
            <a:off x="2424114" y="1196976"/>
            <a:ext cx="72723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3200" b="1">
                <a:solidFill>
                  <a:srgbClr val="4D4D4D"/>
                </a:solidFill>
                <a:latin typeface="宋体" panose="02010600030101010101" pitchFamily="2" charset="-122"/>
              </a:rPr>
              <a:t>11.6.2 </a:t>
            </a:r>
            <a:r>
              <a:rPr kumimoji="1" lang="zh-CN" altLang="en-US" sz="3200" b="1">
                <a:solidFill>
                  <a:srgbClr val="4D4D4D"/>
                </a:solidFill>
                <a:latin typeface="宋体" panose="02010600030101010101" pitchFamily="2" charset="-122"/>
              </a:rPr>
              <a:t>指向结构体数组的指针</a:t>
            </a:r>
            <a:endParaRPr kumimoji="1" lang="zh-CN" altLang="en-US" sz="4400">
              <a:solidFill>
                <a:srgbClr val="4D4D4D"/>
              </a:solidFill>
            </a:endParaRPr>
          </a:p>
        </p:txBody>
      </p:sp>
      <p:sp>
        <p:nvSpPr>
          <p:cNvPr id="1424388" name="Rectangle 4"/>
          <p:cNvSpPr>
            <a:spLocks noChangeArrowheads="1"/>
          </p:cNvSpPr>
          <p:nvPr/>
        </p:nvSpPr>
        <p:spPr bwMode="auto">
          <a:xfrm>
            <a:off x="1703388" y="1196975"/>
            <a:ext cx="8820150" cy="53276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zh-CN" altLang="en-US" sz="2800" b="1" u="sng">
                <a:solidFill>
                  <a:srgbClr val="66FF33"/>
                </a:solidFill>
              </a:rPr>
              <a:t>例</a:t>
            </a:r>
            <a:r>
              <a:rPr kumimoji="1" lang="en-US" altLang="zh-CN" sz="2800" b="1" u="sng">
                <a:solidFill>
                  <a:srgbClr val="66FF33"/>
                </a:solidFill>
              </a:rPr>
              <a:t>11.4 </a:t>
            </a:r>
            <a:r>
              <a:rPr kumimoji="1" lang="zh-CN" altLang="en-US" sz="2800" b="1" u="sng">
                <a:solidFill>
                  <a:srgbClr val="66FF33"/>
                </a:solidFill>
              </a:rPr>
              <a:t>指向结构体数组的指针的应用 </a:t>
            </a:r>
            <a:r>
              <a:rPr kumimoji="1" lang="zh-CN" altLang="en-US" sz="2400" b="1">
                <a:solidFill>
                  <a:schemeClr val="bg1"/>
                </a:solidFill>
                <a:latin typeface="宋体" panose="02010600030101010101" pitchFamily="2" charset="-122"/>
              </a:rPr>
              <a:t/>
            </a:r>
            <a:br>
              <a:rPr kumimoji="1" lang="zh-CN" altLang="en-US" sz="2400" b="1">
                <a:solidFill>
                  <a:schemeClr val="bg1"/>
                </a:solidFill>
                <a:latin typeface="宋体" panose="02010600030101010101" pitchFamily="2" charset="-122"/>
              </a:rPr>
            </a:br>
            <a:r>
              <a:rPr kumimoji="1" lang="en-US" altLang="zh-CN" sz="2400" b="1">
                <a:solidFill>
                  <a:schemeClr val="bg1"/>
                </a:solidFill>
              </a:rPr>
              <a:t>#include &lt;stdio.h&gt;</a:t>
            </a:r>
            <a:br>
              <a:rPr kumimoji="1" lang="en-US" altLang="zh-CN" sz="2400" b="1">
                <a:solidFill>
                  <a:schemeClr val="bg1"/>
                </a:solidFill>
              </a:rPr>
            </a:br>
            <a:r>
              <a:rPr kumimoji="1" lang="en-US" altLang="zh-CN" sz="2400" b="1">
                <a:solidFill>
                  <a:schemeClr val="bg1"/>
                </a:solidFill>
              </a:rPr>
              <a:t>struct student</a:t>
            </a:r>
            <a:br>
              <a:rPr kumimoji="1" lang="en-US" altLang="zh-CN" sz="2400" b="1">
                <a:solidFill>
                  <a:schemeClr val="bg1"/>
                </a:solidFill>
              </a:rPr>
            </a:br>
            <a:r>
              <a:rPr kumimoji="1" lang="en-US" altLang="zh-CN" sz="2400" b="1">
                <a:solidFill>
                  <a:schemeClr val="bg1"/>
                </a:solidFill>
              </a:rPr>
              <a:t>{int num;char name[20];char sex;int age;};</a:t>
            </a:r>
            <a:br>
              <a:rPr kumimoji="1" lang="en-US" altLang="zh-CN" sz="2400" b="1">
                <a:solidFill>
                  <a:schemeClr val="bg1"/>
                </a:solidFill>
              </a:rPr>
            </a:br>
            <a:r>
              <a:rPr kumimoji="1" lang="en-US" altLang="zh-CN" sz="2400" b="1">
                <a:solidFill>
                  <a:schemeClr val="bg1"/>
                </a:solidFill>
              </a:rPr>
              <a:t>struct student stu[3]=</a:t>
            </a:r>
            <a:r>
              <a:rPr kumimoji="1" lang="zh-CN" altLang="en-US" sz="2400" b="1">
                <a:solidFill>
                  <a:schemeClr val="bg1"/>
                </a:solidFill>
              </a:rPr>
              <a:t>｛｛</a:t>
            </a:r>
            <a:r>
              <a:rPr kumimoji="1" lang="en-US" altLang="zh-CN" sz="2400" b="1">
                <a:solidFill>
                  <a:schemeClr val="bg1"/>
                </a:solidFill>
              </a:rPr>
              <a:t>10101</a:t>
            </a:r>
            <a:r>
              <a:rPr kumimoji="1" lang="zh-CN" altLang="en-US" sz="2400" b="1">
                <a:solidFill>
                  <a:schemeClr val="bg1"/>
                </a:solidFill>
              </a:rPr>
              <a:t>，</a:t>
            </a:r>
            <a:r>
              <a:rPr kumimoji="1" lang="en-US" altLang="zh-CN" sz="2400" b="1">
                <a:solidFill>
                  <a:schemeClr val="bg1"/>
                </a:solidFill>
              </a:rPr>
              <a:t>″Li Lin″</a:t>
            </a:r>
            <a:r>
              <a:rPr kumimoji="1" lang="zh-CN" altLang="en-US" sz="2400" b="1">
                <a:solidFill>
                  <a:schemeClr val="bg1"/>
                </a:solidFill>
              </a:rPr>
              <a:t>，</a:t>
            </a:r>
            <a:r>
              <a:rPr kumimoji="1" lang="en-US" altLang="zh-CN" sz="2400" b="1">
                <a:solidFill>
                  <a:schemeClr val="bg1"/>
                </a:solidFill>
              </a:rPr>
              <a:t>′M′</a:t>
            </a:r>
            <a:r>
              <a:rPr kumimoji="1" lang="zh-CN" altLang="en-US" sz="2400" b="1">
                <a:solidFill>
                  <a:schemeClr val="bg1"/>
                </a:solidFill>
              </a:rPr>
              <a:t>，</a:t>
            </a:r>
            <a:r>
              <a:rPr kumimoji="1" lang="en-US" altLang="zh-CN" sz="2400" b="1">
                <a:solidFill>
                  <a:schemeClr val="bg1"/>
                </a:solidFill>
              </a:rPr>
              <a:t>18</a:t>
            </a:r>
            <a:r>
              <a:rPr kumimoji="1" lang="zh-CN" altLang="en-US" sz="2400" b="1">
                <a:solidFill>
                  <a:schemeClr val="bg1"/>
                </a:solidFill>
              </a:rPr>
              <a:t>｝，｛</a:t>
            </a:r>
            <a:r>
              <a:rPr kumimoji="1" lang="en-US" altLang="zh-CN" sz="2400" b="1">
                <a:solidFill>
                  <a:schemeClr val="bg1"/>
                </a:solidFill>
              </a:rPr>
              <a:t>10102</a:t>
            </a:r>
            <a:r>
              <a:rPr kumimoji="1" lang="zh-CN" altLang="en-US" sz="2400" b="1">
                <a:solidFill>
                  <a:schemeClr val="bg1"/>
                </a:solidFill>
              </a:rPr>
              <a:t>，</a:t>
            </a:r>
            <a:r>
              <a:rPr kumimoji="1" lang="en-US" altLang="zh-CN" sz="2400" b="1">
                <a:solidFill>
                  <a:schemeClr val="bg1"/>
                </a:solidFill>
              </a:rPr>
              <a:t>″Zhang Fun″</a:t>
            </a:r>
            <a:r>
              <a:rPr kumimoji="1" lang="zh-CN" altLang="en-US" sz="2400" b="1">
                <a:solidFill>
                  <a:schemeClr val="bg1"/>
                </a:solidFill>
              </a:rPr>
              <a:t>，</a:t>
            </a:r>
            <a:r>
              <a:rPr kumimoji="1" lang="en-US" altLang="zh-CN" sz="2400" b="1">
                <a:solidFill>
                  <a:schemeClr val="bg1"/>
                </a:solidFill>
              </a:rPr>
              <a:t>′M′</a:t>
            </a:r>
            <a:r>
              <a:rPr kumimoji="1" lang="zh-CN" altLang="en-US" sz="2400" b="1">
                <a:solidFill>
                  <a:schemeClr val="bg1"/>
                </a:solidFill>
              </a:rPr>
              <a:t>，</a:t>
            </a:r>
            <a:r>
              <a:rPr kumimoji="1" lang="en-US" altLang="zh-CN" sz="2400" b="1">
                <a:solidFill>
                  <a:schemeClr val="bg1"/>
                </a:solidFill>
              </a:rPr>
              <a:t>19</a:t>
            </a:r>
            <a:r>
              <a:rPr kumimoji="1" lang="zh-CN" altLang="en-US" sz="2400" b="1">
                <a:solidFill>
                  <a:schemeClr val="bg1"/>
                </a:solidFill>
              </a:rPr>
              <a:t>｝，｛</a:t>
            </a:r>
            <a:r>
              <a:rPr kumimoji="1" lang="en-US" altLang="zh-CN" sz="2400" b="1">
                <a:solidFill>
                  <a:schemeClr val="bg1"/>
                </a:solidFill>
              </a:rPr>
              <a:t>10104</a:t>
            </a:r>
            <a:r>
              <a:rPr kumimoji="1" lang="zh-CN" altLang="en-US" sz="2400" b="1">
                <a:solidFill>
                  <a:schemeClr val="bg1"/>
                </a:solidFill>
              </a:rPr>
              <a:t>，</a:t>
            </a:r>
            <a:r>
              <a:rPr kumimoji="1" lang="en-US" altLang="zh-CN" sz="2400" b="1">
                <a:solidFill>
                  <a:schemeClr val="bg1"/>
                </a:solidFill>
              </a:rPr>
              <a:t>″WangMing″</a:t>
            </a:r>
            <a:r>
              <a:rPr kumimoji="1" lang="zh-CN" altLang="en-US" sz="2400" b="1">
                <a:solidFill>
                  <a:schemeClr val="bg1"/>
                </a:solidFill>
              </a:rPr>
              <a:t>，</a:t>
            </a:r>
            <a:r>
              <a:rPr kumimoji="1" lang="en-US" altLang="zh-CN" sz="2400" b="1">
                <a:solidFill>
                  <a:schemeClr val="bg1"/>
                </a:solidFill>
              </a:rPr>
              <a:t>′F′</a:t>
            </a:r>
            <a:r>
              <a:rPr kumimoji="1" lang="zh-CN" altLang="en-US" sz="2400" b="1">
                <a:solidFill>
                  <a:schemeClr val="bg1"/>
                </a:solidFill>
              </a:rPr>
              <a:t>，</a:t>
            </a:r>
            <a:r>
              <a:rPr kumimoji="1" lang="en-US" altLang="zh-CN" sz="2400" b="1">
                <a:solidFill>
                  <a:schemeClr val="bg1"/>
                </a:solidFill>
              </a:rPr>
              <a:t>20</a:t>
            </a:r>
            <a:r>
              <a:rPr kumimoji="1" lang="zh-CN" altLang="en-US" sz="2400" b="1">
                <a:solidFill>
                  <a:schemeClr val="bg1"/>
                </a:solidFill>
              </a:rPr>
              <a:t>｝｝</a:t>
            </a:r>
            <a:r>
              <a:rPr kumimoji="1" lang="en-US" altLang="zh-CN" sz="2400" b="1">
                <a:solidFill>
                  <a:schemeClr val="bg1"/>
                </a:solidFill>
              </a:rPr>
              <a:t>;</a:t>
            </a:r>
            <a:br>
              <a:rPr kumimoji="1" lang="en-US" altLang="zh-CN" sz="2400" b="1">
                <a:solidFill>
                  <a:schemeClr val="bg1"/>
                </a:solidFill>
              </a:rPr>
            </a:br>
            <a:r>
              <a:rPr kumimoji="1" lang="en-US" altLang="zh-CN" sz="2400" b="1">
                <a:solidFill>
                  <a:schemeClr val="bg1"/>
                </a:solidFill>
              </a:rPr>
              <a:t>void main()</a:t>
            </a:r>
            <a:br>
              <a:rPr kumimoji="1" lang="en-US" altLang="zh-CN" sz="2400" b="1">
                <a:solidFill>
                  <a:schemeClr val="bg1"/>
                </a:solidFill>
              </a:rPr>
            </a:br>
            <a:r>
              <a:rPr kumimoji="1" lang="en-US" altLang="zh-CN" sz="2400" b="1">
                <a:solidFill>
                  <a:schemeClr val="bg1"/>
                </a:solidFill>
              </a:rPr>
              <a:t>{     struct student *p;</a:t>
            </a:r>
            <a:br>
              <a:rPr kumimoji="1" lang="en-US" altLang="zh-CN" sz="2400" b="1">
                <a:solidFill>
                  <a:schemeClr val="bg1"/>
                </a:solidFill>
              </a:rPr>
            </a:br>
            <a:r>
              <a:rPr kumimoji="1" lang="en-US" altLang="zh-CN" sz="2400" b="1">
                <a:solidFill>
                  <a:schemeClr val="bg1"/>
                </a:solidFill>
              </a:rPr>
              <a:t>      printf(″  No.      Name     sex      age</a:t>
            </a:r>
            <a:r>
              <a:rPr kumimoji="1" lang="zh-CN" altLang="en-US" sz="2400" b="1">
                <a:solidFill>
                  <a:schemeClr val="bg1"/>
                </a:solidFill>
              </a:rPr>
              <a:t>＼ｎ</a:t>
            </a:r>
            <a:r>
              <a:rPr kumimoji="1" lang="en-US" altLang="zh-CN" sz="2400" b="1">
                <a:solidFill>
                  <a:schemeClr val="bg1"/>
                </a:solidFill>
              </a:rPr>
              <a:t>″</a:t>
            </a:r>
            <a:r>
              <a:rPr kumimoji="1" lang="zh-CN" altLang="en-US" sz="2400" b="1">
                <a:solidFill>
                  <a:schemeClr val="bg1"/>
                </a:solidFill>
              </a:rPr>
              <a:t>）；</a:t>
            </a:r>
            <a:br>
              <a:rPr kumimoji="1" lang="zh-CN" altLang="en-US" sz="2400" b="1">
                <a:solidFill>
                  <a:schemeClr val="bg1"/>
                </a:solidFill>
              </a:rPr>
            </a:br>
            <a:r>
              <a:rPr kumimoji="1" lang="zh-CN" altLang="en-US" sz="2400" b="1">
                <a:solidFill>
                  <a:schemeClr val="bg1"/>
                </a:solidFill>
              </a:rPr>
              <a:t>       </a:t>
            </a:r>
            <a:r>
              <a:rPr kumimoji="1" lang="en-US" altLang="zh-CN" sz="2400" b="1">
                <a:solidFill>
                  <a:srgbClr val="FFFF00"/>
                </a:solidFill>
              </a:rPr>
              <a:t>for</a:t>
            </a:r>
            <a:r>
              <a:rPr kumimoji="1" lang="zh-CN" altLang="en-US" sz="2400" b="1">
                <a:solidFill>
                  <a:srgbClr val="FFFF00"/>
                </a:solidFill>
              </a:rPr>
              <a:t>　（ｐ＝</a:t>
            </a:r>
            <a:r>
              <a:rPr kumimoji="1" lang="en-US" altLang="zh-CN" sz="2400" b="1">
                <a:solidFill>
                  <a:srgbClr val="FFFF00"/>
                </a:solidFill>
              </a:rPr>
              <a:t>str</a:t>
            </a:r>
            <a:r>
              <a:rPr kumimoji="1" lang="zh-CN" altLang="en-US" sz="2400" b="1">
                <a:solidFill>
                  <a:srgbClr val="FFFF00"/>
                </a:solidFill>
              </a:rPr>
              <a:t>；ｐ＜</a:t>
            </a:r>
            <a:r>
              <a:rPr kumimoji="1" lang="en-US" altLang="zh-CN" sz="2400" b="1">
                <a:solidFill>
                  <a:srgbClr val="FFFF00"/>
                </a:solidFill>
              </a:rPr>
              <a:t>str</a:t>
            </a:r>
            <a:r>
              <a:rPr kumimoji="1" lang="zh-CN" altLang="en-US" sz="2400" b="1">
                <a:solidFill>
                  <a:srgbClr val="FFFF00"/>
                </a:solidFill>
              </a:rPr>
              <a:t>＋３；</a:t>
            </a:r>
            <a:r>
              <a:rPr kumimoji="1" lang="en-US" altLang="zh-CN" sz="2400" b="1">
                <a:solidFill>
                  <a:srgbClr val="FFFF00"/>
                </a:solidFill>
              </a:rPr>
              <a:t>p</a:t>
            </a:r>
            <a:r>
              <a:rPr kumimoji="1" lang="zh-CN" altLang="en-US" sz="2400" b="1">
                <a:solidFill>
                  <a:srgbClr val="FFFF00"/>
                </a:solidFill>
              </a:rPr>
              <a:t>＋＋）</a:t>
            </a:r>
            <a:br>
              <a:rPr kumimoji="1" lang="zh-CN" altLang="en-US" sz="2400" b="1">
                <a:solidFill>
                  <a:srgbClr val="FFFF00"/>
                </a:solidFill>
              </a:rPr>
            </a:br>
            <a:r>
              <a:rPr kumimoji="1" lang="zh-CN" altLang="en-US" sz="2400" b="1">
                <a:solidFill>
                  <a:srgbClr val="FFFF00"/>
                </a:solidFill>
              </a:rPr>
              <a:t>      </a:t>
            </a:r>
            <a:r>
              <a:rPr kumimoji="1" lang="en-US" altLang="zh-CN" sz="2400" b="1">
                <a:solidFill>
                  <a:srgbClr val="FFFF00"/>
                </a:solidFill>
              </a:rPr>
              <a:t>printf(″%5d %-20s %2c %4d</a:t>
            </a:r>
            <a:r>
              <a:rPr kumimoji="1" lang="zh-CN" altLang="en-US" sz="2400" b="1">
                <a:solidFill>
                  <a:srgbClr val="FFFF00"/>
                </a:solidFill>
              </a:rPr>
              <a:t>＼</a:t>
            </a:r>
            <a:r>
              <a:rPr kumimoji="1" lang="en-US" altLang="zh-CN" sz="2400" b="1">
                <a:solidFill>
                  <a:srgbClr val="FFFF00"/>
                </a:solidFill>
              </a:rPr>
              <a:t>n″</a:t>
            </a:r>
            <a:r>
              <a:rPr kumimoji="1" lang="zh-CN" altLang="en-US" sz="2400" b="1">
                <a:solidFill>
                  <a:srgbClr val="FFFF00"/>
                </a:solidFill>
              </a:rPr>
              <a:t>，</a:t>
            </a:r>
            <a:r>
              <a:rPr kumimoji="1" lang="en-US" altLang="zh-CN" sz="2400" b="1">
                <a:solidFill>
                  <a:srgbClr val="FFFF00"/>
                </a:solidFill>
              </a:rPr>
              <a:t>p-&gt;num</a:t>
            </a:r>
            <a:r>
              <a:rPr kumimoji="1" lang="zh-CN" altLang="en-US" sz="2400" b="1">
                <a:solidFill>
                  <a:srgbClr val="FFFF00"/>
                </a:solidFill>
              </a:rPr>
              <a:t>， </a:t>
            </a:r>
            <a:r>
              <a:rPr kumimoji="1" lang="en-US" altLang="zh-CN" sz="2400" b="1">
                <a:solidFill>
                  <a:srgbClr val="FFFF00"/>
                </a:solidFill>
              </a:rPr>
              <a:t>p-&gt;name</a:t>
            </a:r>
            <a:r>
              <a:rPr kumimoji="1" lang="zh-CN" altLang="en-US" sz="2400" b="1">
                <a:solidFill>
                  <a:srgbClr val="FFFF00"/>
                </a:solidFill>
              </a:rPr>
              <a:t>， </a:t>
            </a:r>
            <a:r>
              <a:rPr kumimoji="1" lang="en-US" altLang="zh-CN" sz="2400" b="1">
                <a:solidFill>
                  <a:srgbClr val="FFFF00"/>
                </a:solidFill>
              </a:rPr>
              <a:t>p-&gt;sex</a:t>
            </a:r>
            <a:r>
              <a:rPr kumimoji="1" lang="zh-CN" altLang="en-US" sz="2400" b="1">
                <a:solidFill>
                  <a:srgbClr val="FFFF00"/>
                </a:solidFill>
              </a:rPr>
              <a:t>， </a:t>
            </a:r>
            <a:r>
              <a:rPr kumimoji="1" lang="en-US" altLang="zh-CN" sz="2400" b="1">
                <a:solidFill>
                  <a:srgbClr val="FFFF00"/>
                </a:solidFill>
              </a:rPr>
              <a:t>p-&gt;age);</a:t>
            </a:r>
            <a:r>
              <a:rPr kumimoji="1" lang="en-US" altLang="zh-CN" sz="2400" b="1">
                <a:solidFill>
                  <a:schemeClr val="bg1"/>
                </a:solidFill>
              </a:rPr>
              <a:t>   </a:t>
            </a:r>
            <a:br>
              <a:rPr kumimoji="1" lang="en-US" altLang="zh-CN" sz="2400" b="1">
                <a:solidFill>
                  <a:schemeClr val="bg1"/>
                </a:solidFill>
              </a:rPr>
            </a:br>
            <a:r>
              <a:rPr kumimoji="1" lang="en-US" altLang="zh-CN" sz="2400" b="1">
                <a:solidFill>
                  <a:schemeClr val="bg1"/>
                </a:solidFill>
              </a:rPr>
              <a:t>}</a:t>
            </a:r>
          </a:p>
        </p:txBody>
      </p:sp>
      <p:sp>
        <p:nvSpPr>
          <p:cNvPr id="1424389" name="Rectangle 5"/>
          <p:cNvSpPr>
            <a:spLocks noChangeArrowheads="1"/>
          </p:cNvSpPr>
          <p:nvPr/>
        </p:nvSpPr>
        <p:spPr bwMode="auto">
          <a:xfrm>
            <a:off x="4008439" y="1196976"/>
            <a:ext cx="6480175" cy="2303463"/>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endParaRPr kumimoji="1" lang="zh-CN" altLang="en-US" sz="2400" b="1">
              <a:solidFill>
                <a:schemeClr val="bg1"/>
              </a:solidFill>
            </a:endParaRPr>
          </a:p>
          <a:p>
            <a:pPr algn="l">
              <a:spcBef>
                <a:spcPct val="20000"/>
              </a:spcBef>
            </a:pPr>
            <a:r>
              <a:rPr kumimoji="1" lang="zh-CN" altLang="en-US" sz="2400" b="1">
                <a:solidFill>
                  <a:schemeClr val="bg1"/>
                </a:solidFill>
              </a:rPr>
              <a:t>    Ｎｏ．　      Ｎａｍｅ　     ｓｅｘ      ａｇｅ　  </a:t>
            </a:r>
          </a:p>
          <a:p>
            <a:pPr algn="l">
              <a:spcBef>
                <a:spcPct val="20000"/>
              </a:spcBef>
            </a:pPr>
            <a:r>
              <a:rPr kumimoji="1" lang="zh-CN" altLang="en-US" sz="2400" b="1">
                <a:solidFill>
                  <a:schemeClr val="bg1"/>
                </a:solidFill>
              </a:rPr>
              <a:t> １０１０１        </a:t>
            </a:r>
            <a:r>
              <a:rPr kumimoji="1" lang="en-US" altLang="zh-CN" sz="2400" b="1">
                <a:solidFill>
                  <a:schemeClr val="bg1"/>
                </a:solidFill>
              </a:rPr>
              <a:t>LiLin               </a:t>
            </a:r>
            <a:r>
              <a:rPr kumimoji="1" lang="zh-CN" altLang="en-US" sz="2400" b="1">
                <a:solidFill>
                  <a:schemeClr val="bg1"/>
                </a:solidFill>
              </a:rPr>
              <a:t>Ｍ　          </a:t>
            </a:r>
            <a:r>
              <a:rPr kumimoji="1" lang="en-US" altLang="zh-CN" sz="2400" b="1">
                <a:solidFill>
                  <a:schemeClr val="bg1"/>
                </a:solidFill>
              </a:rPr>
              <a:t>18</a:t>
            </a:r>
            <a:r>
              <a:rPr kumimoji="1" lang="zh-CN" altLang="en-US" sz="2400" b="1">
                <a:solidFill>
                  <a:schemeClr val="bg1"/>
                </a:solidFill>
              </a:rPr>
              <a:t>　</a:t>
            </a:r>
          </a:p>
          <a:p>
            <a:pPr algn="l">
              <a:spcBef>
                <a:spcPct val="20000"/>
              </a:spcBef>
            </a:pPr>
            <a:r>
              <a:rPr kumimoji="1" lang="zh-CN" altLang="en-US" sz="2400" b="1">
                <a:solidFill>
                  <a:schemeClr val="bg1"/>
                </a:solidFill>
              </a:rPr>
              <a:t> １０１０２　 </a:t>
            </a:r>
            <a:r>
              <a:rPr kumimoji="1" lang="en-US" altLang="zh-CN" sz="2400">
                <a:solidFill>
                  <a:schemeClr val="bg1"/>
                </a:solidFill>
              </a:rPr>
              <a:t>Zhang Fun</a:t>
            </a:r>
            <a:r>
              <a:rPr kumimoji="1" lang="en-US" altLang="zh-CN" sz="2400" b="1">
                <a:solidFill>
                  <a:schemeClr val="bg1"/>
                </a:solidFill>
              </a:rPr>
              <a:t> </a:t>
            </a:r>
            <a:r>
              <a:rPr kumimoji="1" lang="zh-CN" altLang="en-US" sz="2400" b="1">
                <a:solidFill>
                  <a:schemeClr val="bg1"/>
                </a:solidFill>
              </a:rPr>
              <a:t>　     Ｍ　          </a:t>
            </a:r>
            <a:r>
              <a:rPr kumimoji="1" lang="en-US" altLang="zh-CN" sz="2400" b="1">
                <a:solidFill>
                  <a:schemeClr val="bg1"/>
                </a:solidFill>
              </a:rPr>
              <a:t>19</a:t>
            </a:r>
            <a:r>
              <a:rPr kumimoji="1" lang="zh-CN" altLang="en-US" sz="2400" b="1">
                <a:solidFill>
                  <a:schemeClr val="bg1"/>
                </a:solidFill>
              </a:rPr>
              <a:t>　</a:t>
            </a:r>
          </a:p>
          <a:p>
            <a:pPr algn="l">
              <a:spcBef>
                <a:spcPct val="20000"/>
              </a:spcBef>
            </a:pPr>
            <a:r>
              <a:rPr kumimoji="1" lang="zh-CN" altLang="en-US" sz="2400" b="1">
                <a:solidFill>
                  <a:schemeClr val="bg1"/>
                </a:solidFill>
              </a:rPr>
              <a:t> １０１０４     </a:t>
            </a:r>
            <a:r>
              <a:rPr kumimoji="1" lang="en-US" altLang="zh-CN" sz="2400">
                <a:solidFill>
                  <a:schemeClr val="bg1"/>
                </a:solidFill>
              </a:rPr>
              <a:t>WangMing</a:t>
            </a:r>
            <a:r>
              <a:rPr kumimoji="1" lang="en-US" altLang="zh-CN" sz="2400" b="1">
                <a:solidFill>
                  <a:schemeClr val="bg1"/>
                </a:solidFill>
              </a:rPr>
              <a:t> </a:t>
            </a:r>
            <a:r>
              <a:rPr kumimoji="1" lang="zh-CN" altLang="en-US" sz="2400" b="1">
                <a:solidFill>
                  <a:schemeClr val="bg1"/>
                </a:solidFill>
              </a:rPr>
              <a:t>　     Ｆ　          </a:t>
            </a:r>
            <a:r>
              <a:rPr kumimoji="1" lang="en-US" altLang="zh-CN" sz="2400" b="1">
                <a:solidFill>
                  <a:schemeClr val="bg1"/>
                </a:solidFill>
              </a:rPr>
              <a:t>20</a:t>
            </a:r>
            <a:r>
              <a:rPr kumimoji="1" lang="zh-CN" altLang="en-US" sz="2400" b="1">
                <a:solidFill>
                  <a:schemeClr val="bg1"/>
                </a:solidFill>
              </a:rPr>
              <a:t>　　</a:t>
            </a:r>
          </a:p>
        </p:txBody>
      </p:sp>
    </p:spTree>
    <p:extLst>
      <p:ext uri="{BB962C8B-B14F-4D97-AF65-F5344CB8AC3E}">
        <p14:creationId xmlns:p14="http://schemas.microsoft.com/office/powerpoint/2010/main" val="14962294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4387"/>
                                        </p:tgtEl>
                                        <p:attrNameLst>
                                          <p:attrName>style.visibility</p:attrName>
                                        </p:attrNameLst>
                                      </p:cBhvr>
                                      <p:to>
                                        <p:strVal val="visible"/>
                                      </p:to>
                                    </p:set>
                                    <p:animEffect transition="in" filter="wipe(left)">
                                      <p:cBhvr>
                                        <p:cTn id="7" dur="1000"/>
                                        <p:tgtEl>
                                          <p:spTgt spid="1424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4388"/>
                                        </p:tgtEl>
                                        <p:attrNameLst>
                                          <p:attrName>style.visibility</p:attrName>
                                        </p:attrNameLst>
                                      </p:cBhvr>
                                      <p:to>
                                        <p:strVal val="visible"/>
                                      </p:to>
                                    </p:set>
                                    <p:animEffect transition="in" filter="blinds(horizontal)">
                                      <p:cBhvr>
                                        <p:cTn id="12" dur="500"/>
                                        <p:tgtEl>
                                          <p:spTgt spid="1424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4389"/>
                                        </p:tgtEl>
                                        <p:attrNameLst>
                                          <p:attrName>style.visibility</p:attrName>
                                        </p:attrNameLst>
                                      </p:cBhvr>
                                      <p:to>
                                        <p:strVal val="visible"/>
                                      </p:to>
                                    </p:set>
                                    <p:animEffect transition="in" filter="blinds(horizontal)">
                                      <p:cBhvr>
                                        <p:cTn id="17" dur="500"/>
                                        <p:tgtEl>
                                          <p:spTgt spid="142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387" grpId="0" autoUpdateAnimBg="0"/>
      <p:bldP spid="1424388" grpId="0" animBg="1"/>
      <p:bldP spid="14243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5411"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程序分析：</a:t>
            </a:r>
          </a:p>
          <a:p>
            <a:pPr defTabSz="762000" eaLnBrk="0" hangingPunct="0">
              <a:spcBef>
                <a:spcPct val="20000"/>
              </a:spcBef>
              <a:defRPr/>
            </a:pPr>
            <a:r>
              <a:rPr kumimoji="1" lang="zh-CN" altLang="en-US" sz="2800">
                <a:solidFill>
                  <a:srgbClr val="4D4D4D"/>
                </a:solidFill>
                <a:latin typeface="宋体" pitchFamily="2" charset="-122"/>
              </a:rPr>
              <a:t>   ｐ是指向</a:t>
            </a:r>
            <a:r>
              <a:rPr kumimoji="1" lang="en-US" altLang="zh-CN" sz="2800">
                <a:solidFill>
                  <a:srgbClr val="4D4D4D"/>
                </a:solidFill>
                <a:latin typeface="宋体" pitchFamily="2" charset="-122"/>
              </a:rPr>
              <a:t>struct student</a:t>
            </a:r>
            <a:r>
              <a:rPr kumimoji="1" lang="zh-CN" altLang="en-US" sz="2800">
                <a:solidFill>
                  <a:srgbClr val="4D4D4D"/>
                </a:solidFill>
                <a:latin typeface="宋体" pitchFamily="2" charset="-122"/>
              </a:rPr>
              <a:t>结构体类型数据的指针变量。在</a:t>
            </a:r>
            <a:r>
              <a:rPr kumimoji="1" lang="en-US" altLang="zh-CN" sz="2800">
                <a:solidFill>
                  <a:srgbClr val="4D4D4D"/>
                </a:solidFill>
                <a:latin typeface="宋体" pitchFamily="2" charset="-122"/>
              </a:rPr>
              <a:t>for</a:t>
            </a:r>
            <a:r>
              <a:rPr kumimoji="1" lang="zh-CN" altLang="en-US" sz="2800">
                <a:solidFill>
                  <a:srgbClr val="4D4D4D"/>
                </a:solidFill>
                <a:latin typeface="宋体" pitchFamily="2" charset="-122"/>
              </a:rPr>
              <a:t>语句中先使ｐ的初值为</a:t>
            </a:r>
            <a:r>
              <a:rPr kumimoji="1" lang="en-US" altLang="zh-CN" sz="2800">
                <a:solidFill>
                  <a:srgbClr val="4D4D4D"/>
                </a:solidFill>
                <a:latin typeface="宋体" pitchFamily="2" charset="-122"/>
              </a:rPr>
              <a:t>stu</a:t>
            </a:r>
            <a:r>
              <a:rPr kumimoji="1" lang="zh-CN" altLang="en-US" sz="2800">
                <a:solidFill>
                  <a:srgbClr val="4D4D4D"/>
                </a:solidFill>
                <a:latin typeface="宋体" pitchFamily="2" charset="-122"/>
              </a:rPr>
              <a:t>，也就是数组</a:t>
            </a:r>
            <a:r>
              <a:rPr kumimoji="1" lang="en-US" altLang="zh-CN" sz="2800">
                <a:solidFill>
                  <a:srgbClr val="4D4D4D"/>
                </a:solidFill>
                <a:latin typeface="宋体" pitchFamily="2" charset="-122"/>
              </a:rPr>
              <a:t>stu</a:t>
            </a:r>
            <a:r>
              <a:rPr kumimoji="1" lang="zh-CN" altLang="en-US" sz="2800">
                <a:solidFill>
                  <a:srgbClr val="4D4D4D"/>
                </a:solidFill>
                <a:latin typeface="宋体" pitchFamily="2" charset="-122"/>
              </a:rPr>
              <a:t>第一个元素的起始地址。在第一次循环中输出</a:t>
            </a:r>
            <a:r>
              <a:rPr kumimoji="1" lang="en-US" altLang="zh-CN" sz="2800">
                <a:solidFill>
                  <a:srgbClr val="4D4D4D"/>
                </a:solidFill>
                <a:latin typeface="宋体" pitchFamily="2" charset="-122"/>
              </a:rPr>
              <a:t>stu[0]</a:t>
            </a:r>
            <a:r>
              <a:rPr kumimoji="1" lang="zh-CN" altLang="en-US" sz="2800">
                <a:solidFill>
                  <a:srgbClr val="4D4D4D"/>
                </a:solidFill>
                <a:latin typeface="宋体" pitchFamily="2" charset="-122"/>
              </a:rPr>
              <a:t>的各个成员值。然后执行ｐ＋＋，使ｐ自加１。ｐ加１意味着</a:t>
            </a:r>
            <a:r>
              <a:rPr kumimoji="1" lang="en-US" altLang="zh-CN" sz="2800">
                <a:solidFill>
                  <a:srgbClr val="4D4D4D"/>
                </a:solidFill>
                <a:latin typeface="宋体" pitchFamily="2" charset="-122"/>
              </a:rPr>
              <a:t>p</a:t>
            </a:r>
            <a:r>
              <a:rPr kumimoji="1" lang="zh-CN" altLang="en-US" sz="2800">
                <a:solidFill>
                  <a:srgbClr val="4D4D4D"/>
                </a:solidFill>
                <a:latin typeface="宋体" pitchFamily="2" charset="-122"/>
              </a:rPr>
              <a:t>所增加的值为结构体数组</a:t>
            </a:r>
            <a:r>
              <a:rPr kumimoji="1" lang="en-US" altLang="zh-CN" sz="2800">
                <a:solidFill>
                  <a:srgbClr val="4D4D4D"/>
                </a:solidFill>
                <a:latin typeface="宋体" pitchFamily="2" charset="-122"/>
              </a:rPr>
              <a:t>stu</a:t>
            </a:r>
            <a:r>
              <a:rPr kumimoji="1" lang="zh-CN" altLang="en-US" sz="2800">
                <a:solidFill>
                  <a:srgbClr val="4D4D4D"/>
                </a:solidFill>
                <a:latin typeface="宋体" pitchFamily="2" charset="-122"/>
              </a:rPr>
              <a:t>的一个元素所占的字节数。执行ｐ</a:t>
            </a:r>
            <a:r>
              <a:rPr kumimoji="1" lang="en-US" altLang="zh-CN" sz="2800">
                <a:solidFill>
                  <a:srgbClr val="4D4D4D"/>
                </a:solidFill>
                <a:latin typeface="宋体" pitchFamily="2" charset="-122"/>
              </a:rPr>
              <a:t>++</a:t>
            </a:r>
            <a:r>
              <a:rPr kumimoji="1" lang="zh-CN" altLang="en-US" sz="2800">
                <a:solidFill>
                  <a:srgbClr val="4D4D4D"/>
                </a:solidFill>
                <a:latin typeface="宋体" pitchFamily="2" charset="-122"/>
              </a:rPr>
              <a:t>后</a:t>
            </a:r>
            <a:r>
              <a:rPr kumimoji="1" lang="en-US" altLang="zh-CN" sz="2800">
                <a:solidFill>
                  <a:srgbClr val="4D4D4D"/>
                </a:solidFill>
                <a:latin typeface="宋体" pitchFamily="2" charset="-122"/>
              </a:rPr>
              <a:t>p</a:t>
            </a:r>
            <a:r>
              <a:rPr kumimoji="1" lang="zh-CN" altLang="en-US" sz="2800">
                <a:solidFill>
                  <a:srgbClr val="4D4D4D"/>
                </a:solidFill>
                <a:latin typeface="宋体" pitchFamily="2" charset="-122"/>
              </a:rPr>
              <a:t>的值等于</a:t>
            </a:r>
            <a:r>
              <a:rPr kumimoji="1" lang="en-US" altLang="zh-CN" sz="2800">
                <a:solidFill>
                  <a:srgbClr val="4D4D4D"/>
                </a:solidFill>
                <a:latin typeface="宋体" pitchFamily="2" charset="-122"/>
              </a:rPr>
              <a:t>stu </a:t>
            </a:r>
            <a:r>
              <a:rPr kumimoji="1" lang="zh-CN" altLang="en-US" sz="2800">
                <a:solidFill>
                  <a:srgbClr val="4D4D4D"/>
                </a:solidFill>
                <a:latin typeface="宋体" pitchFamily="2" charset="-122"/>
              </a:rPr>
              <a:t>＋</a:t>
            </a:r>
            <a:r>
              <a:rPr kumimoji="1" lang="en-US" altLang="zh-CN" sz="2800">
                <a:solidFill>
                  <a:srgbClr val="4D4D4D"/>
                </a:solidFill>
                <a:latin typeface="宋体" pitchFamily="2" charset="-122"/>
              </a:rPr>
              <a:t>1</a:t>
            </a:r>
            <a:r>
              <a:rPr kumimoji="1" lang="zh-CN" altLang="en-US" sz="2800">
                <a:solidFill>
                  <a:srgbClr val="4D4D4D"/>
                </a:solidFill>
                <a:latin typeface="宋体" pitchFamily="2" charset="-122"/>
              </a:rPr>
              <a:t>，ｐ指向</a:t>
            </a:r>
            <a:r>
              <a:rPr kumimoji="1" lang="en-US" altLang="zh-CN" sz="2800">
                <a:solidFill>
                  <a:srgbClr val="4D4D4D"/>
                </a:solidFill>
                <a:latin typeface="宋体" pitchFamily="2" charset="-122"/>
              </a:rPr>
              <a:t>stu[1]</a:t>
            </a:r>
            <a:r>
              <a:rPr kumimoji="1" lang="zh-CN" altLang="en-US" sz="2800">
                <a:solidFill>
                  <a:srgbClr val="4D4D4D"/>
                </a:solidFill>
                <a:latin typeface="宋体" pitchFamily="2" charset="-122"/>
              </a:rPr>
              <a:t>。在第二次循环中输出</a:t>
            </a:r>
            <a:r>
              <a:rPr kumimoji="1" lang="en-US" altLang="zh-CN" sz="2800">
                <a:solidFill>
                  <a:srgbClr val="4D4D4D"/>
                </a:solidFill>
                <a:latin typeface="宋体" pitchFamily="2" charset="-122"/>
              </a:rPr>
              <a:t>stu[1]</a:t>
            </a:r>
            <a:r>
              <a:rPr kumimoji="1" lang="zh-CN" altLang="en-US" sz="2800">
                <a:solidFill>
                  <a:srgbClr val="4D4D4D"/>
                </a:solidFill>
                <a:latin typeface="宋体" pitchFamily="2" charset="-122"/>
              </a:rPr>
              <a:t>的各成员值。在执行ｐ＋＋后</a:t>
            </a:r>
            <a:r>
              <a:rPr kumimoji="1" lang="en-US" altLang="zh-CN" sz="2800">
                <a:solidFill>
                  <a:srgbClr val="4D4D4D"/>
                </a:solidFill>
                <a:latin typeface="宋体" pitchFamily="2" charset="-122"/>
              </a:rPr>
              <a:t>,p</a:t>
            </a:r>
            <a:r>
              <a:rPr kumimoji="1" lang="zh-CN" altLang="en-US" sz="2800">
                <a:solidFill>
                  <a:srgbClr val="4D4D4D"/>
                </a:solidFill>
                <a:latin typeface="宋体" pitchFamily="2" charset="-122"/>
              </a:rPr>
              <a:t>的值等于</a:t>
            </a:r>
            <a:r>
              <a:rPr kumimoji="1" lang="en-US" altLang="zh-CN" sz="2800">
                <a:solidFill>
                  <a:srgbClr val="4D4D4D"/>
                </a:solidFill>
                <a:latin typeface="宋体" pitchFamily="2" charset="-122"/>
              </a:rPr>
              <a:t>stu+2</a:t>
            </a:r>
            <a:r>
              <a:rPr kumimoji="1" lang="zh-CN" altLang="en-US" sz="2800">
                <a:solidFill>
                  <a:srgbClr val="4D4D4D"/>
                </a:solidFill>
                <a:latin typeface="宋体" pitchFamily="2" charset="-122"/>
              </a:rPr>
              <a:t>，再输出</a:t>
            </a:r>
            <a:r>
              <a:rPr kumimoji="1" lang="en-US" altLang="zh-CN" sz="2800">
                <a:solidFill>
                  <a:srgbClr val="4D4D4D"/>
                </a:solidFill>
                <a:latin typeface="宋体" pitchFamily="2" charset="-122"/>
              </a:rPr>
              <a:t>stu [2]</a:t>
            </a:r>
            <a:r>
              <a:rPr kumimoji="1" lang="zh-CN" altLang="en-US" sz="2800">
                <a:solidFill>
                  <a:srgbClr val="4D4D4D"/>
                </a:solidFill>
                <a:latin typeface="宋体" pitchFamily="2" charset="-122"/>
              </a:rPr>
              <a:t>的各成员值。在执行ｐ</a:t>
            </a:r>
            <a:r>
              <a:rPr kumimoji="1" lang="en-US" altLang="zh-CN" sz="2800">
                <a:solidFill>
                  <a:srgbClr val="4D4D4D"/>
                </a:solidFill>
                <a:latin typeface="宋体" pitchFamily="2" charset="-122"/>
              </a:rPr>
              <a:t>++</a:t>
            </a:r>
            <a:r>
              <a:rPr kumimoji="1" lang="zh-CN" altLang="en-US" sz="2800">
                <a:solidFill>
                  <a:srgbClr val="4D4D4D"/>
                </a:solidFill>
                <a:latin typeface="宋体" pitchFamily="2" charset="-122"/>
              </a:rPr>
              <a:t>后，ｐ的值变为</a:t>
            </a:r>
            <a:r>
              <a:rPr kumimoji="1" lang="en-US" altLang="zh-CN" sz="2800">
                <a:solidFill>
                  <a:srgbClr val="4D4D4D"/>
                </a:solidFill>
                <a:latin typeface="宋体" pitchFamily="2" charset="-122"/>
              </a:rPr>
              <a:t>stu +</a:t>
            </a:r>
            <a:r>
              <a:rPr kumimoji="1" lang="zh-CN" altLang="en-US" sz="2800">
                <a:solidFill>
                  <a:srgbClr val="4D4D4D"/>
                </a:solidFill>
                <a:latin typeface="宋体" pitchFamily="2" charset="-122"/>
              </a:rPr>
              <a:t>３， 已不再小于</a:t>
            </a:r>
            <a:r>
              <a:rPr kumimoji="1" lang="en-US" altLang="zh-CN" sz="2800">
                <a:solidFill>
                  <a:srgbClr val="4D4D4D"/>
                </a:solidFill>
                <a:latin typeface="宋体" pitchFamily="2" charset="-122"/>
              </a:rPr>
              <a:t>stu+3</a:t>
            </a:r>
            <a:r>
              <a:rPr kumimoji="1" lang="zh-CN" altLang="en-US" sz="2800">
                <a:solidFill>
                  <a:srgbClr val="4D4D4D"/>
                </a:solidFill>
                <a:latin typeface="宋体" pitchFamily="2" charset="-122"/>
              </a:rPr>
              <a:t>了，不再执行循环。 </a:t>
            </a:r>
          </a:p>
        </p:txBody>
      </p:sp>
      <p:grpSp>
        <p:nvGrpSpPr>
          <p:cNvPr id="2" name="Group 4"/>
          <p:cNvGrpSpPr>
            <a:grpSpLocks/>
          </p:cNvGrpSpPr>
          <p:nvPr/>
        </p:nvGrpSpPr>
        <p:grpSpPr bwMode="auto">
          <a:xfrm>
            <a:off x="6527800" y="549276"/>
            <a:ext cx="3816350" cy="6048375"/>
            <a:chOff x="3152" y="346"/>
            <a:chExt cx="2404" cy="3810"/>
          </a:xfrm>
        </p:grpSpPr>
        <p:sp>
          <p:nvSpPr>
            <p:cNvPr id="1425413" name="Rectangle 5"/>
            <p:cNvSpPr>
              <a:spLocks noChangeArrowheads="1"/>
            </p:cNvSpPr>
            <p:nvPr/>
          </p:nvSpPr>
          <p:spPr bwMode="auto">
            <a:xfrm>
              <a:off x="3152" y="346"/>
              <a:ext cx="2404" cy="381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11-8</a:t>
              </a:r>
            </a:p>
          </p:txBody>
        </p:sp>
        <p:pic>
          <p:nvPicPr>
            <p:cNvPr id="700422" name="Picture 6" descr="k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7" y="391"/>
              <a:ext cx="2264" cy="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1630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5411"/>
                                        </p:tgtEl>
                                        <p:attrNameLst>
                                          <p:attrName>style.visibility</p:attrName>
                                        </p:attrNameLst>
                                      </p:cBhvr>
                                      <p:to>
                                        <p:strVal val="visible"/>
                                      </p:to>
                                    </p:set>
                                    <p:animEffect transition="in" filter="blinds(horizontal)">
                                      <p:cBhvr>
                                        <p:cTn id="7" dur="500"/>
                                        <p:tgtEl>
                                          <p:spTgt spid="1425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6435"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注意：</a:t>
            </a:r>
          </a:p>
          <a:p>
            <a:pPr defTabSz="762000" eaLnBrk="0" hangingPunct="0">
              <a:spcBef>
                <a:spcPct val="20000"/>
              </a:spcBef>
              <a:defRPr/>
            </a:pPr>
            <a:r>
              <a:rPr kumimoji="1" lang="zh-CN" altLang="en-US" sz="2800">
                <a:solidFill>
                  <a:srgbClr val="4D4D4D"/>
                </a:solidFill>
                <a:latin typeface="宋体" pitchFamily="2" charset="-122"/>
              </a:rPr>
              <a:t>   </a:t>
            </a:r>
            <a:r>
              <a:rPr kumimoji="1" lang="en-US" altLang="zh-CN" sz="2800">
                <a:latin typeface="宋体" pitchFamily="2" charset="-122"/>
              </a:rPr>
              <a:t>(1) </a:t>
            </a:r>
            <a:r>
              <a:rPr kumimoji="1" lang="zh-CN" altLang="en-US" sz="2800">
                <a:latin typeface="宋体" pitchFamily="2" charset="-122"/>
              </a:rPr>
              <a:t>如果ｐ的初值为</a:t>
            </a:r>
            <a:r>
              <a:rPr kumimoji="1" lang="en-US" altLang="zh-CN" sz="2800">
                <a:latin typeface="宋体" pitchFamily="2" charset="-122"/>
              </a:rPr>
              <a:t>stu</a:t>
            </a:r>
            <a:r>
              <a:rPr kumimoji="1" lang="zh-CN" altLang="en-US" sz="2800">
                <a:latin typeface="宋体" pitchFamily="2" charset="-122"/>
              </a:rPr>
              <a:t>，即指向第一个元素，则ｐ加１后</a:t>
            </a:r>
            <a:r>
              <a:rPr kumimoji="1" lang="en-US" altLang="zh-CN" sz="2800">
                <a:latin typeface="宋体" pitchFamily="2" charset="-122"/>
              </a:rPr>
              <a:t>p</a:t>
            </a:r>
            <a:r>
              <a:rPr kumimoji="1" lang="zh-CN" altLang="en-US" sz="2800">
                <a:latin typeface="宋体" pitchFamily="2" charset="-122"/>
              </a:rPr>
              <a:t>就指向下一个元素。</a:t>
            </a:r>
            <a:r>
              <a:rPr kumimoji="1" lang="zh-CN" altLang="en-US" sz="3200" b="1">
                <a:solidFill>
                  <a:srgbClr val="CC0000"/>
                </a:solidFill>
                <a:latin typeface="宋体" pitchFamily="2" charset="-122"/>
              </a:rPr>
              <a:t>例如</a:t>
            </a:r>
            <a:r>
              <a:rPr kumimoji="1" lang="en-US" altLang="zh-CN" sz="3200" b="1">
                <a:solidFill>
                  <a:srgbClr val="CC0000"/>
                </a:solidFill>
                <a:latin typeface="宋体" pitchFamily="2" charset="-122"/>
                <a:sym typeface="Wingdings" pitchFamily="2" charset="2"/>
              </a:rPr>
              <a:t>:</a:t>
            </a:r>
          </a:p>
          <a:p>
            <a:pPr defTabSz="762000" eaLnBrk="0" hangingPunct="0">
              <a:spcBef>
                <a:spcPct val="20000"/>
              </a:spcBef>
              <a:buFontTx/>
              <a:buChar char="•"/>
              <a:defRPr/>
            </a:pPr>
            <a:r>
              <a:rPr kumimoji="1" lang="en-US" altLang="zh-CN" sz="2800">
                <a:solidFill>
                  <a:srgbClr val="000099"/>
                </a:solidFill>
                <a:latin typeface="楷体_GB2312" pitchFamily="49" charset="-122"/>
                <a:ea typeface="楷体_GB2312" pitchFamily="49" charset="-122"/>
                <a:sym typeface="Wingdings" pitchFamily="2" charset="2"/>
              </a:rPr>
              <a:t>   (++p)</a:t>
            </a:r>
            <a:r>
              <a:rPr kumimoji="1" lang="en-US" altLang="zh-CN" sz="2800">
                <a:solidFill>
                  <a:srgbClr val="000099"/>
                </a:solidFill>
                <a:latin typeface="楷体_GB2312" pitchFamily="49" charset="-122"/>
                <a:ea typeface="楷体_GB2312" pitchFamily="49" charset="-122"/>
              </a:rPr>
              <a:t>-&gt;num</a:t>
            </a:r>
            <a:r>
              <a:rPr kumimoji="1" lang="zh-CN" altLang="en-US" sz="2800">
                <a:solidFill>
                  <a:srgbClr val="000099"/>
                </a:solidFill>
                <a:latin typeface="楷体_GB2312" pitchFamily="49" charset="-122"/>
                <a:ea typeface="楷体_GB2312" pitchFamily="49" charset="-122"/>
              </a:rPr>
              <a:t>　先使ｐ自加１，然后得到它指向的元素中的</a:t>
            </a:r>
            <a:r>
              <a:rPr kumimoji="1" lang="en-US" altLang="zh-CN" sz="2800">
                <a:solidFill>
                  <a:srgbClr val="000099"/>
                </a:solidFill>
                <a:latin typeface="楷体_GB2312" pitchFamily="49" charset="-122"/>
                <a:ea typeface="楷体_GB2312" pitchFamily="49" charset="-122"/>
              </a:rPr>
              <a:t>num</a:t>
            </a:r>
            <a:r>
              <a:rPr kumimoji="1" lang="zh-CN" altLang="en-US" sz="2800">
                <a:solidFill>
                  <a:srgbClr val="000099"/>
                </a:solidFill>
                <a:latin typeface="楷体_GB2312" pitchFamily="49" charset="-122"/>
                <a:ea typeface="楷体_GB2312" pitchFamily="49" charset="-122"/>
              </a:rPr>
              <a:t>成员值（即</a:t>
            </a:r>
            <a:r>
              <a:rPr kumimoji="1" lang="en-US" altLang="zh-CN" sz="2800">
                <a:solidFill>
                  <a:srgbClr val="000099"/>
                </a:solidFill>
                <a:latin typeface="楷体_GB2312" pitchFamily="49" charset="-122"/>
                <a:ea typeface="楷体_GB2312" pitchFamily="49" charset="-122"/>
              </a:rPr>
              <a:t>10102</a:t>
            </a:r>
            <a:r>
              <a:rPr kumimoji="1" lang="zh-CN" altLang="en-US" sz="2800">
                <a:solidFill>
                  <a:srgbClr val="000099"/>
                </a:solidFill>
                <a:latin typeface="楷体_GB2312" pitchFamily="49" charset="-122"/>
                <a:ea typeface="楷体_GB2312" pitchFamily="49" charset="-122"/>
              </a:rPr>
              <a:t>）。</a:t>
            </a:r>
          </a:p>
          <a:p>
            <a:pPr defTabSz="762000" eaLnBrk="0" hangingPunct="0">
              <a:spcBef>
                <a:spcPct val="20000"/>
              </a:spcBef>
              <a:buFontTx/>
              <a:buChar char="•"/>
              <a:defRPr/>
            </a:pPr>
            <a:r>
              <a:rPr kumimoji="1" lang="zh-CN" altLang="en-US" sz="2800">
                <a:solidFill>
                  <a:srgbClr val="800000"/>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(p++)-&gt;num</a:t>
            </a:r>
            <a:r>
              <a:rPr kumimoji="1" lang="zh-CN" altLang="en-US" sz="2800">
                <a:solidFill>
                  <a:srgbClr val="800000"/>
                </a:solidFill>
                <a:latin typeface="楷体_GB2312" pitchFamily="49" charset="-122"/>
                <a:ea typeface="楷体_GB2312" pitchFamily="49" charset="-122"/>
              </a:rPr>
              <a:t>　先得到ｐ</a:t>
            </a:r>
            <a:r>
              <a:rPr kumimoji="1" lang="en-US" altLang="zh-CN" sz="2800">
                <a:solidFill>
                  <a:srgbClr val="800000"/>
                </a:solidFill>
                <a:latin typeface="楷体_GB2312" pitchFamily="49" charset="-122"/>
                <a:ea typeface="楷体_GB2312" pitchFamily="49" charset="-122"/>
              </a:rPr>
              <a:t>-&gt;num</a:t>
            </a:r>
            <a:r>
              <a:rPr kumimoji="1" lang="zh-CN" altLang="en-US" sz="2800">
                <a:solidFill>
                  <a:srgbClr val="800000"/>
                </a:solidFill>
                <a:latin typeface="楷体_GB2312" pitchFamily="49" charset="-122"/>
                <a:ea typeface="楷体_GB2312" pitchFamily="49" charset="-122"/>
              </a:rPr>
              <a:t>的值（即</a:t>
            </a:r>
            <a:r>
              <a:rPr kumimoji="1" lang="en-US" altLang="zh-CN" sz="2800">
                <a:solidFill>
                  <a:srgbClr val="800000"/>
                </a:solidFill>
                <a:latin typeface="楷体_GB2312" pitchFamily="49" charset="-122"/>
                <a:ea typeface="楷体_GB2312" pitchFamily="49" charset="-122"/>
              </a:rPr>
              <a:t>10101</a:t>
            </a:r>
            <a:r>
              <a:rPr kumimoji="1" lang="zh-CN" altLang="en-US" sz="2800">
                <a:solidFill>
                  <a:srgbClr val="800000"/>
                </a:solidFill>
                <a:latin typeface="楷体_GB2312" pitchFamily="49" charset="-122"/>
                <a:ea typeface="楷体_GB2312" pitchFamily="49" charset="-122"/>
              </a:rPr>
              <a:t>），然后使ｐ自加１，指向</a:t>
            </a:r>
            <a:r>
              <a:rPr kumimoji="1" lang="en-US" altLang="zh-CN" sz="2800">
                <a:solidFill>
                  <a:srgbClr val="800000"/>
                </a:solidFill>
                <a:latin typeface="楷体_GB2312" pitchFamily="49" charset="-122"/>
                <a:ea typeface="楷体_GB2312" pitchFamily="49" charset="-122"/>
              </a:rPr>
              <a:t>stu[1]</a:t>
            </a:r>
            <a:r>
              <a:rPr kumimoji="1" lang="zh-CN" altLang="en-US" sz="2800">
                <a:solidFill>
                  <a:srgbClr val="800000"/>
                </a:solidFill>
                <a:latin typeface="楷体_GB2312" pitchFamily="49" charset="-122"/>
                <a:ea typeface="楷体_GB2312" pitchFamily="49" charset="-122"/>
              </a:rPr>
              <a:t>。</a:t>
            </a:r>
          </a:p>
          <a:p>
            <a:pPr defTabSz="762000" eaLnBrk="0" hangingPunct="0">
              <a:spcBef>
                <a:spcPct val="20000"/>
              </a:spcBef>
              <a:defRPr/>
            </a:pPr>
            <a:r>
              <a:rPr kumimoji="1" lang="zh-CN" altLang="en-US" sz="3200">
                <a:latin typeface="黑体" pitchFamily="2" charset="-122"/>
                <a:ea typeface="黑体" pitchFamily="2" charset="-122"/>
              </a:rPr>
              <a:t>  请注意以上二者的不同。</a:t>
            </a:r>
            <a:r>
              <a:rPr kumimoji="1" lang="zh-CN" altLang="en-US" sz="4400">
                <a:solidFill>
                  <a:srgbClr val="4D4D4D"/>
                </a:solidFill>
              </a:rPr>
              <a:t> </a:t>
            </a:r>
          </a:p>
        </p:txBody>
      </p:sp>
    </p:spTree>
    <p:extLst>
      <p:ext uri="{BB962C8B-B14F-4D97-AF65-F5344CB8AC3E}">
        <p14:creationId xmlns:p14="http://schemas.microsoft.com/office/powerpoint/2010/main" val="42561627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6435"/>
                                        </p:tgtEl>
                                        <p:attrNameLst>
                                          <p:attrName>style.visibility</p:attrName>
                                        </p:attrNameLst>
                                      </p:cBhvr>
                                      <p:to>
                                        <p:strVal val="visible"/>
                                      </p:to>
                                    </p:set>
                                    <p:animEffect transition="in" filter="blinds(horizontal)">
                                      <p:cBhvr>
                                        <p:cTn id="7" dur="500"/>
                                        <p:tgtEl>
                                          <p:spTgt spid="142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4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7459"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注意：</a:t>
            </a:r>
          </a:p>
          <a:p>
            <a:pPr defTabSz="762000" eaLnBrk="0" hangingPunct="0">
              <a:spcBef>
                <a:spcPct val="20000"/>
              </a:spcBef>
              <a:defRPr/>
            </a:pPr>
            <a:r>
              <a:rPr kumimoji="1" lang="zh-CN" altLang="en-US" sz="2800">
                <a:solidFill>
                  <a:srgbClr val="4D4D4D"/>
                </a:solidFill>
                <a:latin typeface="宋体" pitchFamily="2" charset="-122"/>
              </a:rPr>
              <a:t>   </a:t>
            </a:r>
            <a:r>
              <a:rPr kumimoji="1" lang="en-US" altLang="zh-CN" sz="2800">
                <a:latin typeface="宋体" pitchFamily="2" charset="-122"/>
              </a:rPr>
              <a:t>(2) </a:t>
            </a:r>
            <a:r>
              <a:rPr kumimoji="1" lang="zh-CN" altLang="en-US" sz="2800">
                <a:latin typeface="宋体" pitchFamily="2" charset="-122"/>
              </a:rPr>
              <a:t>程序已定义了ｐ是一个指向</a:t>
            </a:r>
            <a:r>
              <a:rPr kumimoji="1" lang="en-US" altLang="zh-CN" sz="2800">
                <a:latin typeface="宋体" pitchFamily="2" charset="-122"/>
              </a:rPr>
              <a:t>struct student</a:t>
            </a:r>
            <a:r>
              <a:rPr kumimoji="1" lang="zh-CN" altLang="en-US" sz="2800">
                <a:latin typeface="宋体" pitchFamily="2" charset="-122"/>
              </a:rPr>
              <a:t>类型数据的指针变量，它用来指向一个</a:t>
            </a:r>
            <a:r>
              <a:rPr kumimoji="1" lang="en-US" altLang="zh-CN" sz="2800">
                <a:latin typeface="宋体" pitchFamily="2" charset="-122"/>
              </a:rPr>
              <a:t>struct student</a:t>
            </a:r>
            <a:r>
              <a:rPr kumimoji="1" lang="zh-CN" altLang="en-US" sz="2800">
                <a:latin typeface="宋体" pitchFamily="2" charset="-122"/>
              </a:rPr>
              <a:t>类型的数据</a:t>
            </a:r>
            <a:r>
              <a:rPr kumimoji="1" lang="en-US" altLang="zh-CN" sz="2800">
                <a:latin typeface="宋体" pitchFamily="2" charset="-122"/>
              </a:rPr>
              <a:t>,</a:t>
            </a:r>
            <a:r>
              <a:rPr kumimoji="1" lang="zh-CN" altLang="en-US" sz="2800">
                <a:latin typeface="宋体" pitchFamily="2" charset="-122"/>
              </a:rPr>
              <a:t>不应用来指向</a:t>
            </a:r>
            <a:r>
              <a:rPr kumimoji="1" lang="en-US" altLang="zh-CN" sz="2800">
                <a:latin typeface="宋体" pitchFamily="2" charset="-122"/>
              </a:rPr>
              <a:t>stu</a:t>
            </a:r>
            <a:r>
              <a:rPr kumimoji="1" lang="zh-CN" altLang="en-US" sz="2800">
                <a:latin typeface="宋体" pitchFamily="2" charset="-122"/>
              </a:rPr>
              <a:t>数组元素中的某一成员。</a:t>
            </a:r>
          </a:p>
          <a:p>
            <a:pPr defTabSz="762000" eaLnBrk="0" hangingPunct="0">
              <a:spcBef>
                <a:spcPct val="20000"/>
              </a:spcBef>
              <a:defRPr/>
            </a:pPr>
            <a:r>
              <a:rPr kumimoji="1" lang="zh-CN" altLang="en-US" sz="3200" b="1">
                <a:solidFill>
                  <a:srgbClr val="CC0000"/>
                </a:solidFill>
                <a:latin typeface="宋体" pitchFamily="2" charset="-122"/>
              </a:rPr>
              <a:t>例如</a:t>
            </a:r>
            <a:r>
              <a:rPr kumimoji="1" lang="en-US" altLang="zh-CN" sz="3200" b="1">
                <a:solidFill>
                  <a:srgbClr val="CC0000"/>
                </a:solidFill>
                <a:latin typeface="宋体" pitchFamily="2" charset="-122"/>
                <a:sym typeface="Wingdings" pitchFamily="2" charset="2"/>
              </a:rPr>
              <a:t>:</a:t>
            </a: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ｐ＝ｓｔｕ［</a:t>
            </a:r>
            <a:r>
              <a:rPr kumimoji="1" lang="en-US" altLang="zh-CN" sz="2800">
                <a:solidFill>
                  <a:srgbClr val="000099"/>
                </a:solidFill>
                <a:latin typeface="楷体_GB2312" pitchFamily="49" charset="-122"/>
                <a:ea typeface="楷体_GB2312" pitchFamily="49" charset="-122"/>
              </a:rPr>
              <a:t>1</a:t>
            </a:r>
            <a:r>
              <a:rPr kumimoji="1" lang="zh-CN" altLang="en-US" sz="2800">
                <a:solidFill>
                  <a:srgbClr val="000099"/>
                </a:solidFill>
                <a:latin typeface="楷体_GB2312" pitchFamily="49" charset="-122"/>
                <a:ea typeface="楷体_GB2312" pitchFamily="49" charset="-122"/>
              </a:rPr>
              <a:t>］．ｎ</a:t>
            </a:r>
            <a:r>
              <a:rPr kumimoji="1" lang="en-US" altLang="zh-CN" sz="2800">
                <a:solidFill>
                  <a:srgbClr val="000099"/>
                </a:solidFill>
                <a:latin typeface="楷体_GB2312" pitchFamily="49" charset="-122"/>
                <a:ea typeface="楷体_GB2312" pitchFamily="49" charset="-122"/>
              </a:rPr>
              <a:t>a</a:t>
            </a:r>
            <a:r>
              <a:rPr kumimoji="1" lang="zh-CN" altLang="en-US" sz="2800">
                <a:solidFill>
                  <a:srgbClr val="000099"/>
                </a:solidFill>
                <a:latin typeface="楷体_GB2312" pitchFamily="49" charset="-122"/>
                <a:ea typeface="楷体_GB2312" pitchFamily="49" charset="-122"/>
              </a:rPr>
              <a:t>ｍｅ</a:t>
            </a:r>
            <a:r>
              <a:rPr kumimoji="1" lang="en-US" altLang="zh-CN" sz="2800">
                <a:solidFill>
                  <a:srgbClr val="000099"/>
                </a:solidFill>
                <a:latin typeface="楷体_GB2312" pitchFamily="49" charset="-122"/>
                <a:ea typeface="楷体_GB2312" pitchFamily="49" charset="-122"/>
              </a:rPr>
              <a:t>;</a:t>
            </a:r>
          </a:p>
          <a:p>
            <a:pPr defTabSz="762000" eaLnBrk="0" hangingPunct="0">
              <a:spcBef>
                <a:spcPct val="20000"/>
              </a:spcBef>
              <a:defRPr/>
            </a:pPr>
            <a:r>
              <a:rPr kumimoji="1" lang="en-US" altLang="zh-CN" sz="2800">
                <a:solidFill>
                  <a:srgbClr val="800000"/>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如果要将某一成员的地址赋给</a:t>
            </a:r>
            <a:r>
              <a:rPr kumimoji="1" lang="en-US" altLang="zh-CN" sz="2800">
                <a:solidFill>
                  <a:srgbClr val="800000"/>
                </a:solidFill>
                <a:latin typeface="楷体_GB2312" pitchFamily="49" charset="-122"/>
                <a:ea typeface="楷体_GB2312" pitchFamily="49" charset="-122"/>
              </a:rPr>
              <a:t>p</a:t>
            </a:r>
            <a:r>
              <a:rPr kumimoji="1" lang="zh-CN" altLang="en-US" sz="2800">
                <a:solidFill>
                  <a:srgbClr val="800000"/>
                </a:solidFill>
                <a:latin typeface="楷体_GB2312" pitchFamily="49" charset="-122"/>
                <a:ea typeface="楷体_GB2312" pitchFamily="49" charset="-122"/>
              </a:rPr>
              <a:t>，可以用强制类型转换，先将成员的地址转换成</a:t>
            </a:r>
            <a:r>
              <a:rPr kumimoji="1" lang="en-US" altLang="zh-CN" sz="2800">
                <a:solidFill>
                  <a:srgbClr val="800000"/>
                </a:solidFill>
                <a:latin typeface="楷体_GB2312" pitchFamily="49" charset="-122"/>
                <a:ea typeface="楷体_GB2312" pitchFamily="49" charset="-122"/>
              </a:rPr>
              <a:t>p</a:t>
            </a:r>
            <a:r>
              <a:rPr kumimoji="1" lang="zh-CN" altLang="en-US" sz="2800">
                <a:solidFill>
                  <a:srgbClr val="800000"/>
                </a:solidFill>
                <a:latin typeface="楷体_GB2312" pitchFamily="49" charset="-122"/>
                <a:ea typeface="楷体_GB2312" pitchFamily="49" charset="-122"/>
              </a:rPr>
              <a:t>的类型。</a:t>
            </a:r>
          </a:p>
          <a:p>
            <a:pPr defTabSz="762000" eaLnBrk="0" hangingPunct="0">
              <a:spcBef>
                <a:spcPct val="20000"/>
              </a:spcBef>
              <a:defRPr/>
            </a:pPr>
            <a:r>
              <a:rPr kumimoji="1" lang="zh-CN" altLang="en-US" sz="2800">
                <a:solidFill>
                  <a:srgbClr val="000099"/>
                </a:solidFill>
                <a:latin typeface="楷体_GB2312" pitchFamily="49" charset="-122"/>
                <a:ea typeface="楷体_GB2312" pitchFamily="49" charset="-122"/>
              </a:rPr>
              <a:t>例如：ｐ＝（ｓｔｒｕｃｔ　ｓｔｕｄｅｎｔ *）ｓｔｕ［</a:t>
            </a:r>
            <a:r>
              <a:rPr kumimoji="1" lang="en-US" altLang="zh-CN" sz="2800">
                <a:solidFill>
                  <a:srgbClr val="000099"/>
                </a:solidFill>
                <a:latin typeface="楷体_GB2312" pitchFamily="49" charset="-122"/>
                <a:ea typeface="楷体_GB2312" pitchFamily="49" charset="-122"/>
              </a:rPr>
              <a:t>0</a:t>
            </a:r>
            <a:r>
              <a:rPr kumimoji="1" lang="zh-CN" altLang="en-US" sz="2800">
                <a:solidFill>
                  <a:srgbClr val="000099"/>
                </a:solidFill>
                <a:latin typeface="楷体_GB2312" pitchFamily="49" charset="-122"/>
                <a:ea typeface="楷体_GB2312" pitchFamily="49" charset="-122"/>
              </a:rPr>
              <a:t>］．ｎ</a:t>
            </a:r>
            <a:r>
              <a:rPr kumimoji="1" lang="en-US" altLang="zh-CN" sz="2800">
                <a:solidFill>
                  <a:srgbClr val="000099"/>
                </a:solidFill>
                <a:latin typeface="楷体_GB2312" pitchFamily="49" charset="-122"/>
                <a:ea typeface="楷体_GB2312" pitchFamily="49" charset="-122"/>
              </a:rPr>
              <a:t>a</a:t>
            </a:r>
            <a:r>
              <a:rPr kumimoji="1" lang="zh-CN" altLang="en-US" sz="2800">
                <a:solidFill>
                  <a:srgbClr val="000099"/>
                </a:solidFill>
                <a:latin typeface="楷体_GB2312" pitchFamily="49" charset="-122"/>
                <a:ea typeface="楷体_GB2312" pitchFamily="49" charset="-122"/>
              </a:rPr>
              <a:t>ｍｅ； </a:t>
            </a:r>
          </a:p>
        </p:txBody>
      </p:sp>
      <p:sp>
        <p:nvSpPr>
          <p:cNvPr id="1427460" name="Text Box 4"/>
          <p:cNvSpPr txBox="1">
            <a:spLocks noChangeArrowheads="1"/>
          </p:cNvSpPr>
          <p:nvPr/>
        </p:nvSpPr>
        <p:spPr bwMode="auto">
          <a:xfrm>
            <a:off x="7608888" y="3277366"/>
            <a:ext cx="1207680"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r>
              <a:rPr kumimoji="1" lang="en-US" altLang="zh-CN" sz="8000">
                <a:solidFill>
                  <a:srgbClr val="FF0066"/>
                </a:solidFill>
                <a:latin typeface="宋体" panose="02010600030101010101" pitchFamily="2" charset="-122"/>
                <a:sym typeface="Marlett" pitchFamily="2" charset="2"/>
              </a:rPr>
              <a:t></a:t>
            </a:r>
            <a:endParaRPr kumimoji="1" lang="en-US" altLang="zh-CN" sz="8000">
              <a:solidFill>
                <a:srgbClr val="FF0066"/>
              </a:solidFill>
              <a:latin typeface="宋体" panose="02010600030101010101" pitchFamily="2" charset="-122"/>
            </a:endParaRPr>
          </a:p>
        </p:txBody>
      </p:sp>
    </p:spTree>
    <p:extLst>
      <p:ext uri="{BB962C8B-B14F-4D97-AF65-F5344CB8AC3E}">
        <p14:creationId xmlns:p14="http://schemas.microsoft.com/office/powerpoint/2010/main" val="34055170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7459"/>
                                        </p:tgtEl>
                                        <p:attrNameLst>
                                          <p:attrName>style.visibility</p:attrName>
                                        </p:attrNameLst>
                                      </p:cBhvr>
                                      <p:to>
                                        <p:strVal val="visible"/>
                                      </p:to>
                                    </p:set>
                                    <p:animEffect transition="in" filter="blinds(horizontal)">
                                      <p:cBhvr>
                                        <p:cTn id="7" dur="500"/>
                                        <p:tgtEl>
                                          <p:spTgt spid="1427459"/>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427460"/>
                                        </p:tgtEl>
                                        <p:attrNameLst>
                                          <p:attrName>style.visibility</p:attrName>
                                        </p:attrNameLst>
                                      </p:cBhvr>
                                      <p:to>
                                        <p:strVal val="visible"/>
                                      </p:to>
                                    </p:set>
                                    <p:animEffect transition="in" filter="slide(fromRight)">
                                      <p:cBhvr>
                                        <p:cTn id="11" dur="500"/>
                                        <p:tgtEl>
                                          <p:spTgt spid="142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59" grpId="0" animBg="1"/>
      <p:bldP spid="142746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8483" name="Rectangle 3"/>
          <p:cNvSpPr>
            <a:spLocks noChangeArrowheads="1"/>
          </p:cNvSpPr>
          <p:nvPr/>
        </p:nvSpPr>
        <p:spPr bwMode="auto">
          <a:xfrm>
            <a:off x="2063751" y="1196976"/>
            <a:ext cx="799306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11.6.3 </a:t>
            </a:r>
            <a:r>
              <a:rPr kumimoji="1" lang="zh-CN" altLang="en-US" sz="3200" b="1">
                <a:latin typeface="宋体" panose="02010600030101010101" pitchFamily="2" charset="-122"/>
              </a:rPr>
              <a:t>用结构体变量和指向结构体的指针   </a:t>
            </a:r>
          </a:p>
          <a:p>
            <a:pPr algn="l">
              <a:spcBef>
                <a:spcPct val="20000"/>
              </a:spcBef>
            </a:pPr>
            <a:r>
              <a:rPr kumimoji="1" lang="zh-CN" altLang="en-US" sz="3200" b="1">
                <a:latin typeface="宋体" panose="02010600030101010101" pitchFamily="2" charset="-122"/>
              </a:rPr>
              <a:t>       作函数参数 </a:t>
            </a:r>
          </a:p>
          <a:p>
            <a:pPr algn="l">
              <a:spcBef>
                <a:spcPct val="20000"/>
              </a:spcBef>
            </a:pPr>
            <a:r>
              <a:rPr kumimoji="1" lang="zh-CN" altLang="en-US" sz="3200" b="1">
                <a:latin typeface="宋体" panose="02010600030101010101" pitchFamily="2" charset="-122"/>
              </a:rPr>
              <a:t>   </a:t>
            </a:r>
            <a:r>
              <a:rPr kumimoji="1" lang="zh-CN" altLang="en-US" sz="2800">
                <a:solidFill>
                  <a:srgbClr val="000099"/>
                </a:solidFill>
                <a:latin typeface="黑体" panose="02010609060101010101" pitchFamily="49" charset="-122"/>
                <a:ea typeface="黑体" panose="02010609060101010101" pitchFamily="49" charset="-122"/>
              </a:rPr>
              <a:t>将一个结构体变量的值传递给另一个函数，有</a:t>
            </a:r>
            <a:r>
              <a:rPr kumimoji="1" lang="en-US" altLang="zh-CN" sz="2800">
                <a:solidFill>
                  <a:srgbClr val="000099"/>
                </a:solidFill>
                <a:latin typeface="黑体" panose="02010609060101010101" pitchFamily="49" charset="-122"/>
                <a:ea typeface="黑体" panose="02010609060101010101" pitchFamily="49" charset="-122"/>
              </a:rPr>
              <a:t>3</a:t>
            </a:r>
            <a:r>
              <a:rPr kumimoji="1" lang="zh-CN" altLang="en-US" sz="2800">
                <a:solidFill>
                  <a:srgbClr val="000099"/>
                </a:solidFill>
                <a:latin typeface="黑体" panose="02010609060101010101" pitchFamily="49" charset="-122"/>
                <a:ea typeface="黑体" panose="02010609060101010101" pitchFamily="49" charset="-122"/>
              </a:rPr>
              <a:t>个方法</a:t>
            </a:r>
            <a:r>
              <a:rPr kumimoji="1" lang="en-US" altLang="zh-CN" sz="2800">
                <a:solidFill>
                  <a:srgbClr val="000099"/>
                </a:solidFill>
                <a:latin typeface="黑体" panose="02010609060101010101" pitchFamily="49" charset="-122"/>
                <a:ea typeface="黑体" panose="02010609060101010101" pitchFamily="49" charset="-122"/>
              </a:rPr>
              <a:t>:</a:t>
            </a:r>
          </a:p>
          <a:p>
            <a:pPr algn="just">
              <a:spcBef>
                <a:spcPct val="20000"/>
              </a:spcBef>
              <a:buFont typeface="Wingdings" panose="05000000000000000000" pitchFamily="2" charset="2"/>
              <a:buAutoNum type="arabicParenBoth"/>
            </a:pPr>
            <a:r>
              <a:rPr kumimoji="1" lang="zh-CN" altLang="en-US" sz="2800">
                <a:solidFill>
                  <a:srgbClr val="800000"/>
                </a:solidFill>
                <a:latin typeface="楷体_GB2312" pitchFamily="49" charset="-122"/>
                <a:ea typeface="楷体_GB2312" pitchFamily="49" charset="-122"/>
              </a:rPr>
              <a:t>用结构体变量的成员作参数。</a:t>
            </a:r>
          </a:p>
          <a:p>
            <a:pPr algn="just">
              <a:spcBef>
                <a:spcPct val="20000"/>
              </a:spcBef>
              <a:buFont typeface="Wingdings" panose="05000000000000000000" pitchFamily="2" charset="2"/>
              <a:buNone/>
            </a:pPr>
            <a:r>
              <a:rPr kumimoji="1" lang="en-US" altLang="zh-CN" sz="2800">
                <a:solidFill>
                  <a:srgbClr val="000099"/>
                </a:solidFill>
                <a:latin typeface="楷体_GB2312" pitchFamily="49" charset="-122"/>
                <a:ea typeface="楷体_GB2312" pitchFamily="49" charset="-122"/>
              </a:rPr>
              <a:t>(2) </a:t>
            </a:r>
            <a:r>
              <a:rPr kumimoji="1" lang="zh-CN" altLang="en-US" sz="2800">
                <a:solidFill>
                  <a:srgbClr val="000099"/>
                </a:solidFill>
                <a:latin typeface="楷体_GB2312" pitchFamily="49" charset="-122"/>
                <a:ea typeface="楷体_GB2312" pitchFamily="49" charset="-122"/>
              </a:rPr>
              <a:t>用结构体变量作实参。</a:t>
            </a:r>
          </a:p>
          <a:p>
            <a:pPr algn="just">
              <a:spcBef>
                <a:spcPct val="20000"/>
              </a:spcBef>
              <a:buFont typeface="Wingdings" panose="05000000000000000000" pitchFamily="2" charset="2"/>
              <a:buNone/>
            </a:pPr>
            <a:r>
              <a:rPr kumimoji="1" lang="en-US" altLang="zh-CN" sz="2800">
                <a:solidFill>
                  <a:srgbClr val="800000"/>
                </a:solidFill>
                <a:latin typeface="楷体_GB2312" pitchFamily="49" charset="-122"/>
                <a:ea typeface="楷体_GB2312" pitchFamily="49" charset="-122"/>
              </a:rPr>
              <a:t>(3) </a:t>
            </a:r>
            <a:r>
              <a:rPr kumimoji="1" lang="zh-CN" altLang="en-US" sz="2800">
                <a:solidFill>
                  <a:srgbClr val="800000"/>
                </a:solidFill>
                <a:latin typeface="楷体_GB2312" pitchFamily="49" charset="-122"/>
                <a:ea typeface="楷体_GB2312" pitchFamily="49" charset="-122"/>
              </a:rPr>
              <a:t>用指向结构体变量（或数组）的指针作实参，将结构体变量（或数组）的地址传给形参</a:t>
            </a:r>
            <a:r>
              <a:rPr kumimoji="1" lang="en-US" altLang="zh-CN" sz="2800">
                <a:solidFill>
                  <a:srgbClr val="800000"/>
                </a:solidFill>
                <a:latin typeface="楷体_GB2312" pitchFamily="49" charset="-122"/>
                <a:ea typeface="楷体_GB2312" pitchFamily="49" charset="-122"/>
              </a:rPr>
              <a:t>.</a:t>
            </a:r>
          </a:p>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en-US" altLang="zh-CN" sz="4400">
                <a:solidFill>
                  <a:srgbClr val="4D4D4D"/>
                </a:solidFill>
              </a:rPr>
              <a:t> </a:t>
            </a:r>
          </a:p>
        </p:txBody>
      </p:sp>
    </p:spTree>
    <p:extLst>
      <p:ext uri="{BB962C8B-B14F-4D97-AF65-F5344CB8AC3E}">
        <p14:creationId xmlns:p14="http://schemas.microsoft.com/office/powerpoint/2010/main" val="2844138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8483"/>
                                        </p:tgtEl>
                                        <p:attrNameLst>
                                          <p:attrName>style.visibility</p:attrName>
                                        </p:attrNameLst>
                                      </p:cBhvr>
                                      <p:to>
                                        <p:strVal val="visible"/>
                                      </p:to>
                                    </p:set>
                                    <p:animEffect transition="in" filter="wipe(left)">
                                      <p:cBhvr>
                                        <p:cTn id="7" dur="1000"/>
                                        <p:tgtEl>
                                          <p:spTgt spid="142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29507" name="Rectangle 3"/>
          <p:cNvSpPr>
            <a:spLocks noChangeArrowheads="1"/>
          </p:cNvSpPr>
          <p:nvPr/>
        </p:nvSpPr>
        <p:spPr bwMode="auto">
          <a:xfrm>
            <a:off x="2424114" y="1196976"/>
            <a:ext cx="72723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3200" b="1">
                <a:solidFill>
                  <a:srgbClr val="4D4D4D"/>
                </a:solidFill>
                <a:latin typeface="宋体" panose="02010600030101010101" pitchFamily="2" charset="-122"/>
              </a:rPr>
              <a:t>11.6.2 </a:t>
            </a:r>
            <a:r>
              <a:rPr kumimoji="1" lang="zh-CN" altLang="en-US" sz="3200" b="1">
                <a:solidFill>
                  <a:srgbClr val="4D4D4D"/>
                </a:solidFill>
                <a:latin typeface="宋体" panose="02010600030101010101" pitchFamily="2" charset="-122"/>
              </a:rPr>
              <a:t>指向结构体数组的指针</a:t>
            </a:r>
            <a:endParaRPr kumimoji="1" lang="zh-CN" altLang="en-US" sz="4400">
              <a:solidFill>
                <a:srgbClr val="4D4D4D"/>
              </a:solidFill>
            </a:endParaRPr>
          </a:p>
        </p:txBody>
      </p:sp>
      <p:sp>
        <p:nvSpPr>
          <p:cNvPr id="1429508" name="Rectangle 4"/>
          <p:cNvSpPr>
            <a:spLocks noChangeArrowheads="1"/>
          </p:cNvSpPr>
          <p:nvPr/>
        </p:nvSpPr>
        <p:spPr bwMode="auto">
          <a:xfrm>
            <a:off x="1703388" y="1196975"/>
            <a:ext cx="8820150" cy="53276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zh-CN" altLang="en-US" sz="2800" b="1" u="sng">
                <a:solidFill>
                  <a:srgbClr val="66FF33"/>
                </a:solidFill>
              </a:rPr>
              <a:t>例</a:t>
            </a:r>
            <a:r>
              <a:rPr kumimoji="1" lang="en-US" altLang="zh-CN" sz="2800" b="1" u="sng">
                <a:solidFill>
                  <a:srgbClr val="66FF33"/>
                </a:solidFill>
              </a:rPr>
              <a:t>11.5 </a:t>
            </a:r>
            <a:r>
              <a:rPr kumimoji="1" lang="zh-CN" altLang="zh-CN" sz="2800" b="1" u="sng">
                <a:solidFill>
                  <a:srgbClr val="66FF33"/>
                </a:solidFill>
              </a:rPr>
              <a:t>有一个结构体变量</a:t>
            </a:r>
            <a:r>
              <a:rPr kumimoji="1" lang="en-US" altLang="zh-CN" sz="2800" b="1" u="sng">
                <a:solidFill>
                  <a:srgbClr val="66FF33"/>
                </a:solidFill>
              </a:rPr>
              <a:t>stu</a:t>
            </a:r>
            <a:r>
              <a:rPr kumimoji="1" lang="zh-CN" altLang="zh-CN" sz="2800" b="1" u="sng">
                <a:solidFill>
                  <a:srgbClr val="66FF33"/>
                </a:solidFill>
              </a:rPr>
              <a:t>，内含学生学号、姓名和</a:t>
            </a:r>
            <a:r>
              <a:rPr kumimoji="1" lang="en-US" altLang="zh-CN" sz="2800" b="1" u="sng">
                <a:solidFill>
                  <a:srgbClr val="66FF33"/>
                </a:solidFill>
              </a:rPr>
              <a:t>3</a:t>
            </a:r>
            <a:r>
              <a:rPr kumimoji="1" lang="zh-CN" altLang="en-US" sz="2800" b="1" u="sng">
                <a:solidFill>
                  <a:srgbClr val="66FF33"/>
                </a:solidFill>
              </a:rPr>
              <a:t>门课程的成绩。要求在</a:t>
            </a:r>
            <a:r>
              <a:rPr kumimoji="1" lang="en-US" altLang="zh-CN" sz="2800" b="1" u="sng">
                <a:solidFill>
                  <a:srgbClr val="66FF33"/>
                </a:solidFill>
              </a:rPr>
              <a:t>main</a:t>
            </a:r>
            <a:r>
              <a:rPr kumimoji="1" lang="zh-CN" altLang="en-US" sz="2800" b="1" u="sng">
                <a:solidFill>
                  <a:srgbClr val="66FF33"/>
                </a:solidFill>
              </a:rPr>
              <a:t>函数中赋予值，在另一函数</a:t>
            </a:r>
            <a:r>
              <a:rPr kumimoji="1" lang="en-US" altLang="zh-CN" sz="2800" b="1" u="sng">
                <a:solidFill>
                  <a:srgbClr val="66FF33"/>
                </a:solidFill>
              </a:rPr>
              <a:t>print</a:t>
            </a:r>
            <a:r>
              <a:rPr kumimoji="1" lang="zh-CN" altLang="en-US" sz="2800" b="1" u="sng">
                <a:solidFill>
                  <a:srgbClr val="66FF33"/>
                </a:solidFill>
              </a:rPr>
              <a:t>中将它们输出。今用结构体变量作函数参数。</a:t>
            </a:r>
            <a:br>
              <a:rPr kumimoji="1" lang="zh-CN" altLang="en-US" sz="2800" b="1" u="sng">
                <a:solidFill>
                  <a:srgbClr val="66FF33"/>
                </a:solidFill>
              </a:rPr>
            </a:br>
            <a:r>
              <a:rPr kumimoji="1" lang="en-US" altLang="zh-CN" sz="2800" b="1">
                <a:solidFill>
                  <a:schemeClr val="bg1"/>
                </a:solidFill>
              </a:rPr>
              <a:t>#include &lt;stdio.h&gt;</a:t>
            </a:r>
            <a:br>
              <a:rPr kumimoji="1" lang="en-US" altLang="zh-CN" sz="2800" b="1">
                <a:solidFill>
                  <a:schemeClr val="bg1"/>
                </a:solidFill>
              </a:rPr>
            </a:br>
            <a:r>
              <a:rPr kumimoji="1" lang="en-US" altLang="zh-CN" sz="2800" b="1">
                <a:solidFill>
                  <a:schemeClr val="bg1"/>
                </a:solidFill>
              </a:rPr>
              <a:t>struct student</a:t>
            </a:r>
            <a:br>
              <a:rPr kumimoji="1" lang="en-US" altLang="zh-CN" sz="2800" b="1">
                <a:solidFill>
                  <a:schemeClr val="bg1"/>
                </a:solidFill>
              </a:rPr>
            </a:br>
            <a:r>
              <a:rPr kumimoji="1" lang="en-US" altLang="zh-CN" sz="2800" b="1">
                <a:solidFill>
                  <a:schemeClr val="bg1"/>
                </a:solidFill>
              </a:rPr>
              <a:t>{</a:t>
            </a:r>
            <a:br>
              <a:rPr kumimoji="1" lang="en-US" altLang="zh-CN" sz="2800" b="1">
                <a:solidFill>
                  <a:schemeClr val="bg1"/>
                </a:solidFill>
              </a:rPr>
            </a:br>
            <a:r>
              <a:rPr kumimoji="1" lang="en-US" altLang="zh-CN" sz="2800" b="1">
                <a:solidFill>
                  <a:schemeClr val="bg1"/>
                </a:solidFill>
              </a:rPr>
              <a:t>           int num;</a:t>
            </a:r>
            <a:br>
              <a:rPr kumimoji="1" lang="en-US" altLang="zh-CN" sz="2800" b="1">
                <a:solidFill>
                  <a:schemeClr val="bg1"/>
                </a:solidFill>
              </a:rPr>
            </a:br>
            <a:r>
              <a:rPr kumimoji="1" lang="en-US" altLang="zh-CN" sz="2800" b="1">
                <a:solidFill>
                  <a:schemeClr val="bg1"/>
                </a:solidFill>
              </a:rPr>
              <a:t>           char name[20];</a:t>
            </a:r>
            <a:br>
              <a:rPr kumimoji="1" lang="en-US" altLang="zh-CN" sz="2800" b="1">
                <a:solidFill>
                  <a:schemeClr val="bg1"/>
                </a:solidFill>
              </a:rPr>
            </a:br>
            <a:r>
              <a:rPr kumimoji="1" lang="en-US" altLang="zh-CN" sz="2800" b="1">
                <a:solidFill>
                  <a:schemeClr val="bg1"/>
                </a:solidFill>
              </a:rPr>
              <a:t>           float score[3];</a:t>
            </a:r>
            <a:br>
              <a:rPr kumimoji="1" lang="en-US" altLang="zh-CN" sz="2800" b="1">
                <a:solidFill>
                  <a:schemeClr val="bg1"/>
                </a:solidFill>
              </a:rPr>
            </a:br>
            <a:r>
              <a:rPr kumimoji="1" lang="en-US" altLang="zh-CN" sz="2800" b="1">
                <a:solidFill>
                  <a:schemeClr val="bg1"/>
                </a:solidFill>
              </a:rPr>
              <a:t>};</a:t>
            </a:r>
            <a:br>
              <a:rPr kumimoji="1" lang="en-US" altLang="zh-CN" sz="2800" b="1">
                <a:solidFill>
                  <a:schemeClr val="bg1"/>
                </a:solidFill>
              </a:rPr>
            </a:br>
            <a:endParaRPr kumimoji="1" lang="en-US" altLang="zh-CN" sz="2800" b="1">
              <a:solidFill>
                <a:schemeClr val="bg1"/>
              </a:solidFill>
            </a:endParaRPr>
          </a:p>
        </p:txBody>
      </p:sp>
    </p:spTree>
    <p:extLst>
      <p:ext uri="{BB962C8B-B14F-4D97-AF65-F5344CB8AC3E}">
        <p14:creationId xmlns:p14="http://schemas.microsoft.com/office/powerpoint/2010/main" val="26705796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9507"/>
                                        </p:tgtEl>
                                        <p:attrNameLst>
                                          <p:attrName>style.visibility</p:attrName>
                                        </p:attrNameLst>
                                      </p:cBhvr>
                                      <p:to>
                                        <p:strVal val="visible"/>
                                      </p:to>
                                    </p:set>
                                    <p:animEffect transition="in" filter="wipe(left)">
                                      <p:cBhvr>
                                        <p:cTn id="7" dur="1000"/>
                                        <p:tgtEl>
                                          <p:spTgt spid="1429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9508"/>
                                        </p:tgtEl>
                                        <p:attrNameLst>
                                          <p:attrName>style.visibility</p:attrName>
                                        </p:attrNameLst>
                                      </p:cBhvr>
                                      <p:to>
                                        <p:strVal val="visible"/>
                                      </p:to>
                                    </p:set>
                                    <p:animEffect transition="in" filter="blinds(horizontal)">
                                      <p:cBhvr>
                                        <p:cTn id="12" dur="500"/>
                                        <p:tgtEl>
                                          <p:spTgt spid="142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7" grpId="0" autoUpdateAnimBg="0"/>
      <p:bldP spid="14295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0531" name="Rectangle 3"/>
          <p:cNvSpPr>
            <a:spLocks noChangeArrowheads="1"/>
          </p:cNvSpPr>
          <p:nvPr/>
        </p:nvSpPr>
        <p:spPr bwMode="auto">
          <a:xfrm>
            <a:off x="1739900" y="1125538"/>
            <a:ext cx="8820150" cy="53276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2800" b="1">
                <a:solidFill>
                  <a:schemeClr val="bg1"/>
                </a:solidFill>
              </a:rPr>
              <a:t>void main()</a:t>
            </a:r>
            <a:br>
              <a:rPr kumimoji="1" lang="en-US" altLang="zh-CN" sz="2800" b="1">
                <a:solidFill>
                  <a:schemeClr val="bg1"/>
                </a:solidFill>
              </a:rPr>
            </a:br>
            <a:r>
              <a:rPr kumimoji="1" lang="en-US" altLang="zh-CN" sz="2800" b="1">
                <a:solidFill>
                  <a:schemeClr val="bg1"/>
                </a:solidFill>
              </a:rPr>
              <a:t>{</a:t>
            </a:r>
            <a:br>
              <a:rPr kumimoji="1" lang="en-US" altLang="zh-CN" sz="2800" b="1">
                <a:solidFill>
                  <a:schemeClr val="bg1"/>
                </a:solidFill>
              </a:rPr>
            </a:br>
            <a:r>
              <a:rPr kumimoji="1" lang="en-US" altLang="zh-CN" sz="2800" b="1">
                <a:solidFill>
                  <a:schemeClr val="bg1"/>
                </a:solidFill>
              </a:rPr>
              <a:t>       void print(struct student);</a:t>
            </a:r>
            <a:br>
              <a:rPr kumimoji="1" lang="en-US" altLang="zh-CN" sz="2800" b="1">
                <a:solidFill>
                  <a:schemeClr val="bg1"/>
                </a:solidFill>
              </a:rPr>
            </a:br>
            <a:r>
              <a:rPr kumimoji="1" lang="en-US" altLang="zh-CN" sz="2800" b="1">
                <a:solidFill>
                  <a:schemeClr val="bg1"/>
                </a:solidFill>
              </a:rPr>
              <a:t>       struct student stu;</a:t>
            </a:r>
            <a:br>
              <a:rPr kumimoji="1" lang="en-US" altLang="zh-CN" sz="2800" b="1">
                <a:solidFill>
                  <a:schemeClr val="bg1"/>
                </a:solidFill>
              </a:rPr>
            </a:br>
            <a:r>
              <a:rPr kumimoji="1" lang="en-US" altLang="zh-CN" sz="2800" b="1">
                <a:solidFill>
                  <a:schemeClr val="bg1"/>
                </a:solidFill>
              </a:rPr>
              <a:t>       stu.num=12345;strcpy(stu.name,  ″LiLin″;stu.score[0]=67.5;stu.score[1]=89;stu.score[2]</a:t>
            </a:r>
            <a:br>
              <a:rPr kumimoji="1" lang="en-US" altLang="zh-CN" sz="2800" b="1">
                <a:solidFill>
                  <a:schemeClr val="bg1"/>
                </a:solidFill>
              </a:rPr>
            </a:br>
            <a:r>
              <a:rPr kumimoji="1" lang="en-US" altLang="zh-CN" sz="2800" b="1">
                <a:solidFill>
                  <a:schemeClr val="bg1"/>
                </a:solidFill>
              </a:rPr>
              <a:t>    =78.6);</a:t>
            </a:r>
            <a:br>
              <a:rPr kumimoji="1" lang="en-US" altLang="zh-CN" sz="2800" b="1">
                <a:solidFill>
                  <a:schemeClr val="bg1"/>
                </a:solidFill>
              </a:rPr>
            </a:br>
            <a:r>
              <a:rPr kumimoji="1" lang="en-US" altLang="zh-CN" sz="2800" b="1">
                <a:solidFill>
                  <a:schemeClr val="bg1"/>
                </a:solidFill>
              </a:rPr>
              <a:t>       print(stu);</a:t>
            </a:r>
            <a:br>
              <a:rPr kumimoji="1" lang="en-US" altLang="zh-CN" sz="2800" b="1">
                <a:solidFill>
                  <a:schemeClr val="bg1"/>
                </a:solidFill>
              </a:rPr>
            </a:br>
            <a:r>
              <a:rPr kumimoji="1" lang="en-US" altLang="zh-CN" sz="2800" b="1">
                <a:solidFill>
                  <a:schemeClr val="bg1"/>
                </a:solidFill>
              </a:rPr>
              <a:t>}</a:t>
            </a:r>
            <a:br>
              <a:rPr kumimoji="1" lang="en-US" altLang="zh-CN" sz="2800" b="1">
                <a:solidFill>
                  <a:schemeClr val="bg1"/>
                </a:solidFill>
              </a:rPr>
            </a:br>
            <a:r>
              <a:rPr kumimoji="1" lang="en-US" altLang="zh-CN" sz="2800" b="1">
                <a:solidFill>
                  <a:schemeClr val="bg1"/>
                </a:solidFill>
              </a:rPr>
              <a:t>void print(struct student stu)</a:t>
            </a:r>
            <a:br>
              <a:rPr kumimoji="1" lang="en-US" altLang="zh-CN" sz="2800" b="1">
                <a:solidFill>
                  <a:schemeClr val="bg1"/>
                </a:solidFill>
              </a:rPr>
            </a:br>
            <a:r>
              <a:rPr kumimoji="1" lang="en-US" altLang="zh-CN" sz="2800" b="1">
                <a:solidFill>
                  <a:schemeClr val="bg1"/>
                </a:solidFill>
              </a:rPr>
              <a:t>{  printf(FORMAT</a:t>
            </a:r>
            <a:r>
              <a:rPr kumimoji="1" lang="zh-CN" altLang="en-US" sz="2800" b="1">
                <a:solidFill>
                  <a:schemeClr val="bg1"/>
                </a:solidFill>
              </a:rPr>
              <a:t>，</a:t>
            </a:r>
            <a:r>
              <a:rPr kumimoji="1" lang="en-US" altLang="zh-CN" sz="2800" b="1">
                <a:solidFill>
                  <a:schemeClr val="bg1"/>
                </a:solidFill>
              </a:rPr>
              <a:t>stu.num</a:t>
            </a:r>
            <a:r>
              <a:rPr kumimoji="1" lang="zh-CN" altLang="en-US" sz="2800" b="1">
                <a:solidFill>
                  <a:schemeClr val="bg1"/>
                </a:solidFill>
              </a:rPr>
              <a:t>，</a:t>
            </a:r>
            <a:r>
              <a:rPr kumimoji="1" lang="en-US" altLang="zh-CN" sz="2800" b="1">
                <a:solidFill>
                  <a:schemeClr val="bg1"/>
                </a:solidFill>
              </a:rPr>
              <a:t>stu.name</a:t>
            </a:r>
            <a:r>
              <a:rPr kumimoji="1" lang="zh-CN" altLang="en-US" sz="2800" b="1">
                <a:solidFill>
                  <a:schemeClr val="bg1"/>
                </a:solidFill>
              </a:rPr>
              <a:t>， </a:t>
            </a:r>
            <a:r>
              <a:rPr kumimoji="1" lang="en-US" altLang="zh-CN" sz="2800" b="1">
                <a:solidFill>
                  <a:schemeClr val="bg1"/>
                </a:solidFill>
              </a:rPr>
              <a:t>stu.score[0]</a:t>
            </a:r>
            <a:r>
              <a:rPr kumimoji="1" lang="zh-CN" altLang="en-US" sz="2800" b="1">
                <a:solidFill>
                  <a:schemeClr val="bg1"/>
                </a:solidFill>
              </a:rPr>
              <a:t>， </a:t>
            </a:r>
            <a:r>
              <a:rPr kumimoji="1" lang="en-US" altLang="zh-CN" sz="2800" b="1">
                <a:solidFill>
                  <a:schemeClr val="bg1"/>
                </a:solidFill>
              </a:rPr>
              <a:t>stu.score[1]</a:t>
            </a:r>
            <a:r>
              <a:rPr kumimoji="1" lang="zh-CN" altLang="en-US" sz="2800" b="1">
                <a:solidFill>
                  <a:schemeClr val="bg1"/>
                </a:solidFill>
              </a:rPr>
              <a:t>，</a:t>
            </a:r>
            <a:r>
              <a:rPr kumimoji="1" lang="en-US" altLang="zh-CN" sz="2800" b="1">
                <a:solidFill>
                  <a:schemeClr val="bg1"/>
                </a:solidFill>
              </a:rPr>
              <a:t>stu.score[2]</a:t>
            </a:r>
            <a:r>
              <a:rPr kumimoji="1" lang="zh-CN" altLang="en-US" sz="2800" b="1">
                <a:solidFill>
                  <a:schemeClr val="bg1"/>
                </a:solidFill>
              </a:rPr>
              <a:t>）；</a:t>
            </a:r>
            <a:br>
              <a:rPr kumimoji="1" lang="zh-CN" altLang="en-US" sz="2800" b="1">
                <a:solidFill>
                  <a:schemeClr val="bg1"/>
                </a:solidFill>
              </a:rPr>
            </a:br>
            <a:r>
              <a:rPr kumimoji="1" lang="zh-CN" altLang="en-US" sz="2800" b="1">
                <a:solidFill>
                  <a:schemeClr val="bg1"/>
                </a:solidFill>
              </a:rPr>
              <a:t>      </a:t>
            </a:r>
            <a:r>
              <a:rPr kumimoji="1" lang="en-US" altLang="zh-CN" sz="2800" b="1">
                <a:solidFill>
                  <a:schemeClr val="bg1"/>
                </a:solidFill>
              </a:rPr>
              <a:t>printf</a:t>
            </a:r>
            <a:r>
              <a:rPr kumimoji="1" lang="zh-CN" altLang="en-US" sz="2800" b="1">
                <a:solidFill>
                  <a:schemeClr val="bg1"/>
                </a:solidFill>
              </a:rPr>
              <a:t>（</a:t>
            </a:r>
            <a:r>
              <a:rPr kumimoji="1" lang="en-US" altLang="zh-CN" sz="2800" b="1">
                <a:solidFill>
                  <a:schemeClr val="bg1"/>
                </a:solidFill>
              </a:rPr>
              <a:t>″\n″</a:t>
            </a:r>
            <a:r>
              <a:rPr kumimoji="1" lang="zh-CN" altLang="en-US" sz="2800" b="1">
                <a:solidFill>
                  <a:schemeClr val="bg1"/>
                </a:solidFill>
              </a:rPr>
              <a:t>）；</a:t>
            </a:r>
            <a:r>
              <a:rPr kumimoji="1" lang="en-US" altLang="zh-CN" sz="2800" b="1">
                <a:solidFill>
                  <a:schemeClr val="bg1"/>
                </a:solidFill>
              </a:rPr>
              <a:t>}</a:t>
            </a:r>
          </a:p>
        </p:txBody>
      </p:sp>
      <p:sp>
        <p:nvSpPr>
          <p:cNvPr id="1430532" name="Rectangle 4"/>
          <p:cNvSpPr>
            <a:spLocks noChangeArrowheads="1"/>
          </p:cNvSpPr>
          <p:nvPr/>
        </p:nvSpPr>
        <p:spPr bwMode="auto">
          <a:xfrm>
            <a:off x="8616951" y="1196975"/>
            <a:ext cx="1871663" cy="3240088"/>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endParaRPr kumimoji="1" lang="zh-CN" altLang="en-US" sz="2400" b="1">
              <a:solidFill>
                <a:schemeClr val="bg1"/>
              </a:solidFill>
            </a:endParaRPr>
          </a:p>
          <a:p>
            <a:pPr algn="l">
              <a:spcBef>
                <a:spcPct val="20000"/>
              </a:spcBef>
            </a:pPr>
            <a:r>
              <a:rPr kumimoji="1" lang="zh-CN" altLang="en-US" sz="2400">
                <a:solidFill>
                  <a:schemeClr val="bg1"/>
                </a:solidFill>
              </a:rPr>
              <a:t>１２３４５</a:t>
            </a:r>
          </a:p>
          <a:p>
            <a:pPr algn="l">
              <a:spcBef>
                <a:spcPct val="20000"/>
              </a:spcBef>
            </a:pPr>
            <a:r>
              <a:rPr kumimoji="1" lang="zh-CN" altLang="en-US" sz="2400">
                <a:solidFill>
                  <a:schemeClr val="bg1"/>
                </a:solidFill>
              </a:rPr>
              <a:t>Ｌｉ Ｌｉ</a:t>
            </a:r>
          </a:p>
          <a:p>
            <a:pPr algn="l">
              <a:spcBef>
                <a:spcPct val="20000"/>
              </a:spcBef>
            </a:pPr>
            <a:r>
              <a:rPr kumimoji="1" lang="en-US" altLang="zh-CN" sz="2400">
                <a:solidFill>
                  <a:schemeClr val="bg1"/>
                </a:solidFill>
              </a:rPr>
              <a:t>67.500000</a:t>
            </a:r>
          </a:p>
          <a:p>
            <a:pPr algn="l">
              <a:spcBef>
                <a:spcPct val="20000"/>
              </a:spcBef>
            </a:pPr>
            <a:r>
              <a:rPr kumimoji="1" lang="en-US" altLang="zh-CN" sz="2400">
                <a:solidFill>
                  <a:schemeClr val="bg1"/>
                </a:solidFill>
              </a:rPr>
              <a:t>89.000000</a:t>
            </a:r>
          </a:p>
          <a:p>
            <a:pPr algn="l">
              <a:spcBef>
                <a:spcPct val="20000"/>
              </a:spcBef>
            </a:pPr>
            <a:r>
              <a:rPr kumimoji="1" lang="en-US" altLang="zh-CN" sz="2400">
                <a:solidFill>
                  <a:schemeClr val="bg1"/>
                </a:solidFill>
              </a:rPr>
              <a:t>78.599998</a:t>
            </a:r>
            <a:endParaRPr kumimoji="1" lang="en-US" altLang="zh-CN" sz="2400" b="1">
              <a:solidFill>
                <a:schemeClr val="bg1"/>
              </a:solidFill>
            </a:endParaRPr>
          </a:p>
        </p:txBody>
      </p:sp>
    </p:spTree>
    <p:extLst>
      <p:ext uri="{BB962C8B-B14F-4D97-AF65-F5344CB8AC3E}">
        <p14:creationId xmlns:p14="http://schemas.microsoft.com/office/powerpoint/2010/main" val="2308016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0531"/>
                                        </p:tgtEl>
                                        <p:attrNameLst>
                                          <p:attrName>style.visibility</p:attrName>
                                        </p:attrNameLst>
                                      </p:cBhvr>
                                      <p:to>
                                        <p:strVal val="visible"/>
                                      </p:to>
                                    </p:set>
                                    <p:animEffect transition="in" filter="blinds(horizontal)">
                                      <p:cBhvr>
                                        <p:cTn id="7" dur="500"/>
                                        <p:tgtEl>
                                          <p:spTgt spid="143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0532"/>
                                        </p:tgtEl>
                                        <p:attrNameLst>
                                          <p:attrName>style.visibility</p:attrName>
                                        </p:attrNameLst>
                                      </p:cBhvr>
                                      <p:to>
                                        <p:strVal val="visible"/>
                                      </p:to>
                                    </p:set>
                                    <p:animEffect transition="in" filter="blinds(horizontal)">
                                      <p:cBhvr>
                                        <p:cTn id="12" dur="500"/>
                                        <p:tgtEl>
                                          <p:spTgt spid="143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1" grpId="0" animBg="1"/>
      <p:bldP spid="14305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ChangeArrowheads="1"/>
          </p:cNvSpPr>
          <p:nvPr/>
        </p:nvSpPr>
        <p:spPr bwMode="auto">
          <a:xfrm>
            <a:off x="1739900" y="404814"/>
            <a:ext cx="8820150" cy="6453187"/>
          </a:xfrm>
          <a:prstGeom prst="rect">
            <a:avLst/>
          </a:prstGeom>
          <a:solidFill>
            <a:srgbClr val="336699"/>
          </a:solidFill>
          <a:ln w="9525">
            <a:noFill/>
            <a:miter lim="800000"/>
            <a:headEnd/>
            <a:tailEnd/>
          </a:ln>
          <a:effectLst/>
        </p:spPr>
        <p:txBody>
          <a:bodyPr lIns="92075" tIns="46038" rIns="92075" bIns="46038" anchor="ctr"/>
          <a:lstStyle/>
          <a:p>
            <a:pPr defTabSz="762000" eaLnBrk="0" hangingPunct="0">
              <a:lnSpc>
                <a:spcPct val="95000"/>
              </a:lnSpc>
              <a:defRPr/>
            </a:pPr>
            <a:r>
              <a:rPr kumimoji="1" lang="zh-CN" altLang="en-US" sz="2800" b="1" u="sng">
                <a:solidFill>
                  <a:srgbClr val="66FF33"/>
                </a:solidFill>
              </a:rPr>
              <a:t>例</a:t>
            </a:r>
            <a:r>
              <a:rPr kumimoji="1" lang="en-US" altLang="zh-CN" sz="2800" b="1" u="sng">
                <a:solidFill>
                  <a:srgbClr val="66FF33"/>
                </a:solidFill>
              </a:rPr>
              <a:t>11.6   </a:t>
            </a:r>
            <a:r>
              <a:rPr kumimoji="1" lang="zh-CN" altLang="en-US" sz="2800" b="1" u="sng">
                <a:solidFill>
                  <a:srgbClr val="66FF33"/>
                </a:solidFill>
              </a:rPr>
              <a:t>将上题改用指向结构体变量的指针作实参。</a:t>
            </a:r>
            <a:r>
              <a:rPr kumimoji="1" lang="zh-CN" altLang="en-US" sz="4400" b="1">
                <a:solidFill>
                  <a:schemeClr val="bg2"/>
                </a:solidFill>
                <a:effectLst>
                  <a:outerShdw blurRad="38100" dist="38100" dir="2700000" algn="tl">
                    <a:srgbClr val="000000"/>
                  </a:outerShdw>
                </a:effectLst>
                <a:latin typeface="黑体" pitchFamily="2" charset="-122"/>
                <a:ea typeface="黑体" pitchFamily="2" charset="-122"/>
              </a:rPr>
              <a:t> </a:t>
            </a:r>
            <a:r>
              <a:rPr kumimoji="1" lang="en-US" altLang="zh-CN" sz="2400" b="1">
                <a:solidFill>
                  <a:schemeClr val="bg1"/>
                </a:solidFill>
              </a:rPr>
              <a:t>#include &lt;stdio.h&gt;</a:t>
            </a:r>
            <a:br>
              <a:rPr kumimoji="1" lang="en-US" altLang="zh-CN" sz="2400" b="1">
                <a:solidFill>
                  <a:schemeClr val="bg1"/>
                </a:solidFill>
              </a:rPr>
            </a:br>
            <a:r>
              <a:rPr kumimoji="1" lang="en-US" altLang="zh-CN" sz="2400" b="1">
                <a:solidFill>
                  <a:schemeClr val="bg1"/>
                </a:solidFill>
              </a:rPr>
              <a:t>struct student</a:t>
            </a:r>
            <a:br>
              <a:rPr kumimoji="1" lang="en-US" altLang="zh-CN" sz="2400" b="1">
                <a:solidFill>
                  <a:schemeClr val="bg1"/>
                </a:solidFill>
              </a:rPr>
            </a:br>
            <a:r>
              <a:rPr kumimoji="1" lang="en-US" altLang="zh-CN" sz="2400" b="1">
                <a:solidFill>
                  <a:schemeClr val="bg1"/>
                </a:solidFill>
              </a:rPr>
              <a:t>{</a:t>
            </a:r>
            <a:br>
              <a:rPr kumimoji="1" lang="en-US" altLang="zh-CN" sz="2400" b="1">
                <a:solidFill>
                  <a:schemeClr val="bg1"/>
                </a:solidFill>
              </a:rPr>
            </a:br>
            <a:r>
              <a:rPr kumimoji="1" lang="en-US" altLang="zh-CN" sz="2400" b="1">
                <a:solidFill>
                  <a:schemeClr val="bg1"/>
                </a:solidFill>
              </a:rPr>
              <a:t>           int num;</a:t>
            </a:r>
            <a:br>
              <a:rPr kumimoji="1" lang="en-US" altLang="zh-CN" sz="2400" b="1">
                <a:solidFill>
                  <a:schemeClr val="bg1"/>
                </a:solidFill>
              </a:rPr>
            </a:br>
            <a:r>
              <a:rPr kumimoji="1" lang="en-US" altLang="zh-CN" sz="2400" b="1">
                <a:solidFill>
                  <a:schemeClr val="bg1"/>
                </a:solidFill>
              </a:rPr>
              <a:t>           char name[20];</a:t>
            </a:r>
            <a:br>
              <a:rPr kumimoji="1" lang="en-US" altLang="zh-CN" sz="2400" b="1">
                <a:solidFill>
                  <a:schemeClr val="bg1"/>
                </a:solidFill>
              </a:rPr>
            </a:br>
            <a:r>
              <a:rPr kumimoji="1" lang="en-US" altLang="zh-CN" sz="2400" b="1">
                <a:solidFill>
                  <a:schemeClr val="bg1"/>
                </a:solidFill>
              </a:rPr>
              <a:t>           float score[3];</a:t>
            </a:r>
            <a:br>
              <a:rPr kumimoji="1" lang="en-US" altLang="zh-CN" sz="2400" b="1">
                <a:solidFill>
                  <a:schemeClr val="bg1"/>
                </a:solidFill>
              </a:rPr>
            </a:br>
            <a:r>
              <a:rPr kumimoji="1" lang="en-US" altLang="zh-CN" sz="2400" b="1">
                <a:solidFill>
                  <a:schemeClr val="bg1"/>
                </a:solidFill>
              </a:rPr>
              <a:t>};stu={12345, ″LiLi″,67.5,89,78.6};</a:t>
            </a:r>
            <a:br>
              <a:rPr kumimoji="1" lang="en-US" altLang="zh-CN" sz="2400" b="1">
                <a:solidFill>
                  <a:schemeClr val="bg1"/>
                </a:solidFill>
              </a:rPr>
            </a:br>
            <a:r>
              <a:rPr kumimoji="1" lang="en-US" altLang="zh-CN" sz="2400" b="1">
                <a:solidFill>
                  <a:schemeClr val="bg1"/>
                </a:solidFill>
              </a:rPr>
              <a:t>void main()</a:t>
            </a:r>
            <a:br>
              <a:rPr kumimoji="1" lang="en-US" altLang="zh-CN" sz="2400" b="1">
                <a:solidFill>
                  <a:schemeClr val="bg1"/>
                </a:solidFill>
              </a:rPr>
            </a:br>
            <a:r>
              <a:rPr kumimoji="1" lang="en-US" altLang="zh-CN" sz="2400" b="1">
                <a:solidFill>
                  <a:schemeClr val="bg1"/>
                </a:solidFill>
              </a:rPr>
              <a:t>{void print(struct student *);</a:t>
            </a:r>
            <a:br>
              <a:rPr kumimoji="1" lang="en-US" altLang="zh-CN" sz="2400" b="1">
                <a:solidFill>
                  <a:schemeClr val="bg1"/>
                </a:solidFill>
              </a:rPr>
            </a:br>
            <a:r>
              <a:rPr kumimoji="1" lang="en-US" altLang="zh-CN" sz="2400" b="1">
                <a:solidFill>
                  <a:schemeClr val="bg1"/>
                </a:solidFill>
              </a:rPr>
              <a:t>                              </a:t>
            </a:r>
            <a:r>
              <a:rPr kumimoji="1" lang="en-US" altLang="zh-CN" sz="2400" b="1">
                <a:solidFill>
                  <a:srgbClr val="66FF33"/>
                </a:solidFill>
              </a:rPr>
              <a:t>/*</a:t>
            </a:r>
            <a:r>
              <a:rPr kumimoji="1" lang="zh-CN" altLang="en-US" sz="2400" b="1">
                <a:solidFill>
                  <a:srgbClr val="66FF33"/>
                </a:solidFill>
              </a:rPr>
              <a:t>形参类型修改成指向结构体的指针变量*</a:t>
            </a:r>
            <a:r>
              <a:rPr kumimoji="1" lang="en-US" altLang="zh-CN" sz="2400" b="1">
                <a:solidFill>
                  <a:srgbClr val="66FF33"/>
                </a:solidFill>
              </a:rPr>
              <a:t>/</a:t>
            </a:r>
            <a: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t> </a:t>
            </a:r>
            <a:b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br>
            <a: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t>         </a:t>
            </a:r>
            <a:r>
              <a:rPr kumimoji="1" lang="en-US" altLang="zh-CN" sz="2400" b="1">
                <a:solidFill>
                  <a:schemeClr val="bg1"/>
                </a:solidFill>
              </a:rPr>
              <a:t>print(&amp;stu);}               </a:t>
            </a:r>
            <a:r>
              <a:rPr kumimoji="1" lang="en-US" altLang="zh-CN" sz="2400" b="1">
                <a:solidFill>
                  <a:srgbClr val="66FF33"/>
                </a:solidFill>
              </a:rPr>
              <a:t>/*</a:t>
            </a:r>
            <a:r>
              <a:rPr kumimoji="1" lang="zh-CN" altLang="en-US" sz="2400" b="1">
                <a:solidFill>
                  <a:srgbClr val="66FF33"/>
                </a:solidFill>
              </a:rPr>
              <a:t>实参改为</a:t>
            </a:r>
            <a:r>
              <a:rPr kumimoji="1" lang="en-US" altLang="zh-CN" sz="2400" b="1">
                <a:solidFill>
                  <a:srgbClr val="66FF33"/>
                </a:solidFill>
              </a:rPr>
              <a:t>stu</a:t>
            </a:r>
            <a:r>
              <a:rPr kumimoji="1" lang="zh-CN" altLang="en-US" sz="2400" b="1">
                <a:solidFill>
                  <a:srgbClr val="66FF33"/>
                </a:solidFill>
              </a:rPr>
              <a:t>的起始地址*</a:t>
            </a:r>
            <a:r>
              <a:rPr kumimoji="1" lang="en-US" altLang="zh-CN" sz="2400" b="1">
                <a:solidFill>
                  <a:srgbClr val="66FF33"/>
                </a:solidFill>
              </a:rPr>
              <a:t>/</a:t>
            </a:r>
            <a: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t/>
            </a:r>
            <a:b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br>
            <a:r>
              <a:rPr kumimoji="1" lang="en-US" altLang="zh-CN" sz="2400" b="1">
                <a:solidFill>
                  <a:schemeClr val="bg1"/>
                </a:solidFill>
              </a:rPr>
              <a:t>void print(struct student *p)                    </a:t>
            </a:r>
            <a:r>
              <a:rPr kumimoji="1" lang="en-US" altLang="zh-CN" sz="2400" b="1">
                <a:solidFill>
                  <a:srgbClr val="66FF33"/>
                </a:solidFill>
              </a:rPr>
              <a:t>/*</a:t>
            </a:r>
            <a:r>
              <a:rPr kumimoji="1" lang="zh-CN" altLang="en-US" sz="2400" b="1">
                <a:solidFill>
                  <a:srgbClr val="66FF33"/>
                </a:solidFill>
              </a:rPr>
              <a:t>形参类型修改了*</a:t>
            </a:r>
            <a:r>
              <a:rPr kumimoji="1" lang="en-US" altLang="zh-CN" sz="2400" b="1">
                <a:solidFill>
                  <a:srgbClr val="66FF33"/>
                </a:solidFill>
              </a:rPr>
              <a:t>/</a:t>
            </a:r>
            <a: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t> </a:t>
            </a:r>
            <a:br>
              <a:rPr kumimoji="1" lang="en-US" altLang="zh-CN" sz="2400" b="1">
                <a:solidFill>
                  <a:schemeClr val="bg2"/>
                </a:solidFill>
                <a:effectLst>
                  <a:outerShdw blurRad="38100" dist="38100" dir="2700000" algn="tl">
                    <a:srgbClr val="000000"/>
                  </a:outerShdw>
                </a:effectLst>
                <a:latin typeface="黑体" pitchFamily="2" charset="-122"/>
                <a:ea typeface="黑体" pitchFamily="2" charset="-122"/>
              </a:rPr>
            </a:br>
            <a:r>
              <a:rPr kumimoji="1" lang="en-US" altLang="zh-CN" sz="2400" b="1">
                <a:solidFill>
                  <a:schemeClr val="bg1"/>
                </a:solidFill>
              </a:rPr>
              <a:t>{                      printf(FORMAT</a:t>
            </a:r>
            <a:r>
              <a:rPr kumimoji="1" lang="zh-CN" altLang="en-US" sz="2400" b="1">
                <a:solidFill>
                  <a:schemeClr val="bg1"/>
                </a:solidFill>
              </a:rPr>
              <a:t>，</a:t>
            </a:r>
            <a:r>
              <a:rPr kumimoji="1" lang="en-US" altLang="zh-CN" sz="2400" b="1">
                <a:solidFill>
                  <a:schemeClr val="bg1"/>
                </a:solidFill>
              </a:rPr>
              <a:t>p-&gt;num</a:t>
            </a:r>
            <a:r>
              <a:rPr kumimoji="1" lang="zh-CN" altLang="en-US" sz="2400" b="1">
                <a:solidFill>
                  <a:schemeClr val="bg1"/>
                </a:solidFill>
              </a:rPr>
              <a:t>，</a:t>
            </a:r>
            <a:r>
              <a:rPr kumimoji="1" lang="en-US" altLang="zh-CN" sz="2400" b="1">
                <a:solidFill>
                  <a:schemeClr val="bg1"/>
                </a:solidFill>
              </a:rPr>
              <a:t>p-&gt;name</a:t>
            </a:r>
            <a:r>
              <a:rPr kumimoji="1" lang="zh-CN" altLang="en-US" sz="2400" b="1">
                <a:solidFill>
                  <a:schemeClr val="bg1"/>
                </a:solidFill>
              </a:rPr>
              <a:t>，  </a:t>
            </a:r>
            <a:br>
              <a:rPr kumimoji="1" lang="zh-CN" altLang="en-US" sz="2400" b="1">
                <a:solidFill>
                  <a:schemeClr val="bg1"/>
                </a:solidFill>
              </a:rPr>
            </a:br>
            <a:r>
              <a:rPr kumimoji="1" lang="zh-CN" altLang="en-US" sz="2400" b="1">
                <a:solidFill>
                  <a:schemeClr val="bg1"/>
                </a:solidFill>
              </a:rPr>
              <a:t>      </a:t>
            </a:r>
            <a:r>
              <a:rPr kumimoji="1" lang="en-US" altLang="zh-CN" sz="2400" b="1">
                <a:solidFill>
                  <a:schemeClr val="bg1"/>
                </a:solidFill>
              </a:rPr>
              <a:t>p-&gt;score</a:t>
            </a:r>
            <a:r>
              <a:rPr kumimoji="1" lang="zh-CN" altLang="en-US" sz="2400" b="1">
                <a:solidFill>
                  <a:schemeClr val="bg1"/>
                </a:solidFill>
              </a:rPr>
              <a:t>［</a:t>
            </a:r>
            <a:r>
              <a:rPr kumimoji="1" lang="en-US" altLang="zh-CN" sz="2400" b="1">
                <a:solidFill>
                  <a:schemeClr val="bg1"/>
                </a:solidFill>
              </a:rPr>
              <a:t>0</a:t>
            </a:r>
            <a:r>
              <a:rPr kumimoji="1" lang="zh-CN" altLang="en-US" sz="2400" b="1">
                <a:solidFill>
                  <a:schemeClr val="bg1"/>
                </a:solidFill>
              </a:rPr>
              <a:t>］，</a:t>
            </a:r>
            <a:r>
              <a:rPr kumimoji="1" lang="en-US" altLang="zh-CN" sz="2400" b="1">
                <a:solidFill>
                  <a:schemeClr val="bg1"/>
                </a:solidFill>
              </a:rPr>
              <a:t>p-&gt;score</a:t>
            </a:r>
            <a:r>
              <a:rPr kumimoji="1" lang="zh-CN" altLang="en-US" sz="2400" b="1">
                <a:solidFill>
                  <a:schemeClr val="bg1"/>
                </a:solidFill>
              </a:rPr>
              <a:t>［</a:t>
            </a:r>
            <a:r>
              <a:rPr kumimoji="1" lang="en-US" altLang="zh-CN" sz="2400" b="1">
                <a:solidFill>
                  <a:schemeClr val="bg1"/>
                </a:solidFill>
              </a:rPr>
              <a:t>1</a:t>
            </a:r>
            <a:r>
              <a:rPr kumimoji="1" lang="zh-CN" altLang="en-US" sz="2400" b="1">
                <a:solidFill>
                  <a:schemeClr val="bg1"/>
                </a:solidFill>
              </a:rPr>
              <a:t>］，</a:t>
            </a:r>
            <a:r>
              <a:rPr kumimoji="1" lang="en-US" altLang="zh-CN" sz="2400" b="1">
                <a:solidFill>
                  <a:schemeClr val="bg1"/>
                </a:solidFill>
              </a:rPr>
              <a:t>p-&gt;score</a:t>
            </a:r>
            <a:r>
              <a:rPr kumimoji="1" lang="zh-CN" altLang="en-US" sz="2400" b="1">
                <a:solidFill>
                  <a:schemeClr val="bg1"/>
                </a:solidFill>
              </a:rPr>
              <a:t>［</a:t>
            </a:r>
            <a:r>
              <a:rPr kumimoji="1" lang="en-US" altLang="zh-CN" sz="2400" b="1">
                <a:solidFill>
                  <a:schemeClr val="bg1"/>
                </a:solidFill>
              </a:rPr>
              <a:t>2</a:t>
            </a:r>
            <a:r>
              <a:rPr kumimoji="1" lang="zh-CN" altLang="en-US" sz="2400" b="1">
                <a:solidFill>
                  <a:schemeClr val="bg1"/>
                </a:solidFill>
              </a:rPr>
              <a:t>］）；                         </a:t>
            </a:r>
            <a:br>
              <a:rPr kumimoji="1" lang="zh-CN" altLang="en-US" sz="2400" b="1">
                <a:solidFill>
                  <a:schemeClr val="bg1"/>
                </a:solidFill>
              </a:rPr>
            </a:br>
            <a:r>
              <a:rPr kumimoji="1" lang="zh-CN" altLang="en-US" sz="2400" b="1">
                <a:solidFill>
                  <a:schemeClr val="bg1"/>
                </a:solidFill>
              </a:rPr>
              <a:t>                                                  </a:t>
            </a:r>
            <a:r>
              <a:rPr kumimoji="1" lang="en-US" altLang="zh-CN" sz="2400" b="1">
                <a:solidFill>
                  <a:srgbClr val="66FF33"/>
                </a:solidFill>
              </a:rPr>
              <a:t>/*</a:t>
            </a:r>
            <a:r>
              <a:rPr kumimoji="1" lang="zh-CN" altLang="en-US" sz="2400" b="1">
                <a:solidFill>
                  <a:srgbClr val="66FF33"/>
                </a:solidFill>
              </a:rPr>
              <a:t>用指针变量调用各成员的值*</a:t>
            </a:r>
            <a:r>
              <a:rPr kumimoji="1" lang="en-US" altLang="zh-CN" sz="2400" b="1">
                <a:solidFill>
                  <a:srgbClr val="66FF33"/>
                </a:solidFill>
              </a:rPr>
              <a:t>/</a:t>
            </a:r>
            <a:br>
              <a:rPr kumimoji="1" lang="en-US" altLang="zh-CN" sz="2400" b="1">
                <a:solidFill>
                  <a:srgbClr val="66FF33"/>
                </a:solidFill>
              </a:rPr>
            </a:br>
            <a:r>
              <a:rPr kumimoji="1" lang="en-US" altLang="zh-CN" sz="2400" b="1">
                <a:solidFill>
                  <a:schemeClr val="bg1"/>
                </a:solidFill>
              </a:rPr>
              <a:t> printf</a:t>
            </a:r>
            <a:r>
              <a:rPr kumimoji="1" lang="zh-CN" altLang="en-US" sz="2400" b="1">
                <a:solidFill>
                  <a:schemeClr val="bg1"/>
                </a:solidFill>
              </a:rPr>
              <a:t>（</a:t>
            </a:r>
            <a:r>
              <a:rPr kumimoji="1" lang="en-US" altLang="zh-CN" sz="2400" b="1">
                <a:solidFill>
                  <a:schemeClr val="bg1"/>
                </a:solidFill>
              </a:rPr>
              <a:t>″</a:t>
            </a:r>
            <a:r>
              <a:rPr kumimoji="1" lang="zh-CN" altLang="en-US" sz="2400" b="1">
                <a:solidFill>
                  <a:schemeClr val="bg1"/>
                </a:solidFill>
              </a:rPr>
              <a:t>＼ｎ</a:t>
            </a:r>
            <a:r>
              <a:rPr kumimoji="1" lang="en-US" altLang="zh-CN" sz="2400" b="1">
                <a:solidFill>
                  <a:schemeClr val="bg1"/>
                </a:solidFill>
              </a:rPr>
              <a:t>″</a:t>
            </a:r>
            <a:r>
              <a:rPr kumimoji="1" lang="zh-CN" altLang="en-US" sz="2400" b="1">
                <a:solidFill>
                  <a:schemeClr val="bg1"/>
                </a:solidFill>
              </a:rPr>
              <a:t>）；</a:t>
            </a:r>
            <a:r>
              <a:rPr kumimoji="1" lang="en-US" altLang="zh-CN" sz="2400" b="1">
                <a:solidFill>
                  <a:schemeClr val="bg1"/>
                </a:solidFill>
              </a:rPr>
              <a:t>}</a:t>
            </a:r>
          </a:p>
        </p:txBody>
      </p:sp>
      <p:sp>
        <p:nvSpPr>
          <p:cNvPr id="1431555" name="Rectangle 3"/>
          <p:cNvSpPr>
            <a:spLocks noChangeArrowheads="1"/>
          </p:cNvSpPr>
          <p:nvPr/>
        </p:nvSpPr>
        <p:spPr bwMode="auto">
          <a:xfrm>
            <a:off x="8616951" y="404814"/>
            <a:ext cx="1871663" cy="3240087"/>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endParaRPr kumimoji="1" lang="zh-CN" altLang="en-US" sz="2400" b="1">
              <a:solidFill>
                <a:schemeClr val="bg1"/>
              </a:solidFill>
            </a:endParaRPr>
          </a:p>
          <a:p>
            <a:pPr algn="l">
              <a:spcBef>
                <a:spcPct val="20000"/>
              </a:spcBef>
            </a:pPr>
            <a:r>
              <a:rPr kumimoji="1" lang="zh-CN" altLang="en-US" sz="2400">
                <a:solidFill>
                  <a:schemeClr val="bg1"/>
                </a:solidFill>
              </a:rPr>
              <a:t>１２３４５</a:t>
            </a:r>
          </a:p>
          <a:p>
            <a:pPr algn="l">
              <a:spcBef>
                <a:spcPct val="20000"/>
              </a:spcBef>
            </a:pPr>
            <a:r>
              <a:rPr kumimoji="1" lang="zh-CN" altLang="en-US" sz="2400">
                <a:solidFill>
                  <a:schemeClr val="bg1"/>
                </a:solidFill>
              </a:rPr>
              <a:t>Ｌｉ Ｌｉ</a:t>
            </a:r>
          </a:p>
          <a:p>
            <a:pPr algn="l">
              <a:spcBef>
                <a:spcPct val="20000"/>
              </a:spcBef>
            </a:pPr>
            <a:r>
              <a:rPr kumimoji="1" lang="en-US" altLang="zh-CN" sz="2400">
                <a:solidFill>
                  <a:schemeClr val="bg1"/>
                </a:solidFill>
              </a:rPr>
              <a:t>67.500000</a:t>
            </a:r>
          </a:p>
          <a:p>
            <a:pPr algn="l">
              <a:spcBef>
                <a:spcPct val="20000"/>
              </a:spcBef>
            </a:pPr>
            <a:r>
              <a:rPr kumimoji="1" lang="en-US" altLang="zh-CN" sz="2400">
                <a:solidFill>
                  <a:schemeClr val="bg1"/>
                </a:solidFill>
              </a:rPr>
              <a:t>89.000000</a:t>
            </a:r>
          </a:p>
          <a:p>
            <a:pPr algn="l">
              <a:spcBef>
                <a:spcPct val="20000"/>
              </a:spcBef>
            </a:pPr>
            <a:r>
              <a:rPr kumimoji="1" lang="en-US" altLang="zh-CN" sz="2400">
                <a:solidFill>
                  <a:schemeClr val="bg1"/>
                </a:solidFill>
              </a:rPr>
              <a:t>78.599998</a:t>
            </a:r>
            <a:endParaRPr kumimoji="1" lang="en-US" altLang="zh-CN" sz="2400" b="1">
              <a:solidFill>
                <a:schemeClr val="bg1"/>
              </a:solidFill>
            </a:endParaRPr>
          </a:p>
        </p:txBody>
      </p:sp>
    </p:spTree>
    <p:extLst>
      <p:ext uri="{BB962C8B-B14F-4D97-AF65-F5344CB8AC3E}">
        <p14:creationId xmlns:p14="http://schemas.microsoft.com/office/powerpoint/2010/main" val="3847034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1554"/>
                                        </p:tgtEl>
                                        <p:attrNameLst>
                                          <p:attrName>style.visibility</p:attrName>
                                        </p:attrNameLst>
                                      </p:cBhvr>
                                      <p:to>
                                        <p:strVal val="visible"/>
                                      </p:to>
                                    </p:set>
                                    <p:animEffect transition="in" filter="blinds(horizontal)">
                                      <p:cBhvr>
                                        <p:cTn id="7" dur="500"/>
                                        <p:tgtEl>
                                          <p:spTgt spid="143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1555"/>
                                        </p:tgtEl>
                                        <p:attrNameLst>
                                          <p:attrName>style.visibility</p:attrName>
                                        </p:attrNameLst>
                                      </p:cBhvr>
                                      <p:to>
                                        <p:strVal val="visible"/>
                                      </p:to>
                                    </p:set>
                                    <p:animEffect transition="in" filter="blinds(horizontal)">
                                      <p:cBhvr>
                                        <p:cTn id="12" dur="500"/>
                                        <p:tgtEl>
                                          <p:spTgt spid="1431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animBg="1"/>
      <p:bldP spid="14315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§11.6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指向结构体类型数据的指针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2579"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程序分析：</a:t>
            </a:r>
          </a:p>
          <a:p>
            <a:pPr defTabSz="762000" eaLnBrk="0" hangingPunct="0">
              <a:spcBef>
                <a:spcPct val="20000"/>
              </a:spcBef>
              <a:defRPr/>
            </a:pPr>
            <a:r>
              <a:rPr kumimoji="1" lang="zh-CN" altLang="en-US" sz="2800">
                <a:solidFill>
                  <a:srgbClr val="4D4D4D"/>
                </a:solidFill>
                <a:latin typeface="宋体" pitchFamily="2" charset="-122"/>
              </a:rPr>
              <a:t>    </a:t>
            </a:r>
            <a:r>
              <a:rPr kumimoji="1" lang="zh-CN" altLang="zh-CN" sz="2800">
                <a:solidFill>
                  <a:srgbClr val="4D4D4D"/>
                </a:solidFill>
                <a:latin typeface="宋体" pitchFamily="2" charset="-122"/>
              </a:rPr>
              <a:t>此程序改用在定义结构体变量</a:t>
            </a:r>
            <a:r>
              <a:rPr kumimoji="1" lang="en-US" altLang="zh-CN" sz="2800">
                <a:solidFill>
                  <a:srgbClr val="4D4D4D"/>
                </a:solidFill>
                <a:latin typeface="宋体" pitchFamily="2" charset="-122"/>
              </a:rPr>
              <a:t>stu</a:t>
            </a:r>
            <a:r>
              <a:rPr kumimoji="1" lang="zh-CN" altLang="zh-CN" sz="2800">
                <a:solidFill>
                  <a:srgbClr val="4D4D4D"/>
                </a:solidFill>
                <a:latin typeface="宋体" pitchFamily="2" charset="-122"/>
              </a:rPr>
              <a:t>时赋初值，这样程序可简化些。</a:t>
            </a:r>
            <a:r>
              <a:rPr kumimoji="1" lang="en-US" altLang="zh-CN" sz="2800">
                <a:solidFill>
                  <a:srgbClr val="4D4D4D"/>
                </a:solidFill>
                <a:latin typeface="宋体" pitchFamily="2" charset="-122"/>
              </a:rPr>
              <a:t>print</a:t>
            </a:r>
            <a:r>
              <a:rPr kumimoji="1" lang="zh-CN" altLang="zh-CN" sz="2800">
                <a:solidFill>
                  <a:srgbClr val="4D4D4D"/>
                </a:solidFill>
                <a:latin typeface="宋体" pitchFamily="2" charset="-122"/>
              </a:rPr>
              <a:t>函数中的形参ｐ被定义为指向</a:t>
            </a:r>
            <a:r>
              <a:rPr kumimoji="1" lang="en-US" altLang="zh-CN" sz="2800">
                <a:solidFill>
                  <a:srgbClr val="4D4D4D"/>
                </a:solidFill>
                <a:latin typeface="宋体" pitchFamily="2" charset="-122"/>
              </a:rPr>
              <a:t>struct student</a:t>
            </a:r>
            <a:r>
              <a:rPr kumimoji="1" lang="zh-CN" altLang="zh-CN" sz="2800">
                <a:solidFill>
                  <a:srgbClr val="4D4D4D"/>
                </a:solidFill>
                <a:latin typeface="宋体" pitchFamily="2" charset="-122"/>
              </a:rPr>
              <a:t>类型数据的指针变量。注意在调用</a:t>
            </a:r>
            <a:r>
              <a:rPr kumimoji="1" lang="en-US" altLang="zh-CN" sz="2800">
                <a:solidFill>
                  <a:srgbClr val="4D4D4D"/>
                </a:solidFill>
                <a:latin typeface="宋体" pitchFamily="2" charset="-122"/>
              </a:rPr>
              <a:t>print</a:t>
            </a:r>
            <a:r>
              <a:rPr kumimoji="1" lang="zh-CN" altLang="zh-CN" sz="2800">
                <a:solidFill>
                  <a:srgbClr val="4D4D4D"/>
                </a:solidFill>
                <a:latin typeface="宋体" pitchFamily="2" charset="-122"/>
              </a:rPr>
              <a:t>函数时，用结构体变量</a:t>
            </a:r>
            <a:r>
              <a:rPr kumimoji="1" lang="en-US" altLang="zh-CN" sz="2800">
                <a:solidFill>
                  <a:srgbClr val="4D4D4D"/>
                </a:solidFill>
                <a:latin typeface="宋体" pitchFamily="2" charset="-122"/>
              </a:rPr>
              <a:t>str</a:t>
            </a:r>
            <a:r>
              <a:rPr kumimoji="1" lang="zh-CN" altLang="zh-CN" sz="2800">
                <a:solidFill>
                  <a:srgbClr val="4D4D4D"/>
                </a:solidFill>
                <a:latin typeface="宋体" pitchFamily="2" charset="-122"/>
              </a:rPr>
              <a:t>的起始地址＆</a:t>
            </a:r>
            <a:r>
              <a:rPr kumimoji="1" lang="en-US" altLang="zh-CN" sz="2800">
                <a:solidFill>
                  <a:srgbClr val="4D4D4D"/>
                </a:solidFill>
                <a:latin typeface="宋体" pitchFamily="2" charset="-122"/>
              </a:rPr>
              <a:t>stu</a:t>
            </a:r>
            <a:r>
              <a:rPr kumimoji="1" lang="zh-CN" altLang="zh-CN" sz="2800">
                <a:solidFill>
                  <a:srgbClr val="4D4D4D"/>
                </a:solidFill>
                <a:latin typeface="宋体" pitchFamily="2" charset="-122"/>
              </a:rPr>
              <a:t>作实参。在调用函数时将该地址传送给形参</a:t>
            </a:r>
            <a:r>
              <a:rPr kumimoji="1" lang="en-US" altLang="zh-CN" sz="2800">
                <a:solidFill>
                  <a:srgbClr val="4D4D4D"/>
                </a:solidFill>
                <a:latin typeface="宋体" pitchFamily="2" charset="-122"/>
              </a:rPr>
              <a:t>p(p</a:t>
            </a:r>
            <a:r>
              <a:rPr kumimoji="1" lang="zh-CN" altLang="zh-CN" sz="2800">
                <a:solidFill>
                  <a:srgbClr val="4D4D4D"/>
                </a:solidFill>
                <a:latin typeface="宋体" pitchFamily="2" charset="-122"/>
              </a:rPr>
              <a:t>是指针变量）。这样ｐ就指向</a:t>
            </a:r>
            <a:r>
              <a:rPr kumimoji="1" lang="en-US" altLang="zh-CN" sz="2800">
                <a:solidFill>
                  <a:srgbClr val="4D4D4D"/>
                </a:solidFill>
                <a:latin typeface="宋体" pitchFamily="2" charset="-122"/>
              </a:rPr>
              <a:t>stu</a:t>
            </a:r>
            <a:r>
              <a:rPr kumimoji="1" lang="zh-CN" altLang="en-US" sz="2800">
                <a:solidFill>
                  <a:srgbClr val="4D4D4D"/>
                </a:solidFill>
                <a:latin typeface="宋体" pitchFamily="2" charset="-122"/>
              </a:rPr>
              <a:t>。在</a:t>
            </a:r>
            <a:r>
              <a:rPr kumimoji="1" lang="en-US" altLang="zh-CN" sz="2800">
                <a:solidFill>
                  <a:srgbClr val="4D4D4D"/>
                </a:solidFill>
                <a:latin typeface="宋体" pitchFamily="2" charset="-122"/>
              </a:rPr>
              <a:t>print</a:t>
            </a:r>
            <a:r>
              <a:rPr kumimoji="1" lang="zh-CN" altLang="en-US" sz="2800">
                <a:solidFill>
                  <a:srgbClr val="4D4D4D"/>
                </a:solidFill>
                <a:latin typeface="宋体" pitchFamily="2" charset="-122"/>
              </a:rPr>
              <a:t>函数中输出ｐ所指向的结构体变量的各个成员值，它们也就是</a:t>
            </a:r>
            <a:r>
              <a:rPr kumimoji="1" lang="en-US" altLang="zh-CN" sz="2800">
                <a:solidFill>
                  <a:srgbClr val="4D4D4D"/>
                </a:solidFill>
                <a:latin typeface="宋体" pitchFamily="2" charset="-122"/>
              </a:rPr>
              <a:t>stu</a:t>
            </a:r>
            <a:r>
              <a:rPr kumimoji="1" lang="zh-CN" altLang="en-US" sz="2800">
                <a:solidFill>
                  <a:srgbClr val="4D4D4D"/>
                </a:solidFill>
                <a:latin typeface="宋体" pitchFamily="2" charset="-122"/>
              </a:rPr>
              <a:t>的成员值</a:t>
            </a:r>
            <a:r>
              <a:rPr kumimoji="1" lang="en-US" altLang="zh-CN" sz="2800">
                <a:solidFill>
                  <a:srgbClr val="4D4D4D"/>
                </a:solidFill>
                <a:latin typeface="宋体" pitchFamily="2" charset="-122"/>
              </a:rPr>
              <a:t>.</a:t>
            </a:r>
          </a:p>
          <a:p>
            <a:pPr defTabSz="762000" eaLnBrk="0" hangingPunct="0">
              <a:spcBef>
                <a:spcPct val="20000"/>
              </a:spcBef>
              <a:defRPr/>
            </a:pPr>
            <a:r>
              <a:rPr kumimoji="1" lang="zh-CN" altLang="en-US" sz="2800">
                <a:solidFill>
                  <a:srgbClr val="4D4D4D"/>
                </a:solidFill>
                <a:latin typeface="宋体" pitchFamily="2" charset="-122"/>
              </a:rPr>
              <a:t>　　</a:t>
            </a:r>
            <a:r>
              <a:rPr kumimoji="1" lang="en-US" altLang="zh-CN" sz="2800">
                <a:solidFill>
                  <a:srgbClr val="4D4D4D"/>
                </a:solidFill>
                <a:latin typeface="宋体" pitchFamily="2" charset="-122"/>
              </a:rPr>
              <a:t>main</a:t>
            </a:r>
            <a:r>
              <a:rPr kumimoji="1" lang="zh-CN" altLang="en-US" sz="2800">
                <a:solidFill>
                  <a:srgbClr val="4D4D4D"/>
                </a:solidFill>
                <a:latin typeface="宋体" pitchFamily="2" charset="-122"/>
              </a:rPr>
              <a:t>函数中的对各成员赋值也可以改用</a:t>
            </a:r>
            <a:r>
              <a:rPr kumimoji="1" lang="en-US" altLang="zh-CN" sz="2800">
                <a:solidFill>
                  <a:srgbClr val="4D4D4D"/>
                </a:solidFill>
                <a:latin typeface="宋体" pitchFamily="2" charset="-122"/>
              </a:rPr>
              <a:t>scanf</a:t>
            </a:r>
            <a:r>
              <a:rPr kumimoji="1" lang="zh-CN" altLang="en-US" sz="2800">
                <a:solidFill>
                  <a:srgbClr val="4D4D4D"/>
                </a:solidFill>
                <a:latin typeface="宋体" pitchFamily="2" charset="-122"/>
              </a:rPr>
              <a:t>函数输入</a:t>
            </a:r>
            <a:r>
              <a:rPr kumimoji="1" lang="en-US" altLang="zh-CN" sz="2800">
                <a:solidFill>
                  <a:srgbClr val="4D4D4D"/>
                </a:solidFill>
                <a:latin typeface="宋体" pitchFamily="2" charset="-122"/>
              </a:rPr>
              <a:t>.</a:t>
            </a:r>
          </a:p>
        </p:txBody>
      </p:sp>
      <p:grpSp>
        <p:nvGrpSpPr>
          <p:cNvPr id="2" name="Group 4"/>
          <p:cNvGrpSpPr>
            <a:grpSpLocks/>
          </p:cNvGrpSpPr>
          <p:nvPr/>
        </p:nvGrpSpPr>
        <p:grpSpPr bwMode="auto">
          <a:xfrm>
            <a:off x="6527800" y="549276"/>
            <a:ext cx="3816350" cy="6048375"/>
            <a:chOff x="3152" y="346"/>
            <a:chExt cx="2404" cy="3810"/>
          </a:xfrm>
        </p:grpSpPr>
        <p:sp>
          <p:nvSpPr>
            <p:cNvPr id="1432581" name="Rectangle 5"/>
            <p:cNvSpPr>
              <a:spLocks noChangeArrowheads="1"/>
            </p:cNvSpPr>
            <p:nvPr/>
          </p:nvSpPr>
          <p:spPr bwMode="auto">
            <a:xfrm>
              <a:off x="3152" y="346"/>
              <a:ext cx="2404" cy="381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11-9</a:t>
              </a:r>
            </a:p>
          </p:txBody>
        </p:sp>
        <p:pic>
          <p:nvPicPr>
            <p:cNvPr id="707590" name="Picture 6" descr="k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 y="481"/>
              <a:ext cx="2177" cy="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98180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2579"/>
                                        </p:tgtEl>
                                        <p:attrNameLst>
                                          <p:attrName>style.visibility</p:attrName>
                                        </p:attrNameLst>
                                      </p:cBhvr>
                                      <p:to>
                                        <p:strVal val="visible"/>
                                      </p:to>
                                    </p:set>
                                    <p:animEffect transition="in" filter="blinds(horizontal)">
                                      <p:cBhvr>
                                        <p:cTn id="7" dur="500"/>
                                        <p:tgtEl>
                                          <p:spTgt spid="1432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396739"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§11.1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概述</a:t>
            </a:r>
          </a:p>
        </p:txBody>
      </p:sp>
      <p:sp>
        <p:nvSpPr>
          <p:cNvPr id="1396740" name="Rectangle 4"/>
          <p:cNvSpPr>
            <a:spLocks noChangeArrowheads="1"/>
          </p:cNvSpPr>
          <p:nvPr/>
        </p:nvSpPr>
        <p:spPr bwMode="auto">
          <a:xfrm>
            <a:off x="2279651" y="1052513"/>
            <a:ext cx="75612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99"/>
              </a:buClr>
              <a:buFont typeface="Wingdings" panose="05000000000000000000" pitchFamily="2" charset="2"/>
              <a:buChar char="n"/>
            </a:pPr>
            <a:r>
              <a:rPr kumimoji="1" lang="zh-CN" altLang="en-US" sz="3200" b="1">
                <a:solidFill>
                  <a:srgbClr val="000099"/>
                </a:solidFill>
                <a:latin typeface="楷体_GB2312" pitchFamily="49" charset="-122"/>
                <a:ea typeface="黑体" panose="02010609060101010101" pitchFamily="49" charset="-122"/>
              </a:rPr>
              <a:t>问题定义：</a:t>
            </a:r>
          </a:p>
          <a:p>
            <a:pPr algn="l">
              <a:spcBef>
                <a:spcPct val="20000"/>
              </a:spcBef>
            </a:pPr>
            <a:r>
              <a:rPr kumimoji="1" lang="zh-CN" altLang="en-US" sz="2800" b="1">
                <a:solidFill>
                  <a:srgbClr val="4D4D4D"/>
                </a:solidFill>
                <a:ea typeface="楷体_GB2312" pitchFamily="49" charset="-122"/>
              </a:rPr>
              <a:t>      </a:t>
            </a:r>
            <a:r>
              <a:rPr kumimoji="1" lang="zh-CN" altLang="en-US" sz="2800">
                <a:solidFill>
                  <a:srgbClr val="663300"/>
                </a:solidFill>
                <a:latin typeface="楷体_GB2312" pitchFamily="49" charset="-122"/>
                <a:ea typeface="楷体_GB2312" pitchFamily="49" charset="-122"/>
              </a:rPr>
              <a:t>有时需要将不同类型的数据组合成一个有机</a:t>
            </a:r>
          </a:p>
          <a:p>
            <a:pPr algn="l">
              <a:spcBef>
                <a:spcPct val="20000"/>
              </a:spcBef>
            </a:pPr>
            <a:r>
              <a:rPr kumimoji="1" lang="zh-CN" altLang="en-US" sz="2800">
                <a:solidFill>
                  <a:srgbClr val="663300"/>
                </a:solidFill>
                <a:latin typeface="楷体_GB2312" pitchFamily="49" charset="-122"/>
                <a:ea typeface="楷体_GB2312" pitchFamily="49" charset="-122"/>
              </a:rPr>
              <a:t>的整体，以便于引用。</a:t>
            </a:r>
            <a:r>
              <a:rPr kumimoji="1" lang="zh-CN" altLang="en-US" sz="3200" b="1">
                <a:solidFill>
                  <a:srgbClr val="CC0000"/>
                </a:solidFill>
                <a:latin typeface="楷体_GB2312" pitchFamily="49" charset="-122"/>
                <a:ea typeface="楷体_GB2312" pitchFamily="49" charset="-122"/>
              </a:rPr>
              <a:t>如：</a:t>
            </a:r>
          </a:p>
          <a:p>
            <a:pPr algn="l">
              <a:spcBef>
                <a:spcPct val="20000"/>
              </a:spcBef>
            </a:pPr>
            <a:r>
              <a:rPr kumimoji="1" lang="zh-CN" altLang="en-US" sz="2800">
                <a:solidFill>
                  <a:srgbClr val="000099"/>
                </a:solidFill>
                <a:latin typeface="楷体_GB2312" pitchFamily="49" charset="-122"/>
                <a:ea typeface="楷体_GB2312" pitchFamily="49" charset="-122"/>
              </a:rPr>
              <a:t>一个学生有学号</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姓名</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性别</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年龄</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地址等属性   </a:t>
            </a:r>
            <a:r>
              <a:rPr kumimoji="1" lang="en-US" altLang="zh-CN" sz="2800">
                <a:solidFill>
                  <a:srgbClr val="008000"/>
                </a:solidFill>
                <a:ea typeface="楷体_GB2312" pitchFamily="49" charset="-122"/>
              </a:rPr>
              <a:t>int num; char name[20];	 char sex;	</a:t>
            </a:r>
          </a:p>
          <a:p>
            <a:pPr algn="just">
              <a:spcBef>
                <a:spcPct val="20000"/>
              </a:spcBef>
            </a:pPr>
            <a:r>
              <a:rPr kumimoji="1" lang="en-US" altLang="zh-CN" sz="2800">
                <a:solidFill>
                  <a:srgbClr val="008000"/>
                </a:solidFill>
                <a:ea typeface="楷体_GB2312" pitchFamily="49" charset="-122"/>
              </a:rPr>
              <a:t>         int age;   int char addr[30];</a:t>
            </a:r>
          </a:p>
          <a:p>
            <a:pPr algn="l">
              <a:spcBef>
                <a:spcPct val="20000"/>
              </a:spcBef>
            </a:pPr>
            <a:r>
              <a:rPr kumimoji="1" lang="en-US" altLang="zh-CN" sz="2800">
                <a:solidFill>
                  <a:srgbClr val="4D4D4D"/>
                </a:solidFill>
                <a:latin typeface="楷体_GB2312" pitchFamily="49" charset="-122"/>
                <a:ea typeface="楷体_GB2312" pitchFamily="49" charset="-122"/>
              </a:rPr>
              <a:t> </a:t>
            </a:r>
            <a:endParaRPr kumimoji="1" lang="en-US" altLang="zh-CN" sz="2800">
              <a:latin typeface="楷体_GB2312" pitchFamily="49" charset="-122"/>
              <a:ea typeface="楷体_GB2312" pitchFamily="49" charset="-122"/>
            </a:endParaRPr>
          </a:p>
          <a:p>
            <a:pPr>
              <a:spcBef>
                <a:spcPct val="20000"/>
              </a:spcBef>
            </a:pPr>
            <a:r>
              <a:rPr kumimoji="1" lang="en-US" altLang="zh-CN" sz="2800">
                <a:ea typeface="楷体_GB2312" pitchFamily="49" charset="-122"/>
              </a:rPr>
              <a:t> </a:t>
            </a:r>
          </a:p>
        </p:txBody>
      </p:sp>
      <p:sp>
        <p:nvSpPr>
          <p:cNvPr id="1396741" name="Rectangle 5"/>
          <p:cNvSpPr>
            <a:spLocks noChangeArrowheads="1"/>
          </p:cNvSpPr>
          <p:nvPr/>
        </p:nvSpPr>
        <p:spPr bwMode="auto">
          <a:xfrm>
            <a:off x="2279651" y="4292601"/>
            <a:ext cx="75612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99"/>
              </a:buClr>
              <a:buFont typeface="Wingdings" panose="05000000000000000000" pitchFamily="2" charset="2"/>
              <a:buNone/>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663300"/>
                </a:solidFill>
                <a:latin typeface="楷体_GB2312" pitchFamily="49" charset="-122"/>
                <a:ea typeface="楷体_GB2312" pitchFamily="49" charset="-122"/>
              </a:rPr>
              <a:t>应当把它们组织成一个组合项，在一个组合</a:t>
            </a:r>
          </a:p>
          <a:p>
            <a:pPr algn="l">
              <a:spcBef>
                <a:spcPct val="20000"/>
              </a:spcBef>
              <a:buClr>
                <a:srgbClr val="000099"/>
              </a:buClr>
              <a:buFont typeface="Wingdings" panose="05000000000000000000" pitchFamily="2" charset="2"/>
              <a:buNone/>
            </a:pPr>
            <a:r>
              <a:rPr kumimoji="1" lang="zh-CN" altLang="en-US" sz="2800">
                <a:solidFill>
                  <a:srgbClr val="663300"/>
                </a:solidFill>
                <a:latin typeface="楷体_GB2312" pitchFamily="49" charset="-122"/>
                <a:ea typeface="楷体_GB2312" pitchFamily="49" charset="-122"/>
              </a:rPr>
              <a:t>项中包含若干个类型不同（当然也可以相同）</a:t>
            </a:r>
          </a:p>
          <a:p>
            <a:pPr algn="l">
              <a:spcBef>
                <a:spcPct val="20000"/>
              </a:spcBef>
              <a:buClr>
                <a:srgbClr val="000099"/>
              </a:buClr>
              <a:buFont typeface="Wingdings" panose="05000000000000000000" pitchFamily="2" charset="2"/>
              <a:buNone/>
            </a:pPr>
            <a:r>
              <a:rPr kumimoji="1" lang="zh-CN" altLang="en-US" sz="2800">
                <a:solidFill>
                  <a:srgbClr val="663300"/>
                </a:solidFill>
                <a:latin typeface="楷体_GB2312" pitchFamily="49" charset="-122"/>
                <a:ea typeface="楷体_GB2312" pitchFamily="49" charset="-122"/>
              </a:rPr>
              <a:t>的数据项。</a:t>
            </a:r>
          </a:p>
          <a:p>
            <a:pPr algn="l">
              <a:spcBef>
                <a:spcPct val="20000"/>
              </a:spcBef>
              <a:buClr>
                <a:srgbClr val="000099"/>
              </a:buClr>
              <a:buFont typeface="Wingdings" panose="05000000000000000000" pitchFamily="2" charset="2"/>
              <a:buNone/>
            </a:pPr>
            <a:r>
              <a:rPr kumimoji="1" lang="zh-CN" altLang="en-US" sz="4400">
                <a:solidFill>
                  <a:srgbClr val="4D4D4D"/>
                </a:solidFill>
              </a:rPr>
              <a:t> </a:t>
            </a:r>
            <a:r>
              <a:rPr kumimoji="1" lang="zh-CN" altLang="en-US" sz="2800" b="1">
                <a:solidFill>
                  <a:srgbClr val="4D4D4D"/>
                </a:solidFill>
                <a:ea typeface="楷体_GB2312" pitchFamily="49" charset="-122"/>
              </a:rPr>
              <a:t>  </a:t>
            </a:r>
          </a:p>
          <a:p>
            <a:pPr algn="l">
              <a:spcBef>
                <a:spcPct val="20000"/>
              </a:spcBef>
              <a:buClr>
                <a:srgbClr val="000099"/>
              </a:buClr>
              <a:buFont typeface="Wingdings" panose="05000000000000000000" pitchFamily="2" charset="2"/>
              <a:buNone/>
            </a:pPr>
            <a:r>
              <a:rPr kumimoji="1" lang="zh-CN" altLang="en-US" sz="2800" b="1">
                <a:solidFill>
                  <a:srgbClr val="4D4D4D"/>
                </a:solidFill>
                <a:ea typeface="楷体_GB2312" pitchFamily="49" charset="-122"/>
              </a:rPr>
              <a:t>    </a:t>
            </a:r>
          </a:p>
        </p:txBody>
      </p:sp>
      <p:grpSp>
        <p:nvGrpSpPr>
          <p:cNvPr id="2" name="Group 6"/>
          <p:cNvGrpSpPr>
            <a:grpSpLocks/>
          </p:cNvGrpSpPr>
          <p:nvPr/>
        </p:nvGrpSpPr>
        <p:grpSpPr bwMode="auto">
          <a:xfrm>
            <a:off x="2135188" y="3860800"/>
            <a:ext cx="7848600" cy="2305050"/>
            <a:chOff x="385" y="2432"/>
            <a:chExt cx="4944" cy="1452"/>
          </a:xfrm>
        </p:grpSpPr>
        <p:sp>
          <p:nvSpPr>
            <p:cNvPr id="1396743" name="Rectangle 7"/>
            <p:cNvSpPr>
              <a:spLocks noChangeArrowheads="1"/>
            </p:cNvSpPr>
            <p:nvPr/>
          </p:nvSpPr>
          <p:spPr bwMode="auto">
            <a:xfrm>
              <a:off x="385" y="2432"/>
              <a:ext cx="4944" cy="145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a:t>
              </a:r>
            </a:p>
          </p:txBody>
        </p:sp>
        <p:grpSp>
          <p:nvGrpSpPr>
            <p:cNvPr id="671752" name="Group 8"/>
            <p:cNvGrpSpPr>
              <a:grpSpLocks/>
            </p:cNvGrpSpPr>
            <p:nvPr/>
          </p:nvGrpSpPr>
          <p:grpSpPr bwMode="auto">
            <a:xfrm>
              <a:off x="612" y="2432"/>
              <a:ext cx="4491" cy="681"/>
              <a:chOff x="3060" y="2452"/>
              <a:chExt cx="5220" cy="1092"/>
            </a:xfrm>
          </p:grpSpPr>
          <p:grpSp>
            <p:nvGrpSpPr>
              <p:cNvPr id="671753" name="Group 9"/>
              <p:cNvGrpSpPr>
                <a:grpSpLocks/>
              </p:cNvGrpSpPr>
              <p:nvPr/>
            </p:nvGrpSpPr>
            <p:grpSpPr bwMode="auto">
              <a:xfrm>
                <a:off x="3060" y="3076"/>
                <a:ext cx="5220" cy="468"/>
                <a:chOff x="3907" y="3568"/>
                <a:chExt cx="4539" cy="407"/>
              </a:xfrm>
            </p:grpSpPr>
            <p:grpSp>
              <p:nvGrpSpPr>
                <p:cNvPr id="671755" name="Group 10"/>
                <p:cNvGrpSpPr>
                  <a:grpSpLocks/>
                </p:cNvGrpSpPr>
                <p:nvPr/>
              </p:nvGrpSpPr>
              <p:grpSpPr bwMode="auto">
                <a:xfrm>
                  <a:off x="3907" y="3568"/>
                  <a:ext cx="4539" cy="407"/>
                  <a:chOff x="3438" y="2888"/>
                  <a:chExt cx="4539" cy="408"/>
                </a:xfrm>
              </p:grpSpPr>
              <p:sp>
                <p:nvSpPr>
                  <p:cNvPr id="671757" name="Text Box 11"/>
                  <p:cNvSpPr txBox="1">
                    <a:spLocks noChangeArrowheads="1"/>
                  </p:cNvSpPr>
                  <p:nvPr/>
                </p:nvSpPr>
                <p:spPr bwMode="auto">
                  <a:xfrm>
                    <a:off x="3438" y="2888"/>
                    <a:ext cx="4539" cy="408"/>
                  </a:xfrm>
                  <a:prstGeom prst="rect">
                    <a:avLst/>
                  </a:prstGeom>
                  <a:solidFill>
                    <a:srgbClr val="FFFFFF"/>
                  </a:solidFill>
                  <a:ln w="9525">
                    <a:solidFill>
                      <a:srgbClr val="000000"/>
                    </a:solidFill>
                    <a:miter lim="800000"/>
                    <a:headEnd/>
                    <a:tailEnd/>
                  </a:ln>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a:t>100101    Li Fun    M        18    	87.5    Beijing</a:t>
                    </a:r>
                  </a:p>
                </p:txBody>
              </p:sp>
              <p:sp>
                <p:nvSpPr>
                  <p:cNvPr id="671758" name="Line 12"/>
                  <p:cNvSpPr>
                    <a:spLocks noChangeShapeType="1"/>
                  </p:cNvSpPr>
                  <p:nvPr/>
                </p:nvSpPr>
                <p:spPr bwMode="auto">
                  <a:xfrm>
                    <a:off x="4220"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1759" name="Line 13"/>
                  <p:cNvSpPr>
                    <a:spLocks noChangeShapeType="1"/>
                  </p:cNvSpPr>
                  <p:nvPr/>
                </p:nvSpPr>
                <p:spPr bwMode="auto">
                  <a:xfrm>
                    <a:off x="5003"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1760" name="Line 14"/>
                  <p:cNvSpPr>
                    <a:spLocks noChangeShapeType="1"/>
                  </p:cNvSpPr>
                  <p:nvPr/>
                </p:nvSpPr>
                <p:spPr bwMode="auto">
                  <a:xfrm>
                    <a:off x="6255"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1761" name="Line 15"/>
                  <p:cNvSpPr>
                    <a:spLocks noChangeShapeType="1"/>
                  </p:cNvSpPr>
                  <p:nvPr/>
                </p:nvSpPr>
                <p:spPr bwMode="auto">
                  <a:xfrm>
                    <a:off x="6881"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1756" name="Line 16"/>
                <p:cNvSpPr>
                  <a:spLocks noChangeShapeType="1"/>
                </p:cNvSpPr>
                <p:nvPr/>
              </p:nvSpPr>
              <p:spPr bwMode="auto">
                <a:xfrm>
                  <a:off x="6098" y="3568"/>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1754" name="Text Box 17"/>
              <p:cNvSpPr txBox="1">
                <a:spLocks noChangeArrowheads="1"/>
              </p:cNvSpPr>
              <p:nvPr/>
            </p:nvSpPr>
            <p:spPr bwMode="auto">
              <a:xfrm>
                <a:off x="3120" y="2452"/>
                <a:ext cx="50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a:t> Num      name    sex      age        score    addr</a:t>
                </a:r>
              </a:p>
            </p:txBody>
          </p:sp>
        </p:grpSp>
      </p:grpSp>
    </p:spTree>
    <p:extLst>
      <p:ext uri="{BB962C8B-B14F-4D97-AF65-F5344CB8AC3E}">
        <p14:creationId xmlns:p14="http://schemas.microsoft.com/office/powerpoint/2010/main" val="3053607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396738"/>
                                        </p:tgtEl>
                                        <p:attrNameLst>
                                          <p:attrName>style.visibility</p:attrName>
                                        </p:attrNameLst>
                                      </p:cBhvr>
                                      <p:to>
                                        <p:strVal val="visible"/>
                                      </p:to>
                                    </p:set>
                                    <p:animEffect transition="in" filter="blinds(vertical)">
                                      <p:cBhvr>
                                        <p:cTn id="7" dur="500"/>
                                        <p:tgtEl>
                                          <p:spTgt spid="1396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6740"/>
                                        </p:tgtEl>
                                        <p:attrNameLst>
                                          <p:attrName>style.visibility</p:attrName>
                                        </p:attrNameLst>
                                      </p:cBhvr>
                                      <p:to>
                                        <p:strVal val="visible"/>
                                      </p:to>
                                    </p:set>
                                    <p:animEffect transition="in" filter="wipe(left)">
                                      <p:cBhvr>
                                        <p:cTn id="12" dur="1000"/>
                                        <p:tgtEl>
                                          <p:spTgt spid="1396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6741"/>
                                        </p:tgtEl>
                                        <p:attrNameLst>
                                          <p:attrName>style.visibility</p:attrName>
                                        </p:attrNameLst>
                                      </p:cBhvr>
                                      <p:to>
                                        <p:strVal val="visible"/>
                                      </p:to>
                                    </p:set>
                                    <p:animEffect transition="in" filter="wipe(left)">
                                      <p:cBhvr>
                                        <p:cTn id="17" dur="1000"/>
                                        <p:tgtEl>
                                          <p:spTgt spid="13967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38" grpId="0" autoUpdateAnimBg="0"/>
      <p:bldP spid="1396740" grpId="0" autoUpdateAnimBg="0"/>
      <p:bldP spid="139674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3603"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11.7.1 </a:t>
            </a:r>
            <a:r>
              <a:rPr kumimoji="1" lang="zh-CN" altLang="en-US" sz="3200" b="1">
                <a:latin typeface="宋体" panose="02010600030101010101" pitchFamily="2" charset="-122"/>
              </a:rPr>
              <a:t>链表概述</a:t>
            </a:r>
          </a:p>
          <a:p>
            <a:pPr algn="l">
              <a:spcBef>
                <a:spcPct val="20000"/>
              </a:spcBef>
            </a:pPr>
            <a:r>
              <a:rPr kumimoji="1" lang="zh-CN" altLang="en-US" sz="2800">
                <a:solidFill>
                  <a:srgbClr val="000099"/>
                </a:solidFill>
                <a:latin typeface="楷体_GB2312" pitchFamily="49" charset="-122"/>
                <a:ea typeface="楷体_GB2312" pitchFamily="49" charset="-122"/>
              </a:rPr>
              <a:t>    链表是一种常见的重要的数据结构</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是动</a:t>
            </a:r>
          </a:p>
          <a:p>
            <a:pPr algn="l">
              <a:spcBef>
                <a:spcPct val="20000"/>
              </a:spcBef>
            </a:pPr>
            <a:r>
              <a:rPr kumimoji="1" lang="zh-CN" altLang="en-US" sz="2800">
                <a:solidFill>
                  <a:srgbClr val="000099"/>
                </a:solidFill>
                <a:latin typeface="楷体_GB2312" pitchFamily="49" charset="-122"/>
                <a:ea typeface="楷体_GB2312" pitchFamily="49" charset="-122"/>
              </a:rPr>
              <a:t>态地进行存储分配的一种结构。</a:t>
            </a:r>
          </a:p>
          <a:p>
            <a:pPr algn="l">
              <a:spcBef>
                <a:spcPct val="55000"/>
              </a:spcBef>
            </a:pPr>
            <a:r>
              <a:rPr kumimoji="1" lang="zh-CN" altLang="en-US" sz="3200">
                <a:solidFill>
                  <a:srgbClr val="800000"/>
                </a:solidFill>
                <a:latin typeface="黑体" panose="02010609060101010101" pitchFamily="49" charset="-122"/>
                <a:ea typeface="黑体" panose="02010609060101010101" pitchFamily="49" charset="-122"/>
              </a:rPr>
              <a:t>链表的组成：</a:t>
            </a:r>
          </a:p>
          <a:p>
            <a:pPr algn="l">
              <a:spcBef>
                <a:spcPct val="20000"/>
              </a:spcBef>
              <a:buFontTx/>
              <a:buChar char="•"/>
            </a:pPr>
            <a:r>
              <a:rPr kumimoji="1" lang="zh-CN" altLang="en-US" sz="2800">
                <a:solidFill>
                  <a:srgbClr val="000099"/>
                </a:solidFill>
                <a:latin typeface="楷体_GB2312" pitchFamily="49" charset="-122"/>
                <a:ea typeface="楷体_GB2312" pitchFamily="49" charset="-122"/>
              </a:rPr>
              <a:t>头指针：存放一个地址，该地址指向一个元素</a:t>
            </a:r>
            <a:r>
              <a:rPr kumimoji="1" lang="zh-CN" altLang="en-US" sz="4400">
                <a:solidFill>
                  <a:srgbClr val="4D4D4D"/>
                </a:solidFill>
              </a:rPr>
              <a:t> </a:t>
            </a:r>
            <a:endParaRPr kumimoji="1" lang="zh-CN" altLang="en-US" sz="2800">
              <a:solidFill>
                <a:srgbClr val="000099"/>
              </a:solidFill>
              <a:latin typeface="楷体_GB2312" pitchFamily="49" charset="-122"/>
              <a:ea typeface="楷体_GB2312" pitchFamily="49" charset="-122"/>
            </a:endParaRPr>
          </a:p>
          <a:p>
            <a:pPr algn="l">
              <a:spcBef>
                <a:spcPct val="20000"/>
              </a:spcBef>
              <a:buFontTx/>
              <a:buChar char="•"/>
            </a:pPr>
            <a:r>
              <a:rPr kumimoji="1" lang="zh-CN" altLang="en-US" sz="2800">
                <a:solidFill>
                  <a:srgbClr val="000099"/>
                </a:solidFill>
                <a:latin typeface="楷体_GB2312" pitchFamily="49" charset="-122"/>
                <a:ea typeface="楷体_GB2312" pitchFamily="49" charset="-122"/>
              </a:rPr>
              <a:t>结点：用户需要的实际数据和链接节点的指针</a:t>
            </a:r>
          </a:p>
        </p:txBody>
      </p:sp>
      <p:grpSp>
        <p:nvGrpSpPr>
          <p:cNvPr id="2" name="Group 4"/>
          <p:cNvGrpSpPr>
            <a:grpSpLocks/>
          </p:cNvGrpSpPr>
          <p:nvPr/>
        </p:nvGrpSpPr>
        <p:grpSpPr bwMode="auto">
          <a:xfrm>
            <a:off x="2279651" y="4076701"/>
            <a:ext cx="7777163" cy="2232025"/>
            <a:chOff x="476" y="2568"/>
            <a:chExt cx="4899" cy="1406"/>
          </a:xfrm>
        </p:grpSpPr>
        <p:sp>
          <p:nvSpPr>
            <p:cNvPr id="1433605" name="Rectangle 5"/>
            <p:cNvSpPr>
              <a:spLocks noChangeArrowheads="1"/>
            </p:cNvSpPr>
            <p:nvPr/>
          </p:nvSpPr>
          <p:spPr bwMode="auto">
            <a:xfrm>
              <a:off x="476" y="2568"/>
              <a:ext cx="4899" cy="1406"/>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11-10</a:t>
              </a:r>
            </a:p>
          </p:txBody>
        </p:sp>
        <p:pic>
          <p:nvPicPr>
            <p:cNvPr id="708614" name="Picture 6" descr="k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2704"/>
              <a:ext cx="4400"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62237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03"/>
                                        </p:tgtEl>
                                        <p:attrNameLst>
                                          <p:attrName>style.visibility</p:attrName>
                                        </p:attrNameLst>
                                      </p:cBhvr>
                                      <p:to>
                                        <p:strVal val="visible"/>
                                      </p:to>
                                    </p:set>
                                    <p:animEffect transition="in" filter="wipe(left)">
                                      <p:cBhvr>
                                        <p:cTn id="7" dur="1000"/>
                                        <p:tgtEl>
                                          <p:spTgt spid="143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4627"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用结构体建立链表：</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struct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student</a:t>
            </a:r>
          </a:p>
          <a:p>
            <a:pPr algn="l">
              <a:spcBef>
                <a:spcPct val="20000"/>
              </a:spcBef>
            </a:pPr>
            <a:r>
              <a:rPr kumimoji="1" lang="zh-CN" altLang="en-US" sz="2800">
                <a:solidFill>
                  <a:srgbClr val="4D4D4D"/>
                </a:solidFill>
                <a:latin typeface="楷体_GB2312" pitchFamily="49" charset="-122"/>
                <a:ea typeface="楷体_GB2312" pitchFamily="49" charset="-122"/>
              </a:rPr>
              <a:t>　　｛  </a:t>
            </a:r>
            <a:r>
              <a:rPr kumimoji="1" lang="en-US" altLang="zh-CN" sz="2800">
                <a:solidFill>
                  <a:srgbClr val="008000"/>
                </a:solidFill>
                <a:latin typeface="楷体_GB2312" pitchFamily="49" charset="-122"/>
                <a:ea typeface="楷体_GB2312" pitchFamily="49" charset="-122"/>
              </a:rPr>
              <a:t>int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num</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float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score</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struct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student *next </a:t>
            </a:r>
            <a:r>
              <a:rPr kumimoji="1" lang="zh-CN" altLang="en-US" sz="2800">
                <a:solidFill>
                  <a:srgbClr val="800000"/>
                </a:solidFill>
                <a:latin typeface="楷体_GB2312" pitchFamily="49" charset="-122"/>
                <a:ea typeface="楷体_GB2312" pitchFamily="49" charset="-122"/>
              </a:rPr>
              <a:t>；</a:t>
            </a:r>
            <a:r>
              <a:rPr kumimoji="1" lang="en-US" altLang="zh-CN" sz="2800">
                <a:solidFill>
                  <a:srgbClr val="4D4D4D"/>
                </a:solidFill>
                <a:latin typeface="楷体_GB2312" pitchFamily="49" charset="-122"/>
                <a:ea typeface="楷体_GB2312" pitchFamily="49" charset="-122"/>
              </a:rPr>
              <a:t>};</a:t>
            </a:r>
          </a:p>
          <a:p>
            <a:pPr algn="l">
              <a:spcBef>
                <a:spcPct val="20000"/>
              </a:spcBef>
            </a:pPr>
            <a:r>
              <a:rPr kumimoji="1" lang="en-US" altLang="zh-CN" sz="2800">
                <a:solidFill>
                  <a:srgbClr val="4D4D4D"/>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其中成员</a:t>
            </a:r>
            <a:r>
              <a:rPr kumimoji="1" lang="en-US" altLang="zh-CN" sz="2800">
                <a:solidFill>
                  <a:srgbClr val="000099"/>
                </a:solidFill>
                <a:latin typeface="楷体_GB2312" pitchFamily="49" charset="-122"/>
                <a:ea typeface="楷体_GB2312" pitchFamily="49" charset="-122"/>
              </a:rPr>
              <a:t>num</a:t>
            </a:r>
            <a:r>
              <a:rPr kumimoji="1" lang="zh-CN" altLang="en-US" sz="2800">
                <a:solidFill>
                  <a:srgbClr val="000099"/>
                </a:solidFill>
                <a:latin typeface="楷体_GB2312" pitchFamily="49" charset="-122"/>
                <a:ea typeface="楷体_GB2312" pitchFamily="49" charset="-122"/>
              </a:rPr>
              <a:t>和</a:t>
            </a:r>
            <a:r>
              <a:rPr kumimoji="1" lang="en-US" altLang="zh-CN" sz="2800">
                <a:solidFill>
                  <a:srgbClr val="000099"/>
                </a:solidFill>
                <a:latin typeface="楷体_GB2312" pitchFamily="49" charset="-122"/>
                <a:ea typeface="楷体_GB2312" pitchFamily="49" charset="-122"/>
              </a:rPr>
              <a:t>score</a:t>
            </a:r>
            <a:r>
              <a:rPr kumimoji="1" lang="zh-CN" altLang="en-US" sz="2800">
                <a:solidFill>
                  <a:srgbClr val="000099"/>
                </a:solidFill>
                <a:latin typeface="楷体_GB2312" pitchFamily="49" charset="-122"/>
                <a:ea typeface="楷体_GB2312" pitchFamily="49" charset="-122"/>
              </a:rPr>
              <a:t>用来存放结点中的有用数据（用户需要用到的数据），</a:t>
            </a:r>
            <a:r>
              <a:rPr kumimoji="1" lang="en-US" altLang="zh-CN" sz="2800">
                <a:solidFill>
                  <a:srgbClr val="000099"/>
                </a:solidFill>
                <a:latin typeface="楷体_GB2312" pitchFamily="49" charset="-122"/>
                <a:ea typeface="楷体_GB2312" pitchFamily="49" charset="-122"/>
              </a:rPr>
              <a:t>next</a:t>
            </a:r>
            <a:r>
              <a:rPr kumimoji="1" lang="zh-CN" altLang="en-US" sz="2800">
                <a:solidFill>
                  <a:srgbClr val="000099"/>
                </a:solidFill>
                <a:latin typeface="楷体_GB2312" pitchFamily="49" charset="-122"/>
                <a:ea typeface="楷体_GB2312" pitchFamily="49" charset="-122"/>
              </a:rPr>
              <a:t>是指针类型的成员，它指向</a:t>
            </a:r>
            <a:r>
              <a:rPr kumimoji="1" lang="en-US" altLang="zh-CN" sz="2800">
                <a:solidFill>
                  <a:srgbClr val="000099"/>
                </a:solidFill>
                <a:latin typeface="楷体_GB2312" pitchFamily="49" charset="-122"/>
                <a:ea typeface="楷体_GB2312" pitchFamily="49" charset="-122"/>
              </a:rPr>
              <a:t>struct student</a:t>
            </a:r>
            <a:r>
              <a:rPr kumimoji="1" lang="zh-CN" altLang="en-US" sz="2800">
                <a:solidFill>
                  <a:srgbClr val="000099"/>
                </a:solidFill>
                <a:latin typeface="楷体_GB2312" pitchFamily="49" charset="-122"/>
                <a:ea typeface="楷体_GB2312" pitchFamily="49" charset="-122"/>
              </a:rPr>
              <a:t>类型数据（这就是</a:t>
            </a:r>
            <a:r>
              <a:rPr kumimoji="1" lang="en-US" altLang="zh-CN" sz="2800">
                <a:solidFill>
                  <a:srgbClr val="000099"/>
                </a:solidFill>
                <a:latin typeface="楷体_GB2312" pitchFamily="49" charset="-122"/>
                <a:ea typeface="楷体_GB2312" pitchFamily="49" charset="-122"/>
              </a:rPr>
              <a:t>next</a:t>
            </a:r>
            <a:r>
              <a:rPr kumimoji="1" lang="zh-CN" altLang="en-US" sz="2800">
                <a:solidFill>
                  <a:srgbClr val="000099"/>
                </a:solidFill>
                <a:latin typeface="楷体_GB2312" pitchFamily="49" charset="-122"/>
                <a:ea typeface="楷体_GB2312" pitchFamily="49" charset="-122"/>
              </a:rPr>
              <a:t>所在的结构体类型）</a:t>
            </a:r>
          </a:p>
        </p:txBody>
      </p:sp>
      <p:grpSp>
        <p:nvGrpSpPr>
          <p:cNvPr id="2" name="Group 4"/>
          <p:cNvGrpSpPr>
            <a:grpSpLocks/>
          </p:cNvGrpSpPr>
          <p:nvPr/>
        </p:nvGrpSpPr>
        <p:grpSpPr bwMode="auto">
          <a:xfrm>
            <a:off x="2279650" y="3357564"/>
            <a:ext cx="7704138" cy="3095625"/>
            <a:chOff x="476" y="2115"/>
            <a:chExt cx="4853" cy="1950"/>
          </a:xfrm>
        </p:grpSpPr>
        <p:sp>
          <p:nvSpPr>
            <p:cNvPr id="1434629" name="Rectangle 5"/>
            <p:cNvSpPr>
              <a:spLocks noChangeArrowheads="1"/>
            </p:cNvSpPr>
            <p:nvPr/>
          </p:nvSpPr>
          <p:spPr bwMode="auto">
            <a:xfrm>
              <a:off x="476" y="2115"/>
              <a:ext cx="4853" cy="19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11-11</a:t>
              </a:r>
            </a:p>
          </p:txBody>
        </p:sp>
        <p:pic>
          <p:nvPicPr>
            <p:cNvPr id="709638" name="Picture 6" descr="k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2486"/>
              <a:ext cx="4128" cy="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69960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627"/>
                                        </p:tgtEl>
                                        <p:attrNameLst>
                                          <p:attrName>style.visibility</p:attrName>
                                        </p:attrNameLst>
                                      </p:cBhvr>
                                      <p:to>
                                        <p:strVal val="visible"/>
                                      </p:to>
                                    </p:set>
                                    <p:animEffect transition="in" filter="wipe(left)">
                                      <p:cBhvr>
                                        <p:cTn id="7" dur="1000"/>
                                        <p:tgtEl>
                                          <p:spTgt spid="1434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2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5651" name="Rectangle 3"/>
          <p:cNvSpPr>
            <a:spLocks noChangeArrowheads="1"/>
          </p:cNvSpPr>
          <p:nvPr/>
        </p:nvSpPr>
        <p:spPr bwMode="auto">
          <a:xfrm>
            <a:off x="1992314" y="1125538"/>
            <a:ext cx="813593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11.7.2 </a:t>
            </a:r>
            <a:r>
              <a:rPr kumimoji="1" lang="zh-CN" altLang="en-US" sz="3200" b="1">
                <a:latin typeface="宋体" panose="02010600030101010101" pitchFamily="2" charset="-122"/>
              </a:rPr>
              <a:t>简单链表</a:t>
            </a:r>
            <a:r>
              <a:rPr kumimoji="1" lang="zh-CN" altLang="en-US" sz="3200">
                <a:solidFill>
                  <a:srgbClr val="4D4D4D"/>
                </a:solidFill>
                <a:latin typeface="宋体" panose="02010600030101010101" pitchFamily="2" charset="-122"/>
              </a:rPr>
              <a:t> </a:t>
            </a:r>
            <a:endParaRPr kumimoji="1" lang="zh-CN" altLang="en-US" sz="3200">
              <a:solidFill>
                <a:srgbClr val="000099"/>
              </a:solidFill>
              <a:latin typeface="宋体" panose="02010600030101010101" pitchFamily="2" charset="-122"/>
            </a:endParaRPr>
          </a:p>
        </p:txBody>
      </p:sp>
      <p:sp>
        <p:nvSpPr>
          <p:cNvPr id="1435652" name="Rectangle 4"/>
          <p:cNvSpPr>
            <a:spLocks noChangeArrowheads="1"/>
          </p:cNvSpPr>
          <p:nvPr/>
        </p:nvSpPr>
        <p:spPr bwMode="auto">
          <a:xfrm>
            <a:off x="1703388" y="1700213"/>
            <a:ext cx="8820150" cy="48958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2400" b="1">
                <a:solidFill>
                  <a:schemeClr val="bg1"/>
                </a:solidFill>
              </a:rPr>
              <a:t>#include &lt;stdio.h&gt;</a:t>
            </a:r>
            <a:br>
              <a:rPr kumimoji="1" lang="en-US" altLang="zh-CN" sz="2400" b="1">
                <a:solidFill>
                  <a:schemeClr val="bg1"/>
                </a:solidFill>
              </a:rPr>
            </a:br>
            <a:r>
              <a:rPr kumimoji="1" lang="en-US" altLang="zh-CN" sz="2400" b="1">
                <a:solidFill>
                  <a:schemeClr val="bg1"/>
                </a:solidFill>
              </a:rPr>
              <a:t>#define NULL 0     </a:t>
            </a:r>
            <a:br>
              <a:rPr kumimoji="1" lang="en-US" altLang="zh-CN" sz="2400" b="1">
                <a:solidFill>
                  <a:schemeClr val="bg1"/>
                </a:solidFill>
              </a:rPr>
            </a:br>
            <a:r>
              <a:rPr kumimoji="1" lang="en-US" altLang="zh-CN" sz="2400" b="1">
                <a:solidFill>
                  <a:schemeClr val="bg1"/>
                </a:solidFill>
              </a:rPr>
              <a:t>      </a:t>
            </a:r>
            <a:r>
              <a:rPr kumimoji="1" lang="en-US" altLang="zh-CN" sz="2400" b="1">
                <a:solidFill>
                  <a:srgbClr val="FFFF00"/>
                </a:solidFill>
              </a:rPr>
              <a:t>struct student</a:t>
            </a:r>
            <a:br>
              <a:rPr kumimoji="1" lang="en-US" altLang="zh-CN" sz="2400" b="1">
                <a:solidFill>
                  <a:srgbClr val="FFFF00"/>
                </a:solidFill>
              </a:rPr>
            </a:br>
            <a:r>
              <a:rPr kumimoji="1" lang="en-US" altLang="zh-CN" sz="2400" b="1">
                <a:solidFill>
                  <a:srgbClr val="FFFF00"/>
                </a:solidFill>
              </a:rPr>
              <a:t>      {long num;       float score; struct student *next; };</a:t>
            </a:r>
            <a:br>
              <a:rPr kumimoji="1" lang="en-US" altLang="zh-CN" sz="2400" b="1">
                <a:solidFill>
                  <a:srgbClr val="FFFF00"/>
                </a:solidFill>
              </a:rPr>
            </a:br>
            <a:r>
              <a:rPr kumimoji="1" lang="en-US" altLang="zh-CN" sz="2400" b="1">
                <a:solidFill>
                  <a:schemeClr val="bg1"/>
                </a:solidFill>
              </a:rPr>
              <a:t>      main()</a:t>
            </a:r>
            <a:br>
              <a:rPr kumimoji="1" lang="en-US" altLang="zh-CN" sz="2400" b="1">
                <a:solidFill>
                  <a:schemeClr val="bg1"/>
                </a:solidFill>
              </a:rPr>
            </a:br>
            <a:r>
              <a:rPr kumimoji="1" lang="en-US" altLang="zh-CN" sz="2400" b="1">
                <a:solidFill>
                  <a:schemeClr val="bg1"/>
                </a:solidFill>
              </a:rPr>
              <a:t>       {  struct student a,b,c,*head,*p;</a:t>
            </a:r>
            <a:br>
              <a:rPr kumimoji="1" lang="en-US" altLang="zh-CN" sz="2400" b="1">
                <a:solidFill>
                  <a:schemeClr val="bg1"/>
                </a:solidFill>
              </a:rPr>
            </a:br>
            <a:r>
              <a:rPr kumimoji="1" lang="en-US" altLang="zh-CN" sz="2400" b="1">
                <a:solidFill>
                  <a:schemeClr val="bg1"/>
                </a:solidFill>
              </a:rPr>
              <a:t>            a. num=99101; a.score=89.5;</a:t>
            </a:r>
            <a:br>
              <a:rPr kumimoji="1" lang="en-US" altLang="zh-CN" sz="2400" b="1">
                <a:solidFill>
                  <a:schemeClr val="bg1"/>
                </a:solidFill>
              </a:rPr>
            </a:br>
            <a:r>
              <a:rPr kumimoji="1" lang="en-US" altLang="zh-CN" sz="2400" b="1">
                <a:solidFill>
                  <a:schemeClr val="bg1"/>
                </a:solidFill>
              </a:rPr>
              <a:t>            b. num=99103; b.score=90;</a:t>
            </a:r>
            <a:br>
              <a:rPr kumimoji="1" lang="en-US" altLang="zh-CN" sz="2400" b="1">
                <a:solidFill>
                  <a:schemeClr val="bg1"/>
                </a:solidFill>
              </a:rPr>
            </a:br>
            <a:r>
              <a:rPr kumimoji="1" lang="en-US" altLang="zh-CN" sz="2400" b="1">
                <a:solidFill>
                  <a:schemeClr val="bg1"/>
                </a:solidFill>
              </a:rPr>
              <a:t>            c. num=99107; c.score=85;</a:t>
            </a:r>
            <a:br>
              <a:rPr kumimoji="1" lang="en-US" altLang="zh-CN" sz="2400" b="1">
                <a:solidFill>
                  <a:schemeClr val="bg1"/>
                </a:solidFill>
              </a:rPr>
            </a:br>
            <a:r>
              <a:rPr kumimoji="1" lang="en-US" altLang="zh-CN" sz="2400" b="1">
                <a:solidFill>
                  <a:schemeClr val="bg1"/>
                </a:solidFill>
              </a:rPr>
              <a:t>             head=&amp;a;    a.next=&amp;b;        b.next=&amp;c;               </a:t>
            </a:r>
            <a:br>
              <a:rPr kumimoji="1" lang="en-US" altLang="zh-CN" sz="2400" b="1">
                <a:solidFill>
                  <a:schemeClr val="bg1"/>
                </a:solidFill>
              </a:rPr>
            </a:br>
            <a:r>
              <a:rPr kumimoji="1" lang="en-US" altLang="zh-CN" sz="2400" b="1">
                <a:solidFill>
                  <a:schemeClr val="bg1"/>
                </a:solidFill>
              </a:rPr>
              <a:t>             c.next=NULL;     p=head;               </a:t>
            </a:r>
            <a:br>
              <a:rPr kumimoji="1" lang="en-US" altLang="zh-CN" sz="2400" b="1">
                <a:solidFill>
                  <a:schemeClr val="bg1"/>
                </a:solidFill>
              </a:rPr>
            </a:br>
            <a:r>
              <a:rPr kumimoji="1" lang="en-US" altLang="zh-CN" sz="2400" b="1">
                <a:solidFill>
                  <a:schemeClr val="bg1"/>
                </a:solidFill>
              </a:rPr>
              <a:t>        do        {printf("%ld %5.1f\n",p-&gt;num,p-&gt;score);</a:t>
            </a:r>
            <a:br>
              <a:rPr kumimoji="1" lang="en-US" altLang="zh-CN" sz="2400" b="1">
                <a:solidFill>
                  <a:schemeClr val="bg1"/>
                </a:solidFill>
              </a:rPr>
            </a:br>
            <a:r>
              <a:rPr kumimoji="1" lang="en-US" altLang="zh-CN" sz="2400" b="1">
                <a:solidFill>
                  <a:schemeClr val="bg1"/>
                </a:solidFill>
              </a:rPr>
              <a:t>                p=p-&gt;next;                       } while(p!=NULL);</a:t>
            </a:r>
            <a:br>
              <a:rPr kumimoji="1" lang="en-US" altLang="zh-CN" sz="2400" b="1">
                <a:solidFill>
                  <a:schemeClr val="bg1"/>
                </a:solidFill>
              </a:rPr>
            </a:br>
            <a:r>
              <a:rPr kumimoji="1" lang="en-US" altLang="zh-CN" sz="2400" b="1">
                <a:solidFill>
                  <a:schemeClr val="bg1"/>
                </a:solidFill>
              </a:rPr>
              <a:t>             }</a:t>
            </a:r>
          </a:p>
        </p:txBody>
      </p:sp>
      <p:sp>
        <p:nvSpPr>
          <p:cNvPr id="1435653" name="Rectangle 5"/>
          <p:cNvSpPr>
            <a:spLocks noChangeArrowheads="1"/>
          </p:cNvSpPr>
          <p:nvPr/>
        </p:nvSpPr>
        <p:spPr bwMode="auto">
          <a:xfrm>
            <a:off x="8040689" y="404814"/>
            <a:ext cx="2447925" cy="2160587"/>
          </a:xfrm>
          <a:prstGeom prst="rect">
            <a:avLst/>
          </a:prstGeom>
          <a:solidFill>
            <a:srgbClr val="336600"/>
          </a:solidFill>
          <a:ln w="9525">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FFFF00"/>
                </a:solidFill>
                <a:latin typeface="华文细黑" panose="02010600040101010101" pitchFamily="2" charset="-122"/>
                <a:ea typeface="华文细黑" panose="02010600040101010101" pitchFamily="2" charset="-122"/>
              </a:rPr>
              <a:t>运行结果：</a:t>
            </a:r>
            <a:endParaRPr kumimoji="1" lang="zh-CN" altLang="en-US" sz="2400" b="1">
              <a:solidFill>
                <a:schemeClr val="bg1"/>
              </a:solidFill>
            </a:endParaRPr>
          </a:p>
          <a:p>
            <a:pPr>
              <a:spcBef>
                <a:spcPct val="20000"/>
              </a:spcBef>
            </a:pPr>
            <a:r>
              <a:rPr kumimoji="1" lang="en-US" altLang="zh-CN" sz="2400">
                <a:solidFill>
                  <a:schemeClr val="bg1"/>
                </a:solidFill>
              </a:rPr>
              <a:t>1010189.5</a:t>
            </a:r>
          </a:p>
          <a:p>
            <a:pPr>
              <a:spcBef>
                <a:spcPct val="20000"/>
              </a:spcBef>
            </a:pPr>
            <a:r>
              <a:rPr kumimoji="1" lang="en-US" altLang="zh-CN" sz="2400">
                <a:solidFill>
                  <a:schemeClr val="bg1"/>
                </a:solidFill>
              </a:rPr>
              <a:t>1010390.0</a:t>
            </a:r>
          </a:p>
          <a:p>
            <a:pPr>
              <a:spcBef>
                <a:spcPct val="20000"/>
              </a:spcBef>
            </a:pPr>
            <a:r>
              <a:rPr kumimoji="1" lang="en-US" altLang="zh-CN" sz="2400">
                <a:solidFill>
                  <a:schemeClr val="bg1"/>
                </a:solidFill>
              </a:rPr>
              <a:t>1010785.0</a:t>
            </a:r>
          </a:p>
        </p:txBody>
      </p:sp>
    </p:spTree>
    <p:extLst>
      <p:ext uri="{BB962C8B-B14F-4D97-AF65-F5344CB8AC3E}">
        <p14:creationId xmlns:p14="http://schemas.microsoft.com/office/powerpoint/2010/main" val="7005760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5651"/>
                                        </p:tgtEl>
                                        <p:attrNameLst>
                                          <p:attrName>style.visibility</p:attrName>
                                        </p:attrNameLst>
                                      </p:cBhvr>
                                      <p:to>
                                        <p:strVal val="visible"/>
                                      </p:to>
                                    </p:set>
                                    <p:animEffect transition="in" filter="wipe(left)">
                                      <p:cBhvr>
                                        <p:cTn id="7" dur="1000"/>
                                        <p:tgtEl>
                                          <p:spTgt spid="1435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652"/>
                                        </p:tgtEl>
                                        <p:attrNameLst>
                                          <p:attrName>style.visibility</p:attrName>
                                        </p:attrNameLst>
                                      </p:cBhvr>
                                      <p:to>
                                        <p:strVal val="visible"/>
                                      </p:to>
                                    </p:set>
                                    <p:animEffect transition="in" filter="blinds(horizontal)">
                                      <p:cBhvr>
                                        <p:cTn id="12" dur="500"/>
                                        <p:tgtEl>
                                          <p:spTgt spid="1435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5653"/>
                                        </p:tgtEl>
                                        <p:attrNameLst>
                                          <p:attrName>style.visibility</p:attrName>
                                        </p:attrNameLst>
                                      </p:cBhvr>
                                      <p:to>
                                        <p:strVal val="visible"/>
                                      </p:to>
                                    </p:set>
                                    <p:animEffect transition="in" filter="blinds(horizontal)">
                                      <p:cBhvr>
                                        <p:cTn id="17" dur="500"/>
                                        <p:tgtEl>
                                          <p:spTgt spid="143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1" grpId="0" autoUpdateAnimBg="0"/>
      <p:bldP spid="1435652" grpId="0" animBg="1"/>
      <p:bldP spid="14356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p>
        </p:txBody>
      </p:sp>
      <p:sp>
        <p:nvSpPr>
          <p:cNvPr id="1436675"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程序分析：</a:t>
            </a:r>
          </a:p>
          <a:p>
            <a:pPr defTabSz="762000" eaLnBrk="0" hangingPunct="0">
              <a:spcBef>
                <a:spcPct val="20000"/>
              </a:spcBef>
              <a:defRPr/>
            </a:pPr>
            <a:r>
              <a:rPr kumimoji="1" lang="zh-CN" altLang="en-US" sz="2800">
                <a:solidFill>
                  <a:srgbClr val="4D4D4D"/>
                </a:solidFill>
                <a:latin typeface="宋体" pitchFamily="2" charset="-122"/>
              </a:rPr>
              <a:t>    开始时使</a:t>
            </a:r>
            <a:r>
              <a:rPr kumimoji="1" lang="en-US" altLang="zh-CN" sz="2800">
                <a:solidFill>
                  <a:srgbClr val="4D4D4D"/>
                </a:solidFill>
                <a:latin typeface="宋体" pitchFamily="2" charset="-122"/>
              </a:rPr>
              <a:t>head</a:t>
            </a:r>
            <a:r>
              <a:rPr kumimoji="1" lang="zh-CN" altLang="en-US" sz="2800">
                <a:solidFill>
                  <a:srgbClr val="4D4D4D"/>
                </a:solidFill>
                <a:latin typeface="宋体" pitchFamily="2" charset="-122"/>
              </a:rPr>
              <a:t>指向</a:t>
            </a:r>
            <a:r>
              <a:rPr kumimoji="1" lang="en-US" altLang="zh-CN" sz="2800">
                <a:solidFill>
                  <a:srgbClr val="4D4D4D"/>
                </a:solidFill>
                <a:latin typeface="宋体" pitchFamily="2" charset="-122"/>
              </a:rPr>
              <a:t>a</a:t>
            </a:r>
            <a:r>
              <a:rPr kumimoji="1" lang="zh-CN" altLang="en-US" sz="2800">
                <a:solidFill>
                  <a:srgbClr val="4D4D4D"/>
                </a:solidFill>
                <a:latin typeface="宋体" pitchFamily="2" charset="-122"/>
              </a:rPr>
              <a:t>结点，</a:t>
            </a:r>
            <a:r>
              <a:rPr kumimoji="1" lang="en-US" altLang="zh-CN" sz="2800">
                <a:solidFill>
                  <a:srgbClr val="4D4D4D"/>
                </a:solidFill>
                <a:latin typeface="宋体" pitchFamily="2" charset="-122"/>
              </a:rPr>
              <a:t>a.next</a:t>
            </a:r>
            <a:r>
              <a:rPr kumimoji="1" lang="zh-CN" altLang="en-US" sz="2800">
                <a:solidFill>
                  <a:srgbClr val="4D4D4D"/>
                </a:solidFill>
                <a:latin typeface="宋体" pitchFamily="2" charset="-122"/>
              </a:rPr>
              <a:t>指向</a:t>
            </a:r>
            <a:r>
              <a:rPr kumimoji="1" lang="en-US" altLang="zh-CN" sz="2800">
                <a:solidFill>
                  <a:srgbClr val="4D4D4D"/>
                </a:solidFill>
                <a:latin typeface="宋体" pitchFamily="2" charset="-122"/>
              </a:rPr>
              <a:t>b</a:t>
            </a:r>
            <a:r>
              <a:rPr kumimoji="1" lang="zh-CN" altLang="en-US" sz="2800">
                <a:solidFill>
                  <a:srgbClr val="4D4D4D"/>
                </a:solidFill>
                <a:latin typeface="宋体" pitchFamily="2" charset="-122"/>
              </a:rPr>
              <a:t>结点，</a:t>
            </a:r>
            <a:r>
              <a:rPr kumimoji="1" lang="en-US" altLang="zh-CN" sz="2800">
                <a:solidFill>
                  <a:srgbClr val="4D4D4D"/>
                </a:solidFill>
                <a:latin typeface="宋体" pitchFamily="2" charset="-122"/>
              </a:rPr>
              <a:t>b.next</a:t>
            </a:r>
            <a:r>
              <a:rPr kumimoji="1" lang="zh-CN" altLang="en-US" sz="2800">
                <a:solidFill>
                  <a:srgbClr val="4D4D4D"/>
                </a:solidFill>
                <a:latin typeface="宋体" pitchFamily="2" charset="-122"/>
              </a:rPr>
              <a:t>指向</a:t>
            </a:r>
            <a:r>
              <a:rPr kumimoji="1" lang="en-US" altLang="zh-CN" sz="2800">
                <a:solidFill>
                  <a:srgbClr val="4D4D4D"/>
                </a:solidFill>
                <a:latin typeface="宋体" pitchFamily="2" charset="-122"/>
              </a:rPr>
              <a:t>c</a:t>
            </a:r>
            <a:r>
              <a:rPr kumimoji="1" lang="zh-CN" altLang="en-US" sz="2800">
                <a:solidFill>
                  <a:srgbClr val="4D4D4D"/>
                </a:solidFill>
                <a:latin typeface="宋体" pitchFamily="2" charset="-122"/>
              </a:rPr>
              <a:t>结点，这就构成链表关系。“</a:t>
            </a:r>
            <a:r>
              <a:rPr kumimoji="1" lang="en-US" altLang="zh-CN" sz="2800">
                <a:solidFill>
                  <a:srgbClr val="4D4D4D"/>
                </a:solidFill>
                <a:latin typeface="宋体" pitchFamily="2" charset="-122"/>
              </a:rPr>
              <a:t>c.next=NULL” </a:t>
            </a:r>
            <a:r>
              <a:rPr kumimoji="1" lang="zh-CN" altLang="en-US" sz="2800">
                <a:solidFill>
                  <a:srgbClr val="4D4D4D"/>
                </a:solidFill>
                <a:latin typeface="宋体" pitchFamily="2" charset="-122"/>
              </a:rPr>
              <a:t>的作用是使</a:t>
            </a:r>
            <a:r>
              <a:rPr kumimoji="1" lang="en-US" altLang="zh-CN" sz="2800">
                <a:solidFill>
                  <a:srgbClr val="4D4D4D"/>
                </a:solidFill>
                <a:latin typeface="宋体" pitchFamily="2" charset="-122"/>
              </a:rPr>
              <a:t>c.next</a:t>
            </a:r>
            <a:r>
              <a:rPr kumimoji="1" lang="zh-CN" altLang="en-US" sz="2800">
                <a:solidFill>
                  <a:srgbClr val="4D4D4D"/>
                </a:solidFill>
                <a:latin typeface="宋体" pitchFamily="2" charset="-122"/>
              </a:rPr>
              <a:t>不指向任何有用的存储单元。在输出链表时要借助</a:t>
            </a:r>
            <a:r>
              <a:rPr kumimoji="1" lang="en-US" altLang="zh-CN" sz="2800">
                <a:solidFill>
                  <a:srgbClr val="4D4D4D"/>
                </a:solidFill>
                <a:latin typeface="宋体" pitchFamily="2" charset="-122"/>
              </a:rPr>
              <a:t>p</a:t>
            </a:r>
            <a:r>
              <a:rPr kumimoji="1" lang="zh-CN" altLang="en-US" sz="2800">
                <a:solidFill>
                  <a:srgbClr val="4D4D4D"/>
                </a:solidFill>
                <a:latin typeface="宋体" pitchFamily="2" charset="-122"/>
              </a:rPr>
              <a:t>，先使</a:t>
            </a:r>
            <a:r>
              <a:rPr kumimoji="1" lang="en-US" altLang="zh-CN" sz="2800">
                <a:solidFill>
                  <a:srgbClr val="4D4D4D"/>
                </a:solidFill>
                <a:latin typeface="宋体" pitchFamily="2" charset="-122"/>
              </a:rPr>
              <a:t>p</a:t>
            </a:r>
            <a:r>
              <a:rPr kumimoji="1" lang="zh-CN" altLang="en-US" sz="2800">
                <a:solidFill>
                  <a:srgbClr val="4D4D4D"/>
                </a:solidFill>
                <a:latin typeface="宋体" pitchFamily="2" charset="-122"/>
              </a:rPr>
              <a:t>指向</a:t>
            </a:r>
            <a:r>
              <a:rPr kumimoji="1" lang="en-US" altLang="zh-CN" sz="2800">
                <a:solidFill>
                  <a:srgbClr val="4D4D4D"/>
                </a:solidFill>
                <a:latin typeface="宋体" pitchFamily="2" charset="-122"/>
              </a:rPr>
              <a:t>a</a:t>
            </a:r>
            <a:r>
              <a:rPr kumimoji="1" lang="zh-CN" altLang="en-US" sz="2800">
                <a:solidFill>
                  <a:srgbClr val="4D4D4D"/>
                </a:solidFill>
                <a:latin typeface="宋体" pitchFamily="2" charset="-122"/>
              </a:rPr>
              <a:t>结点，然后输出</a:t>
            </a:r>
            <a:r>
              <a:rPr kumimoji="1" lang="en-US" altLang="zh-CN" sz="2800">
                <a:solidFill>
                  <a:srgbClr val="4D4D4D"/>
                </a:solidFill>
                <a:latin typeface="宋体" pitchFamily="2" charset="-122"/>
              </a:rPr>
              <a:t>a</a:t>
            </a:r>
            <a:r>
              <a:rPr kumimoji="1" lang="zh-CN" altLang="en-US" sz="2800">
                <a:solidFill>
                  <a:srgbClr val="4D4D4D"/>
                </a:solidFill>
                <a:latin typeface="宋体" pitchFamily="2" charset="-122"/>
              </a:rPr>
              <a:t>结点中的数据，“</a:t>
            </a:r>
            <a:r>
              <a:rPr kumimoji="1" lang="en-US" altLang="zh-CN" sz="2800">
                <a:solidFill>
                  <a:srgbClr val="4D4D4D"/>
                </a:solidFill>
                <a:latin typeface="宋体" pitchFamily="2" charset="-122"/>
              </a:rPr>
              <a:t>p=p-&gt;next” </a:t>
            </a:r>
            <a:r>
              <a:rPr kumimoji="1" lang="zh-CN" altLang="en-US" sz="2800">
                <a:solidFill>
                  <a:srgbClr val="4D4D4D"/>
                </a:solidFill>
                <a:latin typeface="宋体" pitchFamily="2" charset="-122"/>
              </a:rPr>
              <a:t>是为输出下一个结点作准备。</a:t>
            </a:r>
            <a:r>
              <a:rPr kumimoji="1" lang="en-US" altLang="zh-CN" sz="2800">
                <a:solidFill>
                  <a:srgbClr val="4D4D4D"/>
                </a:solidFill>
                <a:latin typeface="宋体" pitchFamily="2" charset="-122"/>
              </a:rPr>
              <a:t>p-&gt;next</a:t>
            </a:r>
            <a:r>
              <a:rPr kumimoji="1" lang="zh-CN" altLang="en-US" sz="2800">
                <a:solidFill>
                  <a:srgbClr val="4D4D4D"/>
                </a:solidFill>
                <a:latin typeface="宋体" pitchFamily="2" charset="-122"/>
              </a:rPr>
              <a:t>的值是</a:t>
            </a:r>
            <a:r>
              <a:rPr kumimoji="1" lang="en-US" altLang="zh-CN" sz="2800">
                <a:solidFill>
                  <a:srgbClr val="4D4D4D"/>
                </a:solidFill>
                <a:latin typeface="宋体" pitchFamily="2" charset="-122"/>
              </a:rPr>
              <a:t>b</a:t>
            </a:r>
            <a:r>
              <a:rPr kumimoji="1" lang="zh-CN" altLang="en-US" sz="2800">
                <a:solidFill>
                  <a:srgbClr val="4D4D4D"/>
                </a:solidFill>
                <a:latin typeface="宋体" pitchFamily="2" charset="-122"/>
              </a:rPr>
              <a:t>结点的地址，因此执行“</a:t>
            </a:r>
            <a:r>
              <a:rPr kumimoji="1" lang="en-US" altLang="zh-CN" sz="2800">
                <a:solidFill>
                  <a:srgbClr val="4D4D4D"/>
                </a:solidFill>
                <a:latin typeface="宋体" pitchFamily="2" charset="-122"/>
              </a:rPr>
              <a:t>p=p-&gt;next”</a:t>
            </a:r>
            <a:r>
              <a:rPr kumimoji="1" lang="zh-CN" altLang="en-US" sz="2800">
                <a:solidFill>
                  <a:srgbClr val="4D4D4D"/>
                </a:solidFill>
                <a:latin typeface="宋体" pitchFamily="2" charset="-122"/>
              </a:rPr>
              <a:t>后</a:t>
            </a:r>
            <a:r>
              <a:rPr kumimoji="1" lang="en-US" altLang="zh-CN" sz="2800">
                <a:solidFill>
                  <a:srgbClr val="4D4D4D"/>
                </a:solidFill>
                <a:latin typeface="宋体" pitchFamily="2" charset="-122"/>
              </a:rPr>
              <a:t>p</a:t>
            </a:r>
            <a:r>
              <a:rPr kumimoji="1" lang="zh-CN" altLang="en-US" sz="2800">
                <a:solidFill>
                  <a:srgbClr val="4D4D4D"/>
                </a:solidFill>
                <a:latin typeface="宋体" pitchFamily="2" charset="-122"/>
              </a:rPr>
              <a:t>就指向</a:t>
            </a:r>
            <a:r>
              <a:rPr kumimoji="1" lang="en-US" altLang="zh-CN" sz="2800">
                <a:solidFill>
                  <a:srgbClr val="4D4D4D"/>
                </a:solidFill>
                <a:latin typeface="宋体" pitchFamily="2" charset="-122"/>
              </a:rPr>
              <a:t>b</a:t>
            </a:r>
            <a:r>
              <a:rPr kumimoji="1" lang="zh-CN" altLang="en-US" sz="2800">
                <a:solidFill>
                  <a:srgbClr val="4D4D4D"/>
                </a:solidFill>
                <a:latin typeface="宋体" pitchFamily="2" charset="-122"/>
              </a:rPr>
              <a:t>结点，所以在下一次循环时输出的是</a:t>
            </a:r>
            <a:r>
              <a:rPr kumimoji="1" lang="en-US" altLang="zh-CN" sz="2800">
                <a:solidFill>
                  <a:srgbClr val="4D4D4D"/>
                </a:solidFill>
                <a:latin typeface="宋体" pitchFamily="2" charset="-122"/>
              </a:rPr>
              <a:t>b</a:t>
            </a:r>
            <a:r>
              <a:rPr kumimoji="1" lang="zh-CN" altLang="en-US" sz="2800">
                <a:solidFill>
                  <a:srgbClr val="4D4D4D"/>
                </a:solidFill>
                <a:latin typeface="宋体" pitchFamily="2" charset="-122"/>
              </a:rPr>
              <a:t>结点中的数据。</a:t>
            </a:r>
          </a:p>
        </p:txBody>
      </p:sp>
    </p:spTree>
    <p:extLst>
      <p:ext uri="{BB962C8B-B14F-4D97-AF65-F5344CB8AC3E}">
        <p14:creationId xmlns:p14="http://schemas.microsoft.com/office/powerpoint/2010/main" val="1059350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675"/>
                                        </p:tgtEl>
                                        <p:attrNameLst>
                                          <p:attrName>style.visibility</p:attrName>
                                        </p:attrNameLst>
                                      </p:cBhvr>
                                      <p:to>
                                        <p:strVal val="visible"/>
                                      </p:to>
                                    </p:set>
                                    <p:animEffect transition="in" filter="blinds(horizontal)">
                                      <p:cBhvr>
                                        <p:cTn id="7" dur="500"/>
                                        <p:tgtEl>
                                          <p:spTgt spid="143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7699"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11.7.3</a:t>
            </a:r>
            <a:r>
              <a:rPr kumimoji="1" lang="zh-CN" altLang="en-US" sz="3200" b="1">
                <a:latin typeface="宋体" panose="02010600030101010101" pitchFamily="2" charset="-122"/>
              </a:rPr>
              <a:t>处理动态链表所需的函数 </a:t>
            </a:r>
          </a:p>
          <a:p>
            <a:pPr algn="l">
              <a:spcBef>
                <a:spcPct val="20000"/>
              </a:spcBef>
            </a:pPr>
            <a:r>
              <a:rPr kumimoji="1" lang="zh-CN" altLang="en-US" sz="2800">
                <a:solidFill>
                  <a:srgbClr val="000099"/>
                </a:solidFill>
                <a:latin typeface="黑体" panose="02010609060101010101" pitchFamily="49" charset="-122"/>
                <a:ea typeface="黑体" panose="02010609060101010101" pitchFamily="49" charset="-122"/>
              </a:rPr>
              <a:t>    库函数提供动态地开辟和释放存储单元的</a:t>
            </a:r>
          </a:p>
          <a:p>
            <a:pPr algn="l">
              <a:spcBef>
                <a:spcPct val="20000"/>
              </a:spcBef>
            </a:pPr>
            <a:r>
              <a:rPr kumimoji="1" lang="zh-CN" altLang="en-US" sz="2800">
                <a:solidFill>
                  <a:srgbClr val="000099"/>
                </a:solidFill>
                <a:latin typeface="黑体" panose="02010609060101010101" pitchFamily="49" charset="-122"/>
                <a:ea typeface="黑体" panose="02010609060101010101" pitchFamily="49" charset="-122"/>
              </a:rPr>
              <a:t>有关函数：</a:t>
            </a:r>
          </a:p>
          <a:p>
            <a:pPr algn="l">
              <a:spcBef>
                <a:spcPct val="20000"/>
              </a:spcBef>
              <a:buFontTx/>
              <a:buAutoNum type="arabicParenBoth"/>
            </a:pPr>
            <a:r>
              <a:rPr kumimoji="1" lang="en-US" altLang="zh-CN" sz="2800">
                <a:solidFill>
                  <a:srgbClr val="4D4D4D"/>
                </a:solidFill>
                <a:ea typeface="楷体_GB2312" pitchFamily="49" charset="-122"/>
              </a:rPr>
              <a:t>malloc</a:t>
            </a:r>
            <a:r>
              <a:rPr kumimoji="1" lang="zh-CN" altLang="en-US" sz="2800">
                <a:solidFill>
                  <a:srgbClr val="4D4D4D"/>
                </a:solidFill>
                <a:ea typeface="楷体_GB2312" pitchFamily="49" charset="-122"/>
              </a:rPr>
              <a:t>函数</a:t>
            </a:r>
          </a:p>
          <a:p>
            <a:pPr algn="l">
              <a:spcBef>
                <a:spcPct val="20000"/>
              </a:spcBef>
            </a:pPr>
            <a:r>
              <a:rPr kumimoji="1" lang="zh-CN" altLang="en-US" sz="2800">
                <a:solidFill>
                  <a:srgbClr val="800000"/>
                </a:solidFill>
                <a:ea typeface="楷体_GB2312" pitchFamily="49" charset="-122"/>
              </a:rPr>
              <a:t>其函数原型为</a:t>
            </a:r>
            <a:r>
              <a:rPr kumimoji="1" lang="en-US" altLang="zh-CN" sz="2800">
                <a:solidFill>
                  <a:srgbClr val="800000"/>
                </a:solidFill>
                <a:ea typeface="楷体_GB2312" pitchFamily="49" charset="-122"/>
              </a:rPr>
              <a:t>void *malloc(unsigned int size);</a:t>
            </a:r>
            <a:r>
              <a:rPr kumimoji="1" lang="zh-CN" altLang="en-US" sz="2800">
                <a:solidFill>
                  <a:srgbClr val="800000"/>
                </a:solidFill>
                <a:ea typeface="楷体_GB2312" pitchFamily="49" charset="-122"/>
              </a:rPr>
              <a:t>其</a:t>
            </a:r>
          </a:p>
          <a:p>
            <a:pPr algn="l">
              <a:spcBef>
                <a:spcPct val="20000"/>
              </a:spcBef>
            </a:pPr>
            <a:r>
              <a:rPr kumimoji="1" lang="zh-CN" altLang="en-US" sz="2800">
                <a:solidFill>
                  <a:srgbClr val="800000"/>
                </a:solidFill>
                <a:ea typeface="楷体_GB2312" pitchFamily="49" charset="-122"/>
              </a:rPr>
              <a:t>作用是在内存的动态存储区中分配一个长度为</a:t>
            </a:r>
          </a:p>
          <a:p>
            <a:pPr algn="l">
              <a:spcBef>
                <a:spcPct val="20000"/>
              </a:spcBef>
            </a:pPr>
            <a:r>
              <a:rPr kumimoji="1" lang="en-US" altLang="zh-CN" sz="2800">
                <a:solidFill>
                  <a:srgbClr val="800000"/>
                </a:solidFill>
                <a:ea typeface="楷体_GB2312" pitchFamily="49" charset="-122"/>
              </a:rPr>
              <a:t>size</a:t>
            </a:r>
            <a:r>
              <a:rPr kumimoji="1" lang="zh-CN" altLang="en-US" sz="2800">
                <a:solidFill>
                  <a:srgbClr val="800000"/>
                </a:solidFill>
                <a:ea typeface="楷体_GB2312" pitchFamily="49" charset="-122"/>
              </a:rPr>
              <a:t>的连续空间。此函数的值（即“返回值”）</a:t>
            </a:r>
          </a:p>
          <a:p>
            <a:pPr algn="l">
              <a:spcBef>
                <a:spcPct val="20000"/>
              </a:spcBef>
            </a:pPr>
            <a:r>
              <a:rPr kumimoji="1" lang="zh-CN" altLang="en-US" sz="2800">
                <a:solidFill>
                  <a:srgbClr val="800000"/>
                </a:solidFill>
                <a:ea typeface="楷体_GB2312" pitchFamily="49" charset="-122"/>
              </a:rPr>
              <a:t>是一个指向分配域起始地址的指针（类型为</a:t>
            </a:r>
          </a:p>
          <a:p>
            <a:pPr algn="l">
              <a:spcBef>
                <a:spcPct val="20000"/>
              </a:spcBef>
            </a:pPr>
            <a:r>
              <a:rPr kumimoji="1" lang="en-US" altLang="zh-CN" sz="2800">
                <a:solidFill>
                  <a:srgbClr val="800000"/>
                </a:solidFill>
                <a:ea typeface="楷体_GB2312" pitchFamily="49" charset="-122"/>
              </a:rPr>
              <a:t>void</a:t>
            </a:r>
            <a:r>
              <a:rPr kumimoji="1" lang="zh-CN" altLang="en-US" sz="2800">
                <a:solidFill>
                  <a:srgbClr val="800000"/>
                </a:solidFill>
                <a:ea typeface="楷体_GB2312" pitchFamily="49" charset="-122"/>
              </a:rPr>
              <a:t>）。如果此函数未能成功地执行（例如内</a:t>
            </a:r>
          </a:p>
          <a:p>
            <a:pPr algn="l">
              <a:spcBef>
                <a:spcPct val="20000"/>
              </a:spcBef>
            </a:pPr>
            <a:r>
              <a:rPr kumimoji="1" lang="zh-CN" altLang="en-US" sz="2800">
                <a:solidFill>
                  <a:srgbClr val="800000"/>
                </a:solidFill>
                <a:ea typeface="楷体_GB2312" pitchFamily="49" charset="-122"/>
              </a:rPr>
              <a:t>存空间不足），则返回空指针</a:t>
            </a:r>
            <a:r>
              <a:rPr kumimoji="1" lang="en-US" altLang="zh-CN" sz="2800">
                <a:solidFill>
                  <a:srgbClr val="800000"/>
                </a:solidFill>
                <a:ea typeface="楷体_GB2312" pitchFamily="49" charset="-122"/>
              </a:rPr>
              <a:t>(NULL)</a:t>
            </a:r>
            <a:r>
              <a:rPr kumimoji="1" lang="zh-CN" altLang="en-US" sz="2800">
                <a:solidFill>
                  <a:srgbClr val="800000"/>
                </a:solidFill>
                <a:ea typeface="楷体_GB2312" pitchFamily="49" charset="-122"/>
              </a:rPr>
              <a:t>。</a:t>
            </a:r>
            <a:r>
              <a:rPr kumimoji="1" lang="zh-CN" altLang="en-US" sz="2800">
                <a:solidFill>
                  <a:srgbClr val="4D4D4D"/>
                </a:solidFill>
                <a:ea typeface="楷体_GB2312" pitchFamily="49" charset="-122"/>
              </a:rPr>
              <a:t> </a:t>
            </a:r>
          </a:p>
          <a:p>
            <a:pPr algn="l">
              <a:spcBef>
                <a:spcPct val="20000"/>
              </a:spcBef>
            </a:pPr>
            <a:endParaRPr kumimoji="1" lang="en-US" altLang="zh-CN" sz="2800">
              <a:solidFill>
                <a:srgbClr val="4D4D4D"/>
              </a:solidFill>
              <a:ea typeface="楷体_GB2312" pitchFamily="49" charset="-122"/>
            </a:endParaRPr>
          </a:p>
        </p:txBody>
      </p:sp>
    </p:spTree>
    <p:extLst>
      <p:ext uri="{BB962C8B-B14F-4D97-AF65-F5344CB8AC3E}">
        <p14:creationId xmlns:p14="http://schemas.microsoft.com/office/powerpoint/2010/main" val="4048848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7699"/>
                                        </p:tgtEl>
                                        <p:attrNameLst>
                                          <p:attrName>style.visibility</p:attrName>
                                        </p:attrNameLst>
                                      </p:cBhvr>
                                      <p:to>
                                        <p:strVal val="visible"/>
                                      </p:to>
                                    </p:set>
                                    <p:animEffect transition="in" filter="wipe(left)">
                                      <p:cBhvr>
                                        <p:cTn id="7" dur="1000"/>
                                        <p:tgtEl>
                                          <p:spTgt spid="143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9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8723"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4D4D4D"/>
                </a:solidFill>
                <a:ea typeface="楷体_GB2312" pitchFamily="49" charset="-122"/>
              </a:rPr>
              <a:t>(2) calloc</a:t>
            </a:r>
            <a:r>
              <a:rPr kumimoji="1" lang="zh-CN" altLang="en-US" sz="2800">
                <a:solidFill>
                  <a:srgbClr val="4D4D4D"/>
                </a:solidFill>
                <a:ea typeface="楷体_GB2312" pitchFamily="49" charset="-122"/>
              </a:rPr>
              <a:t>函数</a:t>
            </a:r>
          </a:p>
          <a:p>
            <a:pPr algn="l">
              <a:spcBef>
                <a:spcPct val="20000"/>
              </a:spcBef>
            </a:pPr>
            <a:r>
              <a:rPr kumimoji="1" lang="zh-CN" altLang="en-US" sz="2800">
                <a:solidFill>
                  <a:srgbClr val="800000"/>
                </a:solidFill>
                <a:ea typeface="楷体_GB2312" pitchFamily="49" charset="-122"/>
              </a:rPr>
              <a:t>        其函数原型为</a:t>
            </a:r>
            <a:r>
              <a:rPr kumimoji="1" lang="en-US" altLang="zh-CN" sz="2800">
                <a:solidFill>
                  <a:srgbClr val="800000"/>
                </a:solidFill>
                <a:ea typeface="楷体_GB2312" pitchFamily="49" charset="-122"/>
              </a:rPr>
              <a:t>void *calloc</a:t>
            </a:r>
            <a:r>
              <a:rPr kumimoji="1" lang="zh-CN" altLang="en-US" sz="2800">
                <a:solidFill>
                  <a:srgbClr val="800000"/>
                </a:solidFill>
                <a:ea typeface="楷体_GB2312" pitchFamily="49" charset="-122"/>
              </a:rPr>
              <a:t>（</a:t>
            </a:r>
            <a:r>
              <a:rPr kumimoji="1" lang="en-US" altLang="zh-CN" sz="2800">
                <a:solidFill>
                  <a:srgbClr val="800000"/>
                </a:solidFill>
                <a:ea typeface="楷体_GB2312" pitchFamily="49" charset="-122"/>
              </a:rPr>
              <a:t>unsigned </a:t>
            </a:r>
            <a:r>
              <a:rPr kumimoji="1" lang="zh-CN" altLang="en-US" sz="2800">
                <a:solidFill>
                  <a:srgbClr val="800000"/>
                </a:solidFill>
                <a:ea typeface="楷体_GB2312" pitchFamily="49" charset="-122"/>
              </a:rPr>
              <a:t>ｎ，</a:t>
            </a:r>
          </a:p>
          <a:p>
            <a:pPr algn="l">
              <a:spcBef>
                <a:spcPct val="20000"/>
              </a:spcBef>
            </a:pPr>
            <a:r>
              <a:rPr kumimoji="1" lang="en-US" altLang="zh-CN" sz="2800">
                <a:solidFill>
                  <a:srgbClr val="800000"/>
                </a:solidFill>
                <a:ea typeface="楷体_GB2312" pitchFamily="49" charset="-122"/>
              </a:rPr>
              <a:t>unsigned size</a:t>
            </a:r>
            <a:r>
              <a:rPr kumimoji="1" lang="zh-CN" altLang="en-US" sz="2800">
                <a:solidFill>
                  <a:srgbClr val="800000"/>
                </a:solidFill>
                <a:ea typeface="楷体_GB2312" pitchFamily="49" charset="-122"/>
              </a:rPr>
              <a:t>）</a:t>
            </a:r>
            <a:r>
              <a:rPr kumimoji="1" lang="en-US" altLang="zh-CN" sz="2800">
                <a:solidFill>
                  <a:srgbClr val="800000"/>
                </a:solidFill>
                <a:ea typeface="楷体_GB2312" pitchFamily="49" charset="-122"/>
              </a:rPr>
              <a:t>;</a:t>
            </a:r>
            <a:r>
              <a:rPr kumimoji="1" lang="zh-CN" altLang="en-US" sz="2800">
                <a:solidFill>
                  <a:srgbClr val="800000"/>
                </a:solidFill>
                <a:ea typeface="楷体_GB2312" pitchFamily="49" charset="-122"/>
              </a:rPr>
              <a:t>其作用是在内存的动态存储区</a:t>
            </a:r>
          </a:p>
          <a:p>
            <a:pPr algn="l">
              <a:spcBef>
                <a:spcPct val="20000"/>
              </a:spcBef>
            </a:pPr>
            <a:r>
              <a:rPr kumimoji="1" lang="zh-CN" altLang="en-US" sz="2800">
                <a:solidFill>
                  <a:srgbClr val="800000"/>
                </a:solidFill>
                <a:ea typeface="楷体_GB2312" pitchFamily="49" charset="-122"/>
              </a:rPr>
              <a:t>中分配ｎ个长度为</a:t>
            </a:r>
            <a:r>
              <a:rPr kumimoji="1" lang="en-US" altLang="zh-CN" sz="2800">
                <a:solidFill>
                  <a:srgbClr val="800000"/>
                </a:solidFill>
                <a:ea typeface="楷体_GB2312" pitchFamily="49" charset="-122"/>
              </a:rPr>
              <a:t>size</a:t>
            </a:r>
            <a:r>
              <a:rPr kumimoji="1" lang="zh-CN" altLang="en-US" sz="2800">
                <a:solidFill>
                  <a:srgbClr val="800000"/>
                </a:solidFill>
                <a:ea typeface="楷体_GB2312" pitchFamily="49" charset="-122"/>
              </a:rPr>
              <a:t>的连续空间。函数返回</a:t>
            </a:r>
          </a:p>
          <a:p>
            <a:pPr algn="l">
              <a:spcBef>
                <a:spcPct val="20000"/>
              </a:spcBef>
            </a:pPr>
            <a:r>
              <a:rPr kumimoji="1" lang="zh-CN" altLang="en-US" sz="2800">
                <a:solidFill>
                  <a:srgbClr val="800000"/>
                </a:solidFill>
                <a:ea typeface="楷体_GB2312" pitchFamily="49" charset="-122"/>
              </a:rPr>
              <a:t>一个指向分配域起始地址的指针；如果分配不</a:t>
            </a:r>
          </a:p>
          <a:p>
            <a:pPr algn="l">
              <a:spcBef>
                <a:spcPct val="20000"/>
              </a:spcBef>
            </a:pPr>
            <a:r>
              <a:rPr kumimoji="1" lang="zh-CN" altLang="en-US" sz="2800">
                <a:solidFill>
                  <a:srgbClr val="800000"/>
                </a:solidFill>
                <a:ea typeface="楷体_GB2312" pitchFamily="49" charset="-122"/>
              </a:rPr>
              <a:t>成功，返回</a:t>
            </a:r>
            <a:r>
              <a:rPr kumimoji="1" lang="en-US" altLang="zh-CN" sz="2800">
                <a:solidFill>
                  <a:srgbClr val="800000"/>
                </a:solidFill>
                <a:ea typeface="楷体_GB2312" pitchFamily="49" charset="-122"/>
              </a:rPr>
              <a:t>NULL</a:t>
            </a:r>
            <a:r>
              <a:rPr kumimoji="1" lang="zh-CN" altLang="en-US" sz="2800">
                <a:solidFill>
                  <a:srgbClr val="800000"/>
                </a:solidFill>
                <a:ea typeface="楷体_GB2312" pitchFamily="49" charset="-122"/>
              </a:rPr>
              <a:t>。</a:t>
            </a:r>
          </a:p>
          <a:p>
            <a:pPr algn="l">
              <a:spcBef>
                <a:spcPct val="20000"/>
              </a:spcBef>
            </a:pPr>
            <a:r>
              <a:rPr kumimoji="1" lang="zh-CN" altLang="en-US" sz="2800">
                <a:solidFill>
                  <a:srgbClr val="800000"/>
                </a:solidFill>
                <a:ea typeface="楷体_GB2312" pitchFamily="49" charset="-122"/>
              </a:rPr>
              <a:t>        用</a:t>
            </a:r>
            <a:r>
              <a:rPr kumimoji="1" lang="en-US" altLang="zh-CN" sz="2800">
                <a:solidFill>
                  <a:srgbClr val="800000"/>
                </a:solidFill>
                <a:ea typeface="楷体_GB2312" pitchFamily="49" charset="-122"/>
              </a:rPr>
              <a:t>calloc</a:t>
            </a:r>
            <a:r>
              <a:rPr kumimoji="1" lang="zh-CN" altLang="en-US" sz="2800">
                <a:solidFill>
                  <a:srgbClr val="800000"/>
                </a:solidFill>
                <a:ea typeface="楷体_GB2312" pitchFamily="49" charset="-122"/>
              </a:rPr>
              <a:t>函数可以为一维数组开辟动态存</a:t>
            </a:r>
          </a:p>
          <a:p>
            <a:pPr algn="l">
              <a:spcBef>
                <a:spcPct val="20000"/>
              </a:spcBef>
            </a:pPr>
            <a:r>
              <a:rPr kumimoji="1" lang="zh-CN" altLang="en-US" sz="2800">
                <a:solidFill>
                  <a:srgbClr val="800000"/>
                </a:solidFill>
                <a:ea typeface="楷体_GB2312" pitchFamily="49" charset="-122"/>
              </a:rPr>
              <a:t>储空间，</a:t>
            </a:r>
            <a:r>
              <a:rPr kumimoji="1" lang="en-US" altLang="zh-CN" sz="2800">
                <a:solidFill>
                  <a:srgbClr val="800000"/>
                </a:solidFill>
                <a:ea typeface="楷体_GB2312" pitchFamily="49" charset="-122"/>
              </a:rPr>
              <a:t>n</a:t>
            </a:r>
            <a:r>
              <a:rPr kumimoji="1" lang="zh-CN" altLang="en-US" sz="2800">
                <a:solidFill>
                  <a:srgbClr val="800000"/>
                </a:solidFill>
                <a:ea typeface="楷体_GB2312" pitchFamily="49" charset="-122"/>
              </a:rPr>
              <a:t>为数组元素个数，每个元素长度为</a:t>
            </a:r>
          </a:p>
          <a:p>
            <a:pPr algn="l">
              <a:spcBef>
                <a:spcPct val="20000"/>
              </a:spcBef>
            </a:pPr>
            <a:r>
              <a:rPr kumimoji="1" lang="en-US" altLang="zh-CN" sz="2800">
                <a:solidFill>
                  <a:srgbClr val="800000"/>
                </a:solidFill>
                <a:ea typeface="楷体_GB2312" pitchFamily="49" charset="-122"/>
              </a:rPr>
              <a:t>size</a:t>
            </a:r>
            <a:endParaRPr kumimoji="1" lang="en-US" altLang="zh-CN" sz="2800">
              <a:solidFill>
                <a:srgbClr val="4D4D4D"/>
              </a:solidFill>
              <a:ea typeface="楷体_GB2312" pitchFamily="49" charset="-122"/>
            </a:endParaRPr>
          </a:p>
          <a:p>
            <a:pPr algn="l">
              <a:spcBef>
                <a:spcPct val="20000"/>
              </a:spcBef>
            </a:pPr>
            <a:endParaRPr kumimoji="1" lang="en-US" altLang="zh-CN" sz="2800">
              <a:solidFill>
                <a:srgbClr val="4D4D4D"/>
              </a:solidFill>
              <a:ea typeface="楷体_GB2312" pitchFamily="49" charset="-122"/>
            </a:endParaRPr>
          </a:p>
        </p:txBody>
      </p:sp>
    </p:spTree>
    <p:extLst>
      <p:ext uri="{BB962C8B-B14F-4D97-AF65-F5344CB8AC3E}">
        <p14:creationId xmlns:p14="http://schemas.microsoft.com/office/powerpoint/2010/main" val="41979408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8723"/>
                                        </p:tgtEl>
                                        <p:attrNameLst>
                                          <p:attrName>style.visibility</p:attrName>
                                        </p:attrNameLst>
                                      </p:cBhvr>
                                      <p:to>
                                        <p:strVal val="visible"/>
                                      </p:to>
                                    </p:set>
                                    <p:animEffect transition="in" filter="wipe(left)">
                                      <p:cBhvr>
                                        <p:cTn id="7" dur="1000"/>
                                        <p:tgtEl>
                                          <p:spTgt spid="1438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39747" name="Rectangle 3"/>
          <p:cNvSpPr>
            <a:spLocks noChangeArrowheads="1"/>
          </p:cNvSpPr>
          <p:nvPr/>
        </p:nvSpPr>
        <p:spPr bwMode="auto">
          <a:xfrm>
            <a:off x="2351088" y="1125538"/>
            <a:ext cx="73453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4D4D4D"/>
                </a:solidFill>
                <a:ea typeface="楷体_GB2312" pitchFamily="49" charset="-122"/>
              </a:rPr>
              <a:t>(3) free</a:t>
            </a:r>
            <a:r>
              <a:rPr kumimoji="1" lang="zh-CN" altLang="en-US" sz="2800">
                <a:solidFill>
                  <a:srgbClr val="4D4D4D"/>
                </a:solidFill>
                <a:ea typeface="楷体_GB2312" pitchFamily="49" charset="-122"/>
              </a:rPr>
              <a:t>函数</a:t>
            </a:r>
          </a:p>
          <a:p>
            <a:pPr algn="l">
              <a:spcBef>
                <a:spcPct val="20000"/>
              </a:spcBef>
            </a:pPr>
            <a:r>
              <a:rPr kumimoji="1" lang="zh-CN" altLang="en-US" sz="2800">
                <a:solidFill>
                  <a:srgbClr val="800000"/>
                </a:solidFill>
                <a:ea typeface="楷体_GB2312" pitchFamily="49" charset="-122"/>
              </a:rPr>
              <a:t>        其函数原型为</a:t>
            </a:r>
            <a:r>
              <a:rPr kumimoji="1" lang="en-US" altLang="zh-CN" sz="2800">
                <a:solidFill>
                  <a:srgbClr val="800000"/>
                </a:solidFill>
                <a:ea typeface="楷体_GB2312" pitchFamily="49" charset="-122"/>
              </a:rPr>
              <a:t>void free</a:t>
            </a:r>
            <a:r>
              <a:rPr kumimoji="1" lang="zh-CN" altLang="en-US" sz="2800">
                <a:solidFill>
                  <a:srgbClr val="800000"/>
                </a:solidFill>
                <a:ea typeface="楷体_GB2312" pitchFamily="49" charset="-122"/>
              </a:rPr>
              <a:t>（</a:t>
            </a:r>
            <a:r>
              <a:rPr kumimoji="1" lang="en-US" altLang="zh-CN" sz="2800">
                <a:solidFill>
                  <a:srgbClr val="800000"/>
                </a:solidFill>
                <a:ea typeface="楷体_GB2312" pitchFamily="49" charset="-122"/>
              </a:rPr>
              <a:t>void *p</a:t>
            </a:r>
            <a:r>
              <a:rPr kumimoji="1" lang="zh-CN" altLang="en-US" sz="2800">
                <a:solidFill>
                  <a:srgbClr val="800000"/>
                </a:solidFill>
                <a:ea typeface="楷体_GB2312" pitchFamily="49" charset="-122"/>
              </a:rPr>
              <a:t>）</a:t>
            </a:r>
            <a:r>
              <a:rPr kumimoji="1" lang="en-US" altLang="zh-CN" sz="2800">
                <a:solidFill>
                  <a:srgbClr val="800000"/>
                </a:solidFill>
                <a:ea typeface="楷体_GB2312" pitchFamily="49" charset="-122"/>
              </a:rPr>
              <a:t>;</a:t>
            </a:r>
            <a:r>
              <a:rPr kumimoji="1" lang="zh-CN" altLang="en-US" sz="2800">
                <a:solidFill>
                  <a:srgbClr val="800000"/>
                </a:solidFill>
                <a:ea typeface="楷体_GB2312" pitchFamily="49" charset="-122"/>
              </a:rPr>
              <a:t>其作用</a:t>
            </a:r>
          </a:p>
          <a:p>
            <a:pPr algn="l">
              <a:spcBef>
                <a:spcPct val="20000"/>
              </a:spcBef>
            </a:pPr>
            <a:r>
              <a:rPr kumimoji="1" lang="zh-CN" altLang="en-US" sz="2800">
                <a:solidFill>
                  <a:srgbClr val="800000"/>
                </a:solidFill>
                <a:ea typeface="楷体_GB2312" pitchFamily="49" charset="-122"/>
              </a:rPr>
              <a:t>是释放由ｐ指向的内存区，使这部分内存区能</a:t>
            </a:r>
          </a:p>
          <a:p>
            <a:pPr algn="l">
              <a:spcBef>
                <a:spcPct val="20000"/>
              </a:spcBef>
            </a:pPr>
            <a:r>
              <a:rPr kumimoji="1" lang="zh-CN" altLang="en-US" sz="2800">
                <a:solidFill>
                  <a:srgbClr val="800000"/>
                </a:solidFill>
                <a:ea typeface="楷体_GB2312" pitchFamily="49" charset="-122"/>
              </a:rPr>
              <a:t>被其他变量使用。ｐ是最近一次调用</a:t>
            </a:r>
            <a:r>
              <a:rPr kumimoji="1" lang="en-US" altLang="zh-CN" sz="2800">
                <a:solidFill>
                  <a:srgbClr val="800000"/>
                </a:solidFill>
                <a:ea typeface="楷体_GB2312" pitchFamily="49" charset="-122"/>
              </a:rPr>
              <a:t>calloc</a:t>
            </a:r>
            <a:r>
              <a:rPr kumimoji="1" lang="zh-CN" altLang="en-US" sz="2800">
                <a:solidFill>
                  <a:srgbClr val="800000"/>
                </a:solidFill>
                <a:ea typeface="楷体_GB2312" pitchFamily="49" charset="-122"/>
              </a:rPr>
              <a:t>或</a:t>
            </a:r>
          </a:p>
          <a:p>
            <a:pPr algn="l">
              <a:spcBef>
                <a:spcPct val="20000"/>
              </a:spcBef>
              <a:spcAft>
                <a:spcPct val="75000"/>
              </a:spcAft>
            </a:pPr>
            <a:r>
              <a:rPr kumimoji="1" lang="en-US" altLang="zh-CN" sz="2800">
                <a:solidFill>
                  <a:srgbClr val="800000"/>
                </a:solidFill>
                <a:ea typeface="楷体_GB2312" pitchFamily="49" charset="-122"/>
              </a:rPr>
              <a:t>malloc</a:t>
            </a:r>
            <a:r>
              <a:rPr kumimoji="1" lang="zh-CN" altLang="en-US" sz="2800">
                <a:solidFill>
                  <a:srgbClr val="800000"/>
                </a:solidFill>
                <a:ea typeface="楷体_GB2312" pitchFamily="49" charset="-122"/>
              </a:rPr>
              <a:t>函数时返回的值。</a:t>
            </a:r>
            <a:r>
              <a:rPr kumimoji="1" lang="en-US" altLang="zh-CN" sz="2800">
                <a:solidFill>
                  <a:srgbClr val="800000"/>
                </a:solidFill>
                <a:ea typeface="楷体_GB2312" pitchFamily="49" charset="-122"/>
              </a:rPr>
              <a:t>free</a:t>
            </a:r>
            <a:r>
              <a:rPr kumimoji="1" lang="zh-CN" altLang="en-US" sz="2800">
                <a:solidFill>
                  <a:srgbClr val="800000"/>
                </a:solidFill>
                <a:ea typeface="楷体_GB2312" pitchFamily="49" charset="-122"/>
              </a:rPr>
              <a:t>函数无返回值</a:t>
            </a:r>
            <a:r>
              <a:rPr kumimoji="1" lang="en-US" altLang="zh-CN" sz="2800">
                <a:solidFill>
                  <a:srgbClr val="800000"/>
                </a:solidFill>
                <a:ea typeface="楷体_GB2312" pitchFamily="49" charset="-122"/>
              </a:rPr>
              <a:t>.</a:t>
            </a:r>
          </a:p>
          <a:p>
            <a:pPr algn="l"/>
            <a:r>
              <a:rPr kumimoji="1" lang="en-US" altLang="zh-CN" sz="2800">
                <a:latin typeface="黑体" panose="02010609060101010101" pitchFamily="49" charset="-122"/>
                <a:ea typeface="黑体" panose="02010609060101010101" pitchFamily="49" charset="-122"/>
              </a:rPr>
              <a:t>   </a:t>
            </a:r>
            <a:r>
              <a:rPr kumimoji="1" lang="zh-CN" altLang="en-US" sz="2800">
                <a:latin typeface="黑体" panose="02010609060101010101" pitchFamily="49" charset="-122"/>
                <a:ea typeface="黑体" panose="02010609060101010101" pitchFamily="49" charset="-122"/>
              </a:rPr>
              <a:t>以前的Ｃ版本提供的</a:t>
            </a:r>
            <a:r>
              <a:rPr kumimoji="1" lang="en-US" altLang="zh-CN" sz="2800">
                <a:latin typeface="黑体" panose="02010609060101010101" pitchFamily="49" charset="-122"/>
                <a:ea typeface="黑体" panose="02010609060101010101" pitchFamily="49" charset="-122"/>
              </a:rPr>
              <a:t>malloc</a:t>
            </a:r>
            <a:r>
              <a:rPr kumimoji="1" lang="zh-CN" altLang="en-US" sz="2800">
                <a:latin typeface="黑体" panose="02010609060101010101" pitchFamily="49" charset="-122"/>
                <a:ea typeface="黑体" panose="02010609060101010101" pitchFamily="49" charset="-122"/>
              </a:rPr>
              <a:t>和</a:t>
            </a:r>
            <a:r>
              <a:rPr kumimoji="1" lang="en-US" altLang="zh-CN" sz="2800">
                <a:latin typeface="黑体" panose="02010609060101010101" pitchFamily="49" charset="-122"/>
                <a:ea typeface="黑体" panose="02010609060101010101" pitchFamily="49" charset="-122"/>
              </a:rPr>
              <a:t>calloc</a:t>
            </a:r>
            <a:r>
              <a:rPr kumimoji="1" lang="zh-CN" altLang="en-US" sz="2800">
                <a:latin typeface="黑体" panose="02010609060101010101" pitchFamily="49" charset="-122"/>
                <a:ea typeface="黑体" panose="02010609060101010101" pitchFamily="49" charset="-122"/>
              </a:rPr>
              <a:t>函数</a:t>
            </a:r>
          </a:p>
          <a:p>
            <a:pPr algn="l"/>
            <a:r>
              <a:rPr kumimoji="1" lang="zh-CN" altLang="en-US" sz="2800">
                <a:latin typeface="黑体" panose="02010609060101010101" pitchFamily="49" charset="-122"/>
                <a:ea typeface="黑体" panose="02010609060101010101" pitchFamily="49" charset="-122"/>
              </a:rPr>
              <a:t>得到的是指向字符型数据的指针。 </a:t>
            </a:r>
            <a:r>
              <a:rPr kumimoji="1" lang="en-US" altLang="zh-CN" sz="2800">
                <a:latin typeface="黑体" panose="02010609060101010101" pitchFamily="49" charset="-122"/>
                <a:ea typeface="黑体" panose="02010609060101010101" pitchFamily="49" charset="-122"/>
              </a:rPr>
              <a:t>ANSI </a:t>
            </a:r>
            <a:r>
              <a:rPr kumimoji="1" lang="zh-CN" altLang="en-US" sz="2800">
                <a:latin typeface="黑体" panose="02010609060101010101" pitchFamily="49" charset="-122"/>
                <a:ea typeface="黑体" panose="02010609060101010101" pitchFamily="49" charset="-122"/>
              </a:rPr>
              <a:t>Ｃ提</a:t>
            </a:r>
          </a:p>
          <a:p>
            <a:pPr algn="l"/>
            <a:r>
              <a:rPr kumimoji="1" lang="zh-CN" altLang="en-US" sz="2800">
                <a:latin typeface="黑体" panose="02010609060101010101" pitchFamily="49" charset="-122"/>
                <a:ea typeface="黑体" panose="02010609060101010101" pitchFamily="49" charset="-122"/>
              </a:rPr>
              <a:t>供的</a:t>
            </a:r>
            <a:r>
              <a:rPr kumimoji="1" lang="en-US" altLang="zh-CN" sz="2800">
                <a:latin typeface="黑体" panose="02010609060101010101" pitchFamily="49" charset="-122"/>
                <a:ea typeface="黑体" panose="02010609060101010101" pitchFamily="49" charset="-122"/>
              </a:rPr>
              <a:t>malloc</a:t>
            </a:r>
            <a:r>
              <a:rPr kumimoji="1" lang="zh-CN" altLang="en-US" sz="2800">
                <a:latin typeface="黑体" panose="02010609060101010101" pitchFamily="49" charset="-122"/>
                <a:ea typeface="黑体" panose="02010609060101010101" pitchFamily="49" charset="-122"/>
              </a:rPr>
              <a:t>和</a:t>
            </a:r>
            <a:r>
              <a:rPr kumimoji="1" lang="en-US" altLang="zh-CN" sz="2800">
                <a:latin typeface="黑体" panose="02010609060101010101" pitchFamily="49" charset="-122"/>
                <a:ea typeface="黑体" panose="02010609060101010101" pitchFamily="49" charset="-122"/>
              </a:rPr>
              <a:t>calloc</a:t>
            </a:r>
            <a:r>
              <a:rPr kumimoji="1" lang="zh-CN" altLang="en-US" sz="2800">
                <a:latin typeface="黑体" panose="02010609060101010101" pitchFamily="49" charset="-122"/>
                <a:ea typeface="黑体" panose="02010609060101010101" pitchFamily="49" charset="-122"/>
              </a:rPr>
              <a:t>函数规定为</a:t>
            </a:r>
            <a:r>
              <a:rPr kumimoji="1" lang="en-US" altLang="zh-CN" sz="2800">
                <a:latin typeface="黑体" panose="02010609060101010101" pitchFamily="49" charset="-122"/>
                <a:ea typeface="黑体" panose="02010609060101010101" pitchFamily="49" charset="-122"/>
              </a:rPr>
              <a:t>void</a:t>
            </a:r>
            <a:r>
              <a:rPr kumimoji="1" lang="zh-CN" altLang="en-US" sz="2800">
                <a:latin typeface="黑体" panose="02010609060101010101" pitchFamily="49" charset="-122"/>
                <a:ea typeface="黑体" panose="02010609060101010101" pitchFamily="49" charset="-122"/>
              </a:rPr>
              <a:t>类型。</a:t>
            </a:r>
          </a:p>
          <a:p>
            <a:pPr algn="l">
              <a:spcBef>
                <a:spcPct val="20000"/>
              </a:spcBef>
            </a:pPr>
            <a:endParaRPr kumimoji="1" lang="zh-CN" altLang="en-US" sz="2800">
              <a:solidFill>
                <a:srgbClr val="4D4D4D"/>
              </a:solidFill>
              <a:ea typeface="楷体_GB2312" pitchFamily="49" charset="-122"/>
            </a:endParaRPr>
          </a:p>
          <a:p>
            <a:pPr algn="l">
              <a:spcBef>
                <a:spcPct val="20000"/>
              </a:spcBef>
            </a:pPr>
            <a:endParaRPr kumimoji="1" lang="en-US" altLang="zh-CN" sz="2800">
              <a:solidFill>
                <a:srgbClr val="4D4D4D"/>
              </a:solidFill>
              <a:ea typeface="楷体_GB2312" pitchFamily="49" charset="-122"/>
            </a:endParaRPr>
          </a:p>
        </p:txBody>
      </p:sp>
    </p:spTree>
    <p:extLst>
      <p:ext uri="{BB962C8B-B14F-4D97-AF65-F5344CB8AC3E}">
        <p14:creationId xmlns:p14="http://schemas.microsoft.com/office/powerpoint/2010/main" val="797508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9747"/>
                                        </p:tgtEl>
                                        <p:attrNameLst>
                                          <p:attrName>style.visibility</p:attrName>
                                        </p:attrNameLst>
                                      </p:cBhvr>
                                      <p:to>
                                        <p:strVal val="visible"/>
                                      </p:to>
                                    </p:set>
                                    <p:animEffect transition="in" filter="wipe(left)">
                                      <p:cBhvr>
                                        <p:cTn id="7" dur="1000"/>
                                        <p:tgtEl>
                                          <p:spTgt spid="143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0771" name="Rectangle 3"/>
          <p:cNvSpPr>
            <a:spLocks noChangeArrowheads="1"/>
          </p:cNvSpPr>
          <p:nvPr/>
        </p:nvSpPr>
        <p:spPr bwMode="auto">
          <a:xfrm>
            <a:off x="2135189" y="1125538"/>
            <a:ext cx="79216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latin typeface="宋体" panose="02010600030101010101" pitchFamily="2" charset="-122"/>
              </a:rPr>
              <a:t>11.7.4 </a:t>
            </a:r>
            <a:r>
              <a:rPr kumimoji="1" lang="zh-CN" altLang="en-US" sz="3200" b="1">
                <a:latin typeface="宋体" panose="02010600030101010101" pitchFamily="2" charset="-122"/>
              </a:rPr>
              <a:t>建立动态链表</a:t>
            </a:r>
          </a:p>
          <a:p>
            <a:pPr algn="l">
              <a:spcBef>
                <a:spcPct val="20000"/>
              </a:spcBef>
            </a:pPr>
            <a:r>
              <a:rPr kumimoji="1" lang="zh-CN" altLang="en-US" sz="2800">
                <a:solidFill>
                  <a:srgbClr val="000099"/>
                </a:solidFill>
                <a:latin typeface="黑体" panose="02010609060101010101" pitchFamily="49" charset="-122"/>
                <a:ea typeface="黑体" panose="02010609060101010101" pitchFamily="49" charset="-122"/>
              </a:rPr>
              <a:t>    所谓建立动态链表是指在程序执行过程中从</a:t>
            </a:r>
          </a:p>
          <a:p>
            <a:pPr algn="l">
              <a:spcBef>
                <a:spcPct val="20000"/>
              </a:spcBef>
            </a:pPr>
            <a:r>
              <a:rPr kumimoji="1" lang="zh-CN" altLang="en-US" sz="2800">
                <a:solidFill>
                  <a:srgbClr val="000099"/>
                </a:solidFill>
                <a:latin typeface="黑体" panose="02010609060101010101" pitchFamily="49" charset="-122"/>
                <a:ea typeface="黑体" panose="02010609060101010101" pitchFamily="49" charset="-122"/>
              </a:rPr>
              <a:t>无到有地建立起一个链表，即一个一个地开辟结</a:t>
            </a:r>
          </a:p>
          <a:p>
            <a:pPr algn="l">
              <a:spcBef>
                <a:spcPct val="20000"/>
              </a:spcBef>
            </a:pPr>
            <a:r>
              <a:rPr kumimoji="1" lang="zh-CN" altLang="en-US" sz="2800">
                <a:solidFill>
                  <a:srgbClr val="000099"/>
                </a:solidFill>
                <a:latin typeface="黑体" panose="02010609060101010101" pitchFamily="49" charset="-122"/>
                <a:ea typeface="黑体" panose="02010609060101010101" pitchFamily="49" charset="-122"/>
              </a:rPr>
              <a:t>点和输入各结点数据，并建立起前后相链的关系</a:t>
            </a:r>
          </a:p>
          <a:p>
            <a:pPr algn="l">
              <a:spcBef>
                <a:spcPct val="60000"/>
              </a:spcBef>
            </a:pPr>
            <a:r>
              <a:rPr kumimoji="1" lang="zh-CN" altLang="en-US" sz="2800" u="sng"/>
              <a:t>例</a:t>
            </a:r>
            <a:r>
              <a:rPr kumimoji="1" lang="en-US" altLang="zh-CN" sz="2800" u="sng"/>
              <a:t>11.5  </a:t>
            </a:r>
            <a:r>
              <a:rPr kumimoji="1" lang="zh-CN" altLang="en-US" sz="2800"/>
              <a:t>写一函数建立一个有</a:t>
            </a:r>
            <a:r>
              <a:rPr kumimoji="1" lang="en-US" altLang="zh-CN" sz="2800"/>
              <a:t>3</a:t>
            </a:r>
            <a:r>
              <a:rPr kumimoji="1" lang="zh-CN" altLang="en-US" sz="2800"/>
              <a:t>名学生数据的单向动</a:t>
            </a:r>
          </a:p>
          <a:p>
            <a:pPr algn="l">
              <a:spcBef>
                <a:spcPct val="60000"/>
              </a:spcBef>
            </a:pPr>
            <a:r>
              <a:rPr kumimoji="1" lang="zh-CN" altLang="en-US" sz="2800"/>
              <a:t>态链表</a:t>
            </a:r>
            <a:r>
              <a:rPr kumimoji="1" lang="en-US" altLang="zh-CN" sz="2800"/>
              <a:t>.</a:t>
            </a:r>
          </a:p>
          <a:p>
            <a:pPr algn="l">
              <a:spcBef>
                <a:spcPct val="20000"/>
              </a:spcBef>
            </a:pPr>
            <a:r>
              <a:rPr kumimoji="1" lang="zh-CN" altLang="en-US" sz="2800">
                <a:solidFill>
                  <a:srgbClr val="CC0000"/>
                </a:solidFill>
                <a:latin typeface="黑体" panose="02010609060101010101" pitchFamily="49" charset="-122"/>
                <a:ea typeface="黑体" panose="02010609060101010101" pitchFamily="49" charset="-122"/>
              </a:rPr>
              <a:t>算法如图</a:t>
            </a:r>
          </a:p>
        </p:txBody>
      </p:sp>
      <p:grpSp>
        <p:nvGrpSpPr>
          <p:cNvPr id="2" name="Group 4"/>
          <p:cNvGrpSpPr>
            <a:grpSpLocks/>
          </p:cNvGrpSpPr>
          <p:nvPr/>
        </p:nvGrpSpPr>
        <p:grpSpPr bwMode="auto">
          <a:xfrm>
            <a:off x="5448300" y="765176"/>
            <a:ext cx="4967288" cy="5832475"/>
            <a:chOff x="2472" y="482"/>
            <a:chExt cx="3129" cy="3674"/>
          </a:xfrm>
        </p:grpSpPr>
        <p:sp>
          <p:nvSpPr>
            <p:cNvPr id="1440773" name="Rectangle 5"/>
            <p:cNvSpPr>
              <a:spLocks noChangeArrowheads="1"/>
            </p:cNvSpPr>
            <p:nvPr/>
          </p:nvSpPr>
          <p:spPr bwMode="auto">
            <a:xfrm>
              <a:off x="2472" y="482"/>
              <a:ext cx="3129" cy="3674"/>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11-12</a:t>
              </a:r>
            </a:p>
          </p:txBody>
        </p:sp>
        <p:pic>
          <p:nvPicPr>
            <p:cNvPr id="715782" name="Picture 6" descr="k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 y="618"/>
              <a:ext cx="2494"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58377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0771"/>
                                        </p:tgtEl>
                                        <p:attrNameLst>
                                          <p:attrName>style.visibility</p:attrName>
                                        </p:attrNameLst>
                                      </p:cBhvr>
                                      <p:to>
                                        <p:strVal val="visible"/>
                                      </p:to>
                                    </p:set>
                                    <p:animEffect transition="in" filter="wipe(left)">
                                      <p:cBhvr>
                                        <p:cTn id="7" dur="1000"/>
                                        <p:tgtEl>
                                          <p:spTgt spid="144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1795" name="Rectangle 3"/>
          <p:cNvSpPr>
            <a:spLocks noChangeArrowheads="1"/>
          </p:cNvSpPr>
          <p:nvPr/>
        </p:nvSpPr>
        <p:spPr bwMode="auto">
          <a:xfrm>
            <a:off x="2135189" y="1125538"/>
            <a:ext cx="79216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CC0000"/>
                </a:solidFill>
                <a:latin typeface="黑体" panose="02010609060101010101" pitchFamily="49" charset="-122"/>
                <a:ea typeface="黑体" panose="02010609060101010101" pitchFamily="49" charset="-122"/>
              </a:rPr>
              <a:t>算法的实现：</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latin typeface="楷体_GB2312" pitchFamily="49" charset="-122"/>
                <a:ea typeface="楷体_GB2312" pitchFamily="49" charset="-122"/>
              </a:rPr>
              <a:t>我们约定学号不会为零，如果输入的学号为</a:t>
            </a:r>
          </a:p>
          <a:p>
            <a:pPr algn="l">
              <a:spcBef>
                <a:spcPct val="20000"/>
              </a:spcBef>
            </a:pPr>
            <a:r>
              <a:rPr kumimoji="1" lang="zh-CN" altLang="en-US" sz="2800">
                <a:latin typeface="楷体_GB2312" pitchFamily="49" charset="-122"/>
                <a:ea typeface="楷体_GB2312" pitchFamily="49" charset="-122"/>
              </a:rPr>
              <a:t>０，则表示建立链表的过程完成，该结点不应连</a:t>
            </a:r>
          </a:p>
          <a:p>
            <a:pPr algn="l">
              <a:spcBef>
                <a:spcPct val="20000"/>
              </a:spcBef>
            </a:pPr>
            <a:r>
              <a:rPr kumimoji="1" lang="zh-CN" altLang="en-US" sz="2800">
                <a:latin typeface="楷体_GB2312" pitchFamily="49" charset="-122"/>
                <a:ea typeface="楷体_GB2312" pitchFamily="49" charset="-122"/>
              </a:rPr>
              <a:t>接到链表中。</a:t>
            </a:r>
          </a:p>
          <a:p>
            <a:pPr algn="l">
              <a:spcBef>
                <a:spcPct val="20000"/>
              </a:spcBef>
            </a:pPr>
            <a:r>
              <a:rPr kumimoji="1" lang="zh-CN" altLang="en-US" sz="2800">
                <a:latin typeface="楷体_GB2312" pitchFamily="49" charset="-122"/>
                <a:ea typeface="楷体_GB2312" pitchFamily="49" charset="-122"/>
              </a:rPr>
              <a:t>    如果输入的</a:t>
            </a:r>
            <a:r>
              <a:rPr kumimoji="1" lang="en-US" altLang="zh-CN" sz="2800">
                <a:latin typeface="楷体_GB2312" pitchFamily="49" charset="-122"/>
                <a:ea typeface="楷体_GB2312" pitchFamily="49" charset="-122"/>
              </a:rPr>
              <a:t>p1-&gt;num</a:t>
            </a:r>
            <a:r>
              <a:rPr kumimoji="1" lang="zh-CN" altLang="en-US" sz="2800">
                <a:latin typeface="楷体_GB2312" pitchFamily="49" charset="-122"/>
                <a:ea typeface="楷体_GB2312" pitchFamily="49" charset="-122"/>
              </a:rPr>
              <a:t>不等于０，则输入的是第</a:t>
            </a:r>
          </a:p>
          <a:p>
            <a:pPr algn="l">
              <a:spcBef>
                <a:spcPct val="20000"/>
              </a:spcBef>
            </a:pPr>
            <a:r>
              <a:rPr kumimoji="1" lang="zh-CN" altLang="en-US" sz="2800">
                <a:latin typeface="楷体_GB2312" pitchFamily="49" charset="-122"/>
                <a:ea typeface="楷体_GB2312" pitchFamily="49" charset="-122"/>
              </a:rPr>
              <a:t>一个结点数据（</a:t>
            </a:r>
            <a:r>
              <a:rPr kumimoji="1" lang="en-US" altLang="zh-CN" sz="2800">
                <a:latin typeface="楷体_GB2312" pitchFamily="49" charset="-122"/>
                <a:ea typeface="楷体_GB2312" pitchFamily="49" charset="-122"/>
              </a:rPr>
              <a:t>n=1</a:t>
            </a:r>
            <a:r>
              <a:rPr kumimoji="1" lang="zh-CN" altLang="en-US" sz="2800">
                <a:latin typeface="楷体_GB2312" pitchFamily="49" charset="-122"/>
                <a:ea typeface="楷体_GB2312" pitchFamily="49" charset="-122"/>
              </a:rPr>
              <a:t>），令</a:t>
            </a:r>
            <a:r>
              <a:rPr kumimoji="1" lang="en-US" altLang="zh-CN" sz="2800">
                <a:latin typeface="楷体_GB2312" pitchFamily="49" charset="-122"/>
                <a:ea typeface="楷体_GB2312" pitchFamily="49" charset="-122"/>
              </a:rPr>
              <a:t>head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p1</a:t>
            </a:r>
            <a:r>
              <a:rPr kumimoji="1" lang="zh-CN" altLang="en-US" sz="2800">
                <a:latin typeface="楷体_GB2312" pitchFamily="49" charset="-122"/>
                <a:ea typeface="楷体_GB2312" pitchFamily="49" charset="-122"/>
              </a:rPr>
              <a:t>，即把</a:t>
            </a:r>
            <a:r>
              <a:rPr kumimoji="1" lang="en-US" altLang="zh-CN" sz="2800">
                <a:latin typeface="楷体_GB2312" pitchFamily="49" charset="-122"/>
                <a:ea typeface="楷体_GB2312" pitchFamily="49" charset="-122"/>
              </a:rPr>
              <a:t>p1</a:t>
            </a:r>
            <a:r>
              <a:rPr kumimoji="1" lang="zh-CN" altLang="en-US" sz="2800">
                <a:latin typeface="楷体_GB2312" pitchFamily="49" charset="-122"/>
                <a:ea typeface="楷体_GB2312" pitchFamily="49" charset="-122"/>
              </a:rPr>
              <a:t>的值</a:t>
            </a:r>
          </a:p>
          <a:p>
            <a:pPr algn="l">
              <a:spcBef>
                <a:spcPct val="20000"/>
              </a:spcBef>
            </a:pPr>
            <a:r>
              <a:rPr kumimoji="1" lang="zh-CN" altLang="en-US" sz="2800">
                <a:latin typeface="楷体_GB2312" pitchFamily="49" charset="-122"/>
                <a:ea typeface="楷体_GB2312" pitchFamily="49" charset="-122"/>
              </a:rPr>
              <a:t>赋给</a:t>
            </a:r>
            <a:r>
              <a:rPr kumimoji="1" lang="en-US" altLang="zh-CN" sz="2800">
                <a:latin typeface="楷体_GB2312" pitchFamily="49" charset="-122"/>
                <a:ea typeface="楷体_GB2312" pitchFamily="49" charset="-122"/>
              </a:rPr>
              <a:t>head</a:t>
            </a:r>
            <a:r>
              <a:rPr kumimoji="1" lang="zh-CN" altLang="en-US" sz="2800">
                <a:latin typeface="楷体_GB2312" pitchFamily="49" charset="-122"/>
                <a:ea typeface="楷体_GB2312" pitchFamily="49" charset="-122"/>
              </a:rPr>
              <a:t>，也就是使</a:t>
            </a:r>
            <a:r>
              <a:rPr kumimoji="1" lang="en-US" altLang="zh-CN" sz="2800">
                <a:latin typeface="楷体_GB2312" pitchFamily="49" charset="-122"/>
                <a:ea typeface="楷体_GB2312" pitchFamily="49" charset="-122"/>
              </a:rPr>
              <a:t>head</a:t>
            </a:r>
            <a:r>
              <a:rPr kumimoji="1" lang="zh-CN" altLang="en-US" sz="2800">
                <a:latin typeface="楷体_GB2312" pitchFamily="49" charset="-122"/>
                <a:ea typeface="楷体_GB2312" pitchFamily="49" charset="-122"/>
              </a:rPr>
              <a:t>也指向新开辟的结点</a:t>
            </a:r>
            <a:r>
              <a:rPr kumimoji="1" lang="en-US" altLang="zh-CN" sz="2800">
                <a:latin typeface="楷体_GB2312" pitchFamily="49" charset="-122"/>
                <a:ea typeface="楷体_GB2312" pitchFamily="49" charset="-122"/>
              </a:rPr>
              <a:t>p1</a:t>
            </a:r>
          </a:p>
          <a:p>
            <a:pPr algn="l">
              <a:spcBef>
                <a:spcPct val="20000"/>
              </a:spcBef>
            </a:pPr>
            <a:r>
              <a:rPr kumimoji="1" lang="zh-CN" altLang="en-US" sz="2800">
                <a:latin typeface="楷体_GB2312" pitchFamily="49" charset="-122"/>
                <a:ea typeface="楷体_GB2312" pitchFamily="49" charset="-122"/>
              </a:rPr>
              <a:t>所指向的新开辟的结点就成为链表中第一个结点</a:t>
            </a:r>
            <a:endParaRPr kumimoji="1" lang="zh-CN" altLang="en-US" sz="2800">
              <a:latin typeface="黑体" panose="02010609060101010101" pitchFamily="49" charset="-122"/>
              <a:ea typeface="黑体" panose="02010609060101010101" pitchFamily="49" charset="-122"/>
            </a:endParaRPr>
          </a:p>
        </p:txBody>
      </p:sp>
      <p:grpSp>
        <p:nvGrpSpPr>
          <p:cNvPr id="2" name="Group 4"/>
          <p:cNvGrpSpPr>
            <a:grpSpLocks/>
          </p:cNvGrpSpPr>
          <p:nvPr/>
        </p:nvGrpSpPr>
        <p:grpSpPr bwMode="auto">
          <a:xfrm>
            <a:off x="6888164" y="2060576"/>
            <a:ext cx="3527425" cy="3889375"/>
            <a:chOff x="3379" y="1706"/>
            <a:chExt cx="2222" cy="2450"/>
          </a:xfrm>
        </p:grpSpPr>
        <p:sp>
          <p:nvSpPr>
            <p:cNvPr id="1441797" name="Rectangle 5"/>
            <p:cNvSpPr>
              <a:spLocks noChangeArrowheads="1"/>
            </p:cNvSpPr>
            <p:nvPr/>
          </p:nvSpPr>
          <p:spPr bwMode="auto">
            <a:xfrm>
              <a:off x="3379" y="1706"/>
              <a:ext cx="2222" cy="24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11-13</a:t>
              </a:r>
            </a:p>
          </p:txBody>
        </p:sp>
        <p:pic>
          <p:nvPicPr>
            <p:cNvPr id="716806" name="Picture 6" descr="k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 y="1888"/>
              <a:ext cx="1859"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149638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1795"/>
                                        </p:tgtEl>
                                        <p:attrNameLst>
                                          <p:attrName>style.visibility</p:attrName>
                                        </p:attrNameLst>
                                      </p:cBhvr>
                                      <p:to>
                                        <p:strVal val="visible"/>
                                      </p:to>
                                    </p:set>
                                    <p:animEffect transition="in" filter="wipe(left)">
                                      <p:cBhvr>
                                        <p:cTn id="7" dur="1000"/>
                                        <p:tgtEl>
                                          <p:spTgt spid="1441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79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2819" name="Rectangle 3"/>
          <p:cNvSpPr>
            <a:spLocks noChangeArrowheads="1"/>
          </p:cNvSpPr>
          <p:nvPr/>
        </p:nvSpPr>
        <p:spPr bwMode="auto">
          <a:xfrm>
            <a:off x="2135189" y="1125538"/>
            <a:ext cx="79216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CC0000"/>
                </a:solidFill>
                <a:latin typeface="黑体" panose="02010609060101010101" pitchFamily="49" charset="-122"/>
                <a:ea typeface="黑体" panose="02010609060101010101" pitchFamily="49" charset="-122"/>
              </a:rPr>
              <a:t>算法的实现：</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再开辟另一个结点并使</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指向它，接着输入该</a:t>
            </a:r>
          </a:p>
          <a:p>
            <a:pPr algn="l">
              <a:spcBef>
                <a:spcPct val="20000"/>
              </a:spcBef>
            </a:pPr>
            <a:r>
              <a:rPr kumimoji="1" lang="zh-CN" altLang="en-US" sz="2800">
                <a:solidFill>
                  <a:srgbClr val="000099"/>
                </a:solidFill>
                <a:latin typeface="楷体_GB2312" pitchFamily="49" charset="-122"/>
                <a:ea typeface="楷体_GB2312" pitchFamily="49" charset="-122"/>
              </a:rPr>
              <a:t>结点的数据</a:t>
            </a:r>
            <a:r>
              <a:rPr kumimoji="1" lang="en-US" altLang="zh-CN" sz="2800">
                <a:solidFill>
                  <a:srgbClr val="000099"/>
                </a:solidFill>
                <a:latin typeface="楷体_GB2312" pitchFamily="49" charset="-122"/>
                <a:ea typeface="楷体_GB2312" pitchFamily="49" charset="-122"/>
              </a:rPr>
              <a:t>.</a:t>
            </a:r>
          </a:p>
        </p:txBody>
      </p:sp>
      <p:sp>
        <p:nvSpPr>
          <p:cNvPr id="1442820" name="Rectangle 4"/>
          <p:cNvSpPr>
            <a:spLocks noChangeArrowheads="1"/>
          </p:cNvSpPr>
          <p:nvPr/>
        </p:nvSpPr>
        <p:spPr bwMode="auto">
          <a:xfrm>
            <a:off x="2281239" y="2708276"/>
            <a:ext cx="75596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800000"/>
                </a:solidFill>
                <a:latin typeface="楷体_GB2312" pitchFamily="49" charset="-122"/>
                <a:ea typeface="楷体_GB2312" pitchFamily="49" charset="-122"/>
              </a:rPr>
              <a:t>如果输入的</a:t>
            </a:r>
            <a:r>
              <a:rPr kumimoji="1" lang="en-US" altLang="zh-CN" sz="2800">
                <a:solidFill>
                  <a:srgbClr val="800000"/>
                </a:solidFill>
                <a:latin typeface="楷体_GB2312" pitchFamily="49" charset="-122"/>
                <a:ea typeface="楷体_GB2312" pitchFamily="49" charset="-122"/>
              </a:rPr>
              <a:t>p1-&gt;num≠</a:t>
            </a:r>
            <a:r>
              <a:rPr kumimoji="1" lang="zh-CN" altLang="en-US" sz="2800">
                <a:solidFill>
                  <a:srgbClr val="800000"/>
                </a:solidFill>
                <a:latin typeface="楷体_GB2312" pitchFamily="49" charset="-122"/>
                <a:ea typeface="楷体_GB2312" pitchFamily="49" charset="-122"/>
              </a:rPr>
              <a:t>０，则应链入第２个结点</a:t>
            </a:r>
          </a:p>
          <a:p>
            <a:pPr algn="l">
              <a:spcBef>
                <a:spcPct val="20000"/>
              </a:spcBef>
            </a:pPr>
            <a:r>
              <a:rPr kumimoji="1" lang="zh-CN" altLang="en-US" sz="2800">
                <a:solidFill>
                  <a:srgbClr val="800000"/>
                </a:solidFill>
                <a:latin typeface="楷体_GB2312" pitchFamily="49" charset="-122"/>
                <a:ea typeface="楷体_GB2312" pitchFamily="49" charset="-122"/>
              </a:rPr>
              <a:t>（</a:t>
            </a:r>
            <a:r>
              <a:rPr kumimoji="1" lang="en-US" altLang="zh-CN" sz="2800">
                <a:solidFill>
                  <a:srgbClr val="800000"/>
                </a:solidFill>
                <a:latin typeface="楷体_GB2312" pitchFamily="49" charset="-122"/>
                <a:ea typeface="楷体_GB2312" pitchFamily="49" charset="-122"/>
              </a:rPr>
              <a:t>n=2), </a:t>
            </a:r>
            <a:r>
              <a:rPr kumimoji="1" lang="zh-CN" altLang="en-US" sz="2800">
                <a:solidFill>
                  <a:srgbClr val="800000"/>
                </a:solidFill>
                <a:latin typeface="楷体_GB2312" pitchFamily="49" charset="-122"/>
                <a:ea typeface="楷体_GB2312" pitchFamily="49" charset="-122"/>
              </a:rPr>
              <a:t>将新结点的地址赋给第一个结点的</a:t>
            </a:r>
          </a:p>
          <a:p>
            <a:pPr algn="l">
              <a:spcBef>
                <a:spcPct val="20000"/>
              </a:spcBef>
            </a:pPr>
            <a:r>
              <a:rPr kumimoji="1" lang="en-US" altLang="zh-CN" sz="2800">
                <a:solidFill>
                  <a:srgbClr val="800000"/>
                </a:solidFill>
                <a:latin typeface="楷体_GB2312" pitchFamily="49" charset="-122"/>
                <a:ea typeface="楷体_GB2312" pitchFamily="49" charset="-122"/>
              </a:rPr>
              <a:t>next</a:t>
            </a:r>
            <a:r>
              <a:rPr kumimoji="1" lang="zh-CN" altLang="en-US" sz="2800">
                <a:solidFill>
                  <a:srgbClr val="800000"/>
                </a:solidFill>
                <a:latin typeface="楷体_GB2312" pitchFamily="49" charset="-122"/>
                <a:ea typeface="楷体_GB2312" pitchFamily="49" charset="-122"/>
              </a:rPr>
              <a:t>成员</a:t>
            </a:r>
            <a:r>
              <a:rPr kumimoji="1" lang="en-US" altLang="zh-CN" sz="2800">
                <a:solidFill>
                  <a:srgbClr val="800000"/>
                </a:solidFill>
                <a:latin typeface="楷体_GB2312" pitchFamily="49" charset="-122"/>
                <a:ea typeface="楷体_GB2312" pitchFamily="49" charset="-122"/>
              </a:rPr>
              <a:t>.</a:t>
            </a:r>
          </a:p>
        </p:txBody>
      </p:sp>
      <p:sp>
        <p:nvSpPr>
          <p:cNvPr id="1442821" name="Rectangle 5"/>
          <p:cNvSpPr>
            <a:spLocks noChangeArrowheads="1"/>
          </p:cNvSpPr>
          <p:nvPr/>
        </p:nvSpPr>
        <p:spPr bwMode="auto">
          <a:xfrm>
            <a:off x="2281238" y="4437064"/>
            <a:ext cx="74152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接着使ｐ２＝ｐ１，也就是使ｐ２指向刚才建</a:t>
            </a:r>
          </a:p>
          <a:p>
            <a:pPr algn="l">
              <a:spcBef>
                <a:spcPct val="20000"/>
              </a:spcBef>
            </a:pPr>
            <a:r>
              <a:rPr kumimoji="1" lang="zh-CN" altLang="en-US" sz="2800">
                <a:solidFill>
                  <a:srgbClr val="000099"/>
                </a:solidFill>
                <a:latin typeface="楷体_GB2312" pitchFamily="49" charset="-122"/>
                <a:ea typeface="楷体_GB2312" pitchFamily="49" charset="-122"/>
              </a:rPr>
              <a:t>立的结点</a:t>
            </a:r>
            <a:endParaRPr kumimoji="1" lang="zh-CN" altLang="en-US" sz="2800">
              <a:solidFill>
                <a:srgbClr val="800000"/>
              </a:solidFill>
              <a:latin typeface="楷体_GB2312" pitchFamily="49" charset="-122"/>
              <a:ea typeface="楷体_GB2312" pitchFamily="49" charset="-122"/>
            </a:endParaRPr>
          </a:p>
        </p:txBody>
      </p:sp>
      <p:grpSp>
        <p:nvGrpSpPr>
          <p:cNvPr id="2" name="Group 6"/>
          <p:cNvGrpSpPr>
            <a:grpSpLocks/>
          </p:cNvGrpSpPr>
          <p:nvPr/>
        </p:nvGrpSpPr>
        <p:grpSpPr bwMode="auto">
          <a:xfrm>
            <a:off x="2279650" y="2565401"/>
            <a:ext cx="7704138" cy="3743325"/>
            <a:chOff x="476" y="1616"/>
            <a:chExt cx="4853" cy="2358"/>
          </a:xfrm>
        </p:grpSpPr>
        <p:sp>
          <p:nvSpPr>
            <p:cNvPr id="1442823" name="Rectangle 7"/>
            <p:cNvSpPr>
              <a:spLocks noChangeArrowheads="1"/>
            </p:cNvSpPr>
            <p:nvPr/>
          </p:nvSpPr>
          <p:spPr bwMode="auto">
            <a:xfrm>
              <a:off x="476" y="1616"/>
              <a:ext cx="4853" cy="235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11-14</a:t>
              </a:r>
            </a:p>
          </p:txBody>
        </p:sp>
        <p:pic>
          <p:nvPicPr>
            <p:cNvPr id="717832" name="Picture 8" descr="k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1752"/>
              <a:ext cx="4536"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38532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2819"/>
                                        </p:tgtEl>
                                        <p:attrNameLst>
                                          <p:attrName>style.visibility</p:attrName>
                                        </p:attrNameLst>
                                      </p:cBhvr>
                                      <p:to>
                                        <p:strVal val="visible"/>
                                      </p:to>
                                    </p:set>
                                    <p:animEffect transition="in" filter="wipe(left)">
                                      <p:cBhvr>
                                        <p:cTn id="7" dur="1000"/>
                                        <p:tgtEl>
                                          <p:spTgt spid="1442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2820"/>
                                        </p:tgtEl>
                                        <p:attrNameLst>
                                          <p:attrName>style.visibility</p:attrName>
                                        </p:attrNameLst>
                                      </p:cBhvr>
                                      <p:to>
                                        <p:strVal val="visible"/>
                                      </p:to>
                                    </p:set>
                                    <p:animEffect transition="in" filter="wipe(left)">
                                      <p:cBhvr>
                                        <p:cTn id="12" dur="1000"/>
                                        <p:tgtEl>
                                          <p:spTgt spid="1442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2821"/>
                                        </p:tgtEl>
                                        <p:attrNameLst>
                                          <p:attrName>style.visibility</p:attrName>
                                        </p:attrNameLst>
                                      </p:cBhvr>
                                      <p:to>
                                        <p:strVal val="visible"/>
                                      </p:to>
                                    </p:set>
                                    <p:animEffect transition="in" filter="wipe(left)">
                                      <p:cBhvr>
                                        <p:cTn id="17" dur="1000"/>
                                        <p:tgtEl>
                                          <p:spTgt spid="1442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819" grpId="0" autoUpdateAnimBg="0"/>
      <p:bldP spid="1442820" grpId="0" autoUpdateAnimBg="0"/>
      <p:bldP spid="144282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397763"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§11.1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概述</a:t>
            </a:r>
          </a:p>
        </p:txBody>
      </p:sp>
      <p:sp>
        <p:nvSpPr>
          <p:cNvPr id="1397764" name="Rectangle 4"/>
          <p:cNvSpPr>
            <a:spLocks noChangeArrowheads="1"/>
          </p:cNvSpPr>
          <p:nvPr/>
        </p:nvSpPr>
        <p:spPr bwMode="auto">
          <a:xfrm>
            <a:off x="2279651" y="1268413"/>
            <a:ext cx="75612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99"/>
              </a:buClr>
              <a:buFont typeface="Wingdings" panose="05000000000000000000" pitchFamily="2" charset="2"/>
              <a:buChar char="n"/>
            </a:pPr>
            <a:r>
              <a:rPr kumimoji="1" lang="en-US" altLang="zh-CN" sz="2800" b="1">
                <a:solidFill>
                  <a:srgbClr val="000099"/>
                </a:solidFill>
                <a:latin typeface="黑体" panose="02010609060101010101" pitchFamily="49" charset="-122"/>
                <a:ea typeface="黑体" panose="02010609060101010101" pitchFamily="49" charset="-122"/>
              </a:rPr>
              <a:t> </a:t>
            </a:r>
            <a:r>
              <a:rPr kumimoji="1" lang="zh-CN" altLang="en-US" sz="2800" b="1">
                <a:solidFill>
                  <a:srgbClr val="000099"/>
                </a:solidFill>
                <a:latin typeface="黑体" panose="02010609060101010101" pitchFamily="49" charset="-122"/>
                <a:ea typeface="黑体" panose="02010609060101010101" pitchFamily="49" charset="-122"/>
              </a:rPr>
              <a:t>声明一个结构体类型的一般形式为：</a:t>
            </a:r>
          </a:p>
          <a:p>
            <a:pPr algn="l">
              <a:spcBef>
                <a:spcPct val="20000"/>
              </a:spcBef>
            </a:pPr>
            <a:r>
              <a:rPr kumimoji="1" lang="zh-CN" altLang="en-US" sz="2800">
                <a:solidFill>
                  <a:srgbClr val="663300"/>
                </a:solidFill>
                <a:ea typeface="楷体_GB2312" pitchFamily="49" charset="-122"/>
              </a:rPr>
              <a:t>             </a:t>
            </a:r>
            <a:r>
              <a:rPr kumimoji="1" lang="en-US" altLang="zh-CN" sz="2800" b="1">
                <a:solidFill>
                  <a:srgbClr val="008000"/>
                </a:solidFill>
                <a:ea typeface="楷体_GB2312" pitchFamily="49" charset="-122"/>
              </a:rPr>
              <a:t>struct</a:t>
            </a:r>
            <a:r>
              <a:rPr kumimoji="1" lang="en-US" altLang="zh-CN" sz="2800">
                <a:solidFill>
                  <a:srgbClr val="008000"/>
                </a:solidFill>
                <a:ea typeface="楷体_GB2312" pitchFamily="49" charset="-122"/>
              </a:rPr>
              <a:t> </a:t>
            </a:r>
            <a:r>
              <a:rPr kumimoji="1" lang="en-US" altLang="zh-CN" sz="2800">
                <a:solidFill>
                  <a:srgbClr val="663300"/>
                </a:solidFill>
                <a:ea typeface="楷体_GB2312" pitchFamily="49" charset="-122"/>
              </a:rPr>
              <a:t>   </a:t>
            </a:r>
            <a:r>
              <a:rPr kumimoji="1" lang="zh-CN" altLang="en-US" sz="2800">
                <a:solidFill>
                  <a:srgbClr val="663300"/>
                </a:solidFill>
                <a:latin typeface="楷体_GB2312" pitchFamily="49" charset="-122"/>
                <a:ea typeface="楷体_GB2312" pitchFamily="49" charset="-122"/>
              </a:rPr>
              <a:t>结构体名</a:t>
            </a:r>
          </a:p>
          <a:p>
            <a:pPr algn="l">
              <a:spcBef>
                <a:spcPct val="20000"/>
              </a:spcBef>
            </a:pPr>
            <a:r>
              <a:rPr kumimoji="1" lang="zh-CN" altLang="en-US" sz="2800">
                <a:solidFill>
                  <a:srgbClr val="663300"/>
                </a:solidFill>
                <a:latin typeface="楷体_GB2312" pitchFamily="49" charset="-122"/>
                <a:ea typeface="楷体_GB2312" pitchFamily="49" charset="-122"/>
              </a:rPr>
              <a:t>      ｛成员表列｝；</a:t>
            </a:r>
          </a:p>
          <a:p>
            <a:pPr algn="l">
              <a:spcBef>
                <a:spcPct val="20000"/>
              </a:spcBef>
            </a:pPr>
            <a:r>
              <a:rPr kumimoji="1" lang="zh-CN" altLang="en-US" sz="3200" b="1" u="sng">
                <a:solidFill>
                  <a:srgbClr val="CC0000"/>
                </a:solidFill>
                <a:latin typeface="楷体_GB2312" pitchFamily="49" charset="-122"/>
                <a:ea typeface="楷体_GB2312" pitchFamily="49" charset="-122"/>
              </a:rPr>
              <a:t>如：</a:t>
            </a:r>
            <a:r>
              <a:rPr kumimoji="1" lang="en-US" altLang="zh-CN" sz="2800" b="1">
                <a:solidFill>
                  <a:srgbClr val="008000"/>
                </a:solidFill>
                <a:ea typeface="楷体_GB2312" pitchFamily="49" charset="-122"/>
              </a:rPr>
              <a:t>struct</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student</a:t>
            </a:r>
          </a:p>
          <a:p>
            <a:pPr algn="l">
              <a:spcBef>
                <a:spcPct val="20000"/>
              </a:spcBef>
            </a:pPr>
            <a:r>
              <a:rPr kumimoji="1" lang="en-US" altLang="zh-CN" sz="2800">
                <a:solidFill>
                  <a:srgbClr val="008000"/>
                </a:solidFill>
                <a:ea typeface="楷体_GB2312" pitchFamily="49" charset="-122"/>
              </a:rPr>
              <a:t>        {</a:t>
            </a:r>
          </a:p>
          <a:p>
            <a:pPr algn="l">
              <a:spcBef>
                <a:spcPct val="20000"/>
              </a:spcBef>
            </a:pPr>
            <a:r>
              <a:rPr kumimoji="1" lang="en-US" altLang="zh-CN" sz="2800">
                <a:solidFill>
                  <a:srgbClr val="008000"/>
                </a:solidFill>
                <a:ea typeface="楷体_GB2312" pitchFamily="49" charset="-122"/>
              </a:rPr>
              <a:t>              </a:t>
            </a:r>
            <a:r>
              <a:rPr kumimoji="1" lang="en-US" altLang="zh-CN" sz="2800" b="1">
                <a:solidFill>
                  <a:srgbClr val="008000"/>
                </a:solidFill>
                <a:ea typeface="楷体_GB2312" pitchFamily="49" charset="-122"/>
              </a:rPr>
              <a:t>int</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num;</a:t>
            </a:r>
            <a:r>
              <a:rPr kumimoji="1" lang="en-US" altLang="zh-CN" sz="2800" b="1">
                <a:solidFill>
                  <a:srgbClr val="008000"/>
                </a:solidFill>
                <a:ea typeface="楷体_GB2312" pitchFamily="49" charset="-122"/>
              </a:rPr>
              <a:t>char</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name[20];</a:t>
            </a:r>
            <a:r>
              <a:rPr kumimoji="1" lang="en-US" altLang="zh-CN" sz="2800" b="1">
                <a:solidFill>
                  <a:srgbClr val="008000"/>
                </a:solidFill>
                <a:ea typeface="楷体_GB2312" pitchFamily="49" charset="-122"/>
              </a:rPr>
              <a:t>char</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sex;</a:t>
            </a:r>
          </a:p>
          <a:p>
            <a:pPr algn="l">
              <a:spcBef>
                <a:spcPct val="20000"/>
              </a:spcBef>
            </a:pPr>
            <a:r>
              <a:rPr kumimoji="1" lang="en-US" altLang="zh-CN" sz="2800">
                <a:solidFill>
                  <a:srgbClr val="008000"/>
                </a:solidFill>
                <a:ea typeface="楷体_GB2312" pitchFamily="49" charset="-122"/>
              </a:rPr>
              <a:t>              </a:t>
            </a:r>
            <a:r>
              <a:rPr kumimoji="1" lang="en-US" altLang="zh-CN" sz="2800" b="1">
                <a:solidFill>
                  <a:srgbClr val="008000"/>
                </a:solidFill>
                <a:ea typeface="楷体_GB2312" pitchFamily="49" charset="-122"/>
              </a:rPr>
              <a:t>int</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age;</a:t>
            </a:r>
            <a:r>
              <a:rPr kumimoji="1" lang="en-US" altLang="zh-CN" sz="2800" b="1">
                <a:solidFill>
                  <a:srgbClr val="008000"/>
                </a:solidFill>
                <a:ea typeface="楷体_GB2312" pitchFamily="49" charset="-122"/>
              </a:rPr>
              <a:t>float</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score;</a:t>
            </a:r>
            <a:r>
              <a:rPr kumimoji="1" lang="en-US" altLang="zh-CN" sz="2800" b="1">
                <a:solidFill>
                  <a:srgbClr val="008000"/>
                </a:solidFill>
                <a:ea typeface="楷体_GB2312" pitchFamily="49" charset="-122"/>
              </a:rPr>
              <a:t>char</a:t>
            </a:r>
            <a:r>
              <a:rPr kumimoji="1" lang="en-US" altLang="zh-CN" sz="2800">
                <a:solidFill>
                  <a:srgbClr val="008000"/>
                </a:solidFill>
                <a:ea typeface="楷体_GB2312" pitchFamily="49" charset="-122"/>
              </a:rPr>
              <a:t> </a:t>
            </a:r>
            <a:r>
              <a:rPr kumimoji="1" lang="en-US" altLang="zh-CN" sz="2800">
                <a:solidFill>
                  <a:srgbClr val="800000"/>
                </a:solidFill>
                <a:ea typeface="楷体_GB2312" pitchFamily="49" charset="-122"/>
              </a:rPr>
              <a:t>addr[30];</a:t>
            </a:r>
          </a:p>
          <a:p>
            <a:pPr algn="l">
              <a:spcBef>
                <a:spcPct val="20000"/>
              </a:spcBef>
            </a:pPr>
            <a:r>
              <a:rPr kumimoji="1" lang="en-US" altLang="zh-CN" sz="2800">
                <a:solidFill>
                  <a:srgbClr val="008000"/>
                </a:solidFill>
                <a:ea typeface="楷体_GB2312" pitchFamily="49" charset="-122"/>
              </a:rPr>
              <a:t>         }</a:t>
            </a:r>
          </a:p>
          <a:p>
            <a:pPr algn="l">
              <a:spcBef>
                <a:spcPct val="20000"/>
              </a:spcBef>
            </a:pPr>
            <a:r>
              <a:rPr kumimoji="1" lang="en-US" altLang="zh-CN" sz="2800">
                <a:solidFill>
                  <a:srgbClr val="4D4D4D"/>
                </a:solidFill>
                <a:latin typeface="楷体_GB2312" pitchFamily="49" charset="-122"/>
                <a:ea typeface="楷体_GB2312" pitchFamily="49" charset="-122"/>
              </a:rPr>
              <a:t> </a:t>
            </a:r>
            <a:endParaRPr kumimoji="1" lang="en-US" altLang="zh-CN" sz="2800">
              <a:latin typeface="楷体_GB2312" pitchFamily="49" charset="-122"/>
              <a:ea typeface="楷体_GB2312" pitchFamily="49" charset="-122"/>
            </a:endParaRPr>
          </a:p>
          <a:p>
            <a:pPr>
              <a:spcBef>
                <a:spcPct val="20000"/>
              </a:spcBef>
            </a:pPr>
            <a:r>
              <a:rPr kumimoji="1" lang="en-US" altLang="zh-CN" sz="2800">
                <a:ea typeface="楷体_GB2312" pitchFamily="49" charset="-122"/>
              </a:rPr>
              <a:t> </a:t>
            </a:r>
          </a:p>
        </p:txBody>
      </p:sp>
      <p:sp>
        <p:nvSpPr>
          <p:cNvPr id="1397765" name="AutoShape 5"/>
          <p:cNvSpPr>
            <a:spLocks noChangeArrowheads="1"/>
          </p:cNvSpPr>
          <p:nvPr/>
        </p:nvSpPr>
        <p:spPr bwMode="auto">
          <a:xfrm>
            <a:off x="5951539" y="1844676"/>
            <a:ext cx="2232025" cy="792163"/>
          </a:xfrm>
          <a:prstGeom prst="wedgeEllipseCallout">
            <a:avLst>
              <a:gd name="adj1" fmla="val -82005"/>
              <a:gd name="adj2" fmla="val 111324"/>
            </a:avLst>
          </a:prstGeom>
          <a:solidFill>
            <a:srgbClr val="99CCFF"/>
          </a:solidFill>
          <a:ln w="12700">
            <a:solidFill>
              <a:schemeClr val="tx1"/>
            </a:solidFill>
            <a:miter lim="800000"/>
            <a:headEnd/>
            <a:tailEnd/>
          </a:ln>
        </p:spPr>
        <p:txBody>
          <a:bodyPr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t>结构体名</a:t>
            </a:r>
          </a:p>
        </p:txBody>
      </p:sp>
      <p:sp>
        <p:nvSpPr>
          <p:cNvPr id="1397766" name="AutoShape 6"/>
          <p:cNvSpPr>
            <a:spLocks noChangeArrowheads="1"/>
          </p:cNvSpPr>
          <p:nvPr/>
        </p:nvSpPr>
        <p:spPr bwMode="auto">
          <a:xfrm>
            <a:off x="4440238" y="5157788"/>
            <a:ext cx="2017712" cy="1079500"/>
          </a:xfrm>
          <a:prstGeom prst="wedgeEllipseCallout">
            <a:avLst>
              <a:gd name="adj1" fmla="val 59361"/>
              <a:gd name="adj2" fmla="val -78384"/>
            </a:avLst>
          </a:prstGeom>
          <a:solidFill>
            <a:srgbClr val="99CCFF"/>
          </a:solidFill>
          <a:ln w="12700">
            <a:solidFill>
              <a:schemeClr val="tx1"/>
            </a:solidFill>
            <a:miter lim="800000"/>
            <a:headEnd/>
            <a:tailEnd/>
          </a:ln>
        </p:spPr>
        <p:txBody>
          <a:bodyPr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t>类型名</a:t>
            </a:r>
          </a:p>
        </p:txBody>
      </p:sp>
      <p:sp>
        <p:nvSpPr>
          <p:cNvPr id="1397767" name="AutoShape 7"/>
          <p:cNvSpPr>
            <a:spLocks noChangeArrowheads="1"/>
          </p:cNvSpPr>
          <p:nvPr/>
        </p:nvSpPr>
        <p:spPr bwMode="auto">
          <a:xfrm>
            <a:off x="8112125" y="5084764"/>
            <a:ext cx="1944688" cy="936625"/>
          </a:xfrm>
          <a:prstGeom prst="wedgeEllipseCallout">
            <a:avLst>
              <a:gd name="adj1" fmla="val -61431"/>
              <a:gd name="adj2" fmla="val -81866"/>
            </a:avLst>
          </a:prstGeom>
          <a:solidFill>
            <a:srgbClr val="99CCFF"/>
          </a:solidFill>
          <a:ln w="12700">
            <a:solidFill>
              <a:schemeClr val="tx1"/>
            </a:solidFill>
            <a:miter lim="800000"/>
            <a:headEnd/>
            <a:tailEnd/>
          </a:ln>
        </p:spPr>
        <p:txBody>
          <a:bodyPr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t>成员名</a:t>
            </a:r>
          </a:p>
        </p:txBody>
      </p:sp>
    </p:spTree>
    <p:extLst>
      <p:ext uri="{BB962C8B-B14F-4D97-AF65-F5344CB8AC3E}">
        <p14:creationId xmlns:p14="http://schemas.microsoft.com/office/powerpoint/2010/main" val="1623987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397762"/>
                                        </p:tgtEl>
                                        <p:attrNameLst>
                                          <p:attrName>style.visibility</p:attrName>
                                        </p:attrNameLst>
                                      </p:cBhvr>
                                      <p:to>
                                        <p:strVal val="visible"/>
                                      </p:to>
                                    </p:set>
                                    <p:animEffect transition="in" filter="blinds(vertical)">
                                      <p:cBhvr>
                                        <p:cTn id="7" dur="500"/>
                                        <p:tgtEl>
                                          <p:spTgt spid="139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7764"/>
                                        </p:tgtEl>
                                        <p:attrNameLst>
                                          <p:attrName>style.visibility</p:attrName>
                                        </p:attrNameLst>
                                      </p:cBhvr>
                                      <p:to>
                                        <p:strVal val="visible"/>
                                      </p:to>
                                    </p:set>
                                    <p:animEffect transition="in" filter="wipe(left)">
                                      <p:cBhvr>
                                        <p:cTn id="12" dur="1000"/>
                                        <p:tgtEl>
                                          <p:spTgt spid="1397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97765"/>
                                        </p:tgtEl>
                                        <p:attrNameLst>
                                          <p:attrName>style.visibility</p:attrName>
                                        </p:attrNameLst>
                                      </p:cBhvr>
                                      <p:to>
                                        <p:strVal val="visible"/>
                                      </p:to>
                                    </p:set>
                                    <p:anim calcmode="lin" valueType="num">
                                      <p:cBhvr additive="base">
                                        <p:cTn id="17" dur="500" fill="hold"/>
                                        <p:tgtEl>
                                          <p:spTgt spid="1397765"/>
                                        </p:tgtEl>
                                        <p:attrNameLst>
                                          <p:attrName>ppt_x</p:attrName>
                                        </p:attrNameLst>
                                      </p:cBhvr>
                                      <p:tavLst>
                                        <p:tav tm="0">
                                          <p:val>
                                            <p:strVal val="#ppt_x"/>
                                          </p:val>
                                        </p:tav>
                                        <p:tav tm="100000">
                                          <p:val>
                                            <p:strVal val="#ppt_x"/>
                                          </p:val>
                                        </p:tav>
                                      </p:tavLst>
                                    </p:anim>
                                    <p:anim calcmode="lin" valueType="num">
                                      <p:cBhvr additive="base">
                                        <p:cTn id="18" dur="500" fill="hold"/>
                                        <p:tgtEl>
                                          <p:spTgt spid="139776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97766"/>
                                        </p:tgtEl>
                                        <p:attrNameLst>
                                          <p:attrName>style.visibility</p:attrName>
                                        </p:attrNameLst>
                                      </p:cBhvr>
                                      <p:to>
                                        <p:strVal val="visible"/>
                                      </p:to>
                                    </p:set>
                                    <p:anim calcmode="lin" valueType="num">
                                      <p:cBhvr additive="base">
                                        <p:cTn id="23" dur="500" fill="hold"/>
                                        <p:tgtEl>
                                          <p:spTgt spid="1397766"/>
                                        </p:tgtEl>
                                        <p:attrNameLst>
                                          <p:attrName>ppt_x</p:attrName>
                                        </p:attrNameLst>
                                      </p:cBhvr>
                                      <p:tavLst>
                                        <p:tav tm="0">
                                          <p:val>
                                            <p:strVal val="#ppt_x"/>
                                          </p:val>
                                        </p:tav>
                                        <p:tav tm="100000">
                                          <p:val>
                                            <p:strVal val="#ppt_x"/>
                                          </p:val>
                                        </p:tav>
                                      </p:tavLst>
                                    </p:anim>
                                    <p:anim calcmode="lin" valueType="num">
                                      <p:cBhvr additive="base">
                                        <p:cTn id="24" dur="500" fill="hold"/>
                                        <p:tgtEl>
                                          <p:spTgt spid="139776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97767"/>
                                        </p:tgtEl>
                                        <p:attrNameLst>
                                          <p:attrName>style.visibility</p:attrName>
                                        </p:attrNameLst>
                                      </p:cBhvr>
                                      <p:to>
                                        <p:strVal val="visible"/>
                                      </p:to>
                                    </p:set>
                                    <p:anim calcmode="lin" valueType="num">
                                      <p:cBhvr additive="base">
                                        <p:cTn id="29" dur="500" fill="hold"/>
                                        <p:tgtEl>
                                          <p:spTgt spid="1397767"/>
                                        </p:tgtEl>
                                        <p:attrNameLst>
                                          <p:attrName>ppt_x</p:attrName>
                                        </p:attrNameLst>
                                      </p:cBhvr>
                                      <p:tavLst>
                                        <p:tav tm="0">
                                          <p:val>
                                            <p:strVal val="#ppt_x"/>
                                          </p:val>
                                        </p:tav>
                                        <p:tav tm="100000">
                                          <p:val>
                                            <p:strVal val="#ppt_x"/>
                                          </p:val>
                                        </p:tav>
                                      </p:tavLst>
                                    </p:anim>
                                    <p:anim calcmode="lin" valueType="num">
                                      <p:cBhvr additive="base">
                                        <p:cTn id="30" dur="500" fill="hold"/>
                                        <p:tgtEl>
                                          <p:spTgt spid="1397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62" grpId="0" autoUpdateAnimBg="0"/>
      <p:bldP spid="1397764" grpId="0" autoUpdateAnimBg="0"/>
      <p:bldP spid="1397765" grpId="0" animBg="1"/>
      <p:bldP spid="1397766" grpId="0" animBg="1"/>
      <p:bldP spid="139776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3843" name="Rectangle 3"/>
          <p:cNvSpPr>
            <a:spLocks noChangeArrowheads="1"/>
          </p:cNvSpPr>
          <p:nvPr/>
        </p:nvSpPr>
        <p:spPr bwMode="auto">
          <a:xfrm>
            <a:off x="2135189" y="1125538"/>
            <a:ext cx="79216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CC0000"/>
                </a:solidFill>
                <a:latin typeface="黑体" panose="02010609060101010101" pitchFamily="49" charset="-122"/>
                <a:ea typeface="黑体" panose="02010609060101010101" pitchFamily="49" charset="-122"/>
              </a:rPr>
              <a:t>算法的实现：</a:t>
            </a:r>
          </a:p>
          <a:p>
            <a:pPr algn="l">
              <a:spcBef>
                <a:spcPct val="20000"/>
              </a:spcBef>
            </a:pPr>
            <a:r>
              <a:rPr kumimoji="1" lang="zh-CN" altLang="en-US" sz="2800">
                <a:solidFill>
                  <a:srgbClr val="000099"/>
                </a:solidFill>
                <a:latin typeface="楷体_GB2312" pitchFamily="49" charset="-122"/>
                <a:ea typeface="楷体_GB2312" pitchFamily="49" charset="-122"/>
              </a:rPr>
              <a:t>再开辟一个结点并使</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指向它，并输入该结点的</a:t>
            </a:r>
          </a:p>
          <a:p>
            <a:pPr algn="l">
              <a:spcBef>
                <a:spcPct val="20000"/>
              </a:spcBef>
            </a:pPr>
            <a:r>
              <a:rPr kumimoji="1" lang="zh-CN" altLang="en-US" sz="2800">
                <a:solidFill>
                  <a:srgbClr val="000099"/>
                </a:solidFill>
                <a:latin typeface="楷体_GB2312" pitchFamily="49" charset="-122"/>
                <a:ea typeface="楷体_GB2312" pitchFamily="49" charset="-122"/>
              </a:rPr>
              <a:t>数据</a:t>
            </a:r>
            <a:r>
              <a:rPr kumimoji="1" lang="en-US" altLang="zh-CN" sz="2800">
                <a:solidFill>
                  <a:srgbClr val="000099"/>
                </a:solidFill>
                <a:latin typeface="楷体_GB2312" pitchFamily="49" charset="-122"/>
                <a:ea typeface="楷体_GB2312" pitchFamily="49" charset="-122"/>
              </a:rPr>
              <a:t>.</a:t>
            </a:r>
          </a:p>
        </p:txBody>
      </p:sp>
      <p:sp>
        <p:nvSpPr>
          <p:cNvPr id="1443844" name="Rectangle 4"/>
          <p:cNvSpPr>
            <a:spLocks noChangeArrowheads="1"/>
          </p:cNvSpPr>
          <p:nvPr/>
        </p:nvSpPr>
        <p:spPr bwMode="auto">
          <a:xfrm>
            <a:off x="2281238" y="2636838"/>
            <a:ext cx="741521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800000"/>
                </a:solidFill>
                <a:latin typeface="楷体_GB2312" pitchFamily="49" charset="-122"/>
                <a:ea typeface="楷体_GB2312" pitchFamily="49" charset="-122"/>
              </a:rPr>
              <a:t>在第三次循环中，由于ｎ＝３（ｎ≠１），又</a:t>
            </a:r>
          </a:p>
          <a:p>
            <a:pPr algn="l">
              <a:spcBef>
                <a:spcPct val="20000"/>
              </a:spcBef>
            </a:pPr>
            <a:r>
              <a:rPr kumimoji="1" lang="zh-CN" altLang="en-US" sz="2800">
                <a:solidFill>
                  <a:srgbClr val="800000"/>
                </a:solidFill>
                <a:latin typeface="楷体_GB2312" pitchFamily="49" charset="-122"/>
                <a:ea typeface="楷体_GB2312" pitchFamily="49" charset="-122"/>
              </a:rPr>
              <a:t>将ｐ１的值赋给ｐ２</a:t>
            </a:r>
            <a:r>
              <a:rPr kumimoji="1" lang="en-US" altLang="zh-CN" sz="2800">
                <a:solidFill>
                  <a:srgbClr val="800000"/>
                </a:solidFill>
                <a:latin typeface="楷体_GB2312" pitchFamily="49" charset="-122"/>
                <a:ea typeface="楷体_GB2312" pitchFamily="49" charset="-122"/>
              </a:rPr>
              <a:t>-&gt;</a:t>
            </a:r>
            <a:r>
              <a:rPr kumimoji="1" lang="zh-CN" altLang="en-US" sz="2800">
                <a:solidFill>
                  <a:srgbClr val="800000"/>
                </a:solidFill>
                <a:latin typeface="楷体_GB2312" pitchFamily="49" charset="-122"/>
                <a:ea typeface="楷体_GB2312" pitchFamily="49" charset="-122"/>
              </a:rPr>
              <a:t>ｎｅｘｔ，也就是将第</a:t>
            </a:r>
          </a:p>
          <a:p>
            <a:pPr algn="l">
              <a:spcBef>
                <a:spcPct val="20000"/>
              </a:spcBef>
            </a:pPr>
            <a:r>
              <a:rPr kumimoji="1" lang="zh-CN" altLang="en-US" sz="2800">
                <a:solidFill>
                  <a:srgbClr val="800000"/>
                </a:solidFill>
                <a:latin typeface="楷体_GB2312" pitchFamily="49" charset="-122"/>
                <a:ea typeface="楷体_GB2312" pitchFamily="49" charset="-122"/>
              </a:rPr>
              <a:t>３个结点连接到第２个结点之后，并使ｐ２＝</a:t>
            </a:r>
          </a:p>
          <a:p>
            <a:pPr algn="l">
              <a:spcBef>
                <a:spcPct val="20000"/>
              </a:spcBef>
            </a:pPr>
            <a:r>
              <a:rPr kumimoji="1" lang="zh-CN" altLang="en-US" sz="2800">
                <a:solidFill>
                  <a:srgbClr val="800000"/>
                </a:solidFill>
                <a:latin typeface="楷体_GB2312" pitchFamily="49" charset="-122"/>
                <a:ea typeface="楷体_GB2312" pitchFamily="49" charset="-122"/>
              </a:rPr>
              <a:t>ｐ１，使ｐ２指向最后一个结点</a:t>
            </a:r>
            <a:r>
              <a:rPr kumimoji="1" lang="en-US" altLang="zh-CN" sz="2800">
                <a:solidFill>
                  <a:srgbClr val="800000"/>
                </a:solidFill>
                <a:latin typeface="楷体_GB2312" pitchFamily="49" charset="-122"/>
                <a:ea typeface="楷体_GB2312" pitchFamily="49" charset="-122"/>
              </a:rPr>
              <a:t>.</a:t>
            </a:r>
          </a:p>
        </p:txBody>
      </p:sp>
      <p:grpSp>
        <p:nvGrpSpPr>
          <p:cNvPr id="2" name="Group 5"/>
          <p:cNvGrpSpPr>
            <a:grpSpLocks/>
          </p:cNvGrpSpPr>
          <p:nvPr/>
        </p:nvGrpSpPr>
        <p:grpSpPr bwMode="auto">
          <a:xfrm>
            <a:off x="2422526" y="2781300"/>
            <a:ext cx="7489825" cy="3384550"/>
            <a:chOff x="657" y="1706"/>
            <a:chExt cx="4718" cy="2132"/>
          </a:xfrm>
        </p:grpSpPr>
        <p:sp>
          <p:nvSpPr>
            <p:cNvPr id="1443846" name="Rectangle 6"/>
            <p:cNvSpPr>
              <a:spLocks noChangeArrowheads="1"/>
            </p:cNvSpPr>
            <p:nvPr/>
          </p:nvSpPr>
          <p:spPr bwMode="auto">
            <a:xfrm>
              <a:off x="657" y="1706"/>
              <a:ext cx="4718" cy="213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11-15</a:t>
              </a:r>
            </a:p>
          </p:txBody>
        </p:sp>
        <p:pic>
          <p:nvPicPr>
            <p:cNvPr id="718855" name="Picture 7" descr="k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 y="1797"/>
              <a:ext cx="4354"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273483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43"/>
                                        </p:tgtEl>
                                        <p:attrNameLst>
                                          <p:attrName>style.visibility</p:attrName>
                                        </p:attrNameLst>
                                      </p:cBhvr>
                                      <p:to>
                                        <p:strVal val="visible"/>
                                      </p:to>
                                    </p:set>
                                    <p:animEffect transition="in" filter="wipe(left)">
                                      <p:cBhvr>
                                        <p:cTn id="7" dur="1000"/>
                                        <p:tgtEl>
                                          <p:spTgt spid="1443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44"/>
                                        </p:tgtEl>
                                        <p:attrNameLst>
                                          <p:attrName>style.visibility</p:attrName>
                                        </p:attrNameLst>
                                      </p:cBhvr>
                                      <p:to>
                                        <p:strVal val="visible"/>
                                      </p:to>
                                    </p:set>
                                    <p:animEffect transition="in" filter="wipe(left)">
                                      <p:cBhvr>
                                        <p:cTn id="12" dur="1000"/>
                                        <p:tgtEl>
                                          <p:spTgt spid="1443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3" grpId="0" autoUpdateAnimBg="0"/>
      <p:bldP spid="144384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4867" name="Rectangle 3"/>
          <p:cNvSpPr>
            <a:spLocks noChangeArrowheads="1"/>
          </p:cNvSpPr>
          <p:nvPr/>
        </p:nvSpPr>
        <p:spPr bwMode="auto">
          <a:xfrm>
            <a:off x="2135189" y="1125538"/>
            <a:ext cx="79216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CC0000"/>
                </a:solidFill>
                <a:latin typeface="黑体" panose="02010609060101010101" pitchFamily="49" charset="-122"/>
                <a:ea typeface="黑体" panose="02010609060101010101" pitchFamily="49" charset="-122"/>
              </a:rPr>
              <a:t>算法的实现：</a:t>
            </a:r>
          </a:p>
          <a:p>
            <a:pPr algn="l">
              <a:spcBef>
                <a:spcPct val="20000"/>
              </a:spcBef>
            </a:pPr>
            <a:r>
              <a:rPr kumimoji="1" lang="zh-CN" altLang="en-US" sz="2800">
                <a:solidFill>
                  <a:srgbClr val="000099"/>
                </a:solidFill>
                <a:latin typeface="楷体_GB2312" pitchFamily="49" charset="-122"/>
                <a:ea typeface="楷体_GB2312" pitchFamily="49" charset="-122"/>
              </a:rPr>
              <a:t>   再开辟一个新结点，并使</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指向它，输入该结</a:t>
            </a:r>
          </a:p>
          <a:p>
            <a:pPr algn="l">
              <a:spcBef>
                <a:spcPct val="20000"/>
              </a:spcBef>
            </a:pPr>
            <a:r>
              <a:rPr kumimoji="1" lang="zh-CN" altLang="en-US" sz="2800">
                <a:solidFill>
                  <a:srgbClr val="000099"/>
                </a:solidFill>
                <a:latin typeface="楷体_GB2312" pitchFamily="49" charset="-122"/>
                <a:ea typeface="楷体_GB2312" pitchFamily="49" charset="-122"/>
              </a:rPr>
              <a:t>点的数据。由于</a:t>
            </a:r>
            <a:r>
              <a:rPr kumimoji="1" lang="en-US" altLang="zh-CN" sz="2800">
                <a:solidFill>
                  <a:srgbClr val="000099"/>
                </a:solidFill>
                <a:latin typeface="楷体_GB2312" pitchFamily="49" charset="-122"/>
                <a:ea typeface="楷体_GB2312" pitchFamily="49" charset="-122"/>
              </a:rPr>
              <a:t>p1-&gt;num</a:t>
            </a:r>
            <a:r>
              <a:rPr kumimoji="1" lang="zh-CN" altLang="en-US" sz="2800">
                <a:solidFill>
                  <a:srgbClr val="000099"/>
                </a:solidFill>
                <a:latin typeface="楷体_GB2312" pitchFamily="49" charset="-122"/>
                <a:ea typeface="楷体_GB2312" pitchFamily="49" charset="-122"/>
              </a:rPr>
              <a:t>的值为０，不再执行循环</a:t>
            </a:r>
          </a:p>
          <a:p>
            <a:pPr algn="l">
              <a:spcBef>
                <a:spcPct val="20000"/>
              </a:spcBef>
            </a:pPr>
            <a:r>
              <a:rPr kumimoji="1" lang="zh-CN" altLang="en-US" sz="2800">
                <a:solidFill>
                  <a:srgbClr val="000099"/>
                </a:solidFill>
                <a:latin typeface="楷体_GB2312" pitchFamily="49" charset="-122"/>
                <a:ea typeface="楷体_GB2312" pitchFamily="49" charset="-122"/>
              </a:rPr>
              <a:t>，此新结点不应被连接到链表中</a:t>
            </a:r>
            <a:r>
              <a:rPr kumimoji="1" lang="en-US" altLang="zh-CN" sz="2800">
                <a:solidFill>
                  <a:srgbClr val="000099"/>
                </a:solidFill>
                <a:latin typeface="楷体_GB2312" pitchFamily="49" charset="-122"/>
                <a:ea typeface="楷体_GB2312" pitchFamily="49" charset="-122"/>
              </a:rPr>
              <a:t>.</a:t>
            </a:r>
          </a:p>
        </p:txBody>
      </p:sp>
      <p:sp>
        <p:nvSpPr>
          <p:cNvPr id="1444868" name="Rectangle 4"/>
          <p:cNvSpPr>
            <a:spLocks noChangeArrowheads="1"/>
          </p:cNvSpPr>
          <p:nvPr/>
        </p:nvSpPr>
        <p:spPr bwMode="auto">
          <a:xfrm>
            <a:off x="2279651" y="3284539"/>
            <a:ext cx="36734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800000"/>
                </a:solidFill>
                <a:latin typeface="楷体_GB2312" pitchFamily="49" charset="-122"/>
                <a:ea typeface="楷体_GB2312" pitchFamily="49" charset="-122"/>
              </a:rPr>
              <a:t>将</a:t>
            </a:r>
            <a:r>
              <a:rPr kumimoji="1" lang="en-US" altLang="zh-CN" sz="2800">
                <a:solidFill>
                  <a:srgbClr val="800000"/>
                </a:solidFill>
                <a:latin typeface="楷体_GB2312" pitchFamily="49" charset="-122"/>
                <a:ea typeface="楷体_GB2312" pitchFamily="49" charset="-122"/>
              </a:rPr>
              <a:t>NULL</a:t>
            </a:r>
            <a:r>
              <a:rPr kumimoji="1" lang="zh-CN" altLang="en-US" sz="2800">
                <a:solidFill>
                  <a:srgbClr val="800000"/>
                </a:solidFill>
                <a:latin typeface="楷体_GB2312" pitchFamily="49" charset="-122"/>
                <a:ea typeface="楷体_GB2312" pitchFamily="49" charset="-122"/>
              </a:rPr>
              <a:t>赋给</a:t>
            </a:r>
            <a:r>
              <a:rPr kumimoji="1" lang="en-US" altLang="zh-CN" sz="2800">
                <a:solidFill>
                  <a:srgbClr val="800000"/>
                </a:solidFill>
                <a:latin typeface="楷体_GB2312" pitchFamily="49" charset="-122"/>
                <a:ea typeface="楷体_GB2312" pitchFamily="49" charset="-122"/>
              </a:rPr>
              <a:t>p2-&gt;next.</a:t>
            </a:r>
          </a:p>
        </p:txBody>
      </p:sp>
      <p:sp>
        <p:nvSpPr>
          <p:cNvPr id="1444869" name="Rectangle 5"/>
          <p:cNvSpPr>
            <a:spLocks noChangeArrowheads="1"/>
          </p:cNvSpPr>
          <p:nvPr/>
        </p:nvSpPr>
        <p:spPr bwMode="auto">
          <a:xfrm>
            <a:off x="2208214" y="4076700"/>
            <a:ext cx="72723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建立链表过程至此结束，</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最后所指的结点</a:t>
            </a:r>
          </a:p>
          <a:p>
            <a:pPr algn="l">
              <a:spcBef>
                <a:spcPct val="20000"/>
              </a:spcBef>
            </a:pPr>
            <a:r>
              <a:rPr kumimoji="1" lang="zh-CN" altLang="en-US" sz="2800">
                <a:solidFill>
                  <a:srgbClr val="000099"/>
                </a:solidFill>
                <a:latin typeface="楷体_GB2312" pitchFamily="49" charset="-122"/>
                <a:ea typeface="楷体_GB2312" pitchFamily="49" charset="-122"/>
              </a:rPr>
              <a:t>未链入链表中，第三个结点的</a:t>
            </a:r>
            <a:r>
              <a:rPr kumimoji="1" lang="en-US" altLang="zh-CN" sz="2800">
                <a:solidFill>
                  <a:srgbClr val="000099"/>
                </a:solidFill>
                <a:latin typeface="楷体_GB2312" pitchFamily="49" charset="-122"/>
                <a:ea typeface="楷体_GB2312" pitchFamily="49" charset="-122"/>
              </a:rPr>
              <a:t>next</a:t>
            </a:r>
            <a:r>
              <a:rPr kumimoji="1" lang="zh-CN" altLang="en-US" sz="2800">
                <a:solidFill>
                  <a:srgbClr val="000099"/>
                </a:solidFill>
                <a:latin typeface="楷体_GB2312" pitchFamily="49" charset="-122"/>
                <a:ea typeface="楷体_GB2312" pitchFamily="49" charset="-122"/>
              </a:rPr>
              <a:t>成员的值</a:t>
            </a:r>
          </a:p>
          <a:p>
            <a:pPr algn="l">
              <a:spcBef>
                <a:spcPct val="20000"/>
              </a:spcBef>
            </a:pPr>
            <a:r>
              <a:rPr kumimoji="1" lang="zh-CN" altLang="en-US" sz="2800">
                <a:solidFill>
                  <a:srgbClr val="000099"/>
                </a:solidFill>
                <a:latin typeface="楷体_GB2312" pitchFamily="49" charset="-122"/>
                <a:ea typeface="楷体_GB2312" pitchFamily="49" charset="-122"/>
              </a:rPr>
              <a:t>为</a:t>
            </a:r>
            <a:r>
              <a:rPr kumimoji="1" lang="en-US" altLang="zh-CN" sz="2800">
                <a:solidFill>
                  <a:srgbClr val="000099"/>
                </a:solidFill>
                <a:latin typeface="楷体_GB2312" pitchFamily="49" charset="-122"/>
                <a:ea typeface="楷体_GB2312" pitchFamily="49" charset="-122"/>
              </a:rPr>
              <a:t>NULL</a:t>
            </a:r>
            <a:r>
              <a:rPr kumimoji="1" lang="zh-CN" altLang="en-US" sz="2800">
                <a:solidFill>
                  <a:srgbClr val="000099"/>
                </a:solidFill>
                <a:latin typeface="楷体_GB2312" pitchFamily="49" charset="-122"/>
                <a:ea typeface="楷体_GB2312" pitchFamily="49" charset="-122"/>
              </a:rPr>
              <a:t>，它不指向任何结点。</a:t>
            </a:r>
          </a:p>
        </p:txBody>
      </p:sp>
      <p:grpSp>
        <p:nvGrpSpPr>
          <p:cNvPr id="2" name="Group 6"/>
          <p:cNvGrpSpPr>
            <a:grpSpLocks/>
          </p:cNvGrpSpPr>
          <p:nvPr/>
        </p:nvGrpSpPr>
        <p:grpSpPr bwMode="auto">
          <a:xfrm>
            <a:off x="2279651" y="2924175"/>
            <a:ext cx="7993063" cy="3384550"/>
            <a:chOff x="521" y="1842"/>
            <a:chExt cx="5035" cy="2132"/>
          </a:xfrm>
        </p:grpSpPr>
        <p:sp>
          <p:nvSpPr>
            <p:cNvPr id="1444871" name="Rectangle 7"/>
            <p:cNvSpPr>
              <a:spLocks noChangeArrowheads="1"/>
            </p:cNvSpPr>
            <p:nvPr/>
          </p:nvSpPr>
          <p:spPr bwMode="auto">
            <a:xfrm>
              <a:off x="521" y="1842"/>
              <a:ext cx="5035" cy="213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11-16</a:t>
              </a:r>
            </a:p>
          </p:txBody>
        </p:sp>
        <p:pic>
          <p:nvPicPr>
            <p:cNvPr id="719880" name="Picture 8" descr="k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979"/>
              <a:ext cx="469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8268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4867"/>
                                        </p:tgtEl>
                                        <p:attrNameLst>
                                          <p:attrName>style.visibility</p:attrName>
                                        </p:attrNameLst>
                                      </p:cBhvr>
                                      <p:to>
                                        <p:strVal val="visible"/>
                                      </p:to>
                                    </p:set>
                                    <p:animEffect transition="in" filter="wipe(left)">
                                      <p:cBhvr>
                                        <p:cTn id="7" dur="1000"/>
                                        <p:tgtEl>
                                          <p:spTgt spid="1444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4868"/>
                                        </p:tgtEl>
                                        <p:attrNameLst>
                                          <p:attrName>style.visibility</p:attrName>
                                        </p:attrNameLst>
                                      </p:cBhvr>
                                      <p:to>
                                        <p:strVal val="visible"/>
                                      </p:to>
                                    </p:set>
                                    <p:animEffect transition="in" filter="wipe(left)">
                                      <p:cBhvr>
                                        <p:cTn id="12" dur="1000"/>
                                        <p:tgtEl>
                                          <p:spTgt spid="1444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4869"/>
                                        </p:tgtEl>
                                        <p:attrNameLst>
                                          <p:attrName>style.visibility</p:attrName>
                                        </p:attrNameLst>
                                      </p:cBhvr>
                                      <p:to>
                                        <p:strVal val="visible"/>
                                      </p:to>
                                    </p:set>
                                    <p:animEffect transition="in" filter="wipe(left)">
                                      <p:cBhvr>
                                        <p:cTn id="17" dur="1000"/>
                                        <p:tgtEl>
                                          <p:spTgt spid="1444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867" grpId="0" autoUpdateAnimBg="0"/>
      <p:bldP spid="1444868" grpId="0" autoUpdateAnimBg="0"/>
      <p:bldP spid="144486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5891"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latin typeface="黑体" panose="02010609060101010101" pitchFamily="49" charset="-122"/>
                <a:ea typeface="黑体" panose="02010609060101010101" pitchFamily="49" charset="-122"/>
              </a:rPr>
              <a:t>建立链表的函数如下</a:t>
            </a:r>
            <a:r>
              <a:rPr kumimoji="1" lang="en-US" altLang="zh-CN" sz="2800">
                <a:latin typeface="黑体" panose="02010609060101010101" pitchFamily="49" charset="-122"/>
                <a:ea typeface="黑体" panose="02010609060101010101" pitchFamily="49" charset="-122"/>
              </a:rPr>
              <a:t>:</a:t>
            </a:r>
            <a:r>
              <a:rPr kumimoji="1" lang="en-US" altLang="zh-CN" sz="4400">
                <a:solidFill>
                  <a:srgbClr val="4D4D4D"/>
                </a:solidFill>
              </a:rPr>
              <a:t> </a:t>
            </a:r>
            <a:endParaRPr kumimoji="1" lang="en-US" altLang="zh-CN" sz="2800">
              <a:solidFill>
                <a:srgbClr val="CC0000"/>
              </a:solidFill>
              <a:latin typeface="黑体" panose="02010609060101010101" pitchFamily="49" charset="-122"/>
              <a:ea typeface="黑体" panose="02010609060101010101" pitchFamily="49" charset="-122"/>
            </a:endParaRPr>
          </a:p>
          <a:p>
            <a:pPr algn="l">
              <a:spcBef>
                <a:spcPct val="20000"/>
              </a:spcBef>
            </a:pPr>
            <a:r>
              <a:rPr kumimoji="1" lang="en-US" altLang="zh-CN" sz="2400" b="1">
                <a:solidFill>
                  <a:srgbClr val="800000"/>
                </a:solidFill>
              </a:rPr>
              <a:t>#include &lt;stdio.h&gt;</a:t>
            </a:r>
          </a:p>
          <a:p>
            <a:pPr algn="l">
              <a:spcBef>
                <a:spcPct val="20000"/>
              </a:spcBef>
            </a:pPr>
            <a:r>
              <a:rPr kumimoji="1" lang="en-US" altLang="zh-CN" sz="2400" b="1">
                <a:solidFill>
                  <a:srgbClr val="800000"/>
                </a:solidFill>
              </a:rPr>
              <a:t>#include &lt;malloc.h&gt;</a:t>
            </a:r>
          </a:p>
          <a:p>
            <a:pPr algn="l">
              <a:spcBef>
                <a:spcPct val="20000"/>
              </a:spcBef>
            </a:pPr>
            <a:r>
              <a:rPr kumimoji="1" lang="en-US" altLang="zh-CN" sz="2400" b="1">
                <a:solidFill>
                  <a:srgbClr val="800000"/>
                </a:solidFill>
              </a:rPr>
              <a:t>#define NULL 0 </a:t>
            </a:r>
            <a:r>
              <a:rPr kumimoji="1" lang="en-US" altLang="zh-CN" sz="2400" b="1">
                <a:solidFill>
                  <a:srgbClr val="008000"/>
                </a:solidFill>
              </a:rPr>
              <a:t>//</a:t>
            </a:r>
            <a:r>
              <a:rPr kumimoji="1" lang="zh-CN" altLang="en-US" sz="2400" b="1">
                <a:solidFill>
                  <a:srgbClr val="008000"/>
                </a:solidFill>
              </a:rPr>
              <a:t>令</a:t>
            </a:r>
            <a:r>
              <a:rPr kumimoji="1" lang="en-US" altLang="zh-CN" sz="2400" b="1">
                <a:solidFill>
                  <a:srgbClr val="008000"/>
                </a:solidFill>
              </a:rPr>
              <a:t>NULL</a:t>
            </a:r>
            <a:r>
              <a:rPr kumimoji="1" lang="zh-CN" altLang="en-US" sz="2400" b="1">
                <a:solidFill>
                  <a:srgbClr val="008000"/>
                </a:solidFill>
              </a:rPr>
              <a:t>代表０，用它表示</a:t>
            </a:r>
            <a:r>
              <a:rPr kumimoji="1" lang="zh-CN" altLang="en-US" sz="2400" b="1">
                <a:solidFill>
                  <a:srgbClr val="008000"/>
                </a:solidFill>
                <a:latin typeface="宋体" panose="02010600030101010101" pitchFamily="2" charset="-122"/>
              </a:rPr>
              <a:t>“</a:t>
            </a:r>
            <a:r>
              <a:rPr kumimoji="1" lang="zh-CN" altLang="en-US" sz="2400" b="1">
                <a:solidFill>
                  <a:srgbClr val="008000"/>
                </a:solidFill>
              </a:rPr>
              <a:t>空地址</a:t>
            </a:r>
            <a:endParaRPr kumimoji="1" lang="zh-CN" altLang="en-US" sz="2400" b="1">
              <a:solidFill>
                <a:srgbClr val="800000"/>
              </a:solidFill>
            </a:endParaRPr>
          </a:p>
          <a:p>
            <a:pPr algn="l">
              <a:spcBef>
                <a:spcPct val="20000"/>
              </a:spcBef>
            </a:pPr>
            <a:r>
              <a:rPr kumimoji="1" lang="en-US" altLang="zh-CN" sz="2400" b="1">
                <a:solidFill>
                  <a:srgbClr val="800000"/>
                </a:solidFill>
              </a:rPr>
              <a:t>#define LEN sizeof(struct student)   </a:t>
            </a:r>
            <a:r>
              <a:rPr kumimoji="1" lang="en-US" altLang="zh-CN" sz="2400" b="1">
                <a:solidFill>
                  <a:srgbClr val="008000"/>
                </a:solidFill>
              </a:rPr>
              <a:t>//</a:t>
            </a:r>
            <a:r>
              <a:rPr kumimoji="1" lang="zh-CN" altLang="en-US" sz="2400" b="1">
                <a:solidFill>
                  <a:srgbClr val="008000"/>
                </a:solidFill>
              </a:rPr>
              <a:t>令</a:t>
            </a:r>
            <a:r>
              <a:rPr kumimoji="1" lang="en-US" altLang="zh-CN" sz="2400" b="1">
                <a:solidFill>
                  <a:srgbClr val="008000"/>
                </a:solidFill>
              </a:rPr>
              <a:t>LEN</a:t>
            </a:r>
            <a:r>
              <a:rPr kumimoji="1" lang="zh-CN" altLang="en-US" sz="2400" b="1">
                <a:solidFill>
                  <a:srgbClr val="008000"/>
                </a:solidFill>
              </a:rPr>
              <a:t>代表</a:t>
            </a:r>
            <a:r>
              <a:rPr kumimoji="1" lang="en-US" altLang="zh-CN" sz="2400" b="1">
                <a:solidFill>
                  <a:srgbClr val="008000"/>
                </a:solidFill>
              </a:rPr>
              <a:t>struct //student</a:t>
            </a:r>
            <a:r>
              <a:rPr kumimoji="1" lang="zh-CN" altLang="en-US" sz="2400" b="1">
                <a:solidFill>
                  <a:srgbClr val="008000"/>
                </a:solidFill>
              </a:rPr>
              <a:t>类型数据的长度</a:t>
            </a:r>
            <a:endParaRPr kumimoji="1" lang="zh-CN" altLang="en-US" sz="2400" b="1">
              <a:solidFill>
                <a:srgbClr val="800000"/>
              </a:solidFill>
            </a:endParaRPr>
          </a:p>
          <a:p>
            <a:pPr algn="l">
              <a:spcBef>
                <a:spcPct val="20000"/>
              </a:spcBef>
            </a:pPr>
            <a:r>
              <a:rPr kumimoji="1" lang="zh-CN" altLang="en-US" sz="2400" b="1">
                <a:solidFill>
                  <a:srgbClr val="800000"/>
                </a:solidFill>
              </a:rPr>
              <a:t>  </a:t>
            </a:r>
            <a:r>
              <a:rPr kumimoji="1" lang="en-US" altLang="zh-CN" sz="2400" b="1">
                <a:solidFill>
                  <a:srgbClr val="800000"/>
                </a:solidFill>
              </a:rPr>
              <a:t>struct student</a:t>
            </a:r>
          </a:p>
          <a:p>
            <a:pPr algn="l">
              <a:spcBef>
                <a:spcPct val="20000"/>
              </a:spcBef>
            </a:pPr>
            <a:r>
              <a:rPr kumimoji="1" lang="en-US" altLang="zh-CN" sz="2400" b="1">
                <a:solidFill>
                  <a:srgbClr val="800000"/>
                </a:solidFill>
              </a:rPr>
              <a:t>  {  long num;</a:t>
            </a:r>
          </a:p>
          <a:p>
            <a:pPr algn="l">
              <a:spcBef>
                <a:spcPct val="20000"/>
              </a:spcBef>
            </a:pPr>
            <a:r>
              <a:rPr kumimoji="1" lang="en-US" altLang="zh-CN" sz="2400" b="1">
                <a:solidFill>
                  <a:srgbClr val="800000"/>
                </a:solidFill>
              </a:rPr>
              <a:t>      float score;      struct student *next;</a:t>
            </a:r>
          </a:p>
          <a:p>
            <a:pPr algn="l">
              <a:spcBef>
                <a:spcPct val="20000"/>
              </a:spcBef>
            </a:pPr>
            <a:r>
              <a:rPr kumimoji="1" lang="en-US" altLang="zh-CN" sz="2400" b="1">
                <a:solidFill>
                  <a:srgbClr val="800000"/>
                </a:solidFill>
              </a:rPr>
              <a:t>  };int n; </a:t>
            </a:r>
            <a:r>
              <a:rPr kumimoji="1" lang="en-US" altLang="zh-CN" sz="2400" b="1">
                <a:solidFill>
                  <a:srgbClr val="008000"/>
                </a:solidFill>
                <a:latin typeface="宋体" panose="02010600030101010101" pitchFamily="2" charset="-122"/>
              </a:rPr>
              <a:t>//n</a:t>
            </a:r>
            <a:r>
              <a:rPr kumimoji="1" lang="zh-CN" altLang="en-US" sz="2400" b="1">
                <a:solidFill>
                  <a:srgbClr val="008000"/>
                </a:solidFill>
                <a:latin typeface="宋体" panose="02010600030101010101" pitchFamily="2" charset="-122"/>
              </a:rPr>
              <a:t>为全局变量，本文件模块中各函数均可使用它</a:t>
            </a:r>
          </a:p>
        </p:txBody>
      </p:sp>
    </p:spTree>
    <p:extLst>
      <p:ext uri="{BB962C8B-B14F-4D97-AF65-F5344CB8AC3E}">
        <p14:creationId xmlns:p14="http://schemas.microsoft.com/office/powerpoint/2010/main" val="3236386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5891"/>
                                        </p:tgtEl>
                                        <p:attrNameLst>
                                          <p:attrName>style.visibility</p:attrName>
                                        </p:attrNameLst>
                                      </p:cBhvr>
                                      <p:to>
                                        <p:strVal val="visible"/>
                                      </p:to>
                                    </p:set>
                                    <p:animEffect transition="in" filter="wipe(left)">
                                      <p:cBhvr>
                                        <p:cTn id="7" dur="1000"/>
                                        <p:tgtEl>
                                          <p:spTgt spid="144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89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6915"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zh-CN" sz="2400" b="1">
                <a:solidFill>
                  <a:srgbClr val="800000"/>
                </a:solidFill>
              </a:rPr>
              <a:t>struct student *creat()</a:t>
            </a:r>
          </a:p>
          <a:p>
            <a:pPr algn="l">
              <a:spcBef>
                <a:spcPct val="20000"/>
              </a:spcBef>
            </a:pPr>
            <a:r>
              <a:rPr kumimoji="1" lang="zh-CN" altLang="zh-CN" sz="2400" b="1">
                <a:solidFill>
                  <a:srgbClr val="800000"/>
                </a:solidFill>
              </a:rPr>
              <a:t>  {struct student *head;      struct student *p1,*p2;      n=0;</a:t>
            </a:r>
          </a:p>
          <a:p>
            <a:pPr algn="l">
              <a:spcBef>
                <a:spcPct val="20000"/>
              </a:spcBef>
            </a:pPr>
            <a:r>
              <a:rPr kumimoji="1" lang="en-US" altLang="zh-CN" sz="2400" b="1">
                <a:solidFill>
                  <a:srgbClr val="800000"/>
                </a:solidFill>
              </a:rPr>
              <a:t>      </a:t>
            </a:r>
            <a:r>
              <a:rPr kumimoji="1" lang="zh-CN" altLang="zh-CN" sz="2400" b="1">
                <a:solidFill>
                  <a:srgbClr val="800000"/>
                </a:solidFill>
              </a:rPr>
              <a:t>p1=p2=( struct student*) malloc(LEN);</a:t>
            </a:r>
          </a:p>
          <a:p>
            <a:pPr algn="l">
              <a:spcBef>
                <a:spcPct val="20000"/>
              </a:spcBef>
            </a:pPr>
            <a:r>
              <a:rPr kumimoji="1" lang="zh-CN" altLang="zh-CN" sz="2400" b="1">
                <a:solidFill>
                  <a:srgbClr val="800000"/>
                </a:solidFill>
              </a:rPr>
              <a:t>      scanf("%ld,%f",&amp;p1-&gt;num,&amp;p1-&gt;score);</a:t>
            </a:r>
          </a:p>
          <a:p>
            <a:pPr algn="l">
              <a:spcBef>
                <a:spcPct val="20000"/>
              </a:spcBef>
            </a:pPr>
            <a:r>
              <a:rPr kumimoji="1" lang="zh-CN" altLang="zh-CN" sz="2400" b="1">
                <a:solidFill>
                  <a:srgbClr val="800000"/>
                </a:solidFill>
              </a:rPr>
              <a:t>      head=NULL;</a:t>
            </a:r>
          </a:p>
          <a:p>
            <a:pPr algn="l">
              <a:spcBef>
                <a:spcPct val="20000"/>
              </a:spcBef>
            </a:pPr>
            <a:r>
              <a:rPr kumimoji="1" lang="zh-CN" altLang="zh-CN" sz="2400" b="1">
                <a:solidFill>
                  <a:srgbClr val="800000"/>
                </a:solidFill>
              </a:rPr>
              <a:t>      while(p1-&gt;num!=0)</a:t>
            </a:r>
          </a:p>
          <a:p>
            <a:pPr algn="l">
              <a:spcBef>
                <a:spcPct val="20000"/>
              </a:spcBef>
            </a:pPr>
            <a:r>
              <a:rPr kumimoji="1" lang="zh-CN" altLang="zh-CN" sz="2400" b="1">
                <a:solidFill>
                  <a:srgbClr val="800000"/>
                </a:solidFill>
              </a:rPr>
              <a:t>       {</a:t>
            </a:r>
            <a:r>
              <a:rPr kumimoji="1" lang="en-US" altLang="zh-CN" sz="2400" b="1">
                <a:solidFill>
                  <a:srgbClr val="800000"/>
                </a:solidFill>
              </a:rPr>
              <a:t>  </a:t>
            </a:r>
            <a:r>
              <a:rPr kumimoji="1" lang="zh-CN" altLang="zh-CN" sz="2400" b="1">
                <a:solidFill>
                  <a:srgbClr val="800000"/>
                </a:solidFill>
              </a:rPr>
              <a:t>n=n+1;	  if(n==1)head=p1;	  else p2-&gt;next=p1;</a:t>
            </a:r>
          </a:p>
          <a:p>
            <a:pPr algn="l">
              <a:spcBef>
                <a:spcPct val="20000"/>
              </a:spcBef>
            </a:pPr>
            <a:r>
              <a:rPr kumimoji="1" lang="en-US" altLang="zh-CN" sz="2400" b="1">
                <a:solidFill>
                  <a:srgbClr val="800000"/>
                </a:solidFill>
              </a:rPr>
              <a:t>       </a:t>
            </a:r>
            <a:r>
              <a:rPr kumimoji="1" lang="zh-CN" altLang="zh-CN" sz="2400" b="1">
                <a:solidFill>
                  <a:srgbClr val="800000"/>
                </a:solidFill>
              </a:rPr>
              <a:t> </a:t>
            </a:r>
            <a:r>
              <a:rPr kumimoji="1" lang="en-US" altLang="zh-CN" sz="2400" b="1">
                <a:solidFill>
                  <a:srgbClr val="800000"/>
                </a:solidFill>
              </a:rPr>
              <a:t>  </a:t>
            </a:r>
            <a:r>
              <a:rPr kumimoji="1" lang="zh-CN" altLang="zh-CN" sz="2400" b="1">
                <a:solidFill>
                  <a:srgbClr val="800000"/>
                </a:solidFill>
              </a:rPr>
              <a:t> p2=p1;	  p1=(struct student*)malloc(LEN);</a:t>
            </a:r>
          </a:p>
          <a:p>
            <a:pPr algn="l">
              <a:spcBef>
                <a:spcPct val="20000"/>
              </a:spcBef>
            </a:pPr>
            <a:r>
              <a:rPr kumimoji="1" lang="zh-CN" altLang="zh-CN" sz="2400" b="1">
                <a:solidFill>
                  <a:srgbClr val="800000"/>
                </a:solidFill>
              </a:rPr>
              <a:t>	  scanf("%ld,%f",&amp;p1-&gt;num,&amp;p1-&gt;score);</a:t>
            </a:r>
          </a:p>
          <a:p>
            <a:pPr algn="l">
              <a:spcBef>
                <a:spcPct val="20000"/>
              </a:spcBef>
            </a:pPr>
            <a:r>
              <a:rPr kumimoji="1" lang="zh-CN" altLang="zh-CN" sz="2400" b="1">
                <a:solidFill>
                  <a:srgbClr val="800000"/>
                </a:solidFill>
              </a:rPr>
              <a:t>	 }</a:t>
            </a:r>
          </a:p>
          <a:p>
            <a:pPr algn="l">
              <a:spcBef>
                <a:spcPct val="20000"/>
              </a:spcBef>
            </a:pPr>
            <a:r>
              <a:rPr kumimoji="1" lang="zh-CN" altLang="zh-CN" sz="2400" b="1">
                <a:solidFill>
                  <a:srgbClr val="800000"/>
                </a:solidFill>
              </a:rPr>
              <a:t>      p2-&gt;next=NULL;      return(head);}</a:t>
            </a:r>
            <a:endParaRPr kumimoji="1" lang="en-US" altLang="zh-CN" sz="2400" b="1">
              <a:solidFill>
                <a:srgbClr val="800000"/>
              </a:solidFill>
            </a:endParaRPr>
          </a:p>
        </p:txBody>
      </p:sp>
    </p:spTree>
    <p:extLst>
      <p:ext uri="{BB962C8B-B14F-4D97-AF65-F5344CB8AC3E}">
        <p14:creationId xmlns:p14="http://schemas.microsoft.com/office/powerpoint/2010/main" val="19488416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6915"/>
                                        </p:tgtEl>
                                        <p:attrNameLst>
                                          <p:attrName>style.visibility</p:attrName>
                                        </p:attrNameLst>
                                      </p:cBhvr>
                                      <p:to>
                                        <p:strVal val="visible"/>
                                      </p:to>
                                    </p:set>
                                    <p:animEffect transition="in" filter="wipe(left)">
                                      <p:cBhvr>
                                        <p:cTn id="7" dur="1000"/>
                                        <p:tgtEl>
                                          <p:spTgt spid="144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7939"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3200" b="1">
                <a:latin typeface="宋体" panose="02010600030101010101" pitchFamily="2" charset="-122"/>
              </a:rPr>
              <a:t>11.7.5 </a:t>
            </a:r>
            <a:r>
              <a:rPr kumimoji="1" lang="zh-CN" altLang="en-US" sz="3200" b="1">
                <a:latin typeface="宋体" panose="02010600030101010101" pitchFamily="2" charset="-122"/>
              </a:rPr>
              <a:t>输出链表</a:t>
            </a:r>
          </a:p>
          <a:p>
            <a:pPr algn="just">
              <a:spcBef>
                <a:spcPct val="20000"/>
              </a:spcBef>
            </a:pPr>
            <a:r>
              <a:rPr kumimoji="1" lang="zh-CN" altLang="en-US" sz="2800">
                <a:solidFill>
                  <a:srgbClr val="800000"/>
                </a:solidFill>
                <a:latin typeface="楷体_GB2312" pitchFamily="49" charset="-122"/>
                <a:ea typeface="楷体_GB2312" pitchFamily="49" charset="-122"/>
              </a:rPr>
              <a:t>    首先要知道链表第一个结点的地址，也就是</a:t>
            </a:r>
          </a:p>
          <a:p>
            <a:pPr algn="just">
              <a:spcBef>
                <a:spcPct val="20000"/>
              </a:spcBef>
            </a:pPr>
            <a:r>
              <a:rPr kumimoji="1" lang="zh-CN" altLang="en-US" sz="2800">
                <a:solidFill>
                  <a:srgbClr val="800000"/>
                </a:solidFill>
                <a:latin typeface="楷体_GB2312" pitchFamily="49" charset="-122"/>
                <a:ea typeface="楷体_GB2312" pitchFamily="49" charset="-122"/>
              </a:rPr>
              <a:t>要知道</a:t>
            </a:r>
            <a:r>
              <a:rPr kumimoji="1" lang="en-US" altLang="zh-CN" sz="2800">
                <a:solidFill>
                  <a:srgbClr val="800000"/>
                </a:solidFill>
                <a:latin typeface="楷体_GB2312" pitchFamily="49" charset="-122"/>
                <a:ea typeface="楷体_GB2312" pitchFamily="49" charset="-122"/>
              </a:rPr>
              <a:t>head</a:t>
            </a:r>
            <a:r>
              <a:rPr kumimoji="1" lang="zh-CN" altLang="en-US" sz="2800">
                <a:solidFill>
                  <a:srgbClr val="800000"/>
                </a:solidFill>
                <a:latin typeface="楷体_GB2312" pitchFamily="49" charset="-122"/>
                <a:ea typeface="楷体_GB2312" pitchFamily="49" charset="-122"/>
              </a:rPr>
              <a:t>的值。然后设一个指针变量</a:t>
            </a:r>
            <a:r>
              <a:rPr kumimoji="1" lang="en-US" altLang="zh-CN" sz="2800">
                <a:solidFill>
                  <a:srgbClr val="800000"/>
                </a:solidFill>
                <a:latin typeface="楷体_GB2312" pitchFamily="49" charset="-122"/>
                <a:ea typeface="楷体_GB2312" pitchFamily="49" charset="-122"/>
              </a:rPr>
              <a:t>p,</a:t>
            </a:r>
            <a:r>
              <a:rPr kumimoji="1" lang="zh-CN" altLang="en-US" sz="2800">
                <a:solidFill>
                  <a:srgbClr val="800000"/>
                </a:solidFill>
                <a:latin typeface="楷体_GB2312" pitchFamily="49" charset="-122"/>
                <a:ea typeface="楷体_GB2312" pitchFamily="49" charset="-122"/>
              </a:rPr>
              <a:t>先指向</a:t>
            </a:r>
          </a:p>
          <a:p>
            <a:pPr algn="just">
              <a:spcBef>
                <a:spcPct val="20000"/>
              </a:spcBef>
            </a:pPr>
            <a:r>
              <a:rPr kumimoji="1" lang="zh-CN" altLang="en-US" sz="2800">
                <a:solidFill>
                  <a:srgbClr val="800000"/>
                </a:solidFill>
                <a:latin typeface="楷体_GB2312" pitchFamily="49" charset="-122"/>
                <a:ea typeface="楷体_GB2312" pitchFamily="49" charset="-122"/>
              </a:rPr>
              <a:t>第一个结点，输出ｐ所指的结点，然后使ｐ后移</a:t>
            </a:r>
          </a:p>
          <a:p>
            <a:pPr algn="just">
              <a:spcBef>
                <a:spcPct val="20000"/>
              </a:spcBef>
            </a:pPr>
            <a:r>
              <a:rPr kumimoji="1" lang="zh-CN" altLang="en-US" sz="2800">
                <a:solidFill>
                  <a:srgbClr val="800000"/>
                </a:solidFill>
                <a:latin typeface="楷体_GB2312" pitchFamily="49" charset="-122"/>
                <a:ea typeface="楷体_GB2312" pitchFamily="49" charset="-122"/>
              </a:rPr>
              <a:t>一个结点，再输出，直到链表的尾结点。 </a:t>
            </a:r>
          </a:p>
        </p:txBody>
      </p:sp>
      <p:grpSp>
        <p:nvGrpSpPr>
          <p:cNvPr id="2" name="Group 4"/>
          <p:cNvGrpSpPr>
            <a:grpSpLocks/>
          </p:cNvGrpSpPr>
          <p:nvPr/>
        </p:nvGrpSpPr>
        <p:grpSpPr bwMode="auto">
          <a:xfrm>
            <a:off x="2495550" y="2420938"/>
            <a:ext cx="7416800" cy="4005262"/>
            <a:chOff x="340" y="1525"/>
            <a:chExt cx="4672" cy="2523"/>
          </a:xfrm>
        </p:grpSpPr>
        <p:sp>
          <p:nvSpPr>
            <p:cNvPr id="1447941" name="Rectangle 5"/>
            <p:cNvSpPr>
              <a:spLocks noChangeArrowheads="1"/>
            </p:cNvSpPr>
            <p:nvPr/>
          </p:nvSpPr>
          <p:spPr bwMode="auto">
            <a:xfrm>
              <a:off x="340" y="1525"/>
              <a:ext cx="4672" cy="2523"/>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11-17,11-18</a:t>
              </a:r>
            </a:p>
          </p:txBody>
        </p:sp>
        <p:pic>
          <p:nvPicPr>
            <p:cNvPr id="722950" name="Picture 6" descr="k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1706"/>
              <a:ext cx="1406" cy="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2951" name="Picture 7" descr="k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 y="1912"/>
              <a:ext cx="2522"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069034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7939"/>
                                        </p:tgtEl>
                                        <p:attrNameLst>
                                          <p:attrName>style.visibility</p:attrName>
                                        </p:attrNameLst>
                                      </p:cBhvr>
                                      <p:to>
                                        <p:strVal val="visible"/>
                                      </p:to>
                                    </p:set>
                                    <p:animEffect transition="in" filter="wipe(left)">
                                      <p:cBhvr>
                                        <p:cTn id="7" dur="1000"/>
                                        <p:tgtEl>
                                          <p:spTgt spid="1447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8963"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zh-CN" altLang="en-US" sz="2800" b="1">
                <a:latin typeface="宋体" panose="02010600030101010101" pitchFamily="2" charset="-122"/>
              </a:rPr>
              <a:t>例１</a:t>
            </a:r>
            <a:r>
              <a:rPr kumimoji="1" lang="en-US" altLang="zh-CN" sz="2800" b="1">
                <a:latin typeface="宋体" panose="02010600030101010101" pitchFamily="2" charset="-122"/>
              </a:rPr>
              <a:t>1</a:t>
            </a:r>
            <a:r>
              <a:rPr kumimoji="1" lang="zh-CN" altLang="en-US" sz="2800" b="1">
                <a:latin typeface="宋体" panose="02010600030101010101" pitchFamily="2" charset="-122"/>
              </a:rPr>
              <a:t>．</a:t>
            </a:r>
            <a:r>
              <a:rPr kumimoji="1" lang="en-US" altLang="zh-CN" sz="2800" b="1">
                <a:latin typeface="宋体" panose="02010600030101010101" pitchFamily="2" charset="-122"/>
              </a:rPr>
              <a:t>9 </a:t>
            </a:r>
            <a:r>
              <a:rPr kumimoji="1" lang="zh-CN" altLang="en-US" sz="2800" b="1">
                <a:latin typeface="宋体" panose="02010600030101010101" pitchFamily="2" charset="-122"/>
              </a:rPr>
              <a:t>编写一个输出链表的函数</a:t>
            </a:r>
            <a:r>
              <a:rPr kumimoji="1" lang="en-US" altLang="zh-CN" sz="2800" b="1">
                <a:latin typeface="宋体" panose="02010600030101010101" pitchFamily="2" charset="-122"/>
              </a:rPr>
              <a:t>print.</a:t>
            </a:r>
            <a:r>
              <a:rPr kumimoji="1" lang="en-US" altLang="zh-CN" sz="4400">
                <a:solidFill>
                  <a:srgbClr val="4D4D4D"/>
                </a:solidFill>
              </a:rPr>
              <a:t> </a:t>
            </a:r>
            <a:endParaRPr kumimoji="1" lang="en-US" altLang="zh-CN" sz="3200" b="1">
              <a:latin typeface="宋体" panose="02010600030101010101" pitchFamily="2" charset="-122"/>
            </a:endParaRPr>
          </a:p>
          <a:p>
            <a:pPr algn="l">
              <a:spcBef>
                <a:spcPct val="20000"/>
              </a:spcBef>
            </a:pPr>
            <a:r>
              <a:rPr kumimoji="1" lang="en-US" altLang="zh-CN" sz="2400" b="1">
                <a:solidFill>
                  <a:srgbClr val="800000"/>
                </a:solidFill>
                <a:ea typeface="楷体_GB2312" pitchFamily="49" charset="-122"/>
              </a:rPr>
              <a:t>    </a:t>
            </a:r>
            <a:r>
              <a:rPr kumimoji="1" lang="en-US" altLang="zh-CN" sz="2400" b="1">
                <a:solidFill>
                  <a:srgbClr val="800000"/>
                </a:solidFill>
              </a:rPr>
              <a:t>void print(struct student *head)</a:t>
            </a:r>
          </a:p>
          <a:p>
            <a:pPr algn="l">
              <a:spcBef>
                <a:spcPct val="20000"/>
              </a:spcBef>
            </a:pPr>
            <a:r>
              <a:rPr kumimoji="1" lang="en-US" altLang="zh-CN" sz="2400" b="1">
                <a:solidFill>
                  <a:srgbClr val="800000"/>
                </a:solidFill>
              </a:rPr>
              <a:t>	 {struct student *p;</a:t>
            </a:r>
          </a:p>
          <a:p>
            <a:pPr algn="l">
              <a:spcBef>
                <a:spcPct val="20000"/>
              </a:spcBef>
            </a:pPr>
            <a:r>
              <a:rPr kumimoji="1" lang="en-US" altLang="zh-CN" sz="2400" b="1">
                <a:solidFill>
                  <a:srgbClr val="800000"/>
                </a:solidFill>
              </a:rPr>
              <a:t>	  printf("\nNow,These %d records are:\n",n);          p=head;</a:t>
            </a:r>
          </a:p>
          <a:p>
            <a:pPr algn="l">
              <a:spcBef>
                <a:spcPct val="20000"/>
              </a:spcBef>
            </a:pPr>
            <a:r>
              <a:rPr kumimoji="1" lang="en-US" altLang="zh-CN" sz="2400" b="1">
                <a:solidFill>
                  <a:srgbClr val="800000"/>
                </a:solidFill>
              </a:rPr>
              <a:t>	  if(head!=NULL)</a:t>
            </a:r>
          </a:p>
          <a:p>
            <a:pPr algn="l">
              <a:spcBef>
                <a:spcPct val="20000"/>
              </a:spcBef>
            </a:pPr>
            <a:r>
              <a:rPr kumimoji="1" lang="en-US" altLang="zh-CN" sz="2400" b="1">
                <a:solidFill>
                  <a:srgbClr val="800000"/>
                </a:solidFill>
              </a:rPr>
              <a:t>	       do</a:t>
            </a:r>
          </a:p>
          <a:p>
            <a:pPr algn="l">
              <a:spcBef>
                <a:spcPct val="20000"/>
              </a:spcBef>
            </a:pPr>
            <a:r>
              <a:rPr kumimoji="1" lang="en-US" altLang="zh-CN" sz="2400" b="1">
                <a:solidFill>
                  <a:srgbClr val="800000"/>
                </a:solidFill>
              </a:rPr>
              <a:t>		 {printf("%ld %5.1f\n",p-&gt;num,p-&gt;score);</a:t>
            </a:r>
          </a:p>
          <a:p>
            <a:pPr algn="l">
              <a:spcBef>
                <a:spcPct val="20000"/>
              </a:spcBef>
            </a:pPr>
            <a:r>
              <a:rPr kumimoji="1" lang="en-US" altLang="zh-CN" sz="2400" b="1">
                <a:solidFill>
                  <a:srgbClr val="800000"/>
                </a:solidFill>
              </a:rPr>
              <a:t>		   p=p-&gt;next;</a:t>
            </a:r>
          </a:p>
          <a:p>
            <a:pPr algn="l">
              <a:spcBef>
                <a:spcPct val="20000"/>
              </a:spcBef>
            </a:pPr>
            <a:r>
              <a:rPr kumimoji="1" lang="en-US" altLang="zh-CN" sz="2400" b="1">
                <a:solidFill>
                  <a:srgbClr val="800000"/>
                </a:solidFill>
              </a:rPr>
              <a:t>		  }while(p!=NULL);</a:t>
            </a:r>
          </a:p>
          <a:p>
            <a:pPr algn="l">
              <a:spcBef>
                <a:spcPct val="20000"/>
              </a:spcBef>
            </a:pPr>
            <a:r>
              <a:rPr kumimoji="1" lang="en-US" altLang="zh-CN" sz="2400" b="1">
                <a:solidFill>
                  <a:srgbClr val="800000"/>
                </a:solidFill>
              </a:rPr>
              <a:t>	 }</a:t>
            </a:r>
          </a:p>
          <a:p>
            <a:pPr algn="just">
              <a:spcBef>
                <a:spcPct val="20000"/>
              </a:spcBef>
            </a:pPr>
            <a:endParaRPr kumimoji="1" lang="en-US" altLang="zh-CN" sz="2400" b="1">
              <a:solidFill>
                <a:srgbClr val="800000"/>
              </a:solidFill>
              <a:ea typeface="楷体_GB2312" pitchFamily="49" charset="-122"/>
            </a:endParaRPr>
          </a:p>
        </p:txBody>
      </p:sp>
    </p:spTree>
    <p:extLst>
      <p:ext uri="{BB962C8B-B14F-4D97-AF65-F5344CB8AC3E}">
        <p14:creationId xmlns:p14="http://schemas.microsoft.com/office/powerpoint/2010/main" val="618937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8963"/>
                                        </p:tgtEl>
                                        <p:attrNameLst>
                                          <p:attrName>style.visibility</p:attrName>
                                        </p:attrNameLst>
                                      </p:cBhvr>
                                      <p:to>
                                        <p:strVal val="visible"/>
                                      </p:to>
                                    </p:set>
                                    <p:animEffect transition="in" filter="wipe(left)">
                                      <p:cBhvr>
                                        <p:cTn id="7" dur="1000"/>
                                        <p:tgtEl>
                                          <p:spTgt spid="144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49987"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3200" b="1"/>
              <a:t>11.7.6 </a:t>
            </a:r>
            <a:r>
              <a:rPr kumimoji="1" lang="zh-CN" altLang="en-US" sz="3200" b="1"/>
              <a:t>对链表的删除操作</a:t>
            </a:r>
          </a:p>
          <a:p>
            <a:pPr algn="l">
              <a:spcBef>
                <a:spcPct val="20000"/>
              </a:spcBef>
            </a:pPr>
            <a:r>
              <a:rPr kumimoji="1" lang="zh-CN" altLang="en-US" sz="2800">
                <a:solidFill>
                  <a:srgbClr val="800000"/>
                </a:solidFill>
                <a:ea typeface="楷体_GB2312" pitchFamily="49" charset="-122"/>
              </a:rPr>
              <a:t>        从一个动态链表中删去一个结点，并不是真</a:t>
            </a:r>
          </a:p>
          <a:p>
            <a:pPr algn="l">
              <a:spcBef>
                <a:spcPct val="20000"/>
              </a:spcBef>
            </a:pPr>
            <a:r>
              <a:rPr kumimoji="1" lang="zh-CN" altLang="en-US" sz="2800">
                <a:solidFill>
                  <a:srgbClr val="800000"/>
                </a:solidFill>
                <a:ea typeface="楷体_GB2312" pitchFamily="49" charset="-122"/>
              </a:rPr>
              <a:t>正从内存中把它抹掉，而是把它从链表中分离开</a:t>
            </a:r>
          </a:p>
          <a:p>
            <a:pPr algn="l">
              <a:spcBef>
                <a:spcPct val="20000"/>
              </a:spcBef>
            </a:pPr>
            <a:r>
              <a:rPr kumimoji="1" lang="zh-CN" altLang="en-US" sz="2800">
                <a:solidFill>
                  <a:srgbClr val="800000"/>
                </a:solidFill>
                <a:ea typeface="楷体_GB2312" pitchFamily="49" charset="-122"/>
              </a:rPr>
              <a:t>来，只要撤销原来的链接关系即可。</a:t>
            </a:r>
            <a:endParaRPr kumimoji="1" lang="zh-CN" altLang="en-US" sz="4400">
              <a:solidFill>
                <a:srgbClr val="800000"/>
              </a:solidFill>
            </a:endParaRPr>
          </a:p>
        </p:txBody>
      </p:sp>
      <p:grpSp>
        <p:nvGrpSpPr>
          <p:cNvPr id="2" name="Group 4"/>
          <p:cNvGrpSpPr>
            <a:grpSpLocks/>
          </p:cNvGrpSpPr>
          <p:nvPr/>
        </p:nvGrpSpPr>
        <p:grpSpPr bwMode="auto">
          <a:xfrm>
            <a:off x="2566988" y="3716338"/>
            <a:ext cx="7345362" cy="2709862"/>
            <a:chOff x="657" y="2341"/>
            <a:chExt cx="4627" cy="1707"/>
          </a:xfrm>
        </p:grpSpPr>
        <p:sp>
          <p:nvSpPr>
            <p:cNvPr id="1449989" name="Rectangle 5"/>
            <p:cNvSpPr>
              <a:spLocks noChangeArrowheads="1"/>
            </p:cNvSpPr>
            <p:nvPr/>
          </p:nvSpPr>
          <p:spPr bwMode="auto">
            <a:xfrm>
              <a:off x="657" y="2341"/>
              <a:ext cx="4627" cy="1707"/>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11-19</a:t>
              </a:r>
            </a:p>
          </p:txBody>
        </p:sp>
        <p:pic>
          <p:nvPicPr>
            <p:cNvPr id="724998" name="Picture 6" descr="k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2478"/>
              <a:ext cx="4490"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890181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9987"/>
                                        </p:tgtEl>
                                        <p:attrNameLst>
                                          <p:attrName>style.visibility</p:attrName>
                                        </p:attrNameLst>
                                      </p:cBhvr>
                                      <p:to>
                                        <p:strVal val="visible"/>
                                      </p:to>
                                    </p:set>
                                    <p:animEffect transition="in" filter="wipe(left)">
                                      <p:cBhvr>
                                        <p:cTn id="7" dur="1000"/>
                                        <p:tgtEl>
                                          <p:spTgt spid="1449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998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1011"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zh-CN" altLang="en-US" sz="2800" b="1">
                <a:solidFill>
                  <a:srgbClr val="4D4D4D"/>
                </a:solidFill>
                <a:latin typeface="宋体" panose="02010600030101010101" pitchFamily="2" charset="-122"/>
              </a:rPr>
              <a:t>例</a:t>
            </a:r>
            <a:r>
              <a:rPr kumimoji="1" lang="en-US" altLang="zh-CN" sz="2800" b="1">
                <a:solidFill>
                  <a:srgbClr val="4D4D4D"/>
                </a:solidFill>
                <a:latin typeface="宋体" panose="02010600030101010101" pitchFamily="2" charset="-122"/>
              </a:rPr>
              <a:t>11.10</a:t>
            </a:r>
            <a:r>
              <a:rPr kumimoji="1" lang="zh-CN" altLang="en-US" sz="2800" b="1">
                <a:solidFill>
                  <a:srgbClr val="4D4D4D"/>
                </a:solidFill>
                <a:latin typeface="宋体" panose="02010600030101010101" pitchFamily="2" charset="-122"/>
              </a:rPr>
              <a:t>写一函数以删除动态链表中指定的结点</a:t>
            </a:r>
            <a:r>
              <a:rPr kumimoji="1" lang="en-US" altLang="zh-CN" sz="2800" b="1">
                <a:solidFill>
                  <a:srgbClr val="4D4D4D"/>
                </a:solidFill>
                <a:latin typeface="宋体" panose="02010600030101010101" pitchFamily="2" charset="-122"/>
              </a:rPr>
              <a:t>.</a:t>
            </a:r>
          </a:p>
          <a:p>
            <a:pPr algn="just">
              <a:spcBef>
                <a:spcPct val="20000"/>
              </a:spcBef>
              <a:buFont typeface="Wingdings" panose="05000000000000000000" pitchFamily="2" charset="2"/>
              <a:buChar char="n"/>
            </a:pPr>
            <a:r>
              <a:rPr kumimoji="1" lang="en-US" altLang="zh-CN" sz="2800">
                <a:solidFill>
                  <a:srgbClr val="000099"/>
                </a:solidFill>
                <a:latin typeface="黑体" panose="02010609060101010101" pitchFamily="49" charset="-122"/>
                <a:ea typeface="黑体" panose="02010609060101010101" pitchFamily="49" charset="-122"/>
              </a:rPr>
              <a:t> </a:t>
            </a:r>
            <a:r>
              <a:rPr kumimoji="1" lang="zh-CN" altLang="en-US" sz="2800">
                <a:solidFill>
                  <a:srgbClr val="000099"/>
                </a:solidFill>
                <a:latin typeface="黑体" panose="02010609060101010101" pitchFamily="49" charset="-122"/>
                <a:ea typeface="黑体" panose="02010609060101010101" pitchFamily="49" charset="-122"/>
              </a:rPr>
              <a:t>解题思路</a:t>
            </a:r>
            <a:r>
              <a:rPr kumimoji="1" lang="en-US" altLang="zh-CN" sz="2800">
                <a:solidFill>
                  <a:srgbClr val="000099"/>
                </a:solidFill>
                <a:latin typeface="黑体" panose="02010609060101010101" pitchFamily="49" charset="-122"/>
                <a:ea typeface="黑体" panose="02010609060101010101" pitchFamily="49" charset="-122"/>
              </a:rPr>
              <a:t>:</a:t>
            </a:r>
          </a:p>
          <a:p>
            <a:pPr algn="just">
              <a:spcBef>
                <a:spcPct val="20000"/>
              </a:spcBef>
            </a:pPr>
            <a:r>
              <a:rPr kumimoji="1" lang="en-US" altLang="zh-CN" sz="2800">
                <a:solidFill>
                  <a:srgbClr val="4D4D4D"/>
                </a:solidFill>
                <a:ea typeface="楷体_GB2312" pitchFamily="49" charset="-122"/>
              </a:rPr>
              <a:t>        </a:t>
            </a:r>
            <a:r>
              <a:rPr kumimoji="1" lang="zh-CN" altLang="en-US" sz="2800">
                <a:solidFill>
                  <a:srgbClr val="800000"/>
                </a:solidFill>
                <a:ea typeface="楷体_GB2312" pitchFamily="49" charset="-122"/>
              </a:rPr>
              <a:t>从</a:t>
            </a:r>
            <a:r>
              <a:rPr kumimoji="1" lang="en-US" altLang="zh-CN" sz="2800">
                <a:solidFill>
                  <a:srgbClr val="800000"/>
                </a:solidFill>
                <a:ea typeface="楷体_GB2312" pitchFamily="49" charset="-122"/>
              </a:rPr>
              <a:t>p</a:t>
            </a:r>
            <a:r>
              <a:rPr kumimoji="1" lang="zh-CN" altLang="en-US" sz="2800">
                <a:solidFill>
                  <a:srgbClr val="800000"/>
                </a:solidFill>
                <a:ea typeface="楷体_GB2312" pitchFamily="49" charset="-122"/>
              </a:rPr>
              <a:t>指向的第一个结点开始，检查该结点中的</a:t>
            </a:r>
          </a:p>
          <a:p>
            <a:pPr algn="just">
              <a:spcBef>
                <a:spcPct val="20000"/>
              </a:spcBef>
            </a:pPr>
            <a:r>
              <a:rPr kumimoji="1" lang="en-US" altLang="zh-CN" sz="2800">
                <a:solidFill>
                  <a:srgbClr val="800000"/>
                </a:solidFill>
                <a:ea typeface="楷体_GB2312" pitchFamily="49" charset="-122"/>
              </a:rPr>
              <a:t>num</a:t>
            </a:r>
            <a:r>
              <a:rPr kumimoji="1" lang="zh-CN" altLang="en-US" sz="2800">
                <a:solidFill>
                  <a:srgbClr val="800000"/>
                </a:solidFill>
                <a:ea typeface="楷体_GB2312" pitchFamily="49" charset="-122"/>
              </a:rPr>
              <a:t>值是否等于输入的要求删除的那个学号。如果</a:t>
            </a:r>
          </a:p>
          <a:p>
            <a:pPr algn="just">
              <a:spcBef>
                <a:spcPct val="20000"/>
              </a:spcBef>
            </a:pPr>
            <a:r>
              <a:rPr kumimoji="1" lang="zh-CN" altLang="en-US" sz="2800">
                <a:solidFill>
                  <a:srgbClr val="800000"/>
                </a:solidFill>
                <a:ea typeface="楷体_GB2312" pitchFamily="49" charset="-122"/>
              </a:rPr>
              <a:t>相等就将该结点删除，如不相等，就将</a:t>
            </a:r>
            <a:r>
              <a:rPr kumimoji="1" lang="en-US" altLang="zh-CN" sz="2800">
                <a:solidFill>
                  <a:srgbClr val="800000"/>
                </a:solidFill>
                <a:ea typeface="楷体_GB2312" pitchFamily="49" charset="-122"/>
              </a:rPr>
              <a:t>p</a:t>
            </a:r>
            <a:r>
              <a:rPr kumimoji="1" lang="zh-CN" altLang="en-US" sz="2800">
                <a:solidFill>
                  <a:srgbClr val="800000"/>
                </a:solidFill>
                <a:ea typeface="楷体_GB2312" pitchFamily="49" charset="-122"/>
              </a:rPr>
              <a:t>后移一个</a:t>
            </a:r>
          </a:p>
          <a:p>
            <a:pPr algn="just">
              <a:spcBef>
                <a:spcPct val="20000"/>
              </a:spcBef>
            </a:pPr>
            <a:r>
              <a:rPr kumimoji="1" lang="zh-CN" altLang="en-US" sz="2800">
                <a:solidFill>
                  <a:srgbClr val="800000"/>
                </a:solidFill>
                <a:ea typeface="楷体_GB2312" pitchFamily="49" charset="-122"/>
              </a:rPr>
              <a:t>结点，再如此进行下去，直到遇到表尾为止。</a:t>
            </a:r>
            <a:endParaRPr kumimoji="1" lang="zh-CN" altLang="en-US" sz="4400">
              <a:solidFill>
                <a:srgbClr val="800000"/>
              </a:solidFill>
            </a:endParaRPr>
          </a:p>
        </p:txBody>
      </p:sp>
    </p:spTree>
    <p:extLst>
      <p:ext uri="{BB962C8B-B14F-4D97-AF65-F5344CB8AC3E}">
        <p14:creationId xmlns:p14="http://schemas.microsoft.com/office/powerpoint/2010/main" val="2840099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1011"/>
                                        </p:tgtEl>
                                        <p:attrNameLst>
                                          <p:attrName>style.visibility</p:attrName>
                                        </p:attrNameLst>
                                      </p:cBhvr>
                                      <p:to>
                                        <p:strVal val="visible"/>
                                      </p:to>
                                    </p:set>
                                    <p:animEffect transition="in" filter="wipe(left)">
                                      <p:cBhvr>
                                        <p:cTn id="7" dur="1000"/>
                                        <p:tgtEl>
                                          <p:spTgt spid="145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2035" name="Rectangle 3"/>
          <p:cNvSpPr>
            <a:spLocks noChangeArrowheads="1"/>
          </p:cNvSpPr>
          <p:nvPr/>
        </p:nvSpPr>
        <p:spPr bwMode="auto">
          <a:xfrm>
            <a:off x="2135188" y="1412876"/>
            <a:ext cx="73453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可以设两个指针变量</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和</a:t>
            </a:r>
            <a:r>
              <a:rPr kumimoji="1" lang="en-US" altLang="zh-CN" sz="2800">
                <a:solidFill>
                  <a:srgbClr val="000099"/>
                </a:solidFill>
                <a:latin typeface="楷体_GB2312" pitchFamily="49" charset="-122"/>
                <a:ea typeface="楷体_GB2312" pitchFamily="49" charset="-122"/>
              </a:rPr>
              <a:t>p2</a:t>
            </a:r>
            <a:r>
              <a:rPr kumimoji="1" lang="zh-CN" altLang="en-US" sz="2800">
                <a:solidFill>
                  <a:srgbClr val="000099"/>
                </a:solidFill>
                <a:latin typeface="楷体_GB2312" pitchFamily="49" charset="-122"/>
                <a:ea typeface="楷体_GB2312" pitchFamily="49" charset="-122"/>
              </a:rPr>
              <a:t>，先使</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指向</a:t>
            </a:r>
          </a:p>
          <a:p>
            <a:pPr algn="just">
              <a:spcBef>
                <a:spcPct val="20000"/>
              </a:spcBef>
            </a:pPr>
            <a:r>
              <a:rPr kumimoji="1" lang="zh-CN" altLang="en-US" sz="2800">
                <a:solidFill>
                  <a:srgbClr val="000099"/>
                </a:solidFill>
                <a:latin typeface="楷体_GB2312" pitchFamily="49" charset="-122"/>
                <a:ea typeface="楷体_GB2312" pitchFamily="49" charset="-122"/>
              </a:rPr>
              <a:t>第一个结点 </a:t>
            </a:r>
            <a:r>
              <a:rPr kumimoji="1" lang="en-US" altLang="zh-CN" sz="2800">
                <a:solidFill>
                  <a:srgbClr val="000099"/>
                </a:solidFill>
                <a:latin typeface="楷体_GB2312" pitchFamily="49" charset="-122"/>
                <a:ea typeface="楷体_GB2312" pitchFamily="49" charset="-122"/>
              </a:rPr>
              <a:t>.</a:t>
            </a:r>
          </a:p>
        </p:txBody>
      </p:sp>
      <p:sp>
        <p:nvSpPr>
          <p:cNvPr id="1452036" name="Rectangle 4"/>
          <p:cNvSpPr>
            <a:spLocks noChangeArrowheads="1"/>
          </p:cNvSpPr>
          <p:nvPr/>
        </p:nvSpPr>
        <p:spPr bwMode="auto">
          <a:xfrm>
            <a:off x="2135189" y="2636839"/>
            <a:ext cx="70564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2800">
                <a:solidFill>
                  <a:srgbClr val="800000"/>
                </a:solidFill>
                <a:ea typeface="楷体_GB2312" pitchFamily="49" charset="-122"/>
              </a:rPr>
              <a:t>    </a:t>
            </a:r>
            <a:r>
              <a:rPr kumimoji="1" lang="zh-CN" altLang="en-US" sz="2800">
                <a:solidFill>
                  <a:srgbClr val="800000"/>
                </a:solidFill>
                <a:ea typeface="楷体_GB2312" pitchFamily="49" charset="-122"/>
              </a:rPr>
              <a:t>如果要删除的不是第一个结点，则使</a:t>
            </a:r>
            <a:r>
              <a:rPr kumimoji="1" lang="en-US" altLang="zh-CN" sz="2800">
                <a:solidFill>
                  <a:srgbClr val="800000"/>
                </a:solidFill>
                <a:ea typeface="楷体_GB2312" pitchFamily="49" charset="-122"/>
              </a:rPr>
              <a:t>p1</a:t>
            </a:r>
            <a:r>
              <a:rPr kumimoji="1" lang="zh-CN" altLang="en-US" sz="2800">
                <a:solidFill>
                  <a:srgbClr val="800000"/>
                </a:solidFill>
                <a:ea typeface="楷体_GB2312" pitchFamily="49" charset="-122"/>
              </a:rPr>
              <a:t>后</a:t>
            </a:r>
          </a:p>
          <a:p>
            <a:pPr algn="just">
              <a:spcBef>
                <a:spcPct val="20000"/>
              </a:spcBef>
            </a:pPr>
            <a:r>
              <a:rPr kumimoji="1" lang="zh-CN" altLang="en-US" sz="2800">
                <a:solidFill>
                  <a:srgbClr val="800000"/>
                </a:solidFill>
                <a:ea typeface="楷体_GB2312" pitchFamily="49" charset="-122"/>
              </a:rPr>
              <a:t>移指向下一个结点</a:t>
            </a:r>
            <a:r>
              <a:rPr kumimoji="1" lang="en-US" altLang="zh-CN" sz="2800">
                <a:solidFill>
                  <a:srgbClr val="800000"/>
                </a:solidFill>
                <a:ea typeface="楷体_GB2312" pitchFamily="49" charset="-122"/>
              </a:rPr>
              <a:t>(</a:t>
            </a:r>
            <a:r>
              <a:rPr kumimoji="1" lang="zh-CN" altLang="en-US" sz="2800">
                <a:solidFill>
                  <a:srgbClr val="800000"/>
                </a:solidFill>
                <a:ea typeface="楷体_GB2312" pitchFamily="49" charset="-122"/>
              </a:rPr>
              <a:t>将</a:t>
            </a:r>
            <a:r>
              <a:rPr kumimoji="1" lang="en-US" altLang="zh-CN" sz="2800">
                <a:solidFill>
                  <a:srgbClr val="800000"/>
                </a:solidFill>
                <a:ea typeface="楷体_GB2312" pitchFamily="49" charset="-122"/>
              </a:rPr>
              <a:t>p1-&gt;next</a:t>
            </a:r>
            <a:r>
              <a:rPr kumimoji="1" lang="zh-CN" altLang="en-US" sz="2800">
                <a:solidFill>
                  <a:srgbClr val="800000"/>
                </a:solidFill>
                <a:ea typeface="楷体_GB2312" pitchFamily="49" charset="-122"/>
              </a:rPr>
              <a:t>赋给</a:t>
            </a:r>
            <a:r>
              <a:rPr kumimoji="1" lang="en-US" altLang="zh-CN" sz="2800">
                <a:solidFill>
                  <a:srgbClr val="800000"/>
                </a:solidFill>
                <a:ea typeface="楷体_GB2312" pitchFamily="49" charset="-122"/>
              </a:rPr>
              <a:t>p1)</a:t>
            </a:r>
            <a:r>
              <a:rPr kumimoji="1" lang="zh-CN" altLang="en-US" sz="2800">
                <a:solidFill>
                  <a:srgbClr val="800000"/>
                </a:solidFill>
                <a:ea typeface="楷体_GB2312" pitchFamily="49" charset="-122"/>
              </a:rPr>
              <a:t>，在此</a:t>
            </a:r>
          </a:p>
          <a:p>
            <a:pPr algn="just">
              <a:spcBef>
                <a:spcPct val="20000"/>
              </a:spcBef>
            </a:pPr>
            <a:r>
              <a:rPr kumimoji="1" lang="zh-CN" altLang="en-US" sz="2800">
                <a:solidFill>
                  <a:srgbClr val="800000"/>
                </a:solidFill>
                <a:ea typeface="楷体_GB2312" pitchFamily="49" charset="-122"/>
              </a:rPr>
              <a:t>之前应将</a:t>
            </a:r>
            <a:r>
              <a:rPr kumimoji="1" lang="en-US" altLang="zh-CN" sz="2800">
                <a:solidFill>
                  <a:srgbClr val="800000"/>
                </a:solidFill>
                <a:ea typeface="楷体_GB2312" pitchFamily="49" charset="-122"/>
              </a:rPr>
              <a:t>p1</a:t>
            </a:r>
            <a:r>
              <a:rPr kumimoji="1" lang="zh-CN" altLang="en-US" sz="2800">
                <a:solidFill>
                  <a:srgbClr val="800000"/>
                </a:solidFill>
                <a:ea typeface="楷体_GB2312" pitchFamily="49" charset="-122"/>
              </a:rPr>
              <a:t>的值赋给</a:t>
            </a:r>
            <a:r>
              <a:rPr kumimoji="1" lang="en-US" altLang="zh-CN" sz="2800">
                <a:solidFill>
                  <a:srgbClr val="800000"/>
                </a:solidFill>
                <a:ea typeface="楷体_GB2312" pitchFamily="49" charset="-122"/>
              </a:rPr>
              <a:t>p2 </a:t>
            </a:r>
            <a:r>
              <a:rPr kumimoji="1" lang="zh-CN" altLang="en-US" sz="2800">
                <a:solidFill>
                  <a:srgbClr val="800000"/>
                </a:solidFill>
                <a:ea typeface="楷体_GB2312" pitchFamily="49" charset="-122"/>
              </a:rPr>
              <a:t>，使</a:t>
            </a:r>
            <a:r>
              <a:rPr kumimoji="1" lang="en-US" altLang="zh-CN" sz="2800">
                <a:solidFill>
                  <a:srgbClr val="800000"/>
                </a:solidFill>
                <a:ea typeface="楷体_GB2312" pitchFamily="49" charset="-122"/>
              </a:rPr>
              <a:t>p2</a:t>
            </a:r>
            <a:r>
              <a:rPr kumimoji="1" lang="zh-CN" altLang="en-US" sz="2800">
                <a:solidFill>
                  <a:srgbClr val="800000"/>
                </a:solidFill>
                <a:ea typeface="楷体_GB2312" pitchFamily="49" charset="-122"/>
              </a:rPr>
              <a:t>指向刚才检查</a:t>
            </a:r>
          </a:p>
          <a:p>
            <a:pPr algn="just">
              <a:spcBef>
                <a:spcPct val="20000"/>
              </a:spcBef>
            </a:pPr>
            <a:r>
              <a:rPr kumimoji="1" lang="zh-CN" altLang="en-US" sz="2800">
                <a:solidFill>
                  <a:srgbClr val="800000"/>
                </a:solidFill>
                <a:ea typeface="楷体_GB2312" pitchFamily="49" charset="-122"/>
              </a:rPr>
              <a:t>过的那个结点 </a:t>
            </a:r>
          </a:p>
        </p:txBody>
      </p:sp>
    </p:spTree>
    <p:extLst>
      <p:ext uri="{BB962C8B-B14F-4D97-AF65-F5344CB8AC3E}">
        <p14:creationId xmlns:p14="http://schemas.microsoft.com/office/powerpoint/2010/main" val="408377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2035"/>
                                        </p:tgtEl>
                                        <p:attrNameLst>
                                          <p:attrName>style.visibility</p:attrName>
                                        </p:attrNameLst>
                                      </p:cBhvr>
                                      <p:to>
                                        <p:strVal val="visible"/>
                                      </p:to>
                                    </p:set>
                                    <p:animEffect transition="in" filter="wipe(left)">
                                      <p:cBhvr>
                                        <p:cTn id="7" dur="1000"/>
                                        <p:tgtEl>
                                          <p:spTgt spid="145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2036"/>
                                        </p:tgtEl>
                                        <p:attrNameLst>
                                          <p:attrName>style.visibility</p:attrName>
                                        </p:attrNameLst>
                                      </p:cBhvr>
                                      <p:to>
                                        <p:strVal val="visible"/>
                                      </p:to>
                                    </p:set>
                                    <p:animEffect transition="in" filter="wipe(left)">
                                      <p:cBhvr>
                                        <p:cTn id="12" dur="1000"/>
                                        <p:tgtEl>
                                          <p:spTgt spid="145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autoUpdateAnimBg="0"/>
      <p:bldP spid="145203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3059"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注意：</a:t>
            </a:r>
          </a:p>
          <a:p>
            <a:pPr defTabSz="762000" eaLnBrk="0" hangingPunct="0">
              <a:spcBef>
                <a:spcPct val="20000"/>
              </a:spcBef>
              <a:defRPr/>
            </a:pPr>
            <a:r>
              <a:rPr kumimoji="1" lang="zh-CN" altLang="en-US" sz="2800">
                <a:latin typeface="宋体" pitchFamily="2" charset="-122"/>
              </a:rPr>
              <a:t>    ①要删的是第一个结点（ｐ１的值等于ｈｅａｄ的值，如图１</a:t>
            </a:r>
            <a:r>
              <a:rPr kumimoji="1" lang="en-US" altLang="zh-CN" sz="2800">
                <a:latin typeface="宋体" pitchFamily="2" charset="-122"/>
              </a:rPr>
              <a:t>1-</a:t>
            </a:r>
            <a:r>
              <a:rPr kumimoji="1" lang="zh-CN" altLang="en-US" sz="2800">
                <a:latin typeface="宋体" pitchFamily="2" charset="-122"/>
              </a:rPr>
              <a:t>２</a:t>
            </a:r>
            <a:r>
              <a:rPr kumimoji="1" lang="en-US" altLang="zh-CN" sz="2800">
                <a:latin typeface="宋体" pitchFamily="2" charset="-122"/>
              </a:rPr>
              <a:t>0</a:t>
            </a:r>
            <a:r>
              <a:rPr kumimoji="1" lang="zh-CN" altLang="en-US" sz="2800">
                <a:latin typeface="宋体" pitchFamily="2" charset="-122"/>
              </a:rPr>
              <a:t>（ａ）那样），则应将ｐ１</a:t>
            </a:r>
            <a:r>
              <a:rPr kumimoji="1" lang="en-US" altLang="zh-CN" sz="2800">
                <a:latin typeface="宋体" pitchFamily="2" charset="-122"/>
              </a:rPr>
              <a:t>-&gt;</a:t>
            </a:r>
            <a:r>
              <a:rPr kumimoji="1" lang="zh-CN" altLang="en-US" sz="2800">
                <a:latin typeface="宋体" pitchFamily="2" charset="-122"/>
              </a:rPr>
              <a:t>ｎｅｘｔ赋给ｈｅａｄ。这时ｈｅａｄ指向原来的第二个结点。第一个结点虽然仍存在，但它已与链表脱离，因为链表中没有一个结点或头指针指向它。虽然ｐ１还指向它，它仍指向第二个结点，但仍无济于事，现在链表的第一个结点是原来的第二个结点，原来第一个结点已“丢失” ，即不再是链表中的一部分了。</a:t>
            </a:r>
          </a:p>
        </p:txBody>
      </p:sp>
    </p:spTree>
    <p:extLst>
      <p:ext uri="{BB962C8B-B14F-4D97-AF65-F5344CB8AC3E}">
        <p14:creationId xmlns:p14="http://schemas.microsoft.com/office/powerpoint/2010/main" val="638616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3059"/>
                                        </p:tgtEl>
                                        <p:attrNameLst>
                                          <p:attrName>style.visibility</p:attrName>
                                        </p:attrNameLst>
                                      </p:cBhvr>
                                      <p:to>
                                        <p:strVal val="visible"/>
                                      </p:to>
                                    </p:set>
                                    <p:animEffect transition="in" filter="blinds(horizontal)">
                                      <p:cBhvr>
                                        <p:cTn id="7" dur="500"/>
                                        <p:tgtEl>
                                          <p:spTgt spid="145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398787"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§11.2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定义结构体类型变量的方法</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398788" name="Rectangle 4"/>
          <p:cNvSpPr>
            <a:spLocks noChangeArrowheads="1"/>
          </p:cNvSpPr>
          <p:nvPr/>
        </p:nvSpPr>
        <p:spPr bwMode="auto">
          <a:xfrm>
            <a:off x="2279651" y="1052513"/>
            <a:ext cx="756126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99"/>
              </a:buClr>
              <a:buFont typeface="Wingdings" panose="05000000000000000000" pitchFamily="2" charset="2"/>
              <a:buChar char="n"/>
            </a:pPr>
            <a:r>
              <a:rPr kumimoji="1" lang="zh-CN" altLang="en-US" sz="2800" b="1">
                <a:solidFill>
                  <a:srgbClr val="000099"/>
                </a:solidFill>
                <a:latin typeface="黑体" panose="02010609060101010101" pitchFamily="49" charset="-122"/>
                <a:ea typeface="黑体" panose="02010609060101010101" pitchFamily="49" charset="-122"/>
              </a:rPr>
              <a:t>可以采取以下</a:t>
            </a:r>
            <a:r>
              <a:rPr kumimoji="1" lang="en-US" altLang="zh-CN" sz="2800" b="1">
                <a:solidFill>
                  <a:srgbClr val="000099"/>
                </a:solidFill>
                <a:latin typeface="黑体" panose="02010609060101010101" pitchFamily="49" charset="-122"/>
                <a:ea typeface="黑体" panose="02010609060101010101" pitchFamily="49" charset="-122"/>
              </a:rPr>
              <a:t>3</a:t>
            </a:r>
            <a:r>
              <a:rPr kumimoji="1" lang="zh-CN" altLang="en-US" sz="2800" b="1">
                <a:solidFill>
                  <a:srgbClr val="000099"/>
                </a:solidFill>
                <a:latin typeface="黑体" panose="02010609060101010101" pitchFamily="49" charset="-122"/>
                <a:ea typeface="黑体" panose="02010609060101010101" pitchFamily="49" charset="-122"/>
              </a:rPr>
              <a:t>种方法定义结构体类型变量：</a:t>
            </a:r>
          </a:p>
          <a:p>
            <a:pPr algn="l">
              <a:spcBef>
                <a:spcPct val="20000"/>
              </a:spcBef>
            </a:pPr>
            <a:r>
              <a:rPr lang="en-US" altLang="zh-CN" sz="2800" b="1">
                <a:solidFill>
                  <a:srgbClr val="663300"/>
                </a:solidFill>
                <a:latin typeface="宋体" panose="02010600030101010101" pitchFamily="2" charset="-122"/>
              </a:rPr>
              <a:t>(1)</a:t>
            </a:r>
            <a:r>
              <a:rPr kumimoji="1" lang="zh-CN" altLang="en-US" sz="2800" b="1">
                <a:solidFill>
                  <a:srgbClr val="663300"/>
                </a:solidFill>
                <a:latin typeface="宋体" panose="02010600030101010101" pitchFamily="2" charset="-122"/>
              </a:rPr>
              <a:t>先声明结构体类型再定义变量名</a:t>
            </a:r>
          </a:p>
          <a:p>
            <a:pPr algn="l">
              <a:spcBef>
                <a:spcPct val="20000"/>
              </a:spcBef>
            </a:pPr>
            <a:r>
              <a:rPr kumimoji="1" lang="zh-CN" altLang="en-US" sz="3200" b="1">
                <a:solidFill>
                  <a:srgbClr val="CC0000"/>
                </a:solidFill>
                <a:latin typeface="楷体_GB2312" pitchFamily="49" charset="-122"/>
                <a:ea typeface="楷体_GB2312" pitchFamily="49" charset="-122"/>
              </a:rPr>
              <a:t>例如：</a:t>
            </a:r>
            <a:r>
              <a:rPr kumimoji="1" lang="en-US" altLang="zh-CN" sz="2800" u="sng">
                <a:solidFill>
                  <a:srgbClr val="000099"/>
                </a:solidFill>
                <a:ea typeface="楷体_GB2312" pitchFamily="49" charset="-122"/>
              </a:rPr>
              <a:t>struct  student</a:t>
            </a:r>
            <a:r>
              <a:rPr kumimoji="1" lang="en-US" altLang="zh-CN" sz="2800">
                <a:solidFill>
                  <a:srgbClr val="000099"/>
                </a:solidFill>
                <a:ea typeface="楷体_GB2312" pitchFamily="49" charset="-122"/>
              </a:rPr>
              <a:t>        </a:t>
            </a:r>
            <a:r>
              <a:rPr kumimoji="1" lang="en-US" altLang="zh-CN" sz="2800" u="sng">
                <a:solidFill>
                  <a:srgbClr val="000099"/>
                </a:solidFill>
                <a:ea typeface="楷体_GB2312" pitchFamily="49" charset="-122"/>
              </a:rPr>
              <a:t>student1</a:t>
            </a:r>
            <a:r>
              <a:rPr kumimoji="1" lang="en-US" altLang="zh-CN" sz="2800">
                <a:solidFill>
                  <a:srgbClr val="000099"/>
                </a:solidFill>
                <a:ea typeface="楷体_GB2312" pitchFamily="49" charset="-122"/>
              </a:rPr>
              <a:t>, </a:t>
            </a:r>
            <a:r>
              <a:rPr kumimoji="1" lang="en-US" altLang="zh-CN" sz="2800" u="sng">
                <a:solidFill>
                  <a:srgbClr val="000099"/>
                </a:solidFill>
                <a:ea typeface="楷体_GB2312" pitchFamily="49" charset="-122"/>
              </a:rPr>
              <a:t>student2</a:t>
            </a:r>
            <a:r>
              <a:rPr kumimoji="1" lang="en-US" altLang="zh-CN" sz="2800">
                <a:solidFill>
                  <a:srgbClr val="000099"/>
                </a:solidFill>
                <a:ea typeface="楷体_GB2312" pitchFamily="49" charset="-122"/>
              </a:rPr>
              <a:t>;</a:t>
            </a:r>
          </a:p>
          <a:p>
            <a:pPr algn="l">
              <a:spcBef>
                <a:spcPct val="20000"/>
              </a:spcBef>
            </a:pPr>
            <a:r>
              <a:rPr kumimoji="1" lang="en-US" altLang="zh-CN" sz="2800">
                <a:solidFill>
                  <a:srgbClr val="663300"/>
                </a:solidFill>
                <a:latin typeface="楷体_GB2312" pitchFamily="49" charset="-122"/>
                <a:ea typeface="楷体_GB2312" pitchFamily="49" charset="-122"/>
              </a:rPr>
              <a:t>            |             |      |       </a:t>
            </a:r>
          </a:p>
          <a:p>
            <a:pPr algn="l">
              <a:spcBef>
                <a:spcPct val="20000"/>
              </a:spcBef>
            </a:pPr>
            <a:r>
              <a:rPr kumimoji="1" lang="en-US" altLang="zh-CN" sz="2800">
                <a:solidFill>
                  <a:srgbClr val="663300"/>
                </a:solidFill>
                <a:latin typeface="楷体_GB2312" pitchFamily="49" charset="-122"/>
                <a:ea typeface="楷体_GB2312" pitchFamily="49" charset="-122"/>
              </a:rPr>
              <a:t>      </a:t>
            </a:r>
            <a:r>
              <a:rPr kumimoji="1" lang="zh-CN" altLang="en-US" sz="2800">
                <a:solidFill>
                  <a:srgbClr val="663300"/>
                </a:solidFill>
                <a:latin typeface="楷体_GB2312" pitchFamily="49" charset="-122"/>
                <a:ea typeface="楷体_GB2312" pitchFamily="49" charset="-122"/>
              </a:rPr>
              <a:t>结构体类型名      结构体变量名</a:t>
            </a:r>
            <a:r>
              <a:rPr kumimoji="1" lang="zh-CN" altLang="en-US" sz="4400">
                <a:solidFill>
                  <a:srgbClr val="4D4D4D"/>
                </a:solidFill>
              </a:rPr>
              <a:t> </a:t>
            </a:r>
          </a:p>
          <a:p>
            <a:pPr algn="l">
              <a:spcBef>
                <a:spcPct val="20000"/>
              </a:spcBef>
            </a:pPr>
            <a:r>
              <a:rPr kumimoji="1" lang="zh-CN" altLang="en-US" sz="2800">
                <a:solidFill>
                  <a:srgbClr val="000099"/>
                </a:solidFill>
                <a:latin typeface="楷体_GB2312" pitchFamily="49" charset="-122"/>
                <a:ea typeface="楷体_GB2312" pitchFamily="49" charset="-122"/>
              </a:rPr>
              <a:t>定义了</a:t>
            </a:r>
            <a:r>
              <a:rPr kumimoji="1" lang="en-US" altLang="zh-CN" sz="2800">
                <a:solidFill>
                  <a:srgbClr val="000099"/>
                </a:solidFill>
                <a:latin typeface="楷体_GB2312" pitchFamily="49" charset="-122"/>
                <a:ea typeface="楷体_GB2312" pitchFamily="49" charset="-122"/>
              </a:rPr>
              <a:t>student1</a:t>
            </a:r>
            <a:r>
              <a:rPr kumimoji="1" lang="zh-CN" altLang="en-US" sz="2800">
                <a:solidFill>
                  <a:srgbClr val="000099"/>
                </a:solidFill>
                <a:latin typeface="楷体_GB2312" pitchFamily="49" charset="-122"/>
                <a:ea typeface="楷体_GB2312" pitchFamily="49" charset="-122"/>
              </a:rPr>
              <a:t>和</a:t>
            </a:r>
            <a:r>
              <a:rPr kumimoji="1" lang="en-US" altLang="zh-CN" sz="2800">
                <a:solidFill>
                  <a:srgbClr val="000099"/>
                </a:solidFill>
                <a:latin typeface="楷体_GB2312" pitchFamily="49" charset="-122"/>
                <a:ea typeface="楷体_GB2312" pitchFamily="49" charset="-122"/>
              </a:rPr>
              <a:t>student2</a:t>
            </a:r>
            <a:r>
              <a:rPr kumimoji="1" lang="zh-CN" altLang="en-US" sz="2800">
                <a:solidFill>
                  <a:srgbClr val="000099"/>
                </a:solidFill>
                <a:latin typeface="楷体_GB2312" pitchFamily="49" charset="-122"/>
                <a:ea typeface="楷体_GB2312" pitchFamily="49" charset="-122"/>
              </a:rPr>
              <a:t>为</a:t>
            </a:r>
            <a:r>
              <a:rPr kumimoji="1" lang="en-US" altLang="zh-CN" sz="2800">
                <a:solidFill>
                  <a:srgbClr val="000099"/>
                </a:solidFill>
                <a:latin typeface="楷体_GB2312" pitchFamily="49" charset="-122"/>
                <a:ea typeface="楷体_GB2312" pitchFamily="49" charset="-122"/>
              </a:rPr>
              <a:t>struct student</a:t>
            </a:r>
            <a:r>
              <a:rPr kumimoji="1" lang="zh-CN" altLang="en-US" sz="2800">
                <a:solidFill>
                  <a:srgbClr val="000099"/>
                </a:solidFill>
                <a:latin typeface="楷体_GB2312" pitchFamily="49" charset="-122"/>
                <a:ea typeface="楷体_GB2312" pitchFamily="49" charset="-122"/>
              </a:rPr>
              <a:t>类型的变量，即它们具有</a:t>
            </a:r>
            <a:r>
              <a:rPr kumimoji="1" lang="en-US" altLang="zh-CN" sz="2800">
                <a:solidFill>
                  <a:srgbClr val="000099"/>
                </a:solidFill>
                <a:latin typeface="楷体_GB2312" pitchFamily="49" charset="-122"/>
                <a:ea typeface="楷体_GB2312" pitchFamily="49" charset="-122"/>
              </a:rPr>
              <a:t>struct student</a:t>
            </a:r>
            <a:r>
              <a:rPr kumimoji="1" lang="zh-CN" altLang="en-US" sz="2800">
                <a:solidFill>
                  <a:srgbClr val="000099"/>
                </a:solidFill>
                <a:latin typeface="楷体_GB2312" pitchFamily="49" charset="-122"/>
                <a:ea typeface="楷体_GB2312" pitchFamily="49" charset="-122"/>
              </a:rPr>
              <a:t>类型的结构</a:t>
            </a:r>
            <a:r>
              <a:rPr kumimoji="1" lang="en-US" altLang="zh-CN" sz="2800">
                <a:solidFill>
                  <a:srgbClr val="000099"/>
                </a:solidFill>
                <a:latin typeface="楷体_GB2312" pitchFamily="49" charset="-122"/>
                <a:ea typeface="楷体_GB2312" pitchFamily="49" charset="-122"/>
              </a:rPr>
              <a:t>.</a:t>
            </a:r>
          </a:p>
          <a:p>
            <a:pPr>
              <a:spcBef>
                <a:spcPct val="20000"/>
              </a:spcBef>
            </a:pPr>
            <a:r>
              <a:rPr kumimoji="1" lang="en-US" altLang="zh-CN" sz="2800">
                <a:ea typeface="楷体_GB2312" pitchFamily="49" charset="-122"/>
              </a:rPr>
              <a:t> </a:t>
            </a:r>
          </a:p>
        </p:txBody>
      </p:sp>
      <p:grpSp>
        <p:nvGrpSpPr>
          <p:cNvPr id="2" name="Group 5"/>
          <p:cNvGrpSpPr>
            <a:grpSpLocks/>
          </p:cNvGrpSpPr>
          <p:nvPr/>
        </p:nvGrpSpPr>
        <p:grpSpPr bwMode="auto">
          <a:xfrm>
            <a:off x="2351088" y="3284538"/>
            <a:ext cx="7345362" cy="2881312"/>
            <a:chOff x="521" y="2069"/>
            <a:chExt cx="4627" cy="1815"/>
          </a:xfrm>
        </p:grpSpPr>
        <p:sp>
          <p:nvSpPr>
            <p:cNvPr id="1398790" name="Rectangle 6"/>
            <p:cNvSpPr>
              <a:spLocks noChangeArrowheads="1"/>
            </p:cNvSpPr>
            <p:nvPr/>
          </p:nvSpPr>
          <p:spPr bwMode="auto">
            <a:xfrm>
              <a:off x="521" y="2069"/>
              <a:ext cx="4627" cy="181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11-2</a:t>
              </a:r>
            </a:p>
          </p:txBody>
        </p:sp>
        <p:grpSp>
          <p:nvGrpSpPr>
            <p:cNvPr id="673799" name="Group 7"/>
            <p:cNvGrpSpPr>
              <a:grpSpLocks/>
            </p:cNvGrpSpPr>
            <p:nvPr/>
          </p:nvGrpSpPr>
          <p:grpSpPr bwMode="auto">
            <a:xfrm>
              <a:off x="839" y="2568"/>
              <a:ext cx="4037" cy="771"/>
              <a:chOff x="1800" y="3856"/>
              <a:chExt cx="7200" cy="1248"/>
            </a:xfrm>
          </p:grpSpPr>
          <p:sp>
            <p:nvSpPr>
              <p:cNvPr id="673800" name="Text Box 8"/>
              <p:cNvSpPr txBox="1">
                <a:spLocks noChangeArrowheads="1"/>
              </p:cNvSpPr>
              <p:nvPr/>
            </p:nvSpPr>
            <p:spPr bwMode="auto">
              <a:xfrm>
                <a:off x="1800" y="3856"/>
                <a:ext cx="13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t>student1</a:t>
                </a:r>
              </a:p>
            </p:txBody>
          </p:sp>
          <p:grpSp>
            <p:nvGrpSpPr>
              <p:cNvPr id="673801" name="Group 9"/>
              <p:cNvGrpSpPr>
                <a:grpSpLocks/>
              </p:cNvGrpSpPr>
              <p:nvPr/>
            </p:nvGrpSpPr>
            <p:grpSpPr bwMode="auto">
              <a:xfrm>
                <a:off x="3240" y="3856"/>
                <a:ext cx="5760" cy="1248"/>
                <a:chOff x="3240" y="3856"/>
                <a:chExt cx="5760" cy="1248"/>
              </a:xfrm>
            </p:grpSpPr>
            <p:grpSp>
              <p:nvGrpSpPr>
                <p:cNvPr id="673803" name="Group 10"/>
                <p:cNvGrpSpPr>
                  <a:grpSpLocks/>
                </p:cNvGrpSpPr>
                <p:nvPr/>
              </p:nvGrpSpPr>
              <p:grpSpPr bwMode="auto">
                <a:xfrm>
                  <a:off x="3240" y="4636"/>
                  <a:ext cx="5760" cy="468"/>
                  <a:chOff x="3907" y="3568"/>
                  <a:chExt cx="4539" cy="407"/>
                </a:xfrm>
              </p:grpSpPr>
              <p:grpSp>
                <p:nvGrpSpPr>
                  <p:cNvPr id="673812" name="Group 11"/>
                  <p:cNvGrpSpPr>
                    <a:grpSpLocks/>
                  </p:cNvGrpSpPr>
                  <p:nvPr/>
                </p:nvGrpSpPr>
                <p:grpSpPr bwMode="auto">
                  <a:xfrm>
                    <a:off x="3907" y="3568"/>
                    <a:ext cx="4539" cy="407"/>
                    <a:chOff x="3438" y="2888"/>
                    <a:chExt cx="4539" cy="408"/>
                  </a:xfrm>
                </p:grpSpPr>
                <p:sp>
                  <p:nvSpPr>
                    <p:cNvPr id="673814" name="Text Box 12"/>
                    <p:cNvSpPr txBox="1">
                      <a:spLocks noChangeArrowheads="1"/>
                    </p:cNvSpPr>
                    <p:nvPr/>
                  </p:nvSpPr>
                  <p:spPr bwMode="auto">
                    <a:xfrm>
                      <a:off x="3438" y="2888"/>
                      <a:ext cx="4539" cy="408"/>
                    </a:xfrm>
                    <a:prstGeom prst="rect">
                      <a:avLst/>
                    </a:prstGeom>
                    <a:solidFill>
                      <a:srgbClr val="FFFFFF"/>
                    </a:solidFill>
                    <a:ln w="9525">
                      <a:solidFill>
                        <a:srgbClr val="000000"/>
                      </a:solidFill>
                      <a:miter lim="800000"/>
                      <a:headEnd/>
                      <a:tailEnd/>
                    </a:ln>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b="1"/>
                        <a:t>100101  ZhangXin    M        19      90.5    Shanghai</a:t>
                      </a:r>
                    </a:p>
                  </p:txBody>
                </p:sp>
                <p:sp>
                  <p:nvSpPr>
                    <p:cNvPr id="673815" name="Line 13"/>
                    <p:cNvSpPr>
                      <a:spLocks noChangeShapeType="1"/>
                    </p:cNvSpPr>
                    <p:nvPr/>
                  </p:nvSpPr>
                  <p:spPr bwMode="auto">
                    <a:xfrm>
                      <a:off x="4220"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3816" name="Line 14"/>
                    <p:cNvSpPr>
                      <a:spLocks noChangeShapeType="1"/>
                    </p:cNvSpPr>
                    <p:nvPr/>
                  </p:nvSpPr>
                  <p:spPr bwMode="auto">
                    <a:xfrm>
                      <a:off x="5003"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3817" name="Line 15"/>
                    <p:cNvSpPr>
                      <a:spLocks noChangeShapeType="1"/>
                    </p:cNvSpPr>
                    <p:nvPr/>
                  </p:nvSpPr>
                  <p:spPr bwMode="auto">
                    <a:xfrm>
                      <a:off x="6255"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3818" name="Line 16"/>
                    <p:cNvSpPr>
                      <a:spLocks noChangeShapeType="1"/>
                    </p:cNvSpPr>
                    <p:nvPr/>
                  </p:nvSpPr>
                  <p:spPr bwMode="auto">
                    <a:xfrm>
                      <a:off x="6881"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3813" name="Line 17"/>
                  <p:cNvSpPr>
                    <a:spLocks noChangeShapeType="1"/>
                  </p:cNvSpPr>
                  <p:nvPr/>
                </p:nvSpPr>
                <p:spPr bwMode="auto">
                  <a:xfrm>
                    <a:off x="6098" y="3568"/>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3804" name="Group 18"/>
                <p:cNvGrpSpPr>
                  <a:grpSpLocks/>
                </p:cNvGrpSpPr>
                <p:nvPr/>
              </p:nvGrpSpPr>
              <p:grpSpPr bwMode="auto">
                <a:xfrm>
                  <a:off x="3240" y="3856"/>
                  <a:ext cx="5760" cy="468"/>
                  <a:chOff x="3907" y="3568"/>
                  <a:chExt cx="4539" cy="407"/>
                </a:xfrm>
              </p:grpSpPr>
              <p:grpSp>
                <p:nvGrpSpPr>
                  <p:cNvPr id="673805" name="Group 19"/>
                  <p:cNvGrpSpPr>
                    <a:grpSpLocks/>
                  </p:cNvGrpSpPr>
                  <p:nvPr/>
                </p:nvGrpSpPr>
                <p:grpSpPr bwMode="auto">
                  <a:xfrm>
                    <a:off x="3907" y="3568"/>
                    <a:ext cx="4539" cy="407"/>
                    <a:chOff x="3438" y="2888"/>
                    <a:chExt cx="4539" cy="408"/>
                  </a:xfrm>
                </p:grpSpPr>
                <p:sp>
                  <p:nvSpPr>
                    <p:cNvPr id="673807" name="Text Box 20"/>
                    <p:cNvSpPr txBox="1">
                      <a:spLocks noChangeArrowheads="1"/>
                    </p:cNvSpPr>
                    <p:nvPr/>
                  </p:nvSpPr>
                  <p:spPr bwMode="auto">
                    <a:xfrm>
                      <a:off x="3438" y="2888"/>
                      <a:ext cx="4539" cy="408"/>
                    </a:xfrm>
                    <a:prstGeom prst="rect">
                      <a:avLst/>
                    </a:prstGeom>
                    <a:solidFill>
                      <a:srgbClr val="FFFFFF"/>
                    </a:solidFill>
                    <a:ln w="9525">
                      <a:solidFill>
                        <a:srgbClr val="000000"/>
                      </a:solidFill>
                      <a:miter lim="800000"/>
                      <a:headEnd/>
                      <a:tailEnd/>
                    </a:ln>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b="1"/>
                        <a:t>100102   WangLi      F            20     98        Beijing</a:t>
                      </a:r>
                    </a:p>
                  </p:txBody>
                </p:sp>
                <p:sp>
                  <p:nvSpPr>
                    <p:cNvPr id="673808" name="Line 21"/>
                    <p:cNvSpPr>
                      <a:spLocks noChangeShapeType="1"/>
                    </p:cNvSpPr>
                    <p:nvPr/>
                  </p:nvSpPr>
                  <p:spPr bwMode="auto">
                    <a:xfrm>
                      <a:off x="4220"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3809" name="Line 22"/>
                    <p:cNvSpPr>
                      <a:spLocks noChangeShapeType="1"/>
                    </p:cNvSpPr>
                    <p:nvPr/>
                  </p:nvSpPr>
                  <p:spPr bwMode="auto">
                    <a:xfrm>
                      <a:off x="5003"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3810" name="Line 23"/>
                    <p:cNvSpPr>
                      <a:spLocks noChangeShapeType="1"/>
                    </p:cNvSpPr>
                    <p:nvPr/>
                  </p:nvSpPr>
                  <p:spPr bwMode="auto">
                    <a:xfrm>
                      <a:off x="6255"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3811" name="Line 24"/>
                    <p:cNvSpPr>
                      <a:spLocks noChangeShapeType="1"/>
                    </p:cNvSpPr>
                    <p:nvPr/>
                  </p:nvSpPr>
                  <p:spPr bwMode="auto">
                    <a:xfrm>
                      <a:off x="6881"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3806" name="Line 25"/>
                  <p:cNvSpPr>
                    <a:spLocks noChangeShapeType="1"/>
                  </p:cNvSpPr>
                  <p:nvPr/>
                </p:nvSpPr>
                <p:spPr bwMode="auto">
                  <a:xfrm>
                    <a:off x="6098" y="3568"/>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73802" name="Text Box 26"/>
              <p:cNvSpPr txBox="1">
                <a:spLocks noChangeArrowheads="1"/>
              </p:cNvSpPr>
              <p:nvPr/>
            </p:nvSpPr>
            <p:spPr bwMode="auto">
              <a:xfrm>
                <a:off x="1800" y="4636"/>
                <a:ext cx="13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t>student2</a:t>
                </a:r>
              </a:p>
            </p:txBody>
          </p:sp>
        </p:grpSp>
      </p:grpSp>
    </p:spTree>
    <p:extLst>
      <p:ext uri="{BB962C8B-B14F-4D97-AF65-F5344CB8AC3E}">
        <p14:creationId xmlns:p14="http://schemas.microsoft.com/office/powerpoint/2010/main" val="1293998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398786"/>
                                        </p:tgtEl>
                                        <p:attrNameLst>
                                          <p:attrName>style.visibility</p:attrName>
                                        </p:attrNameLst>
                                      </p:cBhvr>
                                      <p:to>
                                        <p:strVal val="visible"/>
                                      </p:to>
                                    </p:set>
                                    <p:animEffect transition="in" filter="blinds(vertical)">
                                      <p:cBhvr>
                                        <p:cTn id="7" dur="500"/>
                                        <p:tgtEl>
                                          <p:spTgt spid="139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8788"/>
                                        </p:tgtEl>
                                        <p:attrNameLst>
                                          <p:attrName>style.visibility</p:attrName>
                                        </p:attrNameLst>
                                      </p:cBhvr>
                                      <p:to>
                                        <p:strVal val="visible"/>
                                      </p:to>
                                    </p:set>
                                    <p:animEffect transition="in" filter="wipe(left)">
                                      <p:cBhvr>
                                        <p:cTn id="12" dur="1000"/>
                                        <p:tgtEl>
                                          <p:spTgt spid="13987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786" grpId="0" autoUpdateAnimBg="0"/>
      <p:bldP spid="139878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4083"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注意：</a:t>
            </a:r>
          </a:p>
          <a:p>
            <a:pPr defTabSz="762000" eaLnBrk="0" hangingPunct="0">
              <a:spcBef>
                <a:spcPct val="20000"/>
              </a:spcBef>
              <a:defRPr/>
            </a:pPr>
            <a:r>
              <a:rPr kumimoji="1" lang="zh-CN" altLang="en-US" sz="2800">
                <a:latin typeface="宋体" pitchFamily="2" charset="-122"/>
              </a:rPr>
              <a:t>    ②如果要删除的不是第一个结点，则将ｐ１</a:t>
            </a:r>
            <a:r>
              <a:rPr kumimoji="1" lang="en-US" altLang="zh-CN" sz="2800">
                <a:latin typeface="宋体" pitchFamily="2" charset="-122"/>
              </a:rPr>
              <a:t>-&gt;</a:t>
            </a:r>
            <a:r>
              <a:rPr kumimoji="1" lang="zh-CN" altLang="en-US" sz="2800">
                <a:latin typeface="宋体" pitchFamily="2" charset="-122"/>
              </a:rPr>
              <a:t>ｎｅｘｔ赋给ｐ２</a:t>
            </a:r>
            <a:r>
              <a:rPr kumimoji="1" lang="en-US" altLang="zh-CN" sz="2800">
                <a:latin typeface="宋体" pitchFamily="2" charset="-122"/>
              </a:rPr>
              <a:t>-&gt;</a:t>
            </a:r>
            <a:r>
              <a:rPr kumimoji="1" lang="zh-CN" altLang="en-US" sz="2800">
                <a:latin typeface="宋体" pitchFamily="2" charset="-122"/>
              </a:rPr>
              <a:t>ｎｅｘｔ，见图１</a:t>
            </a:r>
            <a:r>
              <a:rPr kumimoji="1" lang="en-US" altLang="zh-CN" sz="2800">
                <a:latin typeface="宋体" pitchFamily="2" charset="-122"/>
              </a:rPr>
              <a:t>1</a:t>
            </a:r>
            <a:r>
              <a:rPr kumimoji="1" lang="zh-CN" altLang="en-US" sz="2800">
                <a:latin typeface="宋体" pitchFamily="2" charset="-122"/>
              </a:rPr>
              <a:t>２</a:t>
            </a:r>
            <a:r>
              <a:rPr kumimoji="1" lang="en-US" altLang="zh-CN" sz="2800">
                <a:latin typeface="宋体" pitchFamily="2" charset="-122"/>
              </a:rPr>
              <a:t>0</a:t>
            </a:r>
            <a:r>
              <a:rPr kumimoji="1" lang="zh-CN" altLang="en-US" sz="2800">
                <a:latin typeface="宋体" pitchFamily="2" charset="-122"/>
              </a:rPr>
              <a:t>（ｄ）。ｐ２</a:t>
            </a:r>
            <a:r>
              <a:rPr kumimoji="1" lang="en-US" altLang="zh-CN" sz="2800">
                <a:latin typeface="宋体" pitchFamily="2" charset="-122"/>
              </a:rPr>
              <a:t>-&gt;</a:t>
            </a:r>
            <a:r>
              <a:rPr kumimoji="1" lang="zh-CN" altLang="en-US" sz="2800">
                <a:latin typeface="宋体" pitchFamily="2" charset="-122"/>
              </a:rPr>
              <a:t>ｎｅｘｔ原来指向ｐ１指向的结点（图中第二个结点），现在ｐ２</a:t>
            </a:r>
            <a:r>
              <a:rPr kumimoji="1" lang="en-US" altLang="zh-CN" sz="2800">
                <a:latin typeface="宋体" pitchFamily="2" charset="-122"/>
              </a:rPr>
              <a:t>-&gt;</a:t>
            </a:r>
            <a:r>
              <a:rPr kumimoji="1" lang="zh-CN" altLang="en-US" sz="2800">
                <a:latin typeface="宋体" pitchFamily="2" charset="-122"/>
              </a:rPr>
              <a:t>ｎｅｘｔ改为指向ｐ１</a:t>
            </a:r>
            <a:r>
              <a:rPr kumimoji="1" lang="en-US" altLang="zh-CN" sz="2800">
                <a:latin typeface="宋体" pitchFamily="2" charset="-122"/>
              </a:rPr>
              <a:t>-&gt;</a:t>
            </a:r>
            <a:r>
              <a:rPr kumimoji="1" lang="zh-CN" altLang="en-US" sz="2800">
                <a:latin typeface="宋体" pitchFamily="2" charset="-122"/>
              </a:rPr>
              <a:t>ｎｅｘｔ所指向的结点（图中第三个结点）。ｐ１所指向的结点不再是链表的一部分。</a:t>
            </a:r>
          </a:p>
          <a:p>
            <a:pPr defTabSz="762000" eaLnBrk="0" hangingPunct="0">
              <a:spcBef>
                <a:spcPct val="20000"/>
              </a:spcBef>
              <a:defRPr/>
            </a:pPr>
            <a:r>
              <a:rPr kumimoji="1" lang="zh-CN" altLang="en-US" sz="2800">
                <a:latin typeface="宋体" pitchFamily="2" charset="-122"/>
              </a:rPr>
              <a:t>　　还需要考虑链表是空表（无结点）和链表中找不到要删除的结点的情况。</a:t>
            </a:r>
          </a:p>
        </p:txBody>
      </p:sp>
    </p:spTree>
    <p:extLst>
      <p:ext uri="{BB962C8B-B14F-4D97-AF65-F5344CB8AC3E}">
        <p14:creationId xmlns:p14="http://schemas.microsoft.com/office/powerpoint/2010/main" val="1427862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083"/>
                                        </p:tgtEl>
                                        <p:attrNameLst>
                                          <p:attrName>style.visibility</p:attrName>
                                        </p:attrNameLst>
                                      </p:cBhvr>
                                      <p:to>
                                        <p:strVal val="visible"/>
                                      </p:to>
                                    </p:set>
                                    <p:animEffect transition="in" filter="blinds(horizontal)">
                                      <p:cBhvr>
                                        <p:cTn id="7" dur="500"/>
                                        <p:tgtEl>
                                          <p:spTgt spid="145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grpSp>
        <p:nvGrpSpPr>
          <p:cNvPr id="2" name="Group 3"/>
          <p:cNvGrpSpPr>
            <a:grpSpLocks/>
          </p:cNvGrpSpPr>
          <p:nvPr/>
        </p:nvGrpSpPr>
        <p:grpSpPr bwMode="auto">
          <a:xfrm>
            <a:off x="1919288" y="1196975"/>
            <a:ext cx="8208962" cy="5327650"/>
            <a:chOff x="249" y="754"/>
            <a:chExt cx="5171" cy="3356"/>
          </a:xfrm>
        </p:grpSpPr>
        <p:sp>
          <p:nvSpPr>
            <p:cNvPr id="1455108" name="Rectangle 4"/>
            <p:cNvSpPr>
              <a:spLocks noChangeArrowheads="1"/>
            </p:cNvSpPr>
            <p:nvPr/>
          </p:nvSpPr>
          <p:spPr bwMode="auto">
            <a:xfrm>
              <a:off x="249" y="754"/>
              <a:ext cx="5171" cy="3356"/>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r>
                <a:rPr kumimoji="1" lang="zh-CN" altLang="en-US" sz="3200">
                  <a:latin typeface="黑体" pitchFamily="2" charset="-122"/>
                  <a:ea typeface="黑体" pitchFamily="2" charset="-122"/>
                </a:rPr>
                <a:t>图</a:t>
              </a:r>
              <a:r>
                <a:rPr kumimoji="1" lang="en-US" altLang="zh-CN" sz="3200">
                  <a:latin typeface="黑体" pitchFamily="2" charset="-122"/>
                  <a:ea typeface="黑体" pitchFamily="2" charset="-122"/>
                </a:rPr>
                <a:t>11-20</a:t>
              </a:r>
            </a:p>
            <a:p>
              <a:pPr defTabSz="762000" eaLnBrk="0" hangingPunct="0">
                <a:spcBef>
                  <a:spcPct val="20000"/>
                </a:spcBef>
                <a:defRPr/>
              </a:pPr>
              <a:r>
                <a:rPr kumimoji="1" lang="en-US" altLang="zh-CN" sz="2800">
                  <a:latin typeface="宋体" pitchFamily="2" charset="-122"/>
                </a:rPr>
                <a:t>    </a:t>
              </a:r>
            </a:p>
          </p:txBody>
        </p:sp>
        <p:pic>
          <p:nvPicPr>
            <p:cNvPr id="730117" name="Picture 5" descr="k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890"/>
              <a:ext cx="4808" cy="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068896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6131"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算法：</a:t>
            </a: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r>
              <a:rPr kumimoji="1" lang="zh-CN" altLang="en-US" sz="3200">
                <a:latin typeface="黑体" pitchFamily="2" charset="-122"/>
                <a:ea typeface="黑体" pitchFamily="2" charset="-122"/>
              </a:rPr>
              <a:t>图</a:t>
            </a:r>
            <a:r>
              <a:rPr kumimoji="1" lang="en-US" altLang="zh-CN" sz="3200">
                <a:latin typeface="黑体" pitchFamily="2" charset="-122"/>
                <a:ea typeface="黑体" pitchFamily="2" charset="-122"/>
              </a:rPr>
              <a:t>11-21</a:t>
            </a:r>
          </a:p>
          <a:p>
            <a:pPr defTabSz="762000" eaLnBrk="0" hangingPunct="0">
              <a:spcBef>
                <a:spcPct val="20000"/>
              </a:spcBef>
              <a:defRPr/>
            </a:pPr>
            <a:r>
              <a:rPr kumimoji="1" lang="en-US" altLang="zh-CN" sz="2800">
                <a:latin typeface="宋体" pitchFamily="2" charset="-122"/>
              </a:rPr>
              <a:t>    </a:t>
            </a:r>
          </a:p>
        </p:txBody>
      </p:sp>
      <p:pic>
        <p:nvPicPr>
          <p:cNvPr id="1456132" name="Picture 4" descr="k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2888" y="1614489"/>
            <a:ext cx="6697662"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16795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6131"/>
                                        </p:tgtEl>
                                        <p:attrNameLst>
                                          <p:attrName>style.visibility</p:attrName>
                                        </p:attrNameLst>
                                      </p:cBhvr>
                                      <p:to>
                                        <p:strVal val="visible"/>
                                      </p:to>
                                    </p:set>
                                    <p:animEffect transition="in" filter="blinds(horizontal)">
                                      <p:cBhvr>
                                        <p:cTn id="7" dur="500"/>
                                        <p:tgtEl>
                                          <p:spTgt spid="145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56132"/>
                                        </p:tgtEl>
                                        <p:attrNameLst>
                                          <p:attrName>style.visibility</p:attrName>
                                        </p:attrNameLst>
                                      </p:cBhvr>
                                      <p:to>
                                        <p:strVal val="visible"/>
                                      </p:to>
                                    </p:set>
                                    <p:animEffect transition="in" filter="blinds(horizontal)">
                                      <p:cBhvr>
                                        <p:cTn id="12" dur="500"/>
                                        <p:tgtEl>
                                          <p:spTgt spid="145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3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7155"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zh-CN" altLang="en-US" sz="2800" b="1">
                <a:solidFill>
                  <a:srgbClr val="4D4D4D"/>
                </a:solidFill>
                <a:latin typeface="宋体" panose="02010600030101010101" pitchFamily="2" charset="-122"/>
              </a:rPr>
              <a:t>删除结点的函数</a:t>
            </a:r>
            <a:r>
              <a:rPr kumimoji="1" lang="en-US" altLang="zh-CN" sz="2800" b="1">
                <a:solidFill>
                  <a:srgbClr val="4D4D4D"/>
                </a:solidFill>
                <a:latin typeface="宋体" panose="02010600030101010101" pitchFamily="2" charset="-122"/>
              </a:rPr>
              <a:t>del:</a:t>
            </a:r>
          </a:p>
          <a:p>
            <a:pPr algn="l">
              <a:spcBef>
                <a:spcPct val="20000"/>
              </a:spcBef>
            </a:pPr>
            <a:r>
              <a:rPr kumimoji="1" lang="en-US" altLang="zh-CN" sz="2000" b="1">
                <a:solidFill>
                  <a:srgbClr val="800000"/>
                </a:solidFill>
              </a:rPr>
              <a:t>struct student *del(struct student *head,long num)</a:t>
            </a:r>
          </a:p>
          <a:p>
            <a:pPr algn="l">
              <a:spcBef>
                <a:spcPct val="20000"/>
              </a:spcBef>
            </a:pPr>
            <a:r>
              <a:rPr kumimoji="1" lang="en-US" altLang="zh-CN" sz="2000" b="1">
                <a:solidFill>
                  <a:srgbClr val="800000"/>
                </a:solidFill>
              </a:rPr>
              <a:t> {struct student *p1,*p2;</a:t>
            </a:r>
          </a:p>
          <a:p>
            <a:pPr algn="l">
              <a:spcBef>
                <a:spcPct val="20000"/>
              </a:spcBef>
            </a:pPr>
            <a:r>
              <a:rPr kumimoji="1" lang="en-US" altLang="zh-CN" sz="2000" b="1">
                <a:solidFill>
                  <a:srgbClr val="800000"/>
                </a:solidFill>
              </a:rPr>
              <a:t>	   if (head==NULL){printf("\nlist null!\n");goto end;}</a:t>
            </a:r>
          </a:p>
          <a:p>
            <a:pPr algn="l">
              <a:spcBef>
                <a:spcPct val="20000"/>
              </a:spcBef>
            </a:pPr>
            <a:r>
              <a:rPr kumimoji="1" lang="en-US" altLang="zh-CN" sz="2000" b="1">
                <a:solidFill>
                  <a:srgbClr val="800000"/>
                </a:solidFill>
              </a:rPr>
              <a:t>	   p1=head;	  </a:t>
            </a:r>
          </a:p>
          <a:p>
            <a:pPr algn="l">
              <a:spcBef>
                <a:spcPct val="20000"/>
              </a:spcBef>
            </a:pPr>
            <a:r>
              <a:rPr kumimoji="1" lang="en-US" altLang="zh-CN" sz="2000" b="1">
                <a:solidFill>
                  <a:srgbClr val="800000"/>
                </a:solidFill>
              </a:rPr>
              <a:t> while(num!=p1-&gt;num &amp;&amp; p1-&gt;next!=NULL)                                           {p2=p1;p1=p1-&gt;next;}</a:t>
            </a:r>
          </a:p>
          <a:p>
            <a:pPr algn="l">
              <a:spcBef>
                <a:spcPct val="20000"/>
              </a:spcBef>
            </a:pPr>
            <a:r>
              <a:rPr kumimoji="1" lang="en-US" altLang="zh-CN" sz="2000" b="1">
                <a:solidFill>
                  <a:srgbClr val="800000"/>
                </a:solidFill>
              </a:rPr>
              <a:t>if(num==p1-&gt;num)</a:t>
            </a:r>
          </a:p>
          <a:p>
            <a:pPr algn="l">
              <a:spcBef>
                <a:spcPct val="20000"/>
              </a:spcBef>
            </a:pPr>
            <a:r>
              <a:rPr kumimoji="1" lang="en-US" altLang="zh-CN" sz="2000" b="1">
                <a:solidFill>
                  <a:srgbClr val="800000"/>
                </a:solidFill>
              </a:rPr>
              <a:t>	  {if(p1==head)      head=p1-&gt;next;</a:t>
            </a:r>
          </a:p>
          <a:p>
            <a:pPr algn="l">
              <a:spcBef>
                <a:spcPct val="20000"/>
              </a:spcBef>
            </a:pPr>
            <a:r>
              <a:rPr kumimoji="1" lang="en-US" altLang="zh-CN" sz="2000" b="1">
                <a:solidFill>
                  <a:srgbClr val="800000"/>
                </a:solidFill>
              </a:rPr>
              <a:t>	   else p2-&gt;next=p1-&gt;next;</a:t>
            </a:r>
          </a:p>
          <a:p>
            <a:pPr algn="l">
              <a:spcBef>
                <a:spcPct val="20000"/>
              </a:spcBef>
            </a:pPr>
            <a:r>
              <a:rPr kumimoji="1" lang="en-US" altLang="zh-CN" sz="2000" b="1">
                <a:solidFill>
                  <a:srgbClr val="800000"/>
                </a:solidFill>
              </a:rPr>
              <a:t>	   printf("delete:%ld\n",num);	   n=n-1;	  }</a:t>
            </a:r>
          </a:p>
          <a:p>
            <a:pPr algn="l">
              <a:spcBef>
                <a:spcPct val="20000"/>
              </a:spcBef>
            </a:pPr>
            <a:r>
              <a:rPr kumimoji="1" lang="en-US" altLang="zh-CN" sz="2000" b="1">
                <a:solidFill>
                  <a:srgbClr val="800000"/>
                </a:solidFill>
              </a:rPr>
              <a:t>	else printf("%ld not been found!\n",num);</a:t>
            </a:r>
          </a:p>
          <a:p>
            <a:pPr algn="l">
              <a:spcBef>
                <a:spcPct val="20000"/>
              </a:spcBef>
            </a:pPr>
            <a:r>
              <a:rPr kumimoji="1" lang="en-US" altLang="zh-CN" sz="2000" b="1">
                <a:solidFill>
                  <a:srgbClr val="800000"/>
                </a:solidFill>
              </a:rPr>
              <a:t>end;return(head);}</a:t>
            </a:r>
            <a:r>
              <a:rPr kumimoji="1" lang="en-US" altLang="zh-CN" sz="2000">
                <a:solidFill>
                  <a:srgbClr val="800000"/>
                </a:solidFill>
              </a:rPr>
              <a:t> </a:t>
            </a:r>
          </a:p>
        </p:txBody>
      </p:sp>
    </p:spTree>
    <p:extLst>
      <p:ext uri="{BB962C8B-B14F-4D97-AF65-F5344CB8AC3E}">
        <p14:creationId xmlns:p14="http://schemas.microsoft.com/office/powerpoint/2010/main" val="874440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7155"/>
                                        </p:tgtEl>
                                        <p:attrNameLst>
                                          <p:attrName>style.visibility</p:attrName>
                                        </p:attrNameLst>
                                      </p:cBhvr>
                                      <p:to>
                                        <p:strVal val="visible"/>
                                      </p:to>
                                    </p:set>
                                    <p:animEffect transition="in" filter="wipe(left)">
                                      <p:cBhvr>
                                        <p:cTn id="7" dur="1000"/>
                                        <p:tgtEl>
                                          <p:spTgt spid="145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8179"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3200" b="1">
                <a:latin typeface="宋体" panose="02010600030101010101" pitchFamily="2" charset="-122"/>
              </a:rPr>
              <a:t>11.7.7</a:t>
            </a:r>
            <a:r>
              <a:rPr kumimoji="1" lang="zh-CN" altLang="en-US" sz="3200" b="1">
                <a:latin typeface="宋体" panose="02010600030101010101" pitchFamily="2" charset="-122"/>
              </a:rPr>
              <a:t>对链表的插入操作</a:t>
            </a:r>
          </a:p>
          <a:p>
            <a:pPr algn="l">
              <a:spcBef>
                <a:spcPct val="20000"/>
              </a:spcBef>
            </a:pPr>
            <a:r>
              <a:rPr kumimoji="1" lang="zh-CN" altLang="en-US" sz="2800">
                <a:solidFill>
                  <a:srgbClr val="800000"/>
                </a:solidFill>
                <a:latin typeface="楷体_GB2312" pitchFamily="49" charset="-122"/>
                <a:ea typeface="楷体_GB2312" pitchFamily="49" charset="-122"/>
              </a:rPr>
              <a:t>   </a:t>
            </a:r>
            <a:r>
              <a:rPr kumimoji="1" lang="zh-CN" altLang="zh-CN" sz="2800">
                <a:solidFill>
                  <a:srgbClr val="800000"/>
                </a:solidFill>
                <a:latin typeface="楷体_GB2312" pitchFamily="49" charset="-122"/>
                <a:ea typeface="楷体_GB2312" pitchFamily="49" charset="-122"/>
              </a:rPr>
              <a:t>对链表的插入是指将一个结点插入到一个已有的链表中。</a:t>
            </a:r>
          </a:p>
          <a:p>
            <a:pPr algn="l">
              <a:spcBef>
                <a:spcPct val="75000"/>
              </a:spcBef>
            </a:pPr>
            <a:r>
              <a:rPr kumimoji="1" lang="zh-CN" altLang="en-US" sz="2800">
                <a:solidFill>
                  <a:srgbClr val="000099"/>
                </a:solidFill>
                <a:latin typeface="黑体" panose="02010609060101010101" pitchFamily="49" charset="-122"/>
                <a:ea typeface="黑体" panose="02010609060101010101" pitchFamily="49" charset="-122"/>
              </a:rPr>
              <a:t>为了能做到正确插入，必须解决两个问题：</a:t>
            </a:r>
          </a:p>
          <a:p>
            <a:pPr algn="l">
              <a:spcBef>
                <a:spcPct val="20000"/>
              </a:spcBef>
            </a:pPr>
            <a:r>
              <a:rPr kumimoji="1" lang="zh-CN" altLang="en-US" sz="2800">
                <a:solidFill>
                  <a:srgbClr val="800000"/>
                </a:solidFill>
                <a:latin typeface="楷体_GB2312" pitchFamily="49" charset="-122"/>
                <a:ea typeface="楷体_GB2312" pitchFamily="49" charset="-122"/>
              </a:rPr>
              <a:t>  ① 怎样找到插入的位置；</a:t>
            </a:r>
          </a:p>
          <a:p>
            <a:pPr algn="l">
              <a:spcBef>
                <a:spcPct val="20000"/>
              </a:spcBef>
            </a:pPr>
            <a:r>
              <a:rPr kumimoji="1" lang="zh-CN" altLang="en-US" sz="2800">
                <a:solidFill>
                  <a:srgbClr val="800000"/>
                </a:solidFill>
                <a:latin typeface="楷体_GB2312" pitchFamily="49" charset="-122"/>
                <a:ea typeface="楷体_GB2312" pitchFamily="49" charset="-122"/>
              </a:rPr>
              <a:t>  ② 怎样实现插入。</a:t>
            </a:r>
          </a:p>
        </p:txBody>
      </p:sp>
    </p:spTree>
    <p:extLst>
      <p:ext uri="{BB962C8B-B14F-4D97-AF65-F5344CB8AC3E}">
        <p14:creationId xmlns:p14="http://schemas.microsoft.com/office/powerpoint/2010/main" val="31372592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8179"/>
                                        </p:tgtEl>
                                        <p:attrNameLst>
                                          <p:attrName>style.visibility</p:attrName>
                                        </p:attrNameLst>
                                      </p:cBhvr>
                                      <p:to>
                                        <p:strVal val="visible"/>
                                      </p:to>
                                    </p:set>
                                    <p:animEffect transition="in" filter="wipe(left)">
                                      <p:cBhvr>
                                        <p:cTn id="7" dur="1000"/>
                                        <p:tgtEl>
                                          <p:spTgt spid="145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59203" name="Rectangle 3"/>
          <p:cNvSpPr>
            <a:spLocks noChangeArrowheads="1"/>
          </p:cNvSpPr>
          <p:nvPr/>
        </p:nvSpPr>
        <p:spPr bwMode="auto">
          <a:xfrm>
            <a:off x="2135189" y="1125538"/>
            <a:ext cx="79216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先用指针变量</a:t>
            </a:r>
            <a:r>
              <a:rPr kumimoji="1" lang="en-US" altLang="zh-CN" sz="2800">
                <a:solidFill>
                  <a:srgbClr val="000099"/>
                </a:solidFill>
                <a:latin typeface="楷体_GB2312" pitchFamily="49" charset="-122"/>
                <a:ea typeface="楷体_GB2312" pitchFamily="49" charset="-122"/>
              </a:rPr>
              <a:t>p0</a:t>
            </a:r>
            <a:r>
              <a:rPr kumimoji="1" lang="zh-CN" altLang="en-US" sz="2800">
                <a:solidFill>
                  <a:srgbClr val="000099"/>
                </a:solidFill>
                <a:latin typeface="楷体_GB2312" pitchFamily="49" charset="-122"/>
                <a:ea typeface="楷体_GB2312" pitchFamily="49" charset="-122"/>
              </a:rPr>
              <a:t>指向待插入的结点，</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指向第</a:t>
            </a:r>
          </a:p>
          <a:p>
            <a:pPr algn="l">
              <a:spcBef>
                <a:spcPct val="20000"/>
              </a:spcBef>
            </a:pPr>
            <a:r>
              <a:rPr kumimoji="1" lang="zh-CN" altLang="en-US" sz="2800">
                <a:solidFill>
                  <a:srgbClr val="000099"/>
                </a:solidFill>
                <a:latin typeface="楷体_GB2312" pitchFamily="49" charset="-122"/>
                <a:ea typeface="楷体_GB2312" pitchFamily="49" charset="-122"/>
              </a:rPr>
              <a:t>一个结点</a:t>
            </a:r>
          </a:p>
        </p:txBody>
      </p:sp>
      <p:sp>
        <p:nvSpPr>
          <p:cNvPr id="1459204" name="Rectangle 4"/>
          <p:cNvSpPr>
            <a:spLocks noChangeArrowheads="1"/>
          </p:cNvSpPr>
          <p:nvPr/>
        </p:nvSpPr>
        <p:spPr bwMode="auto">
          <a:xfrm>
            <a:off x="2135189" y="2133600"/>
            <a:ext cx="74898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800000"/>
                </a:solidFill>
                <a:latin typeface="楷体_GB2312" pitchFamily="49" charset="-122"/>
                <a:ea typeface="楷体_GB2312" pitchFamily="49" charset="-122"/>
              </a:rPr>
              <a:t>将</a:t>
            </a:r>
            <a:r>
              <a:rPr kumimoji="1" lang="en-US" altLang="zh-CN" sz="2800">
                <a:solidFill>
                  <a:srgbClr val="800000"/>
                </a:solidFill>
                <a:latin typeface="楷体_GB2312" pitchFamily="49" charset="-122"/>
                <a:ea typeface="楷体_GB2312" pitchFamily="49" charset="-122"/>
              </a:rPr>
              <a:t>p0-&gt;num</a:t>
            </a:r>
            <a:r>
              <a:rPr kumimoji="1" lang="zh-CN" altLang="en-US" sz="2800">
                <a:solidFill>
                  <a:srgbClr val="800000"/>
                </a:solidFill>
                <a:latin typeface="楷体_GB2312" pitchFamily="49" charset="-122"/>
                <a:ea typeface="楷体_GB2312" pitchFamily="49" charset="-122"/>
              </a:rPr>
              <a:t>与</a:t>
            </a:r>
            <a:r>
              <a:rPr kumimoji="1" lang="en-US" altLang="zh-CN" sz="2800">
                <a:solidFill>
                  <a:srgbClr val="800000"/>
                </a:solidFill>
                <a:latin typeface="楷体_GB2312" pitchFamily="49" charset="-122"/>
                <a:ea typeface="楷体_GB2312" pitchFamily="49" charset="-122"/>
              </a:rPr>
              <a:t>p1-&gt;num</a:t>
            </a:r>
            <a:r>
              <a:rPr kumimoji="1" lang="zh-CN" altLang="en-US" sz="2800">
                <a:solidFill>
                  <a:srgbClr val="800000"/>
                </a:solidFill>
                <a:latin typeface="楷体_GB2312" pitchFamily="49" charset="-122"/>
                <a:ea typeface="楷体_GB2312" pitchFamily="49" charset="-122"/>
              </a:rPr>
              <a:t>相比较，如果</a:t>
            </a:r>
            <a:r>
              <a:rPr kumimoji="1" lang="en-US" altLang="zh-CN" sz="2800">
                <a:solidFill>
                  <a:srgbClr val="800000"/>
                </a:solidFill>
                <a:latin typeface="楷体_GB2312" pitchFamily="49" charset="-122"/>
                <a:ea typeface="楷体_GB2312" pitchFamily="49" charset="-122"/>
              </a:rPr>
              <a:t>p0-&gt;num</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en-US" altLang="zh-CN" sz="2800">
                <a:solidFill>
                  <a:srgbClr val="800000"/>
                </a:solidFill>
                <a:latin typeface="楷体_GB2312" pitchFamily="49" charset="-122"/>
                <a:ea typeface="楷体_GB2312" pitchFamily="49" charset="-122"/>
              </a:rPr>
              <a:t>p1-&gt; num </a:t>
            </a:r>
            <a:r>
              <a:rPr kumimoji="1" lang="zh-CN" altLang="en-US" sz="2800">
                <a:solidFill>
                  <a:srgbClr val="800000"/>
                </a:solidFill>
                <a:latin typeface="楷体_GB2312" pitchFamily="49" charset="-122"/>
                <a:ea typeface="楷体_GB2312" pitchFamily="49" charset="-122"/>
              </a:rPr>
              <a:t>，则待插入的结点不应插在</a:t>
            </a:r>
            <a:r>
              <a:rPr kumimoji="1" lang="en-US" altLang="zh-CN" sz="2800">
                <a:solidFill>
                  <a:srgbClr val="800000"/>
                </a:solidFill>
                <a:latin typeface="楷体_GB2312" pitchFamily="49" charset="-122"/>
                <a:ea typeface="楷体_GB2312" pitchFamily="49" charset="-122"/>
              </a:rPr>
              <a:t>p1</a:t>
            </a:r>
            <a:r>
              <a:rPr kumimoji="1" lang="zh-CN" altLang="en-US" sz="2800">
                <a:solidFill>
                  <a:srgbClr val="800000"/>
                </a:solidFill>
                <a:latin typeface="楷体_GB2312" pitchFamily="49" charset="-122"/>
                <a:ea typeface="楷体_GB2312" pitchFamily="49" charset="-122"/>
              </a:rPr>
              <a:t>所指的</a:t>
            </a:r>
          </a:p>
          <a:p>
            <a:pPr algn="l">
              <a:spcBef>
                <a:spcPct val="20000"/>
              </a:spcBef>
            </a:pPr>
            <a:r>
              <a:rPr kumimoji="1" lang="zh-CN" altLang="en-US" sz="2800">
                <a:solidFill>
                  <a:srgbClr val="800000"/>
                </a:solidFill>
                <a:latin typeface="楷体_GB2312" pitchFamily="49" charset="-122"/>
                <a:ea typeface="楷体_GB2312" pitchFamily="49" charset="-122"/>
              </a:rPr>
              <a:t>结点之前。此时将</a:t>
            </a:r>
            <a:r>
              <a:rPr kumimoji="1" lang="en-US" altLang="zh-CN" sz="2800">
                <a:solidFill>
                  <a:srgbClr val="800000"/>
                </a:solidFill>
                <a:latin typeface="楷体_GB2312" pitchFamily="49" charset="-122"/>
                <a:ea typeface="楷体_GB2312" pitchFamily="49" charset="-122"/>
              </a:rPr>
              <a:t>p1</a:t>
            </a:r>
            <a:r>
              <a:rPr kumimoji="1" lang="zh-CN" altLang="en-US" sz="2800">
                <a:solidFill>
                  <a:srgbClr val="800000"/>
                </a:solidFill>
                <a:latin typeface="楷体_GB2312" pitchFamily="49" charset="-122"/>
                <a:ea typeface="楷体_GB2312" pitchFamily="49" charset="-122"/>
              </a:rPr>
              <a:t>后移，并使</a:t>
            </a:r>
            <a:r>
              <a:rPr kumimoji="1" lang="en-US" altLang="zh-CN" sz="2800">
                <a:solidFill>
                  <a:srgbClr val="800000"/>
                </a:solidFill>
                <a:latin typeface="楷体_GB2312" pitchFamily="49" charset="-122"/>
                <a:ea typeface="楷体_GB2312" pitchFamily="49" charset="-122"/>
              </a:rPr>
              <a:t>p2</a:t>
            </a:r>
            <a:r>
              <a:rPr kumimoji="1" lang="zh-CN" altLang="en-US" sz="2800">
                <a:solidFill>
                  <a:srgbClr val="800000"/>
                </a:solidFill>
                <a:latin typeface="楷体_GB2312" pitchFamily="49" charset="-122"/>
                <a:ea typeface="楷体_GB2312" pitchFamily="49" charset="-122"/>
              </a:rPr>
              <a:t>指向刚才</a:t>
            </a:r>
            <a:r>
              <a:rPr kumimoji="1" lang="en-US" altLang="zh-CN" sz="2800">
                <a:solidFill>
                  <a:srgbClr val="800000"/>
                </a:solidFill>
                <a:latin typeface="楷体_GB2312" pitchFamily="49" charset="-122"/>
                <a:ea typeface="楷体_GB2312" pitchFamily="49" charset="-122"/>
              </a:rPr>
              <a:t>p1</a:t>
            </a:r>
          </a:p>
          <a:p>
            <a:pPr algn="l">
              <a:spcBef>
                <a:spcPct val="20000"/>
              </a:spcBef>
            </a:pPr>
            <a:r>
              <a:rPr kumimoji="1" lang="zh-CN" altLang="en-US" sz="2800">
                <a:solidFill>
                  <a:srgbClr val="800000"/>
                </a:solidFill>
                <a:latin typeface="楷体_GB2312" pitchFamily="49" charset="-122"/>
                <a:ea typeface="楷体_GB2312" pitchFamily="49" charset="-122"/>
              </a:rPr>
              <a:t>所指的结点</a:t>
            </a:r>
            <a:r>
              <a:rPr kumimoji="1" lang="en-US" altLang="zh-CN" sz="2800">
                <a:solidFill>
                  <a:srgbClr val="8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2397125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9203"/>
                                        </p:tgtEl>
                                        <p:attrNameLst>
                                          <p:attrName>style.visibility</p:attrName>
                                        </p:attrNameLst>
                                      </p:cBhvr>
                                      <p:to>
                                        <p:strVal val="visible"/>
                                      </p:to>
                                    </p:set>
                                    <p:animEffect transition="in" filter="wipe(left)">
                                      <p:cBhvr>
                                        <p:cTn id="7" dur="1000"/>
                                        <p:tgtEl>
                                          <p:spTgt spid="1459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9204"/>
                                        </p:tgtEl>
                                        <p:attrNameLst>
                                          <p:attrName>style.visibility</p:attrName>
                                        </p:attrNameLst>
                                      </p:cBhvr>
                                      <p:to>
                                        <p:strVal val="visible"/>
                                      </p:to>
                                    </p:set>
                                    <p:animEffect transition="in" filter="wipe(left)">
                                      <p:cBhvr>
                                        <p:cTn id="12" dur="1000"/>
                                        <p:tgtEl>
                                          <p:spTgt spid="145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3" grpId="0" autoUpdateAnimBg="0"/>
      <p:bldP spid="145920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0227" name="Rectangle 3"/>
          <p:cNvSpPr>
            <a:spLocks noChangeArrowheads="1"/>
          </p:cNvSpPr>
          <p:nvPr/>
        </p:nvSpPr>
        <p:spPr bwMode="auto">
          <a:xfrm>
            <a:off x="2135189" y="1125539"/>
            <a:ext cx="81375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再将</a:t>
            </a:r>
            <a:r>
              <a:rPr kumimoji="1" lang="en-US" altLang="zh-CN" sz="2800">
                <a:solidFill>
                  <a:srgbClr val="000099"/>
                </a:solidFill>
                <a:latin typeface="楷体_GB2312" pitchFamily="49" charset="-122"/>
                <a:ea typeface="楷体_GB2312" pitchFamily="49" charset="-122"/>
              </a:rPr>
              <a:t>p1-&gt;num</a:t>
            </a:r>
            <a:r>
              <a:rPr kumimoji="1" lang="zh-CN" altLang="en-US" sz="2800">
                <a:solidFill>
                  <a:srgbClr val="000099"/>
                </a:solidFill>
                <a:latin typeface="楷体_GB2312" pitchFamily="49" charset="-122"/>
                <a:ea typeface="楷体_GB2312" pitchFamily="49" charset="-122"/>
              </a:rPr>
              <a:t>与</a:t>
            </a:r>
            <a:r>
              <a:rPr kumimoji="1" lang="en-US" altLang="zh-CN" sz="2800">
                <a:solidFill>
                  <a:srgbClr val="000099"/>
                </a:solidFill>
                <a:latin typeface="楷体_GB2312" pitchFamily="49" charset="-122"/>
                <a:ea typeface="楷体_GB2312" pitchFamily="49" charset="-122"/>
              </a:rPr>
              <a:t>p0-&gt;num</a:t>
            </a:r>
            <a:r>
              <a:rPr kumimoji="1" lang="zh-CN" altLang="en-US" sz="2800">
                <a:solidFill>
                  <a:srgbClr val="000099"/>
                </a:solidFill>
                <a:latin typeface="楷体_GB2312" pitchFamily="49" charset="-122"/>
                <a:ea typeface="楷体_GB2312" pitchFamily="49" charset="-122"/>
              </a:rPr>
              <a:t>比</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如果仍然是</a:t>
            </a:r>
            <a:r>
              <a:rPr kumimoji="1" lang="en-US" altLang="zh-CN" sz="2800">
                <a:solidFill>
                  <a:srgbClr val="000099"/>
                </a:solidFill>
                <a:latin typeface="楷体_GB2312" pitchFamily="49" charset="-122"/>
                <a:ea typeface="楷体_GB2312" pitchFamily="49" charset="-122"/>
              </a:rPr>
              <a:t>p0-&gt;num</a:t>
            </a:r>
          </a:p>
          <a:p>
            <a:pPr algn="l">
              <a:spcBef>
                <a:spcPct val="20000"/>
              </a:spcBef>
            </a:pPr>
            <a:r>
              <a:rPr kumimoji="1" lang="zh-CN" altLang="en-US" sz="2800">
                <a:solidFill>
                  <a:srgbClr val="000099"/>
                </a:solidFill>
                <a:latin typeface="楷体_GB2312" pitchFamily="49" charset="-122"/>
                <a:ea typeface="楷体_GB2312" pitchFamily="49" charset="-122"/>
              </a:rPr>
              <a:t>大，则应使</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继续后移，直到</a:t>
            </a:r>
            <a:r>
              <a:rPr kumimoji="1" lang="en-US" altLang="zh-CN" sz="2800">
                <a:solidFill>
                  <a:srgbClr val="000099"/>
                </a:solidFill>
                <a:latin typeface="楷体_GB2312" pitchFamily="49" charset="-122"/>
                <a:ea typeface="楷体_GB2312" pitchFamily="49" charset="-122"/>
              </a:rPr>
              <a:t>p0-&gt;p1-&gt; num</a:t>
            </a:r>
            <a:r>
              <a:rPr kumimoji="1" lang="zh-CN" altLang="en-US" sz="2800">
                <a:solidFill>
                  <a:srgbClr val="000099"/>
                </a:solidFill>
                <a:latin typeface="楷体_GB2312" pitchFamily="49" charset="-122"/>
                <a:ea typeface="楷体_GB2312" pitchFamily="49" charset="-122"/>
              </a:rPr>
              <a:t>为止。</a:t>
            </a:r>
          </a:p>
          <a:p>
            <a:pPr algn="l">
              <a:spcBef>
                <a:spcPct val="20000"/>
              </a:spcBef>
            </a:pPr>
            <a:r>
              <a:rPr kumimoji="1" lang="zh-CN" altLang="en-US" sz="2800">
                <a:solidFill>
                  <a:srgbClr val="000099"/>
                </a:solidFill>
                <a:latin typeface="楷体_GB2312" pitchFamily="49" charset="-122"/>
                <a:ea typeface="楷体_GB2312" pitchFamily="49" charset="-122"/>
              </a:rPr>
              <a:t>这时将</a:t>
            </a:r>
            <a:r>
              <a:rPr kumimoji="1" lang="en-US" altLang="zh-CN" sz="2800">
                <a:solidFill>
                  <a:srgbClr val="000099"/>
                </a:solidFill>
                <a:latin typeface="楷体_GB2312" pitchFamily="49" charset="-122"/>
                <a:ea typeface="楷体_GB2312" pitchFamily="49" charset="-122"/>
              </a:rPr>
              <a:t>p0</a:t>
            </a:r>
            <a:r>
              <a:rPr kumimoji="1" lang="zh-CN" altLang="en-US" sz="2800">
                <a:solidFill>
                  <a:srgbClr val="000099"/>
                </a:solidFill>
                <a:latin typeface="楷体_GB2312" pitchFamily="49" charset="-122"/>
                <a:ea typeface="楷体_GB2312" pitchFamily="49" charset="-122"/>
              </a:rPr>
              <a:t>所指的结点插到</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所指结点之前。但是如</a:t>
            </a:r>
          </a:p>
          <a:p>
            <a:pPr algn="l">
              <a:spcBef>
                <a:spcPct val="20000"/>
              </a:spcBef>
            </a:pPr>
            <a:r>
              <a:rPr kumimoji="1" lang="zh-CN" altLang="en-US" sz="2800">
                <a:solidFill>
                  <a:srgbClr val="000099"/>
                </a:solidFill>
                <a:latin typeface="楷体_GB2312" pitchFamily="49" charset="-122"/>
                <a:ea typeface="楷体_GB2312" pitchFamily="49" charset="-122"/>
              </a:rPr>
              <a:t>果</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所指的已是表尾结点，则</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就不应后移了。如</a:t>
            </a:r>
          </a:p>
          <a:p>
            <a:pPr algn="l">
              <a:spcBef>
                <a:spcPct val="20000"/>
              </a:spcBef>
            </a:pPr>
            <a:r>
              <a:rPr kumimoji="1" lang="zh-CN" altLang="en-US" sz="2800">
                <a:solidFill>
                  <a:srgbClr val="000099"/>
                </a:solidFill>
                <a:latin typeface="楷体_GB2312" pitchFamily="49" charset="-122"/>
                <a:ea typeface="楷体_GB2312" pitchFamily="49" charset="-122"/>
              </a:rPr>
              <a:t>果</a:t>
            </a:r>
            <a:r>
              <a:rPr kumimoji="1" lang="en-US" altLang="zh-CN" sz="2800">
                <a:solidFill>
                  <a:srgbClr val="000099"/>
                </a:solidFill>
                <a:latin typeface="楷体_GB2312" pitchFamily="49" charset="-122"/>
                <a:ea typeface="楷体_GB2312" pitchFamily="49" charset="-122"/>
              </a:rPr>
              <a:t>p0-&gt; num</a:t>
            </a:r>
            <a:r>
              <a:rPr kumimoji="1" lang="zh-CN" altLang="en-US" sz="2800">
                <a:solidFill>
                  <a:srgbClr val="000099"/>
                </a:solidFill>
                <a:latin typeface="楷体_GB2312" pitchFamily="49" charset="-122"/>
                <a:ea typeface="楷体_GB2312" pitchFamily="49" charset="-122"/>
              </a:rPr>
              <a:t>比所有结点的</a:t>
            </a:r>
            <a:r>
              <a:rPr kumimoji="1" lang="en-US" altLang="zh-CN" sz="2800">
                <a:solidFill>
                  <a:srgbClr val="000099"/>
                </a:solidFill>
                <a:latin typeface="楷体_GB2312" pitchFamily="49" charset="-122"/>
                <a:ea typeface="楷体_GB2312" pitchFamily="49" charset="-122"/>
              </a:rPr>
              <a:t>num</a:t>
            </a:r>
            <a:r>
              <a:rPr kumimoji="1" lang="zh-CN" altLang="en-US" sz="2800">
                <a:solidFill>
                  <a:srgbClr val="000099"/>
                </a:solidFill>
                <a:latin typeface="楷体_GB2312" pitchFamily="49" charset="-122"/>
                <a:ea typeface="楷体_GB2312" pitchFamily="49" charset="-122"/>
              </a:rPr>
              <a:t>都大，则应将</a:t>
            </a:r>
            <a:r>
              <a:rPr kumimoji="1" lang="en-US" altLang="zh-CN" sz="2800">
                <a:solidFill>
                  <a:srgbClr val="000099"/>
                </a:solidFill>
                <a:latin typeface="楷体_GB2312" pitchFamily="49" charset="-122"/>
                <a:ea typeface="楷体_GB2312" pitchFamily="49" charset="-122"/>
              </a:rPr>
              <a:t>p0</a:t>
            </a:r>
            <a:r>
              <a:rPr kumimoji="1" lang="zh-CN" altLang="en-US" sz="2800">
                <a:solidFill>
                  <a:srgbClr val="000099"/>
                </a:solidFill>
                <a:latin typeface="楷体_GB2312" pitchFamily="49" charset="-122"/>
                <a:ea typeface="楷体_GB2312" pitchFamily="49" charset="-122"/>
              </a:rPr>
              <a:t>所指</a:t>
            </a:r>
          </a:p>
          <a:p>
            <a:pPr algn="l">
              <a:spcBef>
                <a:spcPct val="20000"/>
              </a:spcBef>
            </a:pPr>
            <a:r>
              <a:rPr kumimoji="1" lang="zh-CN" altLang="en-US" sz="2800">
                <a:solidFill>
                  <a:srgbClr val="000099"/>
                </a:solidFill>
                <a:latin typeface="楷体_GB2312" pitchFamily="49" charset="-122"/>
                <a:ea typeface="楷体_GB2312" pitchFamily="49" charset="-122"/>
              </a:rPr>
              <a:t>的结点插到链表末尾。 </a:t>
            </a:r>
          </a:p>
        </p:txBody>
      </p:sp>
      <p:sp>
        <p:nvSpPr>
          <p:cNvPr id="1460228" name="Rectangle 4"/>
          <p:cNvSpPr>
            <a:spLocks noChangeArrowheads="1"/>
          </p:cNvSpPr>
          <p:nvPr/>
        </p:nvSpPr>
        <p:spPr bwMode="auto">
          <a:xfrm>
            <a:off x="2208214" y="4149726"/>
            <a:ext cx="81375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800000"/>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如果插入的位置既不在第一个结点之前，又不</a:t>
            </a:r>
          </a:p>
          <a:p>
            <a:pPr algn="l">
              <a:spcBef>
                <a:spcPct val="20000"/>
              </a:spcBef>
            </a:pPr>
            <a:r>
              <a:rPr kumimoji="1" lang="zh-CN" altLang="en-US" sz="2800">
                <a:solidFill>
                  <a:srgbClr val="800000"/>
                </a:solidFill>
                <a:latin typeface="楷体_GB2312" pitchFamily="49" charset="-122"/>
                <a:ea typeface="楷体_GB2312" pitchFamily="49" charset="-122"/>
              </a:rPr>
              <a:t>在表尾结点之后，则将</a:t>
            </a:r>
            <a:r>
              <a:rPr kumimoji="1" lang="en-US" altLang="zh-CN" sz="2800">
                <a:solidFill>
                  <a:srgbClr val="800000"/>
                </a:solidFill>
                <a:latin typeface="楷体_GB2312" pitchFamily="49" charset="-122"/>
                <a:ea typeface="楷体_GB2312" pitchFamily="49" charset="-122"/>
              </a:rPr>
              <a:t>p0</a:t>
            </a:r>
            <a:r>
              <a:rPr kumimoji="1" lang="zh-CN" altLang="en-US" sz="2800">
                <a:solidFill>
                  <a:srgbClr val="800000"/>
                </a:solidFill>
                <a:latin typeface="楷体_GB2312" pitchFamily="49" charset="-122"/>
                <a:ea typeface="楷体_GB2312" pitchFamily="49" charset="-122"/>
              </a:rPr>
              <a:t>的值赋给</a:t>
            </a:r>
            <a:r>
              <a:rPr kumimoji="1" lang="en-US" altLang="zh-CN" sz="2800">
                <a:solidFill>
                  <a:srgbClr val="800000"/>
                </a:solidFill>
                <a:latin typeface="楷体_GB2312" pitchFamily="49" charset="-122"/>
                <a:ea typeface="楷体_GB2312" pitchFamily="49" charset="-122"/>
              </a:rPr>
              <a:t>p2-&gt;next</a:t>
            </a:r>
            <a:r>
              <a:rPr kumimoji="1" lang="zh-CN" altLang="en-US" sz="2800">
                <a:solidFill>
                  <a:srgbClr val="800000"/>
                </a:solidFill>
                <a:latin typeface="楷体_GB2312" pitchFamily="49" charset="-122"/>
                <a:ea typeface="楷体_GB2312" pitchFamily="49" charset="-122"/>
              </a:rPr>
              <a:t>，使</a:t>
            </a:r>
          </a:p>
          <a:p>
            <a:pPr algn="l">
              <a:spcBef>
                <a:spcPct val="20000"/>
              </a:spcBef>
            </a:pPr>
            <a:r>
              <a:rPr kumimoji="1" lang="en-US" altLang="zh-CN" sz="2800">
                <a:solidFill>
                  <a:srgbClr val="800000"/>
                </a:solidFill>
                <a:latin typeface="楷体_GB2312" pitchFamily="49" charset="-122"/>
                <a:ea typeface="楷体_GB2312" pitchFamily="49" charset="-122"/>
              </a:rPr>
              <a:t>p2-&gt;next</a:t>
            </a:r>
            <a:r>
              <a:rPr kumimoji="1" lang="zh-CN" altLang="en-US" sz="2800">
                <a:solidFill>
                  <a:srgbClr val="800000"/>
                </a:solidFill>
                <a:latin typeface="楷体_GB2312" pitchFamily="49" charset="-122"/>
                <a:ea typeface="楷体_GB2312" pitchFamily="49" charset="-122"/>
              </a:rPr>
              <a:t>指向待插入的结点，然后将</a:t>
            </a:r>
            <a:r>
              <a:rPr kumimoji="1" lang="en-US" altLang="zh-CN" sz="2800">
                <a:solidFill>
                  <a:srgbClr val="800000"/>
                </a:solidFill>
                <a:latin typeface="楷体_GB2312" pitchFamily="49" charset="-122"/>
                <a:ea typeface="楷体_GB2312" pitchFamily="49" charset="-122"/>
              </a:rPr>
              <a:t>p1</a:t>
            </a:r>
            <a:r>
              <a:rPr kumimoji="1" lang="zh-CN" altLang="en-US" sz="2800">
                <a:solidFill>
                  <a:srgbClr val="800000"/>
                </a:solidFill>
                <a:latin typeface="楷体_GB2312" pitchFamily="49" charset="-122"/>
                <a:ea typeface="楷体_GB2312" pitchFamily="49" charset="-122"/>
              </a:rPr>
              <a:t>的值赋给</a:t>
            </a:r>
          </a:p>
          <a:p>
            <a:pPr algn="l">
              <a:spcBef>
                <a:spcPct val="20000"/>
              </a:spcBef>
            </a:pPr>
            <a:r>
              <a:rPr kumimoji="1" lang="en-US" altLang="zh-CN" sz="2800">
                <a:solidFill>
                  <a:srgbClr val="800000"/>
                </a:solidFill>
                <a:latin typeface="楷体_GB2312" pitchFamily="49" charset="-122"/>
                <a:ea typeface="楷体_GB2312" pitchFamily="49" charset="-122"/>
              </a:rPr>
              <a:t>p0-&gt;next</a:t>
            </a:r>
            <a:r>
              <a:rPr kumimoji="1" lang="zh-CN" altLang="en-US" sz="2800">
                <a:solidFill>
                  <a:srgbClr val="800000"/>
                </a:solidFill>
                <a:latin typeface="楷体_GB2312" pitchFamily="49" charset="-122"/>
                <a:ea typeface="楷体_GB2312" pitchFamily="49" charset="-122"/>
              </a:rPr>
              <a:t>，使得</a:t>
            </a:r>
            <a:r>
              <a:rPr kumimoji="1" lang="en-US" altLang="zh-CN" sz="2800">
                <a:solidFill>
                  <a:srgbClr val="800000"/>
                </a:solidFill>
                <a:latin typeface="楷体_GB2312" pitchFamily="49" charset="-122"/>
                <a:ea typeface="楷体_GB2312" pitchFamily="49" charset="-122"/>
              </a:rPr>
              <a:t>p0-&gt;next</a:t>
            </a:r>
            <a:r>
              <a:rPr kumimoji="1" lang="zh-CN" altLang="en-US" sz="2800">
                <a:solidFill>
                  <a:srgbClr val="800000"/>
                </a:solidFill>
                <a:latin typeface="楷体_GB2312" pitchFamily="49" charset="-122"/>
                <a:ea typeface="楷体_GB2312" pitchFamily="49" charset="-122"/>
              </a:rPr>
              <a:t>指向</a:t>
            </a:r>
            <a:r>
              <a:rPr kumimoji="1" lang="en-US" altLang="zh-CN" sz="2800">
                <a:solidFill>
                  <a:srgbClr val="800000"/>
                </a:solidFill>
                <a:latin typeface="楷体_GB2312" pitchFamily="49" charset="-122"/>
                <a:ea typeface="楷体_GB2312" pitchFamily="49" charset="-122"/>
              </a:rPr>
              <a:t>p1</a:t>
            </a:r>
            <a:r>
              <a:rPr kumimoji="1" lang="zh-CN" altLang="en-US" sz="2800">
                <a:solidFill>
                  <a:srgbClr val="800000"/>
                </a:solidFill>
                <a:latin typeface="楷体_GB2312" pitchFamily="49" charset="-122"/>
                <a:ea typeface="楷体_GB2312" pitchFamily="49" charset="-122"/>
              </a:rPr>
              <a:t>指向的变量</a:t>
            </a:r>
          </a:p>
        </p:txBody>
      </p:sp>
    </p:spTree>
    <p:extLst>
      <p:ext uri="{BB962C8B-B14F-4D97-AF65-F5344CB8AC3E}">
        <p14:creationId xmlns:p14="http://schemas.microsoft.com/office/powerpoint/2010/main" val="28902286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0227"/>
                                        </p:tgtEl>
                                        <p:attrNameLst>
                                          <p:attrName>style.visibility</p:attrName>
                                        </p:attrNameLst>
                                      </p:cBhvr>
                                      <p:to>
                                        <p:strVal val="visible"/>
                                      </p:to>
                                    </p:set>
                                    <p:animEffect transition="in" filter="wipe(left)">
                                      <p:cBhvr>
                                        <p:cTn id="7" dur="1000"/>
                                        <p:tgtEl>
                                          <p:spTgt spid="1460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0228"/>
                                        </p:tgtEl>
                                        <p:attrNameLst>
                                          <p:attrName>style.visibility</p:attrName>
                                        </p:attrNameLst>
                                      </p:cBhvr>
                                      <p:to>
                                        <p:strVal val="visible"/>
                                      </p:to>
                                    </p:set>
                                    <p:animEffect transition="in" filter="wipe(left)">
                                      <p:cBhvr>
                                        <p:cTn id="12" dur="1000"/>
                                        <p:tgtEl>
                                          <p:spTgt spid="146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27" grpId="0" autoUpdateAnimBg="0"/>
      <p:bldP spid="146022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1251" name="Rectangle 3"/>
          <p:cNvSpPr>
            <a:spLocks noChangeArrowheads="1"/>
          </p:cNvSpPr>
          <p:nvPr/>
        </p:nvSpPr>
        <p:spPr bwMode="auto">
          <a:xfrm>
            <a:off x="2135188" y="1125538"/>
            <a:ext cx="756126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如果插入位置为第一个结点之前</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即</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等于</a:t>
            </a:r>
          </a:p>
          <a:p>
            <a:pPr algn="l">
              <a:spcBef>
                <a:spcPct val="20000"/>
              </a:spcBef>
            </a:pPr>
            <a:r>
              <a:rPr kumimoji="1" lang="en-US" altLang="zh-CN" sz="2800">
                <a:solidFill>
                  <a:srgbClr val="000099"/>
                </a:solidFill>
                <a:latin typeface="楷体_GB2312" pitchFamily="49" charset="-122"/>
                <a:ea typeface="楷体_GB2312" pitchFamily="49" charset="-122"/>
              </a:rPr>
              <a:t>head</a:t>
            </a:r>
            <a:r>
              <a:rPr kumimoji="1" lang="zh-CN" altLang="en-US" sz="2800">
                <a:solidFill>
                  <a:srgbClr val="000099"/>
                </a:solidFill>
                <a:latin typeface="楷体_GB2312" pitchFamily="49" charset="-122"/>
                <a:ea typeface="楷体_GB2312" pitchFamily="49" charset="-122"/>
              </a:rPr>
              <a:t>时</a:t>
            </a:r>
            <a:r>
              <a:rPr kumimoji="1" lang="en-US" altLang="zh-CN" sz="2800">
                <a:solidFill>
                  <a:srgbClr val="000099"/>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，则将</a:t>
            </a:r>
            <a:r>
              <a:rPr kumimoji="1" lang="en-US" altLang="zh-CN" sz="2800">
                <a:solidFill>
                  <a:srgbClr val="000099"/>
                </a:solidFill>
                <a:latin typeface="楷体_GB2312" pitchFamily="49" charset="-122"/>
                <a:ea typeface="楷体_GB2312" pitchFamily="49" charset="-122"/>
              </a:rPr>
              <a:t>p0</a:t>
            </a:r>
            <a:r>
              <a:rPr kumimoji="1" lang="zh-CN" altLang="en-US" sz="2800">
                <a:solidFill>
                  <a:srgbClr val="000099"/>
                </a:solidFill>
                <a:latin typeface="楷体_GB2312" pitchFamily="49" charset="-122"/>
                <a:ea typeface="楷体_GB2312" pitchFamily="49" charset="-122"/>
              </a:rPr>
              <a:t>赋给</a:t>
            </a:r>
            <a:r>
              <a:rPr kumimoji="1" lang="en-US" altLang="zh-CN" sz="2800">
                <a:solidFill>
                  <a:srgbClr val="000099"/>
                </a:solidFill>
                <a:latin typeface="楷体_GB2312" pitchFamily="49" charset="-122"/>
                <a:ea typeface="楷体_GB2312" pitchFamily="49" charset="-122"/>
              </a:rPr>
              <a:t>head</a:t>
            </a:r>
            <a:r>
              <a:rPr kumimoji="1" lang="zh-CN" altLang="en-US" sz="2800">
                <a:solidFill>
                  <a:srgbClr val="000099"/>
                </a:solidFill>
                <a:latin typeface="楷体_GB2312" pitchFamily="49" charset="-122"/>
                <a:ea typeface="楷体_GB2312" pitchFamily="49" charset="-122"/>
              </a:rPr>
              <a:t>，将</a:t>
            </a:r>
            <a:r>
              <a:rPr kumimoji="1" lang="en-US" altLang="zh-CN" sz="2800">
                <a:solidFill>
                  <a:srgbClr val="000099"/>
                </a:solidFill>
                <a:latin typeface="楷体_GB2312" pitchFamily="49" charset="-122"/>
                <a:ea typeface="楷体_GB2312" pitchFamily="49" charset="-122"/>
              </a:rPr>
              <a:t>p1</a:t>
            </a:r>
            <a:r>
              <a:rPr kumimoji="1" lang="zh-CN" altLang="en-US" sz="2800">
                <a:solidFill>
                  <a:srgbClr val="000099"/>
                </a:solidFill>
                <a:latin typeface="楷体_GB2312" pitchFamily="49" charset="-122"/>
                <a:ea typeface="楷体_GB2312" pitchFamily="49" charset="-122"/>
              </a:rPr>
              <a:t>赋给</a:t>
            </a:r>
            <a:r>
              <a:rPr kumimoji="1" lang="en-US" altLang="zh-CN" sz="2800">
                <a:solidFill>
                  <a:srgbClr val="000099"/>
                </a:solidFill>
                <a:latin typeface="楷体_GB2312" pitchFamily="49" charset="-122"/>
                <a:ea typeface="楷体_GB2312" pitchFamily="49" charset="-122"/>
              </a:rPr>
              <a:t>p0-&gt;next</a:t>
            </a:r>
          </a:p>
        </p:txBody>
      </p:sp>
      <p:sp>
        <p:nvSpPr>
          <p:cNvPr id="1461252" name="Rectangle 4"/>
          <p:cNvSpPr>
            <a:spLocks noChangeArrowheads="1"/>
          </p:cNvSpPr>
          <p:nvPr/>
        </p:nvSpPr>
        <p:spPr bwMode="auto">
          <a:xfrm>
            <a:off x="2063750" y="2205039"/>
            <a:ext cx="76327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800000"/>
                </a:solidFill>
                <a:latin typeface="楷体_GB2312" pitchFamily="49" charset="-122"/>
                <a:ea typeface="楷体_GB2312" pitchFamily="49" charset="-122"/>
              </a:rPr>
              <a:t>如果要插到表尾之后，应将</a:t>
            </a:r>
            <a:r>
              <a:rPr kumimoji="1" lang="en-US" altLang="zh-CN" sz="2800">
                <a:solidFill>
                  <a:srgbClr val="800000"/>
                </a:solidFill>
                <a:latin typeface="楷体_GB2312" pitchFamily="49" charset="-122"/>
                <a:ea typeface="楷体_GB2312" pitchFamily="49" charset="-122"/>
              </a:rPr>
              <a:t>p0</a:t>
            </a:r>
            <a:r>
              <a:rPr kumimoji="1" lang="zh-CN" altLang="en-US" sz="2800">
                <a:solidFill>
                  <a:srgbClr val="800000"/>
                </a:solidFill>
                <a:latin typeface="楷体_GB2312" pitchFamily="49" charset="-122"/>
                <a:ea typeface="楷体_GB2312" pitchFamily="49" charset="-122"/>
              </a:rPr>
              <a:t>赋给</a:t>
            </a:r>
            <a:r>
              <a:rPr kumimoji="1" lang="en-US" altLang="zh-CN" sz="2800">
                <a:solidFill>
                  <a:srgbClr val="800000"/>
                </a:solidFill>
                <a:latin typeface="楷体_GB2312" pitchFamily="49" charset="-122"/>
                <a:ea typeface="楷体_GB2312" pitchFamily="49" charset="-122"/>
              </a:rPr>
              <a:t>p1-&gt;next</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en-US" altLang="zh-CN" sz="2800">
                <a:solidFill>
                  <a:srgbClr val="800000"/>
                </a:solidFill>
                <a:latin typeface="楷体_GB2312" pitchFamily="49" charset="-122"/>
                <a:ea typeface="楷体_GB2312" pitchFamily="49" charset="-122"/>
              </a:rPr>
              <a:t>NULL</a:t>
            </a:r>
            <a:r>
              <a:rPr kumimoji="1" lang="zh-CN" altLang="en-US" sz="2800">
                <a:solidFill>
                  <a:srgbClr val="800000"/>
                </a:solidFill>
                <a:latin typeface="楷体_GB2312" pitchFamily="49" charset="-122"/>
                <a:ea typeface="楷体_GB2312" pitchFamily="49" charset="-122"/>
              </a:rPr>
              <a:t>赋给</a:t>
            </a:r>
            <a:r>
              <a:rPr kumimoji="1" lang="en-US" altLang="zh-CN" sz="2800">
                <a:solidFill>
                  <a:srgbClr val="800000"/>
                </a:solidFill>
                <a:latin typeface="楷体_GB2312" pitchFamily="49" charset="-122"/>
                <a:ea typeface="楷体_GB2312" pitchFamily="49" charset="-122"/>
              </a:rPr>
              <a:t>p0-&gt;next</a:t>
            </a:r>
          </a:p>
        </p:txBody>
      </p:sp>
      <p:grpSp>
        <p:nvGrpSpPr>
          <p:cNvPr id="2" name="Group 5"/>
          <p:cNvGrpSpPr>
            <a:grpSpLocks/>
          </p:cNvGrpSpPr>
          <p:nvPr/>
        </p:nvGrpSpPr>
        <p:grpSpPr bwMode="auto">
          <a:xfrm>
            <a:off x="1919288" y="549275"/>
            <a:ext cx="8208962" cy="5975350"/>
            <a:chOff x="249" y="346"/>
            <a:chExt cx="5171" cy="3764"/>
          </a:xfrm>
        </p:grpSpPr>
        <p:sp>
          <p:nvSpPr>
            <p:cNvPr id="1461254" name="Rectangle 6"/>
            <p:cNvSpPr>
              <a:spLocks noChangeArrowheads="1"/>
            </p:cNvSpPr>
            <p:nvPr/>
          </p:nvSpPr>
          <p:spPr bwMode="auto">
            <a:xfrm>
              <a:off x="249" y="346"/>
              <a:ext cx="5171" cy="3764"/>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u="sng">
                <a:solidFill>
                  <a:srgbClr val="CC0000"/>
                </a:solidFill>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endParaRPr kumimoji="1" lang="en-US" altLang="zh-CN" sz="3200">
                <a:latin typeface="黑体" pitchFamily="2" charset="-122"/>
                <a:ea typeface="黑体" pitchFamily="2" charset="-122"/>
              </a:endParaRPr>
            </a:p>
            <a:p>
              <a:pPr defTabSz="762000" eaLnBrk="0" hangingPunct="0">
                <a:spcBef>
                  <a:spcPct val="20000"/>
                </a:spcBef>
                <a:defRPr/>
              </a:pPr>
              <a:r>
                <a:rPr kumimoji="1" lang="zh-CN" altLang="en-US" sz="2400">
                  <a:latin typeface="黑体" pitchFamily="2" charset="-122"/>
                  <a:ea typeface="黑体" pitchFamily="2" charset="-122"/>
                </a:rPr>
                <a:t>图</a:t>
              </a:r>
              <a:r>
                <a:rPr kumimoji="1" lang="en-US" altLang="zh-CN" sz="2400">
                  <a:latin typeface="黑体" pitchFamily="2" charset="-122"/>
                  <a:ea typeface="黑体" pitchFamily="2" charset="-122"/>
                </a:rPr>
                <a:t>11-22</a:t>
              </a:r>
            </a:p>
            <a:p>
              <a:pPr defTabSz="762000" eaLnBrk="0" hangingPunct="0">
                <a:spcBef>
                  <a:spcPct val="20000"/>
                </a:spcBef>
                <a:defRPr/>
              </a:pPr>
              <a:r>
                <a:rPr kumimoji="1" lang="en-US" altLang="zh-CN" sz="2800">
                  <a:latin typeface="宋体" pitchFamily="2" charset="-122"/>
                </a:rPr>
                <a:t>    </a:t>
              </a:r>
            </a:p>
          </p:txBody>
        </p:sp>
        <p:pic>
          <p:nvPicPr>
            <p:cNvPr id="736263" name="Picture 7" descr="k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391"/>
              <a:ext cx="4717" cy="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51075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1251"/>
                                        </p:tgtEl>
                                        <p:attrNameLst>
                                          <p:attrName>style.visibility</p:attrName>
                                        </p:attrNameLst>
                                      </p:cBhvr>
                                      <p:to>
                                        <p:strVal val="visible"/>
                                      </p:to>
                                    </p:set>
                                    <p:animEffect transition="in" filter="wipe(left)">
                                      <p:cBhvr>
                                        <p:cTn id="7" dur="1000"/>
                                        <p:tgtEl>
                                          <p:spTgt spid="1461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1252"/>
                                        </p:tgtEl>
                                        <p:attrNameLst>
                                          <p:attrName>style.visibility</p:attrName>
                                        </p:attrNameLst>
                                      </p:cBhvr>
                                      <p:to>
                                        <p:strVal val="visible"/>
                                      </p:to>
                                    </p:set>
                                    <p:animEffect transition="in" filter="wipe(left)">
                                      <p:cBhvr>
                                        <p:cTn id="12" dur="1000"/>
                                        <p:tgtEl>
                                          <p:spTgt spid="1461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1" grpId="0" autoUpdateAnimBg="0"/>
      <p:bldP spid="146125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2275"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算法：</a:t>
            </a: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r>
              <a:rPr kumimoji="1" lang="zh-CN" altLang="en-US" sz="3200">
                <a:latin typeface="黑体" pitchFamily="2" charset="-122"/>
                <a:ea typeface="黑体" pitchFamily="2" charset="-122"/>
              </a:rPr>
              <a:t>图</a:t>
            </a:r>
            <a:r>
              <a:rPr kumimoji="1" lang="en-US" altLang="zh-CN" sz="3200">
                <a:latin typeface="黑体" pitchFamily="2" charset="-122"/>
                <a:ea typeface="黑体" pitchFamily="2" charset="-122"/>
              </a:rPr>
              <a:t>11-23</a:t>
            </a:r>
          </a:p>
          <a:p>
            <a:pPr defTabSz="762000" eaLnBrk="0" hangingPunct="0">
              <a:spcBef>
                <a:spcPct val="20000"/>
              </a:spcBef>
              <a:defRPr/>
            </a:pPr>
            <a:r>
              <a:rPr kumimoji="1" lang="en-US" altLang="zh-CN" sz="2800">
                <a:latin typeface="宋体" pitchFamily="2" charset="-122"/>
              </a:rPr>
              <a:t>    </a:t>
            </a:r>
          </a:p>
        </p:txBody>
      </p:sp>
      <p:pic>
        <p:nvPicPr>
          <p:cNvPr id="1462276" name="Picture 4" descr="k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484314"/>
            <a:ext cx="6264275"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673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2275"/>
                                        </p:tgtEl>
                                        <p:attrNameLst>
                                          <p:attrName>style.visibility</p:attrName>
                                        </p:attrNameLst>
                                      </p:cBhvr>
                                      <p:to>
                                        <p:strVal val="visible"/>
                                      </p:to>
                                    </p:set>
                                    <p:animEffect transition="in" filter="blinds(horizontal)">
                                      <p:cBhvr>
                                        <p:cTn id="7" dur="500"/>
                                        <p:tgtEl>
                                          <p:spTgt spid="1462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62276"/>
                                        </p:tgtEl>
                                        <p:attrNameLst>
                                          <p:attrName>style.visibility</p:attrName>
                                        </p:attrNameLst>
                                      </p:cBhvr>
                                      <p:to>
                                        <p:strVal val="visible"/>
                                      </p:to>
                                    </p:set>
                                    <p:animEffect transition="in" filter="blinds(horizontal)">
                                      <p:cBhvr>
                                        <p:cTn id="12" dur="500"/>
                                        <p:tgtEl>
                                          <p:spTgt spid="146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3299"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zh-CN" altLang="en-US" sz="2800" b="1">
                <a:latin typeface="宋体" panose="02010600030101010101" pitchFamily="2" charset="-122"/>
              </a:rPr>
              <a:t>例</a:t>
            </a:r>
            <a:r>
              <a:rPr kumimoji="1" lang="en-US" altLang="zh-CN" sz="2800" b="1">
                <a:latin typeface="宋体" panose="02010600030101010101" pitchFamily="2" charset="-122"/>
              </a:rPr>
              <a:t>11.11</a:t>
            </a:r>
            <a:r>
              <a:rPr kumimoji="1" lang="zh-CN" altLang="en-US" sz="2800" b="1">
                <a:latin typeface="宋体" panose="02010600030101010101" pitchFamily="2" charset="-122"/>
              </a:rPr>
              <a:t>插入结点的函数</a:t>
            </a:r>
            <a:r>
              <a:rPr kumimoji="1" lang="en-US" altLang="zh-CN" sz="2800" b="1">
                <a:latin typeface="宋体" panose="02010600030101010101" pitchFamily="2" charset="-122"/>
              </a:rPr>
              <a:t>insert</a:t>
            </a:r>
            <a:r>
              <a:rPr kumimoji="1" lang="zh-CN" altLang="en-US" sz="2800" b="1">
                <a:latin typeface="宋体" panose="02010600030101010101" pitchFamily="2" charset="-122"/>
              </a:rPr>
              <a:t>如下。</a:t>
            </a:r>
            <a:r>
              <a:rPr kumimoji="1" lang="zh-CN" altLang="en-US" sz="2400" b="1">
                <a:solidFill>
                  <a:srgbClr val="800000"/>
                </a:solidFill>
                <a:ea typeface="楷体_GB2312" pitchFamily="49" charset="-122"/>
              </a:rPr>
              <a:t>  </a:t>
            </a:r>
          </a:p>
          <a:p>
            <a:pPr algn="just">
              <a:spcBef>
                <a:spcPct val="20000"/>
              </a:spcBef>
            </a:pPr>
            <a:r>
              <a:rPr kumimoji="1" lang="en-US" altLang="zh-CN" sz="2000" b="1">
                <a:solidFill>
                  <a:srgbClr val="800000"/>
                </a:solidFill>
              </a:rPr>
              <a:t>struct student *insert(struct student *head, struct student *stud)</a:t>
            </a:r>
          </a:p>
          <a:p>
            <a:pPr algn="l">
              <a:spcBef>
                <a:spcPct val="20000"/>
              </a:spcBef>
            </a:pPr>
            <a:r>
              <a:rPr kumimoji="1" lang="en-US" altLang="zh-CN" sz="2000" b="1">
                <a:solidFill>
                  <a:srgbClr val="800000"/>
                </a:solidFill>
              </a:rPr>
              <a:t>{struct student *p0,*p1,*p2;</a:t>
            </a:r>
          </a:p>
          <a:p>
            <a:pPr algn="l">
              <a:spcBef>
                <a:spcPct val="20000"/>
              </a:spcBef>
            </a:pPr>
            <a:r>
              <a:rPr kumimoji="1" lang="en-US" altLang="zh-CN" sz="2000" b="1">
                <a:solidFill>
                  <a:srgbClr val="800000"/>
                </a:solidFill>
              </a:rPr>
              <a:t>      p1=head;p0=stud;	if(head==NULL)</a:t>
            </a:r>
          </a:p>
          <a:p>
            <a:pPr algn="l">
              <a:spcBef>
                <a:spcPct val="20000"/>
              </a:spcBef>
            </a:pPr>
            <a:r>
              <a:rPr kumimoji="1" lang="en-US" altLang="zh-CN" sz="2000" b="1">
                <a:solidFill>
                  <a:srgbClr val="800000"/>
                </a:solidFill>
              </a:rPr>
              <a:t>              {head=p0; p0-&gt;next=NULL;}</a:t>
            </a:r>
          </a:p>
          <a:p>
            <a:pPr algn="l">
              <a:spcBef>
                <a:spcPct val="20000"/>
              </a:spcBef>
            </a:pPr>
            <a:r>
              <a:rPr kumimoji="1" lang="en-US" altLang="zh-CN" sz="2000" b="1">
                <a:solidFill>
                  <a:srgbClr val="800000"/>
                </a:solidFill>
              </a:rPr>
              <a:t>	else{while((p0-&gt;num&gt;p1-&gt;num) &amp;&amp; (p1-&gt;next!=NULL))</a:t>
            </a:r>
          </a:p>
          <a:p>
            <a:pPr algn="l">
              <a:spcBef>
                <a:spcPct val="20000"/>
              </a:spcBef>
            </a:pPr>
            <a:r>
              <a:rPr kumimoji="1" lang="en-US" altLang="zh-CN" sz="2000" b="1">
                <a:solidFill>
                  <a:srgbClr val="800000"/>
                </a:solidFill>
              </a:rPr>
              <a:t>                                          {p2=p1;	       p1=p1-&gt;next;}</a:t>
            </a:r>
          </a:p>
          <a:p>
            <a:pPr algn="l">
              <a:spcBef>
                <a:spcPct val="20000"/>
              </a:spcBef>
            </a:pPr>
            <a:r>
              <a:rPr kumimoji="1" lang="en-US" altLang="zh-CN" sz="2000" b="1">
                <a:solidFill>
                  <a:srgbClr val="800000"/>
                </a:solidFill>
              </a:rPr>
              <a:t>           if(p0-&gt;num&lt;=p1-&gt;num)   {if(head==p1) head=p0;</a:t>
            </a:r>
          </a:p>
          <a:p>
            <a:pPr algn="l">
              <a:spcBef>
                <a:spcPct val="20000"/>
              </a:spcBef>
            </a:pPr>
            <a:r>
              <a:rPr kumimoji="1" lang="en-US" altLang="zh-CN" sz="2000" b="1">
                <a:solidFill>
                  <a:srgbClr val="800000"/>
                </a:solidFill>
              </a:rPr>
              <a:t>                  else p2-&gt;next=p0;	p0-&gt;next=p1;}</a:t>
            </a:r>
          </a:p>
          <a:p>
            <a:pPr algn="l">
              <a:spcBef>
                <a:spcPct val="20000"/>
              </a:spcBef>
            </a:pPr>
            <a:r>
              <a:rPr kumimoji="1" lang="en-US" altLang="zh-CN" sz="2000" b="1">
                <a:solidFill>
                  <a:srgbClr val="800000"/>
                </a:solidFill>
              </a:rPr>
              <a:t>          else  {p1-&gt;next=p0; p0-&gt;next=NULL;}}</a:t>
            </a:r>
          </a:p>
          <a:p>
            <a:pPr algn="l">
              <a:spcBef>
                <a:spcPct val="20000"/>
              </a:spcBef>
            </a:pPr>
            <a:r>
              <a:rPr kumimoji="1" lang="en-US" altLang="zh-CN" sz="2000" b="1">
                <a:solidFill>
                  <a:srgbClr val="800000"/>
                </a:solidFill>
              </a:rPr>
              <a:t>	   n=n+1;	   return(head);</a:t>
            </a:r>
          </a:p>
          <a:p>
            <a:pPr algn="l">
              <a:spcBef>
                <a:spcPct val="20000"/>
              </a:spcBef>
            </a:pPr>
            <a:r>
              <a:rPr kumimoji="1" lang="en-US" altLang="zh-CN" sz="2000" b="1">
                <a:solidFill>
                  <a:srgbClr val="800000"/>
                </a:solidFill>
              </a:rPr>
              <a:t>	 }</a:t>
            </a:r>
          </a:p>
        </p:txBody>
      </p:sp>
    </p:spTree>
    <p:extLst>
      <p:ext uri="{BB962C8B-B14F-4D97-AF65-F5344CB8AC3E}">
        <p14:creationId xmlns:p14="http://schemas.microsoft.com/office/powerpoint/2010/main" val="21217328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3299"/>
                                        </p:tgtEl>
                                        <p:attrNameLst>
                                          <p:attrName>style.visibility</p:attrName>
                                        </p:attrNameLst>
                                      </p:cBhvr>
                                      <p:to>
                                        <p:strVal val="visible"/>
                                      </p:to>
                                    </p:set>
                                    <p:animEffect transition="in" filter="wipe(left)">
                                      <p:cBhvr>
                                        <p:cTn id="7" dur="1000"/>
                                        <p:tgtEl>
                                          <p:spTgt spid="1463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29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399811"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§11.2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定义结构体类型变量的方法</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399812" name="Rectangle 4"/>
          <p:cNvSpPr>
            <a:spLocks noChangeArrowheads="1"/>
          </p:cNvSpPr>
          <p:nvPr/>
        </p:nvSpPr>
        <p:spPr bwMode="auto">
          <a:xfrm>
            <a:off x="2279651" y="1052514"/>
            <a:ext cx="75612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99"/>
              </a:buClr>
              <a:buFont typeface="Wingdings" panose="05000000000000000000" pitchFamily="2" charset="2"/>
              <a:buNone/>
            </a:pPr>
            <a:r>
              <a:rPr kumimoji="1" lang="en-US" altLang="zh-CN" sz="2800">
                <a:solidFill>
                  <a:srgbClr val="663300"/>
                </a:solidFill>
                <a:latin typeface="楷体_GB2312" pitchFamily="49" charset="-122"/>
                <a:ea typeface="楷体_GB2312" pitchFamily="49" charset="-122"/>
              </a:rPr>
              <a:t>   </a:t>
            </a:r>
            <a:r>
              <a:rPr kumimoji="1" lang="zh-CN" altLang="en-US" sz="2800">
                <a:solidFill>
                  <a:srgbClr val="663300"/>
                </a:solidFill>
                <a:latin typeface="楷体_GB2312" pitchFamily="49" charset="-122"/>
                <a:ea typeface="楷体_GB2312" pitchFamily="49" charset="-122"/>
              </a:rPr>
              <a:t>在定义了结构体变量后，系统会为之分配内存单元。</a:t>
            </a:r>
          </a:p>
          <a:p>
            <a:pPr algn="l">
              <a:spcBef>
                <a:spcPct val="20000"/>
              </a:spcBef>
              <a:buClr>
                <a:srgbClr val="000099"/>
              </a:buClr>
              <a:buFont typeface="Wingdings" panose="05000000000000000000" pitchFamily="2" charset="2"/>
              <a:buNone/>
            </a:pPr>
            <a:r>
              <a:rPr kumimoji="1" lang="zh-CN" altLang="en-US" sz="2800">
                <a:solidFill>
                  <a:srgbClr val="663300"/>
                </a:solidFill>
                <a:latin typeface="楷体_GB2312" pitchFamily="49" charset="-122"/>
                <a:ea typeface="楷体_GB2312" pitchFamily="49" charset="-122"/>
              </a:rPr>
              <a:t>  </a:t>
            </a:r>
            <a:r>
              <a:rPr kumimoji="1" lang="zh-CN" altLang="en-US" sz="2800" b="1">
                <a:solidFill>
                  <a:srgbClr val="CC0000"/>
                </a:solidFill>
                <a:latin typeface="楷体_GB2312" pitchFamily="49" charset="-122"/>
                <a:ea typeface="楷体_GB2312" pitchFamily="49" charset="-122"/>
              </a:rPr>
              <a:t>例如</a:t>
            </a:r>
            <a:r>
              <a:rPr kumimoji="1" lang="en-US" altLang="zh-CN" sz="2800" b="1">
                <a:solidFill>
                  <a:srgbClr val="CC0000"/>
                </a:solidFill>
                <a:latin typeface="楷体_GB2312" pitchFamily="49" charset="-122"/>
                <a:ea typeface="楷体_GB2312" pitchFamily="49" charset="-122"/>
              </a:rPr>
              <a:t>:</a:t>
            </a:r>
            <a:r>
              <a:rPr kumimoji="1" lang="en-US" altLang="zh-CN" sz="2800">
                <a:solidFill>
                  <a:srgbClr val="663300"/>
                </a:solidFill>
                <a:latin typeface="楷体_GB2312" pitchFamily="49" charset="-122"/>
                <a:ea typeface="楷体_GB2312" pitchFamily="49" charset="-122"/>
              </a:rPr>
              <a:t>student1</a:t>
            </a:r>
            <a:r>
              <a:rPr kumimoji="1" lang="zh-CN" altLang="en-US" sz="2800">
                <a:solidFill>
                  <a:srgbClr val="663300"/>
                </a:solidFill>
                <a:latin typeface="楷体_GB2312" pitchFamily="49" charset="-122"/>
                <a:ea typeface="楷体_GB2312" pitchFamily="49" charset="-122"/>
              </a:rPr>
              <a:t>和</a:t>
            </a:r>
            <a:r>
              <a:rPr kumimoji="1" lang="en-US" altLang="zh-CN" sz="2800">
                <a:solidFill>
                  <a:srgbClr val="663300"/>
                </a:solidFill>
                <a:latin typeface="楷体_GB2312" pitchFamily="49" charset="-122"/>
                <a:ea typeface="楷体_GB2312" pitchFamily="49" charset="-122"/>
              </a:rPr>
              <a:t>student2</a:t>
            </a:r>
            <a:r>
              <a:rPr kumimoji="1" lang="zh-CN" altLang="en-US" sz="2800">
                <a:solidFill>
                  <a:srgbClr val="663300"/>
                </a:solidFill>
                <a:latin typeface="楷体_GB2312" pitchFamily="49" charset="-122"/>
                <a:ea typeface="楷体_GB2312" pitchFamily="49" charset="-122"/>
              </a:rPr>
              <a:t>在内存中各占</a:t>
            </a:r>
            <a:r>
              <a:rPr kumimoji="1" lang="en-US" altLang="zh-CN" sz="2800">
                <a:solidFill>
                  <a:srgbClr val="663300"/>
                </a:solidFill>
                <a:latin typeface="楷体_GB2312" pitchFamily="49" charset="-122"/>
                <a:ea typeface="楷体_GB2312" pitchFamily="49" charset="-122"/>
              </a:rPr>
              <a:t>59</a:t>
            </a:r>
            <a:r>
              <a:rPr kumimoji="1" lang="zh-CN" altLang="en-US" sz="2800">
                <a:solidFill>
                  <a:srgbClr val="663300"/>
                </a:solidFill>
                <a:latin typeface="楷体_GB2312" pitchFamily="49" charset="-122"/>
                <a:ea typeface="楷体_GB2312" pitchFamily="49" charset="-122"/>
              </a:rPr>
              <a:t>个字节（</a:t>
            </a:r>
            <a:r>
              <a:rPr kumimoji="1" lang="en-US" altLang="zh-CN" sz="2800">
                <a:solidFill>
                  <a:srgbClr val="663300"/>
                </a:solidFill>
                <a:latin typeface="楷体_GB2312" pitchFamily="49" charset="-122"/>
                <a:ea typeface="楷体_GB2312" pitchFamily="49" charset="-122"/>
              </a:rPr>
              <a:t>2+20+1+2+4+30=59</a:t>
            </a:r>
            <a:r>
              <a:rPr kumimoji="1" lang="zh-CN" altLang="en-US" sz="2800">
                <a:solidFill>
                  <a:srgbClr val="663300"/>
                </a:solidFill>
                <a:latin typeface="楷体_GB2312" pitchFamily="49" charset="-122"/>
                <a:ea typeface="楷体_GB2312" pitchFamily="49" charset="-122"/>
              </a:rPr>
              <a:t>）。</a:t>
            </a:r>
          </a:p>
          <a:p>
            <a:pPr>
              <a:spcBef>
                <a:spcPct val="20000"/>
              </a:spcBef>
            </a:pPr>
            <a:r>
              <a:rPr kumimoji="1" lang="zh-CN" altLang="en-US" sz="2800">
                <a:ea typeface="楷体_GB2312" pitchFamily="49" charset="-122"/>
              </a:rPr>
              <a:t> </a:t>
            </a:r>
          </a:p>
        </p:txBody>
      </p:sp>
      <p:sp>
        <p:nvSpPr>
          <p:cNvPr id="1399813" name="Rectangle 5"/>
          <p:cNvSpPr>
            <a:spLocks noChangeArrowheads="1"/>
          </p:cNvSpPr>
          <p:nvPr/>
        </p:nvSpPr>
        <p:spPr bwMode="auto">
          <a:xfrm>
            <a:off x="2063750" y="3068639"/>
            <a:ext cx="8064500" cy="30956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lnSpc>
                <a:spcPct val="120000"/>
              </a:lnSpc>
              <a:spcBef>
                <a:spcPct val="5000"/>
              </a:spcBef>
              <a:defRPr/>
            </a:pPr>
            <a:r>
              <a:rPr kumimoji="1" lang="zh-CN" altLang="en-US" sz="3600" b="1" u="sng">
                <a:solidFill>
                  <a:srgbClr val="CC0000"/>
                </a:solidFill>
                <a:effectLst>
                  <a:outerShdw blurRad="38100" dist="38100" dir="2700000" algn="tl">
                    <a:srgbClr val="C0C0C0"/>
                  </a:outerShdw>
                </a:effectLst>
                <a:latin typeface="华文细黑" pitchFamily="2" charset="-122"/>
                <a:ea typeface="华文细黑" pitchFamily="2" charset="-122"/>
              </a:rPr>
              <a:t>注意：</a:t>
            </a:r>
            <a:endParaRPr kumimoji="1" lang="zh-CN" altLang="en-US" sz="2800">
              <a:latin typeface="宋体" pitchFamily="2" charset="-122"/>
            </a:endParaRPr>
          </a:p>
          <a:p>
            <a:pPr defTabSz="762000" eaLnBrk="0" hangingPunct="0">
              <a:spcBef>
                <a:spcPct val="20000"/>
              </a:spcBef>
              <a:defRPr/>
            </a:pPr>
            <a:r>
              <a:rPr kumimoji="1" lang="zh-CN" altLang="en-US" sz="2800">
                <a:latin typeface="宋体" pitchFamily="2" charset="-122"/>
              </a:rPr>
              <a:t>  将一个变量定义为标准类型（基本数据类型）与定义为结构体类型不同之处在于后者不仅要求指定变量为结构体类型，而且要求指定为某一特定的结构体类型，因为可以定义出许许多多种具体的结构体类型。</a:t>
            </a:r>
          </a:p>
        </p:txBody>
      </p:sp>
    </p:spTree>
    <p:extLst>
      <p:ext uri="{BB962C8B-B14F-4D97-AF65-F5344CB8AC3E}">
        <p14:creationId xmlns:p14="http://schemas.microsoft.com/office/powerpoint/2010/main" val="3410461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399810"/>
                                        </p:tgtEl>
                                        <p:attrNameLst>
                                          <p:attrName>style.visibility</p:attrName>
                                        </p:attrNameLst>
                                      </p:cBhvr>
                                      <p:to>
                                        <p:strVal val="visible"/>
                                      </p:to>
                                    </p:set>
                                    <p:animEffect transition="in" filter="blinds(vertical)">
                                      <p:cBhvr>
                                        <p:cTn id="7" dur="500"/>
                                        <p:tgtEl>
                                          <p:spTgt spid="139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9812"/>
                                        </p:tgtEl>
                                        <p:attrNameLst>
                                          <p:attrName>style.visibility</p:attrName>
                                        </p:attrNameLst>
                                      </p:cBhvr>
                                      <p:to>
                                        <p:strVal val="visible"/>
                                      </p:to>
                                    </p:set>
                                    <p:animEffect transition="in" filter="wipe(left)">
                                      <p:cBhvr>
                                        <p:cTn id="12" dur="1000"/>
                                        <p:tgtEl>
                                          <p:spTgt spid="13998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9813"/>
                                        </p:tgtEl>
                                        <p:attrNameLst>
                                          <p:attrName>style.visibility</p:attrName>
                                        </p:attrNameLst>
                                      </p:cBhvr>
                                      <p:to>
                                        <p:strVal val="visible"/>
                                      </p:to>
                                    </p:set>
                                    <p:animEffect transition="in" filter="blinds(horizontal)">
                                      <p:cBhvr>
                                        <p:cTn id="17" dur="500"/>
                                        <p:tgtEl>
                                          <p:spTgt spid="139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9810" grpId="0" autoUpdateAnimBg="0"/>
      <p:bldP spid="1399812" grpId="0" autoUpdateAnimBg="0"/>
      <p:bldP spid="13998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4323" name="Rectangle 3"/>
          <p:cNvSpPr>
            <a:spLocks noChangeArrowheads="1"/>
          </p:cNvSpPr>
          <p:nvPr/>
        </p:nvSpPr>
        <p:spPr bwMode="auto">
          <a:xfrm>
            <a:off x="2135188" y="1125538"/>
            <a:ext cx="79930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2800" b="1">
                <a:latin typeface="宋体" panose="02010600030101010101" pitchFamily="2" charset="-122"/>
              </a:rPr>
              <a:t>11.7.8 </a:t>
            </a:r>
            <a:r>
              <a:rPr kumimoji="1" lang="zh-CN" altLang="en-US" sz="2800" b="1">
                <a:latin typeface="宋体" panose="02010600030101010101" pitchFamily="2" charset="-122"/>
              </a:rPr>
              <a:t>对链表的综合操作</a:t>
            </a:r>
          </a:p>
          <a:p>
            <a:pPr algn="just">
              <a:spcBef>
                <a:spcPct val="20000"/>
              </a:spcBef>
            </a:pPr>
            <a:r>
              <a:rPr kumimoji="1" lang="zh-CN" altLang="en-US" sz="2800" b="1">
                <a:solidFill>
                  <a:srgbClr val="4D4D4D"/>
                </a:solidFill>
                <a:latin typeface="楷体_GB2312" pitchFamily="49" charset="-122"/>
                <a:ea typeface="楷体_GB2312" pitchFamily="49" charset="-122"/>
              </a:rPr>
              <a:t>    将以上建立、输出、删除、插入的函数组织</a:t>
            </a:r>
          </a:p>
          <a:p>
            <a:pPr algn="just">
              <a:spcBef>
                <a:spcPct val="20000"/>
              </a:spcBef>
            </a:pPr>
            <a:r>
              <a:rPr kumimoji="1" lang="zh-CN" altLang="en-US" sz="2800" b="1">
                <a:solidFill>
                  <a:srgbClr val="4D4D4D"/>
                </a:solidFill>
                <a:latin typeface="楷体_GB2312" pitchFamily="49" charset="-122"/>
                <a:ea typeface="楷体_GB2312" pitchFamily="49" charset="-122"/>
              </a:rPr>
              <a:t>在一个</a:t>
            </a:r>
            <a:r>
              <a:rPr kumimoji="1" lang="en-US" altLang="zh-CN" sz="2800" b="1">
                <a:solidFill>
                  <a:srgbClr val="4D4D4D"/>
                </a:solidFill>
                <a:latin typeface="楷体_GB2312" pitchFamily="49" charset="-122"/>
                <a:ea typeface="楷体_GB2312" pitchFamily="49" charset="-122"/>
              </a:rPr>
              <a:t>C</a:t>
            </a:r>
            <a:r>
              <a:rPr kumimoji="1" lang="zh-CN" altLang="en-US" sz="2800" b="1">
                <a:solidFill>
                  <a:srgbClr val="4D4D4D"/>
                </a:solidFill>
                <a:latin typeface="楷体_GB2312" pitchFamily="49" charset="-122"/>
                <a:ea typeface="楷体_GB2312" pitchFamily="49" charset="-122"/>
              </a:rPr>
              <a:t>程序中，用ｍａｉｎ函数作主调函数。</a:t>
            </a:r>
            <a:r>
              <a:rPr kumimoji="1" lang="zh-CN" altLang="en-US" sz="2800">
                <a:solidFill>
                  <a:srgbClr val="4D4D4D"/>
                </a:solidFill>
                <a:latin typeface="楷体_GB2312" pitchFamily="49" charset="-122"/>
                <a:ea typeface="楷体_GB2312" pitchFamily="49" charset="-122"/>
              </a:rPr>
              <a:t> </a:t>
            </a:r>
          </a:p>
        </p:txBody>
      </p:sp>
      <p:sp>
        <p:nvSpPr>
          <p:cNvPr id="1464324" name="Rectangle 4"/>
          <p:cNvSpPr>
            <a:spLocks noChangeArrowheads="1"/>
          </p:cNvSpPr>
          <p:nvPr/>
        </p:nvSpPr>
        <p:spPr bwMode="auto">
          <a:xfrm>
            <a:off x="1739900" y="1125538"/>
            <a:ext cx="8820150" cy="53276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2800" b="1">
                <a:solidFill>
                  <a:schemeClr val="bg1"/>
                </a:solidFill>
              </a:rPr>
              <a:t>void main()</a:t>
            </a:r>
            <a:br>
              <a:rPr kumimoji="1" lang="en-US" altLang="zh-CN" sz="2800" b="1">
                <a:solidFill>
                  <a:schemeClr val="bg1"/>
                </a:solidFill>
              </a:rPr>
            </a:br>
            <a:r>
              <a:rPr kumimoji="1" lang="en-US" altLang="zh-CN" sz="2800" b="1">
                <a:solidFill>
                  <a:schemeClr val="bg1"/>
                </a:solidFill>
              </a:rPr>
              <a:t>{</a:t>
            </a:r>
            <a:br>
              <a:rPr kumimoji="1" lang="en-US" altLang="zh-CN" sz="2800" b="1">
                <a:solidFill>
                  <a:schemeClr val="bg1"/>
                </a:solidFill>
              </a:rPr>
            </a:br>
            <a:r>
              <a:rPr kumimoji="1" lang="en-US" altLang="zh-CN" sz="2800" b="1">
                <a:solidFill>
                  <a:schemeClr val="bg1"/>
                </a:solidFill>
              </a:rPr>
              <a:t>       struct student *head,stu;long  del_num;</a:t>
            </a:r>
            <a:br>
              <a:rPr kumimoji="1" lang="en-US" altLang="zh-CN" sz="2800" b="1">
                <a:solidFill>
                  <a:schemeClr val="bg1"/>
                </a:solidFill>
              </a:rPr>
            </a:br>
            <a:r>
              <a:rPr kumimoji="1" lang="en-US" altLang="zh-CN" sz="2800" b="1">
                <a:solidFill>
                  <a:schemeClr val="bg1"/>
                </a:solidFill>
              </a:rPr>
              <a:t>       prinf(″intput records:\n″) ;  </a:t>
            </a:r>
            <a:br>
              <a:rPr kumimoji="1" lang="en-US" altLang="zh-CN" sz="2800" b="1">
                <a:solidFill>
                  <a:schemeClr val="bg1"/>
                </a:solidFill>
              </a:rPr>
            </a:br>
            <a:r>
              <a:rPr kumimoji="1" lang="en-US" altLang="zh-CN" sz="2800" b="1">
                <a:solidFill>
                  <a:schemeClr val="bg1"/>
                </a:solidFill>
              </a:rPr>
              <a:t>       head=creat();print(head);printf (″ \n intput the  deleted number:\n″); </a:t>
            </a:r>
            <a:br>
              <a:rPr kumimoji="1" lang="en-US" altLang="zh-CN" sz="2800" b="1">
                <a:solidFill>
                  <a:schemeClr val="bg1"/>
                </a:solidFill>
              </a:rPr>
            </a:br>
            <a:r>
              <a:rPr kumimoji="1" lang="en-US" altLang="zh-CN" sz="2800" b="1">
                <a:solidFill>
                  <a:schemeClr val="bg1"/>
                </a:solidFill>
              </a:rPr>
              <a:t> scanf (″%ld″,&amp;del_num) ;head=del(head,del_num);</a:t>
            </a:r>
            <a:br>
              <a:rPr kumimoji="1" lang="en-US" altLang="zh-CN" sz="2800" b="1">
                <a:solidFill>
                  <a:schemeClr val="bg1"/>
                </a:solidFill>
              </a:rPr>
            </a:br>
            <a:r>
              <a:rPr kumimoji="1" lang="en-US" altLang="zh-CN" sz="2800" b="1">
                <a:solidFill>
                  <a:schemeClr val="bg1"/>
                </a:solidFill>
              </a:rPr>
              <a:t>print(head);</a:t>
            </a:r>
            <a:br>
              <a:rPr kumimoji="1" lang="en-US" altLang="zh-CN" sz="2800" b="1">
                <a:solidFill>
                  <a:schemeClr val="bg1"/>
                </a:solidFill>
              </a:rPr>
            </a:br>
            <a:r>
              <a:rPr kumimoji="1" lang="en-US" altLang="zh-CN" sz="2800" b="1">
                <a:solidFill>
                  <a:schemeClr val="bg1"/>
                </a:solidFill>
              </a:rPr>
              <a:t>printf (″ \n intput the deleted number:\n″); </a:t>
            </a:r>
            <a:br>
              <a:rPr kumimoji="1" lang="en-US" altLang="zh-CN" sz="2800" b="1">
                <a:solidFill>
                  <a:schemeClr val="bg1"/>
                </a:solidFill>
              </a:rPr>
            </a:br>
            <a:r>
              <a:rPr kumimoji="1" lang="en-US" altLang="zh-CN" sz="2800" b="1">
                <a:solidFill>
                  <a:schemeClr val="bg1"/>
                </a:solidFill>
              </a:rPr>
              <a:t> scanf (″%ld″,&amp;stu.num,&amp;stu.score) ;</a:t>
            </a:r>
            <a:br>
              <a:rPr kumimoji="1" lang="en-US" altLang="zh-CN" sz="2800" b="1">
                <a:solidFill>
                  <a:schemeClr val="bg1"/>
                </a:solidFill>
              </a:rPr>
            </a:br>
            <a:r>
              <a:rPr kumimoji="1" lang="en-US" altLang="zh-CN" sz="2800" b="1">
                <a:solidFill>
                  <a:schemeClr val="bg1"/>
                </a:solidFill>
              </a:rPr>
              <a:t>head=insert(head,&amp;stu);</a:t>
            </a:r>
            <a:br>
              <a:rPr kumimoji="1" lang="en-US" altLang="zh-CN" sz="2800" b="1">
                <a:solidFill>
                  <a:schemeClr val="bg1"/>
                </a:solidFill>
              </a:rPr>
            </a:br>
            <a:r>
              <a:rPr kumimoji="1" lang="en-US" altLang="zh-CN" sz="2800" b="1">
                <a:solidFill>
                  <a:schemeClr val="bg1"/>
                </a:solidFill>
              </a:rPr>
              <a:t>print(head);</a:t>
            </a:r>
            <a:br>
              <a:rPr kumimoji="1" lang="en-US" altLang="zh-CN" sz="2800" b="1">
                <a:solidFill>
                  <a:schemeClr val="bg1"/>
                </a:solidFill>
              </a:rPr>
            </a:br>
            <a:r>
              <a:rPr kumimoji="1" lang="en-US" altLang="zh-CN" sz="2800" b="1">
                <a:solidFill>
                  <a:schemeClr val="bg1"/>
                </a:solidFill>
              </a:rPr>
              <a:t>}</a:t>
            </a:r>
          </a:p>
        </p:txBody>
      </p:sp>
    </p:spTree>
    <p:extLst>
      <p:ext uri="{BB962C8B-B14F-4D97-AF65-F5344CB8AC3E}">
        <p14:creationId xmlns:p14="http://schemas.microsoft.com/office/powerpoint/2010/main" val="26270734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23"/>
                                        </p:tgtEl>
                                        <p:attrNameLst>
                                          <p:attrName>style.visibility</p:attrName>
                                        </p:attrNameLst>
                                      </p:cBhvr>
                                      <p:to>
                                        <p:strVal val="visible"/>
                                      </p:to>
                                    </p:set>
                                    <p:animEffect transition="in" filter="wipe(left)">
                                      <p:cBhvr>
                                        <p:cTn id="7" dur="1000"/>
                                        <p:tgtEl>
                                          <p:spTgt spid="1464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4324"/>
                                        </p:tgtEl>
                                        <p:attrNameLst>
                                          <p:attrName>style.visibility</p:attrName>
                                        </p:attrNameLst>
                                      </p:cBhvr>
                                      <p:to>
                                        <p:strVal val="visible"/>
                                      </p:to>
                                    </p:set>
                                    <p:animEffect transition="in" filter="blinds(horizontal)">
                                      <p:cBhvr>
                                        <p:cTn id="12" dur="500"/>
                                        <p:tgtEl>
                                          <p:spTgt spid="146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23" grpId="0" autoUpdateAnimBg="0"/>
      <p:bldP spid="14643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5347" name="Rectangle 3"/>
          <p:cNvSpPr>
            <a:spLocks noChangeArrowheads="1"/>
          </p:cNvSpPr>
          <p:nvPr/>
        </p:nvSpPr>
        <p:spPr bwMode="auto">
          <a:xfrm>
            <a:off x="2135188" y="1125538"/>
            <a:ext cx="79930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1" lang="en-US" altLang="zh-CN" sz="2800" b="1">
                <a:solidFill>
                  <a:srgbClr val="4D4D4D"/>
                </a:solidFill>
                <a:latin typeface="楷体_GB2312" pitchFamily="49" charset="-122"/>
                <a:ea typeface="楷体_GB2312" pitchFamily="49" charset="-122"/>
              </a:rPr>
              <a:t>    </a:t>
            </a:r>
            <a:r>
              <a:rPr kumimoji="1" lang="zh-CN" altLang="en-US" sz="2800" b="1">
                <a:solidFill>
                  <a:srgbClr val="4D4D4D"/>
                </a:solidFill>
                <a:latin typeface="楷体_GB2312" pitchFamily="49" charset="-122"/>
                <a:ea typeface="楷体_GB2312" pitchFamily="49" charset="-122"/>
              </a:rPr>
              <a:t>此程序运行结果是正确的。它只删除一个结</a:t>
            </a:r>
          </a:p>
          <a:p>
            <a:pPr algn="just">
              <a:spcBef>
                <a:spcPct val="20000"/>
              </a:spcBef>
            </a:pPr>
            <a:r>
              <a:rPr kumimoji="1" lang="zh-CN" altLang="en-US" sz="2800" b="1">
                <a:solidFill>
                  <a:srgbClr val="4D4D4D"/>
                </a:solidFill>
                <a:latin typeface="楷体_GB2312" pitchFamily="49" charset="-122"/>
                <a:ea typeface="楷体_GB2312" pitchFamily="49" charset="-122"/>
              </a:rPr>
              <a:t>点，插入一个结点。但如果想再插入一个结点，</a:t>
            </a:r>
          </a:p>
          <a:p>
            <a:pPr algn="just">
              <a:spcBef>
                <a:spcPct val="20000"/>
              </a:spcBef>
            </a:pPr>
            <a:r>
              <a:rPr kumimoji="1" lang="zh-CN" altLang="en-US" sz="2800" b="1">
                <a:solidFill>
                  <a:srgbClr val="4D4D4D"/>
                </a:solidFill>
                <a:latin typeface="楷体_GB2312" pitchFamily="49" charset="-122"/>
                <a:ea typeface="楷体_GB2312" pitchFamily="49" charset="-122"/>
              </a:rPr>
              <a:t>重复写上程序最后</a:t>
            </a:r>
            <a:r>
              <a:rPr kumimoji="1" lang="en-US" altLang="zh-CN" sz="2800" b="1">
                <a:solidFill>
                  <a:srgbClr val="4D4D4D"/>
                </a:solidFill>
                <a:latin typeface="楷体_GB2312" pitchFamily="49" charset="-122"/>
                <a:ea typeface="楷体_GB2312" pitchFamily="49" charset="-122"/>
              </a:rPr>
              <a:t>4</a:t>
            </a:r>
            <a:r>
              <a:rPr kumimoji="1" lang="zh-CN" altLang="en-US" sz="2800" b="1">
                <a:solidFill>
                  <a:srgbClr val="4D4D4D"/>
                </a:solidFill>
                <a:latin typeface="楷体_GB2312" pitchFamily="49" charset="-122"/>
                <a:ea typeface="楷体_GB2312" pitchFamily="49" charset="-122"/>
              </a:rPr>
              <a:t>行，共插入两个结点，运行结</a:t>
            </a:r>
          </a:p>
          <a:p>
            <a:pPr algn="just">
              <a:spcBef>
                <a:spcPct val="20000"/>
              </a:spcBef>
            </a:pPr>
            <a:r>
              <a:rPr kumimoji="1" lang="zh-CN" altLang="en-US" sz="2800" b="1">
                <a:solidFill>
                  <a:srgbClr val="4D4D4D"/>
                </a:solidFill>
                <a:latin typeface="楷体_GB2312" pitchFamily="49" charset="-122"/>
                <a:ea typeface="楷体_GB2312" pitchFamily="49" charset="-122"/>
              </a:rPr>
              <a:t>果却是错误的。</a:t>
            </a:r>
            <a:endParaRPr kumimoji="1" lang="zh-CN" altLang="en-US" sz="2800">
              <a:solidFill>
                <a:srgbClr val="4D4D4D"/>
              </a:solidFill>
              <a:latin typeface="楷体_GB2312" pitchFamily="49" charset="-122"/>
              <a:ea typeface="楷体_GB2312" pitchFamily="49" charset="-122"/>
            </a:endParaRPr>
          </a:p>
        </p:txBody>
      </p:sp>
      <p:sp>
        <p:nvSpPr>
          <p:cNvPr id="1465348" name="Rectangle 4"/>
          <p:cNvSpPr>
            <a:spLocks noChangeArrowheads="1"/>
          </p:cNvSpPr>
          <p:nvPr/>
        </p:nvSpPr>
        <p:spPr bwMode="auto">
          <a:xfrm>
            <a:off x="2135188" y="3357564"/>
            <a:ext cx="82089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b="1">
                <a:solidFill>
                  <a:srgbClr val="800000"/>
                </a:solidFill>
                <a:latin typeface="楷体_GB2312" pitchFamily="49" charset="-122"/>
                <a:ea typeface="楷体_GB2312" pitchFamily="49" charset="-122"/>
              </a:rPr>
              <a:t>Input records</a:t>
            </a:r>
            <a:r>
              <a:rPr kumimoji="1" lang="zh-CN" altLang="en-US" sz="2800" b="1">
                <a:solidFill>
                  <a:srgbClr val="800000"/>
                </a:solidFill>
                <a:latin typeface="楷体_GB2312" pitchFamily="49" charset="-122"/>
                <a:ea typeface="楷体_GB2312" pitchFamily="49" charset="-122"/>
              </a:rPr>
              <a:t>：　（建立链表）</a:t>
            </a:r>
          </a:p>
          <a:p>
            <a:pPr algn="l">
              <a:spcBef>
                <a:spcPct val="20000"/>
              </a:spcBef>
            </a:pPr>
            <a:r>
              <a:rPr kumimoji="1" lang="zh-CN" altLang="en-US" sz="2800" b="1">
                <a:solidFill>
                  <a:srgbClr val="008000"/>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10</a:t>
            </a:r>
            <a:r>
              <a:rPr kumimoji="1" lang="zh-CN" altLang="en-US" sz="2800" b="1">
                <a:solidFill>
                  <a:srgbClr val="008000"/>
                </a:solidFill>
                <a:latin typeface="楷体_GB2312" pitchFamily="49" charset="-122"/>
                <a:ea typeface="楷体_GB2312" pitchFamily="49" charset="-122"/>
              </a:rPr>
              <a:t>１０１，９０</a:t>
            </a:r>
            <a:r>
              <a:rPr kumimoji="1" lang="zh-CN" altLang="en-US" sz="2400" b="1" u="sng">
                <a:solidFill>
                  <a:srgbClr val="008000"/>
                </a:solidFill>
                <a:latin typeface="华文细黑" panose="02010600040101010101" pitchFamily="2" charset="-122"/>
                <a:ea typeface="华文细黑" panose="02010600040101010101" pitchFamily="2" charset="-122"/>
              </a:rPr>
              <a:t>↙</a:t>
            </a:r>
            <a:r>
              <a:rPr kumimoji="1" lang="zh-CN" altLang="en-US" sz="2800" b="1">
                <a:solidFill>
                  <a:srgbClr val="008000"/>
                </a:solidFill>
                <a:latin typeface="楷体_GB2312" pitchFamily="49" charset="-122"/>
                <a:ea typeface="楷体_GB2312" pitchFamily="49" charset="-122"/>
              </a:rPr>
              <a:t></a:t>
            </a:r>
          </a:p>
          <a:p>
            <a:pPr algn="l">
              <a:spcBef>
                <a:spcPct val="20000"/>
              </a:spcBef>
            </a:pPr>
            <a:r>
              <a:rPr kumimoji="1" lang="zh-CN" altLang="en-US" sz="2800" b="1">
                <a:solidFill>
                  <a:srgbClr val="008000"/>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10</a:t>
            </a:r>
            <a:r>
              <a:rPr kumimoji="1" lang="zh-CN" altLang="en-US" sz="2800" b="1">
                <a:solidFill>
                  <a:srgbClr val="008000"/>
                </a:solidFill>
                <a:latin typeface="楷体_GB2312" pitchFamily="49" charset="-122"/>
                <a:ea typeface="楷体_GB2312" pitchFamily="49" charset="-122"/>
              </a:rPr>
              <a:t>１０３，９８</a:t>
            </a:r>
            <a:r>
              <a:rPr kumimoji="1" lang="zh-CN" altLang="en-US" sz="2400" b="1" u="sng">
                <a:solidFill>
                  <a:srgbClr val="008000"/>
                </a:solidFill>
                <a:latin typeface="华文细黑" panose="02010600040101010101" pitchFamily="2" charset="-122"/>
                <a:ea typeface="华文细黑" panose="02010600040101010101" pitchFamily="2" charset="-122"/>
              </a:rPr>
              <a:t>↙</a:t>
            </a:r>
            <a:r>
              <a:rPr kumimoji="1" lang="zh-CN" altLang="en-US" sz="2800" b="1">
                <a:solidFill>
                  <a:srgbClr val="008000"/>
                </a:solidFill>
                <a:latin typeface="楷体_GB2312" pitchFamily="49" charset="-122"/>
                <a:ea typeface="楷体_GB2312" pitchFamily="49" charset="-122"/>
              </a:rPr>
              <a:t></a:t>
            </a:r>
          </a:p>
          <a:p>
            <a:pPr algn="l">
              <a:spcBef>
                <a:spcPct val="20000"/>
              </a:spcBef>
            </a:pPr>
            <a:r>
              <a:rPr kumimoji="1" lang="zh-CN" altLang="en-US" sz="2800" b="1">
                <a:solidFill>
                  <a:srgbClr val="008000"/>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10</a:t>
            </a:r>
            <a:r>
              <a:rPr kumimoji="1" lang="zh-CN" altLang="en-US" sz="2800" b="1">
                <a:solidFill>
                  <a:srgbClr val="008000"/>
                </a:solidFill>
                <a:latin typeface="楷体_GB2312" pitchFamily="49" charset="-122"/>
                <a:ea typeface="楷体_GB2312" pitchFamily="49" charset="-122"/>
              </a:rPr>
              <a:t>１０５，７６</a:t>
            </a:r>
            <a:r>
              <a:rPr kumimoji="1" lang="zh-CN" altLang="en-US" sz="2400" b="1" u="sng">
                <a:solidFill>
                  <a:srgbClr val="008000"/>
                </a:solidFill>
                <a:latin typeface="华文细黑" panose="02010600040101010101" pitchFamily="2" charset="-122"/>
                <a:ea typeface="华文细黑" panose="02010600040101010101" pitchFamily="2" charset="-122"/>
              </a:rPr>
              <a:t>↙</a:t>
            </a:r>
            <a:r>
              <a:rPr kumimoji="1" lang="zh-CN" altLang="en-US" sz="2800" b="1">
                <a:solidFill>
                  <a:srgbClr val="008000"/>
                </a:solidFill>
                <a:latin typeface="楷体_GB2312" pitchFamily="49" charset="-122"/>
                <a:ea typeface="楷体_GB2312" pitchFamily="49" charset="-122"/>
              </a:rPr>
              <a:t></a:t>
            </a:r>
          </a:p>
          <a:p>
            <a:pPr algn="l">
              <a:spcBef>
                <a:spcPct val="20000"/>
              </a:spcBef>
            </a:pPr>
            <a:r>
              <a:rPr kumimoji="1" lang="zh-CN" altLang="en-US" sz="2800" b="1">
                <a:solidFill>
                  <a:srgbClr val="008000"/>
                </a:solidFill>
                <a:latin typeface="楷体_GB2312" pitchFamily="49" charset="-122"/>
                <a:ea typeface="楷体_GB2312" pitchFamily="49" charset="-122"/>
              </a:rPr>
              <a:t>　　０，０</a:t>
            </a:r>
            <a:r>
              <a:rPr kumimoji="1" lang="zh-CN" altLang="en-US" sz="2400" b="1" u="sng">
                <a:solidFill>
                  <a:srgbClr val="0080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30542443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5347"/>
                                        </p:tgtEl>
                                        <p:attrNameLst>
                                          <p:attrName>style.visibility</p:attrName>
                                        </p:attrNameLst>
                                      </p:cBhvr>
                                      <p:to>
                                        <p:strVal val="visible"/>
                                      </p:to>
                                    </p:set>
                                    <p:animEffect transition="in" filter="wipe(left)">
                                      <p:cBhvr>
                                        <p:cTn id="7" dur="1000"/>
                                        <p:tgtEl>
                                          <p:spTgt spid="1465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5348"/>
                                        </p:tgtEl>
                                        <p:attrNameLst>
                                          <p:attrName>style.visibility</p:attrName>
                                        </p:attrNameLst>
                                      </p:cBhvr>
                                      <p:to>
                                        <p:strVal val="visible"/>
                                      </p:to>
                                    </p:set>
                                    <p:animEffect transition="in" filter="wipe(left)">
                                      <p:cBhvr>
                                        <p:cTn id="12" dur="1000"/>
                                        <p:tgtEl>
                                          <p:spTgt spid="146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7" grpId="0" autoUpdateAnimBg="0"/>
      <p:bldP spid="146534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6371" name="Rectangle 3"/>
          <p:cNvSpPr>
            <a:spLocks noChangeArrowheads="1"/>
          </p:cNvSpPr>
          <p:nvPr/>
        </p:nvSpPr>
        <p:spPr bwMode="auto">
          <a:xfrm>
            <a:off x="2135188" y="1412876"/>
            <a:ext cx="82089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400">
                <a:solidFill>
                  <a:srgbClr val="800000"/>
                </a:solidFill>
                <a:latin typeface="楷体_GB2312" pitchFamily="49" charset="-122"/>
                <a:ea typeface="楷体_GB2312" pitchFamily="49" charset="-122"/>
              </a:rPr>
              <a:t>Now,these 3 records are</a:t>
            </a:r>
            <a:r>
              <a:rPr kumimoji="1" lang="zh-CN" altLang="en-US" sz="2400">
                <a:solidFill>
                  <a:srgbClr val="800000"/>
                </a:solidFill>
                <a:latin typeface="楷体_GB2312" pitchFamily="49" charset="-122"/>
                <a:ea typeface="楷体_GB2312" pitchFamily="49" charset="-122"/>
              </a:rPr>
              <a:t>：</a:t>
            </a:r>
          </a:p>
          <a:p>
            <a:pPr algn="l">
              <a:spcBef>
                <a:spcPct val="20000"/>
              </a:spcBef>
            </a:pPr>
            <a:r>
              <a:rPr kumimoji="1" lang="zh-CN" altLang="en-US" sz="2400" b="1">
                <a:solidFill>
                  <a:srgbClr val="008000"/>
                </a:solidFill>
                <a:latin typeface="楷体_GB2312" pitchFamily="49" charset="-122"/>
                <a:ea typeface="楷体_GB2312" pitchFamily="49" charset="-122"/>
              </a:rPr>
              <a:t>　　</a:t>
            </a: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１０１９０．０</a:t>
            </a:r>
          </a:p>
          <a:p>
            <a:pPr algn="l">
              <a:spcBef>
                <a:spcPct val="20000"/>
              </a:spcBef>
            </a:pPr>
            <a:r>
              <a:rPr kumimoji="1" lang="zh-CN" altLang="en-US" sz="2400" b="1">
                <a:solidFill>
                  <a:srgbClr val="008000"/>
                </a:solidFill>
                <a:latin typeface="楷体_GB2312" pitchFamily="49" charset="-122"/>
                <a:ea typeface="楷体_GB2312" pitchFamily="49" charset="-122"/>
              </a:rPr>
              <a:t>　　</a:t>
            </a: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１０３９８．０</a:t>
            </a:r>
          </a:p>
          <a:p>
            <a:pPr algn="l">
              <a:spcBef>
                <a:spcPct val="20000"/>
              </a:spcBef>
            </a:pPr>
            <a:r>
              <a:rPr kumimoji="1" lang="zh-CN" altLang="en-US" sz="2400" b="1">
                <a:solidFill>
                  <a:srgbClr val="008000"/>
                </a:solidFill>
                <a:latin typeface="楷体_GB2312" pitchFamily="49" charset="-122"/>
                <a:ea typeface="楷体_GB2312" pitchFamily="49" charset="-122"/>
              </a:rPr>
              <a:t>　　</a:t>
            </a: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１０５７６．０ </a:t>
            </a:r>
          </a:p>
          <a:p>
            <a:pPr algn="l">
              <a:spcBef>
                <a:spcPct val="20000"/>
              </a:spcBef>
            </a:pPr>
            <a:r>
              <a:rPr kumimoji="1" lang="en-US" altLang="zh-CN" sz="2800">
                <a:solidFill>
                  <a:srgbClr val="800000"/>
                </a:solidFill>
              </a:rPr>
              <a:t>intput the  deleted number</a:t>
            </a:r>
            <a:r>
              <a:rPr kumimoji="1" lang="en-US" altLang="zh-CN" sz="2400">
                <a:solidFill>
                  <a:srgbClr val="800000"/>
                </a:solidFill>
                <a:latin typeface="楷体_GB2312" pitchFamily="49" charset="-122"/>
                <a:ea typeface="楷体_GB2312" pitchFamily="49" charset="-122"/>
              </a:rPr>
              <a:t> </a:t>
            </a:r>
            <a:r>
              <a:rPr kumimoji="1" lang="zh-CN" altLang="en-US" sz="2400">
                <a:solidFill>
                  <a:srgbClr val="800000"/>
                </a:solidFill>
                <a:latin typeface="楷体_GB2312" pitchFamily="49" charset="-122"/>
                <a:ea typeface="楷体_GB2312" pitchFamily="49" charset="-122"/>
              </a:rPr>
              <a:t>：</a:t>
            </a:r>
            <a:r>
              <a:rPr kumimoji="1" lang="en-US" altLang="zh-CN" sz="2400">
                <a:solidFill>
                  <a:srgbClr val="800000"/>
                </a:solidFill>
                <a:latin typeface="楷体_GB2312" pitchFamily="49" charset="-122"/>
                <a:ea typeface="楷体_GB2312" pitchFamily="49" charset="-122"/>
              </a:rPr>
              <a:t>10103</a:t>
            </a:r>
            <a:r>
              <a:rPr kumimoji="1" lang="zh-CN" altLang="en-US" sz="2400">
                <a:solidFill>
                  <a:srgbClr val="800000"/>
                </a:solidFill>
                <a:latin typeface="楷体_GB2312" pitchFamily="49" charset="-122"/>
                <a:ea typeface="楷体_GB2312" pitchFamily="49" charset="-122"/>
              </a:rPr>
              <a:t>（删除）</a:t>
            </a:r>
          </a:p>
          <a:p>
            <a:pPr algn="l">
              <a:spcBef>
                <a:spcPct val="20000"/>
              </a:spcBef>
            </a:pPr>
            <a:r>
              <a:rPr kumimoji="1" lang="zh-CN" altLang="en-US" sz="2400" b="1">
                <a:solidFill>
                  <a:srgbClr val="008000"/>
                </a:solidFill>
                <a:latin typeface="楷体_GB2312" pitchFamily="49" charset="-122"/>
                <a:ea typeface="楷体_GB2312" pitchFamily="49" charset="-122"/>
              </a:rPr>
              <a:t>ｄｅｌｅｔｅ：</a:t>
            </a: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１０３</a:t>
            </a:r>
            <a:r>
              <a:rPr kumimoji="1" lang="zh-CN" altLang="en-US" sz="2400" b="1" u="sng">
                <a:solidFill>
                  <a:srgbClr val="008000"/>
                </a:solidFill>
                <a:latin typeface="华文细黑" panose="02010600040101010101" pitchFamily="2" charset="-122"/>
                <a:ea typeface="华文细黑" panose="02010600040101010101" pitchFamily="2" charset="-122"/>
              </a:rPr>
              <a:t>↙</a:t>
            </a:r>
            <a:endParaRPr kumimoji="1" lang="zh-CN" altLang="en-US" sz="2400" b="1">
              <a:solidFill>
                <a:srgbClr val="008000"/>
              </a:solidFill>
              <a:latin typeface="楷体_GB2312" pitchFamily="49" charset="-122"/>
              <a:ea typeface="楷体_GB2312" pitchFamily="49" charset="-122"/>
            </a:endParaRPr>
          </a:p>
          <a:p>
            <a:pPr algn="l">
              <a:spcBef>
                <a:spcPct val="20000"/>
              </a:spcBef>
            </a:pPr>
            <a:r>
              <a:rPr kumimoji="1" lang="en-US" altLang="zh-CN" sz="2400">
                <a:solidFill>
                  <a:srgbClr val="800000"/>
                </a:solidFill>
                <a:latin typeface="楷体_GB2312" pitchFamily="49" charset="-122"/>
                <a:ea typeface="楷体_GB2312" pitchFamily="49" charset="-122"/>
              </a:rPr>
              <a:t>Now,these 4 records are</a:t>
            </a:r>
            <a:r>
              <a:rPr kumimoji="1" lang="zh-CN" altLang="en-US" sz="2400">
                <a:solidFill>
                  <a:srgbClr val="800000"/>
                </a:solidFill>
                <a:latin typeface="楷体_GB2312" pitchFamily="49" charset="-122"/>
                <a:ea typeface="楷体_GB2312" pitchFamily="49" charset="-122"/>
              </a:rPr>
              <a:t>：</a:t>
            </a:r>
            <a:endParaRPr kumimoji="1" lang="zh-CN" altLang="en-US"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１０１９０．０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１０５７６．０　 </a:t>
            </a:r>
          </a:p>
        </p:txBody>
      </p:sp>
    </p:spTree>
    <p:extLst>
      <p:ext uri="{BB962C8B-B14F-4D97-AF65-F5344CB8AC3E}">
        <p14:creationId xmlns:p14="http://schemas.microsoft.com/office/powerpoint/2010/main" val="31591806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6371"/>
                                        </p:tgtEl>
                                        <p:attrNameLst>
                                          <p:attrName>style.visibility</p:attrName>
                                        </p:attrNameLst>
                                      </p:cBhvr>
                                      <p:to>
                                        <p:strVal val="visible"/>
                                      </p:to>
                                    </p:set>
                                    <p:animEffect transition="in" filter="wipe(left)">
                                      <p:cBhvr>
                                        <p:cTn id="7" dur="1000"/>
                                        <p:tgtEl>
                                          <p:spTgt spid="146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7395" name="Rectangle 3"/>
          <p:cNvSpPr>
            <a:spLocks noChangeArrowheads="1"/>
          </p:cNvSpPr>
          <p:nvPr/>
        </p:nvSpPr>
        <p:spPr bwMode="auto">
          <a:xfrm>
            <a:off x="2063751" y="1341439"/>
            <a:ext cx="4176713"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400">
                <a:solidFill>
                  <a:srgbClr val="800000"/>
                </a:solidFill>
                <a:latin typeface="楷体_GB2312" pitchFamily="49" charset="-122"/>
                <a:ea typeface="楷体_GB2312" pitchFamily="49" charset="-122"/>
              </a:rPr>
              <a:t>input the inserted record </a:t>
            </a:r>
            <a:r>
              <a:rPr kumimoji="1" lang="zh-CN" altLang="en-US" sz="2400">
                <a:solidFill>
                  <a:srgbClr val="800000"/>
                </a:solidFill>
                <a:latin typeface="楷体_GB2312" pitchFamily="49" charset="-122"/>
                <a:ea typeface="楷体_GB2312" pitchFamily="49" charset="-122"/>
              </a:rPr>
              <a:t>（插入第一个结点）</a:t>
            </a:r>
          </a:p>
          <a:p>
            <a:pPr algn="l">
              <a:spcBef>
                <a:spcPct val="20000"/>
              </a:spcBef>
            </a:pPr>
            <a:r>
              <a:rPr kumimoji="1" lang="en-US" altLang="zh-CN" sz="2400" b="1">
                <a:solidFill>
                  <a:srgbClr val="008000"/>
                </a:solidFill>
                <a:latin typeface="楷体_GB2312" pitchFamily="49" charset="-122"/>
                <a:ea typeface="楷体_GB2312" pitchFamily="49" charset="-122"/>
              </a:rPr>
              <a:t>10102</a:t>
            </a:r>
            <a:r>
              <a:rPr kumimoji="1" lang="zh-CN" altLang="en-US" sz="2400" b="1">
                <a:solidFill>
                  <a:srgbClr val="008000"/>
                </a:solidFill>
                <a:latin typeface="楷体_GB2312" pitchFamily="49" charset="-122"/>
                <a:ea typeface="楷体_GB2312" pitchFamily="49" charset="-122"/>
              </a:rPr>
              <a:t>，</a:t>
            </a:r>
            <a:r>
              <a:rPr kumimoji="1" lang="en-US" altLang="zh-CN" sz="2400" b="1">
                <a:solidFill>
                  <a:srgbClr val="008000"/>
                </a:solidFill>
                <a:latin typeface="楷体_GB2312" pitchFamily="49" charset="-122"/>
                <a:ea typeface="楷体_GB2312" pitchFamily="49" charset="-122"/>
              </a:rPr>
              <a:t>90</a:t>
            </a:r>
            <a:r>
              <a:rPr kumimoji="1" lang="en-US" altLang="zh-CN" sz="2400" b="1" u="sng">
                <a:solidFill>
                  <a:srgbClr val="008000"/>
                </a:solidFill>
                <a:latin typeface="华文细黑" panose="02010600040101010101" pitchFamily="2" charset="-122"/>
                <a:ea typeface="华文细黑" panose="02010600040101010101" pitchFamily="2" charset="-122"/>
              </a:rPr>
              <a:t>↙</a:t>
            </a:r>
            <a:endParaRPr kumimoji="1" lang="en-US" altLang="zh-CN" sz="2400">
              <a:solidFill>
                <a:srgbClr val="800000"/>
              </a:solidFill>
              <a:latin typeface="楷体_GB2312" pitchFamily="49" charset="-122"/>
              <a:ea typeface="楷体_GB2312" pitchFamily="49" charset="-122"/>
            </a:endParaRPr>
          </a:p>
          <a:p>
            <a:pPr algn="l">
              <a:spcBef>
                <a:spcPct val="20000"/>
              </a:spcBef>
            </a:pPr>
            <a:r>
              <a:rPr kumimoji="1" lang="en-US" altLang="zh-CN" sz="2400">
                <a:solidFill>
                  <a:srgbClr val="800000"/>
                </a:solidFill>
                <a:latin typeface="楷体_GB2312" pitchFamily="49" charset="-122"/>
                <a:ea typeface="楷体_GB2312" pitchFamily="49" charset="-122"/>
              </a:rPr>
              <a:t>Now,these 3 records are</a:t>
            </a:r>
            <a:r>
              <a:rPr kumimoji="1" lang="zh-CN" altLang="en-US" sz="2400">
                <a:solidFill>
                  <a:srgbClr val="800000"/>
                </a:solidFill>
                <a:latin typeface="楷体_GB2312" pitchFamily="49" charset="-122"/>
                <a:ea typeface="楷体_GB2312" pitchFamily="49" charset="-122"/>
              </a:rPr>
              <a:t>：</a:t>
            </a:r>
            <a:endParaRPr kumimoji="1" lang="zh-CN" altLang="en-US"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１０１９０．０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１０２９０．０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１０５７６．０</a:t>
            </a:r>
            <a:endParaRPr kumimoji="1" lang="zh-CN" altLang="en-US" sz="4400" b="1">
              <a:solidFill>
                <a:srgbClr val="4D4D4D"/>
              </a:solidFill>
            </a:endParaRPr>
          </a:p>
        </p:txBody>
      </p:sp>
      <p:sp>
        <p:nvSpPr>
          <p:cNvPr id="1467396" name="Rectangle 4"/>
          <p:cNvSpPr>
            <a:spLocks noChangeArrowheads="1"/>
          </p:cNvSpPr>
          <p:nvPr/>
        </p:nvSpPr>
        <p:spPr bwMode="auto">
          <a:xfrm>
            <a:off x="6167438" y="1341439"/>
            <a:ext cx="42481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400">
                <a:solidFill>
                  <a:srgbClr val="800000"/>
                </a:solidFill>
                <a:latin typeface="楷体_GB2312" pitchFamily="49" charset="-122"/>
                <a:ea typeface="楷体_GB2312" pitchFamily="49" charset="-122"/>
              </a:rPr>
              <a:t>input the inserted record </a:t>
            </a:r>
            <a:r>
              <a:rPr kumimoji="1" lang="zh-CN" altLang="en-US" sz="2400">
                <a:solidFill>
                  <a:srgbClr val="800000"/>
                </a:solidFill>
                <a:latin typeface="楷体_GB2312" pitchFamily="49" charset="-122"/>
                <a:ea typeface="楷体_GB2312" pitchFamily="49" charset="-122"/>
              </a:rPr>
              <a:t>（插入第二个结点）</a:t>
            </a:r>
          </a:p>
          <a:p>
            <a:pPr algn="l">
              <a:spcBef>
                <a:spcPct val="20000"/>
              </a:spcBef>
            </a:pPr>
            <a:r>
              <a:rPr kumimoji="1" lang="en-US" altLang="zh-CN" sz="2400" b="1">
                <a:solidFill>
                  <a:srgbClr val="008000"/>
                </a:solidFill>
                <a:latin typeface="楷体_GB2312" pitchFamily="49" charset="-122"/>
                <a:ea typeface="楷体_GB2312" pitchFamily="49" charset="-122"/>
              </a:rPr>
              <a:t>10104</a:t>
            </a:r>
            <a:r>
              <a:rPr kumimoji="1" lang="zh-CN" altLang="en-US" sz="2400" b="1">
                <a:solidFill>
                  <a:srgbClr val="008000"/>
                </a:solidFill>
                <a:latin typeface="楷体_GB2312" pitchFamily="49" charset="-122"/>
                <a:ea typeface="楷体_GB2312" pitchFamily="49" charset="-122"/>
              </a:rPr>
              <a:t>，</a:t>
            </a:r>
            <a:r>
              <a:rPr kumimoji="1" lang="en-US" altLang="zh-CN" sz="2400" b="1">
                <a:solidFill>
                  <a:srgbClr val="008000"/>
                </a:solidFill>
                <a:latin typeface="楷体_GB2312" pitchFamily="49" charset="-122"/>
                <a:ea typeface="楷体_GB2312" pitchFamily="49" charset="-122"/>
              </a:rPr>
              <a:t>99↙</a:t>
            </a:r>
          </a:p>
          <a:p>
            <a:pPr algn="l">
              <a:spcBef>
                <a:spcPct val="20000"/>
              </a:spcBef>
            </a:pPr>
            <a:r>
              <a:rPr kumimoji="1" lang="en-US" altLang="zh-CN" sz="2400">
                <a:solidFill>
                  <a:srgbClr val="800000"/>
                </a:solidFill>
                <a:latin typeface="楷体_GB2312" pitchFamily="49" charset="-122"/>
                <a:ea typeface="楷体_GB2312" pitchFamily="49" charset="-122"/>
              </a:rPr>
              <a:t>Now,these 4 records are</a:t>
            </a:r>
            <a:r>
              <a:rPr kumimoji="1" lang="zh-CN" altLang="en-US" sz="2400">
                <a:solidFill>
                  <a:srgbClr val="800000"/>
                </a:solidFill>
                <a:latin typeface="楷体_GB2312" pitchFamily="49" charset="-122"/>
                <a:ea typeface="楷体_GB2312" pitchFamily="49" charset="-122"/>
              </a:rPr>
              <a:t>：</a:t>
            </a:r>
            <a:endParaRPr kumimoji="1" lang="zh-CN" altLang="en-US"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１０１９０．０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１０４９９．０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１０４９９．０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１０４９９．０ </a:t>
            </a:r>
          </a:p>
        </p:txBody>
      </p:sp>
    </p:spTree>
    <p:extLst>
      <p:ext uri="{BB962C8B-B14F-4D97-AF65-F5344CB8AC3E}">
        <p14:creationId xmlns:p14="http://schemas.microsoft.com/office/powerpoint/2010/main" val="33290041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7395"/>
                                        </p:tgtEl>
                                        <p:attrNameLst>
                                          <p:attrName>style.visibility</p:attrName>
                                        </p:attrNameLst>
                                      </p:cBhvr>
                                      <p:to>
                                        <p:strVal val="visible"/>
                                      </p:to>
                                    </p:set>
                                    <p:animEffect transition="in" filter="wipe(left)">
                                      <p:cBhvr>
                                        <p:cTn id="7" dur="1000"/>
                                        <p:tgtEl>
                                          <p:spTgt spid="1467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7396"/>
                                        </p:tgtEl>
                                        <p:attrNameLst>
                                          <p:attrName>style.visibility</p:attrName>
                                        </p:attrNameLst>
                                      </p:cBhvr>
                                      <p:to>
                                        <p:strVal val="visible"/>
                                      </p:to>
                                    </p:set>
                                    <p:animEffect transition="in" filter="wipe(left)">
                                      <p:cBhvr>
                                        <p:cTn id="12" dur="1000"/>
                                        <p:tgtEl>
                                          <p:spTgt spid="146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395" grpId="0" autoUpdateAnimBg="0"/>
      <p:bldP spid="146739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8419" name="Rectangle 3"/>
          <p:cNvSpPr>
            <a:spLocks noChangeArrowheads="1"/>
          </p:cNvSpPr>
          <p:nvPr/>
        </p:nvSpPr>
        <p:spPr bwMode="auto">
          <a:xfrm>
            <a:off x="2063750" y="1341439"/>
            <a:ext cx="792003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latin typeface="黑体" panose="02010609060101010101" pitchFamily="49" charset="-122"/>
                <a:ea typeface="黑体" panose="02010609060101010101" pitchFamily="49" charset="-122"/>
              </a:rPr>
              <a:t>出现以上结果的原因是：</a:t>
            </a:r>
          </a:p>
          <a:p>
            <a:pPr algn="l">
              <a:spcBef>
                <a:spcPct val="20000"/>
              </a:spcBef>
            </a:pPr>
            <a:r>
              <a:rPr kumimoji="1" lang="zh-CN" altLang="en-US" sz="2800">
                <a:solidFill>
                  <a:srgbClr val="800000"/>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是一个有固定地址的结构体变量。第一次把</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结点插入到链表中，第二次若再用它来插入第二个结点，就把第一次结点的数据冲掉了，实际上并没有开辟两个结点。为了解决这个问题，必须在每插入一个结点时新开辟一个内存区。我们修改</a:t>
            </a:r>
            <a:r>
              <a:rPr kumimoji="1" lang="en-US" altLang="zh-CN" sz="2800">
                <a:solidFill>
                  <a:srgbClr val="800000"/>
                </a:solidFill>
                <a:latin typeface="楷体_GB2312" pitchFamily="49" charset="-122"/>
                <a:ea typeface="楷体_GB2312" pitchFamily="49" charset="-122"/>
              </a:rPr>
              <a:t>main</a:t>
            </a:r>
            <a:r>
              <a:rPr kumimoji="1" lang="zh-CN" altLang="en-US" sz="2800">
                <a:solidFill>
                  <a:srgbClr val="800000"/>
                </a:solidFill>
                <a:latin typeface="楷体_GB2312" pitchFamily="49" charset="-122"/>
                <a:ea typeface="楷体_GB2312" pitchFamily="49" charset="-122"/>
              </a:rPr>
              <a:t>函数，使之能删除多个结点（直到输入要删的学号为</a:t>
            </a:r>
            <a:r>
              <a:rPr kumimoji="1" lang="en-US" altLang="zh-CN" sz="2800">
                <a:solidFill>
                  <a:srgbClr val="800000"/>
                </a:solidFill>
                <a:latin typeface="楷体_GB2312" pitchFamily="49" charset="-122"/>
                <a:ea typeface="楷体_GB2312" pitchFamily="49" charset="-122"/>
              </a:rPr>
              <a:t>0</a:t>
            </a:r>
            <a:r>
              <a:rPr kumimoji="1" lang="zh-CN" altLang="en-US" sz="2800">
                <a:solidFill>
                  <a:srgbClr val="800000"/>
                </a:solidFill>
                <a:latin typeface="楷体_GB2312" pitchFamily="49" charset="-122"/>
                <a:ea typeface="楷体_GB2312" pitchFamily="49" charset="-122"/>
              </a:rPr>
              <a:t>），能插入多个结点（直到输入要插入的学号为</a:t>
            </a:r>
            <a:r>
              <a:rPr kumimoji="1" lang="en-US" altLang="zh-CN" sz="2800">
                <a:solidFill>
                  <a:srgbClr val="800000"/>
                </a:solidFill>
                <a:latin typeface="楷体_GB2312" pitchFamily="49" charset="-122"/>
                <a:ea typeface="楷体_GB2312" pitchFamily="49" charset="-122"/>
              </a:rPr>
              <a:t>0</a:t>
            </a:r>
            <a:r>
              <a:rPr kumimoji="1" lang="zh-CN" altLang="en-US" sz="2800">
                <a:solidFill>
                  <a:srgbClr val="800000"/>
                </a:solidFill>
                <a:latin typeface="楷体_GB2312" pitchFamily="49" charset="-122"/>
                <a:ea typeface="楷体_GB2312" pitchFamily="49" charset="-122"/>
              </a:rPr>
              <a:t>）。 </a:t>
            </a:r>
          </a:p>
        </p:txBody>
      </p:sp>
    </p:spTree>
    <p:extLst>
      <p:ext uri="{BB962C8B-B14F-4D97-AF65-F5344CB8AC3E}">
        <p14:creationId xmlns:p14="http://schemas.microsoft.com/office/powerpoint/2010/main" val="38640117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8419"/>
                                        </p:tgtEl>
                                        <p:attrNameLst>
                                          <p:attrName>style.visibility</p:attrName>
                                        </p:attrNameLst>
                                      </p:cBhvr>
                                      <p:to>
                                        <p:strVal val="visible"/>
                                      </p:to>
                                    </p:set>
                                    <p:animEffect transition="in" filter="wipe(left)">
                                      <p:cBhvr>
                                        <p:cTn id="7" dur="1000"/>
                                        <p:tgtEl>
                                          <p:spTgt spid="146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69443" name="Rectangle 3"/>
          <p:cNvSpPr>
            <a:spLocks noChangeArrowheads="1"/>
          </p:cNvSpPr>
          <p:nvPr/>
        </p:nvSpPr>
        <p:spPr bwMode="auto">
          <a:xfrm>
            <a:off x="1739900" y="1125538"/>
            <a:ext cx="8820150" cy="53276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2400" b="1">
                <a:solidFill>
                  <a:schemeClr val="bg1"/>
                </a:solidFill>
              </a:rPr>
              <a:t>main()</a:t>
            </a:r>
            <a:br>
              <a:rPr kumimoji="1" lang="en-US" altLang="zh-CN" sz="2400" b="1">
                <a:solidFill>
                  <a:schemeClr val="bg1"/>
                </a:solidFill>
              </a:rPr>
            </a:br>
            <a:r>
              <a:rPr kumimoji="1" lang="en-US" altLang="zh-CN" sz="2400" b="1">
                <a:solidFill>
                  <a:schemeClr val="bg1"/>
                </a:solidFill>
              </a:rPr>
              <a:t>  {struct student *head,*stu;</a:t>
            </a:r>
            <a:br>
              <a:rPr kumimoji="1" lang="en-US" altLang="zh-CN" sz="2400" b="1">
                <a:solidFill>
                  <a:schemeClr val="bg1"/>
                </a:solidFill>
              </a:rPr>
            </a:br>
            <a:r>
              <a:rPr kumimoji="1" lang="en-US" altLang="zh-CN" sz="2400" b="1">
                <a:solidFill>
                  <a:schemeClr val="bg1"/>
                </a:solidFill>
              </a:rPr>
              <a:t>      long del_num;printf("input records:\n");</a:t>
            </a:r>
            <a:br>
              <a:rPr kumimoji="1" lang="en-US" altLang="zh-CN" sz="2400" b="1">
                <a:solidFill>
                  <a:schemeClr val="bg1"/>
                </a:solidFill>
              </a:rPr>
            </a:br>
            <a:r>
              <a:rPr kumimoji="1" lang="en-US" altLang="zh-CN" sz="2400" b="1">
                <a:solidFill>
                  <a:schemeClr val="bg1"/>
                </a:solidFill>
              </a:rPr>
              <a:t>      head=creat();     print (head);</a:t>
            </a:r>
            <a:br>
              <a:rPr kumimoji="1" lang="en-US" altLang="zh-CN" sz="2400" b="1">
                <a:solidFill>
                  <a:schemeClr val="bg1"/>
                </a:solidFill>
              </a:rPr>
            </a:br>
            <a:r>
              <a:rPr kumimoji="1" lang="en-US" altLang="zh-CN" sz="2400" b="1">
                <a:solidFill>
                  <a:schemeClr val="bg1"/>
                </a:solidFill>
              </a:rPr>
              <a:t> printf("\ninput the deleted number:");</a:t>
            </a:r>
            <a:br>
              <a:rPr kumimoji="1" lang="en-US" altLang="zh-CN" sz="2400" b="1">
                <a:solidFill>
                  <a:schemeClr val="bg1"/>
                </a:solidFill>
              </a:rPr>
            </a:br>
            <a:r>
              <a:rPr kumimoji="1" lang="en-US" altLang="zh-CN" sz="2400" b="1">
                <a:solidFill>
                  <a:schemeClr val="bg1"/>
                </a:solidFill>
              </a:rPr>
              <a:t>     scanf("%ld",&amp;del_num);</a:t>
            </a:r>
            <a:br>
              <a:rPr kumimoji="1" lang="en-US" altLang="zh-CN" sz="2400" b="1">
                <a:solidFill>
                  <a:schemeClr val="bg1"/>
                </a:solidFill>
              </a:rPr>
            </a:br>
            <a:r>
              <a:rPr kumimoji="1" lang="en-US" altLang="zh-CN" sz="2400" b="1">
                <a:solidFill>
                  <a:schemeClr val="bg1"/>
                </a:solidFill>
              </a:rPr>
              <a:t>     while (del_num!=0){head=del(head,del_num);</a:t>
            </a:r>
            <a:br>
              <a:rPr kumimoji="1" lang="en-US" altLang="zh-CN" sz="2400" b="1">
                <a:solidFill>
                  <a:schemeClr val="bg1"/>
                </a:solidFill>
              </a:rPr>
            </a:br>
            <a:r>
              <a:rPr kumimoji="1" lang="en-US" altLang="zh-CN" sz="2400" b="1">
                <a:solidFill>
                  <a:schemeClr val="bg1"/>
                </a:solidFill>
              </a:rPr>
              <a:t>	print (head);printf ("input the deleted number:");</a:t>
            </a:r>
            <a:br>
              <a:rPr kumimoji="1" lang="en-US" altLang="zh-CN" sz="2400" b="1">
                <a:solidFill>
                  <a:schemeClr val="bg1"/>
                </a:solidFill>
              </a:rPr>
            </a:br>
            <a:r>
              <a:rPr kumimoji="1" lang="en-US" altLang="zh-CN" sz="2400" b="1">
                <a:solidFill>
                  <a:schemeClr val="bg1"/>
                </a:solidFill>
              </a:rPr>
              <a:t>	scanf("%ld",&amp;del_num);} printf("\ninput the inserted record:");stu=(struct student *) malloc(LEN);</a:t>
            </a:r>
            <a:br>
              <a:rPr kumimoji="1" lang="en-US" altLang="zh-CN" sz="2400" b="1">
                <a:solidFill>
                  <a:schemeClr val="bg1"/>
                </a:solidFill>
              </a:rPr>
            </a:br>
            <a:r>
              <a:rPr kumimoji="1" lang="en-US" altLang="zh-CN" sz="2400" b="1">
                <a:solidFill>
                  <a:schemeClr val="bg1"/>
                </a:solidFill>
              </a:rPr>
              <a:t>     scanf("%ld,%f",&amp;stu-&gt;num,&amp;stu-&gt;score);</a:t>
            </a:r>
            <a:br>
              <a:rPr kumimoji="1" lang="en-US" altLang="zh-CN" sz="2400" b="1">
                <a:solidFill>
                  <a:schemeClr val="bg1"/>
                </a:solidFill>
              </a:rPr>
            </a:br>
            <a:r>
              <a:rPr kumimoji="1" lang="en-US" altLang="zh-CN" sz="2400" b="1">
                <a:solidFill>
                  <a:schemeClr val="bg1"/>
                </a:solidFill>
              </a:rPr>
              <a:t>     while(stu-&gt;num!=0){head=insert(head,stu); printf("input the inserted record:");stu=(struct student *)malloc(LEN);</a:t>
            </a:r>
            <a:br>
              <a:rPr kumimoji="1" lang="en-US" altLang="zh-CN" sz="2400" b="1">
                <a:solidFill>
                  <a:schemeClr val="bg1"/>
                </a:solidFill>
              </a:rPr>
            </a:br>
            <a:r>
              <a:rPr kumimoji="1" lang="en-US" altLang="zh-CN" sz="2400" b="1">
                <a:solidFill>
                  <a:schemeClr val="bg1"/>
                </a:solidFill>
              </a:rPr>
              <a:t>	  scanf("%ld,%f",&amp;stu-&gt;num,&amp;stu-&gt;score);</a:t>
            </a:r>
            <a:br>
              <a:rPr kumimoji="1" lang="en-US" altLang="zh-CN" sz="2400" b="1">
                <a:solidFill>
                  <a:schemeClr val="bg1"/>
                </a:solidFill>
              </a:rPr>
            </a:br>
            <a:r>
              <a:rPr kumimoji="1" lang="en-US" altLang="zh-CN" sz="2400" b="1">
                <a:solidFill>
                  <a:schemeClr val="bg1"/>
                </a:solidFill>
              </a:rPr>
              <a:t>	 }}</a:t>
            </a:r>
          </a:p>
        </p:txBody>
      </p:sp>
    </p:spTree>
    <p:extLst>
      <p:ext uri="{BB962C8B-B14F-4D97-AF65-F5344CB8AC3E}">
        <p14:creationId xmlns:p14="http://schemas.microsoft.com/office/powerpoint/2010/main" val="508888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9443"/>
                                        </p:tgtEl>
                                        <p:attrNameLst>
                                          <p:attrName>style.visibility</p:attrName>
                                        </p:attrNameLst>
                                      </p:cBhvr>
                                      <p:to>
                                        <p:strVal val="visible"/>
                                      </p:to>
                                    </p:set>
                                    <p:animEffect transition="in" filter="blinds(horizontal)">
                                      <p:cBhvr>
                                        <p:cTn id="7" dur="500"/>
                                        <p:tgtEl>
                                          <p:spTgt spid="146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0467" name="Rectangle 3"/>
          <p:cNvSpPr>
            <a:spLocks noChangeArrowheads="1"/>
          </p:cNvSpPr>
          <p:nvPr/>
        </p:nvSpPr>
        <p:spPr bwMode="auto">
          <a:xfrm>
            <a:off x="2063750" y="1341439"/>
            <a:ext cx="792003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定义为指针变量，在需要插入时先用</a:t>
            </a:r>
          </a:p>
          <a:p>
            <a:pPr algn="l">
              <a:spcBef>
                <a:spcPct val="20000"/>
              </a:spcBef>
            </a:pPr>
            <a:r>
              <a:rPr kumimoji="1" lang="en-US" altLang="zh-CN" sz="2800">
                <a:solidFill>
                  <a:srgbClr val="800000"/>
                </a:solidFill>
                <a:latin typeface="楷体_GB2312" pitchFamily="49" charset="-122"/>
                <a:ea typeface="楷体_GB2312" pitchFamily="49" charset="-122"/>
              </a:rPr>
              <a:t>malloc</a:t>
            </a:r>
            <a:r>
              <a:rPr kumimoji="1" lang="zh-CN" altLang="en-US" sz="2800">
                <a:solidFill>
                  <a:srgbClr val="800000"/>
                </a:solidFill>
                <a:latin typeface="楷体_GB2312" pitchFamily="49" charset="-122"/>
                <a:ea typeface="楷体_GB2312" pitchFamily="49" charset="-122"/>
              </a:rPr>
              <a:t>函数开辟一个内存区，将其起始地址经强</a:t>
            </a:r>
          </a:p>
          <a:p>
            <a:pPr algn="l">
              <a:spcBef>
                <a:spcPct val="20000"/>
              </a:spcBef>
            </a:pPr>
            <a:r>
              <a:rPr kumimoji="1" lang="zh-CN" altLang="en-US" sz="2800">
                <a:solidFill>
                  <a:srgbClr val="800000"/>
                </a:solidFill>
                <a:latin typeface="楷体_GB2312" pitchFamily="49" charset="-122"/>
                <a:ea typeface="楷体_GB2312" pitchFamily="49" charset="-122"/>
              </a:rPr>
              <a:t>制类型转换后赋给</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，然后输入此结构体变量中</a:t>
            </a:r>
          </a:p>
          <a:p>
            <a:pPr algn="l">
              <a:spcBef>
                <a:spcPct val="20000"/>
              </a:spcBef>
            </a:pPr>
            <a:r>
              <a:rPr kumimoji="1" lang="zh-CN" altLang="en-US" sz="2800">
                <a:solidFill>
                  <a:srgbClr val="800000"/>
                </a:solidFill>
                <a:latin typeface="楷体_GB2312" pitchFamily="49" charset="-122"/>
                <a:ea typeface="楷体_GB2312" pitchFamily="49" charset="-122"/>
              </a:rPr>
              <a:t>各成员的值。对不同的插入对象，</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的值是不同</a:t>
            </a:r>
          </a:p>
          <a:p>
            <a:pPr algn="l">
              <a:spcBef>
                <a:spcPct val="20000"/>
              </a:spcBef>
            </a:pPr>
            <a:r>
              <a:rPr kumimoji="1" lang="zh-CN" altLang="en-US" sz="2800">
                <a:solidFill>
                  <a:srgbClr val="800000"/>
                </a:solidFill>
                <a:latin typeface="楷体_GB2312" pitchFamily="49" charset="-122"/>
                <a:ea typeface="楷体_GB2312" pitchFamily="49" charset="-122"/>
              </a:rPr>
              <a:t>的，每次指向一个新的</a:t>
            </a:r>
            <a:r>
              <a:rPr kumimoji="1" lang="en-US" altLang="zh-CN" sz="2800">
                <a:solidFill>
                  <a:srgbClr val="800000"/>
                </a:solidFill>
                <a:latin typeface="楷体_GB2312" pitchFamily="49" charset="-122"/>
                <a:ea typeface="楷体_GB2312" pitchFamily="49" charset="-122"/>
              </a:rPr>
              <a:t>struct student</a:t>
            </a:r>
            <a:r>
              <a:rPr kumimoji="1" lang="zh-CN" altLang="en-US" sz="2800">
                <a:solidFill>
                  <a:srgbClr val="800000"/>
                </a:solidFill>
                <a:latin typeface="楷体_GB2312" pitchFamily="49" charset="-122"/>
                <a:ea typeface="楷体_GB2312" pitchFamily="49" charset="-122"/>
              </a:rPr>
              <a:t>变量。在</a:t>
            </a:r>
          </a:p>
          <a:p>
            <a:pPr algn="l">
              <a:spcBef>
                <a:spcPct val="20000"/>
              </a:spcBef>
            </a:pPr>
            <a:r>
              <a:rPr kumimoji="1" lang="zh-CN" altLang="en-US" sz="2800">
                <a:solidFill>
                  <a:srgbClr val="800000"/>
                </a:solidFill>
                <a:latin typeface="楷体_GB2312" pitchFamily="49" charset="-122"/>
                <a:ea typeface="楷体_GB2312" pitchFamily="49" charset="-122"/>
              </a:rPr>
              <a:t>调用</a:t>
            </a:r>
            <a:r>
              <a:rPr kumimoji="1" lang="en-US" altLang="zh-CN" sz="2800">
                <a:solidFill>
                  <a:srgbClr val="800000"/>
                </a:solidFill>
                <a:latin typeface="楷体_GB2312" pitchFamily="49" charset="-122"/>
                <a:ea typeface="楷体_GB2312" pitchFamily="49" charset="-122"/>
              </a:rPr>
              <a:t>insert</a:t>
            </a:r>
            <a:r>
              <a:rPr kumimoji="1" lang="zh-CN" altLang="en-US" sz="2800">
                <a:solidFill>
                  <a:srgbClr val="800000"/>
                </a:solidFill>
                <a:latin typeface="楷体_GB2312" pitchFamily="49" charset="-122"/>
                <a:ea typeface="楷体_GB2312" pitchFamily="49" charset="-122"/>
              </a:rPr>
              <a:t>函数时，实参为</a:t>
            </a:r>
            <a:r>
              <a:rPr kumimoji="1" lang="en-US" altLang="zh-CN" sz="2800">
                <a:solidFill>
                  <a:srgbClr val="800000"/>
                </a:solidFill>
                <a:latin typeface="楷体_GB2312" pitchFamily="49" charset="-122"/>
                <a:ea typeface="楷体_GB2312" pitchFamily="49" charset="-122"/>
              </a:rPr>
              <a:t>head</a:t>
            </a:r>
            <a:r>
              <a:rPr kumimoji="1" lang="zh-CN" altLang="en-US" sz="2800">
                <a:solidFill>
                  <a:srgbClr val="800000"/>
                </a:solidFill>
                <a:latin typeface="楷体_GB2312" pitchFamily="49" charset="-122"/>
                <a:ea typeface="楷体_GB2312" pitchFamily="49" charset="-122"/>
              </a:rPr>
              <a:t>和</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，将已建立</a:t>
            </a:r>
          </a:p>
          <a:p>
            <a:pPr algn="l">
              <a:spcBef>
                <a:spcPct val="20000"/>
              </a:spcBef>
            </a:pPr>
            <a:r>
              <a:rPr kumimoji="1" lang="zh-CN" altLang="en-US" sz="2800">
                <a:solidFill>
                  <a:srgbClr val="800000"/>
                </a:solidFill>
                <a:latin typeface="楷体_GB2312" pitchFamily="49" charset="-122"/>
                <a:ea typeface="楷体_GB2312" pitchFamily="49" charset="-122"/>
              </a:rPr>
              <a:t>的链表起始地址传给</a:t>
            </a:r>
            <a:r>
              <a:rPr kumimoji="1" lang="en-US" altLang="zh-CN" sz="2800">
                <a:solidFill>
                  <a:srgbClr val="800000"/>
                </a:solidFill>
                <a:latin typeface="楷体_GB2312" pitchFamily="49" charset="-122"/>
                <a:ea typeface="楷体_GB2312" pitchFamily="49" charset="-122"/>
              </a:rPr>
              <a:t>insert</a:t>
            </a:r>
            <a:r>
              <a:rPr kumimoji="1" lang="zh-CN" altLang="en-US" sz="2800">
                <a:solidFill>
                  <a:srgbClr val="800000"/>
                </a:solidFill>
                <a:latin typeface="楷体_GB2312" pitchFamily="49" charset="-122"/>
                <a:ea typeface="楷体_GB2312" pitchFamily="49" charset="-122"/>
              </a:rPr>
              <a:t>函数的形参，将</a:t>
            </a:r>
            <a:r>
              <a:rPr kumimoji="1" lang="en-US" altLang="zh-CN" sz="2800">
                <a:solidFill>
                  <a:srgbClr val="800000"/>
                </a:solidFill>
                <a:latin typeface="楷体_GB2312" pitchFamily="49" charset="-122"/>
                <a:ea typeface="楷体_GB2312" pitchFamily="49" charset="-122"/>
              </a:rPr>
              <a:t>stu</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800000"/>
                </a:solidFill>
                <a:latin typeface="楷体_GB2312" pitchFamily="49" charset="-122"/>
                <a:ea typeface="楷体_GB2312" pitchFamily="49" charset="-122"/>
              </a:rPr>
              <a:t>即新开辟的单元的地址）传给形参</a:t>
            </a:r>
            <a:r>
              <a:rPr kumimoji="1" lang="en-US" altLang="zh-CN" sz="2800">
                <a:solidFill>
                  <a:srgbClr val="800000"/>
                </a:solidFill>
                <a:latin typeface="楷体_GB2312" pitchFamily="49" charset="-122"/>
                <a:ea typeface="楷体_GB2312" pitchFamily="49" charset="-122"/>
              </a:rPr>
              <a:t>stud</a:t>
            </a:r>
            <a:r>
              <a:rPr kumimoji="1" lang="zh-CN" altLang="en-US" sz="2800">
                <a:solidFill>
                  <a:srgbClr val="800000"/>
                </a:solidFill>
                <a:latin typeface="楷体_GB2312" pitchFamily="49" charset="-122"/>
                <a:ea typeface="楷体_GB2312" pitchFamily="49" charset="-122"/>
              </a:rPr>
              <a:t>，返回的</a:t>
            </a:r>
          </a:p>
          <a:p>
            <a:pPr algn="l">
              <a:spcBef>
                <a:spcPct val="20000"/>
              </a:spcBef>
            </a:pPr>
            <a:r>
              <a:rPr kumimoji="1" lang="zh-CN" altLang="en-US" sz="2800">
                <a:solidFill>
                  <a:srgbClr val="800000"/>
                </a:solidFill>
                <a:latin typeface="楷体_GB2312" pitchFamily="49" charset="-122"/>
                <a:ea typeface="楷体_GB2312" pitchFamily="49" charset="-122"/>
              </a:rPr>
              <a:t>函数值是经过插入之后的链表的头指针（地址）</a:t>
            </a:r>
            <a:endParaRPr kumimoji="1" lang="zh-CN" altLang="en-US" sz="2800">
              <a:solidFill>
                <a:srgbClr val="4D4D4D"/>
              </a:solidFill>
              <a:latin typeface="楷体_GB2312" pitchFamily="49" charset="-122"/>
              <a:ea typeface="楷体_GB2312" pitchFamily="49" charset="-122"/>
            </a:endParaRPr>
          </a:p>
        </p:txBody>
      </p:sp>
    </p:spTree>
    <p:extLst>
      <p:ext uri="{BB962C8B-B14F-4D97-AF65-F5344CB8AC3E}">
        <p14:creationId xmlns:p14="http://schemas.microsoft.com/office/powerpoint/2010/main" val="29049055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0467"/>
                                        </p:tgtEl>
                                        <p:attrNameLst>
                                          <p:attrName>style.visibility</p:attrName>
                                        </p:attrNameLst>
                                      </p:cBhvr>
                                      <p:to>
                                        <p:strVal val="visible"/>
                                      </p:to>
                                    </p:set>
                                    <p:animEffect transition="in" filter="wipe(left)">
                                      <p:cBhvr>
                                        <p:cTn id="7" dur="1000"/>
                                        <p:tgtEl>
                                          <p:spTgt spid="147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6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1491" name="Rectangle 3"/>
          <p:cNvSpPr>
            <a:spLocks noChangeArrowheads="1"/>
          </p:cNvSpPr>
          <p:nvPr/>
        </p:nvSpPr>
        <p:spPr bwMode="auto">
          <a:xfrm>
            <a:off x="2135188" y="1412876"/>
            <a:ext cx="82089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400" b="1"/>
              <a:t>运行结果：</a:t>
            </a:r>
          </a:p>
          <a:p>
            <a:pPr algn="l">
              <a:spcBef>
                <a:spcPct val="20000"/>
              </a:spcBef>
            </a:pPr>
            <a:r>
              <a:rPr kumimoji="1" lang="zh-CN" altLang="en-US" sz="2400">
                <a:solidFill>
                  <a:srgbClr val="800000"/>
                </a:solidFill>
                <a:latin typeface="楷体_GB2312" pitchFamily="49" charset="-122"/>
                <a:ea typeface="楷体_GB2312" pitchFamily="49" charset="-122"/>
              </a:rPr>
              <a:t>ｉｎｐｕｔ ｒｅｃｏｒｄｓ：</a:t>
            </a:r>
          </a:p>
          <a:p>
            <a:pPr algn="l">
              <a:spcBef>
                <a:spcPct val="20000"/>
              </a:spcBef>
            </a:pPr>
            <a:r>
              <a:rPr kumimoji="1" lang="zh-CN" altLang="en-US" sz="2400">
                <a:solidFill>
                  <a:srgbClr val="4D4D4D"/>
                </a:solidFill>
                <a:latin typeface="楷体_GB2312" pitchFamily="49" charset="-122"/>
                <a:ea typeface="楷体_GB2312" pitchFamily="49" charset="-122"/>
              </a:rPr>
              <a:t>　　</a:t>
            </a:r>
            <a:r>
              <a:rPr kumimoji="1" lang="en-US" altLang="zh-CN" sz="2400">
                <a:solidFill>
                  <a:srgbClr val="008000"/>
                </a:solidFill>
                <a:latin typeface="楷体_GB2312" pitchFamily="49" charset="-122"/>
                <a:ea typeface="楷体_GB2312" pitchFamily="49" charset="-122"/>
              </a:rPr>
              <a:t>10</a:t>
            </a:r>
            <a:r>
              <a:rPr kumimoji="1" lang="zh-CN" altLang="en-US" sz="2400">
                <a:solidFill>
                  <a:srgbClr val="008000"/>
                </a:solidFill>
                <a:latin typeface="楷体_GB2312" pitchFamily="49" charset="-122"/>
                <a:ea typeface="楷体_GB2312" pitchFamily="49" charset="-122"/>
              </a:rPr>
              <a:t>１０１，９９</a:t>
            </a:r>
          </a:p>
          <a:p>
            <a:pPr algn="l">
              <a:spcBef>
                <a:spcPct val="20000"/>
              </a:spcBef>
            </a:pPr>
            <a:r>
              <a:rPr kumimoji="1" lang="zh-CN" altLang="en-US" sz="2400">
                <a:solidFill>
                  <a:srgbClr val="008000"/>
                </a:solidFill>
                <a:latin typeface="楷体_GB2312" pitchFamily="49" charset="-122"/>
                <a:ea typeface="楷体_GB2312" pitchFamily="49" charset="-122"/>
              </a:rPr>
              <a:t>　　</a:t>
            </a:r>
            <a:r>
              <a:rPr kumimoji="1" lang="en-US" altLang="zh-CN" sz="2400">
                <a:solidFill>
                  <a:srgbClr val="008000"/>
                </a:solidFill>
                <a:latin typeface="楷体_GB2312" pitchFamily="49" charset="-122"/>
                <a:ea typeface="楷体_GB2312" pitchFamily="49" charset="-122"/>
              </a:rPr>
              <a:t>10</a:t>
            </a:r>
            <a:r>
              <a:rPr kumimoji="1" lang="zh-CN" altLang="en-US" sz="2400">
                <a:solidFill>
                  <a:srgbClr val="008000"/>
                </a:solidFill>
                <a:latin typeface="楷体_GB2312" pitchFamily="49" charset="-122"/>
                <a:ea typeface="楷体_GB2312" pitchFamily="49" charset="-122"/>
              </a:rPr>
              <a:t>１０３，８７</a:t>
            </a:r>
          </a:p>
          <a:p>
            <a:pPr algn="l">
              <a:spcBef>
                <a:spcPct val="20000"/>
              </a:spcBef>
            </a:pPr>
            <a:r>
              <a:rPr kumimoji="1" lang="zh-CN" altLang="en-US" sz="2400">
                <a:solidFill>
                  <a:srgbClr val="008000"/>
                </a:solidFill>
                <a:latin typeface="楷体_GB2312" pitchFamily="49" charset="-122"/>
                <a:ea typeface="楷体_GB2312" pitchFamily="49" charset="-122"/>
              </a:rPr>
              <a:t>　　</a:t>
            </a:r>
            <a:r>
              <a:rPr kumimoji="1" lang="en-US" altLang="zh-CN" sz="2400">
                <a:solidFill>
                  <a:srgbClr val="008000"/>
                </a:solidFill>
                <a:latin typeface="楷体_GB2312" pitchFamily="49" charset="-122"/>
                <a:ea typeface="楷体_GB2312" pitchFamily="49" charset="-122"/>
              </a:rPr>
              <a:t>10</a:t>
            </a:r>
            <a:r>
              <a:rPr kumimoji="1" lang="zh-CN" altLang="en-US" sz="2400">
                <a:solidFill>
                  <a:srgbClr val="008000"/>
                </a:solidFill>
                <a:latin typeface="楷体_GB2312" pitchFamily="49" charset="-122"/>
                <a:ea typeface="楷体_GB2312" pitchFamily="49" charset="-122"/>
              </a:rPr>
              <a:t>１０５，７７</a:t>
            </a:r>
          </a:p>
          <a:p>
            <a:pPr algn="l">
              <a:spcBef>
                <a:spcPct val="20000"/>
              </a:spcBef>
            </a:pPr>
            <a:r>
              <a:rPr kumimoji="1" lang="zh-CN" altLang="en-US" sz="2400">
                <a:solidFill>
                  <a:srgbClr val="008000"/>
                </a:solidFill>
                <a:latin typeface="楷体_GB2312" pitchFamily="49" charset="-122"/>
                <a:ea typeface="楷体_GB2312" pitchFamily="49" charset="-122"/>
              </a:rPr>
              <a:t>　　０，０　　</a:t>
            </a:r>
          </a:p>
          <a:p>
            <a:pPr algn="l">
              <a:spcBef>
                <a:spcPct val="20000"/>
              </a:spcBef>
            </a:pPr>
            <a:r>
              <a:rPr kumimoji="1" lang="zh-CN" altLang="en-US" sz="2400">
                <a:solidFill>
                  <a:srgbClr val="800000"/>
                </a:solidFill>
                <a:latin typeface="楷体_GB2312" pitchFamily="49" charset="-122"/>
                <a:ea typeface="楷体_GB2312" pitchFamily="49" charset="-122"/>
              </a:rPr>
              <a:t>Ｎｏｗ，Ｔｈｅｓｅ ３ ｒｅｃｏｒｄｓ ａｒｅ：</a:t>
            </a:r>
          </a:p>
          <a:p>
            <a:pPr algn="l">
              <a:spcBef>
                <a:spcPct val="20000"/>
              </a:spcBef>
            </a:pPr>
            <a:r>
              <a:rPr kumimoji="1" lang="zh-CN" altLang="en-US" sz="2400">
                <a:solidFill>
                  <a:srgbClr val="4D4D4D"/>
                </a:solidFill>
                <a:latin typeface="楷体_GB2312" pitchFamily="49" charset="-122"/>
                <a:ea typeface="楷体_GB2312" pitchFamily="49" charset="-122"/>
              </a:rPr>
              <a:t>　　</a:t>
            </a:r>
            <a:r>
              <a:rPr kumimoji="1" lang="en-US" altLang="zh-CN" sz="2400">
                <a:solidFill>
                  <a:srgbClr val="008000"/>
                </a:solidFill>
                <a:latin typeface="楷体_GB2312" pitchFamily="49" charset="-122"/>
                <a:ea typeface="楷体_GB2312" pitchFamily="49" charset="-122"/>
              </a:rPr>
              <a:t>10</a:t>
            </a:r>
            <a:r>
              <a:rPr kumimoji="1" lang="zh-CN" altLang="en-US" sz="2400">
                <a:solidFill>
                  <a:srgbClr val="008000"/>
                </a:solidFill>
                <a:latin typeface="楷体_GB2312" pitchFamily="49" charset="-122"/>
                <a:ea typeface="楷体_GB2312" pitchFamily="49" charset="-122"/>
              </a:rPr>
              <a:t>１０１       ９９．０</a:t>
            </a:r>
          </a:p>
          <a:p>
            <a:pPr algn="l">
              <a:spcBef>
                <a:spcPct val="20000"/>
              </a:spcBef>
            </a:pPr>
            <a:r>
              <a:rPr kumimoji="1" lang="zh-CN" altLang="en-US" sz="2400">
                <a:solidFill>
                  <a:srgbClr val="008000"/>
                </a:solidFill>
                <a:latin typeface="楷体_GB2312" pitchFamily="49" charset="-122"/>
                <a:ea typeface="楷体_GB2312" pitchFamily="49" charset="-122"/>
              </a:rPr>
              <a:t>　　</a:t>
            </a:r>
            <a:r>
              <a:rPr kumimoji="1" lang="en-US" altLang="zh-CN" sz="2400">
                <a:solidFill>
                  <a:srgbClr val="008000"/>
                </a:solidFill>
                <a:latin typeface="楷体_GB2312" pitchFamily="49" charset="-122"/>
                <a:ea typeface="楷体_GB2312" pitchFamily="49" charset="-122"/>
              </a:rPr>
              <a:t>10</a:t>
            </a:r>
            <a:r>
              <a:rPr kumimoji="1" lang="zh-CN" altLang="en-US" sz="2400">
                <a:solidFill>
                  <a:srgbClr val="008000"/>
                </a:solidFill>
                <a:latin typeface="楷体_GB2312" pitchFamily="49" charset="-122"/>
                <a:ea typeface="楷体_GB2312" pitchFamily="49" charset="-122"/>
              </a:rPr>
              <a:t>１０３　   ８７．０</a:t>
            </a:r>
          </a:p>
          <a:p>
            <a:pPr algn="l">
              <a:spcBef>
                <a:spcPct val="20000"/>
              </a:spcBef>
            </a:pPr>
            <a:r>
              <a:rPr kumimoji="1" lang="zh-CN" altLang="en-US" sz="2400">
                <a:solidFill>
                  <a:srgbClr val="008000"/>
                </a:solidFill>
                <a:latin typeface="楷体_GB2312" pitchFamily="49" charset="-122"/>
                <a:ea typeface="楷体_GB2312" pitchFamily="49" charset="-122"/>
              </a:rPr>
              <a:t>　　</a:t>
            </a:r>
            <a:r>
              <a:rPr kumimoji="1" lang="en-US" altLang="zh-CN" sz="2400">
                <a:solidFill>
                  <a:srgbClr val="008000"/>
                </a:solidFill>
                <a:latin typeface="楷体_GB2312" pitchFamily="49" charset="-122"/>
                <a:ea typeface="楷体_GB2312" pitchFamily="49" charset="-122"/>
              </a:rPr>
              <a:t>10</a:t>
            </a:r>
            <a:r>
              <a:rPr kumimoji="1" lang="zh-CN" altLang="en-US" sz="2400">
                <a:solidFill>
                  <a:srgbClr val="008000"/>
                </a:solidFill>
                <a:latin typeface="楷体_GB2312" pitchFamily="49" charset="-122"/>
                <a:ea typeface="楷体_GB2312" pitchFamily="49" charset="-122"/>
              </a:rPr>
              <a:t>１０５　   ７７．０　</a:t>
            </a:r>
            <a:r>
              <a:rPr kumimoji="1" lang="zh-CN" altLang="en-US" sz="2400">
                <a:solidFill>
                  <a:srgbClr val="4D4D4D"/>
                </a:solidFill>
                <a:latin typeface="楷体_GB2312" pitchFamily="49" charset="-122"/>
                <a:ea typeface="楷体_GB2312" pitchFamily="49" charset="-122"/>
              </a:rPr>
              <a:t> </a:t>
            </a:r>
          </a:p>
        </p:txBody>
      </p:sp>
    </p:spTree>
    <p:extLst>
      <p:ext uri="{BB962C8B-B14F-4D97-AF65-F5344CB8AC3E}">
        <p14:creationId xmlns:p14="http://schemas.microsoft.com/office/powerpoint/2010/main" val="259117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1491"/>
                                        </p:tgtEl>
                                        <p:attrNameLst>
                                          <p:attrName>style.visibility</p:attrName>
                                        </p:attrNameLst>
                                      </p:cBhvr>
                                      <p:to>
                                        <p:strVal val="visible"/>
                                      </p:to>
                                    </p:set>
                                    <p:animEffect transition="in" filter="wipe(left)">
                                      <p:cBhvr>
                                        <p:cTn id="7" dur="1000"/>
                                        <p:tgtEl>
                                          <p:spTgt spid="147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2515" name="Rectangle 3"/>
          <p:cNvSpPr>
            <a:spLocks noChangeArrowheads="1"/>
          </p:cNvSpPr>
          <p:nvPr/>
        </p:nvSpPr>
        <p:spPr bwMode="auto">
          <a:xfrm>
            <a:off x="2135188" y="1412876"/>
            <a:ext cx="39608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800000"/>
                </a:solidFill>
              </a:rPr>
              <a:t>intput the  deleted number</a:t>
            </a:r>
            <a:r>
              <a:rPr kumimoji="1" lang="en-US" altLang="zh-CN" sz="2400">
                <a:solidFill>
                  <a:srgbClr val="800000"/>
                </a:solidFill>
                <a:latin typeface="楷体_GB2312" pitchFamily="49" charset="-122"/>
                <a:ea typeface="楷体_GB2312" pitchFamily="49" charset="-122"/>
              </a:rPr>
              <a:t> 10103</a:t>
            </a:r>
            <a:r>
              <a:rPr kumimoji="1" lang="zh-CN" altLang="en-US" sz="2400">
                <a:solidFill>
                  <a:srgbClr val="800000"/>
                </a:solidFill>
                <a:latin typeface="楷体_GB2312" pitchFamily="49" charset="-122"/>
                <a:ea typeface="楷体_GB2312" pitchFamily="49" charset="-122"/>
              </a:rPr>
              <a:t>（删除）</a:t>
            </a:r>
          </a:p>
          <a:p>
            <a:pPr algn="l">
              <a:spcBef>
                <a:spcPct val="20000"/>
              </a:spcBef>
            </a:pPr>
            <a:r>
              <a:rPr kumimoji="1" lang="zh-CN" altLang="en-US" sz="2400" b="1">
                <a:solidFill>
                  <a:srgbClr val="008000"/>
                </a:solidFill>
                <a:latin typeface="楷体_GB2312" pitchFamily="49" charset="-122"/>
                <a:ea typeface="楷体_GB2312" pitchFamily="49" charset="-122"/>
              </a:rPr>
              <a:t>ｄｅｌｅｔｅ：</a:t>
            </a: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１０３</a:t>
            </a:r>
            <a:r>
              <a:rPr kumimoji="1" lang="zh-CN" altLang="en-US" sz="2400" b="1" u="sng">
                <a:solidFill>
                  <a:srgbClr val="008000"/>
                </a:solidFill>
                <a:latin typeface="华文细黑" panose="02010600040101010101" pitchFamily="2" charset="-122"/>
                <a:ea typeface="华文细黑" panose="02010600040101010101" pitchFamily="2" charset="-122"/>
              </a:rPr>
              <a:t>↙</a:t>
            </a:r>
            <a:endParaRPr kumimoji="1" lang="zh-CN" altLang="en-US" sz="2400" b="1">
              <a:solidFill>
                <a:srgbClr val="008000"/>
              </a:solidFill>
              <a:latin typeface="楷体_GB2312" pitchFamily="49" charset="-122"/>
              <a:ea typeface="楷体_GB2312" pitchFamily="49" charset="-122"/>
            </a:endParaRPr>
          </a:p>
          <a:p>
            <a:pPr algn="l">
              <a:spcBef>
                <a:spcPct val="20000"/>
              </a:spcBef>
            </a:pPr>
            <a:r>
              <a:rPr kumimoji="1" lang="en-US" altLang="zh-CN" sz="2400">
                <a:solidFill>
                  <a:srgbClr val="800000"/>
                </a:solidFill>
                <a:latin typeface="楷体_GB2312" pitchFamily="49" charset="-122"/>
                <a:ea typeface="楷体_GB2312" pitchFamily="49" charset="-122"/>
              </a:rPr>
              <a:t>Now,these 4 records are</a:t>
            </a:r>
            <a:endParaRPr kumimoji="1" lang="en-US" altLang="zh-CN"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１０１  ９</a:t>
            </a:r>
            <a:r>
              <a:rPr kumimoji="1" lang="en-US" altLang="zh-CN" sz="2400" b="1">
                <a:solidFill>
                  <a:srgbClr val="008000"/>
                </a:solidFill>
                <a:latin typeface="楷体_GB2312" pitchFamily="49" charset="-122"/>
                <a:ea typeface="楷体_GB2312" pitchFamily="49" charset="-122"/>
              </a:rPr>
              <a:t>9</a:t>
            </a:r>
            <a:r>
              <a:rPr kumimoji="1" lang="zh-CN" altLang="en-US" sz="2400" b="1">
                <a:solidFill>
                  <a:srgbClr val="008000"/>
                </a:solidFill>
                <a:latin typeface="楷体_GB2312" pitchFamily="49" charset="-122"/>
                <a:ea typeface="楷体_GB2312" pitchFamily="49" charset="-122"/>
              </a:rPr>
              <a:t>．０</a:t>
            </a: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１０５  ７６．０　 </a:t>
            </a:r>
          </a:p>
        </p:txBody>
      </p:sp>
      <p:sp>
        <p:nvSpPr>
          <p:cNvPr id="1472516" name="Rectangle 4"/>
          <p:cNvSpPr>
            <a:spLocks noChangeArrowheads="1"/>
          </p:cNvSpPr>
          <p:nvPr/>
        </p:nvSpPr>
        <p:spPr bwMode="auto">
          <a:xfrm>
            <a:off x="6240463" y="1412876"/>
            <a:ext cx="39608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800000"/>
                </a:solidFill>
              </a:rPr>
              <a:t>intput the  deleted number</a:t>
            </a:r>
            <a:r>
              <a:rPr kumimoji="1" lang="en-US" altLang="zh-CN" sz="2400">
                <a:solidFill>
                  <a:srgbClr val="800000"/>
                </a:solidFill>
                <a:latin typeface="楷体_GB2312" pitchFamily="49" charset="-122"/>
                <a:ea typeface="楷体_GB2312" pitchFamily="49" charset="-122"/>
              </a:rPr>
              <a:t> 10103</a:t>
            </a:r>
            <a:r>
              <a:rPr kumimoji="1" lang="zh-CN" altLang="en-US" sz="2400">
                <a:solidFill>
                  <a:srgbClr val="800000"/>
                </a:solidFill>
                <a:latin typeface="楷体_GB2312" pitchFamily="49" charset="-122"/>
                <a:ea typeface="楷体_GB2312" pitchFamily="49" charset="-122"/>
              </a:rPr>
              <a:t>（删除）</a:t>
            </a:r>
          </a:p>
          <a:p>
            <a:pPr algn="l">
              <a:spcBef>
                <a:spcPct val="20000"/>
              </a:spcBef>
            </a:pPr>
            <a:r>
              <a:rPr kumimoji="1" lang="zh-CN" altLang="en-US" sz="2400" b="1">
                <a:solidFill>
                  <a:srgbClr val="008000"/>
                </a:solidFill>
                <a:latin typeface="楷体_GB2312" pitchFamily="49" charset="-122"/>
                <a:ea typeface="楷体_GB2312" pitchFamily="49" charset="-122"/>
              </a:rPr>
              <a:t>ｄｅｌｅｔｅ：</a:t>
            </a: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a:t>
            </a:r>
            <a:r>
              <a:rPr kumimoji="1" lang="en-US" altLang="zh-CN" sz="2400" b="1">
                <a:solidFill>
                  <a:srgbClr val="008000"/>
                </a:solidFill>
                <a:latin typeface="楷体_GB2312" pitchFamily="49" charset="-122"/>
                <a:ea typeface="楷体_GB2312" pitchFamily="49" charset="-122"/>
              </a:rPr>
              <a:t>5</a:t>
            </a:r>
            <a:r>
              <a:rPr kumimoji="1" lang="en-US" altLang="zh-CN" sz="2400" b="1" u="sng">
                <a:solidFill>
                  <a:srgbClr val="008000"/>
                </a:solidFill>
                <a:latin typeface="华文细黑" panose="02010600040101010101" pitchFamily="2" charset="-122"/>
                <a:ea typeface="华文细黑" panose="02010600040101010101" pitchFamily="2" charset="-122"/>
              </a:rPr>
              <a:t>↙</a:t>
            </a:r>
            <a:endParaRPr kumimoji="1" lang="en-US" altLang="zh-CN" sz="2400" b="1">
              <a:solidFill>
                <a:srgbClr val="008000"/>
              </a:solidFill>
              <a:latin typeface="楷体_GB2312" pitchFamily="49" charset="-122"/>
              <a:ea typeface="楷体_GB2312" pitchFamily="49" charset="-122"/>
            </a:endParaRPr>
          </a:p>
          <a:p>
            <a:pPr algn="l">
              <a:spcBef>
                <a:spcPct val="20000"/>
              </a:spcBef>
            </a:pPr>
            <a:r>
              <a:rPr kumimoji="1" lang="en-US" altLang="zh-CN" sz="2400">
                <a:solidFill>
                  <a:srgbClr val="800000"/>
                </a:solidFill>
                <a:latin typeface="楷体_GB2312" pitchFamily="49" charset="-122"/>
                <a:ea typeface="楷体_GB2312" pitchFamily="49" charset="-122"/>
              </a:rPr>
              <a:t>Now,these 4 records are</a:t>
            </a:r>
            <a:endParaRPr kumimoji="1" lang="en-US" altLang="zh-CN"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a:t>
            </a:r>
            <a:r>
              <a:rPr kumimoji="1" lang="zh-CN" altLang="en-US" sz="2400" b="1">
                <a:solidFill>
                  <a:srgbClr val="008000"/>
                </a:solidFill>
                <a:latin typeface="楷体_GB2312" pitchFamily="49" charset="-122"/>
                <a:ea typeface="楷体_GB2312" pitchFamily="49" charset="-122"/>
              </a:rPr>
              <a:t>１０１  ９</a:t>
            </a:r>
            <a:r>
              <a:rPr kumimoji="1" lang="en-US" altLang="zh-CN" sz="2400" b="1">
                <a:solidFill>
                  <a:srgbClr val="008000"/>
                </a:solidFill>
                <a:latin typeface="楷体_GB2312" pitchFamily="49" charset="-122"/>
                <a:ea typeface="楷体_GB2312" pitchFamily="49" charset="-122"/>
              </a:rPr>
              <a:t>9</a:t>
            </a:r>
            <a:r>
              <a:rPr kumimoji="1" lang="zh-CN" altLang="en-US" sz="2400" b="1">
                <a:solidFill>
                  <a:srgbClr val="008000"/>
                </a:solidFill>
                <a:latin typeface="楷体_GB2312" pitchFamily="49" charset="-122"/>
                <a:ea typeface="楷体_GB2312" pitchFamily="49" charset="-122"/>
              </a:rPr>
              <a:t>．０</a:t>
            </a:r>
          </a:p>
          <a:p>
            <a:pPr algn="l">
              <a:spcBef>
                <a:spcPct val="20000"/>
              </a:spcBef>
            </a:pPr>
            <a:r>
              <a:rPr kumimoji="1" lang="zh-CN" altLang="en-US" sz="2400" b="1">
                <a:solidFill>
                  <a:srgbClr val="008000"/>
                </a:solidFill>
                <a:latin typeface="楷体_GB2312" pitchFamily="49" charset="-122"/>
                <a:ea typeface="楷体_GB2312" pitchFamily="49" charset="-122"/>
              </a:rPr>
              <a:t> </a:t>
            </a:r>
          </a:p>
        </p:txBody>
      </p:sp>
    </p:spTree>
    <p:extLst>
      <p:ext uri="{BB962C8B-B14F-4D97-AF65-F5344CB8AC3E}">
        <p14:creationId xmlns:p14="http://schemas.microsoft.com/office/powerpoint/2010/main" val="29513329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2515"/>
                                        </p:tgtEl>
                                        <p:attrNameLst>
                                          <p:attrName>style.visibility</p:attrName>
                                        </p:attrNameLst>
                                      </p:cBhvr>
                                      <p:to>
                                        <p:strVal val="visible"/>
                                      </p:to>
                                    </p:set>
                                    <p:animEffect transition="in" filter="wipe(left)">
                                      <p:cBhvr>
                                        <p:cTn id="7" dur="1000"/>
                                        <p:tgtEl>
                                          <p:spTgt spid="147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2516"/>
                                        </p:tgtEl>
                                        <p:attrNameLst>
                                          <p:attrName>style.visibility</p:attrName>
                                        </p:attrNameLst>
                                      </p:cBhvr>
                                      <p:to>
                                        <p:strVal val="visible"/>
                                      </p:to>
                                    </p:set>
                                    <p:animEffect transition="in" filter="wipe(left)">
                                      <p:cBhvr>
                                        <p:cTn id="12" dur="1000"/>
                                        <p:tgtEl>
                                          <p:spTgt spid="147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5" grpId="0" autoUpdateAnimBg="0"/>
      <p:bldP spid="147251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3539" name="Rectangle 3"/>
          <p:cNvSpPr>
            <a:spLocks noChangeArrowheads="1"/>
          </p:cNvSpPr>
          <p:nvPr/>
        </p:nvSpPr>
        <p:spPr bwMode="auto">
          <a:xfrm>
            <a:off x="2135188" y="1412876"/>
            <a:ext cx="39608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800000"/>
                </a:solidFill>
              </a:rPr>
              <a:t>intput the  deleted number:0</a:t>
            </a:r>
          </a:p>
          <a:p>
            <a:pPr algn="l">
              <a:spcBef>
                <a:spcPct val="20000"/>
              </a:spcBef>
            </a:pPr>
            <a:r>
              <a:rPr kumimoji="1" lang="en-US" altLang="zh-CN" sz="2400">
                <a:solidFill>
                  <a:srgbClr val="800000"/>
                </a:solidFill>
                <a:latin typeface="楷体_GB2312" pitchFamily="49" charset="-122"/>
                <a:ea typeface="楷体_GB2312" pitchFamily="49" charset="-122"/>
              </a:rPr>
              <a:t>input the inserted record </a:t>
            </a:r>
          </a:p>
          <a:p>
            <a:pPr algn="l">
              <a:spcBef>
                <a:spcPct val="20000"/>
              </a:spcBef>
            </a:pPr>
            <a:r>
              <a:rPr kumimoji="1" lang="en-US" altLang="zh-CN" sz="2400" b="1">
                <a:solidFill>
                  <a:srgbClr val="008000"/>
                </a:solidFill>
                <a:latin typeface="楷体_GB2312" pitchFamily="49" charset="-122"/>
                <a:ea typeface="楷体_GB2312" pitchFamily="49" charset="-122"/>
              </a:rPr>
              <a:t>10104</a:t>
            </a:r>
            <a:r>
              <a:rPr kumimoji="1" lang="zh-CN" altLang="en-US" sz="2400" b="1">
                <a:solidFill>
                  <a:srgbClr val="008000"/>
                </a:solidFill>
                <a:latin typeface="楷体_GB2312" pitchFamily="49" charset="-122"/>
                <a:ea typeface="楷体_GB2312" pitchFamily="49" charset="-122"/>
              </a:rPr>
              <a:t>，</a:t>
            </a:r>
            <a:r>
              <a:rPr kumimoji="1" lang="en-US" altLang="zh-CN" sz="2400" b="1">
                <a:solidFill>
                  <a:srgbClr val="008000"/>
                </a:solidFill>
                <a:latin typeface="楷体_GB2312" pitchFamily="49" charset="-122"/>
                <a:ea typeface="楷体_GB2312" pitchFamily="49" charset="-122"/>
              </a:rPr>
              <a:t>87</a:t>
            </a:r>
            <a:r>
              <a:rPr kumimoji="1" lang="en-US" altLang="zh-CN" sz="2400" b="1" u="sng">
                <a:solidFill>
                  <a:srgbClr val="008000"/>
                </a:solidFill>
                <a:latin typeface="华文细黑" panose="02010600040101010101" pitchFamily="2" charset="-122"/>
                <a:ea typeface="华文细黑" panose="02010600040101010101" pitchFamily="2" charset="-122"/>
              </a:rPr>
              <a:t>↙</a:t>
            </a:r>
            <a:endParaRPr kumimoji="1" lang="en-US" altLang="zh-CN" sz="2400">
              <a:solidFill>
                <a:srgbClr val="800000"/>
              </a:solidFill>
              <a:latin typeface="楷体_GB2312" pitchFamily="49" charset="-122"/>
              <a:ea typeface="楷体_GB2312" pitchFamily="49" charset="-122"/>
            </a:endParaRPr>
          </a:p>
          <a:p>
            <a:pPr algn="l">
              <a:spcBef>
                <a:spcPct val="20000"/>
              </a:spcBef>
            </a:pPr>
            <a:r>
              <a:rPr kumimoji="1" lang="en-US" altLang="zh-CN" sz="2400">
                <a:solidFill>
                  <a:srgbClr val="800000"/>
                </a:solidFill>
                <a:latin typeface="楷体_GB2312" pitchFamily="49" charset="-122"/>
                <a:ea typeface="楷体_GB2312" pitchFamily="49" charset="-122"/>
              </a:rPr>
              <a:t>Now,these 3 records are</a:t>
            </a:r>
            <a:endParaRPr kumimoji="1" lang="en-US" altLang="zh-CN"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10101  99.0</a:t>
            </a:r>
          </a:p>
          <a:p>
            <a:pPr algn="l">
              <a:spcBef>
                <a:spcPct val="20000"/>
              </a:spcBef>
            </a:pPr>
            <a:r>
              <a:rPr kumimoji="1" lang="en-US" altLang="zh-CN" sz="2400" b="1">
                <a:solidFill>
                  <a:srgbClr val="008000"/>
                </a:solidFill>
                <a:latin typeface="楷体_GB2312" pitchFamily="49" charset="-122"/>
                <a:ea typeface="楷体_GB2312" pitchFamily="49" charset="-122"/>
              </a:rPr>
              <a:t>10104  87</a:t>
            </a:r>
            <a:endParaRPr kumimoji="1" lang="en-US" altLang="zh-CN" sz="2800">
              <a:solidFill>
                <a:srgbClr val="800000"/>
              </a:solidFill>
            </a:endParaRPr>
          </a:p>
          <a:p>
            <a:pPr algn="l">
              <a:spcBef>
                <a:spcPct val="20000"/>
              </a:spcBef>
            </a:pPr>
            <a:r>
              <a:rPr kumimoji="1" lang="en-US" altLang="zh-CN" sz="2400" b="1">
                <a:solidFill>
                  <a:srgbClr val="008000"/>
                </a:solidFill>
                <a:latin typeface="楷体_GB2312" pitchFamily="49" charset="-122"/>
                <a:ea typeface="楷体_GB2312" pitchFamily="49" charset="-122"/>
              </a:rPr>
              <a:t> </a:t>
            </a:r>
          </a:p>
        </p:txBody>
      </p:sp>
      <p:sp>
        <p:nvSpPr>
          <p:cNvPr id="1473540" name="Rectangle 4"/>
          <p:cNvSpPr>
            <a:spLocks noChangeArrowheads="1"/>
          </p:cNvSpPr>
          <p:nvPr/>
        </p:nvSpPr>
        <p:spPr bwMode="auto">
          <a:xfrm>
            <a:off x="6167438" y="1341439"/>
            <a:ext cx="39608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400">
                <a:solidFill>
                  <a:srgbClr val="800000"/>
                </a:solidFill>
                <a:latin typeface="楷体_GB2312" pitchFamily="49" charset="-122"/>
                <a:ea typeface="楷体_GB2312" pitchFamily="49" charset="-122"/>
              </a:rPr>
              <a:t>input the inserted record </a:t>
            </a:r>
          </a:p>
          <a:p>
            <a:pPr algn="l">
              <a:spcBef>
                <a:spcPct val="20000"/>
              </a:spcBef>
            </a:pPr>
            <a:r>
              <a:rPr kumimoji="1" lang="en-US" altLang="zh-CN" sz="2400" b="1">
                <a:solidFill>
                  <a:srgbClr val="008000"/>
                </a:solidFill>
                <a:latin typeface="楷体_GB2312" pitchFamily="49" charset="-122"/>
                <a:ea typeface="楷体_GB2312" pitchFamily="49" charset="-122"/>
              </a:rPr>
              <a:t>10106</a:t>
            </a:r>
            <a:r>
              <a:rPr kumimoji="1" lang="zh-CN" altLang="en-US" sz="2400" b="1">
                <a:solidFill>
                  <a:srgbClr val="008000"/>
                </a:solidFill>
                <a:latin typeface="楷体_GB2312" pitchFamily="49" charset="-122"/>
                <a:ea typeface="楷体_GB2312" pitchFamily="49" charset="-122"/>
              </a:rPr>
              <a:t>，</a:t>
            </a:r>
            <a:r>
              <a:rPr kumimoji="1" lang="en-US" altLang="zh-CN" sz="2400" b="1">
                <a:solidFill>
                  <a:srgbClr val="008000"/>
                </a:solidFill>
                <a:latin typeface="楷体_GB2312" pitchFamily="49" charset="-122"/>
                <a:ea typeface="楷体_GB2312" pitchFamily="49" charset="-122"/>
              </a:rPr>
              <a:t>65</a:t>
            </a:r>
            <a:r>
              <a:rPr kumimoji="1" lang="en-US" altLang="zh-CN" sz="2400" b="1" u="sng">
                <a:solidFill>
                  <a:srgbClr val="008000"/>
                </a:solidFill>
                <a:latin typeface="华文细黑" panose="02010600040101010101" pitchFamily="2" charset="-122"/>
                <a:ea typeface="华文细黑" panose="02010600040101010101" pitchFamily="2" charset="-122"/>
              </a:rPr>
              <a:t>↙</a:t>
            </a:r>
            <a:endParaRPr kumimoji="1" lang="en-US" altLang="zh-CN" sz="2400">
              <a:solidFill>
                <a:srgbClr val="800000"/>
              </a:solidFill>
              <a:latin typeface="楷体_GB2312" pitchFamily="49" charset="-122"/>
              <a:ea typeface="楷体_GB2312" pitchFamily="49" charset="-122"/>
            </a:endParaRPr>
          </a:p>
          <a:p>
            <a:pPr algn="l">
              <a:spcBef>
                <a:spcPct val="20000"/>
              </a:spcBef>
            </a:pPr>
            <a:r>
              <a:rPr kumimoji="1" lang="en-US" altLang="zh-CN" sz="2400">
                <a:solidFill>
                  <a:srgbClr val="800000"/>
                </a:solidFill>
                <a:latin typeface="楷体_GB2312" pitchFamily="49" charset="-122"/>
                <a:ea typeface="楷体_GB2312" pitchFamily="49" charset="-122"/>
              </a:rPr>
              <a:t>Now,these 3 records are</a:t>
            </a:r>
            <a:endParaRPr kumimoji="1" lang="en-US" altLang="zh-CN" sz="2400" b="1">
              <a:solidFill>
                <a:srgbClr val="008000"/>
              </a:solidFill>
              <a:latin typeface="楷体_GB2312" pitchFamily="49" charset="-122"/>
              <a:ea typeface="楷体_GB2312" pitchFamily="49" charset="-122"/>
            </a:endParaRPr>
          </a:p>
          <a:p>
            <a:pPr algn="l">
              <a:spcBef>
                <a:spcPct val="20000"/>
              </a:spcBef>
            </a:pPr>
            <a:r>
              <a:rPr kumimoji="1" lang="en-US" altLang="zh-CN" sz="2400" b="1">
                <a:solidFill>
                  <a:srgbClr val="008000"/>
                </a:solidFill>
                <a:latin typeface="楷体_GB2312" pitchFamily="49" charset="-122"/>
                <a:ea typeface="楷体_GB2312" pitchFamily="49" charset="-122"/>
              </a:rPr>
              <a:t>10101  99.0</a:t>
            </a:r>
          </a:p>
          <a:p>
            <a:pPr algn="l">
              <a:spcBef>
                <a:spcPct val="20000"/>
              </a:spcBef>
            </a:pPr>
            <a:r>
              <a:rPr kumimoji="1" lang="en-US" altLang="zh-CN" sz="2400" b="1">
                <a:solidFill>
                  <a:srgbClr val="008000"/>
                </a:solidFill>
                <a:latin typeface="楷体_GB2312" pitchFamily="49" charset="-122"/>
                <a:ea typeface="楷体_GB2312" pitchFamily="49" charset="-122"/>
              </a:rPr>
              <a:t>10104  87</a:t>
            </a:r>
            <a:endParaRPr kumimoji="1" lang="en-US" altLang="zh-CN" sz="2800">
              <a:solidFill>
                <a:srgbClr val="800000"/>
              </a:solidFill>
            </a:endParaRPr>
          </a:p>
          <a:p>
            <a:pPr algn="l">
              <a:spcBef>
                <a:spcPct val="20000"/>
              </a:spcBef>
            </a:pPr>
            <a:r>
              <a:rPr kumimoji="1" lang="en-US" altLang="zh-CN" sz="2400" b="1">
                <a:solidFill>
                  <a:srgbClr val="008000"/>
                </a:solidFill>
                <a:latin typeface="楷体_GB2312" pitchFamily="49" charset="-122"/>
                <a:ea typeface="楷体_GB2312" pitchFamily="49" charset="-122"/>
              </a:rPr>
              <a:t>10106   65.0 </a:t>
            </a:r>
          </a:p>
        </p:txBody>
      </p:sp>
    </p:spTree>
    <p:extLst>
      <p:ext uri="{BB962C8B-B14F-4D97-AF65-F5344CB8AC3E}">
        <p14:creationId xmlns:p14="http://schemas.microsoft.com/office/powerpoint/2010/main" val="1916768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3539"/>
                                        </p:tgtEl>
                                        <p:attrNameLst>
                                          <p:attrName>style.visibility</p:attrName>
                                        </p:attrNameLst>
                                      </p:cBhvr>
                                      <p:to>
                                        <p:strVal val="visible"/>
                                      </p:to>
                                    </p:set>
                                    <p:animEffect transition="in" filter="wipe(left)">
                                      <p:cBhvr>
                                        <p:cTn id="7" dur="1000"/>
                                        <p:tgtEl>
                                          <p:spTgt spid="147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3540"/>
                                        </p:tgtEl>
                                        <p:attrNameLst>
                                          <p:attrName>style.visibility</p:attrName>
                                        </p:attrNameLst>
                                      </p:cBhvr>
                                      <p:to>
                                        <p:strVal val="visible"/>
                                      </p:to>
                                    </p:set>
                                    <p:animEffect transition="in" filter="wipe(left)">
                                      <p:cBhvr>
                                        <p:cTn id="12" dur="1000"/>
                                        <p:tgtEl>
                                          <p:spTgt spid="147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9" grpId="0" autoUpdateAnimBg="0"/>
      <p:bldP spid="147354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0835"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§11.2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定义结构体类型变量的方法</a:t>
            </a:r>
          </a:p>
        </p:txBody>
      </p:sp>
      <p:sp>
        <p:nvSpPr>
          <p:cNvPr id="1400836" name="Rectangle 4"/>
          <p:cNvSpPr>
            <a:spLocks noChangeArrowheads="1"/>
          </p:cNvSpPr>
          <p:nvPr/>
        </p:nvSpPr>
        <p:spPr bwMode="auto">
          <a:xfrm>
            <a:off x="2351088" y="1557338"/>
            <a:ext cx="756126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99"/>
              </a:buClr>
              <a:buFont typeface="Wingdings" panose="05000000000000000000" pitchFamily="2" charset="2"/>
              <a:buNone/>
            </a:pPr>
            <a:r>
              <a:rPr lang="en-US" altLang="zh-CN" sz="2800" b="1">
                <a:solidFill>
                  <a:srgbClr val="663300"/>
                </a:solidFill>
                <a:latin typeface="宋体" panose="02010600030101010101" pitchFamily="2" charset="-122"/>
              </a:rPr>
              <a:t>(2)</a:t>
            </a:r>
            <a:r>
              <a:rPr kumimoji="1" lang="zh-CN" altLang="en-US" sz="2800" b="1">
                <a:solidFill>
                  <a:srgbClr val="663300"/>
                </a:solidFill>
                <a:latin typeface="宋体" panose="02010600030101010101" pitchFamily="2" charset="-122"/>
              </a:rPr>
              <a:t>在声明类型的同时定义变量</a:t>
            </a:r>
            <a:endParaRPr kumimoji="1" lang="zh-CN" altLang="en-US" sz="2800">
              <a:solidFill>
                <a:srgbClr val="663300"/>
              </a:solidFill>
              <a:latin typeface="楷体_GB2312" pitchFamily="49" charset="-122"/>
              <a:ea typeface="楷体_GB2312" pitchFamily="49" charset="-122"/>
            </a:endParaRP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这种形式的定义的一般形式为</a:t>
            </a:r>
            <a:r>
              <a:rPr kumimoji="1" lang="en-US" altLang="zh-CN" sz="2800">
                <a:solidFill>
                  <a:srgbClr val="000099"/>
                </a:solidFill>
                <a:latin typeface="楷体_GB2312" pitchFamily="49" charset="-122"/>
                <a:ea typeface="楷体_GB2312" pitchFamily="49" charset="-122"/>
              </a:rPr>
              <a:t>:</a:t>
            </a:r>
          </a:p>
          <a:p>
            <a:pPr algn="l">
              <a:spcBef>
                <a:spcPct val="20000"/>
              </a:spcBef>
            </a:pPr>
            <a:r>
              <a:rPr kumimoji="1" lang="en-US" altLang="zh-CN" sz="2800">
                <a:solidFill>
                  <a:srgbClr val="4D4D4D"/>
                </a:solidFill>
                <a:latin typeface="楷体_GB2312" pitchFamily="49" charset="-122"/>
                <a:ea typeface="楷体_GB2312" pitchFamily="49" charset="-122"/>
              </a:rPr>
              <a:t>      </a:t>
            </a:r>
            <a:r>
              <a:rPr kumimoji="1" lang="en-US" altLang="zh-CN" sz="2800" b="1">
                <a:solidFill>
                  <a:srgbClr val="008000"/>
                </a:solidFill>
                <a:latin typeface="楷体_GB2312" pitchFamily="49" charset="-122"/>
                <a:ea typeface="楷体_GB2312" pitchFamily="49" charset="-122"/>
              </a:rPr>
              <a:t>struct</a:t>
            </a:r>
            <a:r>
              <a:rPr kumimoji="1" lang="zh-CN" altLang="en-US" sz="2800">
                <a:solidFill>
                  <a:srgbClr val="4D4D4D"/>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结构体名</a:t>
            </a:r>
          </a:p>
          <a:p>
            <a:pPr algn="l">
              <a:spcBef>
                <a:spcPct val="20000"/>
              </a:spcBef>
            </a:pPr>
            <a:r>
              <a:rPr kumimoji="1" lang="zh-CN" altLang="en-US" sz="2800">
                <a:solidFill>
                  <a:srgbClr val="4D4D4D"/>
                </a:solidFill>
                <a:latin typeface="楷体_GB2312" pitchFamily="49" charset="-122"/>
                <a:ea typeface="楷体_GB2312" pitchFamily="49" charset="-122"/>
              </a:rPr>
              <a:t>        ｛</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成员表列</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变量名表列；</a:t>
            </a:r>
            <a:r>
              <a:rPr kumimoji="1" lang="zh-CN" altLang="en-US" sz="4400">
                <a:solidFill>
                  <a:srgbClr val="4D4D4D"/>
                </a:solidFill>
              </a:rPr>
              <a:t> </a:t>
            </a:r>
            <a:endParaRPr kumimoji="1" lang="zh-CN" altLang="en-US" sz="2800">
              <a:solidFill>
                <a:srgbClr val="663300"/>
              </a:solidFill>
              <a:latin typeface="楷体_GB2312" pitchFamily="49" charset="-122"/>
              <a:ea typeface="楷体_GB2312" pitchFamily="49" charset="-122"/>
            </a:endParaRPr>
          </a:p>
          <a:p>
            <a:pPr>
              <a:spcBef>
                <a:spcPct val="20000"/>
              </a:spcBef>
            </a:pPr>
            <a:r>
              <a:rPr kumimoji="1" lang="zh-CN" altLang="en-US" sz="2800">
                <a:ea typeface="楷体_GB2312" pitchFamily="49" charset="-122"/>
              </a:rPr>
              <a:t> </a:t>
            </a:r>
          </a:p>
        </p:txBody>
      </p:sp>
    </p:spTree>
    <p:extLst>
      <p:ext uri="{BB962C8B-B14F-4D97-AF65-F5344CB8AC3E}">
        <p14:creationId xmlns:p14="http://schemas.microsoft.com/office/powerpoint/2010/main" val="3623540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0834"/>
                                        </p:tgtEl>
                                        <p:attrNameLst>
                                          <p:attrName>style.visibility</p:attrName>
                                        </p:attrNameLst>
                                      </p:cBhvr>
                                      <p:to>
                                        <p:strVal val="visible"/>
                                      </p:to>
                                    </p:set>
                                    <p:animEffect transition="in" filter="blinds(vertical)">
                                      <p:cBhvr>
                                        <p:cTn id="7" dur="500"/>
                                        <p:tgtEl>
                                          <p:spTgt spid="140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0836"/>
                                        </p:tgtEl>
                                        <p:attrNameLst>
                                          <p:attrName>style.visibility</p:attrName>
                                        </p:attrNameLst>
                                      </p:cBhvr>
                                      <p:to>
                                        <p:strVal val="visible"/>
                                      </p:to>
                                    </p:set>
                                    <p:animEffect transition="in" filter="wipe(left)">
                                      <p:cBhvr>
                                        <p:cTn id="12" dur="1000"/>
                                        <p:tgtEl>
                                          <p:spTgt spid="140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0834" grpId="0" autoUpdateAnimBg="0"/>
      <p:bldP spid="140083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4563" name="Rectangle 3"/>
          <p:cNvSpPr>
            <a:spLocks noChangeArrowheads="1"/>
          </p:cNvSpPr>
          <p:nvPr/>
        </p:nvSpPr>
        <p:spPr bwMode="auto">
          <a:xfrm>
            <a:off x="2135189" y="1125538"/>
            <a:ext cx="79216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latin typeface="黑体" panose="02010609060101010101" pitchFamily="49" charset="-122"/>
                <a:ea typeface="黑体" panose="02010609060101010101" pitchFamily="49" charset="-122"/>
              </a:rPr>
              <a:t>11.8.1</a:t>
            </a:r>
            <a:r>
              <a:rPr kumimoji="1" lang="zh-CN" altLang="en-US" sz="2800" b="1"/>
              <a:t>共用体的概念</a:t>
            </a:r>
            <a:r>
              <a:rPr kumimoji="1" lang="zh-CN" altLang="en-US" sz="2800"/>
              <a:t> </a:t>
            </a:r>
            <a:endParaRPr kumimoji="1" lang="zh-CN" altLang="en-US" sz="2800">
              <a:latin typeface="黑体" panose="02010609060101010101" pitchFamily="49" charset="-122"/>
              <a:ea typeface="黑体" panose="02010609060101010101" pitchFamily="49" charset="-122"/>
            </a:endParaRP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使几个不同的变量共占同一段内存的结构</a:t>
            </a:r>
            <a:r>
              <a:rPr kumimoji="1" lang="zh-CN" altLang="zh-CN" sz="2800">
                <a:solidFill>
                  <a:srgbClr val="000099"/>
                </a:solidFill>
                <a:latin typeface="楷体_GB2312" pitchFamily="49" charset="-122"/>
                <a:ea typeface="楷体_GB2312" pitchFamily="49" charset="-122"/>
              </a:rPr>
              <a:t>称为 </a:t>
            </a:r>
            <a:endParaRPr kumimoji="1" lang="zh-CN" altLang="en-US" sz="2800">
              <a:solidFill>
                <a:srgbClr val="000099"/>
              </a:solidFill>
              <a:latin typeface="楷体_GB2312" pitchFamily="49" charset="-122"/>
              <a:ea typeface="楷体_GB2312" pitchFamily="49" charset="-122"/>
            </a:endParaRPr>
          </a:p>
          <a:p>
            <a:pPr algn="l">
              <a:spcBef>
                <a:spcPct val="20000"/>
              </a:spcBef>
            </a:pP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共用体</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类型的结构</a:t>
            </a:r>
            <a:r>
              <a:rPr kumimoji="1" lang="en-US" altLang="zh-CN" sz="2800">
                <a:solidFill>
                  <a:srgbClr val="000099"/>
                </a:solidFill>
                <a:latin typeface="楷体_GB2312" pitchFamily="49" charset="-122"/>
                <a:ea typeface="楷体_GB2312" pitchFamily="49" charset="-122"/>
              </a:rPr>
              <a:t>.</a:t>
            </a:r>
          </a:p>
        </p:txBody>
      </p:sp>
      <p:sp>
        <p:nvSpPr>
          <p:cNvPr id="1474564" name="Rectangle 4"/>
          <p:cNvSpPr>
            <a:spLocks noChangeArrowheads="1"/>
          </p:cNvSpPr>
          <p:nvPr/>
        </p:nvSpPr>
        <p:spPr bwMode="auto">
          <a:xfrm>
            <a:off x="2135189" y="3213101"/>
            <a:ext cx="79216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rgbClr val="000099"/>
                </a:solidFill>
                <a:latin typeface="楷体_GB2312" pitchFamily="49" charset="-122"/>
                <a:ea typeface="楷体_GB2312" pitchFamily="49" charset="-122"/>
              </a:rPr>
              <a:t>定义共用体类型变量的一般形式为：</a:t>
            </a:r>
          </a:p>
          <a:p>
            <a:pPr algn="l">
              <a:spcBef>
                <a:spcPct val="20000"/>
              </a:spcBef>
            </a:pPr>
            <a:r>
              <a:rPr kumimoji="1" lang="en-US" altLang="zh-CN" sz="2800" b="1">
                <a:solidFill>
                  <a:srgbClr val="008000"/>
                </a:solidFill>
                <a:latin typeface="楷体_GB2312" pitchFamily="49" charset="-122"/>
                <a:ea typeface="楷体_GB2312" pitchFamily="49" charset="-122"/>
              </a:rPr>
              <a:t>union</a:t>
            </a:r>
            <a:r>
              <a:rPr kumimoji="1" lang="zh-CN" altLang="en-US" sz="2800">
                <a:solidFill>
                  <a:srgbClr val="4D4D4D"/>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共用体名</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latin typeface="楷体_GB2312" pitchFamily="49" charset="-122"/>
                <a:ea typeface="楷体_GB2312" pitchFamily="49" charset="-122"/>
              </a:rPr>
              <a:t>｛</a:t>
            </a:r>
            <a:r>
              <a:rPr kumimoji="1" lang="zh-CN" altLang="en-US" sz="2800">
                <a:solidFill>
                  <a:srgbClr val="4D4D4D"/>
                </a:solidFill>
                <a:latin typeface="楷体_GB2312" pitchFamily="49" charset="-122"/>
                <a:ea typeface="楷体_GB2312" pitchFamily="49" charset="-122"/>
              </a:rPr>
              <a:t>          </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zh-CN" altLang="en-US" sz="2800">
                <a:solidFill>
                  <a:srgbClr val="800000"/>
                </a:solidFill>
                <a:latin typeface="楷体_GB2312" pitchFamily="49" charset="-122"/>
                <a:ea typeface="楷体_GB2312" pitchFamily="49" charset="-122"/>
              </a:rPr>
              <a:t>成员表列</a:t>
            </a:r>
          </a:p>
          <a:p>
            <a:pPr algn="l">
              <a:spcBef>
                <a:spcPct val="20000"/>
              </a:spcBef>
            </a:pPr>
            <a:r>
              <a:rPr kumimoji="1" lang="zh-CN" altLang="en-US" sz="2800">
                <a:solidFill>
                  <a:srgbClr val="800000"/>
                </a:solidFill>
                <a:latin typeface="楷体_GB2312" pitchFamily="49" charset="-122"/>
                <a:ea typeface="楷体_GB2312" pitchFamily="49" charset="-122"/>
              </a:rPr>
              <a:t>                </a:t>
            </a:r>
            <a:r>
              <a:rPr kumimoji="1" lang="zh-CN" altLang="en-US" sz="2800">
                <a:latin typeface="楷体_GB2312" pitchFamily="49" charset="-122"/>
                <a:ea typeface="楷体_GB2312" pitchFamily="49" charset="-122"/>
              </a:rPr>
              <a:t>｝</a:t>
            </a:r>
            <a:r>
              <a:rPr kumimoji="1" lang="zh-CN" altLang="en-US" sz="2800">
                <a:solidFill>
                  <a:srgbClr val="800000"/>
                </a:solidFill>
                <a:latin typeface="楷体_GB2312" pitchFamily="49" charset="-122"/>
                <a:ea typeface="楷体_GB2312" pitchFamily="49" charset="-122"/>
              </a:rPr>
              <a:t>变量表列；</a:t>
            </a:r>
          </a:p>
        </p:txBody>
      </p:sp>
      <p:grpSp>
        <p:nvGrpSpPr>
          <p:cNvPr id="2" name="Group 5"/>
          <p:cNvGrpSpPr>
            <a:grpSpLocks/>
          </p:cNvGrpSpPr>
          <p:nvPr/>
        </p:nvGrpSpPr>
        <p:grpSpPr bwMode="auto">
          <a:xfrm>
            <a:off x="6024564" y="549276"/>
            <a:ext cx="4319587" cy="6048375"/>
            <a:chOff x="2835" y="346"/>
            <a:chExt cx="2721" cy="3810"/>
          </a:xfrm>
        </p:grpSpPr>
        <p:sp>
          <p:nvSpPr>
            <p:cNvPr id="1474566" name="Rectangle 6"/>
            <p:cNvSpPr>
              <a:spLocks noChangeArrowheads="1"/>
            </p:cNvSpPr>
            <p:nvPr/>
          </p:nvSpPr>
          <p:spPr bwMode="auto">
            <a:xfrm>
              <a:off x="2835" y="346"/>
              <a:ext cx="2721" cy="381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11-24</a:t>
              </a:r>
            </a:p>
          </p:txBody>
        </p:sp>
        <p:pic>
          <p:nvPicPr>
            <p:cNvPr id="749575" name="Picture 7" descr="k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 y="618"/>
              <a:ext cx="2314" cy="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5846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63"/>
                                        </p:tgtEl>
                                        <p:attrNameLst>
                                          <p:attrName>style.visibility</p:attrName>
                                        </p:attrNameLst>
                                      </p:cBhvr>
                                      <p:to>
                                        <p:strVal val="visible"/>
                                      </p:to>
                                    </p:set>
                                    <p:animEffect transition="in" filter="wipe(left)">
                                      <p:cBhvr>
                                        <p:cTn id="7" dur="1000"/>
                                        <p:tgtEl>
                                          <p:spTgt spid="1474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564"/>
                                        </p:tgtEl>
                                        <p:attrNameLst>
                                          <p:attrName>style.visibility</p:attrName>
                                        </p:attrNameLst>
                                      </p:cBhvr>
                                      <p:to>
                                        <p:strVal val="visible"/>
                                      </p:to>
                                    </p:set>
                                    <p:animEffect transition="in" filter="wipe(left)">
                                      <p:cBhvr>
                                        <p:cTn id="12" dur="1000"/>
                                        <p:tgtEl>
                                          <p:spTgt spid="1474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3" grpId="0" autoUpdateAnimBg="0"/>
      <p:bldP spid="147456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5587" name="Rectangle 3"/>
          <p:cNvSpPr>
            <a:spLocks noChangeArrowheads="1"/>
          </p:cNvSpPr>
          <p:nvPr/>
        </p:nvSpPr>
        <p:spPr bwMode="auto">
          <a:xfrm>
            <a:off x="2135189" y="1125538"/>
            <a:ext cx="79216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CC0000"/>
                </a:solidFill>
                <a:latin typeface="楷体_GB2312" pitchFamily="49" charset="-122"/>
                <a:ea typeface="楷体_GB2312" pitchFamily="49" charset="-122"/>
              </a:rPr>
              <a:t>例如：</a:t>
            </a:r>
          </a:p>
          <a:p>
            <a:pPr algn="l">
              <a:spcBef>
                <a:spcPct val="20000"/>
              </a:spcBef>
            </a:pPr>
            <a:r>
              <a:rPr kumimoji="1" lang="en-US" altLang="zh-CN" sz="2800" b="1">
                <a:solidFill>
                  <a:srgbClr val="008000"/>
                </a:solidFill>
                <a:ea typeface="楷体_GB2312" pitchFamily="49" charset="-122"/>
              </a:rPr>
              <a:t>union data                          union data</a:t>
            </a:r>
          </a:p>
          <a:p>
            <a:pPr algn="l">
              <a:spcBef>
                <a:spcPct val="20000"/>
              </a:spcBef>
            </a:pPr>
            <a:r>
              <a:rPr kumimoji="1" lang="en-US" altLang="zh-CN" sz="2800" b="1">
                <a:solidFill>
                  <a:srgbClr val="008000"/>
                </a:solidFill>
                <a:ea typeface="楷体_GB2312" pitchFamily="49" charset="-122"/>
              </a:rPr>
              <a:t>  </a:t>
            </a:r>
            <a:r>
              <a:rPr kumimoji="1" lang="zh-CN" altLang="en-US" sz="2800" b="1">
                <a:solidFill>
                  <a:srgbClr val="008000"/>
                </a:solidFill>
                <a:ea typeface="楷体_GB2312" pitchFamily="49" charset="-122"/>
              </a:rPr>
              <a:t>｛ </a:t>
            </a:r>
            <a:r>
              <a:rPr kumimoji="1" lang="en-US" altLang="zh-CN" sz="2800" b="1">
                <a:solidFill>
                  <a:srgbClr val="008000"/>
                </a:solidFill>
                <a:ea typeface="楷体_GB2312" pitchFamily="49" charset="-122"/>
              </a:rPr>
              <a:t>int i</a:t>
            </a:r>
            <a:r>
              <a:rPr kumimoji="1" lang="zh-CN" altLang="en-US" sz="2800" b="1">
                <a:solidFill>
                  <a:srgbClr val="008000"/>
                </a:solidFill>
                <a:ea typeface="楷体_GB2312" pitchFamily="49" charset="-122"/>
              </a:rPr>
              <a:t>；                             </a:t>
            </a:r>
            <a:r>
              <a:rPr kumimoji="1" lang="en-US" altLang="zh-CN" sz="2800" b="1">
                <a:solidFill>
                  <a:srgbClr val="008000"/>
                </a:solidFill>
                <a:ea typeface="楷体_GB2312" pitchFamily="49" charset="-122"/>
              </a:rPr>
              <a:t>{  int i;</a:t>
            </a:r>
          </a:p>
          <a:p>
            <a:pPr algn="l">
              <a:spcBef>
                <a:spcPct val="20000"/>
              </a:spcBef>
            </a:pPr>
            <a:r>
              <a:rPr kumimoji="1" lang="en-US" altLang="zh-CN" sz="2800" b="1">
                <a:solidFill>
                  <a:srgbClr val="008000"/>
                </a:solidFill>
                <a:ea typeface="楷体_GB2312" pitchFamily="49" charset="-122"/>
              </a:rPr>
              <a:t>       char ch</a:t>
            </a:r>
            <a:r>
              <a:rPr kumimoji="1" lang="zh-CN" altLang="en-US" sz="2800" b="1">
                <a:solidFill>
                  <a:srgbClr val="008000"/>
                </a:solidFill>
                <a:ea typeface="楷体_GB2312" pitchFamily="49" charset="-122"/>
              </a:rPr>
              <a:t>； </a:t>
            </a:r>
            <a:r>
              <a:rPr kumimoji="1" lang="zh-CN" altLang="en-US" sz="2800" b="1">
                <a:ea typeface="黑体" panose="02010609060101010101" pitchFamily="49" charset="-122"/>
              </a:rPr>
              <a:t>或</a:t>
            </a:r>
            <a:r>
              <a:rPr kumimoji="1" lang="zh-CN" altLang="en-US" sz="2800" b="1">
                <a:solidFill>
                  <a:srgbClr val="008000"/>
                </a:solidFill>
                <a:ea typeface="楷体_GB2312" pitchFamily="49" charset="-122"/>
              </a:rPr>
              <a:t>                      </a:t>
            </a:r>
            <a:r>
              <a:rPr kumimoji="1" lang="en-US" altLang="zh-CN" sz="2800" b="1">
                <a:solidFill>
                  <a:srgbClr val="008000"/>
                </a:solidFill>
                <a:ea typeface="楷体_GB2312" pitchFamily="49" charset="-122"/>
              </a:rPr>
              <a:t>char ch;</a:t>
            </a:r>
          </a:p>
          <a:p>
            <a:pPr algn="l">
              <a:spcBef>
                <a:spcPct val="20000"/>
              </a:spcBef>
            </a:pPr>
            <a:r>
              <a:rPr kumimoji="1" lang="en-US" altLang="zh-CN" sz="2800" b="1">
                <a:solidFill>
                  <a:srgbClr val="008000"/>
                </a:solidFill>
                <a:ea typeface="楷体_GB2312" pitchFamily="49" charset="-122"/>
              </a:rPr>
              <a:t>        float f</a:t>
            </a:r>
            <a:r>
              <a:rPr kumimoji="1" lang="zh-CN" altLang="en-US" sz="2800" b="1">
                <a:solidFill>
                  <a:srgbClr val="008000"/>
                </a:solidFill>
                <a:ea typeface="楷体_GB2312" pitchFamily="49" charset="-122"/>
              </a:rPr>
              <a:t>；                             </a:t>
            </a:r>
            <a:r>
              <a:rPr kumimoji="1" lang="en-US" altLang="zh-CN" sz="2800" b="1">
                <a:solidFill>
                  <a:srgbClr val="008000"/>
                </a:solidFill>
                <a:ea typeface="楷体_GB2312" pitchFamily="49" charset="-122"/>
              </a:rPr>
              <a:t>float f</a:t>
            </a:r>
            <a:r>
              <a:rPr kumimoji="1" lang="zh-CN" altLang="en-US" sz="2800" b="1">
                <a:solidFill>
                  <a:srgbClr val="008000"/>
                </a:solidFill>
                <a:ea typeface="楷体_GB2312" pitchFamily="49" charset="-122"/>
              </a:rPr>
              <a:t>；</a:t>
            </a:r>
          </a:p>
          <a:p>
            <a:pPr algn="l">
              <a:spcBef>
                <a:spcPct val="20000"/>
              </a:spcBef>
            </a:pPr>
            <a:r>
              <a:rPr kumimoji="1" lang="zh-CN" altLang="en-US" sz="2800" b="1">
                <a:solidFill>
                  <a:srgbClr val="008000"/>
                </a:solidFill>
                <a:ea typeface="楷体_GB2312" pitchFamily="49" charset="-122"/>
              </a:rPr>
              <a:t>　｝</a:t>
            </a:r>
            <a:r>
              <a:rPr kumimoji="1" lang="en-US" altLang="zh-CN" sz="2800" b="1">
                <a:solidFill>
                  <a:srgbClr val="008000"/>
                </a:solidFill>
                <a:ea typeface="楷体_GB2312" pitchFamily="49" charset="-122"/>
              </a:rPr>
              <a:t>a,b,c;                              };union data a,b,c;</a:t>
            </a:r>
          </a:p>
        </p:txBody>
      </p:sp>
    </p:spTree>
    <p:extLst>
      <p:ext uri="{BB962C8B-B14F-4D97-AF65-F5344CB8AC3E}">
        <p14:creationId xmlns:p14="http://schemas.microsoft.com/office/powerpoint/2010/main" val="4041650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5587"/>
                                        </p:tgtEl>
                                        <p:attrNameLst>
                                          <p:attrName>style.visibility</p:attrName>
                                        </p:attrNameLst>
                                      </p:cBhvr>
                                      <p:to>
                                        <p:strVal val="visible"/>
                                      </p:to>
                                    </p:set>
                                    <p:animEffect transition="in" filter="wipe(left)">
                                      <p:cBhvr>
                                        <p:cTn id="7" dur="1000"/>
                                        <p:tgtEl>
                                          <p:spTgt spid="147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6611" name="Rectangle 3"/>
          <p:cNvSpPr>
            <a:spLocks noChangeArrowheads="1"/>
          </p:cNvSpPr>
          <p:nvPr/>
        </p:nvSpPr>
        <p:spPr bwMode="auto">
          <a:xfrm>
            <a:off x="2135189" y="1125538"/>
            <a:ext cx="79216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latin typeface="黑体" panose="02010609060101010101" pitchFamily="49" charset="-122"/>
                <a:ea typeface="黑体" panose="02010609060101010101" pitchFamily="49" charset="-122"/>
              </a:rPr>
              <a:t>共用体和结构体的比较：</a:t>
            </a:r>
          </a:p>
          <a:p>
            <a:pPr algn="l">
              <a:spcBef>
                <a:spcPct val="20000"/>
              </a:spcBef>
              <a:buFontTx/>
              <a:buChar char="•"/>
            </a:pPr>
            <a:r>
              <a:rPr kumimoji="1" lang="zh-CN" altLang="en-US" sz="2800">
                <a:solidFill>
                  <a:srgbClr val="4D4D4D"/>
                </a:solidFill>
                <a:ea typeface="楷体_GB2312" pitchFamily="49" charset="-122"/>
              </a:rPr>
              <a:t>      </a:t>
            </a:r>
            <a:r>
              <a:rPr kumimoji="1" lang="zh-CN" altLang="en-US" sz="2800">
                <a:solidFill>
                  <a:srgbClr val="000099"/>
                </a:solidFill>
                <a:latin typeface="楷体_GB2312" pitchFamily="49" charset="-122"/>
                <a:ea typeface="楷体_GB2312" pitchFamily="49" charset="-122"/>
              </a:rPr>
              <a:t>结构体变量所占内存长度是各成员占的内存长度之和。每个成员分别占有其自己的内存单元。</a:t>
            </a:r>
          </a:p>
          <a:p>
            <a:pPr algn="l">
              <a:spcBef>
                <a:spcPct val="20000"/>
              </a:spcBef>
              <a:buFontTx/>
              <a:buChar char="•"/>
            </a:pPr>
            <a:r>
              <a:rPr kumimoji="1" lang="zh-CN" altLang="en-US" sz="2800">
                <a:solidFill>
                  <a:srgbClr val="4D4D4D"/>
                </a:solidFill>
                <a:ea typeface="楷体_GB2312" pitchFamily="49" charset="-122"/>
              </a:rPr>
              <a:t>　  </a:t>
            </a:r>
            <a:r>
              <a:rPr kumimoji="1" lang="zh-CN" altLang="en-US" sz="2800">
                <a:solidFill>
                  <a:srgbClr val="800000"/>
                </a:solidFill>
                <a:ea typeface="楷体_GB2312" pitchFamily="49" charset="-122"/>
              </a:rPr>
              <a:t>共用体变量所占的内存长度等于最长的成员的长度。</a:t>
            </a:r>
          </a:p>
          <a:p>
            <a:pPr algn="l">
              <a:spcBef>
                <a:spcPct val="20000"/>
              </a:spcBef>
            </a:pPr>
            <a:r>
              <a:rPr kumimoji="1" lang="zh-CN" altLang="en-US" sz="2800">
                <a:solidFill>
                  <a:srgbClr val="000099"/>
                </a:solidFill>
                <a:latin typeface="楷体_GB2312" pitchFamily="49" charset="-122"/>
                <a:ea typeface="楷体_GB2312" pitchFamily="49" charset="-122"/>
              </a:rPr>
              <a:t>  </a:t>
            </a:r>
            <a:endParaRPr kumimoji="1" lang="zh-CN" altLang="en-US" sz="2400">
              <a:latin typeface="楷体_GB2312" pitchFamily="49" charset="-122"/>
              <a:ea typeface="楷体_GB2312" pitchFamily="49" charset="-122"/>
            </a:endParaRPr>
          </a:p>
        </p:txBody>
      </p:sp>
      <p:sp>
        <p:nvSpPr>
          <p:cNvPr id="1476612" name="Rectangle 4"/>
          <p:cNvSpPr>
            <a:spLocks noChangeArrowheads="1"/>
          </p:cNvSpPr>
          <p:nvPr/>
        </p:nvSpPr>
        <p:spPr bwMode="auto">
          <a:xfrm>
            <a:off x="2135189" y="1125538"/>
            <a:ext cx="79216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latin typeface="黑体" panose="02010609060101010101" pitchFamily="49" charset="-122"/>
                <a:ea typeface="黑体" panose="02010609060101010101" pitchFamily="49" charset="-122"/>
              </a:rPr>
              <a:t>共用体和结构体的比较：</a:t>
            </a:r>
          </a:p>
          <a:p>
            <a:pPr algn="l">
              <a:spcBef>
                <a:spcPct val="20000"/>
              </a:spcBef>
              <a:buFontTx/>
              <a:buChar char="•"/>
            </a:pPr>
            <a:r>
              <a:rPr kumimoji="1" lang="zh-CN" altLang="en-US" sz="2800">
                <a:solidFill>
                  <a:srgbClr val="4D4D4D"/>
                </a:solidFill>
                <a:ea typeface="楷体_GB2312" pitchFamily="49" charset="-122"/>
              </a:rPr>
              <a:t>      </a:t>
            </a:r>
            <a:r>
              <a:rPr kumimoji="1" lang="zh-CN" altLang="en-US" sz="2800">
                <a:solidFill>
                  <a:srgbClr val="000099"/>
                </a:solidFill>
                <a:latin typeface="楷体_GB2312" pitchFamily="49" charset="-122"/>
                <a:ea typeface="楷体_GB2312" pitchFamily="49" charset="-122"/>
              </a:rPr>
              <a:t>结构体变量所占内存长度是各成员占的内存长度之和。每个成员分别占有其自己的内存单元。</a:t>
            </a:r>
          </a:p>
          <a:p>
            <a:pPr algn="l">
              <a:spcBef>
                <a:spcPct val="20000"/>
              </a:spcBef>
              <a:buFontTx/>
              <a:buChar char="•"/>
            </a:pPr>
            <a:r>
              <a:rPr kumimoji="1" lang="zh-CN" altLang="en-US" sz="2800">
                <a:solidFill>
                  <a:srgbClr val="4D4D4D"/>
                </a:solidFill>
                <a:ea typeface="楷体_GB2312" pitchFamily="49" charset="-122"/>
              </a:rPr>
              <a:t>　  </a:t>
            </a:r>
            <a:r>
              <a:rPr kumimoji="1" lang="zh-CN" altLang="en-US" sz="2800">
                <a:solidFill>
                  <a:srgbClr val="800000"/>
                </a:solidFill>
                <a:ea typeface="楷体_GB2312" pitchFamily="49" charset="-122"/>
              </a:rPr>
              <a:t>共用体变量所占的内存长度等于最长的成员的长度。</a:t>
            </a:r>
          </a:p>
          <a:p>
            <a:pPr algn="l">
              <a:spcBef>
                <a:spcPct val="20000"/>
              </a:spcBef>
            </a:pPr>
            <a:r>
              <a:rPr kumimoji="1" lang="zh-CN" altLang="en-US" sz="2800">
                <a:solidFill>
                  <a:srgbClr val="000099"/>
                </a:solidFill>
                <a:latin typeface="楷体_GB2312" pitchFamily="49" charset="-122"/>
                <a:ea typeface="楷体_GB2312" pitchFamily="49" charset="-122"/>
              </a:rPr>
              <a:t>  </a:t>
            </a:r>
            <a:endParaRPr kumimoji="1" lang="zh-CN" altLang="en-US" sz="2400">
              <a:latin typeface="楷体_GB2312" pitchFamily="49" charset="-122"/>
              <a:ea typeface="楷体_GB2312" pitchFamily="49" charset="-122"/>
            </a:endParaRPr>
          </a:p>
        </p:txBody>
      </p:sp>
      <p:sp>
        <p:nvSpPr>
          <p:cNvPr id="1476613" name="Rectangle 5"/>
          <p:cNvSpPr>
            <a:spLocks noChangeArrowheads="1"/>
          </p:cNvSpPr>
          <p:nvPr/>
        </p:nvSpPr>
        <p:spPr bwMode="auto">
          <a:xfrm>
            <a:off x="2279651" y="4149725"/>
            <a:ext cx="79216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u="sng">
                <a:solidFill>
                  <a:srgbClr val="CC0000"/>
                </a:solidFill>
                <a:latin typeface="楷体_GB2312" pitchFamily="49" charset="-122"/>
                <a:ea typeface="楷体_GB2312" pitchFamily="49" charset="-122"/>
              </a:rPr>
              <a:t>例如</a:t>
            </a:r>
            <a:r>
              <a:rPr kumimoji="1" lang="en-US" altLang="zh-CN" sz="2800" b="1" u="sng">
                <a:solidFill>
                  <a:srgbClr val="CC0000"/>
                </a:solidFill>
                <a:latin typeface="楷体_GB2312" pitchFamily="49" charset="-122"/>
                <a:ea typeface="楷体_GB2312" pitchFamily="49" charset="-122"/>
              </a:rPr>
              <a:t>:</a:t>
            </a:r>
            <a:r>
              <a:rPr kumimoji="1" lang="zh-CN" altLang="en-US" sz="2800">
                <a:latin typeface="楷体_GB2312" pitchFamily="49" charset="-122"/>
                <a:ea typeface="楷体_GB2312" pitchFamily="49" charset="-122"/>
              </a:rPr>
              <a:t>上面定义的</a:t>
            </a:r>
            <a:r>
              <a:rPr kumimoji="1" lang="zh-CN" altLang="en-US" sz="2800">
                <a:ea typeface="楷体_GB2312" pitchFamily="49" charset="-122"/>
              </a:rPr>
              <a:t>“</a:t>
            </a:r>
            <a:r>
              <a:rPr kumimoji="1" lang="zh-CN" altLang="en-US" sz="2800">
                <a:latin typeface="楷体_GB2312" pitchFamily="49" charset="-122"/>
                <a:ea typeface="楷体_GB2312" pitchFamily="49" charset="-122"/>
              </a:rPr>
              <a:t>共用体</a:t>
            </a:r>
            <a:r>
              <a:rPr kumimoji="1" lang="zh-CN" altLang="en-US" sz="2800">
                <a:ea typeface="楷体_GB2312" pitchFamily="49" charset="-122"/>
              </a:rPr>
              <a:t>”</a:t>
            </a:r>
            <a:r>
              <a:rPr kumimoji="1" lang="zh-CN" altLang="en-US" sz="2800">
                <a:latin typeface="楷体_GB2312" pitchFamily="49" charset="-122"/>
                <a:ea typeface="楷体_GB2312" pitchFamily="49" charset="-122"/>
              </a:rPr>
              <a:t>变量ａ、ｂ、ｃ各占４</a:t>
            </a:r>
          </a:p>
          <a:p>
            <a:pPr algn="l">
              <a:spcBef>
                <a:spcPct val="20000"/>
              </a:spcBef>
            </a:pPr>
            <a:r>
              <a:rPr kumimoji="1" lang="zh-CN" altLang="en-US" sz="2800">
                <a:latin typeface="楷体_GB2312" pitchFamily="49" charset="-122"/>
                <a:ea typeface="楷体_GB2312" pitchFamily="49" charset="-122"/>
              </a:rPr>
              <a:t>个字节（因为一个实型变量占４个字节），而不</a:t>
            </a:r>
          </a:p>
          <a:p>
            <a:pPr algn="l">
              <a:spcBef>
                <a:spcPct val="20000"/>
              </a:spcBef>
            </a:pPr>
            <a:r>
              <a:rPr kumimoji="1" lang="zh-CN" altLang="en-US" sz="2800">
                <a:latin typeface="楷体_GB2312" pitchFamily="49" charset="-122"/>
                <a:ea typeface="楷体_GB2312" pitchFamily="49" charset="-122"/>
              </a:rPr>
              <a:t>是各占２＋１＋４＝７个字节。</a:t>
            </a:r>
          </a:p>
          <a:p>
            <a:pPr algn="l">
              <a:spcBef>
                <a:spcPct val="20000"/>
              </a:spcBef>
            </a:pPr>
            <a:r>
              <a:rPr kumimoji="1" lang="zh-CN" altLang="en-US" sz="2800">
                <a:solidFill>
                  <a:srgbClr val="000099"/>
                </a:solidFill>
                <a:latin typeface="楷体_GB2312" pitchFamily="49" charset="-122"/>
                <a:ea typeface="楷体_GB2312" pitchFamily="49" charset="-122"/>
              </a:rPr>
              <a:t>  </a:t>
            </a:r>
          </a:p>
        </p:txBody>
      </p:sp>
    </p:spTree>
    <p:extLst>
      <p:ext uri="{BB962C8B-B14F-4D97-AF65-F5344CB8AC3E}">
        <p14:creationId xmlns:p14="http://schemas.microsoft.com/office/powerpoint/2010/main" val="32761279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6611"/>
                                        </p:tgtEl>
                                        <p:attrNameLst>
                                          <p:attrName>style.visibility</p:attrName>
                                        </p:attrNameLst>
                                      </p:cBhvr>
                                      <p:to>
                                        <p:strVal val="visible"/>
                                      </p:to>
                                    </p:set>
                                    <p:animEffect transition="in" filter="wipe(left)">
                                      <p:cBhvr>
                                        <p:cTn id="7" dur="1000"/>
                                        <p:tgtEl>
                                          <p:spTgt spid="1476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6612"/>
                                        </p:tgtEl>
                                        <p:attrNameLst>
                                          <p:attrName>style.visibility</p:attrName>
                                        </p:attrNameLst>
                                      </p:cBhvr>
                                      <p:to>
                                        <p:strVal val="visible"/>
                                      </p:to>
                                    </p:set>
                                    <p:animEffect transition="in" filter="wipe(left)">
                                      <p:cBhvr>
                                        <p:cTn id="12" dur="1000"/>
                                        <p:tgtEl>
                                          <p:spTgt spid="1476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6613"/>
                                        </p:tgtEl>
                                        <p:attrNameLst>
                                          <p:attrName>style.visibility</p:attrName>
                                        </p:attrNameLst>
                                      </p:cBhvr>
                                      <p:to>
                                        <p:strVal val="visible"/>
                                      </p:to>
                                    </p:set>
                                    <p:animEffect transition="in" filter="wipe(left)">
                                      <p:cBhvr>
                                        <p:cTn id="17" dur="1000"/>
                                        <p:tgtEl>
                                          <p:spTgt spid="1476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1" grpId="0" autoUpdateAnimBg="0"/>
      <p:bldP spid="1476612" grpId="0" autoUpdateAnimBg="0"/>
      <p:bldP spid="147661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7635" name="Rectangle 3"/>
          <p:cNvSpPr>
            <a:spLocks noChangeArrowheads="1"/>
          </p:cNvSpPr>
          <p:nvPr/>
        </p:nvSpPr>
        <p:spPr bwMode="auto">
          <a:xfrm>
            <a:off x="2063751" y="1268414"/>
            <a:ext cx="7777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b="1">
                <a:latin typeface="宋体" panose="02010600030101010101" pitchFamily="2" charset="-122"/>
              </a:rPr>
              <a:t>11.8.2 </a:t>
            </a:r>
            <a:r>
              <a:rPr kumimoji="1" lang="zh-CN" altLang="en-US" sz="2800" b="1">
                <a:latin typeface="宋体" panose="02010600030101010101" pitchFamily="2" charset="-122"/>
              </a:rPr>
              <a:t>共用体变量的引用方式</a:t>
            </a:r>
            <a:r>
              <a:rPr kumimoji="1" lang="zh-CN" altLang="en-US" sz="2800">
                <a:solidFill>
                  <a:srgbClr val="4D4D4D"/>
                </a:solidFill>
                <a:latin typeface="宋体" panose="02010600030101010101" pitchFamily="2" charset="-122"/>
              </a:rPr>
              <a:t> </a:t>
            </a:r>
            <a:endParaRPr kumimoji="1" lang="zh-CN" altLang="en-US" sz="2800" b="1">
              <a:latin typeface="宋体" panose="02010600030101010101" pitchFamily="2" charset="-122"/>
            </a:endParaRPr>
          </a:p>
          <a:p>
            <a:pPr algn="l">
              <a:spcBef>
                <a:spcPct val="20000"/>
              </a:spcBef>
            </a:pPr>
            <a:r>
              <a:rPr kumimoji="1" lang="zh-CN" altLang="en-US" sz="2800">
                <a:solidFill>
                  <a:srgbClr val="800000"/>
                </a:solidFill>
                <a:ea typeface="楷体_GB2312" pitchFamily="49" charset="-122"/>
              </a:rPr>
              <a:t>    只有先定义了共用体变量才能引用它，而且不</a:t>
            </a:r>
          </a:p>
          <a:p>
            <a:pPr algn="l">
              <a:spcBef>
                <a:spcPct val="20000"/>
              </a:spcBef>
            </a:pPr>
            <a:r>
              <a:rPr kumimoji="1" lang="zh-CN" altLang="en-US" sz="2800">
                <a:solidFill>
                  <a:srgbClr val="800000"/>
                </a:solidFill>
                <a:ea typeface="楷体_GB2312" pitchFamily="49" charset="-122"/>
              </a:rPr>
              <a:t>能引用共用体变量，而只能引用共用体变量中的</a:t>
            </a:r>
          </a:p>
          <a:p>
            <a:pPr algn="l">
              <a:spcBef>
                <a:spcPct val="20000"/>
              </a:spcBef>
            </a:pPr>
            <a:r>
              <a:rPr kumimoji="1" lang="zh-CN" altLang="en-US" sz="2800">
                <a:solidFill>
                  <a:srgbClr val="800000"/>
                </a:solidFill>
                <a:ea typeface="楷体_GB2312" pitchFamily="49" charset="-122"/>
              </a:rPr>
              <a:t>成员。</a:t>
            </a:r>
            <a:endParaRPr kumimoji="1" lang="zh-CN" altLang="en-US" sz="2800">
              <a:solidFill>
                <a:srgbClr val="000099"/>
              </a:solidFill>
              <a:latin typeface="楷体_GB2312" pitchFamily="49" charset="-122"/>
              <a:ea typeface="楷体_GB2312" pitchFamily="49" charset="-122"/>
            </a:endParaRPr>
          </a:p>
        </p:txBody>
      </p:sp>
      <p:sp>
        <p:nvSpPr>
          <p:cNvPr id="1477636" name="Rectangle 4"/>
          <p:cNvSpPr>
            <a:spLocks noChangeArrowheads="1"/>
          </p:cNvSpPr>
          <p:nvPr/>
        </p:nvSpPr>
        <p:spPr bwMode="auto">
          <a:xfrm>
            <a:off x="2351088" y="3286126"/>
            <a:ext cx="77771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3200" b="1">
                <a:solidFill>
                  <a:srgbClr val="CC0000"/>
                </a:solidFill>
              </a:rPr>
              <a:t>例如</a:t>
            </a:r>
            <a:r>
              <a:rPr kumimoji="1" lang="en-US" altLang="zh-CN" sz="3200" b="1">
                <a:solidFill>
                  <a:srgbClr val="CC0000"/>
                </a:solidFill>
              </a:rPr>
              <a:t>:</a:t>
            </a:r>
            <a:r>
              <a:rPr kumimoji="1" lang="zh-CN" altLang="en-US" sz="2800" b="1"/>
              <a:t>前面定义了</a:t>
            </a:r>
            <a:r>
              <a:rPr kumimoji="1" lang="en-US" altLang="zh-CN" sz="2800" b="1"/>
              <a:t>a</a:t>
            </a:r>
            <a:r>
              <a:rPr kumimoji="1" lang="zh-CN" altLang="en-US" sz="2800" b="1"/>
              <a:t>、</a:t>
            </a:r>
            <a:r>
              <a:rPr kumimoji="1" lang="en-US" altLang="zh-CN" sz="2800" b="1"/>
              <a:t>b</a:t>
            </a:r>
            <a:r>
              <a:rPr kumimoji="1" lang="zh-CN" altLang="en-US" sz="2800" b="1"/>
              <a:t>、</a:t>
            </a:r>
            <a:r>
              <a:rPr kumimoji="1" lang="en-US" altLang="zh-CN" sz="2800" b="1"/>
              <a:t>c</a:t>
            </a:r>
            <a:r>
              <a:rPr kumimoji="1" lang="zh-CN" altLang="en-US" sz="2800" b="1"/>
              <a:t>为共用体变量</a:t>
            </a:r>
            <a:r>
              <a:rPr kumimoji="1" lang="zh-CN" altLang="en-US" sz="4400">
                <a:solidFill>
                  <a:srgbClr val="4D4D4D"/>
                </a:solidFill>
              </a:rPr>
              <a:t> </a:t>
            </a:r>
            <a:endParaRPr kumimoji="1" lang="zh-CN" altLang="en-US" sz="2800">
              <a:solidFill>
                <a:srgbClr val="000099"/>
              </a:solidFill>
              <a:latin typeface="楷体_GB2312" pitchFamily="49" charset="-122"/>
              <a:ea typeface="楷体_GB2312" pitchFamily="49" charset="-122"/>
            </a:endParaRPr>
          </a:p>
          <a:p>
            <a:pPr algn="l">
              <a:spcBef>
                <a:spcPct val="20000"/>
              </a:spcBef>
              <a:buFontTx/>
              <a:buChar char="•"/>
            </a:pPr>
            <a:r>
              <a:rPr kumimoji="1" lang="zh-CN" altLang="en-US" sz="2800">
                <a:solidFill>
                  <a:srgbClr val="000099"/>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a.i </a:t>
            </a:r>
            <a:r>
              <a:rPr kumimoji="1" lang="zh-CN" altLang="en-US" sz="2400">
                <a:solidFill>
                  <a:srgbClr val="800000"/>
                </a:solidFill>
                <a:latin typeface="楷体_GB2312" pitchFamily="49" charset="-122"/>
                <a:ea typeface="楷体_GB2312" pitchFamily="49" charset="-122"/>
              </a:rPr>
              <a:t>（引用共用体变量中的整型变量ｉ）</a:t>
            </a:r>
          </a:p>
          <a:p>
            <a:pPr algn="l">
              <a:spcBef>
                <a:spcPct val="20000"/>
              </a:spcBef>
              <a:buFontTx/>
              <a:buChar char="•"/>
            </a:pPr>
            <a:r>
              <a:rPr kumimoji="1" lang="zh-CN" altLang="en-US" sz="2800">
                <a:solidFill>
                  <a:srgbClr val="000099"/>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a.ch</a:t>
            </a:r>
            <a:r>
              <a:rPr kumimoji="1" lang="zh-CN" altLang="en-US" sz="2400">
                <a:solidFill>
                  <a:srgbClr val="800000"/>
                </a:solidFill>
                <a:latin typeface="楷体_GB2312" pitchFamily="49" charset="-122"/>
                <a:ea typeface="楷体_GB2312" pitchFamily="49" charset="-122"/>
              </a:rPr>
              <a:t>（引用共用体变量中的字符变量ｃｈ）</a:t>
            </a:r>
          </a:p>
          <a:p>
            <a:pPr algn="l">
              <a:spcBef>
                <a:spcPct val="20000"/>
              </a:spcBef>
              <a:buFontTx/>
              <a:buChar char="•"/>
            </a:pPr>
            <a:r>
              <a:rPr kumimoji="1" lang="zh-CN" altLang="en-US" sz="2800">
                <a:solidFill>
                  <a:srgbClr val="000099"/>
                </a:solidFill>
                <a:latin typeface="楷体_GB2312" pitchFamily="49" charset="-122"/>
                <a:ea typeface="楷体_GB2312" pitchFamily="49" charset="-122"/>
              </a:rPr>
              <a:t> </a:t>
            </a:r>
            <a:r>
              <a:rPr kumimoji="1" lang="en-US" altLang="zh-CN" sz="2800">
                <a:solidFill>
                  <a:srgbClr val="000099"/>
                </a:solidFill>
                <a:latin typeface="楷体_GB2312" pitchFamily="49" charset="-122"/>
                <a:ea typeface="楷体_GB2312" pitchFamily="49" charset="-122"/>
              </a:rPr>
              <a:t>a.f </a:t>
            </a:r>
            <a:r>
              <a:rPr kumimoji="1" lang="zh-CN" altLang="en-US" sz="2400">
                <a:solidFill>
                  <a:srgbClr val="800000"/>
                </a:solidFill>
                <a:latin typeface="楷体_GB2312" pitchFamily="49" charset="-122"/>
                <a:ea typeface="楷体_GB2312" pitchFamily="49" charset="-122"/>
              </a:rPr>
              <a:t>（引用共用体变量中的实型变量ｆ）</a:t>
            </a:r>
          </a:p>
        </p:txBody>
      </p:sp>
    </p:spTree>
    <p:extLst>
      <p:ext uri="{BB962C8B-B14F-4D97-AF65-F5344CB8AC3E}">
        <p14:creationId xmlns:p14="http://schemas.microsoft.com/office/powerpoint/2010/main" val="2000276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7635"/>
                                        </p:tgtEl>
                                        <p:attrNameLst>
                                          <p:attrName>style.visibility</p:attrName>
                                        </p:attrNameLst>
                                      </p:cBhvr>
                                      <p:to>
                                        <p:strVal val="visible"/>
                                      </p:to>
                                    </p:set>
                                    <p:animEffect transition="in" filter="wipe(left)">
                                      <p:cBhvr>
                                        <p:cTn id="7" dur="1000"/>
                                        <p:tgtEl>
                                          <p:spTgt spid="1477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7636"/>
                                        </p:tgtEl>
                                        <p:attrNameLst>
                                          <p:attrName>style.visibility</p:attrName>
                                        </p:attrNameLst>
                                      </p:cBhvr>
                                      <p:to>
                                        <p:strVal val="visible"/>
                                      </p:to>
                                    </p:set>
                                    <p:animEffect transition="in" filter="wipe(left)">
                                      <p:cBhvr>
                                        <p:cTn id="12" dur="1000"/>
                                        <p:tgtEl>
                                          <p:spTgt spid="147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5" grpId="0" autoUpdateAnimBg="0"/>
      <p:bldP spid="147763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8659" name="Rectangle 3"/>
          <p:cNvSpPr>
            <a:spLocks noChangeArrowheads="1"/>
          </p:cNvSpPr>
          <p:nvPr/>
        </p:nvSpPr>
        <p:spPr bwMode="auto">
          <a:xfrm>
            <a:off x="1919289" y="3716338"/>
            <a:ext cx="85677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endParaRPr lang="en-US" altLang="zh-CN" sz="2400">
              <a:latin typeface="楷体_GB2312" pitchFamily="49" charset="-122"/>
              <a:ea typeface="楷体_GB2312" pitchFamily="49" charset="-122"/>
            </a:endParaRPr>
          </a:p>
          <a:p>
            <a:pPr algn="l" eaLnBrk="1" hangingPunct="1"/>
            <a:endParaRPr lang="en-US" altLang="zh-CN" sz="2400">
              <a:solidFill>
                <a:srgbClr val="000099"/>
              </a:solidFill>
              <a:latin typeface="楷体_GB2312" pitchFamily="49" charset="-122"/>
              <a:ea typeface="楷体_GB2312" pitchFamily="49" charset="-122"/>
            </a:endParaRPr>
          </a:p>
          <a:p>
            <a:pPr algn="l" eaLnBrk="1" hangingPunct="1"/>
            <a:r>
              <a:rPr lang="en-US" altLang="zh-CN" sz="2400"/>
              <a:t> </a:t>
            </a:r>
          </a:p>
        </p:txBody>
      </p:sp>
      <p:sp>
        <p:nvSpPr>
          <p:cNvPr id="1478660" name="Rectangle 4"/>
          <p:cNvSpPr>
            <a:spLocks noChangeArrowheads="1"/>
          </p:cNvSpPr>
          <p:nvPr/>
        </p:nvSpPr>
        <p:spPr bwMode="auto">
          <a:xfrm>
            <a:off x="2135189" y="1125539"/>
            <a:ext cx="792162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b="1">
                <a:latin typeface="宋体" panose="02010600030101010101" pitchFamily="2" charset="-122"/>
              </a:rPr>
              <a:t>11.8.3 </a:t>
            </a:r>
            <a:r>
              <a:rPr kumimoji="1" lang="zh-CN" altLang="en-US" sz="2800" b="1">
                <a:latin typeface="宋体" panose="02010600030101010101" pitchFamily="2" charset="-122"/>
              </a:rPr>
              <a:t>共用体类型数据的特点</a:t>
            </a:r>
          </a:p>
          <a:p>
            <a:pPr algn="l">
              <a:spcBef>
                <a:spcPct val="20000"/>
              </a:spcBef>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同一个内存段可以用来存放几种不同类型的成员，但在每一瞬时只能存放其中一种，而不是同时存放几种。</a:t>
            </a:r>
          </a:p>
          <a:p>
            <a:pPr algn="l">
              <a:spcBef>
                <a:spcPct val="20000"/>
              </a:spcBef>
            </a:pPr>
            <a:r>
              <a:rPr lang="en-US" altLang="zh-CN" sz="2800">
                <a:solidFill>
                  <a:srgbClr val="000099"/>
                </a:solidFill>
                <a:latin typeface="楷体_GB2312" pitchFamily="49" charset="-122"/>
                <a:ea typeface="楷体_GB2312" pitchFamily="49" charset="-122"/>
              </a:rPr>
              <a:t>(2) </a:t>
            </a:r>
            <a:r>
              <a:rPr lang="zh-CN" altLang="en-US" sz="2800">
                <a:solidFill>
                  <a:srgbClr val="000099"/>
                </a:solidFill>
                <a:latin typeface="楷体_GB2312" pitchFamily="49" charset="-122"/>
                <a:ea typeface="楷体_GB2312" pitchFamily="49" charset="-122"/>
              </a:rPr>
              <a:t>共用体变量中起作用的成员是最后一次存放的成员，在存入一个新的成员后原有的成员就失去作用。</a:t>
            </a:r>
            <a:r>
              <a:rPr lang="zh-CN" altLang="en-US" sz="2800">
                <a:latin typeface="楷体_GB2312" pitchFamily="49" charset="-122"/>
                <a:ea typeface="楷体_GB2312" pitchFamily="49" charset="-122"/>
              </a:rPr>
              <a:t>  </a:t>
            </a:r>
          </a:p>
          <a:p>
            <a:pPr algn="l">
              <a:spcBef>
                <a:spcPct val="20000"/>
              </a:spcBef>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共用体变量的地址和它的各成员的地址都是同一地址。</a:t>
            </a:r>
            <a:r>
              <a:rPr kumimoji="1" lang="zh-CN" altLang="en-US" sz="2800">
                <a:solidFill>
                  <a:srgbClr val="000099"/>
                </a:solidFill>
                <a:latin typeface="楷体_GB2312" pitchFamily="49" charset="-122"/>
                <a:ea typeface="楷体_GB2312" pitchFamily="49" charset="-122"/>
              </a:rPr>
              <a:t> </a:t>
            </a:r>
          </a:p>
        </p:txBody>
      </p:sp>
    </p:spTree>
    <p:extLst>
      <p:ext uri="{BB962C8B-B14F-4D97-AF65-F5344CB8AC3E}">
        <p14:creationId xmlns:p14="http://schemas.microsoft.com/office/powerpoint/2010/main" val="1125475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8659"/>
                                        </p:tgtEl>
                                        <p:attrNameLst>
                                          <p:attrName>style.visibility</p:attrName>
                                        </p:attrNameLst>
                                      </p:cBhvr>
                                      <p:to>
                                        <p:strVal val="visible"/>
                                      </p:to>
                                    </p:set>
                                    <p:anim calcmode="lin" valueType="num">
                                      <p:cBhvr additive="base">
                                        <p:cTn id="7" dur="500" fill="hold"/>
                                        <p:tgtEl>
                                          <p:spTgt spid="1478659"/>
                                        </p:tgtEl>
                                        <p:attrNameLst>
                                          <p:attrName>ppt_x</p:attrName>
                                        </p:attrNameLst>
                                      </p:cBhvr>
                                      <p:tavLst>
                                        <p:tav tm="0">
                                          <p:val>
                                            <p:strVal val="#ppt_x"/>
                                          </p:val>
                                        </p:tav>
                                        <p:tav tm="100000">
                                          <p:val>
                                            <p:strVal val="#ppt_x"/>
                                          </p:val>
                                        </p:tav>
                                      </p:tavLst>
                                    </p:anim>
                                    <p:anim calcmode="lin" valueType="num">
                                      <p:cBhvr additive="base">
                                        <p:cTn id="8" dur="500" fill="hold"/>
                                        <p:tgtEl>
                                          <p:spTgt spid="14786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78660"/>
                                        </p:tgtEl>
                                        <p:attrNameLst>
                                          <p:attrName>style.visibility</p:attrName>
                                        </p:attrNameLst>
                                      </p:cBhvr>
                                      <p:to>
                                        <p:strVal val="visible"/>
                                      </p:to>
                                    </p:set>
                                    <p:animEffect transition="in" filter="wipe(left)">
                                      <p:cBhvr>
                                        <p:cTn id="13" dur="1000"/>
                                        <p:tgtEl>
                                          <p:spTgt spid="147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659" grpId="0"/>
      <p:bldP spid="1478660"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79683" name="Rectangle 3"/>
          <p:cNvSpPr>
            <a:spLocks noChangeArrowheads="1"/>
          </p:cNvSpPr>
          <p:nvPr/>
        </p:nvSpPr>
        <p:spPr bwMode="auto">
          <a:xfrm>
            <a:off x="1919289" y="3716338"/>
            <a:ext cx="85677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endParaRPr lang="en-US" altLang="zh-CN" sz="2400">
              <a:latin typeface="楷体_GB2312" pitchFamily="49" charset="-122"/>
              <a:ea typeface="楷体_GB2312" pitchFamily="49" charset="-122"/>
            </a:endParaRPr>
          </a:p>
          <a:p>
            <a:pPr algn="l" eaLnBrk="1" hangingPunct="1"/>
            <a:endParaRPr lang="en-US" altLang="zh-CN" sz="2400">
              <a:solidFill>
                <a:srgbClr val="000099"/>
              </a:solidFill>
              <a:latin typeface="楷体_GB2312" pitchFamily="49" charset="-122"/>
              <a:ea typeface="楷体_GB2312" pitchFamily="49" charset="-122"/>
            </a:endParaRPr>
          </a:p>
          <a:p>
            <a:pPr algn="l" eaLnBrk="1" hangingPunct="1"/>
            <a:r>
              <a:rPr lang="en-US" altLang="zh-CN" sz="2400"/>
              <a:t> </a:t>
            </a:r>
          </a:p>
        </p:txBody>
      </p:sp>
      <p:sp>
        <p:nvSpPr>
          <p:cNvPr id="1479684" name="Rectangle 4"/>
          <p:cNvSpPr>
            <a:spLocks noChangeArrowheads="1"/>
          </p:cNvSpPr>
          <p:nvPr/>
        </p:nvSpPr>
        <p:spPr bwMode="auto">
          <a:xfrm>
            <a:off x="2135189" y="1125539"/>
            <a:ext cx="792162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lang="en-US" altLang="zh-CN" sz="2800">
                <a:solidFill>
                  <a:srgbClr val="000099"/>
                </a:solidFill>
                <a:latin typeface="楷体_GB2312" pitchFamily="49" charset="-122"/>
                <a:ea typeface="楷体_GB2312" pitchFamily="49" charset="-122"/>
              </a:rPr>
              <a:t>(4) </a:t>
            </a:r>
            <a:r>
              <a:rPr lang="zh-CN" altLang="en-US" sz="2800">
                <a:solidFill>
                  <a:srgbClr val="000099"/>
                </a:solidFill>
                <a:latin typeface="楷体_GB2312" pitchFamily="49" charset="-122"/>
                <a:ea typeface="楷体_GB2312" pitchFamily="49" charset="-122"/>
              </a:rPr>
              <a:t>不能对共用体变量名赋值，也不能企图引用变量名来得到一个值，又不能在定义共用体变量时对它初始化。</a:t>
            </a:r>
          </a:p>
          <a:p>
            <a:pPr algn="l">
              <a:spcBef>
                <a:spcPct val="20000"/>
              </a:spcBef>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不能把共用体变量作为函数参数，也不能使函数带回共用体变量，但可以使用指向共用体变量的指针  </a:t>
            </a:r>
          </a:p>
          <a:p>
            <a:pPr algn="l">
              <a:spcBef>
                <a:spcPct val="20000"/>
              </a:spcBef>
            </a:pPr>
            <a:r>
              <a:rPr lang="en-US" altLang="zh-CN" sz="2800">
                <a:solidFill>
                  <a:srgbClr val="000099"/>
                </a:solidFill>
                <a:latin typeface="楷体_GB2312" pitchFamily="49" charset="-122"/>
                <a:ea typeface="楷体_GB2312" pitchFamily="49" charset="-122"/>
              </a:rPr>
              <a:t>(6) </a:t>
            </a:r>
            <a:r>
              <a:rPr lang="zh-CN" altLang="en-US" sz="2800">
                <a:solidFill>
                  <a:srgbClr val="000099"/>
                </a:solidFill>
                <a:latin typeface="楷体_GB2312" pitchFamily="49" charset="-122"/>
                <a:ea typeface="楷体_GB2312" pitchFamily="49" charset="-122"/>
              </a:rPr>
              <a:t>共用体类型可以出现在结构体类型定义中，也可以定义共用体数组。反之，结构体也可以出现在共用体类型定义中，数组也可以作为共用体的成员。</a:t>
            </a:r>
          </a:p>
        </p:txBody>
      </p:sp>
    </p:spTree>
    <p:extLst>
      <p:ext uri="{BB962C8B-B14F-4D97-AF65-F5344CB8AC3E}">
        <p14:creationId xmlns:p14="http://schemas.microsoft.com/office/powerpoint/2010/main" val="3057000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9683"/>
                                        </p:tgtEl>
                                        <p:attrNameLst>
                                          <p:attrName>style.visibility</p:attrName>
                                        </p:attrNameLst>
                                      </p:cBhvr>
                                      <p:to>
                                        <p:strVal val="visible"/>
                                      </p:to>
                                    </p:set>
                                    <p:anim calcmode="lin" valueType="num">
                                      <p:cBhvr additive="base">
                                        <p:cTn id="7" dur="500" fill="hold"/>
                                        <p:tgtEl>
                                          <p:spTgt spid="1479683"/>
                                        </p:tgtEl>
                                        <p:attrNameLst>
                                          <p:attrName>ppt_x</p:attrName>
                                        </p:attrNameLst>
                                      </p:cBhvr>
                                      <p:tavLst>
                                        <p:tav tm="0">
                                          <p:val>
                                            <p:strVal val="#ppt_x"/>
                                          </p:val>
                                        </p:tav>
                                        <p:tav tm="100000">
                                          <p:val>
                                            <p:strVal val="#ppt_x"/>
                                          </p:val>
                                        </p:tav>
                                      </p:tavLst>
                                    </p:anim>
                                    <p:anim calcmode="lin" valueType="num">
                                      <p:cBhvr additive="base">
                                        <p:cTn id="8" dur="500" fill="hold"/>
                                        <p:tgtEl>
                                          <p:spTgt spid="14796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79684"/>
                                        </p:tgtEl>
                                        <p:attrNameLst>
                                          <p:attrName>style.visibility</p:attrName>
                                        </p:attrNameLst>
                                      </p:cBhvr>
                                      <p:to>
                                        <p:strVal val="visible"/>
                                      </p:to>
                                    </p:set>
                                    <p:animEffect transition="in" filter="wipe(left)">
                                      <p:cBhvr>
                                        <p:cTn id="13" dur="1000"/>
                                        <p:tgtEl>
                                          <p:spTgt spid="147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3" grpId="0"/>
      <p:bldP spid="147968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80707" name="Rectangle 3"/>
          <p:cNvSpPr>
            <a:spLocks noChangeArrowheads="1"/>
          </p:cNvSpPr>
          <p:nvPr/>
        </p:nvSpPr>
        <p:spPr bwMode="auto">
          <a:xfrm>
            <a:off x="2063751" y="1268414"/>
            <a:ext cx="7777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lang="zh-CN" altLang="en-US" sz="2800" b="1" u="sng">
                <a:solidFill>
                  <a:srgbClr val="CC0000"/>
                </a:solidFill>
                <a:latin typeface="楷体_GB2312" pitchFamily="49" charset="-122"/>
                <a:ea typeface="楷体_GB2312" pitchFamily="49" charset="-122"/>
              </a:rPr>
              <a:t>例１</a:t>
            </a:r>
            <a:r>
              <a:rPr lang="en-US" altLang="zh-CN" sz="2800" b="1" u="sng">
                <a:solidFill>
                  <a:srgbClr val="CC0000"/>
                </a:solidFill>
                <a:latin typeface="楷体_GB2312" pitchFamily="49" charset="-122"/>
                <a:ea typeface="楷体_GB2312" pitchFamily="49" charset="-122"/>
              </a:rPr>
              <a:t>1</a:t>
            </a:r>
            <a:r>
              <a:rPr lang="zh-CN" altLang="en-US" sz="2800" b="1" u="sng">
                <a:solidFill>
                  <a:srgbClr val="CC0000"/>
                </a:solidFill>
                <a:latin typeface="楷体_GB2312" pitchFamily="49" charset="-122"/>
                <a:ea typeface="楷体_GB2312" pitchFamily="49" charset="-122"/>
              </a:rPr>
              <a:t>．</a:t>
            </a:r>
            <a:r>
              <a:rPr lang="en-US" altLang="zh-CN" sz="2800" b="1" u="sng">
                <a:solidFill>
                  <a:srgbClr val="CC0000"/>
                </a:solidFill>
                <a:latin typeface="楷体_GB2312" pitchFamily="49" charset="-122"/>
                <a:ea typeface="楷体_GB2312" pitchFamily="49" charset="-122"/>
              </a:rPr>
              <a:t>12 </a:t>
            </a:r>
            <a:r>
              <a:rPr lang="zh-CN" altLang="en-US" sz="2800">
                <a:latin typeface="楷体_GB2312" pitchFamily="49" charset="-122"/>
                <a:ea typeface="楷体_GB2312" pitchFamily="49" charset="-122"/>
              </a:rPr>
              <a:t>设有若干个人员的数据，其中有学生和教师。学生的数据中包括：姓名、号码、性别、职业、</a:t>
            </a:r>
            <a:r>
              <a:rPr lang="zh-CN" altLang="en-US" sz="2800">
                <a:solidFill>
                  <a:srgbClr val="CC0000"/>
                </a:solidFill>
                <a:latin typeface="楷体_GB2312" pitchFamily="49" charset="-122"/>
                <a:ea typeface="楷体_GB2312" pitchFamily="49" charset="-122"/>
              </a:rPr>
              <a:t>班级</a:t>
            </a:r>
            <a:r>
              <a:rPr lang="zh-CN" altLang="en-US" sz="2800">
                <a:latin typeface="楷体_GB2312" pitchFamily="49" charset="-122"/>
                <a:ea typeface="楷体_GB2312" pitchFamily="49" charset="-122"/>
              </a:rPr>
              <a:t>。教师的数据包括：姓名、号码、性别、职业、</a:t>
            </a:r>
            <a:r>
              <a:rPr lang="zh-CN" altLang="en-US" sz="2800">
                <a:solidFill>
                  <a:srgbClr val="CC0000"/>
                </a:solidFill>
                <a:latin typeface="楷体_GB2312" pitchFamily="49" charset="-122"/>
                <a:ea typeface="楷体_GB2312" pitchFamily="49" charset="-122"/>
              </a:rPr>
              <a:t>职务</a:t>
            </a:r>
            <a:r>
              <a:rPr lang="zh-CN" altLang="en-US" sz="2800">
                <a:latin typeface="楷体_GB2312" pitchFamily="49" charset="-122"/>
                <a:ea typeface="楷体_GB2312" pitchFamily="49" charset="-122"/>
              </a:rPr>
              <a:t>。可以看出，学生和教师所包含的数据是不同的。现要求把它们放在同一表格中。</a:t>
            </a:r>
          </a:p>
        </p:txBody>
      </p:sp>
      <p:grpSp>
        <p:nvGrpSpPr>
          <p:cNvPr id="2" name="Group 4"/>
          <p:cNvGrpSpPr>
            <a:grpSpLocks/>
          </p:cNvGrpSpPr>
          <p:nvPr/>
        </p:nvGrpSpPr>
        <p:grpSpPr bwMode="auto">
          <a:xfrm>
            <a:off x="2495550" y="3860800"/>
            <a:ext cx="7200900" cy="2736850"/>
            <a:chOff x="612" y="2432"/>
            <a:chExt cx="4536" cy="1724"/>
          </a:xfrm>
        </p:grpSpPr>
        <p:sp>
          <p:nvSpPr>
            <p:cNvPr id="1480709" name="Rectangle 5"/>
            <p:cNvSpPr>
              <a:spLocks noChangeArrowheads="1"/>
            </p:cNvSpPr>
            <p:nvPr/>
          </p:nvSpPr>
          <p:spPr bwMode="auto">
            <a:xfrm>
              <a:off x="612" y="2432"/>
              <a:ext cx="4536" cy="1724"/>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endParaRPr kumimoji="1" lang="en-US" altLang="zh-CN" sz="2800">
                <a:latin typeface="宋体" pitchFamily="2" charset="-122"/>
              </a:endParaRPr>
            </a:p>
            <a:p>
              <a:pPr defTabSz="762000" eaLnBrk="0" hangingPunct="0">
                <a:spcBef>
                  <a:spcPct val="20000"/>
                </a:spcBef>
                <a:defRPr/>
              </a:pPr>
              <a:r>
                <a:rPr kumimoji="1" lang="zh-CN" altLang="en-US" sz="2800">
                  <a:latin typeface="宋体" pitchFamily="2" charset="-122"/>
                </a:rPr>
                <a:t>图</a:t>
              </a:r>
              <a:r>
                <a:rPr kumimoji="1" lang="en-US" altLang="zh-CN" sz="2800">
                  <a:latin typeface="宋体" pitchFamily="2" charset="-122"/>
                </a:rPr>
                <a:t>11-25</a:t>
              </a:r>
            </a:p>
          </p:txBody>
        </p:sp>
        <p:pic>
          <p:nvPicPr>
            <p:cNvPr id="755718" name="Picture 6" descr="k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 y="2568"/>
              <a:ext cx="381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2510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0707"/>
                                        </p:tgtEl>
                                        <p:attrNameLst>
                                          <p:attrName>style.visibility</p:attrName>
                                        </p:attrNameLst>
                                      </p:cBhvr>
                                      <p:to>
                                        <p:strVal val="visible"/>
                                      </p:to>
                                    </p:set>
                                    <p:animEffect transition="in" filter="wipe(left)">
                                      <p:cBhvr>
                                        <p:cTn id="7" dur="1000"/>
                                        <p:tgtEl>
                                          <p:spTgt spid="1480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70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11.7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用指针处理链表</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81731" name="Rectangle 3"/>
          <p:cNvSpPr>
            <a:spLocks noChangeArrowheads="1"/>
          </p:cNvSpPr>
          <p:nvPr/>
        </p:nvSpPr>
        <p:spPr bwMode="auto">
          <a:xfrm>
            <a:off x="1919288" y="1196975"/>
            <a:ext cx="8208962" cy="53276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算法：</a:t>
            </a: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r>
              <a:rPr kumimoji="1" lang="zh-CN" altLang="en-US" sz="3200">
                <a:latin typeface="黑体" pitchFamily="2" charset="-122"/>
                <a:ea typeface="黑体" pitchFamily="2" charset="-122"/>
              </a:rPr>
              <a:t>图</a:t>
            </a:r>
            <a:r>
              <a:rPr kumimoji="1" lang="en-US" altLang="zh-CN" sz="3200">
                <a:latin typeface="黑体" pitchFamily="2" charset="-122"/>
                <a:ea typeface="黑体" pitchFamily="2" charset="-122"/>
              </a:rPr>
              <a:t>11-26</a:t>
            </a:r>
          </a:p>
          <a:p>
            <a:pPr defTabSz="762000" eaLnBrk="0" hangingPunct="0">
              <a:spcBef>
                <a:spcPct val="20000"/>
              </a:spcBef>
              <a:defRPr/>
            </a:pPr>
            <a:r>
              <a:rPr kumimoji="1" lang="en-US" altLang="zh-CN" sz="2800">
                <a:latin typeface="宋体" pitchFamily="2" charset="-122"/>
              </a:rPr>
              <a:t>    </a:t>
            </a:r>
          </a:p>
        </p:txBody>
      </p:sp>
      <p:pic>
        <p:nvPicPr>
          <p:cNvPr id="1481732" name="Picture 4" descr="k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1700214"/>
            <a:ext cx="6335712"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3694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1731"/>
                                        </p:tgtEl>
                                        <p:attrNameLst>
                                          <p:attrName>style.visibility</p:attrName>
                                        </p:attrNameLst>
                                      </p:cBhvr>
                                      <p:to>
                                        <p:strVal val="visible"/>
                                      </p:to>
                                    </p:set>
                                    <p:animEffect transition="in" filter="blinds(horizontal)">
                                      <p:cBhvr>
                                        <p:cTn id="7" dur="500"/>
                                        <p:tgtEl>
                                          <p:spTgt spid="1481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1732"/>
                                        </p:tgtEl>
                                        <p:attrNameLst>
                                          <p:attrName>style.visibility</p:attrName>
                                        </p:attrNameLst>
                                      </p:cBhvr>
                                      <p:to>
                                        <p:strVal val="visible"/>
                                      </p:to>
                                    </p:set>
                                    <p:animEffect transition="in" filter="blinds(horizontal)">
                                      <p:cBhvr>
                                        <p:cTn id="12" dur="500"/>
                                        <p:tgtEl>
                                          <p:spTgt spid="148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latin typeface="黑体" pitchFamily="2" charset="-122"/>
                <a:ea typeface="黑体" pitchFamily="2" charset="-122"/>
              </a:rPr>
              <a:t>§</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 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82755" name="Rectangle 3"/>
          <p:cNvSpPr>
            <a:spLocks noChangeArrowheads="1"/>
          </p:cNvSpPr>
          <p:nvPr/>
        </p:nvSpPr>
        <p:spPr bwMode="auto">
          <a:xfrm>
            <a:off x="1847851" y="1268414"/>
            <a:ext cx="8569325" cy="5329237"/>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#include &lt;stdio.h&gt;</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struct</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int num;</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char name[10];</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char sex;</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char job;</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union</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int banji;</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char position[10];</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}category;</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}person[2];</a:t>
            </a:r>
            <a:r>
              <a:rPr lang="en-US" altLang="zh-CN" sz="2400">
                <a:solidFill>
                  <a:srgbClr val="FFFF00"/>
                </a:solidFill>
                <a:latin typeface="楷体_GB2312" pitchFamily="49" charset="-122"/>
                <a:ea typeface="楷体_GB2312" pitchFamily="49" charset="-122"/>
              </a:rPr>
              <a:t>/*</a:t>
            </a:r>
            <a:r>
              <a:rPr lang="zh-CN" altLang="en-US" sz="2400">
                <a:solidFill>
                  <a:srgbClr val="FFFF00"/>
                </a:solidFill>
                <a:latin typeface="楷体_GB2312" pitchFamily="49" charset="-122"/>
                <a:ea typeface="楷体_GB2312" pitchFamily="49" charset="-122"/>
              </a:rPr>
              <a:t>先设人数为</a:t>
            </a:r>
            <a:r>
              <a:rPr lang="en-US" altLang="zh-CN" sz="2400">
                <a:solidFill>
                  <a:srgbClr val="FFFF00"/>
                </a:solidFill>
                <a:latin typeface="楷体_GB2312" pitchFamily="49" charset="-122"/>
                <a:ea typeface="楷体_GB2312" pitchFamily="49" charset="-122"/>
              </a:rPr>
              <a:t>2*/</a:t>
            </a:r>
          </a:p>
        </p:txBody>
      </p:sp>
    </p:spTree>
    <p:extLst>
      <p:ext uri="{BB962C8B-B14F-4D97-AF65-F5344CB8AC3E}">
        <p14:creationId xmlns:p14="http://schemas.microsoft.com/office/powerpoint/2010/main" val="17782376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2755"/>
                                        </p:tgtEl>
                                        <p:attrNameLst>
                                          <p:attrName>style.visibility</p:attrName>
                                        </p:attrNameLst>
                                      </p:cBhvr>
                                      <p:to>
                                        <p:strVal val="visible"/>
                                      </p:to>
                                    </p:set>
                                    <p:anim calcmode="lin" valueType="num">
                                      <p:cBhvr additive="base">
                                        <p:cTn id="7" dur="500" fill="hold"/>
                                        <p:tgtEl>
                                          <p:spTgt spid="1482755"/>
                                        </p:tgtEl>
                                        <p:attrNameLst>
                                          <p:attrName>ppt_x</p:attrName>
                                        </p:attrNameLst>
                                      </p:cBhvr>
                                      <p:tavLst>
                                        <p:tav tm="0">
                                          <p:val>
                                            <p:strVal val="#ppt_x"/>
                                          </p:val>
                                        </p:tav>
                                        <p:tav tm="100000">
                                          <p:val>
                                            <p:strVal val="#ppt_x"/>
                                          </p:val>
                                        </p:tav>
                                      </p:tavLst>
                                    </p:anim>
                                    <p:anim calcmode="lin" valueType="num">
                                      <p:cBhvr additive="base">
                                        <p:cTn id="8" dur="500" fill="hold"/>
                                        <p:tgtEl>
                                          <p:spTgt spid="1482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5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11.8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共用体</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483779" name="Rectangle 3"/>
          <p:cNvSpPr>
            <a:spLocks noChangeArrowheads="1"/>
          </p:cNvSpPr>
          <p:nvPr/>
        </p:nvSpPr>
        <p:spPr bwMode="auto">
          <a:xfrm>
            <a:off x="1524000" y="0"/>
            <a:ext cx="9144000" cy="6858000"/>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2400">
                <a:solidFill>
                  <a:schemeClr val="bg1"/>
                </a:solidFill>
                <a:latin typeface="楷体_GB2312" pitchFamily="49" charset="-122"/>
                <a:ea typeface="楷体_GB2312" pitchFamily="49" charset="-122"/>
              </a:rPr>
              <a:t>void main()</a:t>
            </a:r>
          </a:p>
          <a:p>
            <a:pPr algn="l" eaLnBrk="1" hangingPunct="1"/>
            <a:r>
              <a:rPr lang="zh-CN" altLang="zh-CN" sz="2400">
                <a:solidFill>
                  <a:schemeClr val="bg1"/>
                </a:solidFill>
                <a:latin typeface="楷体_GB2312" pitchFamily="49" charset="-122"/>
                <a:ea typeface="楷体_GB2312" pitchFamily="49" charset="-122"/>
              </a:rPr>
              <a:t>{int i;</a:t>
            </a:r>
          </a:p>
          <a:p>
            <a:pPr algn="l" eaLnBrk="1" hangingPunct="1"/>
            <a:r>
              <a:rPr lang="zh-CN" altLang="zh-CN" sz="2400">
                <a:solidFill>
                  <a:schemeClr val="bg1"/>
                </a:solidFill>
                <a:latin typeface="楷体_GB2312" pitchFamily="49" charset="-122"/>
                <a:ea typeface="楷体_GB2312" pitchFamily="49" charset="-122"/>
              </a:rPr>
              <a:t>for(i=0;i&lt;2;i++)</a:t>
            </a:r>
          </a:p>
          <a:p>
            <a:pPr algn="l" eaLnBrk="1" hangingPunct="1"/>
            <a:r>
              <a:rPr lang="zh-CN" altLang="zh-CN" sz="2400">
                <a:solidFill>
                  <a:schemeClr val="bg1"/>
                </a:solidFill>
                <a:latin typeface="楷体_GB2312" pitchFamily="49" charset="-122"/>
                <a:ea typeface="楷体_GB2312" pitchFamily="49" charset="-122"/>
              </a:rPr>
              <a:t>{scanf("%d %s %c %c", &amp;person[i].num, &amp;person[i].name,</a:t>
            </a:r>
          </a:p>
          <a:p>
            <a:pPr algn="l" eaLnBrk="1" hangingPunct="1"/>
            <a:r>
              <a:rPr lang="zh-CN" altLang="zh-CN" sz="2400">
                <a:solidFill>
                  <a:schemeClr val="bg1"/>
                </a:solidFill>
                <a:latin typeface="楷体_GB2312" pitchFamily="49" charset="-122"/>
                <a:ea typeface="楷体_GB2312" pitchFamily="49" charset="-122"/>
              </a:rPr>
              <a:t>&amp;person[i].sex, &amp;person[i].job);</a:t>
            </a:r>
          </a:p>
          <a:p>
            <a:pPr algn="l" eaLnBrk="1" hangingPunct="1"/>
            <a:r>
              <a:rPr lang="zh-CN" altLang="zh-CN" sz="2400">
                <a:solidFill>
                  <a:schemeClr val="bg1"/>
                </a:solidFill>
                <a:latin typeface="楷体_GB2312" pitchFamily="49" charset="-122"/>
                <a:ea typeface="楷体_GB2312" pitchFamily="49" charset="-122"/>
              </a:rPr>
              <a:t>if(person[i].job == 'S')</a:t>
            </a:r>
          </a:p>
          <a:p>
            <a:pPr algn="l" eaLnBrk="1" hangingPunct="1"/>
            <a:r>
              <a:rPr lang="zh-CN" altLang="zh-CN" sz="2400">
                <a:solidFill>
                  <a:schemeClr val="bg1"/>
                </a:solidFill>
                <a:latin typeface="楷体_GB2312" pitchFamily="49" charset="-122"/>
                <a:ea typeface="楷体_GB2312" pitchFamily="49" charset="-122"/>
              </a:rPr>
              <a:t>scanf("%d", &amp;person[i].category.banji);</a:t>
            </a:r>
          </a:p>
          <a:p>
            <a:pPr algn="l" eaLnBrk="1" hangingPunct="1"/>
            <a:r>
              <a:rPr lang="zh-CN" altLang="zh-CN" sz="2400">
                <a:solidFill>
                  <a:schemeClr val="bg1"/>
                </a:solidFill>
                <a:latin typeface="楷体_GB2312" pitchFamily="49" charset="-122"/>
                <a:ea typeface="楷体_GB2312" pitchFamily="49" charset="-122"/>
              </a:rPr>
              <a:t>else if(person[i].job == 'T')</a:t>
            </a:r>
          </a:p>
          <a:p>
            <a:pPr algn="l" eaLnBrk="1" hangingPunct="1"/>
            <a:r>
              <a:rPr lang="zh-CN" altLang="zh-CN" sz="2400">
                <a:solidFill>
                  <a:schemeClr val="bg1"/>
                </a:solidFill>
                <a:latin typeface="楷体_GB2312" pitchFamily="49" charset="-122"/>
                <a:ea typeface="楷体_GB2312" pitchFamily="49" charset="-122"/>
              </a:rPr>
              <a:t>scanf("%s", person[i].category.position);</a:t>
            </a:r>
          </a:p>
          <a:p>
            <a:pPr algn="l" eaLnBrk="1" hangingPunct="1"/>
            <a:r>
              <a:rPr lang="zh-CN" altLang="zh-CN" sz="2400">
                <a:solidFill>
                  <a:schemeClr val="bg1"/>
                </a:solidFill>
                <a:latin typeface="楷体_GB2312" pitchFamily="49" charset="-122"/>
                <a:ea typeface="楷体_GB2312" pitchFamily="49" charset="-122"/>
              </a:rPr>
              <a:t>else</a:t>
            </a:r>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printf(</a:t>
            </a:r>
            <a:r>
              <a:rPr lang="zh-CN" altLang="zh-CN" sz="2400">
                <a:solidFill>
                  <a:schemeClr val="bg1"/>
                </a:solidFill>
                <a:ea typeface="楷体_GB2312" pitchFamily="49" charset="-122"/>
              </a:rPr>
              <a:t>“</a:t>
            </a:r>
            <a:r>
              <a:rPr lang="zh-CN" altLang="zh-CN" sz="2400">
                <a:solidFill>
                  <a:schemeClr val="bg1"/>
                </a:solidFill>
                <a:latin typeface="楷体_GB2312" pitchFamily="49" charset="-122"/>
                <a:ea typeface="楷体_GB2312" pitchFamily="49" charset="-122"/>
              </a:rPr>
              <a:t>Input error!</a:t>
            </a:r>
            <a:r>
              <a:rPr lang="zh-CN" altLang="zh-CN" sz="2400">
                <a:solidFill>
                  <a:schemeClr val="bg1"/>
                </a:solidFill>
                <a:ea typeface="楷体_GB2312" pitchFamily="49" charset="-122"/>
              </a:rPr>
              <a:t>”</a:t>
            </a:r>
            <a:r>
              <a:rPr lang="zh-CN" altLang="zh-CN" sz="2400">
                <a:solidFill>
                  <a:schemeClr val="bg1"/>
                </a:solidFill>
                <a:latin typeface="楷体_GB2312" pitchFamily="49" charset="-122"/>
                <a:ea typeface="楷体_GB2312" pitchFamily="49" charset="-122"/>
              </a:rPr>
              <a:t>);}</a:t>
            </a:r>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printf("\n");</a:t>
            </a:r>
          </a:p>
          <a:p>
            <a:pPr algn="l" eaLnBrk="1" hangingPunct="1"/>
            <a:r>
              <a:rPr lang="zh-CN" altLang="zh-CN" sz="2400">
                <a:solidFill>
                  <a:schemeClr val="bg1"/>
                </a:solidFill>
                <a:latin typeface="楷体_GB2312" pitchFamily="49" charset="-122"/>
                <a:ea typeface="楷体_GB2312" pitchFamily="49" charset="-122"/>
              </a:rPr>
              <a:t>printf("No. name sex job class/position\n");</a:t>
            </a:r>
          </a:p>
          <a:p>
            <a:pPr algn="l" eaLnBrk="1" hangingPunct="1"/>
            <a:r>
              <a:rPr lang="zh-CN" altLang="zh-CN" sz="2400">
                <a:solidFill>
                  <a:schemeClr val="bg1"/>
                </a:solidFill>
                <a:latin typeface="楷体_GB2312" pitchFamily="49" charset="-122"/>
                <a:ea typeface="楷体_GB2312" pitchFamily="49" charset="-122"/>
              </a:rPr>
              <a:t>for(i=0;i&lt;2;i++)</a:t>
            </a:r>
          </a:p>
          <a:p>
            <a:pPr algn="l" eaLnBrk="1" hangingPunct="1"/>
            <a:r>
              <a:rPr lang="zh-CN" altLang="zh-CN" sz="2400">
                <a:solidFill>
                  <a:schemeClr val="bg1"/>
                </a:solidFill>
                <a:latin typeface="楷体_GB2312" pitchFamily="49" charset="-122"/>
                <a:ea typeface="楷体_GB2312" pitchFamily="49" charset="-122"/>
              </a:rPr>
              <a:t>{if (person[i].job == 'S')</a:t>
            </a:r>
          </a:p>
          <a:p>
            <a:pPr algn="l" eaLnBrk="1" hangingPunct="1"/>
            <a:r>
              <a:rPr lang="zh-CN" altLang="zh-CN" sz="2400">
                <a:solidFill>
                  <a:schemeClr val="bg1"/>
                </a:solidFill>
                <a:latin typeface="楷体_GB2312" pitchFamily="49" charset="-122"/>
                <a:ea typeface="楷体_GB2312" pitchFamily="49" charset="-122"/>
              </a:rPr>
              <a:t>printf(</a:t>
            </a:r>
            <a:r>
              <a:rPr lang="zh-CN" altLang="zh-CN" sz="2400">
                <a:solidFill>
                  <a:schemeClr val="bg1"/>
                </a:solidFill>
                <a:ea typeface="楷体_GB2312" pitchFamily="49" charset="-122"/>
              </a:rPr>
              <a:t>“</a:t>
            </a:r>
            <a:r>
              <a:rPr lang="zh-CN" altLang="zh-CN" sz="2400">
                <a:solidFill>
                  <a:schemeClr val="bg1"/>
                </a:solidFill>
                <a:latin typeface="楷体_GB2312" pitchFamily="49" charset="-122"/>
                <a:ea typeface="楷体_GB2312" pitchFamily="49" charset="-122"/>
              </a:rPr>
              <a:t>%-6d%-10s%-3c%-3c%-6d\n</a:t>
            </a:r>
            <a:r>
              <a:rPr lang="zh-CN" altLang="zh-CN" sz="2400">
                <a:solidFill>
                  <a:schemeClr val="bg1"/>
                </a:solidFill>
                <a:ea typeface="楷体_GB2312" pitchFamily="49" charset="-122"/>
              </a:rPr>
              <a:t>”</a:t>
            </a:r>
            <a:r>
              <a:rPr lang="zh-CN" altLang="zh-CN" sz="2400">
                <a:solidFill>
                  <a:schemeClr val="bg1"/>
                </a:solidFill>
                <a:latin typeface="楷体_GB2312" pitchFamily="49" charset="-122"/>
                <a:ea typeface="楷体_GB2312" pitchFamily="49" charset="-122"/>
              </a:rPr>
              <a:t>,person[i].num, </a:t>
            </a:r>
            <a:endParaRPr lang="en-US" altLang="zh-CN" sz="2400">
              <a:solidFill>
                <a:schemeClr val="bg1"/>
              </a:solidFill>
              <a:latin typeface="楷体_GB2312" pitchFamily="49" charset="-122"/>
              <a:ea typeface="楷体_GB2312" pitchFamily="49" charset="-122"/>
            </a:endParaRP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person[i].name, person[i].sex, person[i].job, </a:t>
            </a:r>
            <a:endParaRPr lang="en-US" altLang="zh-CN" sz="2400">
              <a:solidFill>
                <a:schemeClr val="bg1"/>
              </a:solidFill>
              <a:latin typeface="楷体_GB2312" pitchFamily="49" charset="-122"/>
              <a:ea typeface="楷体_GB2312" pitchFamily="49" charset="-122"/>
            </a:endParaRP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person[i].category.banji);</a:t>
            </a:r>
          </a:p>
          <a:p>
            <a:pPr algn="l" eaLnBrk="1" hangingPunct="1"/>
            <a:r>
              <a:rPr lang="zh-CN" altLang="zh-CN" sz="2400">
                <a:solidFill>
                  <a:schemeClr val="bg1"/>
                </a:solidFill>
                <a:latin typeface="楷体_GB2312" pitchFamily="49" charset="-122"/>
                <a:ea typeface="楷体_GB2312" pitchFamily="49" charset="-122"/>
              </a:rPr>
              <a:t>else</a:t>
            </a:r>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printf(</a:t>
            </a:r>
            <a:r>
              <a:rPr lang="zh-CN" altLang="zh-CN" sz="2400">
                <a:solidFill>
                  <a:schemeClr val="bg1"/>
                </a:solidFill>
                <a:ea typeface="楷体_GB2312" pitchFamily="49" charset="-122"/>
              </a:rPr>
              <a:t>“</a:t>
            </a:r>
            <a:r>
              <a:rPr lang="zh-CN" altLang="zh-CN" sz="2400">
                <a:solidFill>
                  <a:schemeClr val="bg1"/>
                </a:solidFill>
                <a:latin typeface="楷体_GB2312" pitchFamily="49" charset="-122"/>
                <a:ea typeface="楷体_GB2312" pitchFamily="49" charset="-122"/>
              </a:rPr>
              <a:t>%-6d%-10s%-3c%-3c%-6s\n</a:t>
            </a:r>
            <a:r>
              <a:rPr lang="zh-CN" altLang="zh-CN" sz="2400">
                <a:solidFill>
                  <a:schemeClr val="bg1"/>
                </a:solidFill>
                <a:ea typeface="楷体_GB2312" pitchFamily="49" charset="-122"/>
              </a:rPr>
              <a:t>”</a:t>
            </a:r>
            <a:r>
              <a:rPr lang="zh-CN" altLang="zh-CN" sz="2400">
                <a:solidFill>
                  <a:schemeClr val="bg1"/>
                </a:solidFill>
                <a:latin typeface="楷体_GB2312" pitchFamily="49" charset="-122"/>
                <a:ea typeface="楷体_GB2312" pitchFamily="49" charset="-122"/>
              </a:rPr>
              <a:t>,person[i].num, </a:t>
            </a:r>
            <a:endParaRPr lang="en-US" altLang="zh-CN" sz="2400">
              <a:solidFill>
                <a:schemeClr val="bg1"/>
              </a:solidFill>
              <a:latin typeface="楷体_GB2312" pitchFamily="49" charset="-122"/>
              <a:ea typeface="楷体_GB2312" pitchFamily="49" charset="-122"/>
            </a:endParaRP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person[i].name,person[i].sex, person[i].job, </a:t>
            </a:r>
            <a:endParaRPr lang="en-US" altLang="zh-CN" sz="2400">
              <a:solidFill>
                <a:schemeClr val="bg1"/>
              </a:solidFill>
              <a:latin typeface="楷体_GB2312" pitchFamily="49" charset="-122"/>
              <a:ea typeface="楷体_GB2312" pitchFamily="49" charset="-122"/>
            </a:endParaRP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person[i].category.position);}}</a:t>
            </a:r>
            <a:endParaRPr lang="en-US" altLang="zh-CN" sz="2400">
              <a:solidFill>
                <a:schemeClr val="bg1"/>
              </a:solidFill>
              <a:latin typeface="楷体_GB2312" pitchFamily="49" charset="-122"/>
              <a:ea typeface="楷体_GB2312" pitchFamily="49" charset="-122"/>
            </a:endParaRPr>
          </a:p>
        </p:txBody>
      </p:sp>
      <p:sp>
        <p:nvSpPr>
          <p:cNvPr id="1483780" name="Rectangle 4"/>
          <p:cNvSpPr>
            <a:spLocks noChangeArrowheads="1"/>
          </p:cNvSpPr>
          <p:nvPr/>
        </p:nvSpPr>
        <p:spPr bwMode="auto">
          <a:xfrm>
            <a:off x="1524000" y="3500438"/>
            <a:ext cx="9144000" cy="3357562"/>
          </a:xfrm>
          <a:prstGeom prst="rect">
            <a:avLst/>
          </a:prstGeom>
          <a:solidFill>
            <a:srgbClr val="336600"/>
          </a:solidFill>
          <a:ln w="9525" algn="ctr">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400" b="1">
                <a:solidFill>
                  <a:schemeClr val="bg1"/>
                </a:solidFill>
              </a:rPr>
              <a:t>运行情况如下：</a:t>
            </a:r>
          </a:p>
          <a:p>
            <a:pPr algn="l">
              <a:spcBef>
                <a:spcPct val="20000"/>
              </a:spcBef>
            </a:pPr>
            <a:r>
              <a:rPr kumimoji="1" lang="zh-CN" altLang="en-US" sz="2400" b="1">
                <a:solidFill>
                  <a:schemeClr val="bg1"/>
                </a:solidFill>
              </a:rPr>
              <a:t>１０１    Ｌｉ     ｆ ｓ  ５０１</a:t>
            </a:r>
          </a:p>
          <a:p>
            <a:pPr algn="l">
              <a:spcBef>
                <a:spcPct val="20000"/>
              </a:spcBef>
            </a:pPr>
            <a:r>
              <a:rPr kumimoji="1" lang="zh-CN" altLang="en-US" sz="2400" b="1">
                <a:solidFill>
                  <a:schemeClr val="bg1"/>
                </a:solidFill>
              </a:rPr>
              <a:t>Ｗａｎｇ ｍ ｔ  ｐｒｏｆｅｓｓｏｒ　　</a:t>
            </a:r>
          </a:p>
          <a:p>
            <a:pPr algn="l">
              <a:spcBef>
                <a:spcPct val="20000"/>
              </a:spcBef>
            </a:pPr>
            <a:r>
              <a:rPr kumimoji="1" lang="zh-CN" altLang="en-US" sz="2400" b="1">
                <a:solidFill>
                  <a:schemeClr val="bg1"/>
                </a:solidFill>
              </a:rPr>
              <a:t> Ｎｏ． Ｎａｍｅ   ｓｅｘ   ｊｏｂｃｌａｓｓ／ｐｏｓｉｔｉｏｎ</a:t>
            </a:r>
          </a:p>
          <a:p>
            <a:pPr algn="l">
              <a:spcBef>
                <a:spcPct val="20000"/>
              </a:spcBef>
            </a:pPr>
            <a:r>
              <a:rPr kumimoji="1" lang="zh-CN" altLang="en-US" sz="2400" b="1">
                <a:solidFill>
                  <a:schemeClr val="bg1"/>
                </a:solidFill>
              </a:rPr>
              <a:t>１０１　　Ｌｉ　　  ｆ            ｓ　        ５０１</a:t>
            </a:r>
          </a:p>
          <a:p>
            <a:pPr algn="l">
              <a:spcBef>
                <a:spcPct val="20000"/>
              </a:spcBef>
            </a:pPr>
            <a:r>
              <a:rPr kumimoji="1" lang="zh-CN" altLang="en-US" sz="2400" b="1">
                <a:solidFill>
                  <a:schemeClr val="bg1"/>
                </a:solidFill>
              </a:rPr>
              <a:t>１０２　　Ｗａｎｇ  ｍ            ｔ          ｐｒｏｆｅｓｓｏｒ  </a:t>
            </a:r>
          </a:p>
        </p:txBody>
      </p:sp>
    </p:spTree>
    <p:extLst>
      <p:ext uri="{BB962C8B-B14F-4D97-AF65-F5344CB8AC3E}">
        <p14:creationId xmlns:p14="http://schemas.microsoft.com/office/powerpoint/2010/main" val="1171099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3779"/>
                                        </p:tgtEl>
                                        <p:attrNameLst>
                                          <p:attrName>style.visibility</p:attrName>
                                        </p:attrNameLst>
                                      </p:cBhvr>
                                      <p:to>
                                        <p:strVal val="visible"/>
                                      </p:to>
                                    </p:set>
                                    <p:anim calcmode="lin" valueType="num">
                                      <p:cBhvr additive="base">
                                        <p:cTn id="7" dur="500" fill="hold"/>
                                        <p:tgtEl>
                                          <p:spTgt spid="1483779"/>
                                        </p:tgtEl>
                                        <p:attrNameLst>
                                          <p:attrName>ppt_x</p:attrName>
                                        </p:attrNameLst>
                                      </p:cBhvr>
                                      <p:tavLst>
                                        <p:tav tm="0">
                                          <p:val>
                                            <p:strVal val="#ppt_x"/>
                                          </p:val>
                                        </p:tav>
                                        <p:tav tm="100000">
                                          <p:val>
                                            <p:strVal val="#ppt_x"/>
                                          </p:val>
                                        </p:tav>
                                      </p:tavLst>
                                    </p:anim>
                                    <p:anim calcmode="lin" valueType="num">
                                      <p:cBhvr additive="base">
                                        <p:cTn id="8" dur="500" fill="hold"/>
                                        <p:tgtEl>
                                          <p:spTgt spid="14837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3780"/>
                                        </p:tgtEl>
                                        <p:attrNameLst>
                                          <p:attrName>style.visibility</p:attrName>
                                        </p:attrNameLst>
                                      </p:cBhvr>
                                      <p:to>
                                        <p:strVal val="visible"/>
                                      </p:to>
                                    </p:set>
                                    <p:anim calcmode="lin" valueType="num">
                                      <p:cBhvr additive="base">
                                        <p:cTn id="13" dur="500" fill="hold"/>
                                        <p:tgtEl>
                                          <p:spTgt spid="1483780"/>
                                        </p:tgtEl>
                                        <p:attrNameLst>
                                          <p:attrName>ppt_x</p:attrName>
                                        </p:attrNameLst>
                                      </p:cBhvr>
                                      <p:tavLst>
                                        <p:tav tm="0">
                                          <p:val>
                                            <p:strVal val="#ppt_x"/>
                                          </p:val>
                                        </p:tav>
                                        <p:tav tm="100000">
                                          <p:val>
                                            <p:strVal val="#ppt_x"/>
                                          </p:val>
                                        </p:tav>
                                      </p:tavLst>
                                    </p:anim>
                                    <p:anim calcmode="lin" valueType="num">
                                      <p:cBhvr additive="base">
                                        <p:cTn id="14" dur="500" fill="hold"/>
                                        <p:tgtEl>
                                          <p:spTgt spid="1483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9" grpId="0" animBg="1"/>
      <p:bldP spid="14837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ChangeArrowheads="1"/>
          </p:cNvSpPr>
          <p:nvPr/>
        </p:nvSpPr>
        <p:spPr bwMode="auto">
          <a:xfrm>
            <a:off x="4252913" y="1847851"/>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401859" name="Rectangle 3"/>
          <p:cNvSpPr>
            <a:spLocks noChangeArrowheads="1"/>
          </p:cNvSpPr>
          <p:nvPr/>
        </p:nvSpPr>
        <p:spPr bwMode="auto">
          <a:xfrm>
            <a:off x="1524000" y="404814"/>
            <a:ext cx="9144000" cy="73977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a:solidFill>
                  <a:schemeClr val="tx2"/>
                </a:solidFill>
                <a:effectLst>
                  <a:outerShdw blurRad="38100" dist="38100" dir="2700000" algn="tl">
                    <a:srgbClr val="C0C0C0"/>
                  </a:outerShdw>
                </a:effectLst>
                <a:latin typeface="黑体" pitchFamily="2" charset="-122"/>
                <a:ea typeface="黑体" pitchFamily="2" charset="-122"/>
              </a:rPr>
              <a:t>§11.2  </a:t>
            </a:r>
            <a:r>
              <a:rPr kumimoji="1" lang="zh-CN" altLang="en-US" sz="3600" b="1">
                <a:solidFill>
                  <a:schemeClr val="tx2"/>
                </a:solidFill>
                <a:effectLst>
                  <a:outerShdw blurRad="38100" dist="38100" dir="2700000" algn="tl">
                    <a:srgbClr val="C0C0C0"/>
                  </a:outerShdw>
                </a:effectLst>
                <a:latin typeface="黑体" pitchFamily="2" charset="-122"/>
                <a:ea typeface="黑体" pitchFamily="2" charset="-122"/>
              </a:rPr>
              <a:t>定义结构体类型变量的方法</a:t>
            </a:r>
          </a:p>
        </p:txBody>
      </p:sp>
      <p:sp>
        <p:nvSpPr>
          <p:cNvPr id="1401860" name="Rectangle 4"/>
          <p:cNvSpPr>
            <a:spLocks noChangeArrowheads="1"/>
          </p:cNvSpPr>
          <p:nvPr/>
        </p:nvSpPr>
        <p:spPr bwMode="auto">
          <a:xfrm>
            <a:off x="2208213" y="1052514"/>
            <a:ext cx="7561262"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3200" b="1">
                <a:solidFill>
                  <a:srgbClr val="CC0000"/>
                </a:solidFill>
              </a:rPr>
              <a:t>例如：</a:t>
            </a:r>
          </a:p>
          <a:p>
            <a:pPr algn="l">
              <a:spcBef>
                <a:spcPct val="20000"/>
              </a:spcBef>
            </a:pPr>
            <a:r>
              <a:rPr kumimoji="1" lang="en-US" altLang="zh-CN" sz="2800">
                <a:solidFill>
                  <a:srgbClr val="008000"/>
                </a:solidFill>
                <a:latin typeface="楷体_GB2312" pitchFamily="49" charset="-122"/>
                <a:ea typeface="楷体_GB2312" pitchFamily="49" charset="-122"/>
              </a:rPr>
              <a:t>struct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student</a:t>
            </a:r>
          </a:p>
          <a:p>
            <a:pPr algn="l">
              <a:spcBef>
                <a:spcPct val="20000"/>
              </a:spcBef>
            </a:pPr>
            <a:r>
              <a:rPr kumimoji="1" lang="en-US" altLang="zh-CN" sz="2800">
                <a:solidFill>
                  <a:srgbClr val="4D4D4D"/>
                </a:solidFill>
                <a:latin typeface="楷体_GB2312" pitchFamily="49" charset="-122"/>
                <a:ea typeface="楷体_GB2312" pitchFamily="49" charset="-122"/>
              </a:rPr>
              <a:t>  </a:t>
            </a: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int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num</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char</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name[20]</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char</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sex</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int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age</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float</a:t>
            </a:r>
            <a:r>
              <a:rPr kumimoji="1" lang="en-US" altLang="zh-CN"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score</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008000"/>
                </a:solidFill>
                <a:latin typeface="楷体_GB2312" pitchFamily="49" charset="-122"/>
                <a:ea typeface="楷体_GB2312" pitchFamily="49" charset="-122"/>
              </a:rPr>
              <a:t>char </a:t>
            </a:r>
            <a:r>
              <a:rPr kumimoji="1" lang="en-US" altLang="zh-CN" sz="2800">
                <a:solidFill>
                  <a:srgbClr val="800000"/>
                </a:solidFill>
                <a:latin typeface="楷体_GB2312" pitchFamily="49" charset="-122"/>
                <a:ea typeface="楷体_GB2312" pitchFamily="49" charset="-122"/>
              </a:rPr>
              <a:t>addr[30]</a:t>
            </a:r>
            <a:r>
              <a:rPr kumimoji="1" lang="zh-CN" altLang="en-US" sz="2800">
                <a:solidFill>
                  <a:srgbClr val="800000"/>
                </a:solidFill>
                <a:latin typeface="楷体_GB2312" pitchFamily="49" charset="-122"/>
                <a:ea typeface="楷体_GB2312" pitchFamily="49" charset="-122"/>
              </a:rPr>
              <a:t>；</a:t>
            </a:r>
          </a:p>
          <a:p>
            <a:pPr algn="l">
              <a:spcBef>
                <a:spcPct val="20000"/>
              </a:spcBef>
            </a:pPr>
            <a:r>
              <a:rPr kumimoji="1" lang="zh-CN" altLang="en-US" sz="2800">
                <a:solidFill>
                  <a:srgbClr val="4D4D4D"/>
                </a:solidFill>
                <a:latin typeface="楷体_GB2312" pitchFamily="49" charset="-122"/>
                <a:ea typeface="楷体_GB2312" pitchFamily="49" charset="-122"/>
              </a:rPr>
              <a:t>　　　  ｝</a:t>
            </a:r>
            <a:r>
              <a:rPr kumimoji="1" lang="en-US" altLang="zh-CN" sz="2800">
                <a:solidFill>
                  <a:srgbClr val="800000"/>
                </a:solidFill>
                <a:latin typeface="楷体_GB2312" pitchFamily="49" charset="-122"/>
                <a:ea typeface="楷体_GB2312" pitchFamily="49" charset="-122"/>
              </a:rPr>
              <a:t>student1,student2;</a:t>
            </a:r>
          </a:p>
          <a:p>
            <a:pPr>
              <a:spcBef>
                <a:spcPct val="20000"/>
              </a:spcBef>
            </a:pPr>
            <a:r>
              <a:rPr kumimoji="1" lang="en-US" altLang="zh-CN" sz="2800">
                <a:ea typeface="楷体_GB2312" pitchFamily="49" charset="-122"/>
              </a:rPr>
              <a:t> </a:t>
            </a:r>
          </a:p>
        </p:txBody>
      </p:sp>
      <p:sp>
        <p:nvSpPr>
          <p:cNvPr id="1401861" name="Rectangle 5"/>
          <p:cNvSpPr>
            <a:spLocks noChangeArrowheads="1"/>
          </p:cNvSpPr>
          <p:nvPr/>
        </p:nvSpPr>
        <p:spPr bwMode="auto">
          <a:xfrm>
            <a:off x="7391401" y="981075"/>
            <a:ext cx="2951163" cy="4103688"/>
          </a:xfrm>
          <a:prstGeom prst="rect">
            <a:avLst/>
          </a:prstGeom>
          <a:solidFill>
            <a:srgbClr val="336600"/>
          </a:solidFill>
          <a:ln w="9525" algn="ctr">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solidFill>
                  <a:schemeClr val="bg1"/>
                </a:solidFill>
              </a:rPr>
              <a:t>它的作用与第一种方法相同，即定义了两个</a:t>
            </a:r>
            <a:r>
              <a:rPr kumimoji="1" lang="en-US" altLang="zh-CN" sz="2800" b="1">
                <a:solidFill>
                  <a:schemeClr val="bg1"/>
                </a:solidFill>
              </a:rPr>
              <a:t>struct student </a:t>
            </a:r>
            <a:r>
              <a:rPr kumimoji="1" lang="zh-CN" altLang="en-US" sz="2800" b="1">
                <a:solidFill>
                  <a:schemeClr val="bg1"/>
                </a:solidFill>
              </a:rPr>
              <a:t>类型的变量</a:t>
            </a:r>
            <a:r>
              <a:rPr kumimoji="1" lang="en-US" altLang="zh-CN" sz="2800" b="1">
                <a:solidFill>
                  <a:schemeClr val="bg1"/>
                </a:solidFill>
              </a:rPr>
              <a:t>student1,</a:t>
            </a:r>
          </a:p>
          <a:p>
            <a:pPr algn="l">
              <a:spcBef>
                <a:spcPct val="20000"/>
              </a:spcBef>
            </a:pPr>
            <a:r>
              <a:rPr kumimoji="1" lang="en-US" altLang="zh-CN" sz="2800" b="1">
                <a:solidFill>
                  <a:schemeClr val="bg1"/>
                </a:solidFill>
              </a:rPr>
              <a:t>student2 </a:t>
            </a:r>
          </a:p>
        </p:txBody>
      </p:sp>
    </p:spTree>
    <p:extLst>
      <p:ext uri="{BB962C8B-B14F-4D97-AF65-F5344CB8AC3E}">
        <p14:creationId xmlns:p14="http://schemas.microsoft.com/office/powerpoint/2010/main" val="3824800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401858"/>
                                        </p:tgtEl>
                                        <p:attrNameLst>
                                          <p:attrName>style.visibility</p:attrName>
                                        </p:attrNameLst>
                                      </p:cBhvr>
                                      <p:to>
                                        <p:strVal val="visible"/>
                                      </p:to>
                                    </p:set>
                                    <p:animEffect transition="in" filter="blinds(vertical)">
                                      <p:cBhvr>
                                        <p:cTn id="7" dur="500"/>
                                        <p:tgtEl>
                                          <p:spTgt spid="140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1860"/>
                                        </p:tgtEl>
                                        <p:attrNameLst>
                                          <p:attrName>style.visibility</p:attrName>
                                        </p:attrNameLst>
                                      </p:cBhvr>
                                      <p:to>
                                        <p:strVal val="visible"/>
                                      </p:to>
                                    </p:set>
                                    <p:animEffect transition="in" filter="wipe(left)">
                                      <p:cBhvr>
                                        <p:cTn id="12" dur="1000"/>
                                        <p:tgtEl>
                                          <p:spTgt spid="1401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1861"/>
                                        </p:tgtEl>
                                        <p:attrNameLst>
                                          <p:attrName>style.visibility</p:attrName>
                                        </p:attrNameLst>
                                      </p:cBhvr>
                                      <p:to>
                                        <p:strVal val="visible"/>
                                      </p:to>
                                    </p:set>
                                    <p:animEffect transition="in" filter="blinds(horizontal)">
                                      <p:cBhvr>
                                        <p:cTn id="17" dur="500"/>
                                        <p:tgtEl>
                                          <p:spTgt spid="140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58" grpId="0" autoUpdateAnimBg="0"/>
      <p:bldP spid="1401860" grpId="0" autoUpdateAnimBg="0"/>
      <p:bldP spid="140186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§13.9 </a:t>
            </a:r>
            <a:r>
              <a:rPr kumimoji="1" lang="zh-CN" altLang="en-US" sz="3600" b="1">
                <a:latin typeface="黑体" panose="02010609060101010101" pitchFamily="49" charset="-122"/>
                <a:ea typeface="黑体" panose="02010609060101010101" pitchFamily="49" charset="-122"/>
              </a:rPr>
              <a:t>枚举类型</a:t>
            </a:r>
          </a:p>
        </p:txBody>
      </p:sp>
      <p:sp>
        <p:nvSpPr>
          <p:cNvPr id="1484803" name="Rectangle 3"/>
          <p:cNvSpPr>
            <a:spLocks noChangeArrowheads="1"/>
          </p:cNvSpPr>
          <p:nvPr/>
        </p:nvSpPr>
        <p:spPr bwMode="auto">
          <a:xfrm>
            <a:off x="1703388" y="1484314"/>
            <a:ext cx="86407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rgbClr val="CC0000"/>
                </a:solidFill>
                <a:latin typeface="楷体_GB2312" pitchFamily="49" charset="-122"/>
                <a:ea typeface="楷体_GB2312" pitchFamily="49" charset="-122"/>
              </a:rPr>
              <a:t>枚举：</a:t>
            </a:r>
            <a:r>
              <a:rPr lang="zh-CN" altLang="en-US" sz="2800" dirty="0">
                <a:latin typeface="楷体_GB2312" pitchFamily="49" charset="-122"/>
                <a:ea typeface="楷体_GB2312" pitchFamily="49" charset="-122"/>
              </a:rPr>
              <a:t>将变量的值一一列举出来，变量的值只限于列举</a:t>
            </a:r>
          </a:p>
          <a:p>
            <a:pPr algn="l" eaLnBrk="1" hangingPunct="1"/>
            <a:r>
              <a:rPr lang="zh-CN" altLang="en-US" sz="2800" dirty="0">
                <a:latin typeface="楷体_GB2312" pitchFamily="49" charset="-122"/>
                <a:ea typeface="楷体_GB2312" pitchFamily="49" charset="-122"/>
              </a:rPr>
              <a:t>出来的值的范围内。</a:t>
            </a:r>
          </a:p>
          <a:p>
            <a:pPr algn="l" eaLnBrk="1" hangingPunct="1"/>
            <a:endParaRPr lang="zh-CN" altLang="en-US" sz="2800" dirty="0">
              <a:latin typeface="楷体_GB2312" pitchFamily="49" charset="-122"/>
              <a:ea typeface="楷体_GB2312" pitchFamily="49" charset="-122"/>
            </a:endParaRPr>
          </a:p>
          <a:p>
            <a:pPr algn="l" eaLnBrk="1" hangingPunct="1"/>
            <a:r>
              <a:rPr lang="zh-CN" altLang="en-US" sz="2800" dirty="0">
                <a:solidFill>
                  <a:srgbClr val="CC0000"/>
                </a:solidFill>
                <a:latin typeface="楷体_GB2312" pitchFamily="49" charset="-122"/>
                <a:ea typeface="楷体_GB2312" pitchFamily="49" charset="-122"/>
              </a:rPr>
              <a:t>申明枚举类型用</a:t>
            </a:r>
            <a:r>
              <a:rPr lang="en-US" altLang="zh-CN" sz="2800" dirty="0" err="1">
                <a:solidFill>
                  <a:srgbClr val="CC0000"/>
                </a:solidFill>
                <a:latin typeface="楷体_GB2312" pitchFamily="49" charset="-122"/>
                <a:ea typeface="楷体_GB2312" pitchFamily="49" charset="-122"/>
              </a:rPr>
              <a:t>enum</a:t>
            </a:r>
            <a:endParaRPr lang="en-US" altLang="zh-CN" sz="2800" dirty="0">
              <a:solidFill>
                <a:srgbClr val="CC0000"/>
              </a:solidFill>
              <a:latin typeface="楷体_GB2312" pitchFamily="49" charset="-122"/>
              <a:ea typeface="楷体_GB2312" pitchFamily="49" charset="-122"/>
            </a:endParaRPr>
          </a:p>
          <a:p>
            <a:pPr algn="l" eaLnBrk="1" hangingPunct="1"/>
            <a:r>
              <a:rPr lang="en-US" altLang="zh-CN" sz="2800" dirty="0" err="1">
                <a:latin typeface="楷体_GB2312" pitchFamily="49" charset="-122"/>
                <a:ea typeface="楷体_GB2312" pitchFamily="49" charset="-122"/>
              </a:rPr>
              <a:t>enum</a:t>
            </a:r>
            <a:r>
              <a:rPr lang="en-US" altLang="zh-CN" sz="2800" dirty="0">
                <a:latin typeface="楷体_GB2312" pitchFamily="49" charset="-122"/>
                <a:ea typeface="楷体_GB2312" pitchFamily="49" charset="-122"/>
              </a:rPr>
              <a:t> weekday{sun</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mon</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tue</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wed</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thu</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fri</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sat};</a:t>
            </a:r>
            <a:r>
              <a:rPr lang="zh-CN" altLang="en-US" sz="2800" dirty="0">
                <a:latin typeface="楷体_GB2312" pitchFamily="49" charset="-122"/>
                <a:ea typeface="楷体_GB2312" pitchFamily="49" charset="-122"/>
              </a:rPr>
              <a:t>　 </a:t>
            </a:r>
          </a:p>
          <a:p>
            <a:pPr algn="l" eaLnBrk="1" hangingPunct="1"/>
            <a:endParaRPr lang="zh-CN" altLang="en-US" sz="2800" dirty="0">
              <a:solidFill>
                <a:srgbClr val="CC0000"/>
              </a:solidFill>
              <a:latin typeface="楷体_GB2312" pitchFamily="49" charset="-122"/>
              <a:ea typeface="楷体_GB2312" pitchFamily="49" charset="-122"/>
            </a:endParaRPr>
          </a:p>
          <a:p>
            <a:pPr algn="l" eaLnBrk="1" hangingPunct="1"/>
            <a:r>
              <a:rPr lang="zh-CN" altLang="en-US" sz="2800" dirty="0">
                <a:solidFill>
                  <a:srgbClr val="CC0000"/>
                </a:solidFill>
                <a:latin typeface="楷体_GB2312" pitchFamily="49" charset="-122"/>
                <a:ea typeface="楷体_GB2312" pitchFamily="49" charset="-122"/>
              </a:rPr>
              <a:t>定义变量：</a:t>
            </a:r>
          </a:p>
          <a:p>
            <a:pPr algn="l" eaLnBrk="1" hangingPunct="1"/>
            <a:r>
              <a:rPr lang="en-US" altLang="zh-CN" sz="2800" dirty="0" err="1">
                <a:latin typeface="楷体_GB2312" pitchFamily="49" charset="-122"/>
                <a:ea typeface="楷体_GB2312" pitchFamily="49" charset="-122"/>
              </a:rPr>
              <a:t>enum</a:t>
            </a:r>
            <a:r>
              <a:rPr lang="en-US" altLang="zh-CN" sz="2800" dirty="0">
                <a:latin typeface="楷体_GB2312" pitchFamily="49" charset="-122"/>
                <a:ea typeface="楷体_GB2312" pitchFamily="49" charset="-122"/>
              </a:rPr>
              <a:t> weekday workday</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week-day;</a:t>
            </a:r>
          </a:p>
          <a:p>
            <a:pPr algn="l" eaLnBrk="1" hangingPunct="1"/>
            <a:r>
              <a:rPr lang="en-US" altLang="zh-CN" sz="2800" dirty="0" err="1">
                <a:latin typeface="楷体_GB2312" pitchFamily="49" charset="-122"/>
                <a:ea typeface="楷体_GB2312" pitchFamily="49" charset="-122"/>
              </a:rPr>
              <a:t>enum</a:t>
            </a:r>
            <a:r>
              <a:rPr lang="en-US" altLang="zh-CN" sz="2800" dirty="0">
                <a:latin typeface="楷体_GB2312" pitchFamily="49" charset="-122"/>
                <a:ea typeface="楷体_GB2312" pitchFamily="49" charset="-122"/>
              </a:rPr>
              <a:t>{sun</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mon</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tue</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wed</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thu</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fri</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sat</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workday</a:t>
            </a:r>
            <a:r>
              <a:rPr lang="zh-CN" altLang="en-US" sz="2400" dirty="0"/>
              <a:t>；</a:t>
            </a:r>
            <a:endParaRPr lang="zh-CN" altLang="en-US" sz="2800" dirty="0">
              <a:latin typeface="楷体_GB2312" pitchFamily="49" charset="-122"/>
              <a:ea typeface="楷体_GB2312" pitchFamily="49" charset="-122"/>
            </a:endParaRPr>
          </a:p>
          <a:p>
            <a:pPr algn="l" eaLnBrk="1" hangingPunct="1"/>
            <a:r>
              <a:rPr lang="zh-CN" altLang="en-US" sz="2800" dirty="0">
                <a:latin typeface="楷体_GB2312" pitchFamily="49" charset="-122"/>
                <a:ea typeface="楷体_GB2312" pitchFamily="49" charset="-122"/>
              </a:rPr>
              <a:t>变量值只能是</a:t>
            </a:r>
            <a:r>
              <a:rPr lang="en-US" altLang="zh-CN" sz="2800" dirty="0">
                <a:latin typeface="楷体_GB2312" pitchFamily="49" charset="-122"/>
                <a:ea typeface="楷体_GB2312" pitchFamily="49" charset="-122"/>
              </a:rPr>
              <a:t>sun</a:t>
            </a:r>
            <a:r>
              <a:rPr lang="zh-CN" altLang="en-US" sz="2800" dirty="0">
                <a:latin typeface="楷体_GB2312" pitchFamily="49" charset="-122"/>
                <a:ea typeface="楷体_GB2312" pitchFamily="49" charset="-122"/>
              </a:rPr>
              <a:t>到</a:t>
            </a:r>
            <a:r>
              <a:rPr lang="en-US" altLang="zh-CN" sz="2800" dirty="0">
                <a:latin typeface="楷体_GB2312" pitchFamily="49" charset="-122"/>
                <a:ea typeface="楷体_GB2312" pitchFamily="49" charset="-122"/>
              </a:rPr>
              <a:t>sat</a:t>
            </a:r>
            <a:r>
              <a:rPr lang="zh-CN" altLang="en-US" sz="2800" dirty="0">
                <a:latin typeface="楷体_GB2312" pitchFamily="49" charset="-122"/>
                <a:ea typeface="楷体_GB2312" pitchFamily="49" charset="-122"/>
              </a:rPr>
              <a:t>之一 </a:t>
            </a:r>
          </a:p>
          <a:p>
            <a:pPr algn="l" eaLnBrk="1" hangingPunct="1"/>
            <a:endParaRPr lang="en-US" altLang="zh-CN" sz="2800" dirty="0">
              <a:latin typeface="楷体_GB2312" pitchFamily="49" charset="-122"/>
              <a:ea typeface="楷体_GB2312" pitchFamily="49" charset="-122"/>
            </a:endParaRPr>
          </a:p>
        </p:txBody>
      </p:sp>
      <p:sp>
        <p:nvSpPr>
          <p:cNvPr id="1484804" name="AutoShape 4"/>
          <p:cNvSpPr>
            <a:spLocks noChangeArrowheads="1"/>
          </p:cNvSpPr>
          <p:nvPr/>
        </p:nvSpPr>
        <p:spPr bwMode="auto">
          <a:xfrm>
            <a:off x="5519738" y="2420939"/>
            <a:ext cx="3167062" cy="2232025"/>
          </a:xfrm>
          <a:prstGeom prst="cloudCallout">
            <a:avLst>
              <a:gd name="adj1" fmla="val -74713"/>
              <a:gd name="adj2" fmla="val 64866"/>
            </a:avLst>
          </a:prstGeom>
          <a:solidFill>
            <a:srgbClr val="CC0000"/>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ea typeface="楷体_GB2312" pitchFamily="49" charset="-122"/>
              </a:rPr>
              <a:t>枚举元素</a:t>
            </a:r>
          </a:p>
          <a:p>
            <a:pPr eaLnBrk="1" hangingPunct="1"/>
            <a:r>
              <a:rPr lang="zh-CN" altLang="en-US" sz="2800">
                <a:solidFill>
                  <a:srgbClr val="FFFF00"/>
                </a:solidFill>
                <a:ea typeface="楷体_GB2312" pitchFamily="49" charset="-122"/>
              </a:rPr>
              <a:t>枚举常量</a:t>
            </a:r>
          </a:p>
        </p:txBody>
      </p:sp>
    </p:spTree>
    <p:extLst>
      <p:ext uri="{BB962C8B-B14F-4D97-AF65-F5344CB8AC3E}">
        <p14:creationId xmlns:p14="http://schemas.microsoft.com/office/powerpoint/2010/main" val="3850307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484803"/>
                                        </p:tgtEl>
                                        <p:attrNameLst>
                                          <p:attrName>style.visibility</p:attrName>
                                        </p:attrNameLst>
                                      </p:cBhvr>
                                      <p:to>
                                        <p:strVal val="visible"/>
                                      </p:to>
                                    </p:set>
                                    <p:anim calcmode="lin" valueType="num">
                                      <p:cBhvr>
                                        <p:cTn id="7" dur="1000" fill="hold"/>
                                        <p:tgtEl>
                                          <p:spTgt spid="1484803"/>
                                        </p:tgtEl>
                                        <p:attrNameLst>
                                          <p:attrName>ppt_w</p:attrName>
                                        </p:attrNameLst>
                                      </p:cBhvr>
                                      <p:tavLst>
                                        <p:tav tm="0">
                                          <p:val>
                                            <p:strVal val="#ppt_w+.3"/>
                                          </p:val>
                                        </p:tav>
                                        <p:tav tm="100000">
                                          <p:val>
                                            <p:strVal val="#ppt_w"/>
                                          </p:val>
                                        </p:tav>
                                      </p:tavLst>
                                    </p:anim>
                                    <p:anim calcmode="lin" valueType="num">
                                      <p:cBhvr>
                                        <p:cTn id="8" dur="1000" fill="hold"/>
                                        <p:tgtEl>
                                          <p:spTgt spid="1484803"/>
                                        </p:tgtEl>
                                        <p:attrNameLst>
                                          <p:attrName>ppt_h</p:attrName>
                                        </p:attrNameLst>
                                      </p:cBhvr>
                                      <p:tavLst>
                                        <p:tav tm="0">
                                          <p:val>
                                            <p:strVal val="#ppt_h"/>
                                          </p:val>
                                        </p:tav>
                                        <p:tav tm="100000">
                                          <p:val>
                                            <p:strVal val="#ppt_h"/>
                                          </p:val>
                                        </p:tav>
                                      </p:tavLst>
                                    </p:anim>
                                    <p:animEffect transition="in" filter="fade">
                                      <p:cBhvr>
                                        <p:cTn id="9" dur="1000"/>
                                        <p:tgtEl>
                                          <p:spTgt spid="14848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1484804"/>
                                        </p:tgtEl>
                                        <p:attrNameLst>
                                          <p:attrName>style.visibility</p:attrName>
                                        </p:attrNameLst>
                                      </p:cBhvr>
                                      <p:to>
                                        <p:strVal val="visible"/>
                                      </p:to>
                                    </p:set>
                                    <p:anim calcmode="lin" valueType="num">
                                      <p:cBhvr additive="base">
                                        <p:cTn id="14" dur="500" fill="hold"/>
                                        <p:tgtEl>
                                          <p:spTgt spid="1484804"/>
                                        </p:tgtEl>
                                        <p:attrNameLst>
                                          <p:attrName>ppt_x</p:attrName>
                                        </p:attrNameLst>
                                      </p:cBhvr>
                                      <p:tavLst>
                                        <p:tav tm="0">
                                          <p:val>
                                            <p:strVal val="1+#ppt_w/2"/>
                                          </p:val>
                                        </p:tav>
                                        <p:tav tm="100000">
                                          <p:val>
                                            <p:strVal val="#ppt_x"/>
                                          </p:val>
                                        </p:tav>
                                      </p:tavLst>
                                    </p:anim>
                                    <p:anim calcmode="lin" valueType="num">
                                      <p:cBhvr additive="base">
                                        <p:cTn id="15" dur="500" fill="hold"/>
                                        <p:tgtEl>
                                          <p:spTgt spid="148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p:bldP spid="148480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§13.9 </a:t>
            </a:r>
            <a:r>
              <a:rPr kumimoji="1" lang="zh-CN" altLang="en-US" sz="3600" b="1">
                <a:latin typeface="黑体" panose="02010609060101010101" pitchFamily="49" charset="-122"/>
                <a:ea typeface="黑体" panose="02010609060101010101" pitchFamily="49" charset="-122"/>
              </a:rPr>
              <a:t>枚举类型</a:t>
            </a:r>
          </a:p>
        </p:txBody>
      </p:sp>
      <p:sp>
        <p:nvSpPr>
          <p:cNvPr id="1485827" name="Rectangle 3"/>
          <p:cNvSpPr>
            <a:spLocks noChangeArrowheads="1"/>
          </p:cNvSpPr>
          <p:nvPr/>
        </p:nvSpPr>
        <p:spPr bwMode="auto">
          <a:xfrm>
            <a:off x="1703388" y="1484314"/>
            <a:ext cx="8640762" cy="4537075"/>
          </a:xfrm>
          <a:prstGeom prst="rect">
            <a:avLst/>
          </a:prstGeom>
          <a:solidFill>
            <a:srgbClr val="8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u="sng">
                <a:solidFill>
                  <a:schemeClr val="bg1"/>
                </a:solidFill>
                <a:latin typeface="楷体_GB2312" pitchFamily="49" charset="-122"/>
                <a:ea typeface="楷体_GB2312" pitchFamily="49" charset="-122"/>
              </a:rPr>
              <a:t>说明：</a:t>
            </a:r>
          </a:p>
          <a:p>
            <a:pPr algn="l" eaLnBrk="1" hangingPunct="1">
              <a:buFontTx/>
              <a:buAutoNum type="arabicParenBoth"/>
            </a:pPr>
            <a:r>
              <a:rPr lang="zh-CN" altLang="en-US" sz="2800">
                <a:solidFill>
                  <a:schemeClr val="bg1"/>
                </a:solidFill>
                <a:latin typeface="楷体_GB2312" pitchFamily="49" charset="-122"/>
                <a:ea typeface="楷体_GB2312" pitchFamily="49" charset="-122"/>
              </a:rPr>
              <a:t>在Ｃ编译中，对枚举元素按常量处理，故称枚举</a:t>
            </a:r>
          </a:p>
          <a:p>
            <a:pPr algn="l" eaLnBrk="1" hangingPunct="1"/>
            <a:r>
              <a:rPr lang="zh-CN" altLang="en-US" sz="2800">
                <a:solidFill>
                  <a:schemeClr val="bg1"/>
                </a:solidFill>
                <a:latin typeface="楷体_GB2312" pitchFamily="49" charset="-122"/>
                <a:ea typeface="楷体_GB2312" pitchFamily="49" charset="-122"/>
              </a:rPr>
              <a:t>常量。它们不是变量，不能对它们赋值。 </a:t>
            </a:r>
          </a:p>
          <a:p>
            <a:pPr algn="l" eaLnBrk="1" hangingPunct="1"/>
            <a:r>
              <a:rPr lang="en-US" altLang="zh-CN" sz="2800">
                <a:solidFill>
                  <a:schemeClr val="bg1"/>
                </a:solidFill>
                <a:latin typeface="楷体_GB2312" pitchFamily="49" charset="-122"/>
                <a:ea typeface="楷体_GB2312" pitchFamily="49" charset="-122"/>
              </a:rPr>
              <a:t>(2) </a:t>
            </a:r>
            <a:r>
              <a:rPr lang="zh-CN" altLang="en-US" sz="2800">
                <a:solidFill>
                  <a:schemeClr val="bg1"/>
                </a:solidFill>
                <a:latin typeface="楷体_GB2312" pitchFamily="49" charset="-122"/>
                <a:ea typeface="楷体_GB2312" pitchFamily="49" charset="-122"/>
              </a:rPr>
              <a:t>枚举元素作为常量，它们是有值的，Ｃ语言编译</a:t>
            </a:r>
          </a:p>
          <a:p>
            <a:pPr algn="l" eaLnBrk="1" hangingPunct="1"/>
            <a:r>
              <a:rPr lang="zh-CN" altLang="en-US" sz="2800">
                <a:solidFill>
                  <a:schemeClr val="bg1"/>
                </a:solidFill>
                <a:latin typeface="楷体_GB2312" pitchFamily="49" charset="-122"/>
                <a:ea typeface="楷体_GB2312" pitchFamily="49" charset="-122"/>
              </a:rPr>
              <a:t>按定义时的顺序使它们的值为０，１，２</a:t>
            </a:r>
            <a:r>
              <a:rPr lang="en-US" altLang="zh-CN" sz="2800">
                <a:solidFill>
                  <a:schemeClr val="bg1"/>
                </a:solidFill>
                <a:ea typeface="楷体_GB2312" pitchFamily="49" charset="-122"/>
              </a:rPr>
              <a:t>…</a:t>
            </a:r>
            <a:r>
              <a:rPr lang="en-US" altLang="zh-CN" sz="2800">
                <a:solidFill>
                  <a:schemeClr val="bg1"/>
                </a:solidFill>
                <a:latin typeface="楷体_GB2312" pitchFamily="49" charset="-122"/>
                <a:ea typeface="楷体_GB2312" pitchFamily="49" charset="-122"/>
              </a:rPr>
              <a:t>  </a:t>
            </a:r>
          </a:p>
          <a:p>
            <a:pPr algn="l" eaLnBrk="1" hangingPunct="1"/>
            <a:r>
              <a:rPr lang="en-US" altLang="zh-CN" sz="2800">
                <a:solidFill>
                  <a:schemeClr val="bg1"/>
                </a:solidFill>
                <a:latin typeface="楷体_GB2312" pitchFamily="49" charset="-122"/>
                <a:ea typeface="楷体_GB2312" pitchFamily="49" charset="-122"/>
              </a:rPr>
              <a:t>(3) </a:t>
            </a:r>
            <a:r>
              <a:rPr lang="zh-CN" altLang="en-US" sz="2800">
                <a:solidFill>
                  <a:schemeClr val="bg1"/>
                </a:solidFill>
                <a:latin typeface="楷体_GB2312" pitchFamily="49" charset="-122"/>
                <a:ea typeface="楷体_GB2312" pitchFamily="49" charset="-122"/>
              </a:rPr>
              <a:t>枚举值可以用来作判断比较。 </a:t>
            </a:r>
          </a:p>
          <a:p>
            <a:pPr algn="l" eaLnBrk="1" hangingPunct="1"/>
            <a:r>
              <a:rPr lang="en-US" altLang="zh-CN" sz="2800">
                <a:solidFill>
                  <a:schemeClr val="bg1"/>
                </a:solidFill>
                <a:latin typeface="楷体_GB2312" pitchFamily="49" charset="-122"/>
                <a:ea typeface="楷体_GB2312" pitchFamily="49" charset="-122"/>
              </a:rPr>
              <a:t>(4) </a:t>
            </a:r>
            <a:r>
              <a:rPr lang="zh-CN" altLang="en-US" sz="2800">
                <a:solidFill>
                  <a:schemeClr val="bg1"/>
                </a:solidFill>
                <a:latin typeface="楷体_GB2312" pitchFamily="49" charset="-122"/>
                <a:ea typeface="楷体_GB2312" pitchFamily="49" charset="-122"/>
              </a:rPr>
              <a:t>一个整数不能直接赋给一个枚举变量。</a:t>
            </a:r>
            <a:r>
              <a:rPr lang="zh-CN" altLang="en-US" sz="2400"/>
              <a:t> </a:t>
            </a:r>
          </a:p>
          <a:p>
            <a:pPr algn="l" eaLnBrk="1" hangingPunct="1"/>
            <a:endParaRPr lang="en-US" altLang="zh-CN" sz="2400"/>
          </a:p>
        </p:txBody>
      </p:sp>
    </p:spTree>
    <p:extLst>
      <p:ext uri="{BB962C8B-B14F-4D97-AF65-F5344CB8AC3E}">
        <p14:creationId xmlns:p14="http://schemas.microsoft.com/office/powerpoint/2010/main" val="33016757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485827"/>
                                        </p:tgtEl>
                                        <p:attrNameLst>
                                          <p:attrName>style.visibility</p:attrName>
                                        </p:attrNameLst>
                                      </p:cBhvr>
                                      <p:to>
                                        <p:strVal val="visible"/>
                                      </p:to>
                                    </p:set>
                                    <p:anim calcmode="lin" valueType="num">
                                      <p:cBhvr additive="base">
                                        <p:cTn id="7" dur="500" fill="hold"/>
                                        <p:tgtEl>
                                          <p:spTgt spid="1485827"/>
                                        </p:tgtEl>
                                        <p:attrNameLst>
                                          <p:attrName>ppt_x</p:attrName>
                                        </p:attrNameLst>
                                      </p:cBhvr>
                                      <p:tavLst>
                                        <p:tav tm="0">
                                          <p:val>
                                            <p:strVal val="1+#ppt_w/2"/>
                                          </p:val>
                                        </p:tav>
                                        <p:tav tm="100000">
                                          <p:val>
                                            <p:strVal val="#ppt_x"/>
                                          </p:val>
                                        </p:tav>
                                      </p:tavLst>
                                    </p:anim>
                                    <p:anim calcmode="lin" valueType="num">
                                      <p:cBhvr additive="base">
                                        <p:cTn id="8" dur="500" fill="hold"/>
                                        <p:tgtEl>
                                          <p:spTgt spid="1485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§13.9 </a:t>
            </a:r>
            <a:r>
              <a:rPr kumimoji="1" lang="zh-CN" altLang="en-US" sz="3600" b="1">
                <a:latin typeface="黑体" panose="02010609060101010101" pitchFamily="49" charset="-122"/>
                <a:ea typeface="黑体" panose="02010609060101010101" pitchFamily="49" charset="-122"/>
              </a:rPr>
              <a:t>枚举类型</a:t>
            </a:r>
          </a:p>
        </p:txBody>
      </p:sp>
      <p:sp>
        <p:nvSpPr>
          <p:cNvPr id="1486851" name="Rectangle 3"/>
          <p:cNvSpPr>
            <a:spLocks noChangeArrowheads="1"/>
          </p:cNvSpPr>
          <p:nvPr/>
        </p:nvSpPr>
        <p:spPr bwMode="auto">
          <a:xfrm>
            <a:off x="1847851" y="1125539"/>
            <a:ext cx="84232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solidFill>
                  <a:srgbClr val="CC0000"/>
                </a:solidFill>
                <a:latin typeface="楷体_GB2312" pitchFamily="49" charset="-122"/>
                <a:ea typeface="楷体_GB2312" pitchFamily="49" charset="-122"/>
              </a:rPr>
              <a:t>例１</a:t>
            </a:r>
            <a:r>
              <a:rPr lang="en-US" altLang="zh-CN" sz="2400">
                <a:solidFill>
                  <a:srgbClr val="CC0000"/>
                </a:solidFill>
                <a:latin typeface="楷体_GB2312" pitchFamily="49" charset="-122"/>
                <a:ea typeface="楷体_GB2312" pitchFamily="49" charset="-122"/>
              </a:rPr>
              <a:t>1</a:t>
            </a:r>
            <a:r>
              <a:rPr lang="zh-CN" altLang="en-US" sz="2400">
                <a:solidFill>
                  <a:srgbClr val="CC0000"/>
                </a:solidFill>
                <a:latin typeface="楷体_GB2312" pitchFamily="49" charset="-122"/>
                <a:ea typeface="楷体_GB2312" pitchFamily="49" charset="-122"/>
              </a:rPr>
              <a:t>．１</a:t>
            </a:r>
            <a:r>
              <a:rPr lang="en-US" altLang="zh-CN" sz="2400">
                <a:solidFill>
                  <a:srgbClr val="CC0000"/>
                </a:solidFill>
                <a:latin typeface="楷体_GB2312" pitchFamily="49" charset="-122"/>
                <a:ea typeface="楷体_GB2312" pitchFamily="49" charset="-122"/>
              </a:rPr>
              <a:t>3</a:t>
            </a:r>
            <a:r>
              <a:rPr lang="zh-CN" altLang="en-US" sz="2400">
                <a:latin typeface="楷体_GB2312" pitchFamily="49" charset="-122"/>
                <a:ea typeface="楷体_GB2312" pitchFamily="49" charset="-122"/>
              </a:rPr>
              <a:t>口袋中有红、黄、蓝、白、黑</a:t>
            </a:r>
            <a:r>
              <a:rPr lang="en-US" altLang="zh-CN" sz="2400">
                <a:latin typeface="楷体_GB2312" pitchFamily="49" charset="-122"/>
                <a:ea typeface="楷体_GB2312" pitchFamily="49" charset="-122"/>
              </a:rPr>
              <a:t>5</a:t>
            </a:r>
            <a:r>
              <a:rPr lang="zh-CN" altLang="en-US" sz="2400">
                <a:latin typeface="楷体_GB2312" pitchFamily="49" charset="-122"/>
                <a:ea typeface="楷体_GB2312" pitchFamily="49" charset="-122"/>
              </a:rPr>
              <a:t>种颜色的球若干</a:t>
            </a:r>
          </a:p>
          <a:p>
            <a:pPr algn="l" eaLnBrk="1" hangingPunct="1"/>
            <a:r>
              <a:rPr lang="zh-CN" altLang="en-US" sz="2400">
                <a:latin typeface="楷体_GB2312" pitchFamily="49" charset="-122"/>
                <a:ea typeface="楷体_GB2312" pitchFamily="49" charset="-122"/>
              </a:rPr>
              <a:t>个。每次从口袋中先后取出３个球，问得到</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种不同色的球</a:t>
            </a:r>
          </a:p>
          <a:p>
            <a:pPr algn="l" eaLnBrk="1" hangingPunct="1"/>
            <a:r>
              <a:rPr lang="zh-CN" altLang="en-US" sz="2400">
                <a:latin typeface="楷体_GB2312" pitchFamily="49" charset="-122"/>
                <a:ea typeface="楷体_GB2312" pitchFamily="49" charset="-122"/>
              </a:rPr>
              <a:t>的可能取法，输出每种排列的情况。</a:t>
            </a:r>
            <a:r>
              <a:rPr lang="zh-CN" altLang="en-US" sz="2400"/>
              <a:t> </a:t>
            </a:r>
          </a:p>
        </p:txBody>
      </p:sp>
      <p:grpSp>
        <p:nvGrpSpPr>
          <p:cNvPr id="2" name="Group 4"/>
          <p:cNvGrpSpPr>
            <a:grpSpLocks/>
          </p:cNvGrpSpPr>
          <p:nvPr/>
        </p:nvGrpSpPr>
        <p:grpSpPr bwMode="auto">
          <a:xfrm>
            <a:off x="1919288" y="1196975"/>
            <a:ext cx="8208962" cy="5327650"/>
            <a:chOff x="249" y="754"/>
            <a:chExt cx="5171" cy="3356"/>
          </a:xfrm>
        </p:grpSpPr>
        <p:sp>
          <p:nvSpPr>
            <p:cNvPr id="1486853" name="Rectangle 5"/>
            <p:cNvSpPr>
              <a:spLocks noChangeArrowheads="1"/>
            </p:cNvSpPr>
            <p:nvPr/>
          </p:nvSpPr>
          <p:spPr bwMode="auto">
            <a:xfrm>
              <a:off x="249" y="754"/>
              <a:ext cx="5171" cy="3356"/>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defTabSz="762000" eaLnBrk="0" hangingPunct="0">
                <a:spcBef>
                  <a:spcPct val="20000"/>
                </a:spcBef>
                <a:defRPr/>
              </a:pPr>
              <a:r>
                <a:rPr kumimoji="1" lang="zh-CN" altLang="en-US" sz="3200" u="sng">
                  <a:solidFill>
                    <a:srgbClr val="CC0000"/>
                  </a:solidFill>
                  <a:latin typeface="黑体" pitchFamily="2" charset="-122"/>
                  <a:ea typeface="黑体" pitchFamily="2" charset="-122"/>
                </a:rPr>
                <a:t>算法：</a:t>
              </a: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u="sng">
                <a:solidFill>
                  <a:srgbClr val="CC0000"/>
                </a:solidFill>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endParaRPr kumimoji="1" lang="zh-CN" altLang="en-US" sz="3200">
                <a:latin typeface="黑体" pitchFamily="2" charset="-122"/>
                <a:ea typeface="黑体" pitchFamily="2" charset="-122"/>
              </a:endParaRPr>
            </a:p>
            <a:p>
              <a:pPr defTabSz="762000" eaLnBrk="0" hangingPunct="0">
                <a:spcBef>
                  <a:spcPct val="20000"/>
                </a:spcBef>
                <a:defRPr/>
              </a:pPr>
              <a:r>
                <a:rPr kumimoji="1" lang="zh-CN" altLang="en-US" sz="3200">
                  <a:latin typeface="黑体" pitchFamily="2" charset="-122"/>
                  <a:ea typeface="黑体" pitchFamily="2" charset="-122"/>
                </a:rPr>
                <a:t>图</a:t>
              </a:r>
              <a:r>
                <a:rPr kumimoji="1" lang="en-US" altLang="zh-CN" sz="3200">
                  <a:latin typeface="黑体" pitchFamily="2" charset="-122"/>
                  <a:ea typeface="黑体" pitchFamily="2" charset="-122"/>
                </a:rPr>
                <a:t>11-27,11-28</a:t>
              </a:r>
            </a:p>
            <a:p>
              <a:pPr defTabSz="762000" eaLnBrk="0" hangingPunct="0">
                <a:spcBef>
                  <a:spcPct val="20000"/>
                </a:spcBef>
                <a:defRPr/>
              </a:pPr>
              <a:r>
                <a:rPr kumimoji="1" lang="en-US" altLang="zh-CN" sz="2800">
                  <a:latin typeface="宋体" pitchFamily="2" charset="-122"/>
                </a:rPr>
                <a:t>    </a:t>
              </a:r>
            </a:p>
          </p:txBody>
        </p:sp>
        <p:pic>
          <p:nvPicPr>
            <p:cNvPr id="761862" name="Picture 6" descr="k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 y="1071"/>
              <a:ext cx="2132" cy="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1863" name="Picture 7" descr="k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 y="1117"/>
              <a:ext cx="2223" cy="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45021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6851"/>
                                        </p:tgtEl>
                                        <p:attrNameLst>
                                          <p:attrName>style.visibility</p:attrName>
                                        </p:attrNameLst>
                                      </p:cBhvr>
                                      <p:to>
                                        <p:strVal val="visible"/>
                                      </p:to>
                                    </p:set>
                                    <p:anim calcmode="lin" valueType="num">
                                      <p:cBhvr additive="base">
                                        <p:cTn id="7" dur="500" fill="hold"/>
                                        <p:tgtEl>
                                          <p:spTgt spid="1486851"/>
                                        </p:tgtEl>
                                        <p:attrNameLst>
                                          <p:attrName>ppt_x</p:attrName>
                                        </p:attrNameLst>
                                      </p:cBhvr>
                                      <p:tavLst>
                                        <p:tav tm="0">
                                          <p:val>
                                            <p:strVal val="#ppt_x"/>
                                          </p:val>
                                        </p:tav>
                                        <p:tav tm="100000">
                                          <p:val>
                                            <p:strVal val="#ppt_x"/>
                                          </p:val>
                                        </p:tav>
                                      </p:tavLst>
                                    </p:anim>
                                    <p:anim calcmode="lin" valueType="num">
                                      <p:cBhvr additive="base">
                                        <p:cTn id="8" dur="500" fill="hold"/>
                                        <p:tgtEl>
                                          <p:spTgt spid="14868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§13.9 </a:t>
            </a:r>
            <a:r>
              <a:rPr kumimoji="1" lang="zh-CN" altLang="en-US" sz="3600" b="1">
                <a:latin typeface="黑体" panose="02010609060101010101" pitchFamily="49" charset="-122"/>
                <a:ea typeface="黑体" panose="02010609060101010101" pitchFamily="49" charset="-122"/>
              </a:rPr>
              <a:t>枚举类型</a:t>
            </a:r>
          </a:p>
        </p:txBody>
      </p:sp>
      <p:sp>
        <p:nvSpPr>
          <p:cNvPr id="1487875" name="Rectangle 3"/>
          <p:cNvSpPr>
            <a:spLocks noChangeArrowheads="1"/>
          </p:cNvSpPr>
          <p:nvPr/>
        </p:nvSpPr>
        <p:spPr bwMode="auto">
          <a:xfrm>
            <a:off x="1524000" y="0"/>
            <a:ext cx="9144000" cy="6597650"/>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2400">
                <a:solidFill>
                  <a:schemeClr val="bg1"/>
                </a:solidFill>
                <a:latin typeface="楷体_GB2312" pitchFamily="49" charset="-122"/>
                <a:ea typeface="楷体_GB2312" pitchFamily="49" charset="-122"/>
              </a:rPr>
              <a:t>#include &lt;stdio.h&gt;</a:t>
            </a:r>
          </a:p>
          <a:p>
            <a:pPr algn="l" eaLnBrk="1" hangingPunct="1"/>
            <a:r>
              <a:rPr lang="zh-CN" altLang="zh-CN" sz="2400">
                <a:solidFill>
                  <a:schemeClr val="bg1"/>
                </a:solidFill>
                <a:latin typeface="楷体_GB2312" pitchFamily="49" charset="-122"/>
                <a:ea typeface="楷体_GB2312" pitchFamily="49" charset="-122"/>
              </a:rPr>
              <a:t>main()</a:t>
            </a:r>
          </a:p>
          <a:p>
            <a:pPr algn="l" eaLnBrk="1" hangingPunct="1"/>
            <a:r>
              <a:rPr lang="zh-CN" altLang="zh-CN" sz="2400">
                <a:solidFill>
                  <a:schemeClr val="bg1"/>
                </a:solidFill>
                <a:latin typeface="楷体_GB2312" pitchFamily="49" charset="-122"/>
                <a:ea typeface="楷体_GB2312" pitchFamily="49" charset="-122"/>
              </a:rPr>
              <a:t>{enum color {red,yellow,blue,white,black};</a:t>
            </a:r>
          </a:p>
          <a:p>
            <a:pPr algn="l" eaLnBrk="1" hangingPunct="1"/>
            <a:r>
              <a:rPr lang="zh-CN" altLang="zh-CN" sz="2400">
                <a:solidFill>
                  <a:schemeClr val="bg1"/>
                </a:solidFill>
                <a:latin typeface="楷体_GB2312" pitchFamily="49" charset="-122"/>
                <a:ea typeface="楷体_GB2312" pitchFamily="49" charset="-122"/>
              </a:rPr>
              <a:t> enum color i,j,k,pri; int n,loop;n=0;</a:t>
            </a:r>
          </a:p>
          <a:p>
            <a:pPr algn="l" eaLnBrk="1" hangingPunct="1"/>
            <a:r>
              <a:rPr lang="zh-CN" altLang="zh-CN" sz="2400">
                <a:solidFill>
                  <a:schemeClr val="bg1"/>
                </a:solidFill>
                <a:latin typeface="楷体_GB2312" pitchFamily="49" charset="-122"/>
                <a:ea typeface="楷体_GB2312" pitchFamily="49" charset="-122"/>
              </a:rPr>
              <a:t> for (i=red;i&lt;=black;i++)</a:t>
            </a:r>
          </a:p>
          <a:p>
            <a:pPr algn="l" eaLnBrk="1" hangingPunct="1"/>
            <a:r>
              <a:rPr lang="zh-CN" altLang="zh-CN" sz="2400">
                <a:solidFill>
                  <a:schemeClr val="bg1"/>
                </a:solidFill>
                <a:latin typeface="楷体_GB2312" pitchFamily="49" charset="-122"/>
                <a:ea typeface="楷体_GB2312" pitchFamily="49" charset="-122"/>
              </a:rPr>
              <a:t> </a:t>
            </a:r>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for (j=red;j&lt;=black;j++)</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if (i!=j)</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 for (k=red;k&lt;=black;k++)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if ((k!=i) &amp;&amp; (k!=j))</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{n=n+1;</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printf("%-4d",n);</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for (loop=1;loop&lt;=3;loop++)</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a:t>
            </a:r>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switch (loop)</a:t>
            </a:r>
          </a:p>
          <a:p>
            <a:pPr algn="l" eaLnBrk="1" hangingPunct="1"/>
            <a:r>
              <a:rPr lang="en-US" altLang="zh-CN" sz="2400">
                <a:solidFill>
                  <a:schemeClr val="bg1"/>
                </a:solidFill>
                <a:latin typeface="楷体_GB2312" pitchFamily="49" charset="-122"/>
                <a:ea typeface="楷体_GB2312" pitchFamily="49" charset="-122"/>
              </a:rPr>
              <a:t>				{	</a:t>
            </a:r>
            <a:r>
              <a:rPr lang="zh-CN" altLang="zh-CN" sz="2400">
                <a:solidFill>
                  <a:schemeClr val="bg1"/>
                </a:solidFill>
                <a:latin typeface="楷体_GB2312" pitchFamily="49" charset="-122"/>
                <a:ea typeface="楷体_GB2312" pitchFamily="49" charset="-122"/>
              </a:rPr>
              <a:t>case 1: pri=i;break;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2: pri=j;break;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3: pri=k;break;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default:break;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a:t>
            </a:r>
          </a:p>
        </p:txBody>
      </p:sp>
    </p:spTree>
    <p:extLst>
      <p:ext uri="{BB962C8B-B14F-4D97-AF65-F5344CB8AC3E}">
        <p14:creationId xmlns:p14="http://schemas.microsoft.com/office/powerpoint/2010/main" val="13863450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7875"/>
                                        </p:tgtEl>
                                        <p:attrNameLst>
                                          <p:attrName>style.visibility</p:attrName>
                                        </p:attrNameLst>
                                      </p:cBhvr>
                                      <p:to>
                                        <p:strVal val="visible"/>
                                      </p:to>
                                    </p:set>
                                    <p:anim calcmode="lin" valueType="num">
                                      <p:cBhvr additive="base">
                                        <p:cTn id="7" dur="500" fill="hold"/>
                                        <p:tgtEl>
                                          <p:spTgt spid="1487875"/>
                                        </p:tgtEl>
                                        <p:attrNameLst>
                                          <p:attrName>ppt_x</p:attrName>
                                        </p:attrNameLst>
                                      </p:cBhvr>
                                      <p:tavLst>
                                        <p:tav tm="0">
                                          <p:val>
                                            <p:strVal val="#ppt_x"/>
                                          </p:val>
                                        </p:tav>
                                        <p:tav tm="100000">
                                          <p:val>
                                            <p:strVal val="#ppt_x"/>
                                          </p:val>
                                        </p:tav>
                                      </p:tavLst>
                                    </p:anim>
                                    <p:anim calcmode="lin" valueType="num">
                                      <p:cBhvr additive="base">
                                        <p:cTn id="8" dur="500" fill="hold"/>
                                        <p:tgtEl>
                                          <p:spTgt spid="1487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§13.9 </a:t>
            </a:r>
            <a:r>
              <a:rPr kumimoji="1" lang="zh-CN" altLang="en-US" sz="3600" b="1">
                <a:latin typeface="黑体" panose="02010609060101010101" pitchFamily="49" charset="-122"/>
                <a:ea typeface="黑体" panose="02010609060101010101" pitchFamily="49" charset="-122"/>
              </a:rPr>
              <a:t>枚举类型</a:t>
            </a:r>
          </a:p>
        </p:txBody>
      </p:sp>
      <p:sp>
        <p:nvSpPr>
          <p:cNvPr id="1488899" name="Rectangle 3"/>
          <p:cNvSpPr>
            <a:spLocks noChangeArrowheads="1"/>
          </p:cNvSpPr>
          <p:nvPr/>
        </p:nvSpPr>
        <p:spPr bwMode="auto">
          <a:xfrm>
            <a:off x="1524000" y="0"/>
            <a:ext cx="9144000" cy="6597650"/>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2400">
                <a:solidFill>
                  <a:schemeClr val="bg1"/>
                </a:solidFill>
                <a:latin typeface="楷体_GB2312" pitchFamily="49" charset="-122"/>
                <a:ea typeface="楷体_GB2312" pitchFamily="49" charset="-122"/>
              </a:rPr>
              <a:t>switch (pri)</a:t>
            </a:r>
          </a:p>
          <a:p>
            <a:pPr algn="l" eaLnBrk="1" hangingPunct="1"/>
            <a:r>
              <a:rPr lang="zh-CN" altLang="zh-CN" sz="2400">
                <a:solidFill>
                  <a:schemeClr val="bg1"/>
                </a:solidFill>
                <a:latin typeface="楷体_GB2312" pitchFamily="49" charset="-122"/>
                <a:ea typeface="楷体_GB2312" pitchFamily="49" charset="-122"/>
              </a:rPr>
              <a:t>{</a:t>
            </a:r>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red:printf("%-10s","red"); 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yellow: printf("%-10s","yellow"); 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blue: printf("%-10s","blue"); 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white: printf("%-10s","white"); 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case black: printf("%-10s","black"); break;</a:t>
            </a:r>
          </a:p>
          <a:p>
            <a:pPr algn="l" eaLnBrk="1" hangingPunct="1"/>
            <a:r>
              <a:rPr lang="en-US" altLang="zh-CN" sz="2400">
                <a:solidFill>
                  <a:schemeClr val="bg1"/>
                </a:solidFill>
                <a:latin typeface="楷体_GB2312" pitchFamily="49" charset="-122"/>
                <a:ea typeface="楷体_GB2312" pitchFamily="49" charset="-122"/>
              </a:rPr>
              <a:t>	</a:t>
            </a:r>
            <a:r>
              <a:rPr lang="zh-CN" altLang="zh-CN" sz="2400">
                <a:solidFill>
                  <a:schemeClr val="bg1"/>
                </a:solidFill>
                <a:latin typeface="楷体_GB2312" pitchFamily="49" charset="-122"/>
                <a:ea typeface="楷体_GB2312" pitchFamily="49" charset="-122"/>
              </a:rPr>
              <a:t>default :break;</a:t>
            </a:r>
          </a:p>
          <a:p>
            <a:pPr algn="l" eaLnBrk="1" hangingPunct="1"/>
            <a:r>
              <a:rPr lang="zh-CN" altLang="zh-CN" sz="2400">
                <a:solidFill>
                  <a:schemeClr val="bg1"/>
                </a:solidFill>
                <a:latin typeface="楷体_GB2312" pitchFamily="49" charset="-122"/>
                <a:ea typeface="楷体_GB2312" pitchFamily="49" charset="-122"/>
              </a:rPr>
              <a:t>}</a:t>
            </a:r>
          </a:p>
          <a:p>
            <a:pPr algn="l" eaLnBrk="1" hangingPunct="1"/>
            <a:r>
              <a:rPr lang="zh-CN" altLang="zh-CN" sz="2400">
                <a:solidFill>
                  <a:schemeClr val="bg1"/>
                </a:solidFill>
                <a:latin typeface="楷体_GB2312" pitchFamily="49" charset="-122"/>
                <a:ea typeface="楷体_GB2312" pitchFamily="49" charset="-122"/>
              </a:rPr>
              <a:t>}</a:t>
            </a:r>
          </a:p>
          <a:p>
            <a:pPr algn="l" eaLnBrk="1" hangingPunct="1"/>
            <a:r>
              <a:rPr lang="zh-CN" altLang="zh-CN" sz="2400">
                <a:solidFill>
                  <a:schemeClr val="bg1"/>
                </a:solidFill>
                <a:latin typeface="楷体_GB2312" pitchFamily="49" charset="-122"/>
                <a:ea typeface="楷体_GB2312" pitchFamily="49" charset="-122"/>
              </a:rPr>
              <a:t> printf("\n");</a:t>
            </a:r>
          </a:p>
          <a:p>
            <a:pPr algn="l" eaLnBrk="1" hangingPunct="1"/>
            <a:r>
              <a:rPr lang="zh-CN" altLang="zh-CN" sz="2400">
                <a:solidFill>
                  <a:schemeClr val="bg1"/>
                </a:solidFill>
                <a:latin typeface="楷体_GB2312" pitchFamily="49" charset="-122"/>
                <a:ea typeface="楷体_GB2312" pitchFamily="49" charset="-122"/>
              </a:rPr>
              <a:t>}</a:t>
            </a:r>
          </a:p>
          <a:p>
            <a:pPr algn="l" eaLnBrk="1" hangingPunct="1"/>
            <a:r>
              <a:rPr lang="zh-CN" altLang="zh-CN" sz="2400">
                <a:solidFill>
                  <a:schemeClr val="bg1"/>
                </a:solidFill>
                <a:latin typeface="楷体_GB2312" pitchFamily="49" charset="-122"/>
                <a:ea typeface="楷体_GB2312" pitchFamily="49" charset="-122"/>
              </a:rPr>
              <a:t> }</a:t>
            </a:r>
          </a:p>
          <a:p>
            <a:pPr algn="l" eaLnBrk="1" hangingPunct="1"/>
            <a:r>
              <a:rPr lang="zh-CN" altLang="zh-CN" sz="2400">
                <a:solidFill>
                  <a:schemeClr val="bg1"/>
                </a:solidFill>
                <a:latin typeface="楷体_GB2312" pitchFamily="49" charset="-122"/>
                <a:ea typeface="楷体_GB2312" pitchFamily="49" charset="-122"/>
              </a:rPr>
              <a:t>printf("\ntotal:%5d\n",n);</a:t>
            </a:r>
          </a:p>
          <a:p>
            <a:pPr algn="l" eaLnBrk="1" hangingPunct="1"/>
            <a:r>
              <a:rPr lang="zh-CN" altLang="zh-CN" sz="2400">
                <a:solidFill>
                  <a:schemeClr val="bg1"/>
                </a:solidFill>
                <a:latin typeface="楷体_GB2312" pitchFamily="49" charset="-122"/>
                <a:ea typeface="楷体_GB2312" pitchFamily="49" charset="-122"/>
              </a:rPr>
              <a:t>}</a:t>
            </a:r>
            <a:endParaRPr lang="en-US" altLang="zh-CN" sz="2400">
              <a:solidFill>
                <a:schemeClr val="bg1"/>
              </a:solidFill>
              <a:latin typeface="楷体_GB2312" pitchFamily="49" charset="-122"/>
              <a:ea typeface="楷体_GB2312" pitchFamily="49" charset="-122"/>
            </a:endParaRPr>
          </a:p>
        </p:txBody>
      </p:sp>
      <p:sp>
        <p:nvSpPr>
          <p:cNvPr id="1488900" name="Rectangle 4"/>
          <p:cNvSpPr>
            <a:spLocks noChangeArrowheads="1"/>
          </p:cNvSpPr>
          <p:nvPr/>
        </p:nvSpPr>
        <p:spPr bwMode="auto">
          <a:xfrm>
            <a:off x="1524000" y="4679951"/>
            <a:ext cx="9144000" cy="1844675"/>
          </a:xfrm>
          <a:prstGeom prst="rect">
            <a:avLst/>
          </a:prstGeom>
          <a:solidFill>
            <a:srgbClr val="336600"/>
          </a:solidFill>
          <a:ln w="9525" algn="ctr">
            <a:solidFill>
              <a:srgbClr val="FF0066"/>
            </a:solidFill>
            <a:miter lim="800000"/>
            <a:headEnd/>
            <a:tailEnd/>
          </a:ln>
        </p:spPr>
        <p:txBody>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b="1">
                <a:solidFill>
                  <a:schemeClr val="bg1"/>
                </a:solidFill>
              </a:rPr>
              <a:t>运行情况如下：</a:t>
            </a:r>
          </a:p>
          <a:p>
            <a:pPr algn="l">
              <a:spcBef>
                <a:spcPct val="20000"/>
              </a:spcBef>
            </a:pPr>
            <a:r>
              <a:rPr kumimoji="1" lang="en-US" altLang="zh-CN" sz="2800" b="1">
                <a:solidFill>
                  <a:schemeClr val="bg1"/>
                </a:solidFill>
              </a:rPr>
              <a:t>1redyellowblue2redyellowwhite3redyellowblack</a:t>
            </a:r>
          </a:p>
          <a:p>
            <a:pPr algn="l">
              <a:spcBef>
                <a:spcPct val="20000"/>
              </a:spcBef>
            </a:pPr>
            <a:r>
              <a:rPr kumimoji="1" lang="en-US" altLang="zh-CN" sz="2800" b="1">
                <a:solidFill>
                  <a:schemeClr val="bg1"/>
                </a:solidFill>
              </a:rPr>
              <a:t>58blackwhitered59blackwhiteyellow60blackwhiteblue total:60 </a:t>
            </a:r>
          </a:p>
        </p:txBody>
      </p:sp>
    </p:spTree>
    <p:extLst>
      <p:ext uri="{BB962C8B-B14F-4D97-AF65-F5344CB8AC3E}">
        <p14:creationId xmlns:p14="http://schemas.microsoft.com/office/powerpoint/2010/main" val="18489391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8899"/>
                                        </p:tgtEl>
                                        <p:attrNameLst>
                                          <p:attrName>style.visibility</p:attrName>
                                        </p:attrNameLst>
                                      </p:cBhvr>
                                      <p:to>
                                        <p:strVal val="visible"/>
                                      </p:to>
                                    </p:set>
                                    <p:anim calcmode="lin" valueType="num">
                                      <p:cBhvr additive="base">
                                        <p:cTn id="7" dur="500" fill="hold"/>
                                        <p:tgtEl>
                                          <p:spTgt spid="1488899"/>
                                        </p:tgtEl>
                                        <p:attrNameLst>
                                          <p:attrName>ppt_x</p:attrName>
                                        </p:attrNameLst>
                                      </p:cBhvr>
                                      <p:tavLst>
                                        <p:tav tm="0">
                                          <p:val>
                                            <p:strVal val="#ppt_x"/>
                                          </p:val>
                                        </p:tav>
                                        <p:tav tm="100000">
                                          <p:val>
                                            <p:strVal val="#ppt_x"/>
                                          </p:val>
                                        </p:tav>
                                      </p:tavLst>
                                    </p:anim>
                                    <p:anim calcmode="lin" valueType="num">
                                      <p:cBhvr additive="base">
                                        <p:cTn id="8" dur="500" fill="hold"/>
                                        <p:tgtEl>
                                          <p:spTgt spid="14888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8900"/>
                                        </p:tgtEl>
                                        <p:attrNameLst>
                                          <p:attrName>style.visibility</p:attrName>
                                        </p:attrNameLst>
                                      </p:cBhvr>
                                      <p:to>
                                        <p:strVal val="visible"/>
                                      </p:to>
                                    </p:set>
                                    <p:anim calcmode="lin" valueType="num">
                                      <p:cBhvr additive="base">
                                        <p:cTn id="13" dur="500" fill="hold"/>
                                        <p:tgtEl>
                                          <p:spTgt spid="1488900"/>
                                        </p:tgtEl>
                                        <p:attrNameLst>
                                          <p:attrName>ppt_x</p:attrName>
                                        </p:attrNameLst>
                                      </p:cBhvr>
                                      <p:tavLst>
                                        <p:tav tm="0">
                                          <p:val>
                                            <p:strVal val="#ppt_x"/>
                                          </p:val>
                                        </p:tav>
                                        <p:tav tm="100000">
                                          <p:val>
                                            <p:strVal val="#ppt_x"/>
                                          </p:val>
                                        </p:tav>
                                      </p:tavLst>
                                    </p:anim>
                                    <p:anim calcmode="lin" valueType="num">
                                      <p:cBhvr additive="base">
                                        <p:cTn id="14" dur="500" fill="hold"/>
                                        <p:tgtEl>
                                          <p:spTgt spid="1488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899" grpId="0" animBg="1"/>
      <p:bldP spid="148890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§13.10 </a:t>
            </a:r>
            <a:r>
              <a:rPr kumimoji="1" lang="zh-CN" altLang="en-US" sz="3600" b="1">
                <a:latin typeface="黑体" panose="02010609060101010101" pitchFamily="49" charset="-122"/>
                <a:ea typeface="黑体" panose="02010609060101010101" pitchFamily="49" charset="-122"/>
              </a:rPr>
              <a:t>用</a:t>
            </a:r>
            <a:r>
              <a:rPr kumimoji="1" lang="en-US" altLang="zh-CN" sz="3600" b="1">
                <a:latin typeface="黑体" panose="02010609060101010101" pitchFamily="49" charset="-122"/>
                <a:ea typeface="黑体" panose="02010609060101010101" pitchFamily="49" charset="-122"/>
              </a:rPr>
              <a:t>typedef</a:t>
            </a:r>
            <a:r>
              <a:rPr kumimoji="1" lang="zh-CN" altLang="en-US" sz="3600" b="1">
                <a:latin typeface="黑体" panose="02010609060101010101" pitchFamily="49" charset="-122"/>
                <a:ea typeface="黑体" panose="02010609060101010101" pitchFamily="49" charset="-122"/>
              </a:rPr>
              <a:t>定义类型</a:t>
            </a:r>
          </a:p>
        </p:txBody>
      </p:sp>
      <p:sp>
        <p:nvSpPr>
          <p:cNvPr id="1489923" name="Rectangle 3"/>
          <p:cNvSpPr>
            <a:spLocks noChangeArrowheads="1"/>
          </p:cNvSpPr>
          <p:nvPr/>
        </p:nvSpPr>
        <p:spPr bwMode="auto">
          <a:xfrm>
            <a:off x="1919288" y="1412876"/>
            <a:ext cx="86407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rgbClr val="CC0000"/>
                </a:solidFill>
                <a:latin typeface="楷体_GB2312" pitchFamily="49" charset="-122"/>
                <a:ea typeface="楷体_GB2312" pitchFamily="49" charset="-122"/>
              </a:rPr>
              <a:t>用</a:t>
            </a:r>
            <a:r>
              <a:rPr lang="en-US" altLang="zh-CN" sz="2800">
                <a:solidFill>
                  <a:srgbClr val="CC0000"/>
                </a:solidFill>
                <a:latin typeface="楷体_GB2312" pitchFamily="49" charset="-122"/>
                <a:ea typeface="楷体_GB2312" pitchFamily="49" charset="-122"/>
              </a:rPr>
              <a:t>typedef</a:t>
            </a:r>
            <a:r>
              <a:rPr lang="zh-CN" altLang="en-US" sz="2800">
                <a:solidFill>
                  <a:srgbClr val="CC0000"/>
                </a:solidFill>
                <a:latin typeface="楷体_GB2312" pitchFamily="49" charset="-122"/>
                <a:ea typeface="楷体_GB2312" pitchFamily="49" charset="-122"/>
              </a:rPr>
              <a:t>声明新的类型名来代替已有的类型名</a:t>
            </a:r>
          </a:p>
          <a:p>
            <a:pPr algn="l" eaLnBrk="1" hangingPunct="1"/>
            <a:endParaRPr lang="zh-CN" altLang="en-US" sz="2800">
              <a:solidFill>
                <a:srgbClr val="CC0000"/>
              </a:solidFill>
              <a:latin typeface="楷体_GB2312" pitchFamily="49" charset="-122"/>
              <a:ea typeface="楷体_GB2312" pitchFamily="49" charset="-122"/>
            </a:endParaRPr>
          </a:p>
          <a:p>
            <a:pPr algn="l" eaLnBrk="1" hangingPunct="1"/>
            <a:r>
              <a:rPr lang="zh-CN" altLang="en-US" sz="2800">
                <a:solidFill>
                  <a:srgbClr val="000099"/>
                </a:solidFill>
                <a:latin typeface="楷体_GB2312" pitchFamily="49" charset="-122"/>
                <a:ea typeface="楷体_GB2312" pitchFamily="49" charset="-122"/>
              </a:rPr>
              <a:t>声明</a:t>
            </a:r>
            <a:r>
              <a:rPr lang="en-US" altLang="zh-CN" sz="2800">
                <a:solidFill>
                  <a:srgbClr val="000099"/>
                </a:solidFill>
                <a:latin typeface="楷体_GB2312" pitchFamily="49" charset="-122"/>
                <a:ea typeface="楷体_GB2312" pitchFamily="49" charset="-122"/>
              </a:rPr>
              <a:t>INTEGER</a:t>
            </a:r>
            <a:r>
              <a:rPr lang="zh-CN" altLang="en-US" sz="2800">
                <a:solidFill>
                  <a:srgbClr val="000099"/>
                </a:solidFill>
                <a:latin typeface="楷体_GB2312" pitchFamily="49" charset="-122"/>
                <a:ea typeface="楷体_GB2312" pitchFamily="49" charset="-122"/>
              </a:rPr>
              <a:t>为整型</a:t>
            </a:r>
          </a:p>
          <a:p>
            <a:pPr algn="l" eaLnBrk="1" hangingPunct="1"/>
            <a:r>
              <a:rPr lang="en-US" altLang="zh-CN" sz="2800">
                <a:latin typeface="楷体_GB2312" pitchFamily="49" charset="-122"/>
                <a:ea typeface="楷体_GB2312" pitchFamily="49" charset="-122"/>
              </a:rPr>
              <a:t>typedef int INTEGER</a:t>
            </a:r>
          </a:p>
          <a:p>
            <a:pPr algn="l" eaLnBrk="1" hangingPunct="1"/>
            <a:r>
              <a:rPr lang="zh-CN" altLang="en-US" sz="2800">
                <a:solidFill>
                  <a:srgbClr val="000099"/>
                </a:solidFill>
                <a:latin typeface="楷体_GB2312" pitchFamily="49" charset="-122"/>
                <a:ea typeface="楷体_GB2312" pitchFamily="49" charset="-122"/>
              </a:rPr>
              <a:t>声明结构类型</a:t>
            </a:r>
          </a:p>
          <a:p>
            <a:pPr algn="l" eaLnBrk="1" hangingPunct="1"/>
            <a:r>
              <a:rPr lang="en-US" altLang="zh-CN" sz="2800">
                <a:latin typeface="楷体_GB2312" pitchFamily="49" charset="-122"/>
                <a:ea typeface="楷体_GB2312" pitchFamily="49" charset="-122"/>
              </a:rPr>
              <a:t>Typedef struct{</a:t>
            </a:r>
          </a:p>
          <a:p>
            <a:pPr algn="l" eaLnBrk="1" hangingPunct="1"/>
            <a:r>
              <a:rPr lang="en-US" altLang="zh-CN" sz="2800">
                <a:latin typeface="楷体_GB2312" pitchFamily="49" charset="-122"/>
                <a:ea typeface="楷体_GB2312" pitchFamily="49" charset="-122"/>
              </a:rPr>
              <a:t> int month</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int day</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int year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}DATE;</a:t>
            </a:r>
            <a:endParaRPr lang="en-US" altLang="zh-CN" sz="2800">
              <a:solidFill>
                <a:srgbClr val="CC0000"/>
              </a:solidFill>
              <a:latin typeface="楷体_GB2312" pitchFamily="49" charset="-122"/>
              <a:ea typeface="楷体_GB2312" pitchFamily="49" charset="-122"/>
            </a:endParaRPr>
          </a:p>
          <a:p>
            <a:pPr algn="l" eaLnBrk="1" hangingPunct="1"/>
            <a:endParaRPr lang="en-US" altLang="zh-CN" sz="2800">
              <a:solidFill>
                <a:srgbClr val="CC0000"/>
              </a:solidFill>
              <a:latin typeface="楷体_GB2312" pitchFamily="49" charset="-122"/>
              <a:ea typeface="楷体_GB2312" pitchFamily="49" charset="-122"/>
            </a:endParaRPr>
          </a:p>
          <a:p>
            <a:pPr algn="l" eaLnBrk="1" hangingPunct="1"/>
            <a:r>
              <a:rPr lang="en-US" altLang="zh-CN" sz="2800">
                <a:latin typeface="楷体_GB2312" pitchFamily="49" charset="-122"/>
                <a:ea typeface="楷体_GB2312" pitchFamily="49" charset="-122"/>
              </a:rPr>
              <a:t> </a:t>
            </a:r>
          </a:p>
        </p:txBody>
      </p:sp>
    </p:spTree>
    <p:extLst>
      <p:ext uri="{BB962C8B-B14F-4D97-AF65-F5344CB8AC3E}">
        <p14:creationId xmlns:p14="http://schemas.microsoft.com/office/powerpoint/2010/main" val="35779146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9923"/>
                                        </p:tgtEl>
                                        <p:attrNameLst>
                                          <p:attrName>style.visibility</p:attrName>
                                        </p:attrNameLst>
                                      </p:cBhvr>
                                      <p:to>
                                        <p:strVal val="visible"/>
                                      </p:to>
                                    </p:set>
                                    <p:anim calcmode="lin" valueType="num">
                                      <p:cBhvr additive="base">
                                        <p:cTn id="7" dur="500" fill="hold"/>
                                        <p:tgtEl>
                                          <p:spTgt spid="1489923"/>
                                        </p:tgtEl>
                                        <p:attrNameLst>
                                          <p:attrName>ppt_x</p:attrName>
                                        </p:attrNameLst>
                                      </p:cBhvr>
                                      <p:tavLst>
                                        <p:tav tm="0">
                                          <p:val>
                                            <p:strVal val="#ppt_x"/>
                                          </p:val>
                                        </p:tav>
                                        <p:tav tm="100000">
                                          <p:val>
                                            <p:strVal val="#ppt_x"/>
                                          </p:val>
                                        </p:tav>
                                      </p:tavLst>
                                    </p:anim>
                                    <p:anim calcmode="lin" valueType="num">
                                      <p:cBhvr additive="base">
                                        <p:cTn id="8" dur="500" fill="hold"/>
                                        <p:tgtEl>
                                          <p:spTgt spid="1489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§13.10 </a:t>
            </a:r>
            <a:r>
              <a:rPr kumimoji="1" lang="zh-CN" altLang="en-US" sz="3600" b="1">
                <a:latin typeface="黑体" panose="02010609060101010101" pitchFamily="49" charset="-122"/>
                <a:ea typeface="黑体" panose="02010609060101010101" pitchFamily="49" charset="-122"/>
              </a:rPr>
              <a:t>用</a:t>
            </a:r>
            <a:r>
              <a:rPr kumimoji="1" lang="en-US" altLang="zh-CN" sz="3600" b="1">
                <a:latin typeface="黑体" panose="02010609060101010101" pitchFamily="49" charset="-122"/>
                <a:ea typeface="黑体" panose="02010609060101010101" pitchFamily="49" charset="-122"/>
              </a:rPr>
              <a:t>typedef</a:t>
            </a:r>
            <a:r>
              <a:rPr kumimoji="1" lang="zh-CN" altLang="en-US" sz="3600" b="1">
                <a:latin typeface="黑体" panose="02010609060101010101" pitchFamily="49" charset="-122"/>
                <a:ea typeface="黑体" panose="02010609060101010101" pitchFamily="49" charset="-122"/>
              </a:rPr>
              <a:t>定义类型</a:t>
            </a:r>
          </a:p>
        </p:txBody>
      </p:sp>
      <p:sp>
        <p:nvSpPr>
          <p:cNvPr id="1490947" name="Rectangle 3"/>
          <p:cNvSpPr>
            <a:spLocks noChangeArrowheads="1"/>
          </p:cNvSpPr>
          <p:nvPr/>
        </p:nvSpPr>
        <p:spPr bwMode="auto">
          <a:xfrm>
            <a:off x="1919288" y="1700214"/>
            <a:ext cx="86407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rgbClr val="000099"/>
                </a:solidFill>
                <a:latin typeface="楷体_GB2312" pitchFamily="49" charset="-122"/>
                <a:ea typeface="楷体_GB2312" pitchFamily="49" charset="-122"/>
              </a:rPr>
              <a:t>声明ＮＵＭ为整型数组类型 </a:t>
            </a:r>
          </a:p>
          <a:p>
            <a:pPr algn="l" eaLnBrk="1" hangingPunct="1"/>
            <a:r>
              <a:rPr lang="zh-CN" altLang="en-US" sz="2800">
                <a:latin typeface="楷体_GB2312" pitchFamily="49" charset="-122"/>
                <a:ea typeface="楷体_GB2312" pitchFamily="49" charset="-122"/>
              </a:rPr>
              <a:t>ｔｙｐｅｄｅｆ　ｉｎｔ　ＮＵＭ［１００］；</a:t>
            </a:r>
          </a:p>
          <a:p>
            <a:pPr algn="l" eaLnBrk="1" hangingPunct="1"/>
            <a:r>
              <a:rPr lang="zh-CN" altLang="en-US" sz="2800">
                <a:latin typeface="楷体_GB2312" pitchFamily="49" charset="-122"/>
                <a:ea typeface="楷体_GB2312" pitchFamily="49" charset="-122"/>
              </a:rPr>
              <a:t> </a:t>
            </a:r>
          </a:p>
          <a:p>
            <a:pPr algn="l" eaLnBrk="1" hangingPunct="1"/>
            <a:r>
              <a:rPr lang="zh-CN" altLang="en-US" sz="2800">
                <a:solidFill>
                  <a:srgbClr val="000099"/>
                </a:solidFill>
                <a:latin typeface="楷体_GB2312" pitchFamily="49" charset="-122"/>
                <a:ea typeface="楷体_GB2312" pitchFamily="49" charset="-122"/>
              </a:rPr>
              <a:t>声明ＳＴＲＩＮＧ为字符指针类型</a:t>
            </a:r>
            <a:r>
              <a:rPr lang="zh-CN" altLang="en-US" sz="2800">
                <a:latin typeface="楷体_GB2312" pitchFamily="49" charset="-122"/>
                <a:ea typeface="楷体_GB2312" pitchFamily="49" charset="-122"/>
              </a:rPr>
              <a:t> </a:t>
            </a:r>
          </a:p>
          <a:p>
            <a:pPr algn="l" eaLnBrk="1" hangingPunct="1"/>
            <a:r>
              <a:rPr lang="en-US" altLang="zh-CN" sz="2800">
                <a:latin typeface="楷体_GB2312" pitchFamily="49" charset="-122"/>
                <a:ea typeface="楷体_GB2312" pitchFamily="49" charset="-122"/>
              </a:rPr>
              <a:t>typedef char *STRING</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 </a:t>
            </a:r>
          </a:p>
          <a:p>
            <a:pPr algn="l" eaLnBrk="1" hangingPunct="1"/>
            <a:r>
              <a:rPr lang="zh-CN" altLang="en-US" sz="2800">
                <a:solidFill>
                  <a:srgbClr val="000099"/>
                </a:solidFill>
                <a:latin typeface="楷体_GB2312" pitchFamily="49" charset="-122"/>
                <a:ea typeface="楷体_GB2312" pitchFamily="49" charset="-122"/>
              </a:rPr>
              <a:t>声明</a:t>
            </a:r>
            <a:r>
              <a:rPr lang="en-US" altLang="zh-CN" sz="2800">
                <a:solidFill>
                  <a:srgbClr val="000099"/>
                </a:solidFill>
                <a:latin typeface="楷体_GB2312" pitchFamily="49" charset="-122"/>
                <a:ea typeface="楷体_GB2312" pitchFamily="49" charset="-122"/>
              </a:rPr>
              <a:t>POINTER</a:t>
            </a:r>
            <a:r>
              <a:rPr lang="zh-CN" altLang="en-US" sz="2800">
                <a:solidFill>
                  <a:srgbClr val="000099"/>
                </a:solidFill>
                <a:latin typeface="楷体_GB2312" pitchFamily="49" charset="-122"/>
                <a:ea typeface="楷体_GB2312" pitchFamily="49" charset="-122"/>
              </a:rPr>
              <a:t>为指向函数的指针类型，该函数返回</a:t>
            </a:r>
          </a:p>
          <a:p>
            <a:pPr algn="l" eaLnBrk="1" hangingPunct="1"/>
            <a:r>
              <a:rPr lang="zh-CN" altLang="en-US" sz="2800">
                <a:solidFill>
                  <a:srgbClr val="000099"/>
                </a:solidFill>
                <a:latin typeface="楷体_GB2312" pitchFamily="49" charset="-122"/>
                <a:ea typeface="楷体_GB2312" pitchFamily="49" charset="-122"/>
              </a:rPr>
              <a:t>整型值</a:t>
            </a:r>
            <a:r>
              <a:rPr lang="zh-CN" altLang="en-US" sz="2800">
                <a:latin typeface="楷体_GB2312" pitchFamily="49" charset="-122"/>
                <a:ea typeface="楷体_GB2312" pitchFamily="49" charset="-122"/>
              </a:rPr>
              <a:t> </a:t>
            </a:r>
          </a:p>
          <a:p>
            <a:pPr algn="l" eaLnBrk="1" hangingPunct="1"/>
            <a:r>
              <a:rPr lang="en-US" altLang="zh-CN" sz="2800">
                <a:latin typeface="楷体_GB2312" pitchFamily="49" charset="-122"/>
                <a:ea typeface="楷体_GB2312" pitchFamily="49" charset="-122"/>
              </a:rPr>
              <a:t>typedef int (*POINTER)() </a:t>
            </a:r>
          </a:p>
          <a:p>
            <a:pPr algn="l" eaLnBrk="1" hangingPunct="1"/>
            <a:endParaRPr lang="en-US" altLang="zh-CN" sz="2800">
              <a:solidFill>
                <a:srgbClr val="CC0000"/>
              </a:solidFill>
              <a:latin typeface="楷体_GB2312" pitchFamily="49" charset="-122"/>
              <a:ea typeface="楷体_GB2312" pitchFamily="49" charset="-122"/>
            </a:endParaRPr>
          </a:p>
          <a:p>
            <a:pPr algn="l" eaLnBrk="1" hangingPunct="1"/>
            <a:r>
              <a:rPr lang="en-US" altLang="zh-CN" sz="2800">
                <a:latin typeface="楷体_GB2312" pitchFamily="49" charset="-122"/>
                <a:ea typeface="楷体_GB2312" pitchFamily="49" charset="-122"/>
              </a:rPr>
              <a:t> </a:t>
            </a:r>
          </a:p>
        </p:txBody>
      </p:sp>
    </p:spTree>
    <p:extLst>
      <p:ext uri="{BB962C8B-B14F-4D97-AF65-F5344CB8AC3E}">
        <p14:creationId xmlns:p14="http://schemas.microsoft.com/office/powerpoint/2010/main" val="3542350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0947"/>
                                        </p:tgtEl>
                                        <p:attrNameLst>
                                          <p:attrName>style.visibility</p:attrName>
                                        </p:attrNameLst>
                                      </p:cBhvr>
                                      <p:to>
                                        <p:strVal val="visible"/>
                                      </p:to>
                                    </p:set>
                                    <p:anim calcmode="lin" valueType="num">
                                      <p:cBhvr additive="base">
                                        <p:cTn id="7" dur="500" fill="hold"/>
                                        <p:tgtEl>
                                          <p:spTgt spid="1490947"/>
                                        </p:tgtEl>
                                        <p:attrNameLst>
                                          <p:attrName>ppt_x</p:attrName>
                                        </p:attrNameLst>
                                      </p:cBhvr>
                                      <p:tavLst>
                                        <p:tav tm="0">
                                          <p:val>
                                            <p:strVal val="#ppt_x"/>
                                          </p:val>
                                        </p:tav>
                                        <p:tav tm="100000">
                                          <p:val>
                                            <p:strVal val="#ppt_x"/>
                                          </p:val>
                                        </p:tav>
                                      </p:tavLst>
                                    </p:anim>
                                    <p:anim calcmode="lin" valueType="num">
                                      <p:cBhvr additive="base">
                                        <p:cTn id="8" dur="500" fill="hold"/>
                                        <p:tgtEl>
                                          <p:spTgt spid="1490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4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§13.10 </a:t>
            </a:r>
            <a:r>
              <a:rPr kumimoji="1" lang="zh-CN" altLang="en-US" sz="3600" b="1">
                <a:latin typeface="黑体" panose="02010609060101010101" pitchFamily="49" charset="-122"/>
                <a:ea typeface="黑体" panose="02010609060101010101" pitchFamily="49" charset="-122"/>
              </a:rPr>
              <a:t>用</a:t>
            </a:r>
            <a:r>
              <a:rPr kumimoji="1" lang="en-US" altLang="zh-CN" sz="3600" b="1">
                <a:latin typeface="黑体" panose="02010609060101010101" pitchFamily="49" charset="-122"/>
                <a:ea typeface="黑体" panose="02010609060101010101" pitchFamily="49" charset="-122"/>
              </a:rPr>
              <a:t>typedef</a:t>
            </a:r>
            <a:r>
              <a:rPr kumimoji="1" lang="zh-CN" altLang="en-US" sz="3600" b="1">
                <a:latin typeface="黑体" panose="02010609060101010101" pitchFamily="49" charset="-122"/>
                <a:ea typeface="黑体" panose="02010609060101010101" pitchFamily="49" charset="-122"/>
              </a:rPr>
              <a:t>定义类型</a:t>
            </a:r>
          </a:p>
        </p:txBody>
      </p:sp>
      <p:sp>
        <p:nvSpPr>
          <p:cNvPr id="1491971" name="Rectangle 3"/>
          <p:cNvSpPr>
            <a:spLocks noChangeArrowheads="1"/>
          </p:cNvSpPr>
          <p:nvPr/>
        </p:nvSpPr>
        <p:spPr bwMode="auto">
          <a:xfrm>
            <a:off x="1919288" y="979489"/>
            <a:ext cx="86407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rgbClr val="CC0000"/>
                </a:solidFill>
                <a:latin typeface="楷体_GB2312" pitchFamily="49" charset="-122"/>
                <a:ea typeface="楷体_GB2312" pitchFamily="49" charset="-122"/>
              </a:rPr>
              <a:t>用</a:t>
            </a:r>
            <a:r>
              <a:rPr lang="en-US" altLang="zh-CN" sz="2800">
                <a:solidFill>
                  <a:srgbClr val="CC0000"/>
                </a:solidFill>
                <a:latin typeface="楷体_GB2312" pitchFamily="49" charset="-122"/>
                <a:ea typeface="楷体_GB2312" pitchFamily="49" charset="-122"/>
              </a:rPr>
              <a:t>typedef</a:t>
            </a:r>
            <a:r>
              <a:rPr lang="zh-CN" altLang="en-US" sz="2800">
                <a:solidFill>
                  <a:srgbClr val="CC0000"/>
                </a:solidFill>
                <a:latin typeface="楷体_GB2312" pitchFamily="49" charset="-122"/>
                <a:ea typeface="楷体_GB2312" pitchFamily="49" charset="-122"/>
              </a:rPr>
              <a:t>定义类型的方法</a:t>
            </a:r>
          </a:p>
          <a:p>
            <a:pPr algn="l" eaLnBrk="1" hangingPunct="1"/>
            <a:r>
              <a:rPr lang="zh-CN" altLang="en-US" sz="2800">
                <a:solidFill>
                  <a:srgbClr val="000099"/>
                </a:solidFill>
                <a:latin typeface="楷体_GB2312" pitchFamily="49" charset="-122"/>
                <a:ea typeface="楷体_GB2312" pitchFamily="49" charset="-122"/>
              </a:rPr>
              <a:t> </a:t>
            </a:r>
          </a:p>
          <a:p>
            <a:pPr algn="l" eaLnBrk="1" hangingPunct="1"/>
            <a:r>
              <a:rPr lang="zh-CN" altLang="en-US" sz="2800">
                <a:latin typeface="楷体_GB2312" pitchFamily="49" charset="-122"/>
                <a:ea typeface="楷体_GB2312" pitchFamily="49" charset="-122"/>
              </a:rPr>
              <a:t>① 先按定义变量的方法写出定义体（如：</a:t>
            </a:r>
            <a:r>
              <a:rPr lang="en-US" altLang="zh-CN" sz="2800">
                <a:latin typeface="楷体_GB2312" pitchFamily="49" charset="-122"/>
                <a:ea typeface="楷体_GB2312" pitchFamily="49" charset="-122"/>
              </a:rPr>
              <a:t>int i</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② 将变量名换成新类型名（例如：将</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换成</a:t>
            </a:r>
            <a:r>
              <a:rPr lang="en-US" altLang="zh-CN" sz="2800">
                <a:latin typeface="楷体_GB2312" pitchFamily="49" charset="-122"/>
                <a:ea typeface="楷体_GB2312" pitchFamily="49" charset="-122"/>
              </a:rPr>
              <a:t>COUNT</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③ 在最前面加ｔｙｐｅｄｅｆ</a:t>
            </a:r>
          </a:p>
          <a:p>
            <a:pPr algn="l" eaLnBrk="1" hangingPunct="1"/>
            <a:r>
              <a:rPr lang="zh-CN" altLang="en-US" sz="2800">
                <a:latin typeface="楷体_GB2312" pitchFamily="49" charset="-122"/>
                <a:ea typeface="楷体_GB2312" pitchFamily="49" charset="-122"/>
              </a:rPr>
              <a:t>  （例如：</a:t>
            </a:r>
            <a:r>
              <a:rPr lang="en-US" altLang="zh-CN" sz="2800">
                <a:latin typeface="楷体_GB2312" pitchFamily="49" charset="-122"/>
                <a:ea typeface="楷体_GB2312" pitchFamily="49" charset="-122"/>
              </a:rPr>
              <a:t>typedef int COUNT</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④ 然后可以用新类型名去定义变量。</a:t>
            </a:r>
          </a:p>
          <a:p>
            <a:pPr algn="l" eaLnBrk="1" hangingPunct="1"/>
            <a:endParaRPr lang="zh-CN" altLang="en-US" sz="2800">
              <a:solidFill>
                <a:srgbClr val="CC0000"/>
              </a:solidFill>
              <a:latin typeface="楷体_GB2312" pitchFamily="49" charset="-122"/>
              <a:ea typeface="楷体_GB2312" pitchFamily="49" charset="-122"/>
            </a:endParaRPr>
          </a:p>
          <a:p>
            <a:pPr algn="l" eaLnBrk="1" hangingPunct="1"/>
            <a:r>
              <a:rPr lang="zh-CN" altLang="en-US" sz="2800">
                <a:latin typeface="楷体_GB2312" pitchFamily="49" charset="-122"/>
                <a:ea typeface="楷体_GB2312" pitchFamily="49" charset="-122"/>
              </a:rPr>
              <a:t> </a:t>
            </a:r>
          </a:p>
        </p:txBody>
      </p:sp>
    </p:spTree>
    <p:extLst>
      <p:ext uri="{BB962C8B-B14F-4D97-AF65-F5344CB8AC3E}">
        <p14:creationId xmlns:p14="http://schemas.microsoft.com/office/powerpoint/2010/main" val="313999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1971"/>
                                        </p:tgtEl>
                                        <p:attrNameLst>
                                          <p:attrName>style.visibility</p:attrName>
                                        </p:attrNameLst>
                                      </p:cBhvr>
                                      <p:to>
                                        <p:strVal val="visible"/>
                                      </p:to>
                                    </p:set>
                                    <p:anim calcmode="lin" valueType="num">
                                      <p:cBhvr additive="base">
                                        <p:cTn id="7" dur="500" fill="hold"/>
                                        <p:tgtEl>
                                          <p:spTgt spid="1491971"/>
                                        </p:tgtEl>
                                        <p:attrNameLst>
                                          <p:attrName>ppt_x</p:attrName>
                                        </p:attrNameLst>
                                      </p:cBhvr>
                                      <p:tavLst>
                                        <p:tav tm="0">
                                          <p:val>
                                            <p:strVal val="#ppt_x"/>
                                          </p:val>
                                        </p:tav>
                                        <p:tav tm="100000">
                                          <p:val>
                                            <p:strVal val="#ppt_x"/>
                                          </p:val>
                                        </p:tav>
                                      </p:tavLst>
                                    </p:anim>
                                    <p:anim calcmode="lin" valueType="num">
                                      <p:cBhvr additive="base">
                                        <p:cTn id="8" dur="500" fill="hold"/>
                                        <p:tgtEl>
                                          <p:spTgt spid="1491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197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§13.10 </a:t>
            </a:r>
            <a:r>
              <a:rPr kumimoji="1" lang="zh-CN" altLang="en-US" sz="3600" b="1">
                <a:latin typeface="黑体" panose="02010609060101010101" pitchFamily="49" charset="-122"/>
                <a:ea typeface="黑体" panose="02010609060101010101" pitchFamily="49" charset="-122"/>
              </a:rPr>
              <a:t>用</a:t>
            </a:r>
            <a:r>
              <a:rPr kumimoji="1" lang="en-US" altLang="zh-CN" sz="3600" b="1">
                <a:latin typeface="黑体" panose="02010609060101010101" pitchFamily="49" charset="-122"/>
                <a:ea typeface="黑体" panose="02010609060101010101" pitchFamily="49" charset="-122"/>
              </a:rPr>
              <a:t>typedef</a:t>
            </a:r>
            <a:r>
              <a:rPr kumimoji="1" lang="zh-CN" altLang="en-US" sz="3600" b="1">
                <a:latin typeface="黑体" panose="02010609060101010101" pitchFamily="49" charset="-122"/>
                <a:ea typeface="黑体" panose="02010609060101010101" pitchFamily="49" charset="-122"/>
              </a:rPr>
              <a:t>定义类型</a:t>
            </a:r>
          </a:p>
        </p:txBody>
      </p:sp>
      <p:sp>
        <p:nvSpPr>
          <p:cNvPr id="1492995" name="Rectangle 3"/>
          <p:cNvSpPr>
            <a:spLocks noChangeArrowheads="1"/>
          </p:cNvSpPr>
          <p:nvPr/>
        </p:nvSpPr>
        <p:spPr bwMode="auto">
          <a:xfrm>
            <a:off x="1919288" y="1052514"/>
            <a:ext cx="86407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rgbClr val="CC0000"/>
                </a:solidFill>
                <a:latin typeface="楷体_GB2312" pitchFamily="49" charset="-122"/>
                <a:ea typeface="楷体_GB2312" pitchFamily="49" charset="-122"/>
              </a:rPr>
              <a:t>用</a:t>
            </a:r>
            <a:r>
              <a:rPr lang="en-US" altLang="zh-CN" sz="2800">
                <a:solidFill>
                  <a:srgbClr val="CC0000"/>
                </a:solidFill>
                <a:latin typeface="楷体_GB2312" pitchFamily="49" charset="-122"/>
                <a:ea typeface="楷体_GB2312" pitchFamily="49" charset="-122"/>
              </a:rPr>
              <a:t>typedef</a:t>
            </a:r>
            <a:r>
              <a:rPr lang="zh-CN" altLang="en-US" sz="2800">
                <a:solidFill>
                  <a:srgbClr val="CC0000"/>
                </a:solidFill>
                <a:latin typeface="楷体_GB2312" pitchFamily="49" charset="-122"/>
                <a:ea typeface="楷体_GB2312" pitchFamily="49" charset="-122"/>
              </a:rPr>
              <a:t>定义类型的方法（举例）</a:t>
            </a:r>
          </a:p>
          <a:p>
            <a:pPr algn="l" eaLnBrk="1" hangingPunct="1"/>
            <a:endParaRPr lang="zh-CN" altLang="en-US" sz="2800">
              <a:solidFill>
                <a:srgbClr val="CC0000"/>
              </a:solidFill>
              <a:latin typeface="楷体_GB2312" pitchFamily="49" charset="-122"/>
              <a:ea typeface="楷体_GB2312" pitchFamily="49" charset="-122"/>
            </a:endParaRPr>
          </a:p>
          <a:p>
            <a:pPr algn="l" eaLnBrk="1" hangingPunct="1"/>
            <a:r>
              <a:rPr lang="zh-CN" altLang="en-US" sz="2800">
                <a:latin typeface="楷体_GB2312" pitchFamily="49" charset="-122"/>
                <a:ea typeface="楷体_GB2312" pitchFamily="49" charset="-122"/>
              </a:rPr>
              <a:t>① 先按定义数组变量形式书写：</a:t>
            </a:r>
            <a:r>
              <a:rPr lang="en-US" altLang="zh-CN" sz="2800">
                <a:latin typeface="楷体_GB2312" pitchFamily="49" charset="-122"/>
                <a:ea typeface="楷体_GB2312" pitchFamily="49" charset="-122"/>
              </a:rPr>
              <a:t>int n[100]</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② 将变量名ｎ换成自己指定的类型名：</a:t>
            </a:r>
          </a:p>
          <a:p>
            <a:pPr algn="l" eaLnBrk="1" hangingPunct="1"/>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int</a:t>
            </a: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NUM</a:t>
            </a:r>
            <a:r>
              <a:rPr lang="zh-CN" altLang="en-US" sz="2800">
                <a:latin typeface="楷体_GB2312" pitchFamily="49" charset="-122"/>
                <a:ea typeface="楷体_GB2312" pitchFamily="49" charset="-122"/>
              </a:rPr>
              <a:t>［１０</a:t>
            </a:r>
            <a:r>
              <a:rPr lang="en-US" altLang="zh-CN" sz="2800">
                <a:latin typeface="楷体_GB2312" pitchFamily="49" charset="-122"/>
                <a:ea typeface="楷体_GB2312" pitchFamily="49" charset="-122"/>
              </a:rPr>
              <a:t>0</a:t>
            </a:r>
            <a:r>
              <a:rPr lang="zh-CN" altLang="en-US" sz="2800">
                <a:latin typeface="楷体_GB2312" pitchFamily="49" charset="-122"/>
                <a:ea typeface="楷体_GB2312" pitchFamily="49" charset="-122"/>
              </a:rPr>
              <a:t>］；</a:t>
            </a:r>
          </a:p>
          <a:p>
            <a:pPr algn="l" eaLnBrk="1" hangingPunct="1"/>
            <a:r>
              <a:rPr lang="zh-CN" altLang="en-US" sz="2800">
                <a:latin typeface="楷体_GB2312" pitchFamily="49" charset="-122"/>
                <a:ea typeface="楷体_GB2312" pitchFamily="49" charset="-122"/>
              </a:rPr>
              <a:t>③ 在前面加上</a:t>
            </a:r>
            <a:r>
              <a:rPr lang="en-US" altLang="zh-CN" sz="2800">
                <a:latin typeface="楷体_GB2312" pitchFamily="49" charset="-122"/>
                <a:ea typeface="楷体_GB2312" pitchFamily="49" charset="-122"/>
              </a:rPr>
              <a:t>typedef</a:t>
            </a:r>
            <a:r>
              <a:rPr lang="zh-CN" altLang="en-US" sz="2800">
                <a:latin typeface="楷体_GB2312" pitchFamily="49" charset="-122"/>
                <a:ea typeface="楷体_GB2312" pitchFamily="49" charset="-122"/>
              </a:rPr>
              <a:t>，得到</a:t>
            </a:r>
          </a:p>
          <a:p>
            <a:pPr algn="l" eaLnBrk="1" hangingPunct="1"/>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typedef int NUM</a:t>
            </a:r>
            <a:r>
              <a:rPr lang="zh-CN" altLang="en-US" sz="2800">
                <a:latin typeface="楷体_GB2312" pitchFamily="49" charset="-122"/>
                <a:ea typeface="楷体_GB2312" pitchFamily="49" charset="-122"/>
              </a:rPr>
              <a:t>［１００］；</a:t>
            </a:r>
          </a:p>
          <a:p>
            <a:pPr algn="l" eaLnBrk="1" hangingPunct="1"/>
            <a:r>
              <a:rPr lang="zh-CN" altLang="en-US" sz="2800">
                <a:latin typeface="楷体_GB2312" pitchFamily="49" charset="-122"/>
                <a:ea typeface="楷体_GB2312" pitchFamily="49" charset="-122"/>
              </a:rPr>
              <a:t>④ 用来定义变量：</a:t>
            </a:r>
            <a:r>
              <a:rPr lang="en-US" altLang="zh-CN" sz="2800">
                <a:latin typeface="楷体_GB2312" pitchFamily="49" charset="-122"/>
                <a:ea typeface="楷体_GB2312" pitchFamily="49" charset="-122"/>
              </a:rPr>
              <a:t>NUM</a:t>
            </a:r>
            <a:r>
              <a:rPr lang="zh-CN" altLang="en-US" sz="2800">
                <a:latin typeface="楷体_GB2312" pitchFamily="49" charset="-122"/>
                <a:ea typeface="楷体_GB2312" pitchFamily="49" charset="-122"/>
              </a:rPr>
              <a:t>　ｎ；</a:t>
            </a:r>
          </a:p>
          <a:p>
            <a:pPr algn="l" eaLnBrk="1" hangingPunct="1"/>
            <a:endParaRPr lang="en-US" altLang="zh-CN" sz="2800">
              <a:latin typeface="楷体_GB2312" pitchFamily="49" charset="-122"/>
              <a:ea typeface="楷体_GB2312" pitchFamily="49" charset="-122"/>
            </a:endParaRPr>
          </a:p>
        </p:txBody>
      </p:sp>
    </p:spTree>
    <p:extLst>
      <p:ext uri="{BB962C8B-B14F-4D97-AF65-F5344CB8AC3E}">
        <p14:creationId xmlns:p14="http://schemas.microsoft.com/office/powerpoint/2010/main" val="21624473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2995"/>
                                        </p:tgtEl>
                                        <p:attrNameLst>
                                          <p:attrName>style.visibility</p:attrName>
                                        </p:attrNameLst>
                                      </p:cBhvr>
                                      <p:to>
                                        <p:strVal val="visible"/>
                                      </p:to>
                                    </p:set>
                                    <p:anim calcmode="lin" valueType="num">
                                      <p:cBhvr additive="base">
                                        <p:cTn id="7" dur="500" fill="hold"/>
                                        <p:tgtEl>
                                          <p:spTgt spid="1492995"/>
                                        </p:tgtEl>
                                        <p:attrNameLst>
                                          <p:attrName>ppt_x</p:attrName>
                                        </p:attrNameLst>
                                      </p:cBhvr>
                                      <p:tavLst>
                                        <p:tav tm="0">
                                          <p:val>
                                            <p:strVal val="#ppt_x"/>
                                          </p:val>
                                        </p:tav>
                                        <p:tav tm="100000">
                                          <p:val>
                                            <p:strVal val="#ppt_x"/>
                                          </p:val>
                                        </p:tav>
                                      </p:tavLst>
                                    </p:anim>
                                    <p:anim calcmode="lin" valueType="num">
                                      <p:cBhvr additive="base">
                                        <p:cTn id="8" dur="500" fill="hold"/>
                                        <p:tgtEl>
                                          <p:spTgt spid="1492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ChangeArrowheads="1"/>
          </p:cNvSpPr>
          <p:nvPr/>
        </p:nvSpPr>
        <p:spPr bwMode="auto">
          <a:xfrm>
            <a:off x="1524000" y="404814"/>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3600" b="1">
                <a:latin typeface="黑体" panose="02010609060101010101" pitchFamily="49" charset="-122"/>
                <a:ea typeface="黑体" panose="02010609060101010101" pitchFamily="49" charset="-122"/>
              </a:rPr>
              <a:t>§13.10 </a:t>
            </a:r>
            <a:r>
              <a:rPr kumimoji="1" lang="zh-CN" altLang="en-US" sz="3600" b="1">
                <a:latin typeface="黑体" panose="02010609060101010101" pitchFamily="49" charset="-122"/>
                <a:ea typeface="黑体" panose="02010609060101010101" pitchFamily="49" charset="-122"/>
              </a:rPr>
              <a:t>用</a:t>
            </a:r>
            <a:r>
              <a:rPr kumimoji="1" lang="en-US" altLang="zh-CN" sz="3600" b="1">
                <a:latin typeface="黑体" panose="02010609060101010101" pitchFamily="49" charset="-122"/>
                <a:ea typeface="黑体" panose="02010609060101010101" pitchFamily="49" charset="-122"/>
              </a:rPr>
              <a:t>typedef</a:t>
            </a:r>
            <a:r>
              <a:rPr kumimoji="1" lang="zh-CN" altLang="en-US" sz="3600" b="1">
                <a:latin typeface="黑体" panose="02010609060101010101" pitchFamily="49" charset="-122"/>
                <a:ea typeface="黑体" panose="02010609060101010101" pitchFamily="49" charset="-122"/>
              </a:rPr>
              <a:t>定义类型</a:t>
            </a:r>
          </a:p>
        </p:txBody>
      </p:sp>
      <p:sp>
        <p:nvSpPr>
          <p:cNvPr id="1494019" name="Rectangle 3"/>
          <p:cNvSpPr>
            <a:spLocks noChangeArrowheads="1"/>
          </p:cNvSpPr>
          <p:nvPr/>
        </p:nvSpPr>
        <p:spPr bwMode="auto">
          <a:xfrm>
            <a:off x="1703389" y="1268414"/>
            <a:ext cx="8785225" cy="4968875"/>
          </a:xfrm>
          <a:prstGeom prst="rect">
            <a:avLst/>
          </a:prstGeom>
          <a:solidFill>
            <a:srgbClr val="8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u="sng">
                <a:solidFill>
                  <a:schemeClr val="bg1"/>
                </a:solidFill>
                <a:latin typeface="楷体_GB2312" pitchFamily="49" charset="-122"/>
                <a:ea typeface="楷体_GB2312" pitchFamily="49" charset="-122"/>
              </a:rPr>
              <a:t>说明：</a:t>
            </a:r>
          </a:p>
          <a:p>
            <a:pPr algn="l" eaLnBrk="1" hangingPunct="1">
              <a:buFontTx/>
              <a:buAutoNum type="arabicParenBoth"/>
            </a:pPr>
            <a:r>
              <a:rPr lang="zh-CN" altLang="en-US" sz="2800">
                <a:solidFill>
                  <a:schemeClr val="bg1"/>
                </a:solidFill>
                <a:latin typeface="楷体_GB2312" pitchFamily="49" charset="-122"/>
                <a:ea typeface="楷体_GB2312" pitchFamily="49" charset="-122"/>
              </a:rPr>
              <a:t>用</a:t>
            </a:r>
            <a:r>
              <a:rPr lang="en-US" altLang="zh-CN" sz="2800">
                <a:solidFill>
                  <a:schemeClr val="bg1"/>
                </a:solidFill>
                <a:latin typeface="楷体_GB2312" pitchFamily="49" charset="-122"/>
                <a:ea typeface="楷体_GB2312" pitchFamily="49" charset="-122"/>
              </a:rPr>
              <a:t>typedef</a:t>
            </a:r>
            <a:r>
              <a:rPr lang="zh-CN" altLang="en-US" sz="2800">
                <a:solidFill>
                  <a:schemeClr val="bg1"/>
                </a:solidFill>
                <a:latin typeface="楷体_GB2312" pitchFamily="49" charset="-122"/>
                <a:ea typeface="楷体_GB2312" pitchFamily="49" charset="-122"/>
              </a:rPr>
              <a:t>可以声明各种类型名，但不能用</a:t>
            </a:r>
          </a:p>
          <a:p>
            <a:pPr algn="l" eaLnBrk="1" hangingPunct="1"/>
            <a:r>
              <a:rPr lang="zh-CN" altLang="en-US" sz="2800">
                <a:solidFill>
                  <a:schemeClr val="bg1"/>
                </a:solidFill>
                <a:latin typeface="楷体_GB2312" pitchFamily="49" charset="-122"/>
                <a:ea typeface="楷体_GB2312" pitchFamily="49" charset="-122"/>
              </a:rPr>
              <a:t>来定义变量。</a:t>
            </a:r>
          </a:p>
          <a:p>
            <a:pPr algn="l" eaLnBrk="1" hangingPunct="1"/>
            <a:r>
              <a:rPr lang="en-US" altLang="zh-CN" sz="2800">
                <a:solidFill>
                  <a:schemeClr val="bg1"/>
                </a:solidFill>
                <a:latin typeface="楷体_GB2312" pitchFamily="49" charset="-122"/>
                <a:ea typeface="楷体_GB2312" pitchFamily="49" charset="-122"/>
              </a:rPr>
              <a:t>(2) </a:t>
            </a:r>
            <a:r>
              <a:rPr lang="zh-CN" altLang="en-US" sz="2800">
                <a:solidFill>
                  <a:schemeClr val="bg1"/>
                </a:solidFill>
                <a:latin typeface="楷体_GB2312" pitchFamily="49" charset="-122"/>
                <a:ea typeface="楷体_GB2312" pitchFamily="49" charset="-122"/>
              </a:rPr>
              <a:t>用</a:t>
            </a:r>
            <a:r>
              <a:rPr lang="en-US" altLang="zh-CN" sz="2800">
                <a:solidFill>
                  <a:schemeClr val="bg1"/>
                </a:solidFill>
                <a:latin typeface="楷体_GB2312" pitchFamily="49" charset="-122"/>
                <a:ea typeface="楷体_GB2312" pitchFamily="49" charset="-122"/>
              </a:rPr>
              <a:t>typedef</a:t>
            </a:r>
            <a:r>
              <a:rPr lang="zh-CN" altLang="en-US" sz="2800">
                <a:solidFill>
                  <a:schemeClr val="bg1"/>
                </a:solidFill>
                <a:latin typeface="楷体_GB2312" pitchFamily="49" charset="-122"/>
                <a:ea typeface="楷体_GB2312" pitchFamily="49" charset="-122"/>
              </a:rPr>
              <a:t>只是对已经存在的类型增加一个类型名，</a:t>
            </a:r>
          </a:p>
          <a:p>
            <a:pPr algn="l" eaLnBrk="1" hangingPunct="1"/>
            <a:r>
              <a:rPr lang="zh-CN" altLang="en-US" sz="2800">
                <a:solidFill>
                  <a:schemeClr val="bg1"/>
                </a:solidFill>
                <a:latin typeface="楷体_GB2312" pitchFamily="49" charset="-122"/>
                <a:ea typeface="楷体_GB2312" pitchFamily="49" charset="-122"/>
              </a:rPr>
              <a:t>而没有创造新的类型。 </a:t>
            </a:r>
          </a:p>
          <a:p>
            <a:pPr algn="l" eaLnBrk="1" hangingPunct="1"/>
            <a:r>
              <a:rPr lang="en-US" altLang="zh-CN" sz="2800">
                <a:solidFill>
                  <a:schemeClr val="bg1"/>
                </a:solidFill>
                <a:latin typeface="楷体_GB2312" pitchFamily="49" charset="-122"/>
                <a:ea typeface="楷体_GB2312" pitchFamily="49" charset="-122"/>
              </a:rPr>
              <a:t>(3) </a:t>
            </a:r>
            <a:r>
              <a:rPr lang="zh-CN" altLang="en-US" sz="2800">
                <a:solidFill>
                  <a:schemeClr val="bg1"/>
                </a:solidFill>
                <a:latin typeface="楷体_GB2312" pitchFamily="49" charset="-122"/>
                <a:ea typeface="楷体_GB2312" pitchFamily="49" charset="-122"/>
              </a:rPr>
              <a:t>当不同源文件中用到同一类型数据时，常用</a:t>
            </a:r>
          </a:p>
          <a:p>
            <a:pPr algn="l" eaLnBrk="1" hangingPunct="1"/>
            <a:r>
              <a:rPr lang="en-US" altLang="zh-CN" sz="2800">
                <a:solidFill>
                  <a:schemeClr val="bg1"/>
                </a:solidFill>
                <a:latin typeface="楷体_GB2312" pitchFamily="49" charset="-122"/>
                <a:ea typeface="楷体_GB2312" pitchFamily="49" charset="-122"/>
              </a:rPr>
              <a:t>typedef</a:t>
            </a:r>
            <a:r>
              <a:rPr lang="zh-CN" altLang="en-US" sz="2800">
                <a:solidFill>
                  <a:schemeClr val="bg1"/>
                </a:solidFill>
                <a:latin typeface="楷体_GB2312" pitchFamily="49" charset="-122"/>
                <a:ea typeface="楷体_GB2312" pitchFamily="49" charset="-122"/>
              </a:rPr>
              <a:t>声明一些数据类型，把它们单独放在一个文件</a:t>
            </a:r>
          </a:p>
          <a:p>
            <a:pPr algn="l" eaLnBrk="1" hangingPunct="1"/>
            <a:r>
              <a:rPr lang="zh-CN" altLang="en-US" sz="2800">
                <a:solidFill>
                  <a:schemeClr val="bg1"/>
                </a:solidFill>
                <a:latin typeface="楷体_GB2312" pitchFamily="49" charset="-122"/>
                <a:ea typeface="楷体_GB2312" pitchFamily="49" charset="-122"/>
              </a:rPr>
              <a:t>中，然后在需要用到它们的文件中用</a:t>
            </a:r>
            <a:r>
              <a:rPr lang="en-US" altLang="zh-CN" sz="2800">
                <a:solidFill>
                  <a:schemeClr val="bg1"/>
                </a:solidFill>
                <a:latin typeface="楷体_GB2312" pitchFamily="49" charset="-122"/>
                <a:ea typeface="楷体_GB2312" pitchFamily="49" charset="-122"/>
              </a:rPr>
              <a:t>#include</a:t>
            </a:r>
            <a:r>
              <a:rPr lang="zh-CN" altLang="en-US" sz="2800">
                <a:solidFill>
                  <a:schemeClr val="bg1"/>
                </a:solidFill>
                <a:latin typeface="楷体_GB2312" pitchFamily="49" charset="-122"/>
                <a:ea typeface="楷体_GB2312" pitchFamily="49" charset="-122"/>
              </a:rPr>
              <a:t>命令把</a:t>
            </a:r>
          </a:p>
          <a:p>
            <a:pPr algn="l" eaLnBrk="1" hangingPunct="1"/>
            <a:r>
              <a:rPr lang="zh-CN" altLang="en-US" sz="2800">
                <a:solidFill>
                  <a:schemeClr val="bg1"/>
                </a:solidFill>
                <a:latin typeface="楷体_GB2312" pitchFamily="49" charset="-122"/>
                <a:ea typeface="楷体_GB2312" pitchFamily="49" charset="-122"/>
              </a:rPr>
              <a:t>它们包含进来。</a:t>
            </a:r>
          </a:p>
          <a:p>
            <a:pPr algn="l" eaLnBrk="1" hangingPunct="1"/>
            <a:r>
              <a:rPr lang="en-US" altLang="zh-CN" sz="2800">
                <a:solidFill>
                  <a:schemeClr val="bg1"/>
                </a:solidFill>
                <a:latin typeface="楷体_GB2312" pitchFamily="49" charset="-122"/>
                <a:ea typeface="楷体_GB2312" pitchFamily="49" charset="-122"/>
              </a:rPr>
              <a:t>(4) </a:t>
            </a:r>
            <a:r>
              <a:rPr lang="zh-CN" altLang="en-US" sz="2800">
                <a:solidFill>
                  <a:schemeClr val="bg1"/>
                </a:solidFill>
                <a:latin typeface="楷体_GB2312" pitchFamily="49" charset="-122"/>
                <a:ea typeface="楷体_GB2312" pitchFamily="49" charset="-122"/>
              </a:rPr>
              <a:t>使用</a:t>
            </a:r>
            <a:r>
              <a:rPr lang="en-US" altLang="zh-CN" sz="2800">
                <a:solidFill>
                  <a:schemeClr val="bg1"/>
                </a:solidFill>
                <a:latin typeface="楷体_GB2312" pitchFamily="49" charset="-122"/>
                <a:ea typeface="楷体_GB2312" pitchFamily="49" charset="-122"/>
              </a:rPr>
              <a:t>typedef</a:t>
            </a:r>
            <a:r>
              <a:rPr lang="zh-CN" altLang="en-US" sz="2800">
                <a:solidFill>
                  <a:schemeClr val="bg1"/>
                </a:solidFill>
                <a:latin typeface="楷体_GB2312" pitchFamily="49" charset="-122"/>
                <a:ea typeface="楷体_GB2312" pitchFamily="49" charset="-122"/>
              </a:rPr>
              <a:t>有利于程序的通用与移植。</a:t>
            </a:r>
          </a:p>
          <a:p>
            <a:pPr algn="l" eaLnBrk="1" hangingPunct="1"/>
            <a:endParaRPr lang="en-US" altLang="zh-CN" sz="2400">
              <a:solidFill>
                <a:srgbClr val="FFFF00"/>
              </a:solidFill>
              <a:latin typeface="楷体_GB2312" pitchFamily="49" charset="-122"/>
              <a:ea typeface="楷体_GB2312" pitchFamily="49" charset="-122"/>
            </a:endParaRPr>
          </a:p>
        </p:txBody>
      </p:sp>
    </p:spTree>
    <p:extLst>
      <p:ext uri="{BB962C8B-B14F-4D97-AF65-F5344CB8AC3E}">
        <p14:creationId xmlns:p14="http://schemas.microsoft.com/office/powerpoint/2010/main" val="789868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4019"/>
                                        </p:tgtEl>
                                        <p:attrNameLst>
                                          <p:attrName>style.visibility</p:attrName>
                                        </p:attrNameLst>
                                      </p:cBhvr>
                                      <p:to>
                                        <p:strVal val="visible"/>
                                      </p:to>
                                    </p:set>
                                    <p:anim calcmode="lin" valueType="num">
                                      <p:cBhvr additive="base">
                                        <p:cTn id="7" dur="500" fill="hold"/>
                                        <p:tgtEl>
                                          <p:spTgt spid="1494019"/>
                                        </p:tgtEl>
                                        <p:attrNameLst>
                                          <p:attrName>ppt_x</p:attrName>
                                        </p:attrNameLst>
                                      </p:cBhvr>
                                      <p:tavLst>
                                        <p:tav tm="0">
                                          <p:val>
                                            <p:strVal val="#ppt_x"/>
                                          </p:val>
                                        </p:tav>
                                        <p:tav tm="100000">
                                          <p:val>
                                            <p:strVal val="#ppt_x"/>
                                          </p:val>
                                        </p:tav>
                                      </p:tavLst>
                                    </p:anim>
                                    <p:anim calcmode="lin" valueType="num">
                                      <p:cBhvr additive="base">
                                        <p:cTn id="8" dur="500" fill="hold"/>
                                        <p:tgtEl>
                                          <p:spTgt spid="1494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7089</Words>
  <Application>Microsoft Office PowerPoint</Application>
  <PresentationFormat>宽屏</PresentationFormat>
  <Paragraphs>1057</Paragraphs>
  <Slides>100</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100</vt:i4>
      </vt:variant>
    </vt:vector>
  </HeadingPairs>
  <TitlesOfParts>
    <vt:vector size="115" baseType="lpstr">
      <vt:lpstr>方正舒体</vt:lpstr>
      <vt:lpstr>方正姚体</vt:lpstr>
      <vt:lpstr>黑体</vt:lpstr>
      <vt:lpstr>华文细黑</vt:lpstr>
      <vt:lpstr>楷体_GB2312</vt:lpstr>
      <vt:lpstr>隶书</vt:lpstr>
      <vt:lpstr>宋体</vt:lpstr>
      <vt:lpstr>Arial</vt:lpstr>
      <vt:lpstr>Arial Black</vt:lpstr>
      <vt:lpstr>Calibri</vt:lpstr>
      <vt:lpstr>Calibri Light</vt:lpstr>
      <vt:lpstr>Marlett</vt:lpstr>
      <vt:lpstr>Times New Roman</vt:lpstr>
      <vt:lpstr>Wingdings</vt:lpstr>
      <vt:lpstr>Office 主题</vt:lpstr>
      <vt:lpstr>第十一章</vt:lpstr>
      <vt:lpstr> 本章要点</vt:lpstr>
      <vt:lpstr> 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dc:title>
  <dc:creator>sz</dc:creator>
  <cp:lastModifiedBy>sz</cp:lastModifiedBy>
  <cp:revision>3</cp:revision>
  <dcterms:created xsi:type="dcterms:W3CDTF">2018-07-18T12:35:09Z</dcterms:created>
  <dcterms:modified xsi:type="dcterms:W3CDTF">2018-07-20T11:52:07Z</dcterms:modified>
</cp:coreProperties>
</file>