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8E006-B6DD-4CC0-8CA3-3DD5512C41B0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DED8B-8A9A-451C-86C3-E2B1F019D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407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0633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11194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D7A0-C52C-4348-9FFF-C680CA93AC17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0CB0-64D7-4A7A-B147-88C315F50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43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D7A0-C52C-4348-9FFF-C680CA93AC17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0CB0-64D7-4A7A-B147-88C315F50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84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D7A0-C52C-4348-9FFF-C680CA93AC17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0CB0-64D7-4A7A-B147-88C315F50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49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D7A0-C52C-4348-9FFF-C680CA93AC17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0CB0-64D7-4A7A-B147-88C315F50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88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D7A0-C52C-4348-9FFF-C680CA93AC17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0CB0-64D7-4A7A-B147-88C315F50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99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D7A0-C52C-4348-9FFF-C680CA93AC17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0CB0-64D7-4A7A-B147-88C315F50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6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D7A0-C52C-4348-9FFF-C680CA93AC17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0CB0-64D7-4A7A-B147-88C315F50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02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D7A0-C52C-4348-9FFF-C680CA93AC17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0CB0-64D7-4A7A-B147-88C315F50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90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D7A0-C52C-4348-9FFF-C680CA93AC17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0CB0-64D7-4A7A-B147-88C315F50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86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D7A0-C52C-4348-9FFF-C680CA93AC17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0CB0-64D7-4A7A-B147-88C315F50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43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D7A0-C52C-4348-9FFF-C680CA93AC17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0CB0-64D7-4A7A-B147-88C315F50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91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8D7A0-C52C-4348-9FFF-C680CA93AC17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B0CB0-64D7-4A7A-B147-88C315F50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92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707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ChangeArrowheads="1"/>
          </p:cNvSpPr>
          <p:nvPr/>
        </p:nvSpPr>
        <p:spPr bwMode="auto">
          <a:xfrm>
            <a:off x="4252913" y="1847851"/>
            <a:ext cx="5410200" cy="323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</a:pPr>
            <a:endParaRPr kumimoji="1" lang="zh-CN" altLang="zh-CN" sz="3600" b="1"/>
          </a:p>
        </p:txBody>
      </p:sp>
      <p:sp>
        <p:nvSpPr>
          <p:cNvPr id="815107" name="Rectangle 3"/>
          <p:cNvSpPr>
            <a:spLocks noChangeArrowheads="1"/>
          </p:cNvSpPr>
          <p:nvPr/>
        </p:nvSpPr>
        <p:spPr bwMode="auto">
          <a:xfrm>
            <a:off x="1524000" y="404813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§13.1 C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文件概述</a:t>
            </a: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续</a:t>
            </a: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543172" name="Rectangle 4"/>
          <p:cNvSpPr>
            <a:spLocks noChangeArrowheads="1"/>
          </p:cNvSpPr>
          <p:nvPr/>
        </p:nvSpPr>
        <p:spPr bwMode="auto">
          <a:xfrm>
            <a:off x="1919288" y="1773239"/>
            <a:ext cx="8280400" cy="3241675"/>
          </a:xfrm>
          <a:prstGeom prst="rect">
            <a:avLst/>
          </a:prstGeom>
          <a:solidFill>
            <a:srgbClr val="6633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u="sng">
                <a:solidFill>
                  <a:schemeClr val="bg1"/>
                </a:solidFill>
                <a:latin typeface="宋体" panose="02010600030101010101" pitchFamily="2" charset="-122"/>
              </a:rPr>
              <a:t>说明</a:t>
            </a:r>
            <a:r>
              <a:rPr lang="en-US" altLang="zh-CN" sz="3200" u="sng">
                <a:solidFill>
                  <a:schemeClr val="bg1"/>
                </a:solidFill>
                <a:latin typeface="宋体" panose="02010600030101010101" pitchFamily="2" charset="-122"/>
              </a:rPr>
              <a:t>:</a:t>
            </a:r>
          </a:p>
          <a:p>
            <a:pPr algn="l" eaLnBrk="1" hangingPunct="1"/>
            <a:r>
              <a:rPr lang="zh-CN" altLang="en-US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UNIX</a:t>
            </a:r>
            <a:r>
              <a:rPr lang="zh-CN" altLang="en-US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系统下</a:t>
            </a:r>
            <a:r>
              <a:rPr lang="en-US" altLang="zh-CN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用缓冲文件系统来处理文本文件</a:t>
            </a:r>
            <a:r>
              <a:rPr lang="en-US" altLang="zh-CN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</a:p>
          <a:p>
            <a:pPr algn="l" eaLnBrk="1" hangingPunct="1"/>
            <a:r>
              <a:rPr lang="zh-CN" altLang="en-US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用非缓冲文件系统来处理二进制文件</a:t>
            </a:r>
            <a:r>
              <a:rPr lang="en-US" altLang="zh-CN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 algn="l" eaLnBrk="1" hangingPunct="1"/>
            <a:r>
              <a:rPr lang="en-US" altLang="zh-CN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ANSI C </a:t>
            </a:r>
            <a:r>
              <a:rPr lang="zh-CN" altLang="en-US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标准只采用缓冲文件系统来处理文本文</a:t>
            </a:r>
          </a:p>
          <a:p>
            <a:pPr algn="l" eaLnBrk="1" hangingPunct="1"/>
            <a:r>
              <a:rPr lang="zh-CN" altLang="en-US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件和二进制文件</a:t>
            </a:r>
            <a:r>
              <a:rPr lang="en-US" altLang="zh-CN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 algn="l" eaLnBrk="1" hangingPunct="1"/>
            <a:r>
              <a:rPr lang="en-US" altLang="zh-CN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语言中对文件的读写都是用库函数来实现</a:t>
            </a:r>
            <a:r>
              <a:rPr lang="en-US" altLang="zh-CN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34094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43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43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4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1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ChangeArrowheads="1"/>
          </p:cNvSpPr>
          <p:nvPr/>
        </p:nvSpPr>
        <p:spPr bwMode="auto">
          <a:xfrm>
            <a:off x="1524000" y="404813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§13.2 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文件类型指针</a:t>
            </a:r>
          </a:p>
        </p:txBody>
      </p:sp>
      <p:sp>
        <p:nvSpPr>
          <p:cNvPr id="1544195" name="Rectangle 3"/>
          <p:cNvSpPr>
            <a:spLocks noChangeArrowheads="1"/>
          </p:cNvSpPr>
          <p:nvPr/>
        </p:nvSpPr>
        <p:spPr bwMode="auto">
          <a:xfrm>
            <a:off x="1919289" y="1341439"/>
            <a:ext cx="7921625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Turbo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Ｃ在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stdio.h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文件中有以下的文件类型声明：</a:t>
            </a:r>
          </a:p>
          <a:p>
            <a:pPr algn="l"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typedef struct</a:t>
            </a:r>
          </a:p>
          <a:p>
            <a:pPr algn="l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｛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shortlevel;   </a:t>
            </a:r>
            <a:r>
              <a:rPr lang="zh-CN" altLang="en-US" sz="24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／*缓冲区</a:t>
            </a:r>
            <a:r>
              <a:rPr lang="zh-CN" altLang="en-US" sz="2400" b="1">
                <a:solidFill>
                  <a:srgbClr val="006600"/>
                </a:solidFill>
                <a:ea typeface="楷体_GB2312" pitchFamily="49" charset="-122"/>
              </a:rPr>
              <a:t>“</a:t>
            </a:r>
            <a:r>
              <a:rPr lang="zh-CN" altLang="en-US" sz="24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满</a:t>
            </a:r>
            <a:r>
              <a:rPr lang="zh-CN" altLang="en-US" sz="2400" b="1">
                <a:solidFill>
                  <a:srgbClr val="006600"/>
                </a:solidFill>
                <a:ea typeface="楷体_GB2312" pitchFamily="49" charset="-122"/>
              </a:rPr>
              <a:t>”</a:t>
            </a:r>
            <a:r>
              <a:rPr lang="zh-CN" altLang="en-US" sz="24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 sz="2400" b="1">
                <a:solidFill>
                  <a:srgbClr val="006600"/>
                </a:solidFill>
                <a:ea typeface="楷体_GB2312" pitchFamily="49" charset="-122"/>
              </a:rPr>
              <a:t>“</a:t>
            </a:r>
            <a:r>
              <a:rPr lang="zh-CN" altLang="en-US" sz="24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空</a:t>
            </a:r>
            <a:r>
              <a:rPr lang="zh-CN" altLang="en-US" sz="2400" b="1">
                <a:solidFill>
                  <a:srgbClr val="006600"/>
                </a:solidFill>
                <a:ea typeface="楷体_GB2312" pitchFamily="49" charset="-122"/>
              </a:rPr>
              <a:t>”</a:t>
            </a:r>
            <a:r>
              <a:rPr lang="zh-CN" altLang="en-US" sz="24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的程度*／</a:t>
            </a:r>
          </a:p>
          <a:p>
            <a:pPr algn="l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unsignedflags; </a:t>
            </a:r>
            <a:r>
              <a:rPr lang="zh-CN" altLang="en-US" sz="24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／*文件状态标志*／</a:t>
            </a:r>
          </a:p>
          <a:p>
            <a:pPr algn="l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charfd;        </a:t>
            </a:r>
            <a:r>
              <a:rPr lang="zh-CN" altLang="en-US" sz="24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／*文件描述符*／</a:t>
            </a:r>
          </a:p>
          <a:p>
            <a:pPr algn="l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unsignedcharhold; </a:t>
            </a:r>
            <a:r>
              <a:rPr lang="zh-CN" altLang="en-US" sz="24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／*如无缓冲区不读取字符*／</a:t>
            </a:r>
          </a:p>
          <a:p>
            <a:pPr algn="l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shortbsize;       </a:t>
            </a:r>
            <a:r>
              <a:rPr lang="zh-CN" altLang="en-US" sz="24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／*缓冲区的大小*／</a:t>
            </a:r>
          </a:p>
          <a:p>
            <a:pPr algn="l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unsignedchar*buffer</a:t>
            </a:r>
            <a:r>
              <a:rPr lang="en-US" altLang="zh-CN" sz="24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;/*</a:t>
            </a:r>
            <a:r>
              <a:rPr lang="zh-CN" altLang="en-US" sz="24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数据缓冲区的位置*</a:t>
            </a:r>
            <a:r>
              <a:rPr lang="en-US" altLang="zh-CN" sz="24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/</a:t>
            </a:r>
          </a:p>
          <a:p>
            <a:pPr algn="l"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 unsignedar*curp;</a:t>
            </a:r>
            <a:r>
              <a:rPr lang="en-US" altLang="zh-CN" sz="24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/*</a:t>
            </a:r>
            <a:r>
              <a:rPr lang="zh-CN" altLang="en-US" sz="24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指针，当前的指向*</a:t>
            </a:r>
            <a:r>
              <a:rPr lang="en-US" altLang="zh-CN" sz="24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/</a:t>
            </a:r>
          </a:p>
          <a:p>
            <a:pPr algn="l"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 unsignedistemp;</a:t>
            </a:r>
            <a:r>
              <a:rPr lang="en-US" altLang="zh-CN" sz="24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/*</a:t>
            </a:r>
            <a:r>
              <a:rPr lang="zh-CN" altLang="en-US" sz="24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临时文件，指示器*</a:t>
            </a:r>
            <a:r>
              <a:rPr lang="en-US" altLang="zh-CN" sz="24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/</a:t>
            </a:r>
          </a:p>
          <a:p>
            <a:pPr algn="l"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 shorttoken;</a:t>
            </a:r>
            <a:r>
              <a:rPr lang="en-US" altLang="zh-CN" sz="24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/*</a:t>
            </a:r>
            <a:r>
              <a:rPr lang="zh-CN" altLang="en-US" sz="24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用于有效性检查*</a:t>
            </a:r>
            <a:r>
              <a:rPr lang="en-US" altLang="zh-CN" sz="24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｝</a:t>
            </a:r>
            <a:r>
              <a:rPr lang="en-US" altLang="zh-CN" sz="240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FILE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； </a:t>
            </a:r>
            <a:endParaRPr lang="zh-CN" altLang="en-US" sz="240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zh-CN" altLang="en-US" sz="24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在缓冲文件系统中</a:t>
            </a:r>
            <a:r>
              <a:rPr lang="en-US" altLang="zh-CN" sz="24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每个被使用的文件都要在内存中开辟一</a:t>
            </a:r>
          </a:p>
          <a:p>
            <a:pPr algn="l" eaLnBrk="1" hangingPunct="1"/>
            <a:r>
              <a:rPr lang="en-US" altLang="zh-CN" sz="24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FILE</a:t>
            </a:r>
            <a:r>
              <a:rPr lang="zh-CN" altLang="en-US" sz="24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类型的区</a:t>
            </a:r>
            <a:r>
              <a:rPr lang="en-US" altLang="zh-CN" sz="24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存放文件的有关信息</a:t>
            </a:r>
            <a:r>
              <a:rPr lang="en-US" altLang="zh-CN" sz="24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45830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4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4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4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4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4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4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4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4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4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44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44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44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44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44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ChangeArrowheads="1"/>
          </p:cNvSpPr>
          <p:nvPr/>
        </p:nvSpPr>
        <p:spPr bwMode="auto">
          <a:xfrm>
            <a:off x="4252913" y="1847851"/>
            <a:ext cx="5410200" cy="323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</a:pPr>
            <a:endParaRPr kumimoji="1" lang="zh-CN" altLang="zh-CN" sz="3600" b="1"/>
          </a:p>
        </p:txBody>
      </p:sp>
      <p:sp>
        <p:nvSpPr>
          <p:cNvPr id="817155" name="Rectangle 3"/>
          <p:cNvSpPr>
            <a:spLocks noChangeArrowheads="1"/>
          </p:cNvSpPr>
          <p:nvPr/>
        </p:nvSpPr>
        <p:spPr bwMode="auto">
          <a:xfrm>
            <a:off x="1524000" y="404813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§13.2 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文件类型指针</a:t>
            </a: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续</a:t>
            </a: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545220" name="Rectangle 4"/>
          <p:cNvSpPr>
            <a:spLocks noChangeArrowheads="1"/>
          </p:cNvSpPr>
          <p:nvPr/>
        </p:nvSpPr>
        <p:spPr bwMode="auto">
          <a:xfrm>
            <a:off x="1919289" y="1052514"/>
            <a:ext cx="7921625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FILE</a:t>
            </a:r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类型的数组：</a:t>
            </a:r>
          </a:p>
          <a:p>
            <a:pPr algn="l" eaLnBrk="1" hangingPunct="1"/>
            <a:r>
              <a:rPr lang="en-US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FILE</a:t>
            </a:r>
            <a:r>
              <a:rPr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en-US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［</a:t>
            </a:r>
            <a:r>
              <a:rPr lang="en-US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］</a:t>
            </a:r>
            <a:r>
              <a:rPr lang="en-US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定义了一个结构体数组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，它有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个元素，</a:t>
            </a:r>
          </a:p>
          <a:p>
            <a:pPr algn="l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可以用来存放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个文件的信息。</a:t>
            </a:r>
          </a:p>
          <a:p>
            <a:pPr algn="l" eaLnBrk="1" hangingPunct="1"/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文件型指针变量</a:t>
            </a:r>
            <a:r>
              <a:rPr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algn="l" eaLnBrk="1" hangingPunct="1"/>
            <a:r>
              <a:rPr lang="en-US" altLang="zh-CN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FILE  *fp</a:t>
            </a:r>
            <a:r>
              <a:rPr lang="zh-CN" altLang="en-US" sz="24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fp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是一个指向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FILE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类型结构体的</a:t>
            </a:r>
          </a:p>
          <a:p>
            <a:pPr algn="l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指针变量。可以使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fp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指向某一个文件的结构体变量，从</a:t>
            </a:r>
          </a:p>
          <a:p>
            <a:pPr algn="l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而通过该结构体变量中的文件信息能够访问该文件。如果</a:t>
            </a:r>
          </a:p>
          <a:p>
            <a:pPr algn="l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有ｎ个文件，一般应设ｎ个指针变量，使它们分别指向ｎ</a:t>
            </a:r>
          </a:p>
          <a:p>
            <a:pPr algn="l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个文件，以实现对文件的访问。</a:t>
            </a:r>
          </a:p>
        </p:txBody>
      </p:sp>
    </p:spTree>
    <p:extLst>
      <p:ext uri="{BB962C8B-B14F-4D97-AF65-F5344CB8AC3E}">
        <p14:creationId xmlns:p14="http://schemas.microsoft.com/office/powerpoint/2010/main" val="1630053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5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5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45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45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45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45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5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45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45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45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45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45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45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45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45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45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45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45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ChangeArrowheads="1"/>
          </p:cNvSpPr>
          <p:nvPr/>
        </p:nvSpPr>
        <p:spPr bwMode="auto">
          <a:xfrm>
            <a:off x="1524000" y="404813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§13.3 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文件的打开与关闭</a:t>
            </a:r>
          </a:p>
        </p:txBody>
      </p:sp>
      <p:sp>
        <p:nvSpPr>
          <p:cNvPr id="1546243" name="Rectangle 3"/>
          <p:cNvSpPr>
            <a:spLocks noChangeArrowheads="1"/>
          </p:cNvSpPr>
          <p:nvPr/>
        </p:nvSpPr>
        <p:spPr bwMode="auto">
          <a:xfrm>
            <a:off x="1919289" y="1341439"/>
            <a:ext cx="7921625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一</a:t>
            </a:r>
            <a:r>
              <a:rPr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文件的打开</a:t>
            </a:r>
            <a:r>
              <a:rPr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(fopen</a:t>
            </a:r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函数</a:t>
            </a:r>
            <a:r>
              <a:rPr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algn="l" eaLnBrk="1" hangingPunct="1"/>
            <a:endParaRPr lang="en-US" altLang="zh-CN" sz="280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函数调用</a:t>
            </a:r>
            <a:r>
              <a:rPr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algn="l" eaLnBrk="1" hangingPunct="1"/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FILE  *fp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algn="l" eaLnBrk="1" hangingPunct="1"/>
            <a:r>
              <a:rPr lang="en-US" altLang="zh-CN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fp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fopen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文件名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使用文件方式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）；</a:t>
            </a:r>
          </a:p>
          <a:p>
            <a:pPr algn="l" eaLnBrk="1" hangingPunct="1"/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①需要打开的文件名，也就是准备访问的文件的名字；</a:t>
            </a: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②使用文件的方式（</a:t>
            </a:r>
            <a:r>
              <a:rPr lang="zh-CN" altLang="en-US" sz="2800">
                <a:ea typeface="楷体_GB2312" pitchFamily="49" charset="-122"/>
              </a:rPr>
              <a:t>“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读</a:t>
            </a:r>
            <a:r>
              <a:rPr lang="zh-CN" altLang="en-US" sz="2800">
                <a:ea typeface="楷体_GB2312" pitchFamily="49" charset="-122"/>
              </a:rPr>
              <a:t>”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还是</a:t>
            </a:r>
            <a:r>
              <a:rPr lang="zh-CN" altLang="en-US" sz="2800">
                <a:ea typeface="楷体_GB2312" pitchFamily="49" charset="-122"/>
              </a:rPr>
              <a:t>“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写</a:t>
            </a:r>
            <a:r>
              <a:rPr lang="zh-CN" altLang="en-US" sz="2800">
                <a:ea typeface="楷体_GB2312" pitchFamily="49" charset="-122"/>
              </a:rPr>
              <a:t>”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等）；</a:t>
            </a: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③让哪一个指针变量指向被打开的文件。</a:t>
            </a:r>
            <a:r>
              <a:rPr lang="zh-CN" altLang="en-US" sz="2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42743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4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ChangeArrowheads="1"/>
          </p:cNvSpPr>
          <p:nvPr/>
        </p:nvSpPr>
        <p:spPr bwMode="auto">
          <a:xfrm>
            <a:off x="1524000" y="404813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§13.3 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文件的打开与关闭</a:t>
            </a: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续</a:t>
            </a: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547267" name="Rectangle 3"/>
          <p:cNvSpPr>
            <a:spLocks noChangeArrowheads="1"/>
          </p:cNvSpPr>
          <p:nvPr/>
        </p:nvSpPr>
        <p:spPr bwMode="auto">
          <a:xfrm>
            <a:off x="1774825" y="1341438"/>
            <a:ext cx="8066088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u="sng">
                <a:solidFill>
                  <a:srgbClr val="CC0000"/>
                </a:solidFill>
              </a:rPr>
              <a:t>文件使用方式　　　　　含　 　义        	</a:t>
            </a:r>
          </a:p>
          <a:p>
            <a:pPr algn="l" eaLnBrk="1" hangingPunct="1"/>
            <a:r>
              <a:rPr kumimoji="1" lang="zh-CN" altLang="en-US" sz="2400" b="1">
                <a:ea typeface="楷体_GB2312" pitchFamily="49" charset="-122"/>
              </a:rPr>
              <a:t>“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kumimoji="1" lang="en-US" altLang="zh-CN" sz="2400" b="1">
                <a:ea typeface="楷体_GB2312" pitchFamily="49" charset="-122"/>
              </a:rPr>
              <a:t>”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         (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只读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1" lang="zh-CN" altLang="en-US" sz="24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输入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打开一个</a:t>
            </a:r>
            <a:r>
              <a:rPr kumimoji="1" lang="zh-CN" altLang="en-US" sz="24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文本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文件</a:t>
            </a:r>
          </a:p>
          <a:p>
            <a:pPr algn="l" eaLnBrk="1" hangingPunct="1"/>
            <a:r>
              <a:rPr kumimoji="1" lang="zh-CN" altLang="en-US" sz="2400" b="1">
                <a:ea typeface="楷体_GB2312" pitchFamily="49" charset="-122"/>
              </a:rPr>
              <a:t>“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w</a:t>
            </a:r>
            <a:r>
              <a:rPr kumimoji="1" lang="en-US" altLang="zh-CN" sz="2400" b="1">
                <a:ea typeface="楷体_GB2312" pitchFamily="49" charset="-122"/>
              </a:rPr>
              <a:t>”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         (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只写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1" lang="zh-CN" altLang="en-US" sz="24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输出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打开一个</a:t>
            </a:r>
            <a:r>
              <a:rPr kumimoji="1" lang="zh-CN" altLang="en-US" sz="24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文本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文件</a:t>
            </a:r>
          </a:p>
          <a:p>
            <a:pPr algn="l" eaLnBrk="1" hangingPunct="1"/>
            <a:r>
              <a:rPr kumimoji="1" lang="zh-CN" altLang="en-US" sz="2400" b="1">
                <a:ea typeface="楷体_GB2312" pitchFamily="49" charset="-122"/>
              </a:rPr>
              <a:t>“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en-US" altLang="zh-CN" sz="2400" b="1">
                <a:ea typeface="楷体_GB2312" pitchFamily="49" charset="-122"/>
              </a:rPr>
              <a:t>”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         (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追加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向</a:t>
            </a:r>
            <a:r>
              <a:rPr kumimoji="1" lang="zh-CN" altLang="en-US" sz="24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文本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文件尾增加数据</a:t>
            </a:r>
          </a:p>
          <a:p>
            <a:pPr algn="l" eaLnBrk="1" hangingPunct="1"/>
            <a:r>
              <a:rPr kumimoji="1" lang="zh-CN" altLang="en-US" sz="2400" b="1">
                <a:ea typeface="楷体_GB2312" pitchFamily="49" charset="-122"/>
              </a:rPr>
              <a:t>“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rb</a:t>
            </a:r>
            <a:r>
              <a:rPr kumimoji="1" lang="en-US" altLang="zh-CN" sz="2400" b="1">
                <a:ea typeface="楷体_GB2312" pitchFamily="49" charset="-122"/>
              </a:rPr>
              <a:t>”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        (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只读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1" lang="zh-CN" altLang="en-US" sz="24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输入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打开一个</a:t>
            </a:r>
            <a:r>
              <a:rPr kumimoji="1" lang="zh-CN" altLang="en-US" sz="24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二进制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文件</a:t>
            </a:r>
          </a:p>
          <a:p>
            <a:pPr algn="l" eaLnBrk="1" hangingPunct="1"/>
            <a:r>
              <a:rPr kumimoji="1" lang="zh-CN" altLang="en-US" sz="2400" b="1">
                <a:ea typeface="楷体_GB2312" pitchFamily="49" charset="-122"/>
              </a:rPr>
              <a:t>“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wb</a:t>
            </a:r>
            <a:r>
              <a:rPr kumimoji="1" lang="en-US" altLang="zh-CN" sz="2400" b="1">
                <a:ea typeface="楷体_GB2312" pitchFamily="49" charset="-122"/>
              </a:rPr>
              <a:t>”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        (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只写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1" lang="zh-CN" altLang="en-US" sz="24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输出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打开一个</a:t>
            </a:r>
            <a:r>
              <a:rPr kumimoji="1" lang="zh-CN" altLang="en-US" sz="24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二进制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文件</a:t>
            </a:r>
          </a:p>
          <a:p>
            <a:pPr algn="l" eaLnBrk="1" hangingPunct="1"/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"ab</a:t>
            </a:r>
            <a:r>
              <a:rPr kumimoji="1" lang="en-US" altLang="zh-CN" sz="2400" b="1">
                <a:ea typeface="楷体_GB2312" pitchFamily="49" charset="-122"/>
              </a:rPr>
              <a:t>“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        (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追加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向</a:t>
            </a:r>
            <a:r>
              <a:rPr kumimoji="1" lang="zh-CN" altLang="en-US" sz="24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二进制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文件尾增加数据</a:t>
            </a:r>
          </a:p>
          <a:p>
            <a:pPr algn="l" eaLnBrk="1" hangingPunct="1"/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"r+</a:t>
            </a:r>
            <a:r>
              <a:rPr kumimoji="1" lang="en-US" altLang="zh-CN" sz="2400" b="1">
                <a:ea typeface="楷体_GB2312" pitchFamily="49" charset="-122"/>
              </a:rPr>
              <a:t>“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        (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读写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1" lang="zh-CN" altLang="en-US" sz="24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读</a:t>
            </a:r>
            <a:r>
              <a:rPr kumimoji="1" lang="en-US" altLang="zh-CN" sz="24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kumimoji="1" lang="zh-CN" altLang="en-US" sz="24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写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打开一个</a:t>
            </a:r>
            <a:r>
              <a:rPr kumimoji="1" lang="zh-CN" altLang="en-US" sz="24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文本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文件</a:t>
            </a:r>
          </a:p>
          <a:p>
            <a:pPr algn="l" eaLnBrk="1" hangingPunct="1"/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"w+</a:t>
            </a:r>
            <a:r>
              <a:rPr kumimoji="1" lang="en-US" altLang="zh-CN" sz="2400" b="1">
                <a:ea typeface="楷体_GB2312" pitchFamily="49" charset="-122"/>
              </a:rPr>
              <a:t>”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        (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读写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1" lang="zh-CN" altLang="en-US" sz="24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读</a:t>
            </a:r>
            <a:r>
              <a:rPr kumimoji="1" lang="en-US" altLang="zh-CN" sz="24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kumimoji="1" lang="zh-CN" altLang="en-US" sz="24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写建立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一个新的</a:t>
            </a:r>
            <a:r>
              <a:rPr kumimoji="1" lang="zh-CN" altLang="en-US" sz="24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文本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文件</a:t>
            </a:r>
          </a:p>
          <a:p>
            <a:pPr algn="l" eaLnBrk="1" hangingPunct="1"/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"a+</a:t>
            </a:r>
            <a:r>
              <a:rPr kumimoji="1" lang="en-US" altLang="zh-CN" sz="2400" b="1">
                <a:ea typeface="楷体_GB2312" pitchFamily="49" charset="-122"/>
              </a:rPr>
              <a:t>”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        (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读写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为读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/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写打开一个文本文件</a:t>
            </a:r>
          </a:p>
          <a:p>
            <a:pPr algn="l" eaLnBrk="1" hangingPunct="1"/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"rb+</a:t>
            </a:r>
            <a:r>
              <a:rPr kumimoji="1" lang="en-US" altLang="zh-CN" sz="2400" b="1">
                <a:ea typeface="楷体_GB2312" pitchFamily="49" charset="-122"/>
              </a:rPr>
              <a:t>“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       (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读写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为读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/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写打开一个</a:t>
            </a:r>
            <a:r>
              <a:rPr kumimoji="1" lang="zh-CN" altLang="en-US" sz="24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二进制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文件</a:t>
            </a:r>
          </a:p>
          <a:p>
            <a:pPr algn="l" eaLnBrk="1" hangingPunct="1"/>
            <a:r>
              <a:rPr kumimoji="1" lang="zh-CN" altLang="en-US" sz="2400" b="1">
                <a:ea typeface="楷体_GB2312" pitchFamily="49" charset="-122"/>
              </a:rPr>
              <a:t>“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wb+</a:t>
            </a:r>
            <a:r>
              <a:rPr kumimoji="1" lang="en-US" altLang="zh-CN" sz="2400" b="1">
                <a:ea typeface="楷体_GB2312" pitchFamily="49" charset="-122"/>
              </a:rPr>
              <a:t>“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       (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读写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为读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/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写</a:t>
            </a:r>
            <a:r>
              <a:rPr kumimoji="1" lang="zh-CN" altLang="en-US" sz="24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建立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一个新的</a:t>
            </a:r>
            <a:r>
              <a:rPr kumimoji="1" lang="zh-CN" altLang="en-US" sz="24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二进制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文件</a:t>
            </a:r>
          </a:p>
          <a:p>
            <a:pPr algn="l" eaLnBrk="1" hangingPunct="1"/>
            <a:r>
              <a:rPr kumimoji="1" lang="zh-CN" altLang="en-US" sz="2400" b="1">
                <a:ea typeface="楷体_GB2312" pitchFamily="49" charset="-122"/>
              </a:rPr>
              <a:t>“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ab+</a:t>
            </a:r>
            <a:r>
              <a:rPr kumimoji="1" lang="en-US" altLang="zh-CN" sz="2400" b="1">
                <a:ea typeface="楷体_GB2312" pitchFamily="49" charset="-122"/>
              </a:rPr>
              <a:t>”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       (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读写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为读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/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写打开一个</a:t>
            </a:r>
            <a:r>
              <a:rPr kumimoji="1" lang="zh-CN" altLang="en-US" sz="24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二进制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36912962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726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ChangeArrowheads="1"/>
          </p:cNvSpPr>
          <p:nvPr/>
        </p:nvSpPr>
        <p:spPr bwMode="auto">
          <a:xfrm>
            <a:off x="1524000" y="404813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§13.3 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文件的打开与关闭</a:t>
            </a: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续</a:t>
            </a: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548291" name="Rectangle 3"/>
          <p:cNvSpPr>
            <a:spLocks noChangeArrowheads="1"/>
          </p:cNvSpPr>
          <p:nvPr/>
        </p:nvSpPr>
        <p:spPr bwMode="auto">
          <a:xfrm>
            <a:off x="1847851" y="1341439"/>
            <a:ext cx="7921625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二</a:t>
            </a:r>
            <a:r>
              <a:rPr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文件的关闭</a:t>
            </a:r>
            <a:r>
              <a:rPr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(fclose</a:t>
            </a:r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函数</a:t>
            </a:r>
            <a:r>
              <a:rPr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algn="l" eaLnBrk="1" hangingPunct="1"/>
            <a:endParaRPr lang="en-US" altLang="zh-CN" sz="280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函数调用</a:t>
            </a:r>
            <a:r>
              <a:rPr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algn="l" eaLnBrk="1" hangingPunct="1"/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fclose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文件指针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）；</a:t>
            </a:r>
          </a:p>
          <a:p>
            <a:pPr algn="l" eaLnBrk="1" hangingPunct="1"/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函数功能</a:t>
            </a:r>
            <a:r>
              <a:rPr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使文件指针变量不指向该文件，也就是文件指针变</a:t>
            </a: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量与文件</a:t>
            </a:r>
            <a:r>
              <a:rPr lang="zh-CN" altLang="en-US" sz="2800">
                <a:ea typeface="楷体_GB2312" pitchFamily="49" charset="-122"/>
              </a:rPr>
              <a:t>“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脱钩</a:t>
            </a:r>
            <a:r>
              <a:rPr lang="zh-CN" altLang="en-US" sz="2800">
                <a:ea typeface="楷体_GB2312" pitchFamily="49" charset="-122"/>
              </a:rPr>
              <a:t>”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，此后不能再通过该指针对原来与</a:t>
            </a: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其相联系的文件进行读写操作</a:t>
            </a:r>
            <a:r>
              <a:rPr lang="zh-CN" altLang="en-US" sz="2800"/>
              <a:t> </a:t>
            </a:r>
          </a:p>
          <a:p>
            <a:pPr algn="l" eaLnBrk="1" hangingPunct="1"/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返回值</a:t>
            </a:r>
            <a:r>
              <a:rPr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关闭成功返回值为０；否则返回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EOF(-1)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35209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48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48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4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829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ChangeArrowheads="1"/>
          </p:cNvSpPr>
          <p:nvPr/>
        </p:nvSpPr>
        <p:spPr bwMode="auto">
          <a:xfrm>
            <a:off x="1524000" y="404813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§13.4 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文件的读写</a:t>
            </a:r>
          </a:p>
        </p:txBody>
      </p:sp>
      <p:sp>
        <p:nvSpPr>
          <p:cNvPr id="1549315" name="Rectangle 3"/>
          <p:cNvSpPr>
            <a:spLocks noChangeArrowheads="1"/>
          </p:cNvSpPr>
          <p:nvPr/>
        </p:nvSpPr>
        <p:spPr bwMode="auto">
          <a:xfrm>
            <a:off x="1847851" y="1341439"/>
            <a:ext cx="7921625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一</a:t>
            </a:r>
            <a:r>
              <a:rPr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字符输入输出函数</a:t>
            </a:r>
            <a:r>
              <a:rPr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(fputs()</a:t>
            </a:r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fgets())</a:t>
            </a:r>
          </a:p>
          <a:p>
            <a:pPr algn="l" eaLnBrk="1" hangingPunct="1"/>
            <a:endParaRPr lang="en-US" altLang="zh-CN" sz="280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en-US" altLang="zh-CN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fputs</a:t>
            </a:r>
            <a:r>
              <a:rPr lang="zh-CN" altLang="en-US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函数</a:t>
            </a:r>
          </a:p>
          <a:p>
            <a:pPr algn="l" eaLnBrk="1" hangingPunct="1"/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函数调用</a:t>
            </a:r>
            <a:r>
              <a:rPr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algn="l" eaLnBrk="1" hangingPunct="1"/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fputs ( ch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fp )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； </a:t>
            </a:r>
          </a:p>
          <a:p>
            <a:pPr algn="l" eaLnBrk="1" hangingPunct="1"/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函数功能</a:t>
            </a:r>
            <a:r>
              <a:rPr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将字符（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ch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的值）输出到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fp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所指向的文件中去。 </a:t>
            </a:r>
          </a:p>
          <a:p>
            <a:pPr algn="l" eaLnBrk="1" hangingPunct="1"/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返回值</a:t>
            </a:r>
            <a:r>
              <a:rPr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如果输出成功，则返回值就是输出的字符；</a:t>
            </a: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如果输出失败，则返回一个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EOF.</a:t>
            </a:r>
          </a:p>
        </p:txBody>
      </p:sp>
    </p:spTree>
    <p:extLst>
      <p:ext uri="{BB962C8B-B14F-4D97-AF65-F5344CB8AC3E}">
        <p14:creationId xmlns:p14="http://schemas.microsoft.com/office/powerpoint/2010/main" val="3490897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9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9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93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ChangeArrowheads="1"/>
          </p:cNvSpPr>
          <p:nvPr/>
        </p:nvSpPr>
        <p:spPr bwMode="auto">
          <a:xfrm>
            <a:off x="1524000" y="404813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§13.4 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文件的读写</a:t>
            </a: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续</a:t>
            </a: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550339" name="Rectangle 3"/>
          <p:cNvSpPr>
            <a:spLocks noChangeArrowheads="1"/>
          </p:cNvSpPr>
          <p:nvPr/>
        </p:nvSpPr>
        <p:spPr bwMode="auto">
          <a:xfrm>
            <a:off x="1847851" y="1268414"/>
            <a:ext cx="7921625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fgets</a:t>
            </a:r>
            <a:r>
              <a:rPr lang="zh-CN" altLang="en-US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函数</a:t>
            </a:r>
          </a:p>
          <a:p>
            <a:pPr algn="l" eaLnBrk="1" hangingPunct="1"/>
            <a:endParaRPr lang="zh-CN" altLang="en-US" sz="280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函数调用</a:t>
            </a:r>
            <a:r>
              <a:rPr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algn="l" eaLnBrk="1" hangingPunct="1"/>
            <a:r>
              <a:rPr lang="en-US" altLang="zh-CN" sz="2800">
                <a:ea typeface="楷体_GB2312" pitchFamily="49" charset="-122"/>
              </a:rPr>
              <a:t>ch</a:t>
            </a:r>
            <a:r>
              <a:rPr lang="zh-CN" altLang="en-US" sz="2800">
                <a:ea typeface="楷体_GB2312" pitchFamily="49" charset="-122"/>
              </a:rPr>
              <a:t>＝</a:t>
            </a:r>
            <a:r>
              <a:rPr lang="en-US" altLang="zh-CN" sz="2800">
                <a:ea typeface="楷体_GB2312" pitchFamily="49" charset="-122"/>
              </a:rPr>
              <a:t>fgets</a:t>
            </a:r>
            <a:r>
              <a:rPr lang="zh-CN" altLang="en-US" sz="2800">
                <a:ea typeface="楷体_GB2312" pitchFamily="49" charset="-122"/>
              </a:rPr>
              <a:t>（</a:t>
            </a:r>
            <a:r>
              <a:rPr lang="en-US" altLang="zh-CN" sz="2800">
                <a:ea typeface="楷体_GB2312" pitchFamily="49" charset="-122"/>
              </a:rPr>
              <a:t>fp</a:t>
            </a:r>
            <a:r>
              <a:rPr lang="zh-CN" altLang="en-US" sz="2800">
                <a:ea typeface="楷体_GB2312" pitchFamily="49" charset="-122"/>
              </a:rPr>
              <a:t>）；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函数功能</a:t>
            </a:r>
            <a:r>
              <a:rPr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从指定的文件读入一个字符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该文件必须是以读或</a:t>
            </a: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读写方式打开的。</a:t>
            </a:r>
            <a:r>
              <a:rPr lang="zh-CN" altLang="en-US" sz="2800"/>
              <a:t> 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返回值</a:t>
            </a:r>
            <a:r>
              <a:rPr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读取成功一个字符，赋给ｃｈ。</a:t>
            </a: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如果遇到文件结束符，返回一个文件结束标志</a:t>
            </a:r>
          </a:p>
          <a:p>
            <a:pPr algn="l" eaLnBrk="1" hangingPunct="1"/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EOF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60764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0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0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03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ChangeArrowheads="1"/>
          </p:cNvSpPr>
          <p:nvPr/>
        </p:nvSpPr>
        <p:spPr bwMode="auto">
          <a:xfrm>
            <a:off x="1524000" y="404813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§13.4 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文件的读写</a:t>
            </a: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续</a:t>
            </a: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551363" name="Rectangle 3"/>
          <p:cNvSpPr>
            <a:spLocks noChangeArrowheads="1"/>
          </p:cNvSpPr>
          <p:nvPr/>
        </p:nvSpPr>
        <p:spPr bwMode="auto">
          <a:xfrm>
            <a:off x="1847851" y="1412875"/>
            <a:ext cx="7921625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常见的读取字符操作</a:t>
            </a:r>
          </a:p>
          <a:p>
            <a:pPr algn="l" eaLnBrk="1" hangingPunct="1"/>
            <a:endParaRPr lang="zh-CN" altLang="en-US" sz="240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从一个</a:t>
            </a:r>
            <a:r>
              <a:rPr lang="zh-CN" altLang="en-US" sz="24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文本文件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顺序读入字符并在屏幕上显示出来：</a:t>
            </a:r>
          </a:p>
          <a:p>
            <a:pPr algn="l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ch = fgetc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fp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）；</a:t>
            </a:r>
          </a:p>
          <a:p>
            <a:pPr algn="l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while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ch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！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=EOF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algn="l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　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{</a:t>
            </a:r>
          </a:p>
          <a:p>
            <a:pPr algn="l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　     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putchar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ch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）；</a:t>
            </a:r>
          </a:p>
          <a:p>
            <a:pPr algn="l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ch = fgetc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fp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）；</a:t>
            </a:r>
          </a:p>
          <a:p>
            <a:pPr algn="l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　 ｝</a:t>
            </a:r>
            <a:r>
              <a:rPr lang="zh-CN" altLang="en-US" sz="2400"/>
              <a:t> </a:t>
            </a:r>
          </a:p>
          <a:p>
            <a:pPr algn="l" eaLnBrk="1" hangingPunct="1"/>
            <a:r>
              <a:rPr lang="zh-CN" altLang="en-US" sz="2400">
                <a:solidFill>
                  <a:srgbClr val="CC0000"/>
                </a:solidFill>
                <a:ea typeface="楷体_GB2312" pitchFamily="49" charset="-122"/>
              </a:rPr>
              <a:t>注意：</a:t>
            </a:r>
            <a:r>
              <a:rPr lang="en-US" altLang="zh-CN" sz="2400">
                <a:ea typeface="楷体_GB2312" pitchFamily="49" charset="-122"/>
              </a:rPr>
              <a:t>EOF</a:t>
            </a:r>
            <a:r>
              <a:rPr lang="zh-CN" altLang="en-US" sz="2400">
                <a:ea typeface="楷体_GB2312" pitchFamily="49" charset="-122"/>
              </a:rPr>
              <a:t>不是可输出字符，因此不能在屏幕上显示。</a:t>
            </a:r>
          </a:p>
          <a:p>
            <a:pPr algn="l" eaLnBrk="1" hangingPunct="1"/>
            <a:r>
              <a:rPr lang="zh-CN" altLang="en-US" sz="2400">
                <a:ea typeface="楷体_GB2312" pitchFamily="49" charset="-122"/>
              </a:rPr>
              <a:t>由于字符的</a:t>
            </a:r>
            <a:r>
              <a:rPr lang="en-US" altLang="zh-CN" sz="2400">
                <a:ea typeface="楷体_GB2312" pitchFamily="49" charset="-122"/>
              </a:rPr>
              <a:t>ASCII</a:t>
            </a:r>
            <a:r>
              <a:rPr lang="zh-CN" altLang="en-US" sz="2400">
                <a:ea typeface="楷体_GB2312" pitchFamily="49" charset="-122"/>
              </a:rPr>
              <a:t>码不可能出现－１，因此</a:t>
            </a:r>
            <a:r>
              <a:rPr lang="en-US" altLang="zh-CN" sz="2400">
                <a:ea typeface="楷体_GB2312" pitchFamily="49" charset="-122"/>
              </a:rPr>
              <a:t>EOF</a:t>
            </a:r>
            <a:r>
              <a:rPr lang="zh-CN" altLang="en-US" sz="2400">
                <a:ea typeface="楷体_GB2312" pitchFamily="49" charset="-122"/>
              </a:rPr>
              <a:t>定义为</a:t>
            </a:r>
          </a:p>
          <a:p>
            <a:pPr algn="l" eaLnBrk="1" hangingPunct="1"/>
            <a:r>
              <a:rPr lang="zh-CN" altLang="en-US" sz="2400">
                <a:ea typeface="楷体_GB2312" pitchFamily="49" charset="-122"/>
              </a:rPr>
              <a:t>－１是合适的。当读入的字符值等于－１时，表示读入</a:t>
            </a:r>
          </a:p>
          <a:p>
            <a:pPr algn="l" eaLnBrk="1" hangingPunct="1"/>
            <a:r>
              <a:rPr lang="zh-CN" altLang="en-US" sz="2400">
                <a:ea typeface="楷体_GB2312" pitchFamily="49" charset="-122"/>
              </a:rPr>
              <a:t>的已不是正常的字符而是文件结束符。</a:t>
            </a:r>
            <a:r>
              <a:rPr lang="zh-CN" altLang="en-US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07175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5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136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ChangeArrowheads="1"/>
          </p:cNvSpPr>
          <p:nvPr/>
        </p:nvSpPr>
        <p:spPr bwMode="auto">
          <a:xfrm>
            <a:off x="1524000" y="404813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§13.4 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文件的读写</a:t>
            </a: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续</a:t>
            </a: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552387" name="Rectangle 3"/>
          <p:cNvSpPr>
            <a:spLocks noChangeArrowheads="1"/>
          </p:cNvSpPr>
          <p:nvPr/>
        </p:nvSpPr>
        <p:spPr bwMode="auto">
          <a:xfrm>
            <a:off x="1847851" y="1268414"/>
            <a:ext cx="7921625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常见的读取字符操作</a:t>
            </a:r>
          </a:p>
          <a:p>
            <a:pPr algn="l" eaLnBrk="1" hangingPunct="1"/>
            <a:endParaRPr lang="zh-CN" altLang="en-US" sz="240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从一个</a:t>
            </a:r>
            <a:r>
              <a:rPr lang="zh-CN" altLang="en-US" sz="24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二进制文件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顺序读入字符：</a:t>
            </a:r>
          </a:p>
          <a:p>
            <a:pPr algn="l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while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（！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feof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fp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））</a:t>
            </a:r>
          </a:p>
          <a:p>
            <a:pPr algn="l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　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{</a:t>
            </a:r>
          </a:p>
          <a:p>
            <a:pPr algn="l"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      ch = fgetc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fp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）；</a:t>
            </a:r>
          </a:p>
          <a:p>
            <a:pPr algn="l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　 ｝</a:t>
            </a:r>
            <a:r>
              <a:rPr lang="zh-CN" altLang="en-US" sz="2400"/>
              <a:t> </a:t>
            </a:r>
          </a:p>
          <a:p>
            <a:pPr algn="l" eaLnBrk="1" hangingPunct="1"/>
            <a:endParaRPr lang="zh-CN" altLang="en-US" sz="240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zh-CN" altLang="en-US" sz="24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ANSI C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提供一个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feof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（）函数来判断文件是否</a:t>
            </a:r>
          </a:p>
          <a:p>
            <a:pPr algn="l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真的结束。如果是文件结束，函数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feof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fp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）的值为１</a:t>
            </a:r>
          </a:p>
          <a:p>
            <a:pPr algn="l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（真）；否则为０（假）。以上也适用于文本文件的读取。</a:t>
            </a:r>
            <a:r>
              <a:rPr lang="zh-CN" altLang="en-US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00007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52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238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ChangeArrowheads="1"/>
          </p:cNvSpPr>
          <p:nvPr/>
        </p:nvSpPr>
        <p:spPr bwMode="auto">
          <a:xfrm>
            <a:off x="1981200" y="457200"/>
            <a:ext cx="8077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endParaRPr lang="zh-CN" altLang="zh-CN" sz="20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3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51088" y="1125539"/>
            <a:ext cx="7848600" cy="1366837"/>
          </a:xfrm>
        </p:spPr>
        <p:txBody>
          <a:bodyPr/>
          <a:lstStyle/>
          <a:p>
            <a:pPr>
              <a:defRPr/>
            </a:pPr>
            <a:r>
              <a:rPr lang="zh-CN" altLang="en-US" sz="8800">
                <a:solidFill>
                  <a:srgbClr val="CC0000"/>
                </a:solidFill>
                <a:latin typeface="Arial Black" pitchFamily="34" charset="0"/>
                <a:ea typeface="方正舒体" pitchFamily="2" charset="-122"/>
              </a:rPr>
              <a:t>第十三章</a:t>
            </a:r>
          </a:p>
        </p:txBody>
      </p:sp>
      <p:sp>
        <p:nvSpPr>
          <p:cNvPr id="1532932" name="WordArt 4"/>
          <p:cNvSpPr>
            <a:spLocks noChangeArrowheads="1" noChangeShapeType="1" noTextEdit="1"/>
          </p:cNvSpPr>
          <p:nvPr/>
        </p:nvSpPr>
        <p:spPr bwMode="auto">
          <a:xfrm>
            <a:off x="3719513" y="3068639"/>
            <a:ext cx="3816350" cy="10810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4400" b="1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33019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2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2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3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293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ChangeArrowheads="1"/>
          </p:cNvSpPr>
          <p:nvPr/>
        </p:nvSpPr>
        <p:spPr bwMode="auto">
          <a:xfrm>
            <a:off x="1524000" y="404813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§13.4 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文件的读写</a:t>
            </a: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续</a:t>
            </a: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553411" name="Rectangle 3"/>
          <p:cNvSpPr>
            <a:spLocks noChangeArrowheads="1"/>
          </p:cNvSpPr>
          <p:nvPr/>
        </p:nvSpPr>
        <p:spPr bwMode="auto">
          <a:xfrm>
            <a:off x="1919289" y="1628776"/>
            <a:ext cx="83534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fputc</a:t>
            </a:r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fgetc</a:t>
            </a:r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函数使用举例：</a:t>
            </a:r>
          </a:p>
          <a:p>
            <a:pPr algn="l" eaLnBrk="1" hangingPunct="1"/>
            <a:endParaRPr lang="zh-CN" altLang="en-US" sz="280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zh-CN" altLang="en-US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例１</a:t>
            </a:r>
            <a:r>
              <a:rPr lang="en-US" altLang="zh-CN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．１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从键盘输入一些字符，逐个把它们送到</a:t>
            </a:r>
          </a:p>
          <a:p>
            <a:pPr algn="l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磁盘上去，直到输入一个</a:t>
            </a:r>
            <a:r>
              <a:rPr lang="zh-CN" altLang="en-US" sz="2800" b="1">
                <a:ea typeface="楷体_GB2312" pitchFamily="49" charset="-122"/>
              </a:rPr>
              <a:t>“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＃</a:t>
            </a:r>
            <a:r>
              <a:rPr lang="zh-CN" altLang="en-US" sz="2800" b="1">
                <a:ea typeface="楷体_GB2312" pitchFamily="49" charset="-122"/>
              </a:rPr>
              <a:t>”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为止。</a:t>
            </a:r>
            <a:r>
              <a:rPr lang="zh-CN" altLang="en-US" sz="2400"/>
              <a:t> </a:t>
            </a:r>
          </a:p>
        </p:txBody>
      </p:sp>
      <p:sp>
        <p:nvSpPr>
          <p:cNvPr id="1553412" name="Rectangle 4"/>
          <p:cNvSpPr>
            <a:spLocks noChangeArrowheads="1"/>
          </p:cNvSpPr>
          <p:nvPr/>
        </p:nvSpPr>
        <p:spPr bwMode="auto">
          <a:xfrm>
            <a:off x="1774825" y="188913"/>
            <a:ext cx="8497888" cy="6426200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>
                <a:solidFill>
                  <a:schemeClr val="bg1"/>
                </a:solidFill>
              </a:rPr>
              <a:t>#include &lt;stdlib.h&gt;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</a:rPr>
              <a:t>#include &lt;stdio.h&gt;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</a:rPr>
              <a:t>void   main(void)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</a:rPr>
              <a:t> {  FILE *fp;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</a:rPr>
              <a:t>       char ch,filename[10];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</a:rPr>
              <a:t>       scanf("%s",filename);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</a:rPr>
              <a:t>       if((fp=fopen(filename,"w"))==NULL) {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</a:rPr>
              <a:t>       	printf("cannot open file\n");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</a:rPr>
              <a:t>       	exit(0); </a:t>
            </a:r>
            <a:r>
              <a:rPr lang="en-US" altLang="zh-CN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/*</a:t>
            </a:r>
            <a:r>
              <a:rPr lang="zh-CN" altLang="en-US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终止程序*</a:t>
            </a:r>
            <a:r>
              <a:rPr lang="en-US" altLang="zh-CN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}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</a:rPr>
              <a:t>     ch=getchar( ); </a:t>
            </a:r>
            <a:r>
              <a:rPr lang="en-US" altLang="zh-CN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/*</a:t>
            </a:r>
            <a:r>
              <a:rPr lang="zh-CN" altLang="en-US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接收执行</a:t>
            </a:r>
            <a:r>
              <a:rPr lang="en-US" altLang="zh-CN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scanf</a:t>
            </a:r>
            <a:r>
              <a:rPr lang="zh-CN" altLang="en-US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语句时最后输入的回车符 *</a:t>
            </a:r>
            <a:r>
              <a:rPr lang="en-US" altLang="zh-CN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en-US" altLang="zh-CN" sz="2400"/>
              <a:t> </a:t>
            </a:r>
            <a:endParaRPr lang="en-US" altLang="zh-CN" sz="2400">
              <a:solidFill>
                <a:schemeClr val="bg1"/>
              </a:solidFill>
            </a:endParaRP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</a:rPr>
              <a:t>     ch=getchar( ); </a:t>
            </a:r>
            <a:r>
              <a:rPr lang="en-US" altLang="zh-CN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/* </a:t>
            </a:r>
            <a:r>
              <a:rPr lang="zh-CN" altLang="en-US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接收输入的第一个字符 *</a:t>
            </a:r>
            <a:r>
              <a:rPr lang="en-US" altLang="zh-CN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en-US" altLang="zh-CN" sz="2400">
                <a:solidFill>
                  <a:srgbClr val="FFFF00"/>
                </a:solidFill>
              </a:rPr>
              <a:t> 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</a:rPr>
              <a:t>     while(ch!='#'{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</a:rPr>
              <a:t>               fputc(ch,fp);putchar(ch);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</a:rPr>
              <a:t>	  ch=getchar(); }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</a:rPr>
              <a:t>     fclose(fp);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</a:rPr>
              <a:t> }</a:t>
            </a:r>
          </a:p>
        </p:txBody>
      </p:sp>
      <p:sp>
        <p:nvSpPr>
          <p:cNvPr id="1553413" name="Rectangle 5"/>
          <p:cNvSpPr>
            <a:spLocks noChangeArrowheads="1"/>
          </p:cNvSpPr>
          <p:nvPr/>
        </p:nvSpPr>
        <p:spPr bwMode="auto">
          <a:xfrm>
            <a:off x="1847851" y="4652964"/>
            <a:ext cx="8208963" cy="1633537"/>
          </a:xfrm>
          <a:prstGeom prst="rect">
            <a:avLst/>
          </a:prstGeom>
          <a:solidFill>
            <a:srgbClr val="808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运行情况如下：</a:t>
            </a:r>
          </a:p>
          <a:p>
            <a:pPr algn="l" eaLnBrk="1" hangingPunct="1"/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ｆｉｌｅ１．ｃ              （输入磁盘文件名）</a:t>
            </a:r>
          </a:p>
          <a:p>
            <a:pPr algn="l" eaLnBrk="1" hangingPunct="1"/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ｃｏｍｐｕｔｅｒ ａｎｄ ｃ＃（输入一个字符串）</a:t>
            </a:r>
          </a:p>
          <a:p>
            <a:pPr algn="l" eaLnBrk="1" hangingPunct="1"/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ｃｏｍｐｕｔｅｒ ａｎｄ ｃ    （输出一个字符串）</a:t>
            </a:r>
            <a:r>
              <a:rPr lang="zh-CN" altLang="en-US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83250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3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3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5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5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53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53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3411" grpId="0"/>
      <p:bldP spid="1553412" grpId="0" animBg="1"/>
      <p:bldP spid="15534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ChangeArrowheads="1"/>
          </p:cNvSpPr>
          <p:nvPr/>
        </p:nvSpPr>
        <p:spPr bwMode="auto">
          <a:xfrm>
            <a:off x="1524000" y="404813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§13.4 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文件的读写</a:t>
            </a: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续</a:t>
            </a: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554435" name="Rectangle 3"/>
          <p:cNvSpPr>
            <a:spLocks noChangeArrowheads="1"/>
          </p:cNvSpPr>
          <p:nvPr/>
        </p:nvSpPr>
        <p:spPr bwMode="auto">
          <a:xfrm>
            <a:off x="1919289" y="1628776"/>
            <a:ext cx="83534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fputc</a:t>
            </a:r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fgetc</a:t>
            </a:r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函数使用举例：</a:t>
            </a:r>
          </a:p>
          <a:p>
            <a:pPr algn="l" eaLnBrk="1" hangingPunct="1"/>
            <a:endParaRPr lang="zh-CN" altLang="en-US" sz="280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zh-CN" altLang="en-US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例１</a:t>
            </a:r>
            <a:r>
              <a:rPr lang="en-US" altLang="zh-CN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．２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将一个磁盘文件中的信息复制到另一个磁</a:t>
            </a:r>
          </a:p>
          <a:p>
            <a:pPr algn="l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盘文件中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554436" name="Rectangle 4"/>
          <p:cNvSpPr>
            <a:spLocks noChangeArrowheads="1"/>
          </p:cNvSpPr>
          <p:nvPr/>
        </p:nvSpPr>
        <p:spPr bwMode="auto">
          <a:xfrm>
            <a:off x="1524000" y="0"/>
            <a:ext cx="8821738" cy="6686550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#include &lt;stdlib.h&gt;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#include &lt;stdio.h&gt;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main( )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{FILE *in,*out;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char ch,infile[10],outfile[10];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printf("Enter the infile name:\n");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scanf("%s",infile);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printf("Enter the outfile name:\n");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scanf("%s",outfile);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if((in=fopen(infile,"r"))==NULL)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{	printf("cannot open infile\n");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 exit(0);}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	if((out=fopen(outfile,"w"))==NULL)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 {	printf("cannot open outfile\n");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       exit(0);}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 	while(!feof(in))fputc(fgetc(in),out);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       fclose(in);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       fclose(out);}</a:t>
            </a:r>
          </a:p>
        </p:txBody>
      </p:sp>
      <p:sp>
        <p:nvSpPr>
          <p:cNvPr id="1554437" name="Rectangle 5"/>
          <p:cNvSpPr>
            <a:spLocks noChangeArrowheads="1"/>
          </p:cNvSpPr>
          <p:nvPr/>
        </p:nvSpPr>
        <p:spPr bwMode="auto">
          <a:xfrm>
            <a:off x="1703388" y="3500439"/>
            <a:ext cx="8604250" cy="3068637"/>
          </a:xfrm>
          <a:prstGeom prst="rect">
            <a:avLst/>
          </a:prstGeom>
          <a:solidFill>
            <a:srgbClr val="808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运行情况如下：</a:t>
            </a:r>
          </a:p>
          <a:p>
            <a:pPr algn="l" eaLnBrk="1" hangingPunct="1"/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Ｅｎｔｅｒ ｔｈｅ ｉｎｆｉｌｅ ｎａｍｅ</a:t>
            </a:r>
          </a:p>
          <a:p>
            <a:pPr algn="l" eaLnBrk="1" hangingPunct="1"/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ｆｉｌｅ１．ｃ（输入原有磁盘文件名</a:t>
            </a:r>
          </a:p>
          <a:p>
            <a:pPr algn="l" eaLnBrk="1" hangingPunct="1"/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Ｅｎｔｅｒ ｔｈｅ ｏｕｔｆｉｌｅ </a:t>
            </a: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ａｍｅ：</a:t>
            </a:r>
          </a:p>
          <a:p>
            <a:pPr algn="l" eaLnBrk="1" hangingPunct="1"/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ｆｉｌｅ２．ｃ　（输入新复制的磁盘文件名）　</a:t>
            </a:r>
          </a:p>
          <a:p>
            <a:pPr algn="l" eaLnBrk="1" hangingPunct="1"/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程序运行结果是将ｆｉｌｅ１．ｃ文件中的内容复制到</a:t>
            </a:r>
          </a:p>
          <a:p>
            <a:pPr algn="l" eaLnBrk="1" hangingPunct="1"/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ｆｉｌｅ２．ｃ中去。</a:t>
            </a:r>
            <a:r>
              <a:rPr lang="zh-CN" altLang="en-US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58099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4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4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54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54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54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54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4435" grpId="0"/>
      <p:bldP spid="1554436" grpId="0" animBg="1"/>
      <p:bldP spid="15544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ChangeArrowheads="1"/>
          </p:cNvSpPr>
          <p:nvPr/>
        </p:nvSpPr>
        <p:spPr bwMode="auto">
          <a:xfrm>
            <a:off x="1524000" y="404813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§13.4 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文件的读写</a:t>
            </a: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续</a:t>
            </a: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555459" name="Rectangle 3"/>
          <p:cNvSpPr>
            <a:spLocks noChangeArrowheads="1"/>
          </p:cNvSpPr>
          <p:nvPr/>
        </p:nvSpPr>
        <p:spPr bwMode="auto">
          <a:xfrm>
            <a:off x="1919289" y="1628776"/>
            <a:ext cx="83534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fputc</a:t>
            </a:r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fgetc</a:t>
            </a:r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函数使用举例：</a:t>
            </a:r>
          </a:p>
          <a:p>
            <a:pPr algn="l" eaLnBrk="1" hangingPunct="1"/>
            <a:endParaRPr lang="zh-CN" altLang="en-US" sz="280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zh-CN" altLang="en-US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例１</a:t>
            </a:r>
            <a:r>
              <a:rPr lang="en-US" altLang="zh-CN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．２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的改进：复制一个二进制文件，利用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main</a:t>
            </a:r>
          </a:p>
          <a:p>
            <a:pPr algn="l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参数，在输入命令行是将两个文件名输入。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555460" name="Rectangle 4"/>
          <p:cNvSpPr>
            <a:spLocks noChangeArrowheads="1"/>
          </p:cNvSpPr>
          <p:nvPr/>
        </p:nvSpPr>
        <p:spPr bwMode="auto">
          <a:xfrm>
            <a:off x="1524000" y="0"/>
            <a:ext cx="8821738" cy="6686550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#include &lt;stdlib.h&gt;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#include &lt;stdio.h&gt;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main(</a:t>
            </a:r>
            <a:r>
              <a:rPr lang="en-US" altLang="zh-CN" sz="240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argc,char *argv[</a:t>
            </a: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]</a:t>
            </a: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{FILE *in,*out;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char ch;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if (argc!=3)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{	printf("You forgot to enter a filename\n");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	exit(0); }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	if((in=fopen(argv[1],"</a:t>
            </a:r>
            <a:r>
              <a:rPr lang="en-US" altLang="zh-CN" sz="240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rb</a:t>
            </a: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"))==NULL)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	{	printf("cannot open infile\n");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	      exit(0);}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       if((out=fopen(argv[2],"</a:t>
            </a:r>
            <a:r>
              <a:rPr lang="en-US" altLang="zh-CN" sz="240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wb</a:t>
            </a: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"))==NULL)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	     {	printf("cannot open outfile\n");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	            exit(0);}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	            while(!feof(in)) fputc(fgetc(in),out);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fclose(in);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fclose(out);}</a:t>
            </a:r>
          </a:p>
        </p:txBody>
      </p:sp>
      <p:sp>
        <p:nvSpPr>
          <p:cNvPr id="1555461" name="Rectangle 5"/>
          <p:cNvSpPr>
            <a:spLocks noChangeArrowheads="1"/>
          </p:cNvSpPr>
          <p:nvPr/>
        </p:nvSpPr>
        <p:spPr bwMode="auto">
          <a:xfrm>
            <a:off x="1703388" y="3500439"/>
            <a:ext cx="8604250" cy="3068637"/>
          </a:xfrm>
          <a:prstGeom prst="rect">
            <a:avLst/>
          </a:prstGeom>
          <a:solidFill>
            <a:srgbClr val="808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运行方法：</a:t>
            </a:r>
          </a:p>
          <a:p>
            <a:pPr algn="l" eaLnBrk="1" hangingPunct="1"/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设经编译连接后得到的可执行文件名为</a:t>
            </a: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a.exe</a:t>
            </a: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，则在</a:t>
            </a: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DOS</a:t>
            </a: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命令工</a:t>
            </a:r>
          </a:p>
          <a:p>
            <a:pPr algn="l" eaLnBrk="1" hangingPunct="1"/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作方式下，可以输入以下的命令行：</a:t>
            </a:r>
          </a:p>
          <a:p>
            <a:pPr algn="l" eaLnBrk="1" hangingPunct="1"/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Ｃ＞</a:t>
            </a: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　ｆｉｌｅ１．ｃ　ｆｉｌｅ２．ｃ </a:t>
            </a:r>
          </a:p>
          <a:p>
            <a:pPr algn="l" eaLnBrk="1" hangingPunct="1"/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ｆｉｌｅ１．ｃ和ｆｉｌｅ２．ｃ，分别输入到ａｒｇｖ［１］</a:t>
            </a:r>
          </a:p>
          <a:p>
            <a:pPr algn="l" eaLnBrk="1" hangingPunct="1"/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和ａｒｇｖ［２］中，ａｒｇｖ［０］的内容为</a:t>
            </a: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，ａｒｇｃ的</a:t>
            </a:r>
          </a:p>
          <a:p>
            <a:pPr algn="l" eaLnBrk="1" hangingPunct="1"/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值等于３</a:t>
            </a:r>
            <a:r>
              <a:rPr lang="zh-CN" altLang="en-US" sz="2400">
                <a:solidFill>
                  <a:schemeClr val="bg1"/>
                </a:solidFill>
              </a:rPr>
              <a:t> 。</a:t>
            </a:r>
          </a:p>
        </p:txBody>
      </p:sp>
    </p:spTree>
    <p:extLst>
      <p:ext uri="{BB962C8B-B14F-4D97-AF65-F5344CB8AC3E}">
        <p14:creationId xmlns:p14="http://schemas.microsoft.com/office/powerpoint/2010/main" val="2231523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5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5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55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55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55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55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5459" grpId="0"/>
      <p:bldP spid="1555460" grpId="0" animBg="1"/>
      <p:bldP spid="155546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/>
          <p:cNvSpPr>
            <a:spLocks noChangeArrowheads="1"/>
          </p:cNvSpPr>
          <p:nvPr/>
        </p:nvSpPr>
        <p:spPr bwMode="auto">
          <a:xfrm>
            <a:off x="1524000" y="404813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§13.4 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文件的读写</a:t>
            </a: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续</a:t>
            </a: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556483" name="Rectangle 3"/>
          <p:cNvSpPr>
            <a:spLocks noChangeArrowheads="1"/>
          </p:cNvSpPr>
          <p:nvPr/>
        </p:nvSpPr>
        <p:spPr bwMode="auto">
          <a:xfrm>
            <a:off x="1847851" y="1412875"/>
            <a:ext cx="7921625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二</a:t>
            </a:r>
            <a:r>
              <a:rPr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数据块读写函数</a:t>
            </a:r>
            <a:r>
              <a:rPr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(fread()</a:t>
            </a:r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fwrite())</a:t>
            </a:r>
          </a:p>
          <a:p>
            <a:pPr algn="l" eaLnBrk="1" hangingPunct="1"/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函数调用</a:t>
            </a:r>
            <a:r>
              <a:rPr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algn="l"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fread (buffer,size,count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fp);</a:t>
            </a:r>
          </a:p>
          <a:p>
            <a:pPr algn="l"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fwrite(buffer,size,count,fp); </a:t>
            </a:r>
          </a:p>
          <a:p>
            <a:pPr algn="l" eaLnBrk="1" hangingPunct="1"/>
            <a:r>
              <a:rPr lang="zh-CN" altLang="en-US" sz="24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参数说明：</a:t>
            </a:r>
            <a:endParaRPr lang="zh-CN" altLang="en-US" sz="280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en-US" altLang="zh-CN" sz="24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buffer</a:t>
            </a:r>
            <a:r>
              <a:rPr lang="zh-CN" altLang="zh-CN" sz="24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zh-CN" sz="2400">
                <a:latin typeface="楷体_GB2312" pitchFamily="49" charset="-122"/>
                <a:ea typeface="楷体_GB2312" pitchFamily="49" charset="-122"/>
              </a:rPr>
              <a:t>是一个指针。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zh-CN" altLang="zh-CN" sz="2400">
                <a:latin typeface="楷体_GB2312" pitchFamily="49" charset="-122"/>
                <a:ea typeface="楷体_GB2312" pitchFamily="49" charset="-122"/>
              </a:rPr>
              <a:t>对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fread </a:t>
            </a:r>
            <a:r>
              <a:rPr lang="zh-CN" altLang="zh-CN" sz="2400">
                <a:latin typeface="楷体_GB2312" pitchFamily="49" charset="-122"/>
                <a:ea typeface="楷体_GB2312" pitchFamily="49" charset="-122"/>
              </a:rPr>
              <a:t>来说，它是读入数据的存放地址。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zh-CN" altLang="zh-CN" sz="2400">
                <a:latin typeface="楷体_GB2312" pitchFamily="49" charset="-122"/>
                <a:ea typeface="楷体_GB2312" pitchFamily="49" charset="-122"/>
              </a:rPr>
              <a:t>对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fwrite</a:t>
            </a:r>
            <a:r>
              <a:rPr lang="zh-CN" altLang="zh-CN" sz="2400">
                <a:latin typeface="楷体_GB2312" pitchFamily="49" charset="-122"/>
                <a:ea typeface="楷体_GB2312" pitchFamily="49" charset="-122"/>
              </a:rPr>
              <a:t>来说，是要输出数据的地址（均指起始地址）。</a:t>
            </a:r>
          </a:p>
          <a:p>
            <a:pPr algn="l" eaLnBrk="1" hangingPunct="1"/>
            <a:r>
              <a:rPr lang="zh-CN" altLang="zh-CN" sz="24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size：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zh-CN" sz="2400">
                <a:latin typeface="楷体_GB2312" pitchFamily="49" charset="-122"/>
                <a:ea typeface="楷体_GB2312" pitchFamily="49" charset="-122"/>
              </a:rPr>
              <a:t>要读写的字节数。</a:t>
            </a:r>
          </a:p>
          <a:p>
            <a:pPr algn="l" eaLnBrk="1" hangingPunct="1"/>
            <a:r>
              <a:rPr lang="zh-CN" altLang="zh-CN" sz="24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count：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2400">
                <a:latin typeface="楷体_GB2312" pitchFamily="49" charset="-122"/>
                <a:ea typeface="楷体_GB2312" pitchFamily="49" charset="-122"/>
              </a:rPr>
              <a:t>要进行读写多少个size字节的数据项。</a:t>
            </a:r>
          </a:p>
          <a:p>
            <a:pPr algn="l" eaLnBrk="1" hangingPunct="1"/>
            <a:r>
              <a:rPr lang="zh-CN" altLang="zh-CN" sz="24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fp：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zh-CN" sz="2400">
                <a:latin typeface="楷体_GB2312" pitchFamily="49" charset="-122"/>
                <a:ea typeface="楷体_GB2312" pitchFamily="49" charset="-122"/>
              </a:rPr>
              <a:t>文件型指针。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55630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5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48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ChangeArrowheads="1"/>
          </p:cNvSpPr>
          <p:nvPr/>
        </p:nvSpPr>
        <p:spPr bwMode="auto">
          <a:xfrm>
            <a:off x="1524000" y="404813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§13.4 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文件的读写</a:t>
            </a: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续</a:t>
            </a: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557507" name="Rectangle 3"/>
          <p:cNvSpPr>
            <a:spLocks noChangeArrowheads="1"/>
          </p:cNvSpPr>
          <p:nvPr/>
        </p:nvSpPr>
        <p:spPr bwMode="auto">
          <a:xfrm>
            <a:off x="1847850" y="1341438"/>
            <a:ext cx="84963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使用举例：</a:t>
            </a:r>
          </a:p>
          <a:p>
            <a:pPr algn="l" eaLnBrk="1" hangingPunct="1"/>
            <a:endParaRPr lang="zh-CN" altLang="en-US" sz="280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 若</a:t>
            </a:r>
            <a:r>
              <a:rPr lang="zh-CN" altLang="en-US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文件以二进制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形式打开： </a:t>
            </a: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fread(f,4,2,fp);</a:t>
            </a:r>
          </a:p>
          <a:p>
            <a:pPr algn="l" eaLnBrk="1" hangingPunct="1"/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此函数从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fp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所指向的文件中读入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个字节的数</a:t>
            </a: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 据，存储到数组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中。</a:t>
            </a:r>
          </a:p>
          <a:p>
            <a:pPr algn="l" eaLnBrk="1" hangingPunct="1"/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43812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750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ChangeArrowheads="1"/>
          </p:cNvSpPr>
          <p:nvPr/>
        </p:nvSpPr>
        <p:spPr bwMode="auto">
          <a:xfrm>
            <a:off x="1524000" y="404813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§13.4 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文件的读写</a:t>
            </a: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续</a:t>
            </a: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558531" name="Rectangle 3"/>
          <p:cNvSpPr>
            <a:spLocks noChangeArrowheads="1"/>
          </p:cNvSpPr>
          <p:nvPr/>
        </p:nvSpPr>
        <p:spPr bwMode="auto">
          <a:xfrm>
            <a:off x="1847850" y="1341438"/>
            <a:ext cx="84963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使用举例：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zh-CN" altLang="en-US" sz="24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若有如下结构类型：</a:t>
            </a:r>
          </a:p>
          <a:p>
            <a:pPr algn="l"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struct student_type</a:t>
            </a:r>
          </a:p>
          <a:p>
            <a:pPr algn="l"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{char name[10];</a:t>
            </a:r>
          </a:p>
          <a:p>
            <a:pPr algn="l"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int num;</a:t>
            </a:r>
          </a:p>
          <a:p>
            <a:pPr algn="l"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int age;</a:t>
            </a:r>
          </a:p>
          <a:p>
            <a:pPr algn="l"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char addr[30];}stud[40];</a:t>
            </a:r>
          </a:p>
          <a:p>
            <a:pPr algn="l" eaLnBrk="1" hangingPunct="1"/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zh-CN" altLang="en-US" sz="24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可以用</a:t>
            </a:r>
            <a:r>
              <a:rPr lang="en-US" altLang="zh-CN" sz="24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fread</a:t>
            </a:r>
            <a:r>
              <a:rPr lang="zh-CN" altLang="en-US" sz="24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fwrite</a:t>
            </a:r>
            <a:r>
              <a:rPr lang="zh-CN" altLang="en-US" sz="24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来进行数据的操作：</a:t>
            </a:r>
          </a:p>
          <a:p>
            <a:pPr algn="l"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for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（ｉ＝０；ｉ＜４０；ｉ＋＋）</a:t>
            </a:r>
          </a:p>
          <a:p>
            <a:pPr algn="l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fread(&amp;stud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［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］，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sizeof(struct student-type)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fp);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　 </a:t>
            </a:r>
          </a:p>
          <a:p>
            <a:pPr algn="l"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for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（ｉ＝０；ｉ＜４０，ｉ＋＋）</a:t>
            </a:r>
          </a:p>
          <a:p>
            <a:pPr algn="l"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fwrite(&amp;stud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［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］，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sizeof(struct student-type)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fp);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　 </a:t>
            </a:r>
          </a:p>
          <a:p>
            <a:pPr algn="l" eaLnBrk="1" hangingPunct="1"/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02473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5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85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/>
          <p:cNvSpPr>
            <a:spLocks noChangeArrowheads="1"/>
          </p:cNvSpPr>
          <p:nvPr/>
        </p:nvSpPr>
        <p:spPr bwMode="auto">
          <a:xfrm>
            <a:off x="1524000" y="404813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§13.4 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文件的读写</a:t>
            </a: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续</a:t>
            </a: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831491" name="Rectangle 3"/>
          <p:cNvSpPr>
            <a:spLocks noChangeArrowheads="1"/>
          </p:cNvSpPr>
          <p:nvPr/>
        </p:nvSpPr>
        <p:spPr bwMode="auto">
          <a:xfrm>
            <a:off x="1847850" y="1341438"/>
            <a:ext cx="849630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使用举例：</a:t>
            </a:r>
          </a:p>
          <a:p>
            <a:pPr algn="l" eaLnBrk="1" hangingPunct="1"/>
            <a:r>
              <a:rPr lang="zh-CN" altLang="en-US" sz="24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例１</a:t>
            </a:r>
            <a:r>
              <a:rPr lang="en-US" altLang="zh-CN" sz="24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．３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从键盘输入４个学生的有关数据，然后把它们转存</a:t>
            </a:r>
          </a:p>
          <a:p>
            <a:pPr algn="l" eaLnBrk="1" hangingPunct="1"/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到磁盘文件上去。</a:t>
            </a:r>
            <a:r>
              <a:rPr lang="zh-CN" altLang="en-US" sz="2400"/>
              <a:t> </a:t>
            </a:r>
          </a:p>
        </p:txBody>
      </p:sp>
      <p:sp>
        <p:nvSpPr>
          <p:cNvPr id="1559556" name="Rectangle 4"/>
          <p:cNvSpPr>
            <a:spLocks noChangeArrowheads="1"/>
          </p:cNvSpPr>
          <p:nvPr/>
        </p:nvSpPr>
        <p:spPr bwMode="auto">
          <a:xfrm>
            <a:off x="1703389" y="2565400"/>
            <a:ext cx="8785225" cy="3906838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#include &lt;stdio.h&gt;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#define SIZE 4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struct student_type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{	char name[10];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 int num;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 int age;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 char addr[15];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}stud[SIZE]; </a:t>
            </a:r>
            <a:r>
              <a:rPr lang="en-US" altLang="zh-CN" sz="240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/*</a:t>
            </a:r>
            <a:r>
              <a:rPr lang="zh-CN" altLang="en-US" sz="240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定义结构*</a:t>
            </a:r>
            <a:r>
              <a:rPr lang="en-US" altLang="zh-CN" sz="240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89793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9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9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955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ChangeArrowheads="1"/>
          </p:cNvSpPr>
          <p:nvPr/>
        </p:nvSpPr>
        <p:spPr bwMode="auto">
          <a:xfrm>
            <a:off x="1524000" y="404813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§13.4 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文件的读写</a:t>
            </a: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续</a:t>
            </a: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560579" name="Rectangle 3"/>
          <p:cNvSpPr>
            <a:spLocks noChangeArrowheads="1"/>
          </p:cNvSpPr>
          <p:nvPr/>
        </p:nvSpPr>
        <p:spPr bwMode="auto">
          <a:xfrm>
            <a:off x="1774825" y="476250"/>
            <a:ext cx="8713788" cy="5995988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void </a:t>
            </a:r>
            <a:r>
              <a:rPr lang="en-US" altLang="zh-CN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save</a:t>
            </a: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( )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{FILE *fp;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int i;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if((fp=fopen("stu-list","wb"))==NULL)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{ printf("cannot open file\n");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return;}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for(i=0;i&lt;SIZE;i++)</a:t>
            </a:r>
            <a:r>
              <a:rPr lang="en-US" altLang="zh-CN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/*</a:t>
            </a:r>
            <a:r>
              <a:rPr lang="zh-CN" altLang="en-US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二进制写*</a:t>
            </a:r>
            <a:r>
              <a:rPr lang="en-US" altLang="zh-CN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/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if(fwrite(&amp;stud[i],sizeof(struct student_type),1,fp)!=1)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printf(</a:t>
            </a:r>
            <a:r>
              <a:rPr lang="en-US" altLang="zh-CN" sz="2400">
                <a:solidFill>
                  <a:schemeClr val="bg1"/>
                </a:solidFill>
                <a:ea typeface="楷体_GB2312" pitchFamily="49" charset="-122"/>
              </a:rPr>
              <a:t>“</a:t>
            </a: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file write error\n</a:t>
            </a:r>
            <a:r>
              <a:rPr lang="en-US" altLang="zh-CN" sz="2400">
                <a:solidFill>
                  <a:schemeClr val="bg1"/>
                </a:solidFill>
                <a:ea typeface="楷体_GB2312" pitchFamily="49" charset="-122"/>
              </a:rPr>
              <a:t>”</a:t>
            </a: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);</a:t>
            </a:r>
            <a:r>
              <a:rPr lang="en-US" altLang="zh-CN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/*</a:t>
            </a:r>
            <a:r>
              <a:rPr lang="zh-CN" altLang="en-US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出错处理*</a:t>
            </a:r>
            <a:r>
              <a:rPr lang="en-US" altLang="zh-CN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/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fclose(fp); } </a:t>
            </a:r>
            <a:r>
              <a:rPr lang="en-US" altLang="zh-CN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/*</a:t>
            </a:r>
            <a:r>
              <a:rPr lang="zh-CN" altLang="en-US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关闭文件*</a:t>
            </a:r>
            <a:r>
              <a:rPr lang="en-US" altLang="zh-CN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</a:p>
          <a:p>
            <a:pPr algn="l" eaLnBrk="1" hangingPunct="1"/>
            <a:r>
              <a:rPr lang="en-US" altLang="zh-CN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main</a:t>
            </a: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()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{int i;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for(i=0;i&lt;SIZE;i++)</a:t>
            </a:r>
            <a:r>
              <a:rPr lang="en-US" altLang="zh-CN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/*</a:t>
            </a:r>
            <a:r>
              <a:rPr lang="zh-CN" altLang="en-US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从键盘读入学生信息*</a:t>
            </a:r>
            <a:r>
              <a:rPr lang="en-US" altLang="zh-CN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/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scanf("%s%d%d%s",stud[i].name,&amp;stud[i].num,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           &amp;stud[i].age,stud[i].addr);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save( );}</a:t>
            </a:r>
            <a:r>
              <a:rPr lang="en-US" altLang="zh-CN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/*</a:t>
            </a:r>
            <a:r>
              <a:rPr lang="zh-CN" altLang="en-US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调用</a:t>
            </a:r>
            <a:r>
              <a:rPr lang="en-US" altLang="zh-CN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save</a:t>
            </a:r>
            <a:r>
              <a:rPr lang="zh-CN" altLang="en-US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（）保存学生信息*</a:t>
            </a:r>
            <a:r>
              <a:rPr lang="en-US" altLang="zh-CN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/</a:t>
            </a:r>
          </a:p>
        </p:txBody>
      </p:sp>
      <p:sp>
        <p:nvSpPr>
          <p:cNvPr id="1560580" name="Rectangle 4"/>
          <p:cNvSpPr>
            <a:spLocks noChangeArrowheads="1"/>
          </p:cNvSpPr>
          <p:nvPr/>
        </p:nvSpPr>
        <p:spPr bwMode="auto">
          <a:xfrm>
            <a:off x="1847850" y="3500438"/>
            <a:ext cx="8604250" cy="2952750"/>
          </a:xfrm>
          <a:prstGeom prst="rect">
            <a:avLst/>
          </a:prstGeom>
          <a:solidFill>
            <a:srgbClr val="808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运行情况如下：</a:t>
            </a:r>
          </a:p>
          <a:p>
            <a:pPr algn="l" eaLnBrk="1" hangingPunct="1"/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输入４个学生的姓名、学号、年龄和地址：</a:t>
            </a:r>
          </a:p>
          <a:p>
            <a:pPr algn="l" eaLnBrk="1" hangingPunct="1"/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ｈａｎｇ　１００１　１９　ｒｏｏｍ</a:t>
            </a: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１０１</a:t>
            </a:r>
          </a:p>
          <a:p>
            <a:pPr algn="l" eaLnBrk="1" hangingPunct="1"/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ｕｎ      １００２  ２０  ｒｏｏｍ</a:t>
            </a: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１０２</a:t>
            </a:r>
          </a:p>
          <a:p>
            <a:pPr algn="l" eaLnBrk="1" hangingPunct="1"/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ａｎ      １００３  ２１  ｒｏｏｍ</a:t>
            </a: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１０３</a:t>
            </a:r>
          </a:p>
          <a:p>
            <a:pPr algn="l" eaLnBrk="1" hangingPunct="1"/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ｉｎｇ    １００４  ２１  ｒｏｏｍ</a:t>
            </a: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１０４</a:t>
            </a:r>
            <a:r>
              <a:rPr lang="zh-CN" altLang="en-US" sz="2400"/>
              <a:t>　 </a:t>
            </a:r>
          </a:p>
        </p:txBody>
      </p:sp>
    </p:spTree>
    <p:extLst>
      <p:ext uri="{BB962C8B-B14F-4D97-AF65-F5344CB8AC3E}">
        <p14:creationId xmlns:p14="http://schemas.microsoft.com/office/powerpoint/2010/main" val="308762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0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0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0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60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0579" grpId="0" animBg="1"/>
      <p:bldP spid="156058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602" name="Rectangle 2"/>
          <p:cNvSpPr>
            <a:spLocks noChangeArrowheads="1"/>
          </p:cNvSpPr>
          <p:nvPr/>
        </p:nvSpPr>
        <p:spPr bwMode="auto">
          <a:xfrm>
            <a:off x="1847850" y="1773238"/>
            <a:ext cx="8064500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验证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在磁盘文件</a:t>
            </a:r>
            <a:r>
              <a:rPr lang="zh-CN" altLang="en-US" sz="2400">
                <a:ea typeface="楷体_GB2312" pitchFamily="49" charset="-122"/>
              </a:rPr>
              <a:t>“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ｓｔｕ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ｌｉｓｔ</a:t>
            </a:r>
            <a:r>
              <a:rPr lang="zh-CN" altLang="en-US" sz="2400">
                <a:ea typeface="楷体_GB2312" pitchFamily="49" charset="-122"/>
              </a:rPr>
              <a:t>”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中是否已存在此数据，</a:t>
            </a:r>
          </a:p>
          <a:p>
            <a:pPr algn="l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用以下程序从</a:t>
            </a:r>
            <a:r>
              <a:rPr lang="zh-CN" altLang="en-US" sz="2400">
                <a:ea typeface="楷体_GB2312" pitchFamily="49" charset="-122"/>
              </a:rPr>
              <a:t>“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ｓｔｕ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ｌｉｓｔ</a:t>
            </a:r>
            <a:r>
              <a:rPr lang="zh-CN" altLang="en-US" sz="2400">
                <a:ea typeface="楷体_GB2312" pitchFamily="49" charset="-122"/>
              </a:rPr>
              <a:t>”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文件中读入数据，然后在</a:t>
            </a:r>
          </a:p>
          <a:p>
            <a:pPr algn="l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屏幕上输出。</a:t>
            </a:r>
            <a:r>
              <a:rPr lang="zh-CN" altLang="en-US" sz="2400"/>
              <a:t> </a:t>
            </a:r>
          </a:p>
        </p:txBody>
      </p:sp>
      <p:sp>
        <p:nvSpPr>
          <p:cNvPr id="833539" name="Rectangle 3"/>
          <p:cNvSpPr>
            <a:spLocks noChangeArrowheads="1"/>
          </p:cNvSpPr>
          <p:nvPr/>
        </p:nvSpPr>
        <p:spPr bwMode="auto">
          <a:xfrm>
            <a:off x="1524000" y="404813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§13.4 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文件的读写</a:t>
            </a: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续</a:t>
            </a: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561604" name="Rectangle 4"/>
          <p:cNvSpPr>
            <a:spLocks noChangeArrowheads="1"/>
          </p:cNvSpPr>
          <p:nvPr/>
        </p:nvSpPr>
        <p:spPr bwMode="auto">
          <a:xfrm>
            <a:off x="1524001" y="188914"/>
            <a:ext cx="8893175" cy="6472237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#include &lt;stdio.h&gt;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#define SIZE 4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struct student_type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{	char name[10];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 int num;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 int age;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 char addr[15];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}stud[SIZE];     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main( )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{	int i;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	FILE*fp;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	fp=fopen("stu-list","rb");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	for(i=0;i&lt;SIZE;i++)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 {fread(&amp;stud[i],sizeof(struct student_type),1,fp);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  printf("%\-10s %4d      %4d   %\-15s\n",stud[i].name,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    stud[i].num,stud[i]. age,stud[i].addr); }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 fclose (fp);}</a:t>
            </a:r>
          </a:p>
        </p:txBody>
      </p:sp>
      <p:sp>
        <p:nvSpPr>
          <p:cNvPr id="1561605" name="Rectangle 5"/>
          <p:cNvSpPr>
            <a:spLocks noChangeArrowheads="1"/>
          </p:cNvSpPr>
          <p:nvPr/>
        </p:nvSpPr>
        <p:spPr bwMode="auto">
          <a:xfrm>
            <a:off x="1524000" y="3500438"/>
            <a:ext cx="8604250" cy="2952750"/>
          </a:xfrm>
          <a:prstGeom prst="rect">
            <a:avLst/>
          </a:prstGeom>
          <a:solidFill>
            <a:srgbClr val="808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屏幕上显示出以下信息：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ｈａｎｇ １００１      １９    ｒｏｏｍ</a:t>
            </a: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１０１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ｕｎ     １００２      ２０    ｒｏｏｍ</a:t>
            </a: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１０２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ａｎ     １００３      ２１    ｒｏｏｍ</a:t>
            </a: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１０３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ｉｎｇ   １００４      ２１    ｒｏｏｍ</a:t>
            </a: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１０４</a:t>
            </a:r>
            <a:r>
              <a:rPr lang="zh-CN" altLang="en-US" sz="2400"/>
              <a:t>　 </a:t>
            </a:r>
          </a:p>
        </p:txBody>
      </p:sp>
    </p:spTree>
    <p:extLst>
      <p:ext uri="{BB962C8B-B14F-4D97-AF65-F5344CB8AC3E}">
        <p14:creationId xmlns:p14="http://schemas.microsoft.com/office/powerpoint/2010/main" val="34206251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1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1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1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61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6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1602" grpId="0"/>
      <p:bldP spid="1561604" grpId="0" animBg="1"/>
      <p:bldP spid="156160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626" name="Rectangle 2"/>
          <p:cNvSpPr>
            <a:spLocks noChangeArrowheads="1"/>
          </p:cNvSpPr>
          <p:nvPr/>
        </p:nvSpPr>
        <p:spPr bwMode="auto">
          <a:xfrm>
            <a:off x="1774825" y="1484313"/>
            <a:ext cx="8064500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如果已有的数据已经以</a:t>
            </a:r>
            <a:r>
              <a:rPr lang="zh-CN" altLang="en-US" sz="24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二进制形式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存储在一个磁盘文件</a:t>
            </a:r>
          </a:p>
          <a:p>
            <a:pPr algn="l" eaLnBrk="1" hangingPunct="1"/>
            <a:r>
              <a:rPr lang="zh-CN" altLang="en-US" sz="2400">
                <a:ea typeface="楷体_GB2312" pitchFamily="49" charset="-122"/>
              </a:rPr>
              <a:t>“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ｓｔｕ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ｄａｔ</a:t>
            </a:r>
            <a:r>
              <a:rPr lang="zh-CN" altLang="en-US" sz="2400">
                <a:ea typeface="楷体_GB2312" pitchFamily="49" charset="-122"/>
              </a:rPr>
              <a:t>”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中，要求从其中读入数据并输出到</a:t>
            </a:r>
          </a:p>
          <a:p>
            <a:pPr algn="l" eaLnBrk="1" hangingPunct="1"/>
            <a:r>
              <a:rPr lang="zh-CN" altLang="en-US" sz="2400">
                <a:ea typeface="楷体_GB2312" pitchFamily="49" charset="-122"/>
              </a:rPr>
              <a:t>“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ｓｔｕ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ｌｉｓｔ</a:t>
            </a:r>
            <a:r>
              <a:rPr lang="zh-CN" altLang="en-US" sz="2400">
                <a:ea typeface="楷体_GB2312" pitchFamily="49" charset="-122"/>
              </a:rPr>
              <a:t>”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文件中，可以编写一个</a:t>
            </a:r>
            <a:r>
              <a:rPr lang="zh-CN" altLang="en-US" sz="24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ｌｏａｄ函数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algn="l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从磁盘文件中读二进制数据</a:t>
            </a:r>
            <a:r>
              <a:rPr lang="zh-CN" altLang="en-US" sz="2400"/>
              <a:t>。 </a:t>
            </a:r>
          </a:p>
        </p:txBody>
      </p:sp>
      <p:sp>
        <p:nvSpPr>
          <p:cNvPr id="834563" name="Rectangle 3"/>
          <p:cNvSpPr>
            <a:spLocks noChangeArrowheads="1"/>
          </p:cNvSpPr>
          <p:nvPr/>
        </p:nvSpPr>
        <p:spPr bwMode="auto">
          <a:xfrm>
            <a:off x="1524000" y="404813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§13.4 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文件的读写</a:t>
            </a: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续</a:t>
            </a: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562628" name="Rectangle 4"/>
          <p:cNvSpPr>
            <a:spLocks noChangeArrowheads="1"/>
          </p:cNvSpPr>
          <p:nvPr/>
        </p:nvSpPr>
        <p:spPr bwMode="auto">
          <a:xfrm>
            <a:off x="1524000" y="2997200"/>
            <a:ext cx="9144000" cy="3663950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void </a:t>
            </a:r>
            <a:r>
              <a:rPr lang="en-US" altLang="zh-CN" sz="240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load</a:t>
            </a: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( )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{FILE *fp;int i;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if((fp=fopen("stu-dat","rb"))==NULL)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{	printf("cannot open infile\n");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 return;}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for(i=0;i&lt;SIZE;i++)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if(</a:t>
            </a:r>
            <a:r>
              <a:rPr lang="en-US" altLang="zh-CN" sz="240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fread</a:t>
            </a: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(&amp;stud[i],sizeof(struct student_type),1,fp)!=1)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 {if(feof(fp)) {fclose(fp); return;}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printf("file read error\n");}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fclose (fp)</a:t>
            </a: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； </a:t>
            </a: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en-US" altLang="zh-CN" sz="240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2597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2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2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2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62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2626" grpId="0"/>
      <p:bldP spid="15626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ChangeArrowheads="1"/>
          </p:cNvSpPr>
          <p:nvPr/>
        </p:nvSpPr>
        <p:spPr bwMode="auto">
          <a:xfrm>
            <a:off x="1981200" y="457200"/>
            <a:ext cx="8077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endParaRPr lang="zh-CN" altLang="zh-CN" sz="20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349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79650" y="692150"/>
            <a:ext cx="7848600" cy="1366838"/>
          </a:xfrm>
        </p:spPr>
        <p:txBody>
          <a:bodyPr/>
          <a:lstStyle/>
          <a:p>
            <a:pPr>
              <a:buSzPct val="60000"/>
              <a:buFont typeface="Wingdings" pitchFamily="2" charset="2"/>
              <a:buChar char="l"/>
              <a:defRPr/>
            </a:pPr>
            <a:r>
              <a:rPr lang="en-US" altLang="zh-CN" sz="4000">
                <a:solidFill>
                  <a:srgbClr val="990099"/>
                </a:solidFill>
              </a:rPr>
              <a:t> </a:t>
            </a:r>
            <a:r>
              <a:rPr lang="zh-CN" altLang="en-US" sz="4000">
                <a:solidFill>
                  <a:srgbClr val="990099"/>
                </a:solidFill>
              </a:rPr>
              <a:t>本章要点</a:t>
            </a:r>
            <a:endParaRPr lang="zh-CN" altLang="en-US" sz="8800">
              <a:solidFill>
                <a:srgbClr val="CC0000"/>
              </a:solidFill>
              <a:latin typeface="Arial Black" pitchFamily="34" charset="0"/>
              <a:ea typeface="方正舒体" pitchFamily="2" charset="-122"/>
            </a:endParaRPr>
          </a:p>
        </p:txBody>
      </p:sp>
      <p:sp>
        <p:nvSpPr>
          <p:cNvPr id="15349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855913" y="1916114"/>
            <a:ext cx="5256212" cy="4175125"/>
          </a:xfrm>
          <a:ln>
            <a:solidFill>
              <a:srgbClr val="990099"/>
            </a:solidFill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txBody>
          <a:bodyPr vert="horz" lIns="91440" tIns="154800" rIns="91440" bIns="45720" rtlCol="0">
            <a:normAutofit/>
            <a:flatTx/>
          </a:bodyPr>
          <a:lstStyle/>
          <a:p>
            <a:pPr lvl="1" algn="l">
              <a:lnSpc>
                <a:spcPct val="120000"/>
              </a:lnSpc>
              <a:buClr>
                <a:srgbClr val="990099"/>
              </a:buClr>
              <a:buSzPct val="50000"/>
              <a:buFont typeface="Wingdings" pitchFamily="2" charset="2"/>
              <a:buChar char="n"/>
              <a:defRPr/>
            </a:pPr>
            <a:r>
              <a:rPr lang="en-US" altLang="zh-CN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</a:t>
            </a:r>
            <a:r>
              <a:rPr lang="zh-CN" altLang="en-US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文件的基本概念</a:t>
            </a:r>
          </a:p>
          <a:p>
            <a:pPr lvl="1" algn="l">
              <a:lnSpc>
                <a:spcPct val="120000"/>
              </a:lnSpc>
              <a:buSzPct val="50000"/>
              <a:buFont typeface="Wingdings" pitchFamily="2" charset="2"/>
              <a:buChar char="n"/>
              <a:defRPr/>
            </a:pPr>
            <a:r>
              <a:rPr lang="zh-CN" altLang="en-US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文件的基本函数</a:t>
            </a:r>
          </a:p>
          <a:p>
            <a:pPr lvl="1" algn="l">
              <a:lnSpc>
                <a:spcPct val="120000"/>
              </a:lnSpc>
              <a:buSzPct val="50000"/>
              <a:buFont typeface="Wingdings" pitchFamily="2" charset="2"/>
              <a:buChar char="n"/>
              <a:defRPr/>
            </a:pPr>
            <a:r>
              <a:rPr lang="zh-CN" altLang="en-US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文件的顺序读写</a:t>
            </a:r>
          </a:p>
          <a:p>
            <a:pPr lvl="1" algn="l">
              <a:lnSpc>
                <a:spcPct val="120000"/>
              </a:lnSpc>
              <a:buSzPct val="50000"/>
              <a:buFont typeface="Wingdings" pitchFamily="2" charset="2"/>
              <a:buChar char="n"/>
              <a:defRPr/>
            </a:pPr>
            <a:r>
              <a:rPr lang="zh-CN" altLang="en-US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文件的随机读写</a:t>
            </a:r>
          </a:p>
          <a:p>
            <a:pPr lvl="1" algn="l">
              <a:lnSpc>
                <a:spcPct val="120000"/>
              </a:lnSpc>
              <a:buSzPct val="50000"/>
              <a:buFont typeface="Wingdings" pitchFamily="2" charset="2"/>
              <a:buChar char="n"/>
              <a:defRPr/>
            </a:pPr>
            <a:r>
              <a:rPr kumimoji="0" lang="zh-CN" altLang="en-US" b="1" smtClean="0">
                <a:solidFill>
                  <a:srgbClr val="990099"/>
                </a:solidFill>
                <a:latin typeface="方正姚体" pitchFamily="2" charset="-122"/>
                <a:ea typeface="方正姚体" pitchFamily="2" charset="-122"/>
              </a:rPr>
              <a:t> 文件简单应用</a:t>
            </a:r>
          </a:p>
        </p:txBody>
      </p:sp>
    </p:spTree>
    <p:extLst>
      <p:ext uri="{BB962C8B-B14F-4D97-AF65-F5344CB8AC3E}">
        <p14:creationId xmlns:p14="http://schemas.microsoft.com/office/powerpoint/2010/main" val="265953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9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498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498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4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4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34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34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4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4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4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4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4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4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4980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ChangeArrowheads="1"/>
          </p:cNvSpPr>
          <p:nvPr/>
        </p:nvSpPr>
        <p:spPr bwMode="auto">
          <a:xfrm>
            <a:off x="1524000" y="404813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§13.4 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文件的读写</a:t>
            </a: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续</a:t>
            </a: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835587" name="Rectangle 3"/>
          <p:cNvSpPr>
            <a:spLocks noChangeArrowheads="1"/>
          </p:cNvSpPr>
          <p:nvPr/>
        </p:nvSpPr>
        <p:spPr bwMode="auto">
          <a:xfrm>
            <a:off x="1847851" y="1412875"/>
            <a:ext cx="7921625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三</a:t>
            </a:r>
            <a:r>
              <a:rPr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格式化读写函数</a:t>
            </a:r>
            <a:r>
              <a:rPr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(fprintf()</a:t>
            </a:r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fscanf())</a:t>
            </a:r>
          </a:p>
          <a:p>
            <a:pPr algn="l" eaLnBrk="1" hangingPunct="1"/>
            <a:endParaRPr lang="en-US" altLang="zh-CN" sz="280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函数调用</a:t>
            </a:r>
            <a:r>
              <a:rPr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algn="l"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fprintf (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文件指针，格式字符串，输出表列）；</a:t>
            </a:r>
          </a:p>
          <a:p>
            <a:pPr algn="l"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fscanf  (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文件指针，格式字符串，输入表列）；</a:t>
            </a:r>
            <a:r>
              <a:rPr lang="zh-CN" altLang="en-US" sz="2400"/>
              <a:t> 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函数功能</a:t>
            </a:r>
            <a:r>
              <a:rPr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从磁盘文件中读入或输出字符。 </a:t>
            </a:r>
          </a:p>
          <a:p>
            <a:pPr algn="l" eaLnBrk="1" hangingPunct="1"/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例：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fprintf(fp,</a:t>
            </a:r>
            <a:r>
              <a:rPr lang="en-US" altLang="zh-CN" sz="2400">
                <a:ea typeface="楷体_GB2312" pitchFamily="49" charset="-122"/>
              </a:rPr>
              <a:t>”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%d,%6.2f</a:t>
            </a:r>
            <a:r>
              <a:rPr lang="en-US" altLang="zh-CN" sz="2400">
                <a:ea typeface="楷体_GB2312" pitchFamily="49" charset="-122"/>
              </a:rPr>
              <a:t>”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,i,t);</a:t>
            </a:r>
          </a:p>
          <a:p>
            <a:pPr algn="l"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Fscanf (fp,</a:t>
            </a:r>
            <a:r>
              <a:rPr lang="en-US" altLang="zh-CN" sz="2400">
                <a:ea typeface="楷体_GB2312" pitchFamily="49" charset="-122"/>
              </a:rPr>
              <a:t>”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%d,%f</a:t>
            </a:r>
            <a:r>
              <a:rPr lang="en-US" altLang="zh-CN" sz="2400">
                <a:ea typeface="楷体_GB2312" pitchFamily="49" charset="-122"/>
              </a:rPr>
              <a:t>”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,&amp;i,&amp;t);</a:t>
            </a:r>
          </a:p>
        </p:txBody>
      </p:sp>
      <p:sp>
        <p:nvSpPr>
          <p:cNvPr id="1563652" name="Rectangle 4"/>
          <p:cNvSpPr>
            <a:spLocks noChangeArrowheads="1"/>
          </p:cNvSpPr>
          <p:nvPr/>
        </p:nvSpPr>
        <p:spPr bwMode="auto">
          <a:xfrm>
            <a:off x="1703388" y="4005264"/>
            <a:ext cx="8820150" cy="2447925"/>
          </a:xfrm>
          <a:prstGeom prst="rect">
            <a:avLst/>
          </a:pr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</a:p>
          <a:p>
            <a:pPr algn="l" eaLnBrk="1" hangingPunct="1"/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fprintf</a:t>
            </a: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fscanf</a:t>
            </a: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函数对磁盘文件读写，使用方便，容易理解，</a:t>
            </a:r>
          </a:p>
          <a:p>
            <a:pPr algn="l" eaLnBrk="1" hangingPunct="1"/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但由于在输入时要将</a:t>
            </a: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ASCII</a:t>
            </a: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码转换为二进制形式，在输出时又要</a:t>
            </a:r>
          </a:p>
          <a:p>
            <a:pPr algn="l" eaLnBrk="1" hangingPunct="1"/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将二进制形式转换成字符，花费时间比较多。因此，在</a:t>
            </a:r>
            <a:r>
              <a:rPr lang="zh-CN" altLang="en-US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内存与磁</a:t>
            </a:r>
          </a:p>
          <a:p>
            <a:pPr algn="l" eaLnBrk="1" hangingPunct="1"/>
            <a:r>
              <a:rPr lang="zh-CN" altLang="en-US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盘频繁交换数据</a:t>
            </a: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的情况下，最好不用</a:t>
            </a: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fprintf</a:t>
            </a: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fscanf</a:t>
            </a: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函数，而</a:t>
            </a:r>
          </a:p>
          <a:p>
            <a:pPr algn="l" eaLnBrk="1" hangingPunct="1"/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fread</a:t>
            </a: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fwrite</a:t>
            </a: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函数。</a:t>
            </a:r>
          </a:p>
        </p:txBody>
      </p:sp>
    </p:spTree>
    <p:extLst>
      <p:ext uri="{BB962C8B-B14F-4D97-AF65-F5344CB8AC3E}">
        <p14:creationId xmlns:p14="http://schemas.microsoft.com/office/powerpoint/2010/main" val="38162553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6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365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ChangeArrowheads="1"/>
          </p:cNvSpPr>
          <p:nvPr/>
        </p:nvSpPr>
        <p:spPr bwMode="auto">
          <a:xfrm>
            <a:off x="1524000" y="404813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§13.4 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文件的读写</a:t>
            </a: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续</a:t>
            </a: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564675" name="Rectangle 3"/>
          <p:cNvSpPr>
            <a:spLocks noChangeArrowheads="1"/>
          </p:cNvSpPr>
          <p:nvPr/>
        </p:nvSpPr>
        <p:spPr bwMode="auto">
          <a:xfrm>
            <a:off x="1847851" y="1700214"/>
            <a:ext cx="5040313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三</a:t>
            </a:r>
            <a:r>
              <a:rPr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其他读写函数</a:t>
            </a:r>
          </a:p>
          <a:p>
            <a:pPr algn="l" eaLnBrk="1" hangingPunct="1"/>
            <a:r>
              <a:rPr lang="en-US" altLang="zh-CN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putw()</a:t>
            </a:r>
            <a:r>
              <a:rPr lang="zh-CN" altLang="en-US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getw()</a:t>
            </a:r>
          </a:p>
          <a:p>
            <a:pPr algn="l" eaLnBrk="1" hangingPunct="1"/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函数调用</a:t>
            </a:r>
            <a:r>
              <a:rPr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algn="l"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putw(int i,FILE * fp)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algn="l"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int i = getw(FILE * fp)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；</a:t>
            </a:r>
            <a:r>
              <a:rPr lang="zh-CN" altLang="en-US" sz="2400"/>
              <a:t> 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函数功能</a:t>
            </a:r>
            <a:r>
              <a:rPr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对磁盘文件中读写一个字（整数）。 </a:t>
            </a:r>
          </a:p>
          <a:p>
            <a:pPr algn="l" eaLnBrk="1" hangingPunct="1"/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例：</a:t>
            </a:r>
            <a:endParaRPr lang="zh-CN" altLang="en-US" sz="2400"/>
          </a:p>
          <a:p>
            <a:pPr algn="l"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putw(10,fp);</a:t>
            </a:r>
          </a:p>
          <a:p>
            <a:pPr algn="l"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i = getw(fp);</a:t>
            </a:r>
          </a:p>
        </p:txBody>
      </p:sp>
      <p:sp>
        <p:nvSpPr>
          <p:cNvPr id="1564676" name="Rectangle 4"/>
          <p:cNvSpPr>
            <a:spLocks noChangeArrowheads="1"/>
          </p:cNvSpPr>
          <p:nvPr/>
        </p:nvSpPr>
        <p:spPr bwMode="auto">
          <a:xfrm>
            <a:off x="6167438" y="1700214"/>
            <a:ext cx="4176712" cy="4752975"/>
          </a:xfrm>
          <a:prstGeom prst="rect">
            <a:avLst/>
          </a:prstGeom>
          <a:solidFill>
            <a:srgbClr val="808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putw</a:t>
            </a: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函数定义如下：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putw(int I,FILE *fp)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{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char s;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s=&amp;I;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putc(s[0],fp);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putc(s[1],fp);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return i;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}</a:t>
            </a:r>
          </a:p>
        </p:txBody>
      </p:sp>
      <p:sp>
        <p:nvSpPr>
          <p:cNvPr id="1564677" name="Rectangle 5"/>
          <p:cNvSpPr>
            <a:spLocks noChangeArrowheads="1"/>
          </p:cNvSpPr>
          <p:nvPr/>
        </p:nvSpPr>
        <p:spPr bwMode="auto">
          <a:xfrm>
            <a:off x="6167438" y="1700214"/>
            <a:ext cx="4176712" cy="4752975"/>
          </a:xfrm>
          <a:prstGeom prst="rect">
            <a:avLst/>
          </a:prstGeom>
          <a:solidFill>
            <a:srgbClr val="808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gutw</a:t>
            </a:r>
            <a:r>
              <a:rPr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函数定义如下：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gutw(FILE *fp)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{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char s;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s=char *&amp;i;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s[0] = getc(fp);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s[1] = getc(fp);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return i;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8916481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4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4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56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64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64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4675" grpId="0"/>
      <p:bldP spid="1564676" grpId="0" animBg="1"/>
      <p:bldP spid="156467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ChangeArrowheads="1"/>
          </p:cNvSpPr>
          <p:nvPr/>
        </p:nvSpPr>
        <p:spPr bwMode="auto">
          <a:xfrm>
            <a:off x="1524000" y="404813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§13.4 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文件的读写</a:t>
            </a: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续</a:t>
            </a: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565699" name="Rectangle 3"/>
          <p:cNvSpPr>
            <a:spLocks noChangeArrowheads="1"/>
          </p:cNvSpPr>
          <p:nvPr/>
        </p:nvSpPr>
        <p:spPr bwMode="auto">
          <a:xfrm>
            <a:off x="1847850" y="1268414"/>
            <a:ext cx="84963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用户自定义读取其他类型数据的函数</a:t>
            </a:r>
          </a:p>
          <a:p>
            <a:pPr algn="l" eaLnBrk="1" hangingPunct="1"/>
            <a:endParaRPr lang="zh-CN" altLang="en-US" sz="280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向磁盘文件写一个实数（用二进制方式）的函数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putfloat :</a:t>
            </a:r>
          </a:p>
          <a:p>
            <a:pPr algn="l"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putfloat(float num,FILE *fp)</a:t>
            </a:r>
          </a:p>
          <a:p>
            <a:pPr algn="l"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{</a:t>
            </a:r>
          </a:p>
          <a:p>
            <a:pPr algn="l"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	char s;</a:t>
            </a:r>
          </a:p>
          <a:p>
            <a:pPr algn="l"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	int count;</a:t>
            </a:r>
          </a:p>
          <a:p>
            <a:pPr algn="l"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	s = (char*)&amp;num;</a:t>
            </a:r>
          </a:p>
          <a:p>
            <a:pPr algn="l"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	for(count = 0;count &lt; 4;count++)</a:t>
            </a:r>
          </a:p>
          <a:p>
            <a:pPr algn="l"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	putc(s[count],fp);</a:t>
            </a:r>
          </a:p>
          <a:p>
            <a:pPr algn="l"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5379622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5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5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569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ChangeArrowheads="1"/>
          </p:cNvSpPr>
          <p:nvPr/>
        </p:nvSpPr>
        <p:spPr bwMode="auto">
          <a:xfrm>
            <a:off x="1524000" y="404813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§13.4 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文件的读写</a:t>
            </a: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续</a:t>
            </a: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566723" name="Rectangle 3"/>
          <p:cNvSpPr>
            <a:spLocks noChangeArrowheads="1"/>
          </p:cNvSpPr>
          <p:nvPr/>
        </p:nvSpPr>
        <p:spPr bwMode="auto">
          <a:xfrm>
            <a:off x="1847850" y="1268414"/>
            <a:ext cx="84963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fgets</a:t>
            </a:r>
            <a:r>
              <a:rPr lang="zh-CN" altLang="en-US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函数</a:t>
            </a:r>
          </a:p>
          <a:p>
            <a:pPr algn="l" eaLnBrk="1" hangingPunct="1"/>
            <a:endParaRPr lang="zh-CN" altLang="en-US" sz="280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函数作用：</a:t>
            </a: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从指定文件读入一个字符串。</a:t>
            </a:r>
          </a:p>
          <a:p>
            <a:pPr algn="l" eaLnBrk="1" hangingPunct="1"/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函数调用：</a:t>
            </a:r>
          </a:p>
          <a:p>
            <a:pPr algn="l" eaLnBrk="1" hangingPunct="1"/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fgets(str,n,fp);</a:t>
            </a: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fp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指向的文件输入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个字符，在最后加一个</a:t>
            </a:r>
            <a:r>
              <a:rPr lang="zh-CN" altLang="en-US" sz="2800">
                <a:ea typeface="楷体_GB2312" pitchFamily="49" charset="-122"/>
              </a:rPr>
              <a:t>’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\0</a:t>
            </a:r>
            <a:r>
              <a:rPr lang="en-US" altLang="zh-CN" sz="2800">
                <a:ea typeface="楷体_GB2312" pitchFamily="49" charset="-122"/>
              </a:rPr>
              <a:t>’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返回值：</a:t>
            </a:r>
          </a:p>
          <a:p>
            <a:pPr algn="l" eaLnBrk="1" hangingPunct="1"/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str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的首地址</a:t>
            </a:r>
          </a:p>
          <a:p>
            <a:pPr algn="l" eaLnBrk="1" hangingPunct="1"/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24691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2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Rectangle 2"/>
          <p:cNvSpPr>
            <a:spLocks noChangeArrowheads="1"/>
          </p:cNvSpPr>
          <p:nvPr/>
        </p:nvSpPr>
        <p:spPr bwMode="auto">
          <a:xfrm>
            <a:off x="1524000" y="404813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§13.4 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文件的读写</a:t>
            </a: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续</a:t>
            </a: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567747" name="Rectangle 3"/>
          <p:cNvSpPr>
            <a:spLocks noChangeArrowheads="1"/>
          </p:cNvSpPr>
          <p:nvPr/>
        </p:nvSpPr>
        <p:spPr bwMode="auto">
          <a:xfrm>
            <a:off x="1774825" y="1557339"/>
            <a:ext cx="84963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fputs</a:t>
            </a:r>
            <a:r>
              <a:rPr lang="zh-CN" altLang="en-US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函数</a:t>
            </a:r>
          </a:p>
          <a:p>
            <a:pPr algn="l" eaLnBrk="1" hangingPunct="1"/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函数作用：</a:t>
            </a: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向指定的文件输出一个字符串。</a:t>
            </a:r>
          </a:p>
          <a:p>
            <a:pPr algn="l" eaLnBrk="1" hangingPunct="1"/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函数调用：</a:t>
            </a:r>
          </a:p>
          <a:p>
            <a:pPr algn="l" eaLnBrk="1" hangingPunct="1"/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fgets(</a:t>
            </a:r>
            <a:r>
              <a:rPr lang="en-US" altLang="zh-CN" sz="2800">
                <a:ea typeface="楷体_GB2312" pitchFamily="49" charset="-122"/>
              </a:rPr>
              <a:t>“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china</a:t>
            </a:r>
            <a:r>
              <a:rPr lang="en-US" altLang="zh-CN" sz="2800">
                <a:ea typeface="楷体_GB2312" pitchFamily="49" charset="-122"/>
              </a:rPr>
              <a:t>”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,fp);</a:t>
            </a: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第一个参数可以是字符串常量、字符数组名或字符型</a:t>
            </a: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指针。字符串末尾的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＼０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不输出。</a:t>
            </a:r>
            <a:r>
              <a:rPr lang="zh-CN" altLang="en-US" sz="2400"/>
              <a:t> 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返回值：</a:t>
            </a: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输入成功，返回值为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输入失败，返回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EOF.</a:t>
            </a:r>
          </a:p>
          <a:p>
            <a:pPr algn="l" eaLnBrk="1" hangingPunct="1"/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32504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7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7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74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/>
          <p:cNvSpPr>
            <a:spLocks noChangeArrowheads="1"/>
          </p:cNvSpPr>
          <p:nvPr/>
        </p:nvSpPr>
        <p:spPr bwMode="auto">
          <a:xfrm>
            <a:off x="1524000" y="404813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§13.5 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文件的定位</a:t>
            </a:r>
          </a:p>
        </p:txBody>
      </p:sp>
      <p:sp>
        <p:nvSpPr>
          <p:cNvPr id="1568771" name="Rectangle 3"/>
          <p:cNvSpPr>
            <a:spLocks noChangeArrowheads="1"/>
          </p:cNvSpPr>
          <p:nvPr/>
        </p:nvSpPr>
        <p:spPr bwMode="auto">
          <a:xfrm>
            <a:off x="1774825" y="1557339"/>
            <a:ext cx="84963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rewind</a:t>
            </a:r>
            <a:r>
              <a:rPr lang="zh-CN" altLang="en-US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函数</a:t>
            </a:r>
          </a:p>
          <a:p>
            <a:pPr algn="l" eaLnBrk="1" hangingPunct="1"/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函数作用：</a:t>
            </a: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使位置指针重新返回文件的开头，无返回值。</a:t>
            </a:r>
          </a:p>
          <a:p>
            <a:pPr algn="l" eaLnBrk="1" hangingPunct="1"/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应用举例</a:t>
            </a:r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algn="l" eaLnBrk="1" hangingPunct="1"/>
            <a:r>
              <a:rPr lang="zh-CN" altLang="en-US" sz="24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例１</a:t>
            </a:r>
            <a:r>
              <a:rPr lang="en-US" altLang="zh-CN" sz="24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．４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有一个磁盘文件，第一次将它的内容显示在屏幕</a:t>
            </a:r>
          </a:p>
          <a:p>
            <a:pPr algn="l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上，第二次把它复制到另一文件上。</a:t>
            </a:r>
          </a:p>
          <a:p>
            <a:pPr algn="l" eaLnBrk="1" hangingPunct="1"/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zh-CN" altLang="en-US" sz="2400"/>
              <a:t> </a:t>
            </a:r>
          </a:p>
        </p:txBody>
      </p:sp>
      <p:sp>
        <p:nvSpPr>
          <p:cNvPr id="1568772" name="Rectangle 4"/>
          <p:cNvSpPr>
            <a:spLocks noChangeArrowheads="1"/>
          </p:cNvSpPr>
          <p:nvPr/>
        </p:nvSpPr>
        <p:spPr bwMode="auto">
          <a:xfrm>
            <a:off x="1703389" y="1341439"/>
            <a:ext cx="8675687" cy="5248275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#include&lt;stdio.h&gt;</a:t>
            </a:r>
          </a:p>
          <a:p>
            <a:pPr algn="l" eaLnBrk="1" hangingPunct="1"/>
            <a:r>
              <a:rPr lang="en-US" altLang="zh-CN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main()</a:t>
            </a:r>
          </a:p>
          <a:p>
            <a:pPr algn="l" eaLnBrk="1" hangingPunct="1"/>
            <a:r>
              <a:rPr lang="en-US" altLang="zh-CN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{	FILE *fp1,*fp2;</a:t>
            </a:r>
          </a:p>
          <a:p>
            <a:pPr algn="l" eaLnBrk="1" hangingPunct="1"/>
            <a:r>
              <a:rPr lang="en-US" altLang="zh-CN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	fp1=fopen("file1.c","r");</a:t>
            </a:r>
          </a:p>
          <a:p>
            <a:pPr algn="l" eaLnBrk="1" hangingPunct="1"/>
            <a:r>
              <a:rPr lang="en-US" altLang="zh-CN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	fp2=fopen("file2.c","w");</a:t>
            </a:r>
          </a:p>
          <a:p>
            <a:pPr algn="l" eaLnBrk="1" hangingPunct="1"/>
            <a:r>
              <a:rPr lang="en-US" altLang="zh-CN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while(!feof(fp1)) putchar(getc(fp1));</a:t>
            </a:r>
          </a:p>
          <a:p>
            <a:pPr algn="l" eaLnBrk="1" hangingPunct="1"/>
            <a:r>
              <a:rPr lang="en-US" altLang="zh-CN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80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rewind(fp1);</a:t>
            </a:r>
          </a:p>
          <a:p>
            <a:pPr algn="l" eaLnBrk="1" hangingPunct="1"/>
            <a:r>
              <a:rPr lang="en-US" altLang="zh-CN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	while(!feof(fp1))</a:t>
            </a:r>
          </a:p>
          <a:p>
            <a:pPr algn="l" eaLnBrk="1" hangingPunct="1"/>
            <a:r>
              <a:rPr lang="en-US" altLang="zh-CN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putc(getc(fp1),fp2);</a:t>
            </a:r>
          </a:p>
          <a:p>
            <a:pPr algn="l" eaLnBrk="1" hangingPunct="1"/>
            <a:r>
              <a:rPr lang="en-US" altLang="zh-CN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fclose(fp1);fclose(fp2);</a:t>
            </a:r>
          </a:p>
          <a:p>
            <a:pPr algn="l" eaLnBrk="1" hangingPunct="1"/>
            <a:r>
              <a:rPr lang="en-US" altLang="zh-CN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278205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8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8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8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68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8771" grpId="0"/>
      <p:bldP spid="156877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ChangeArrowheads="1"/>
          </p:cNvSpPr>
          <p:nvPr/>
        </p:nvSpPr>
        <p:spPr bwMode="auto">
          <a:xfrm>
            <a:off x="1524000" y="404813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§13.5 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文件的定位</a:t>
            </a:r>
          </a:p>
        </p:txBody>
      </p:sp>
      <p:sp>
        <p:nvSpPr>
          <p:cNvPr id="1569795" name="Rectangle 3"/>
          <p:cNvSpPr>
            <a:spLocks noChangeArrowheads="1"/>
          </p:cNvSpPr>
          <p:nvPr/>
        </p:nvSpPr>
        <p:spPr bwMode="auto">
          <a:xfrm>
            <a:off x="1774825" y="1557339"/>
            <a:ext cx="84963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顺序读写和随机读写</a:t>
            </a:r>
          </a:p>
          <a:p>
            <a:pPr algn="l" eaLnBrk="1" hangingPunct="1"/>
            <a:r>
              <a:rPr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顺序读写：</a:t>
            </a: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位置指针按字节位置顺序移动。</a:t>
            </a:r>
          </a:p>
          <a:p>
            <a:pPr algn="l" eaLnBrk="1" hangingPunct="1"/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随机读写</a:t>
            </a:r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读写完上一个字符（字节）后，并不一定要读写其</a:t>
            </a: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后续的字符（字节），而可以读些文件中任意位置</a:t>
            </a: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上所需要的字符（字节）。</a:t>
            </a:r>
          </a:p>
          <a:p>
            <a:pPr algn="l" eaLnBrk="1" hangingPunct="1"/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zh-CN" altLang="en-US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80163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9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9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979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ChangeArrowheads="1"/>
          </p:cNvSpPr>
          <p:nvPr/>
        </p:nvSpPr>
        <p:spPr bwMode="auto">
          <a:xfrm>
            <a:off x="1524000" y="404813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§13.5 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文件的定位</a:t>
            </a:r>
          </a:p>
        </p:txBody>
      </p:sp>
      <p:sp>
        <p:nvSpPr>
          <p:cNvPr id="1570819" name="Rectangle 3"/>
          <p:cNvSpPr>
            <a:spLocks noChangeArrowheads="1"/>
          </p:cNvSpPr>
          <p:nvPr/>
        </p:nvSpPr>
        <p:spPr bwMode="auto">
          <a:xfrm>
            <a:off x="1774825" y="1557339"/>
            <a:ext cx="84963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fseek</a:t>
            </a:r>
            <a:r>
              <a:rPr lang="zh-CN" altLang="en-US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函数（一般用于二进制文件）</a:t>
            </a:r>
          </a:p>
          <a:p>
            <a:pPr algn="l" eaLnBrk="1" hangingPunct="1"/>
            <a:r>
              <a:rPr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函数功能：</a:t>
            </a: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改变文件的位置指针</a:t>
            </a:r>
          </a:p>
          <a:p>
            <a:pPr algn="l" eaLnBrk="1" hangingPunct="1"/>
            <a:r>
              <a:rPr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函数调用形式</a:t>
            </a:r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algn="l" eaLnBrk="1" hangingPunct="1"/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fseek(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文件类型指针，位移量，起始点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起始点：文件开头         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SEEK_SET     0</a:t>
            </a:r>
          </a:p>
          <a:p>
            <a:pPr algn="l" eaLnBrk="1" hangingPunct="1"/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文件当前位置     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SEEK_CUR     1</a:t>
            </a:r>
          </a:p>
          <a:p>
            <a:pPr algn="l" eaLnBrk="1" hangingPunct="1"/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文件末尾         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SEEK_END     2</a:t>
            </a: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位移量：以起始点为基点，向前移动的字节数。一般</a:t>
            </a: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       要求为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long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型</a:t>
            </a:r>
          </a:p>
          <a:p>
            <a:pPr algn="l" eaLnBrk="1" hangingPunct="1"/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zh-CN" altLang="en-US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24195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0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0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08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ChangeArrowheads="1"/>
          </p:cNvSpPr>
          <p:nvPr/>
        </p:nvSpPr>
        <p:spPr bwMode="auto">
          <a:xfrm>
            <a:off x="1524000" y="404813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§13.5 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文件的定位</a:t>
            </a:r>
          </a:p>
        </p:txBody>
      </p:sp>
      <p:sp>
        <p:nvSpPr>
          <p:cNvPr id="1571843" name="Rectangle 3"/>
          <p:cNvSpPr>
            <a:spLocks noChangeArrowheads="1"/>
          </p:cNvSpPr>
          <p:nvPr/>
        </p:nvSpPr>
        <p:spPr bwMode="auto">
          <a:xfrm>
            <a:off x="1847850" y="1125539"/>
            <a:ext cx="84963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fseek</a:t>
            </a:r>
            <a:r>
              <a:rPr lang="zh-CN" altLang="en-US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函数应用举例</a:t>
            </a:r>
          </a:p>
          <a:p>
            <a:pPr algn="l" eaLnBrk="1" hangingPunct="1"/>
            <a:endParaRPr lang="zh-CN" altLang="en-US" sz="280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en-US" altLang="zh-CN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fseek(fp</a:t>
            </a:r>
            <a:r>
              <a:rPr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100L</a:t>
            </a:r>
            <a:r>
              <a:rPr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，０）；</a:t>
            </a:r>
          </a:p>
          <a:p>
            <a:pPr algn="l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将位置指针移到离文件头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100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个字节处</a:t>
            </a:r>
          </a:p>
          <a:p>
            <a:pPr algn="l" eaLnBrk="1" hangingPunct="1"/>
            <a:r>
              <a:rPr lang="en-US" altLang="zh-CN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fseek(fp</a:t>
            </a:r>
            <a:r>
              <a:rPr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50L</a:t>
            </a:r>
            <a:r>
              <a:rPr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 １）；</a:t>
            </a:r>
          </a:p>
          <a:p>
            <a:pPr algn="l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将位置指针移到离当前位置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50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个字节处</a:t>
            </a:r>
          </a:p>
          <a:p>
            <a:pPr algn="l" eaLnBrk="1" hangingPunct="1"/>
            <a:r>
              <a:rPr lang="en-US" altLang="zh-CN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fseek(fp</a:t>
            </a:r>
            <a:r>
              <a:rPr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50L</a:t>
            </a:r>
            <a:r>
              <a:rPr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 ２）；</a:t>
            </a:r>
          </a:p>
          <a:p>
            <a:pPr algn="l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将位置指针从文件末尾处向后退１０个字节</a:t>
            </a:r>
            <a:r>
              <a:rPr lang="zh-CN" altLang="en-US" sz="2400"/>
              <a:t> 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zh-CN" altLang="en-US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06368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1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1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184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ChangeArrowheads="1"/>
          </p:cNvSpPr>
          <p:nvPr/>
        </p:nvSpPr>
        <p:spPr bwMode="auto">
          <a:xfrm>
            <a:off x="1524000" y="404813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§13.5 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文件的定位</a:t>
            </a:r>
          </a:p>
        </p:txBody>
      </p:sp>
      <p:sp>
        <p:nvSpPr>
          <p:cNvPr id="1572867" name="Rectangle 3"/>
          <p:cNvSpPr>
            <a:spLocks noChangeArrowheads="1"/>
          </p:cNvSpPr>
          <p:nvPr/>
        </p:nvSpPr>
        <p:spPr bwMode="auto">
          <a:xfrm>
            <a:off x="1774825" y="1557338"/>
            <a:ext cx="84963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en-US" altLang="zh-CN" sz="280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endParaRPr lang="en-US" altLang="zh-CN" sz="280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zh-CN" altLang="en-US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例１</a:t>
            </a:r>
            <a:r>
              <a:rPr lang="en-US" altLang="zh-CN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．５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在磁盘文件上存有１０个学生的数据。要求</a:t>
            </a:r>
          </a:p>
          <a:p>
            <a:pPr algn="l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将第１、３、５、７、９个学生数据输入计算机，并</a:t>
            </a:r>
          </a:p>
          <a:p>
            <a:pPr algn="l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在屏幕上显示出来。</a:t>
            </a:r>
            <a:r>
              <a:rPr lang="zh-CN" altLang="en-US" sz="2400"/>
              <a:t> 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zh-CN" altLang="en-US" sz="2400"/>
              <a:t> </a:t>
            </a:r>
          </a:p>
        </p:txBody>
      </p:sp>
      <p:sp>
        <p:nvSpPr>
          <p:cNvPr id="1572868" name="Rectangle 4"/>
          <p:cNvSpPr>
            <a:spLocks noChangeArrowheads="1"/>
          </p:cNvSpPr>
          <p:nvPr/>
        </p:nvSpPr>
        <p:spPr bwMode="auto">
          <a:xfrm>
            <a:off x="1524000" y="0"/>
            <a:ext cx="9144000" cy="6858000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#include &lt;stdlib.h&gt;</a:t>
            </a:r>
          </a:p>
          <a:p>
            <a:pPr algn="l" eaLnBrk="1" hangingPunct="1"/>
            <a:r>
              <a:rPr lang="zh-CN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#include&lt;stdio.h&gt;</a:t>
            </a:r>
          </a:p>
          <a:p>
            <a:pPr algn="l" eaLnBrk="1" hangingPunct="1"/>
            <a:r>
              <a:rPr lang="en-US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struct student_type</a:t>
            </a:r>
          </a:p>
          <a:p>
            <a:pPr algn="l" eaLnBrk="1" hangingPunct="1"/>
            <a:r>
              <a:rPr lang="zh-CN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{       char name[10];</a:t>
            </a:r>
          </a:p>
          <a:p>
            <a:pPr algn="l" eaLnBrk="1" hangingPunct="1"/>
            <a:r>
              <a:rPr lang="zh-CN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   int num;</a:t>
            </a:r>
          </a:p>
          <a:p>
            <a:pPr algn="l" eaLnBrk="1" hangingPunct="1"/>
            <a:r>
              <a:rPr lang="zh-CN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   int age;</a:t>
            </a:r>
          </a:p>
          <a:p>
            <a:pPr algn="l" eaLnBrk="1" hangingPunct="1"/>
            <a:r>
              <a:rPr lang="zh-CN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   char sex;</a:t>
            </a:r>
          </a:p>
          <a:p>
            <a:pPr algn="l" eaLnBrk="1" hangingPunct="1"/>
            <a:r>
              <a:rPr lang="zh-CN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}stud[10];     </a:t>
            </a:r>
            <a:r>
              <a:rPr lang="zh-CN" altLang="zh-CN" sz="2400" b="1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main()</a:t>
            </a:r>
          </a:p>
          <a:p>
            <a:pPr algn="l" eaLnBrk="1" hangingPunct="1"/>
            <a:r>
              <a:rPr lang="zh-CN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int i;</a:t>
            </a:r>
          </a:p>
          <a:p>
            <a:pPr algn="l" eaLnBrk="1" hangingPunct="1"/>
            <a:r>
              <a:rPr lang="zh-CN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FILE  *fp;</a:t>
            </a:r>
            <a:endParaRPr lang="en-US" altLang="zh-CN" sz="2400" b="1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en-US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if((fp=fopen("stud-dat","rb"))==NULL)</a:t>
            </a:r>
          </a:p>
          <a:p>
            <a:pPr algn="l" eaLnBrk="1" hangingPunct="1"/>
            <a:r>
              <a:rPr lang="zh-CN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{printf("can not open file\n");</a:t>
            </a:r>
          </a:p>
          <a:p>
            <a:pPr algn="l" eaLnBrk="1" hangingPunct="1"/>
            <a:r>
              <a:rPr lang="zh-CN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exit(0);}</a:t>
            </a:r>
          </a:p>
          <a:p>
            <a:pPr algn="l" eaLnBrk="1" hangingPunct="1"/>
            <a:r>
              <a:rPr lang="zh-CN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for(i=0;i&lt;10;i+=2)</a:t>
            </a:r>
          </a:p>
          <a:p>
            <a:pPr algn="l" eaLnBrk="1" hangingPunct="1"/>
            <a:r>
              <a:rPr lang="zh-CN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{</a:t>
            </a:r>
            <a:r>
              <a:rPr lang="zh-CN" altLang="zh-CN" sz="2400" b="1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fseek(fp,i*sizeof(struct student_type),0);</a:t>
            </a:r>
          </a:p>
          <a:p>
            <a:pPr algn="l" eaLnBrk="1" hangingPunct="1"/>
            <a:r>
              <a:rPr lang="zh-CN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fread(&amp;stud[i], sizeof(struct student_type),1,fp);</a:t>
            </a:r>
          </a:p>
          <a:p>
            <a:pPr algn="l" eaLnBrk="1" hangingPunct="1"/>
            <a:r>
              <a:rPr lang="zh-CN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printf(</a:t>
            </a:r>
            <a:r>
              <a:rPr lang="zh-CN" altLang="zh-CN" sz="2400" b="1">
                <a:solidFill>
                  <a:schemeClr val="bg1"/>
                </a:solidFill>
                <a:ea typeface="楷体_GB2312" pitchFamily="49" charset="-122"/>
              </a:rPr>
              <a:t>“</a:t>
            </a:r>
            <a:r>
              <a:rPr lang="zh-CN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%s %d %d %c\n</a:t>
            </a:r>
            <a:r>
              <a:rPr lang="zh-CN" altLang="zh-CN" sz="2400" b="1">
                <a:solidFill>
                  <a:schemeClr val="bg1"/>
                </a:solidFill>
                <a:ea typeface="楷体_GB2312" pitchFamily="49" charset="-122"/>
              </a:rPr>
              <a:t>”</a:t>
            </a:r>
            <a:r>
              <a:rPr lang="zh-CN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,stud[i].name,</a:t>
            </a:r>
            <a:endParaRPr lang="en-US" altLang="zh-CN" sz="2400" b="1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en-US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stud[i].num,stud[i].age,stud[i].sex);}</a:t>
            </a:r>
          </a:p>
          <a:p>
            <a:pPr algn="l" eaLnBrk="1" hangingPunct="1"/>
            <a:r>
              <a:rPr lang="zh-CN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  fclose(fp)}</a:t>
            </a:r>
            <a:endParaRPr lang="en-US" altLang="zh-CN" sz="2400" b="1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5541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2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2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2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2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2867" grpId="0"/>
      <p:bldP spid="15728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26" name="Rectangle 2"/>
          <p:cNvSpPr>
            <a:spLocks noChangeArrowheads="1"/>
          </p:cNvSpPr>
          <p:nvPr/>
        </p:nvSpPr>
        <p:spPr bwMode="auto">
          <a:xfrm>
            <a:off x="4252913" y="1847851"/>
            <a:ext cx="5410200" cy="323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</a:pPr>
            <a:endParaRPr kumimoji="1" lang="zh-CN" altLang="zh-CN" sz="3600" b="1"/>
          </a:p>
        </p:txBody>
      </p:sp>
      <p:sp>
        <p:nvSpPr>
          <p:cNvPr id="15370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8213" y="836613"/>
            <a:ext cx="7772400" cy="792162"/>
          </a:xfrm>
        </p:spPr>
        <p:txBody>
          <a:bodyPr/>
          <a:lstStyle/>
          <a:p>
            <a:pPr>
              <a:buClr>
                <a:srgbClr val="006600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4000">
                <a:solidFill>
                  <a:srgbClr val="990099"/>
                </a:solidFill>
              </a:rPr>
              <a:t> </a:t>
            </a:r>
            <a:r>
              <a:rPr lang="zh-CN" altLang="en-US" sz="4000">
                <a:solidFill>
                  <a:srgbClr val="006600"/>
                </a:solidFill>
              </a:rPr>
              <a:t>主要内容</a:t>
            </a:r>
          </a:p>
        </p:txBody>
      </p:sp>
      <p:sp>
        <p:nvSpPr>
          <p:cNvPr id="15370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1916113"/>
            <a:ext cx="6832600" cy="3960812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10000"/>
              </a:lnSpc>
            </a:pPr>
            <a:r>
              <a:rPr lang="en-US" altLang="zh-CN" sz="2800" b="1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13.1 </a:t>
            </a:r>
            <a:r>
              <a:rPr lang="zh-CN" altLang="en-US" sz="2800" b="1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Ｃ文件概述</a:t>
            </a:r>
          </a:p>
          <a:p>
            <a:pPr algn="l">
              <a:lnSpc>
                <a:spcPct val="110000"/>
              </a:lnSpc>
            </a:pPr>
            <a:r>
              <a:rPr lang="en-US" altLang="zh-CN" sz="2800" b="1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13.2 </a:t>
            </a:r>
            <a:r>
              <a:rPr lang="zh-CN" altLang="en-US" sz="2800" b="1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文件类型指针</a:t>
            </a:r>
          </a:p>
          <a:p>
            <a:pPr algn="l">
              <a:lnSpc>
                <a:spcPct val="110000"/>
              </a:lnSpc>
            </a:pPr>
            <a:r>
              <a:rPr lang="en-US" altLang="zh-CN" sz="2800" b="1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13.3 </a:t>
            </a:r>
            <a:r>
              <a:rPr lang="zh-CN" altLang="en-US" sz="2800" b="1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文件的打开与关闭</a:t>
            </a:r>
          </a:p>
          <a:p>
            <a:pPr algn="l">
              <a:lnSpc>
                <a:spcPct val="110000"/>
              </a:lnSpc>
            </a:pPr>
            <a:r>
              <a:rPr lang="en-US" altLang="zh-CN" sz="2800" b="1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13.4 </a:t>
            </a:r>
            <a:r>
              <a:rPr lang="zh-CN" altLang="en-US" sz="2800" b="1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文件的读写</a:t>
            </a:r>
          </a:p>
          <a:p>
            <a:pPr algn="l">
              <a:lnSpc>
                <a:spcPct val="110000"/>
              </a:lnSpc>
            </a:pPr>
            <a:r>
              <a:rPr lang="en-US" altLang="zh-CN" sz="2800" b="1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13.5 </a:t>
            </a:r>
            <a:r>
              <a:rPr lang="zh-CN" altLang="en-US" sz="2800" b="1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文件的定位</a:t>
            </a:r>
          </a:p>
          <a:p>
            <a:pPr algn="l">
              <a:lnSpc>
                <a:spcPct val="110000"/>
              </a:lnSpc>
            </a:pPr>
            <a:r>
              <a:rPr lang="en-US" altLang="zh-CN" sz="2800" b="1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13.6 </a:t>
            </a:r>
            <a:r>
              <a:rPr lang="zh-CN" altLang="en-US" sz="2800" b="1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出错的检测</a:t>
            </a:r>
          </a:p>
          <a:p>
            <a:pPr algn="l">
              <a:lnSpc>
                <a:spcPct val="110000"/>
              </a:lnSpc>
            </a:pPr>
            <a:r>
              <a:rPr lang="en-US" altLang="zh-CN" sz="2800" b="1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13.7 </a:t>
            </a:r>
            <a:r>
              <a:rPr lang="zh-CN" altLang="en-US" sz="2800" b="1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文件输入输出小结  </a:t>
            </a:r>
          </a:p>
        </p:txBody>
      </p:sp>
    </p:spTree>
    <p:extLst>
      <p:ext uri="{BB962C8B-B14F-4D97-AF65-F5344CB8AC3E}">
        <p14:creationId xmlns:p14="http://schemas.microsoft.com/office/powerpoint/2010/main" val="3656556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53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7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7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7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7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7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7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7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7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37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7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37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7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37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7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026" grpId="0" autoUpdateAnimBg="0"/>
      <p:bldP spid="1537028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ChangeArrowheads="1"/>
          </p:cNvSpPr>
          <p:nvPr/>
        </p:nvSpPr>
        <p:spPr bwMode="auto">
          <a:xfrm>
            <a:off x="1524000" y="404813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§13.5 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文件的定位</a:t>
            </a:r>
          </a:p>
        </p:txBody>
      </p:sp>
      <p:sp>
        <p:nvSpPr>
          <p:cNvPr id="1573891" name="Rectangle 3"/>
          <p:cNvSpPr>
            <a:spLocks noChangeArrowheads="1"/>
          </p:cNvSpPr>
          <p:nvPr/>
        </p:nvSpPr>
        <p:spPr bwMode="auto">
          <a:xfrm>
            <a:off x="1847851" y="1052513"/>
            <a:ext cx="842327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en-US" altLang="zh-CN" sz="280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endParaRPr lang="en-US" altLang="zh-CN" sz="280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en-US" altLang="zh-CN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ftell</a:t>
            </a:r>
            <a:r>
              <a:rPr lang="zh-CN" altLang="en-US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函数</a:t>
            </a:r>
          </a:p>
          <a:p>
            <a:pPr algn="l" eaLnBrk="1" hangingPunct="1"/>
            <a:endParaRPr lang="zh-CN" altLang="en-US" sz="280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函数作用：</a:t>
            </a: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得到流式文件中的当前位置，用相对于文件开头的位</a:t>
            </a: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移量来表示。</a:t>
            </a:r>
          </a:p>
          <a:p>
            <a:pPr algn="l" eaLnBrk="1" hangingPunct="1"/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返回值：</a:t>
            </a: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返回当前位置，出错时返回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-1L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algn="l" eaLnBrk="1" hangingPunct="1"/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应用举例：</a:t>
            </a:r>
          </a:p>
          <a:p>
            <a:pPr algn="l" eaLnBrk="1" hangingPunct="1"/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i = ftell(fp);</a:t>
            </a:r>
          </a:p>
          <a:p>
            <a:pPr algn="l" eaLnBrk="1" hangingPunct="1"/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if(i==-1L) printf(</a:t>
            </a:r>
            <a:r>
              <a:rPr lang="en-US" altLang="zh-CN" sz="2800">
                <a:ea typeface="楷体_GB2312" pitchFamily="49" charset="-122"/>
              </a:rPr>
              <a:t>“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error\n</a:t>
            </a:r>
            <a:r>
              <a:rPr lang="en-US" altLang="zh-CN" sz="2800">
                <a:ea typeface="楷体_GB2312" pitchFamily="49" charset="-122"/>
              </a:rPr>
              <a:t>”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);</a:t>
            </a:r>
          </a:p>
          <a:p>
            <a:pPr algn="l" eaLnBrk="1" hangingPunct="1"/>
            <a:r>
              <a:rPr lang="en-US" altLang="zh-CN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06251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3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3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389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ChangeArrowheads="1"/>
          </p:cNvSpPr>
          <p:nvPr/>
        </p:nvSpPr>
        <p:spPr bwMode="auto">
          <a:xfrm>
            <a:off x="1524000" y="404813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§13.6 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出错的检测</a:t>
            </a:r>
          </a:p>
        </p:txBody>
      </p:sp>
      <p:sp>
        <p:nvSpPr>
          <p:cNvPr id="1574915" name="Rectangle 3"/>
          <p:cNvSpPr>
            <a:spLocks noChangeArrowheads="1"/>
          </p:cNvSpPr>
          <p:nvPr/>
        </p:nvSpPr>
        <p:spPr bwMode="auto">
          <a:xfrm>
            <a:off x="1847851" y="1268413"/>
            <a:ext cx="842327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ferror</a:t>
            </a:r>
            <a:r>
              <a:rPr lang="zh-CN" altLang="en-US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函数</a:t>
            </a:r>
          </a:p>
          <a:p>
            <a:pPr algn="l" eaLnBrk="1" hangingPunct="1"/>
            <a:endParaRPr lang="zh-CN" altLang="en-US" sz="280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调用形式：</a:t>
            </a:r>
          </a:p>
          <a:p>
            <a:pPr algn="l" eaLnBrk="1" hangingPunct="1"/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ferror(fp);</a:t>
            </a:r>
          </a:p>
          <a:p>
            <a:pPr algn="l" eaLnBrk="1" hangingPunct="1"/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返回值：</a:t>
            </a: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返回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，表示未出错；返回非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，表示出错。</a:t>
            </a:r>
          </a:p>
          <a:p>
            <a:pPr algn="l" eaLnBrk="1" hangingPunct="1"/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在调用一个输入输出函数后立即检查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ferror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函数的值，</a:t>
            </a: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否则信息会丢失。在执行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fopen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函数时，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ferror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函数</a:t>
            </a: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的初始值自动置为０。</a:t>
            </a:r>
            <a:r>
              <a:rPr lang="zh-CN" altLang="en-US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8940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4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4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49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/>
          <p:cNvSpPr>
            <a:spLocks noChangeArrowheads="1"/>
          </p:cNvSpPr>
          <p:nvPr/>
        </p:nvSpPr>
        <p:spPr bwMode="auto">
          <a:xfrm>
            <a:off x="1524000" y="404813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§13.6 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出错的检测</a:t>
            </a:r>
          </a:p>
        </p:txBody>
      </p:sp>
      <p:sp>
        <p:nvSpPr>
          <p:cNvPr id="1575939" name="Rectangle 3"/>
          <p:cNvSpPr>
            <a:spLocks noChangeArrowheads="1"/>
          </p:cNvSpPr>
          <p:nvPr/>
        </p:nvSpPr>
        <p:spPr bwMode="auto">
          <a:xfrm>
            <a:off x="1847851" y="1268413"/>
            <a:ext cx="842327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clearerr</a:t>
            </a:r>
            <a:r>
              <a:rPr lang="zh-CN" altLang="en-US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函数</a:t>
            </a:r>
          </a:p>
          <a:p>
            <a:pPr algn="l" eaLnBrk="1" hangingPunct="1"/>
            <a:endParaRPr lang="zh-CN" altLang="en-US" sz="280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调用形式：</a:t>
            </a:r>
          </a:p>
          <a:p>
            <a:pPr algn="l" eaLnBrk="1" hangingPunct="1"/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clearerr(fp);</a:t>
            </a:r>
          </a:p>
          <a:p>
            <a:pPr algn="l" eaLnBrk="1" hangingPunct="1"/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函数作用：</a:t>
            </a: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使文件错误标志和文件结束标志置为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algn="l" eaLnBrk="1" hangingPunct="1"/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zh-CN" altLang="en-US" sz="2800">
                <a:ea typeface="楷体_GB2312" pitchFamily="49" charset="-122"/>
              </a:rPr>
              <a:t>只要出现错误标志，就一直保留，直到对同一文件</a:t>
            </a:r>
          </a:p>
          <a:p>
            <a:pPr algn="l" eaLnBrk="1" hangingPunct="1"/>
            <a:r>
              <a:rPr lang="zh-CN" altLang="en-US" sz="2800">
                <a:ea typeface="楷体_GB2312" pitchFamily="49" charset="-122"/>
              </a:rPr>
              <a:t>调用</a:t>
            </a:r>
            <a:r>
              <a:rPr lang="en-US" altLang="zh-CN" sz="2800">
                <a:ea typeface="楷体_GB2312" pitchFamily="49" charset="-122"/>
              </a:rPr>
              <a:t>clearerr</a:t>
            </a:r>
            <a:r>
              <a:rPr lang="zh-CN" altLang="en-US" sz="2800">
                <a:ea typeface="楷体_GB2312" pitchFamily="49" charset="-122"/>
              </a:rPr>
              <a:t>函数或</a:t>
            </a:r>
            <a:r>
              <a:rPr lang="en-US" altLang="zh-CN" sz="2800">
                <a:ea typeface="楷体_GB2312" pitchFamily="49" charset="-122"/>
              </a:rPr>
              <a:t>rewind</a:t>
            </a:r>
            <a:r>
              <a:rPr lang="zh-CN" altLang="en-US" sz="2800">
                <a:ea typeface="楷体_GB2312" pitchFamily="49" charset="-122"/>
              </a:rPr>
              <a:t>函数，或任何其他一个输</a:t>
            </a:r>
          </a:p>
          <a:p>
            <a:pPr algn="l" eaLnBrk="1" hangingPunct="1"/>
            <a:r>
              <a:rPr lang="zh-CN" altLang="en-US" sz="2800">
                <a:ea typeface="楷体_GB2312" pitchFamily="49" charset="-122"/>
              </a:rPr>
              <a:t>入输出函数。</a:t>
            </a:r>
            <a:r>
              <a:rPr lang="zh-CN" altLang="en-US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56288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5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5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593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ChangeArrowheads="1"/>
          </p:cNvSpPr>
          <p:nvPr/>
        </p:nvSpPr>
        <p:spPr bwMode="auto">
          <a:xfrm>
            <a:off x="1524000" y="404813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§13.7 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文件输入输出小结</a:t>
            </a:r>
          </a:p>
        </p:txBody>
      </p:sp>
      <p:sp>
        <p:nvSpPr>
          <p:cNvPr id="1576963" name="Rectangle 3"/>
          <p:cNvSpPr>
            <a:spLocks noChangeArrowheads="1"/>
          </p:cNvSpPr>
          <p:nvPr/>
        </p:nvSpPr>
        <p:spPr bwMode="auto">
          <a:xfrm>
            <a:off x="1847851" y="1557338"/>
            <a:ext cx="842327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sz="2400"/>
          </a:p>
        </p:txBody>
      </p:sp>
      <p:sp>
        <p:nvSpPr>
          <p:cNvPr id="848900" name="Rectangle 4"/>
          <p:cNvSpPr>
            <a:spLocks noChangeArrowheads="1"/>
          </p:cNvSpPr>
          <p:nvPr/>
        </p:nvSpPr>
        <p:spPr bwMode="auto">
          <a:xfrm>
            <a:off x="1774826" y="1412876"/>
            <a:ext cx="8424863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kumimoji="1" lang="zh-CN" altLang="en-US" sz="2400" b="1" u="sng">
                <a:solidFill>
                  <a:srgbClr val="CC0000"/>
                </a:solidFill>
              </a:rPr>
              <a:t>分类                  函数名       功能                              	</a:t>
            </a:r>
          </a:p>
          <a:p>
            <a:pPr algn="l" eaLnBrk="1" hangingPunct="1">
              <a:lnSpc>
                <a:spcPct val="120000"/>
              </a:lnSpc>
            </a:pPr>
            <a:r>
              <a:rPr kumimoji="1" lang="zh-CN" altLang="en-US" sz="2400" b="1"/>
              <a:t>打开文件         </a:t>
            </a:r>
            <a:r>
              <a:rPr kumimoji="1" lang="en-US" altLang="zh-CN" sz="2400" b="1"/>
              <a:t>fopen()        </a:t>
            </a:r>
            <a:r>
              <a:rPr kumimoji="1" lang="zh-CN" altLang="en-US" sz="2400" b="1"/>
              <a:t>打开文件          </a:t>
            </a:r>
          </a:p>
          <a:p>
            <a:pPr algn="l" eaLnBrk="1" hangingPunct="1">
              <a:lnSpc>
                <a:spcPct val="120000"/>
              </a:lnSpc>
            </a:pPr>
            <a:r>
              <a:rPr kumimoji="1" lang="zh-CN" altLang="en-US" sz="2400" b="1"/>
              <a:t>关闭文件         </a:t>
            </a:r>
            <a:r>
              <a:rPr kumimoji="1" lang="en-US" altLang="zh-CN" sz="2400" b="1"/>
              <a:t>fclose()       </a:t>
            </a:r>
            <a:r>
              <a:rPr kumimoji="1" lang="zh-CN" altLang="en-US" sz="2400" b="1"/>
              <a:t>关闭文件</a:t>
            </a:r>
          </a:p>
          <a:p>
            <a:pPr algn="l" eaLnBrk="1" hangingPunct="1">
              <a:lnSpc>
                <a:spcPct val="120000"/>
              </a:lnSpc>
            </a:pPr>
            <a:r>
              <a:rPr kumimoji="1" lang="zh-CN" altLang="en-US" sz="2400" b="1"/>
              <a:t>文件定位         </a:t>
            </a:r>
            <a:r>
              <a:rPr kumimoji="1" lang="en-US" altLang="zh-CN" sz="2400" b="1"/>
              <a:t>fseek()        </a:t>
            </a:r>
            <a:r>
              <a:rPr kumimoji="1" lang="zh-CN" altLang="en-US" sz="2400" b="1"/>
              <a:t>改变文件位置指针的位置</a:t>
            </a:r>
          </a:p>
          <a:p>
            <a:pPr algn="l" eaLnBrk="1" hangingPunct="1">
              <a:lnSpc>
                <a:spcPct val="120000"/>
              </a:lnSpc>
            </a:pPr>
            <a:r>
              <a:rPr kumimoji="1" lang="zh-CN" altLang="en-US" sz="2400" b="1"/>
              <a:t>                         </a:t>
            </a:r>
            <a:r>
              <a:rPr kumimoji="1" lang="en-US" altLang="zh-CN" sz="2400" b="1"/>
              <a:t>Rewind()    </a:t>
            </a:r>
            <a:r>
              <a:rPr kumimoji="1" lang="zh-CN" altLang="en-US" sz="2400" b="1"/>
              <a:t>使文件位置指针重新至于文件开头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2400" b="1"/>
              <a:t>                         </a:t>
            </a:r>
            <a:r>
              <a:rPr lang="en-US" altLang="zh-CN" sz="2400" b="1"/>
              <a:t>Ftell()         </a:t>
            </a:r>
            <a:r>
              <a:rPr lang="zh-CN" altLang="en-US" sz="2400" b="1"/>
              <a:t>返回文件位置指针的当前值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2400" b="1"/>
              <a:t>文件状态         </a:t>
            </a:r>
            <a:r>
              <a:rPr lang="en-US" altLang="zh-CN" sz="2400" b="1"/>
              <a:t>feof()          </a:t>
            </a:r>
            <a:r>
              <a:rPr lang="zh-CN" altLang="en-US" sz="2400" b="1"/>
              <a:t>若到文件末尾，函数值为真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2400" b="1"/>
              <a:t>                        </a:t>
            </a:r>
            <a:r>
              <a:rPr lang="en-US" altLang="zh-CN" sz="2400" b="1"/>
              <a:t>Ferror()      </a:t>
            </a:r>
            <a:r>
              <a:rPr lang="zh-CN" altLang="en-US" sz="2400" b="1"/>
              <a:t>若对文件操作出错，函数值为真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2400" b="1"/>
              <a:t>                        </a:t>
            </a:r>
            <a:r>
              <a:rPr lang="en-US" altLang="zh-CN" sz="2400" b="1"/>
              <a:t>Clearerr()   </a:t>
            </a:r>
            <a:r>
              <a:rPr lang="zh-CN" altLang="en-US" sz="2400" b="1"/>
              <a:t>使</a:t>
            </a:r>
            <a:r>
              <a:rPr lang="en-US" altLang="zh-CN" sz="2400" b="1"/>
              <a:t>ferror</a:t>
            </a:r>
            <a:r>
              <a:rPr lang="zh-CN" altLang="en-US" sz="2400" b="1"/>
              <a:t>和</a:t>
            </a:r>
            <a:r>
              <a:rPr lang="en-US" altLang="zh-CN" sz="2400" b="1"/>
              <a:t>feof()</a:t>
            </a:r>
            <a:r>
              <a:rPr lang="zh-CN" altLang="en-US" sz="2400" b="1"/>
              <a:t>函数值置零</a:t>
            </a:r>
          </a:p>
          <a:p>
            <a:pPr algn="l" eaLnBrk="1" hangingPunct="1">
              <a:lnSpc>
                <a:spcPct val="120000"/>
              </a:lnSpc>
            </a:pPr>
            <a:endParaRPr kumimoji="1" lang="en-US" altLang="zh-CN" sz="2400" b="1"/>
          </a:p>
        </p:txBody>
      </p:sp>
    </p:spTree>
    <p:extLst>
      <p:ext uri="{BB962C8B-B14F-4D97-AF65-F5344CB8AC3E}">
        <p14:creationId xmlns:p14="http://schemas.microsoft.com/office/powerpoint/2010/main" val="1669155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6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6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6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ChangeArrowheads="1"/>
          </p:cNvSpPr>
          <p:nvPr/>
        </p:nvSpPr>
        <p:spPr bwMode="auto">
          <a:xfrm>
            <a:off x="1524000" y="26035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§13.7 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文件输入输出小结</a:t>
            </a:r>
          </a:p>
        </p:txBody>
      </p:sp>
      <p:sp>
        <p:nvSpPr>
          <p:cNvPr id="1577987" name="Rectangle 3"/>
          <p:cNvSpPr>
            <a:spLocks noChangeArrowheads="1"/>
          </p:cNvSpPr>
          <p:nvPr/>
        </p:nvSpPr>
        <p:spPr bwMode="auto">
          <a:xfrm>
            <a:off x="1847851" y="1557338"/>
            <a:ext cx="842327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sz="2400"/>
          </a:p>
        </p:txBody>
      </p:sp>
      <p:sp>
        <p:nvSpPr>
          <p:cNvPr id="849924" name="Rectangle 4"/>
          <p:cNvSpPr>
            <a:spLocks noChangeArrowheads="1"/>
          </p:cNvSpPr>
          <p:nvPr/>
        </p:nvSpPr>
        <p:spPr bwMode="auto">
          <a:xfrm>
            <a:off x="1774826" y="1279526"/>
            <a:ext cx="8424863" cy="557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zh-CN" altLang="en-US" sz="2400" b="1" u="sng">
                <a:solidFill>
                  <a:srgbClr val="CC0000"/>
                </a:solidFill>
              </a:rPr>
              <a:t>分类                  函数名       功能                              	</a:t>
            </a:r>
          </a:p>
          <a:p>
            <a:pPr algn="l" eaLnBrk="1" hangingPunct="1">
              <a:lnSpc>
                <a:spcPct val="125000"/>
              </a:lnSpc>
            </a:pPr>
            <a:r>
              <a:rPr kumimoji="1" lang="zh-CN" altLang="en-US" sz="2400" b="1"/>
              <a:t>文件读写         </a:t>
            </a:r>
            <a:r>
              <a:rPr kumimoji="1" lang="en-US" altLang="zh-CN" sz="2400" b="1"/>
              <a:t>fgetc(),getc()</a:t>
            </a:r>
            <a:r>
              <a:rPr kumimoji="1" lang="zh-CN" altLang="en-US" sz="2400" b="1"/>
              <a:t>从指定文件取得一个字符          </a:t>
            </a:r>
          </a:p>
          <a:p>
            <a:pPr algn="l" eaLnBrk="1" hangingPunct="1">
              <a:lnSpc>
                <a:spcPct val="125000"/>
              </a:lnSpc>
            </a:pPr>
            <a:r>
              <a:rPr kumimoji="1" lang="zh-CN" altLang="en-US" sz="2400" b="1"/>
              <a:t>                          </a:t>
            </a:r>
            <a:r>
              <a:rPr kumimoji="1" lang="en-US" altLang="zh-CN" sz="2400" b="1"/>
              <a:t>fputc(),putc()</a:t>
            </a:r>
            <a:r>
              <a:rPr kumimoji="1" lang="zh-CN" altLang="en-US" sz="2400" b="1"/>
              <a:t>把字符输出到指定文件</a:t>
            </a:r>
          </a:p>
          <a:p>
            <a:pPr algn="l" eaLnBrk="1" hangingPunct="1">
              <a:lnSpc>
                <a:spcPct val="125000"/>
              </a:lnSpc>
            </a:pPr>
            <a:r>
              <a:rPr kumimoji="1" lang="zh-CN" altLang="en-US" sz="2400" b="1"/>
              <a:t>                          </a:t>
            </a:r>
            <a:r>
              <a:rPr kumimoji="1" lang="en-US" altLang="zh-CN" sz="2400" b="1"/>
              <a:t>fgets()</a:t>
            </a:r>
            <a:r>
              <a:rPr kumimoji="1" lang="zh-CN" altLang="en-US" sz="2400" b="1"/>
              <a:t>从指定文件读取字符串</a:t>
            </a:r>
          </a:p>
          <a:p>
            <a:pPr algn="l" eaLnBrk="1" hangingPunct="1">
              <a:lnSpc>
                <a:spcPct val="125000"/>
              </a:lnSpc>
            </a:pPr>
            <a:r>
              <a:rPr kumimoji="1" lang="zh-CN" altLang="en-US" sz="2400" b="1"/>
              <a:t>                          </a:t>
            </a:r>
            <a:r>
              <a:rPr kumimoji="1" lang="en-US" altLang="zh-CN" sz="2400" b="1"/>
              <a:t>fputs()</a:t>
            </a:r>
            <a:r>
              <a:rPr kumimoji="1" lang="zh-CN" altLang="en-US" sz="2400" b="1"/>
              <a:t>把字符串输出到指定文件</a:t>
            </a:r>
          </a:p>
          <a:p>
            <a:pPr algn="l" eaLnBrk="1" hangingPunct="1">
              <a:lnSpc>
                <a:spcPct val="125000"/>
              </a:lnSpc>
            </a:pPr>
            <a:r>
              <a:rPr kumimoji="1" lang="zh-CN" altLang="en-US" sz="2400" b="1"/>
              <a:t>                          </a:t>
            </a:r>
            <a:r>
              <a:rPr kumimoji="1" lang="en-US" altLang="zh-CN" sz="2400" b="1"/>
              <a:t>getw()</a:t>
            </a:r>
            <a:r>
              <a:rPr kumimoji="1" lang="zh-CN" altLang="en-US" sz="2400" b="1"/>
              <a:t>从指定文件读取一个字（</a:t>
            </a:r>
            <a:r>
              <a:rPr kumimoji="1" lang="en-US" altLang="zh-CN" sz="2400" b="1"/>
              <a:t>int</a:t>
            </a:r>
            <a:r>
              <a:rPr kumimoji="1" lang="zh-CN" altLang="en-US" sz="2400" b="1"/>
              <a:t>型）</a:t>
            </a:r>
          </a:p>
          <a:p>
            <a:pPr algn="l" eaLnBrk="1" hangingPunct="1">
              <a:lnSpc>
                <a:spcPct val="125000"/>
              </a:lnSpc>
            </a:pPr>
            <a:r>
              <a:rPr kumimoji="1" lang="zh-CN" altLang="en-US" sz="2400" b="1"/>
              <a:t>                          </a:t>
            </a:r>
            <a:r>
              <a:rPr kumimoji="1" lang="en-US" altLang="zh-CN" sz="2400" b="1"/>
              <a:t>putw()</a:t>
            </a:r>
            <a:r>
              <a:rPr kumimoji="1" lang="zh-CN" altLang="en-US" sz="2400" b="1"/>
              <a:t>把一个字输出到指定文件</a:t>
            </a:r>
          </a:p>
          <a:p>
            <a:pPr algn="l" eaLnBrk="1" hangingPunct="1">
              <a:lnSpc>
                <a:spcPct val="125000"/>
              </a:lnSpc>
            </a:pPr>
            <a:r>
              <a:rPr kumimoji="1" lang="zh-CN" altLang="en-US" sz="2400" b="1"/>
              <a:t>                          </a:t>
            </a:r>
            <a:r>
              <a:rPr kumimoji="1" lang="en-US" altLang="zh-CN" sz="2400" b="1"/>
              <a:t>fread()</a:t>
            </a:r>
            <a:r>
              <a:rPr kumimoji="1" lang="zh-CN" altLang="en-US" sz="2400" b="1"/>
              <a:t>从指定文件中读取数据项</a:t>
            </a:r>
          </a:p>
          <a:p>
            <a:pPr algn="l" eaLnBrk="1" hangingPunct="1">
              <a:lnSpc>
                <a:spcPct val="125000"/>
              </a:lnSpc>
            </a:pPr>
            <a:r>
              <a:rPr kumimoji="1" lang="zh-CN" altLang="en-US" sz="2400" b="1"/>
              <a:t>                          </a:t>
            </a:r>
            <a:r>
              <a:rPr kumimoji="1" lang="en-US" altLang="zh-CN" sz="2400" b="1"/>
              <a:t>fwrite()</a:t>
            </a:r>
            <a:r>
              <a:rPr kumimoji="1" lang="zh-CN" altLang="en-US" sz="2400" b="1"/>
              <a:t>把数据项写到指定文件中</a:t>
            </a:r>
          </a:p>
          <a:p>
            <a:pPr algn="l" eaLnBrk="1" hangingPunct="1">
              <a:lnSpc>
                <a:spcPct val="125000"/>
              </a:lnSpc>
            </a:pPr>
            <a:r>
              <a:rPr kumimoji="1" lang="zh-CN" altLang="en-US" sz="2400" b="1"/>
              <a:t>                          </a:t>
            </a:r>
            <a:r>
              <a:rPr kumimoji="1" lang="en-US" altLang="zh-CN" sz="2400" b="1"/>
              <a:t>fscanf()</a:t>
            </a:r>
            <a:r>
              <a:rPr kumimoji="1" lang="zh-CN" altLang="en-US" sz="2400" b="1"/>
              <a:t>从指定文件按格式输入数据</a:t>
            </a:r>
          </a:p>
          <a:p>
            <a:pPr algn="l" eaLnBrk="1" hangingPunct="1">
              <a:lnSpc>
                <a:spcPct val="125000"/>
              </a:lnSpc>
            </a:pPr>
            <a:r>
              <a:rPr kumimoji="1" lang="zh-CN" altLang="en-US" sz="2400" b="1"/>
              <a:t>                          </a:t>
            </a:r>
            <a:r>
              <a:rPr kumimoji="1" lang="en-US" altLang="zh-CN" sz="2400" b="1"/>
              <a:t>fprintf()</a:t>
            </a:r>
            <a:r>
              <a:rPr kumimoji="1" lang="zh-CN" altLang="en-US" sz="2400" b="1"/>
              <a:t>按指定格式将数据写到指定文件中</a:t>
            </a:r>
          </a:p>
          <a:p>
            <a:pPr algn="l" eaLnBrk="1" hangingPunct="1">
              <a:lnSpc>
                <a:spcPct val="125000"/>
              </a:lnSpc>
            </a:pPr>
            <a:endParaRPr kumimoji="1" lang="en-US" altLang="zh-CN" sz="2400" b="1"/>
          </a:p>
        </p:txBody>
      </p:sp>
    </p:spTree>
    <p:extLst>
      <p:ext uri="{BB962C8B-B14F-4D97-AF65-F5344CB8AC3E}">
        <p14:creationId xmlns:p14="http://schemas.microsoft.com/office/powerpoint/2010/main" val="934960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98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ChangeArrowheads="1"/>
          </p:cNvSpPr>
          <p:nvPr/>
        </p:nvSpPr>
        <p:spPr bwMode="auto">
          <a:xfrm>
            <a:off x="4252913" y="1847851"/>
            <a:ext cx="5410200" cy="323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</a:pPr>
            <a:endParaRPr kumimoji="1" lang="zh-CN" altLang="zh-CN" sz="3600" b="1"/>
          </a:p>
        </p:txBody>
      </p:sp>
      <p:sp>
        <p:nvSpPr>
          <p:cNvPr id="8099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§13.1 C</a:t>
            </a:r>
            <a:r>
              <a:rPr lang="zh-CN" altLang="en-US" sz="3600"/>
              <a:t>文件概述</a:t>
            </a:r>
          </a:p>
        </p:txBody>
      </p:sp>
      <p:sp>
        <p:nvSpPr>
          <p:cNvPr id="1538052" name="Rectangle 4"/>
          <p:cNvSpPr>
            <a:spLocks noChangeArrowheads="1"/>
          </p:cNvSpPr>
          <p:nvPr/>
        </p:nvSpPr>
        <p:spPr bwMode="auto">
          <a:xfrm>
            <a:off x="2063750" y="1484314"/>
            <a:ext cx="8064500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>
                <a:solidFill>
                  <a:schemeClr val="accent2"/>
                </a:solidFill>
                <a:ea typeface="楷体_GB2312" pitchFamily="49" charset="-122"/>
              </a:rPr>
              <a:t>文件的定义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所谓文件一般指存储在外部介质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如磁盘磁带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上</a:t>
            </a: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数据的集合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操作系统是以文件为单位对数据进行管理的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 algn="l" eaLnBrk="1" hangingPunct="1"/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809989" name="Group 5"/>
          <p:cNvGrpSpPr>
            <a:grpSpLocks/>
          </p:cNvGrpSpPr>
          <p:nvPr/>
        </p:nvGrpSpPr>
        <p:grpSpPr bwMode="auto">
          <a:xfrm>
            <a:off x="1847851" y="3644900"/>
            <a:ext cx="8137525" cy="3024188"/>
            <a:chOff x="204" y="2296"/>
            <a:chExt cx="5126" cy="1905"/>
          </a:xfrm>
        </p:grpSpPr>
        <p:sp>
          <p:nvSpPr>
            <p:cNvPr id="809990" name="Rectangle 6"/>
            <p:cNvSpPr>
              <a:spLocks noChangeArrowheads="1"/>
            </p:cNvSpPr>
            <p:nvPr/>
          </p:nvSpPr>
          <p:spPr bwMode="auto">
            <a:xfrm>
              <a:off x="204" y="2296"/>
              <a:ext cx="5126" cy="190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400"/>
            </a:p>
          </p:txBody>
        </p:sp>
        <p:sp>
          <p:nvSpPr>
            <p:cNvPr id="809991" name="AutoShape 7"/>
            <p:cNvSpPr>
              <a:spLocks noChangeArrowheads="1"/>
            </p:cNvSpPr>
            <p:nvPr/>
          </p:nvSpPr>
          <p:spPr bwMode="auto">
            <a:xfrm>
              <a:off x="4191" y="2802"/>
              <a:ext cx="720" cy="763"/>
            </a:xfrm>
            <a:prstGeom prst="flowChartMagneticDisk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40000"/>
                </a:lnSpc>
                <a:spcBef>
                  <a:spcPct val="5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kumimoji="1" lang="zh-CN" altLang="en-US" sz="2400" b="1">
                  <a:solidFill>
                    <a:srgbClr val="00FFFF"/>
                  </a:solidFill>
                  <a:sym typeface="Monotype Sorts" pitchFamily="2" charset="2"/>
                </a:rPr>
                <a:t>文件</a:t>
              </a:r>
            </a:p>
          </p:txBody>
        </p:sp>
        <p:grpSp>
          <p:nvGrpSpPr>
            <p:cNvPr id="809992" name="Group 8"/>
            <p:cNvGrpSpPr>
              <a:grpSpLocks/>
            </p:cNvGrpSpPr>
            <p:nvPr/>
          </p:nvGrpSpPr>
          <p:grpSpPr bwMode="auto">
            <a:xfrm>
              <a:off x="476" y="3007"/>
              <a:ext cx="725" cy="594"/>
              <a:chOff x="624" y="2400"/>
              <a:chExt cx="864" cy="676"/>
            </a:xfrm>
          </p:grpSpPr>
          <p:sp>
            <p:nvSpPr>
              <p:cNvPr id="810000" name="Text Box 9"/>
              <p:cNvSpPr txBox="1">
                <a:spLocks noChangeArrowheads="1"/>
              </p:cNvSpPr>
              <p:nvPr/>
            </p:nvSpPr>
            <p:spPr bwMode="auto">
              <a:xfrm>
                <a:off x="624" y="2400"/>
                <a:ext cx="864" cy="6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CC99FF"/>
                  </a:buClr>
                  <a:buFont typeface="Monotype Sorts" pitchFamily="2" charset="2"/>
                  <a:buNone/>
                </a:pPr>
                <a:r>
                  <a:rPr kumimoji="1" lang="zh-CN" altLang="en-US" sz="2400" b="1">
                    <a:sym typeface="Monotype Sorts" pitchFamily="2" charset="2"/>
                  </a:rPr>
                  <a:t>程序</a:t>
                </a: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CC99FF"/>
                  </a:buClr>
                  <a:buFont typeface="Monotype Sorts" pitchFamily="2" charset="2"/>
                  <a:buNone/>
                </a:pPr>
                <a:r>
                  <a:rPr kumimoji="1" lang="zh-CN" altLang="en-US" sz="2400" b="1">
                    <a:sym typeface="Monotype Sorts" pitchFamily="2" charset="2"/>
                  </a:rPr>
                  <a:t>数据区</a:t>
                </a:r>
              </a:p>
            </p:txBody>
          </p:sp>
          <p:sp>
            <p:nvSpPr>
              <p:cNvPr id="810001" name="Rectangle 10"/>
              <p:cNvSpPr>
                <a:spLocks noChangeArrowheads="1"/>
              </p:cNvSpPr>
              <p:nvPr/>
            </p:nvSpPr>
            <p:spPr bwMode="auto">
              <a:xfrm>
                <a:off x="624" y="2464"/>
                <a:ext cx="864" cy="508"/>
              </a:xfrm>
              <a:prstGeom prst="rect">
                <a:avLst/>
              </a:prstGeom>
              <a:noFill/>
              <a:ln w="9525">
                <a:solidFill>
                  <a:srgbClr val="FFFF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809993" name="Text Box 11"/>
            <p:cNvSpPr txBox="1">
              <a:spLocks noChangeArrowheads="1"/>
            </p:cNvSpPr>
            <p:nvPr/>
          </p:nvSpPr>
          <p:spPr bwMode="auto">
            <a:xfrm>
              <a:off x="1791" y="2648"/>
              <a:ext cx="1536" cy="317"/>
            </a:xfrm>
            <a:prstGeom prst="rect">
              <a:avLst/>
            </a:prstGeom>
            <a:noFill/>
            <a:ln w="9525">
              <a:solidFill>
                <a:srgbClr val="00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10000"/>
                </a:lnSpc>
                <a:spcBef>
                  <a:spcPct val="5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kumimoji="1" lang="zh-CN" altLang="en-US" sz="2400" b="1">
                  <a:sym typeface="Monotype Sorts" pitchFamily="2" charset="2"/>
                </a:rPr>
                <a:t>输</a:t>
              </a:r>
              <a:r>
                <a:rPr kumimoji="1" lang="zh-CN" altLang="en-US" sz="2400" b="1">
                  <a:solidFill>
                    <a:srgbClr val="FFFF00"/>
                  </a:solidFill>
                  <a:sym typeface="Monotype Sorts" pitchFamily="2" charset="2"/>
                </a:rPr>
                <a:t>出</a:t>
              </a:r>
              <a:r>
                <a:rPr kumimoji="1" lang="zh-CN" altLang="en-US" sz="2400" b="1">
                  <a:sym typeface="Monotype Sorts" pitchFamily="2" charset="2"/>
                </a:rPr>
                <a:t>文件缓冲区</a:t>
              </a:r>
            </a:p>
          </p:txBody>
        </p:sp>
        <p:sp>
          <p:nvSpPr>
            <p:cNvPr id="809994" name="Text Box 12"/>
            <p:cNvSpPr txBox="1">
              <a:spLocks noChangeArrowheads="1"/>
            </p:cNvSpPr>
            <p:nvPr/>
          </p:nvSpPr>
          <p:spPr bwMode="auto">
            <a:xfrm>
              <a:off x="1791" y="3566"/>
              <a:ext cx="1536" cy="317"/>
            </a:xfrm>
            <a:prstGeom prst="rect">
              <a:avLst/>
            </a:prstGeom>
            <a:noFill/>
            <a:ln w="9525">
              <a:solidFill>
                <a:srgbClr val="00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10000"/>
                </a:lnSpc>
                <a:spcBef>
                  <a:spcPct val="5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kumimoji="1" lang="zh-CN" altLang="en-US" sz="2400" b="1">
                  <a:sym typeface="Monotype Sorts" pitchFamily="2" charset="2"/>
                </a:rPr>
                <a:t>输</a:t>
              </a:r>
              <a:r>
                <a:rPr kumimoji="1" lang="zh-CN" altLang="en-US" sz="2400" b="1">
                  <a:solidFill>
                    <a:srgbClr val="00FF00"/>
                  </a:solidFill>
                  <a:sym typeface="Monotype Sorts" pitchFamily="2" charset="2"/>
                </a:rPr>
                <a:t>入</a:t>
              </a:r>
              <a:r>
                <a:rPr kumimoji="1" lang="zh-CN" altLang="en-US" sz="2400" b="1">
                  <a:sym typeface="Monotype Sorts" pitchFamily="2" charset="2"/>
                </a:rPr>
                <a:t>文件缓冲区</a:t>
              </a:r>
            </a:p>
          </p:txBody>
        </p:sp>
        <p:sp>
          <p:nvSpPr>
            <p:cNvPr id="809995" name="Line 13"/>
            <p:cNvSpPr>
              <a:spLocks noChangeShapeType="1"/>
            </p:cNvSpPr>
            <p:nvPr/>
          </p:nvSpPr>
          <p:spPr bwMode="auto">
            <a:xfrm flipV="1">
              <a:off x="1202" y="2795"/>
              <a:ext cx="624" cy="144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09996" name="Line 14"/>
            <p:cNvSpPr>
              <a:spLocks noChangeShapeType="1"/>
            </p:cNvSpPr>
            <p:nvPr/>
          </p:nvSpPr>
          <p:spPr bwMode="auto">
            <a:xfrm>
              <a:off x="1167" y="3470"/>
              <a:ext cx="624" cy="25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09997" name="Line 15"/>
            <p:cNvSpPr>
              <a:spLocks noChangeShapeType="1"/>
            </p:cNvSpPr>
            <p:nvPr/>
          </p:nvSpPr>
          <p:spPr bwMode="auto">
            <a:xfrm flipV="1">
              <a:off x="3334" y="3339"/>
              <a:ext cx="864" cy="384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09998" name="Rectangle 16"/>
            <p:cNvSpPr>
              <a:spLocks noChangeArrowheads="1"/>
            </p:cNvSpPr>
            <p:nvPr/>
          </p:nvSpPr>
          <p:spPr bwMode="auto">
            <a:xfrm>
              <a:off x="3903" y="3037"/>
              <a:ext cx="116" cy="446"/>
            </a:xfrm>
            <a:prstGeom prst="rect">
              <a:avLst/>
            </a:prstGeom>
            <a:noFill/>
            <a:ln w="19050">
              <a:solidFill>
                <a:srgbClr val="00FFFF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9999" name="Line 17"/>
            <p:cNvSpPr>
              <a:spLocks noChangeShapeType="1"/>
            </p:cNvSpPr>
            <p:nvPr/>
          </p:nvSpPr>
          <p:spPr bwMode="auto">
            <a:xfrm>
              <a:off x="3334" y="2848"/>
              <a:ext cx="861" cy="31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57576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8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8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8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8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38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38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8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8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ChangeArrowheads="1"/>
          </p:cNvSpPr>
          <p:nvPr/>
        </p:nvSpPr>
        <p:spPr bwMode="auto">
          <a:xfrm>
            <a:off x="4252913" y="1847851"/>
            <a:ext cx="5410200" cy="323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</a:pPr>
            <a:endParaRPr kumimoji="1" lang="zh-CN" altLang="zh-CN" sz="3600" b="1"/>
          </a:p>
        </p:txBody>
      </p:sp>
      <p:sp>
        <p:nvSpPr>
          <p:cNvPr id="811011" name="Rectangle 3"/>
          <p:cNvSpPr>
            <a:spLocks noChangeArrowheads="1"/>
          </p:cNvSpPr>
          <p:nvPr/>
        </p:nvSpPr>
        <p:spPr bwMode="auto"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§13.1 C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文件概述</a:t>
            </a: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续</a:t>
            </a: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539076" name="Rectangle 4"/>
          <p:cNvSpPr>
            <a:spLocks noChangeArrowheads="1"/>
          </p:cNvSpPr>
          <p:nvPr/>
        </p:nvSpPr>
        <p:spPr bwMode="auto">
          <a:xfrm>
            <a:off x="1703389" y="1341439"/>
            <a:ext cx="7775575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>
                <a:solidFill>
                  <a:schemeClr val="accent2"/>
                </a:solidFill>
                <a:ea typeface="楷体_GB2312" pitchFamily="49" charset="-122"/>
              </a:rPr>
              <a:t>文件的分类</a:t>
            </a:r>
          </a:p>
          <a:p>
            <a:pPr algn="l" eaLnBrk="1" hangingPunct="1">
              <a:buFontTx/>
              <a:buChar char="•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从用户观点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algn="l" eaLnBrk="1" hangingPunct="1"/>
            <a:r>
              <a:rPr lang="zh-CN" altLang="en-US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特殊文件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标准输入输出文件或标准设备文件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algn="l" eaLnBrk="1" hangingPunct="1"/>
            <a:r>
              <a:rPr lang="zh-CN" altLang="en-US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普通文件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磁盘文件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algn="l" eaLnBrk="1" hangingPunct="1"/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从操作系统的角度看，每一个与主机相连的输入</a:t>
            </a: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输出设备看作是一个文件。</a:t>
            </a:r>
          </a:p>
          <a:p>
            <a:pPr algn="l" eaLnBrk="1" hangingPunct="1"/>
            <a:r>
              <a:rPr lang="zh-CN" altLang="en-US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：输入文件：终端键盘</a:t>
            </a: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   输出文件：显示屏和打印机</a:t>
            </a:r>
          </a:p>
          <a:p>
            <a:pPr algn="l" eaLnBrk="1" hangingPunct="1"/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1322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9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39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539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39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539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39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539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539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ChangeArrowheads="1"/>
          </p:cNvSpPr>
          <p:nvPr/>
        </p:nvSpPr>
        <p:spPr bwMode="auto">
          <a:xfrm>
            <a:off x="4252913" y="1847851"/>
            <a:ext cx="5410200" cy="323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</a:pPr>
            <a:endParaRPr kumimoji="1" lang="zh-CN" altLang="zh-CN" sz="3600" b="1"/>
          </a:p>
        </p:txBody>
      </p:sp>
      <p:sp>
        <p:nvSpPr>
          <p:cNvPr id="1540099" name="Rectangle 3"/>
          <p:cNvSpPr>
            <a:spLocks noChangeArrowheads="1"/>
          </p:cNvSpPr>
          <p:nvPr/>
        </p:nvSpPr>
        <p:spPr bwMode="auto">
          <a:xfrm>
            <a:off x="1919289" y="1557339"/>
            <a:ext cx="8353425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>
                <a:solidFill>
                  <a:schemeClr val="accent2"/>
                </a:solidFill>
                <a:ea typeface="楷体_GB2312" pitchFamily="49" charset="-122"/>
              </a:rPr>
              <a:t>文件的分类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buFontTx/>
              <a:buChar char="•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按数据的组织形式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algn="l" eaLnBrk="1" hangingPunct="1"/>
            <a:r>
              <a:rPr lang="en-US" altLang="zh-CN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ASCII</a:t>
            </a:r>
            <a:r>
              <a:rPr lang="zh-CN" altLang="en-US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文件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文本文件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):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每一个字节放一个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ASCII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代码</a:t>
            </a:r>
          </a:p>
          <a:p>
            <a:pPr algn="l" eaLnBrk="1" hangingPunct="1"/>
            <a:r>
              <a:rPr lang="zh-CN" altLang="en-US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二进制文件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把内存中的数据按其在内存中的存储形</a:t>
            </a: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式原样输出到磁盘上存放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 algn="l" eaLnBrk="1" hangingPunct="1"/>
            <a:r>
              <a:rPr lang="zh-CN" altLang="en-US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例：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整数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10000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在内存中的存储形式以及分别按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ASCII</a:t>
            </a: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码形式和二进制形式输出如下图所示：</a:t>
            </a:r>
          </a:p>
          <a:p>
            <a:pPr algn="l" eaLnBrk="1" hangingPunct="1"/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2036" name="Rectangle 4"/>
          <p:cNvSpPr>
            <a:spLocks noChangeArrowheads="1"/>
          </p:cNvSpPr>
          <p:nvPr/>
        </p:nvSpPr>
        <p:spPr bwMode="auto">
          <a:xfrm>
            <a:off x="1524000" y="404813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§13.1 C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文件概述</a:t>
            </a: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续</a:t>
            </a: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pic>
        <p:nvPicPr>
          <p:cNvPr id="812037" name="Picture 5" descr="m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1" y="4581526"/>
            <a:ext cx="7019925" cy="17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0953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0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0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009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ChangeArrowheads="1"/>
          </p:cNvSpPr>
          <p:nvPr/>
        </p:nvSpPr>
        <p:spPr bwMode="auto">
          <a:xfrm>
            <a:off x="4252913" y="1847851"/>
            <a:ext cx="5410200" cy="323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</a:pPr>
            <a:endParaRPr kumimoji="1" lang="zh-CN" altLang="zh-CN" sz="3600" b="1"/>
          </a:p>
        </p:txBody>
      </p:sp>
      <p:sp>
        <p:nvSpPr>
          <p:cNvPr id="813059" name="Rectangle 3"/>
          <p:cNvSpPr>
            <a:spLocks noChangeArrowheads="1"/>
          </p:cNvSpPr>
          <p:nvPr/>
        </p:nvSpPr>
        <p:spPr bwMode="auto">
          <a:xfrm>
            <a:off x="1524000" y="404813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§13.1 C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文件概述</a:t>
            </a: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续</a:t>
            </a: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541124" name="Rectangle 4"/>
          <p:cNvSpPr>
            <a:spLocks noChangeArrowheads="1"/>
          </p:cNvSpPr>
          <p:nvPr/>
        </p:nvSpPr>
        <p:spPr bwMode="auto">
          <a:xfrm>
            <a:off x="1919289" y="1341439"/>
            <a:ext cx="7921625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>
                <a:solidFill>
                  <a:schemeClr val="accent2"/>
                </a:solidFill>
                <a:ea typeface="楷体_GB2312" pitchFamily="49" charset="-122"/>
              </a:rPr>
              <a:t>文件的分类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ASCII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文件和二进制文件的比较：</a:t>
            </a:r>
          </a:p>
          <a:p>
            <a:pPr algn="l" eaLnBrk="1" hangingPunct="1"/>
            <a:r>
              <a:rPr lang="en-US" altLang="zh-CN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ASCII</a:t>
            </a:r>
            <a:r>
              <a:rPr lang="zh-CN" altLang="en-US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文件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便于对字符进行逐个处理，也便于输出</a:t>
            </a: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字符。但一般占存储空间较多，而且要花费转换时</a:t>
            </a: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间。</a:t>
            </a:r>
          </a:p>
          <a:p>
            <a:pPr algn="l" eaLnBrk="1" hangingPunct="1"/>
            <a:r>
              <a:rPr lang="zh-CN" altLang="en-US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二进制文件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可以节省外存空间和转换时间，但一个</a:t>
            </a: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字节并不对应一个字符，不能直接输出字符形式。</a:t>
            </a:r>
          </a:p>
          <a:p>
            <a:pPr algn="l" eaLnBrk="1" hangingPunct="1"/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一般中间结果数据需要暂时保存在外存上，以后又</a:t>
            </a: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需要输入内存的，常用二进制文件保存。</a:t>
            </a:r>
          </a:p>
          <a:p>
            <a:pPr algn="l" eaLnBrk="1" hangingPunct="1"/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585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4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541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541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541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541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541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541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541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541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/>
          <p:cNvSpPr>
            <a:spLocks noChangeArrowheads="1"/>
          </p:cNvSpPr>
          <p:nvPr/>
        </p:nvSpPr>
        <p:spPr bwMode="auto">
          <a:xfrm>
            <a:off x="4252913" y="1847851"/>
            <a:ext cx="5410200" cy="323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</a:pPr>
            <a:endParaRPr kumimoji="1" lang="zh-CN" altLang="zh-CN" sz="3600" b="1"/>
          </a:p>
        </p:txBody>
      </p:sp>
      <p:sp>
        <p:nvSpPr>
          <p:cNvPr id="814083" name="Rectangle 3"/>
          <p:cNvSpPr>
            <a:spLocks noChangeArrowheads="1"/>
          </p:cNvSpPr>
          <p:nvPr/>
        </p:nvSpPr>
        <p:spPr bwMode="auto">
          <a:xfrm>
            <a:off x="1524000" y="404813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§13.1 C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文件概述</a:t>
            </a: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续</a:t>
            </a: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542148" name="Rectangle 4"/>
          <p:cNvSpPr>
            <a:spLocks noChangeArrowheads="1"/>
          </p:cNvSpPr>
          <p:nvPr/>
        </p:nvSpPr>
        <p:spPr bwMode="auto">
          <a:xfrm>
            <a:off x="1919289" y="1341439"/>
            <a:ext cx="7921625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>
                <a:solidFill>
                  <a:schemeClr val="accent2"/>
                </a:solidFill>
                <a:ea typeface="楷体_GB2312" pitchFamily="49" charset="-122"/>
              </a:rPr>
              <a:t>文件的分类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buFontTx/>
              <a:buChar char="•"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语言对文件的处理方法：</a:t>
            </a:r>
          </a:p>
          <a:p>
            <a:pPr algn="l" eaLnBrk="1" hangingPunct="1"/>
            <a:r>
              <a:rPr lang="zh-CN" altLang="en-US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缓冲文件系统：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系统自动地在内存区为每一个正</a:t>
            </a: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在使用的文件开辟一个缓冲区。用缓冲文件系统</a:t>
            </a: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进行的输入输出又称为</a:t>
            </a:r>
            <a:r>
              <a:rPr lang="zh-CN" altLang="en-US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高级磁盘输入输出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algn="l" eaLnBrk="1" hangingPunct="1"/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zh-CN" altLang="en-US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非缓冲文件系统：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系统不自动开辟确定大小的缓</a:t>
            </a: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冲区，而由程序为每个文件设定缓冲区。用非缓</a:t>
            </a:r>
          </a:p>
          <a:p>
            <a:pPr algn="l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冲文件系统进行的输入输出又称为</a:t>
            </a:r>
            <a:r>
              <a:rPr lang="zh-CN" altLang="en-US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低级输入输出</a:t>
            </a:r>
          </a:p>
          <a:p>
            <a:pPr algn="l" eaLnBrk="1" hangingPunct="1"/>
            <a:r>
              <a:rPr lang="zh-CN" altLang="en-US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系统。</a:t>
            </a:r>
          </a:p>
          <a:p>
            <a:pPr algn="l" eaLnBrk="1" hangingPunct="1"/>
            <a:endParaRPr lang="en-US" altLang="zh-CN" sz="280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25824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42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42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4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214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3120</Words>
  <Application>Microsoft Office PowerPoint</Application>
  <PresentationFormat>宽屏</PresentationFormat>
  <Paragraphs>598</Paragraphs>
  <Slides>44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8" baseType="lpstr">
      <vt:lpstr>方正舒体</vt:lpstr>
      <vt:lpstr>方正姚体</vt:lpstr>
      <vt:lpstr>黑体</vt:lpstr>
      <vt:lpstr>楷体_GB2312</vt:lpstr>
      <vt:lpstr>隶书</vt:lpstr>
      <vt:lpstr>宋体</vt:lpstr>
      <vt:lpstr>Arial</vt:lpstr>
      <vt:lpstr>Arial Black</vt:lpstr>
      <vt:lpstr>Calibri</vt:lpstr>
      <vt:lpstr>Calibri Light</vt:lpstr>
      <vt:lpstr>Monotype Sorts</vt:lpstr>
      <vt:lpstr>Times New Roman</vt:lpstr>
      <vt:lpstr>Wingdings</vt:lpstr>
      <vt:lpstr>Office 主题</vt:lpstr>
      <vt:lpstr>PowerPoint 演示文稿</vt:lpstr>
      <vt:lpstr>第十三章</vt:lpstr>
      <vt:lpstr> 本章要点</vt:lpstr>
      <vt:lpstr> 主要内容</vt:lpstr>
      <vt:lpstr>§13.1 C文件概述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sz</dc:creator>
  <cp:lastModifiedBy>sz</cp:lastModifiedBy>
  <cp:revision>1</cp:revision>
  <dcterms:created xsi:type="dcterms:W3CDTF">2018-07-18T12:38:55Z</dcterms:created>
  <dcterms:modified xsi:type="dcterms:W3CDTF">2018-07-18T12:39:31Z</dcterms:modified>
</cp:coreProperties>
</file>