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11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A21D6-C668-446E-B7F0-4370673C49E1}" type="datetimeFigureOut">
              <a:rPr lang="zh-CN" altLang="en-US" smtClean="0"/>
              <a:t>2018/7/18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7BB0A-1FFA-4692-BBBE-F0D0D639047B}" type="slidenum">
              <a:rPr lang="zh-CN" altLang="en-US" smtClean="0"/>
              <a:t>‹#›</a:t>
            </a:fld>
            <a:endParaRPr lang="zh-CN" altLang="en-US"/>
          </a:p>
        </p:txBody>
      </p:sp>
    </p:spTree>
    <p:extLst>
      <p:ext uri="{BB962C8B-B14F-4D97-AF65-F5344CB8AC3E}">
        <p14:creationId xmlns:p14="http://schemas.microsoft.com/office/powerpoint/2010/main" val="1500630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Rot="1" noChangeAspect="1" noChangeArrowheads="1" noTextEdit="1"/>
          </p:cNvSpPr>
          <p:nvPr>
            <p:ph type="sldImg"/>
          </p:nvPr>
        </p:nvSpPr>
        <p:spPr>
          <a:xfrm>
            <a:off x="1371600" y="1143000"/>
            <a:ext cx="4114800" cy="3086100"/>
          </a:xfrm>
          <a:ln/>
        </p:spPr>
      </p:sp>
      <p:sp>
        <p:nvSpPr>
          <p:cNvPr id="8724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mtClean="0"/>
          </a:p>
        </p:txBody>
      </p:sp>
    </p:spTree>
    <p:extLst>
      <p:ext uri="{BB962C8B-B14F-4D97-AF65-F5344CB8AC3E}">
        <p14:creationId xmlns:p14="http://schemas.microsoft.com/office/powerpoint/2010/main" val="821882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295404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20503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825776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91440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76400"/>
            <a:ext cx="66294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14400" y="3695700"/>
            <a:ext cx="66294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35570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419196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394482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228093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3161933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67989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422659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291288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93C1D61-089C-4100-9AE3-5DAB58966209}" type="datetimeFigureOut">
              <a:rPr lang="zh-CN" altLang="en-US" smtClean="0"/>
              <a:t>2018/7/18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176579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C1D61-089C-4100-9AE3-5DAB58966209}" type="datetimeFigureOut">
              <a:rPr lang="zh-CN" altLang="en-US" smtClean="0"/>
              <a:t>2018/7/18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D85D0-5158-4A42-A70F-76F8AFE1C16E}" type="slidenum">
              <a:rPr lang="zh-CN" altLang="en-US" smtClean="0"/>
              <a:t>‹#›</a:t>
            </a:fld>
            <a:endParaRPr lang="zh-CN" altLang="en-US"/>
          </a:p>
        </p:txBody>
      </p:sp>
    </p:spTree>
    <p:extLst>
      <p:ext uri="{BB962C8B-B14F-4D97-AF65-F5344CB8AC3E}">
        <p14:creationId xmlns:p14="http://schemas.microsoft.com/office/powerpoint/2010/main" val="42444709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ChangeArrowheads="1"/>
          </p:cNvSpPr>
          <p:nvPr/>
        </p:nvSpPr>
        <p:spPr bwMode="auto">
          <a:xfrm>
            <a:off x="457200" y="457200"/>
            <a:ext cx="807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endParaRPr lang="zh-CN" altLang="zh-CN" sz="2000" b="1">
              <a:latin typeface="楷体_GB2312" pitchFamily="49" charset="-122"/>
              <a:ea typeface="楷体_GB2312" pitchFamily="49" charset="-122"/>
            </a:endParaRPr>
          </a:p>
        </p:txBody>
      </p:sp>
      <p:sp>
        <p:nvSpPr>
          <p:cNvPr id="1245187" name="Rectangle 3"/>
          <p:cNvSpPr>
            <a:spLocks noGrp="1" noChangeArrowheads="1"/>
          </p:cNvSpPr>
          <p:nvPr>
            <p:ph type="ctrTitle"/>
          </p:nvPr>
        </p:nvSpPr>
        <p:spPr>
          <a:xfrm>
            <a:off x="827088" y="1125540"/>
            <a:ext cx="7848600" cy="1366837"/>
          </a:xfrm>
        </p:spPr>
        <p:txBody>
          <a:bodyPr/>
          <a:lstStyle/>
          <a:p>
            <a:pPr>
              <a:defRPr/>
            </a:pPr>
            <a:r>
              <a:rPr lang="zh-CN" altLang="en-US" sz="8800" dirty="0">
                <a:solidFill>
                  <a:srgbClr val="CC0000"/>
                </a:solidFill>
                <a:latin typeface="Arial Black" pitchFamily="34" charset="0"/>
                <a:ea typeface="方正舒体" pitchFamily="2" charset="-122"/>
              </a:rPr>
              <a:t>第九章</a:t>
            </a:r>
            <a:endParaRPr lang="zh-CN" altLang="en-US" sz="8800" dirty="0">
              <a:solidFill>
                <a:srgbClr val="CC0000"/>
              </a:solidFill>
              <a:latin typeface="Arial Black" pitchFamily="34" charset="0"/>
              <a:ea typeface="方正舒体" pitchFamily="2" charset="-122"/>
            </a:endParaRPr>
          </a:p>
        </p:txBody>
      </p:sp>
      <p:sp>
        <p:nvSpPr>
          <p:cNvPr id="1245188" name="WordArt 4"/>
          <p:cNvSpPr>
            <a:spLocks noChangeArrowheads="1" noChangeShapeType="1" noTextEdit="1"/>
          </p:cNvSpPr>
          <p:nvPr/>
        </p:nvSpPr>
        <p:spPr bwMode="auto">
          <a:xfrm>
            <a:off x="1908175" y="3068640"/>
            <a:ext cx="5545138" cy="1296987"/>
          </a:xfrm>
          <a:prstGeom prst="rect">
            <a:avLst/>
          </a:prstGeom>
        </p:spPr>
        <p:txBody>
          <a:bodyPr wrap="none" fromWordArt="1">
            <a:prstTxWarp prst="textPlain">
              <a:avLst>
                <a:gd name="adj" fmla="val 50000"/>
              </a:avLst>
            </a:prstTxWarp>
          </a:bodyPr>
          <a:lstStyle/>
          <a:p>
            <a:r>
              <a:rPr lang="zh-CN" altLang="en-US" sz="4400" b="1" kern="10">
                <a:ln w="19050">
                  <a:solidFill>
                    <a:srgbClr val="99CCFF"/>
                  </a:solidFill>
                  <a:round/>
                  <a:headEnd/>
                  <a:tailE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rPr>
              <a:t>预处理命令</a:t>
            </a:r>
          </a:p>
        </p:txBody>
      </p:sp>
    </p:spTree>
    <p:extLst>
      <p:ext uri="{BB962C8B-B14F-4D97-AF65-F5344CB8AC3E}">
        <p14:creationId xmlns:p14="http://schemas.microsoft.com/office/powerpoint/2010/main" val="3150825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245188"/>
                                        </p:tgtEl>
                                        <p:attrNameLst>
                                          <p:attrName>style.visibility</p:attrName>
                                        </p:attrNameLst>
                                      </p:cBhvr>
                                      <p:to>
                                        <p:strVal val="visible"/>
                                      </p:to>
                                    </p:set>
                                    <p:anim calcmode="lin" valueType="num">
                                      <p:cBhvr>
                                        <p:cTn id="7" dur="500" fill="hold"/>
                                        <p:tgtEl>
                                          <p:spTgt spid="1245188"/>
                                        </p:tgtEl>
                                        <p:attrNameLst>
                                          <p:attrName>ppt_w</p:attrName>
                                        </p:attrNameLst>
                                      </p:cBhvr>
                                      <p:tavLst>
                                        <p:tav tm="0">
                                          <p:val>
                                            <p:fltVal val="0"/>
                                          </p:val>
                                        </p:tav>
                                        <p:tav tm="100000">
                                          <p:val>
                                            <p:strVal val="#ppt_w"/>
                                          </p:val>
                                        </p:tav>
                                      </p:tavLst>
                                    </p:anim>
                                    <p:anim calcmode="lin" valueType="num">
                                      <p:cBhvr>
                                        <p:cTn id="8" dur="500" fill="hold"/>
                                        <p:tgtEl>
                                          <p:spTgt spid="1245188"/>
                                        </p:tgtEl>
                                        <p:attrNameLst>
                                          <p:attrName>ppt_h</p:attrName>
                                        </p:attrNameLst>
                                      </p:cBhvr>
                                      <p:tavLst>
                                        <p:tav tm="0">
                                          <p:val>
                                            <p:fltVal val="0"/>
                                          </p:val>
                                        </p:tav>
                                        <p:tav tm="100000">
                                          <p:val>
                                            <p:strVal val="#ppt_h"/>
                                          </p:val>
                                        </p:tav>
                                      </p:tavLst>
                                    </p:anim>
                                    <p:anim calcmode="lin" valueType="num">
                                      <p:cBhvr>
                                        <p:cTn id="9" dur="500" fill="hold"/>
                                        <p:tgtEl>
                                          <p:spTgt spid="1245188"/>
                                        </p:tgtEl>
                                        <p:attrNameLst>
                                          <p:attrName>ppt_x</p:attrName>
                                        </p:attrNameLst>
                                      </p:cBhvr>
                                      <p:tavLst>
                                        <p:tav tm="0">
                                          <p:val>
                                            <p:fltVal val="0.5"/>
                                          </p:val>
                                        </p:tav>
                                        <p:tav tm="100000">
                                          <p:val>
                                            <p:strVal val="#ppt_x"/>
                                          </p:val>
                                        </p:tav>
                                      </p:tavLst>
                                    </p:anim>
                                    <p:anim calcmode="lin" valueType="num">
                                      <p:cBhvr>
                                        <p:cTn id="10" dur="500" fill="hold"/>
                                        <p:tgtEl>
                                          <p:spTgt spid="1245188"/>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124518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518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ChangeArrowheads="1"/>
          </p:cNvSpPr>
          <p:nvPr/>
        </p:nvSpPr>
        <p:spPr bwMode="auto">
          <a:xfrm>
            <a:off x="323852" y="1052515"/>
            <a:ext cx="8207375" cy="93662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(7) </a:t>
            </a:r>
            <a:r>
              <a:rPr kumimoji="1" lang="zh-CN" altLang="en-US" sz="2800">
                <a:solidFill>
                  <a:schemeClr val="accent2"/>
                </a:solidFill>
                <a:latin typeface="楷体_GB2312" pitchFamily="49" charset="-122"/>
                <a:ea typeface="楷体_GB2312" pitchFamily="49" charset="-122"/>
              </a:rPr>
              <a:t>在进行宏定义时，可以引用已定义的宏名，可以层层置换。 </a:t>
            </a:r>
          </a:p>
        </p:txBody>
      </p:sp>
      <p:sp>
        <p:nvSpPr>
          <p:cNvPr id="1257475" name="Rectangle 3"/>
          <p:cNvSpPr>
            <a:spLocks noChangeArrowheads="1"/>
          </p:cNvSpPr>
          <p:nvPr/>
        </p:nvSpPr>
        <p:spPr bwMode="auto">
          <a:xfrm>
            <a:off x="541338" y="188913"/>
            <a:ext cx="1421864" cy="793730"/>
          </a:xfrm>
          <a:prstGeom prst="rect">
            <a:avLst/>
          </a:prstGeom>
          <a:noFill/>
          <a:ln w="9525" algn="ctr">
            <a:noFill/>
            <a:miter lim="800000"/>
            <a:headEnd/>
            <a:tailEnd/>
          </a:ln>
          <a:effectLst/>
        </p:spPr>
        <p:txBody>
          <a:bodyPr wrap="none" lIns="92075" tIns="154800" rIns="92075" bIns="46038">
            <a:spAutoFit/>
            <a:flatTx/>
          </a:bodyPr>
          <a:lstStyle/>
          <a:p>
            <a:pPr defTabSz="762000" eaLnBrk="0" hangingPunct="0">
              <a:lnSpc>
                <a:spcPct val="120000"/>
              </a:lnSpc>
              <a:spcBef>
                <a:spcPct val="5000"/>
              </a:spcBef>
              <a:defRPr/>
            </a:pPr>
            <a:r>
              <a:rPr kumimoji="1" lang="zh-CN" altLang="en-US" sz="3200" b="1" u="sng">
                <a:solidFill>
                  <a:srgbClr val="CC0000"/>
                </a:solidFill>
                <a:effectLst>
                  <a:outerShdw blurRad="38100" dist="38100" dir="2700000" algn="tl">
                    <a:srgbClr val="C0C0C0"/>
                  </a:outerShdw>
                </a:effectLst>
                <a:latin typeface="方正姚体" pitchFamily="2" charset="-122"/>
                <a:ea typeface="方正姚体" pitchFamily="2" charset="-122"/>
              </a:rPr>
              <a:t>说明：</a:t>
            </a:r>
          </a:p>
        </p:txBody>
      </p:sp>
      <p:sp>
        <p:nvSpPr>
          <p:cNvPr id="1257476" name="Rectangle 4"/>
          <p:cNvSpPr>
            <a:spLocks noChangeArrowheads="1"/>
          </p:cNvSpPr>
          <p:nvPr/>
        </p:nvSpPr>
        <p:spPr bwMode="auto">
          <a:xfrm>
            <a:off x="323852" y="2565402"/>
            <a:ext cx="5400675" cy="410527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2800">
                <a:solidFill>
                  <a:schemeClr val="bg1"/>
                </a:solidFill>
                <a:latin typeface="楷体_GB2312" pitchFamily="49" charset="-122"/>
                <a:ea typeface="楷体_GB2312" pitchFamily="49" charset="-122"/>
              </a:rPr>
              <a:t>#include &lt;stdio.h&gt;</a:t>
            </a:r>
          </a:p>
          <a:p>
            <a:pPr algn="l"/>
            <a:r>
              <a:rPr kumimoji="1" lang="en-US" altLang="zh-CN" sz="2800">
                <a:solidFill>
                  <a:schemeClr val="bg1"/>
                </a:solidFill>
                <a:latin typeface="楷体_GB2312" pitchFamily="49" charset="-122"/>
                <a:ea typeface="楷体_GB2312" pitchFamily="49" charset="-122"/>
              </a:rPr>
              <a:t>#define R 3.0</a:t>
            </a:r>
          </a:p>
          <a:p>
            <a:pPr algn="l"/>
            <a:r>
              <a:rPr kumimoji="1" lang="en-US" altLang="zh-CN" sz="2800">
                <a:solidFill>
                  <a:schemeClr val="bg1"/>
                </a:solidFill>
                <a:latin typeface="楷体_GB2312" pitchFamily="49" charset="-122"/>
                <a:ea typeface="楷体_GB2312" pitchFamily="49" charset="-122"/>
              </a:rPr>
              <a:t>#define PI 3.1415926</a:t>
            </a:r>
          </a:p>
          <a:p>
            <a:pPr algn="l"/>
            <a:r>
              <a:rPr kumimoji="1" lang="en-US" altLang="zh-CN" sz="2800">
                <a:solidFill>
                  <a:schemeClr val="bg1"/>
                </a:solidFill>
                <a:latin typeface="楷体_GB2312" pitchFamily="49" charset="-122"/>
                <a:ea typeface="楷体_GB2312" pitchFamily="49" charset="-122"/>
              </a:rPr>
              <a:t>#define L 2*</a:t>
            </a:r>
            <a:r>
              <a:rPr kumimoji="1" lang="en-US" altLang="zh-CN" sz="2800">
                <a:solidFill>
                  <a:srgbClr val="FFFF00"/>
                </a:solidFill>
                <a:latin typeface="楷体_GB2312" pitchFamily="49" charset="-122"/>
                <a:ea typeface="楷体_GB2312" pitchFamily="49" charset="-122"/>
              </a:rPr>
              <a:t>PI</a:t>
            </a:r>
            <a:r>
              <a:rPr kumimoji="1" lang="en-US" altLang="zh-CN" sz="2800">
                <a:solidFill>
                  <a:schemeClr val="bg1"/>
                </a:solidFill>
                <a:latin typeface="楷体_GB2312" pitchFamily="49" charset="-122"/>
                <a:ea typeface="楷体_GB2312" pitchFamily="49" charset="-122"/>
              </a:rPr>
              <a:t>*R</a:t>
            </a:r>
          </a:p>
          <a:p>
            <a:pPr algn="l"/>
            <a:r>
              <a:rPr kumimoji="1" lang="en-US" altLang="zh-CN" sz="2800">
                <a:solidFill>
                  <a:schemeClr val="bg1"/>
                </a:solidFill>
                <a:latin typeface="楷体_GB2312" pitchFamily="49" charset="-122"/>
                <a:ea typeface="楷体_GB2312" pitchFamily="49" charset="-122"/>
              </a:rPr>
              <a:t>#define S </a:t>
            </a:r>
            <a:r>
              <a:rPr kumimoji="1" lang="en-US" altLang="zh-CN" sz="2800">
                <a:solidFill>
                  <a:srgbClr val="FFFF00"/>
                </a:solidFill>
                <a:latin typeface="楷体_GB2312" pitchFamily="49" charset="-122"/>
                <a:ea typeface="楷体_GB2312" pitchFamily="49" charset="-122"/>
              </a:rPr>
              <a:t>PI</a:t>
            </a:r>
            <a:r>
              <a:rPr kumimoji="1" lang="en-US" altLang="zh-CN" sz="2800">
                <a:solidFill>
                  <a:schemeClr val="bg1"/>
                </a:solidFill>
                <a:latin typeface="楷体_GB2312" pitchFamily="49" charset="-122"/>
                <a:ea typeface="楷体_GB2312" pitchFamily="49" charset="-122"/>
              </a:rPr>
              <a:t>*R*R</a:t>
            </a:r>
          </a:p>
          <a:p>
            <a:pPr algn="l"/>
            <a:r>
              <a:rPr kumimoji="1" lang="en-US" altLang="zh-CN" sz="2800">
                <a:solidFill>
                  <a:schemeClr val="bg1"/>
                </a:solidFill>
                <a:latin typeface="楷体_GB2312" pitchFamily="49" charset="-122"/>
                <a:ea typeface="楷体_GB2312" pitchFamily="49" charset="-122"/>
              </a:rPr>
              <a:t>void  main()</a:t>
            </a:r>
          </a:p>
          <a:p>
            <a:pPr algn="l"/>
            <a:r>
              <a:rPr kumimoji="1" lang="en-US" altLang="zh-CN" sz="2800">
                <a:solidFill>
                  <a:schemeClr val="bg1"/>
                </a:solidFill>
                <a:latin typeface="楷体_GB2312" pitchFamily="49" charset="-122"/>
                <a:ea typeface="楷体_GB2312" pitchFamily="49" charset="-122"/>
              </a:rPr>
              <a:t>{</a:t>
            </a:r>
          </a:p>
          <a:p>
            <a:pPr algn="l"/>
            <a:r>
              <a:rPr kumimoji="1" lang="en-US" altLang="zh-CN" sz="2800">
                <a:solidFill>
                  <a:schemeClr val="bg1"/>
                </a:solidFill>
                <a:latin typeface="楷体_GB2312" pitchFamily="49" charset="-122"/>
                <a:ea typeface="楷体_GB2312" pitchFamily="49" charset="-122"/>
              </a:rPr>
              <a:t> printf("L=%f\nS=%f\n",L,S);</a:t>
            </a:r>
          </a:p>
          <a:p>
            <a:pPr algn="l"/>
            <a:r>
              <a:rPr kumimoji="1" lang="en-US" altLang="zh-CN" sz="2800">
                <a:solidFill>
                  <a:schemeClr val="bg1"/>
                </a:solidFill>
                <a:latin typeface="楷体_GB2312" pitchFamily="49" charset="-122"/>
                <a:ea typeface="楷体_GB2312" pitchFamily="49" charset="-122"/>
              </a:rPr>
              <a:t>}</a:t>
            </a:r>
          </a:p>
        </p:txBody>
      </p:sp>
      <p:sp>
        <p:nvSpPr>
          <p:cNvPr id="1257477" name="Rectangle 5"/>
          <p:cNvSpPr>
            <a:spLocks noChangeArrowheads="1"/>
          </p:cNvSpPr>
          <p:nvPr/>
        </p:nvSpPr>
        <p:spPr bwMode="auto">
          <a:xfrm>
            <a:off x="5867402" y="2565402"/>
            <a:ext cx="3040063" cy="688975"/>
          </a:xfrm>
          <a:prstGeom prst="rect">
            <a:avLst/>
          </a:prstGeom>
          <a:noFill/>
          <a:ln w="9525" algn="ctr">
            <a:noFill/>
            <a:miter lim="800000"/>
            <a:headEnd/>
            <a:tailEnd/>
          </a:ln>
          <a:effectLst/>
        </p:spPr>
        <p:txBody>
          <a:bodyPr wrap="none" lIns="92075" tIns="154800" rIns="92075" bIns="46038" anchor="ctr">
            <a:spAutoFit/>
          </a:bodyPr>
          <a:lstStyle/>
          <a:p>
            <a:pPr algn="l">
              <a:defRPr/>
            </a:pPr>
            <a:r>
              <a:rPr kumimoji="1" lang="zh-CN" altLang="en-US" sz="3200" b="1">
                <a:solidFill>
                  <a:schemeClr val="accent2"/>
                </a:solidFill>
                <a:latin typeface="宋体" pitchFamily="2" charset="-122"/>
              </a:rPr>
              <a:t>运行情况如下：</a:t>
            </a:r>
            <a:endParaRPr kumimoji="1" lang="zh-CN" altLang="en-US" sz="3200" b="1">
              <a:solidFill>
                <a:schemeClr val="accent2"/>
              </a:solidFill>
              <a:effectLst>
                <a:outerShdw blurRad="38100" dist="38100" dir="2700000" algn="tl">
                  <a:srgbClr val="C0C0C0"/>
                </a:outerShdw>
              </a:effectLst>
              <a:latin typeface="宋体" pitchFamily="2" charset="-122"/>
            </a:endParaRPr>
          </a:p>
        </p:txBody>
      </p:sp>
      <p:sp>
        <p:nvSpPr>
          <p:cNvPr id="1257478" name="Rectangle 6"/>
          <p:cNvSpPr>
            <a:spLocks noChangeArrowheads="1"/>
          </p:cNvSpPr>
          <p:nvPr/>
        </p:nvSpPr>
        <p:spPr bwMode="auto">
          <a:xfrm>
            <a:off x="6156327" y="3357565"/>
            <a:ext cx="2447925" cy="1081087"/>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chemeClr val="bg1"/>
                </a:solidFill>
                <a:latin typeface="楷体_GB2312" pitchFamily="49" charset="-122"/>
                <a:ea typeface="楷体_GB2312" pitchFamily="49" charset="-122"/>
              </a:rPr>
              <a:t>L=18.849556</a:t>
            </a:r>
          </a:p>
          <a:p>
            <a:pPr algn="l">
              <a:spcBef>
                <a:spcPct val="20000"/>
              </a:spcBef>
            </a:pPr>
            <a:r>
              <a:rPr kumimoji="1" lang="en-US" altLang="zh-CN" sz="2800">
                <a:solidFill>
                  <a:schemeClr val="bg1"/>
                </a:solidFill>
                <a:latin typeface="楷体_GB2312" pitchFamily="49" charset="-122"/>
                <a:ea typeface="楷体_GB2312" pitchFamily="49" charset="-122"/>
              </a:rPr>
              <a:t>S=28.274333</a:t>
            </a:r>
          </a:p>
        </p:txBody>
      </p:sp>
      <p:sp>
        <p:nvSpPr>
          <p:cNvPr id="1257479" name="Rectangle 7"/>
          <p:cNvSpPr>
            <a:spLocks noChangeArrowheads="1"/>
          </p:cNvSpPr>
          <p:nvPr/>
        </p:nvSpPr>
        <p:spPr bwMode="auto">
          <a:xfrm>
            <a:off x="250827" y="1844677"/>
            <a:ext cx="7345363" cy="688975"/>
          </a:xfrm>
          <a:prstGeom prst="rect">
            <a:avLst/>
          </a:prstGeom>
          <a:noFill/>
          <a:ln w="9525" algn="ctr">
            <a:noFill/>
            <a:miter lim="800000"/>
            <a:headEnd/>
            <a:tailEnd/>
          </a:ln>
          <a:effectLst/>
        </p:spPr>
        <p:txBody>
          <a:bodyPr lIns="92075" tIns="154800" rIns="92075" bIns="46038">
            <a:spAutoFit/>
            <a:flatTx/>
          </a:bodyPr>
          <a:lstStyle/>
          <a:p>
            <a:pPr defTabSz="762000" eaLnBrk="0" hangingPunct="0">
              <a:spcBef>
                <a:spcPct val="20000"/>
              </a:spcBef>
              <a:defRPr/>
            </a:pPr>
            <a:r>
              <a:rPr kumimoji="1" lang="zh-CN" altLang="en-US" sz="3200" b="1" dirty="0" smtClean="0">
                <a:solidFill>
                  <a:srgbClr val="663300"/>
                </a:solidFill>
                <a:latin typeface="宋体" pitchFamily="2" charset="-122"/>
              </a:rPr>
              <a:t>例</a:t>
            </a:r>
            <a:r>
              <a:rPr kumimoji="1" lang="en-US" altLang="zh-CN" sz="3200" b="1" dirty="0">
                <a:solidFill>
                  <a:srgbClr val="663300"/>
                </a:solidFill>
                <a:latin typeface="宋体" pitchFamily="2" charset="-122"/>
              </a:rPr>
              <a:t>7</a:t>
            </a:r>
            <a:r>
              <a:rPr kumimoji="1" lang="en-US" altLang="zh-CN" sz="3200" b="1" dirty="0" smtClean="0">
                <a:solidFill>
                  <a:srgbClr val="663300"/>
                </a:solidFill>
                <a:latin typeface="宋体" pitchFamily="2" charset="-122"/>
              </a:rPr>
              <a:t>.2 </a:t>
            </a:r>
            <a:r>
              <a:rPr kumimoji="1" lang="zh-CN" altLang="en-US" sz="3200" b="1" dirty="0">
                <a:solidFill>
                  <a:srgbClr val="663300"/>
                </a:solidFill>
                <a:latin typeface="宋体" pitchFamily="2" charset="-122"/>
              </a:rPr>
              <a:t>在宏定义中引用已定义的宏名</a:t>
            </a:r>
            <a:r>
              <a:rPr kumimoji="1" lang="zh-CN" altLang="en-US" sz="3200" b="1" dirty="0">
                <a:solidFill>
                  <a:srgbClr val="990099"/>
                </a:solidFill>
                <a:effectLst>
                  <a:outerShdw blurRad="38100" dist="38100" dir="2700000" algn="tl">
                    <a:srgbClr val="C0C0C0"/>
                  </a:outerShdw>
                </a:effectLst>
                <a:latin typeface="宋体" pitchFamily="2" charset="-122"/>
              </a:rPr>
              <a:t> </a:t>
            </a:r>
          </a:p>
        </p:txBody>
      </p:sp>
    </p:spTree>
    <p:extLst>
      <p:ext uri="{BB962C8B-B14F-4D97-AF65-F5344CB8AC3E}">
        <p14:creationId xmlns:p14="http://schemas.microsoft.com/office/powerpoint/2010/main" val="2751683559"/>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57479"/>
                                        </p:tgtEl>
                                        <p:attrNameLst>
                                          <p:attrName>style.visibility</p:attrName>
                                        </p:attrNameLst>
                                      </p:cBhvr>
                                      <p:to>
                                        <p:strVal val="visible"/>
                                      </p:to>
                                    </p:set>
                                    <p:animEffect transition="in" filter="wipe(down)">
                                      <p:cBhvr>
                                        <p:cTn id="7" dur="500"/>
                                        <p:tgtEl>
                                          <p:spTgt spid="12574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7476"/>
                                        </p:tgtEl>
                                        <p:attrNameLst>
                                          <p:attrName>style.visibility</p:attrName>
                                        </p:attrNameLst>
                                      </p:cBhvr>
                                      <p:to>
                                        <p:strVal val="visible"/>
                                      </p:to>
                                    </p:set>
                                    <p:animEffect transition="in" filter="wipe(up)">
                                      <p:cBhvr>
                                        <p:cTn id="12" dur="1000"/>
                                        <p:tgtEl>
                                          <p:spTgt spid="12574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57477"/>
                                        </p:tgtEl>
                                        <p:attrNameLst>
                                          <p:attrName>style.visibility</p:attrName>
                                        </p:attrNameLst>
                                      </p:cBhvr>
                                      <p:to>
                                        <p:strVal val="visible"/>
                                      </p:to>
                                    </p:set>
                                    <p:animEffect transition="in" filter="diamond(in)">
                                      <p:cBhvr>
                                        <p:cTn id="17" dur="500"/>
                                        <p:tgtEl>
                                          <p:spTgt spid="1257477"/>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257478"/>
                                        </p:tgtEl>
                                        <p:attrNameLst>
                                          <p:attrName>style.visibility</p:attrName>
                                        </p:attrNameLst>
                                      </p:cBhvr>
                                      <p:to>
                                        <p:strVal val="visible"/>
                                      </p:to>
                                    </p:set>
                                    <p:animEffect transition="in" filter="wipe(up)">
                                      <p:cBhvr>
                                        <p:cTn id="21" dur="1000"/>
                                        <p:tgtEl>
                                          <p:spTgt spid="1257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476" grpId="0" animBg="1" autoUpdateAnimBg="0"/>
      <p:bldP spid="1257477" grpId="0"/>
      <p:bldP spid="1257478" grpId="0" animBg="1" autoUpdateAnimBg="0"/>
      <p:bldP spid="12574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ChangeArrowheads="1"/>
          </p:cNvSpPr>
          <p:nvPr/>
        </p:nvSpPr>
        <p:spPr bwMode="auto">
          <a:xfrm>
            <a:off x="684213" y="825658"/>
            <a:ext cx="7885112" cy="25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zh-CN" sz="2800">
                <a:solidFill>
                  <a:schemeClr val="accent2"/>
                </a:solidFill>
                <a:latin typeface="楷体_GB2312" pitchFamily="49" charset="-122"/>
                <a:ea typeface="楷体_GB2312" pitchFamily="49" charset="-122"/>
              </a:rPr>
              <a:t>经过宏展开后，</a:t>
            </a:r>
            <a:r>
              <a:rPr kumimoji="1" lang="en-US" altLang="zh-CN" sz="2800">
                <a:solidFill>
                  <a:schemeClr val="accent2"/>
                </a:solidFill>
                <a:latin typeface="方正姚体" panose="02010601030101010101" pitchFamily="2" charset="-122"/>
                <a:ea typeface="方正姚体" panose="02010601030101010101" pitchFamily="2" charset="-122"/>
              </a:rPr>
              <a:t>printf</a:t>
            </a:r>
            <a:r>
              <a:rPr kumimoji="1" lang="zh-CN" altLang="zh-CN" sz="2800">
                <a:solidFill>
                  <a:schemeClr val="accent2"/>
                </a:solidFill>
                <a:latin typeface="楷体_GB2312" pitchFamily="49" charset="-122"/>
                <a:ea typeface="楷体_GB2312" pitchFamily="49" charset="-122"/>
              </a:rPr>
              <a:t>函数中的输出项Ｌ被展开为</a:t>
            </a:r>
            <a:r>
              <a:rPr kumimoji="1" lang="en-US" altLang="zh-CN" sz="2800">
                <a:solidFill>
                  <a:schemeClr val="accent2"/>
                </a:solidFill>
                <a:latin typeface="楷体_GB2312" pitchFamily="49" charset="-122"/>
                <a:ea typeface="楷体_GB2312" pitchFamily="49" charset="-122"/>
              </a:rPr>
              <a:t>:</a:t>
            </a:r>
          </a:p>
          <a:p>
            <a:pPr algn="l">
              <a:spcBef>
                <a:spcPct val="20000"/>
              </a:spcBef>
            </a:pPr>
            <a:r>
              <a:rPr kumimoji="1" lang="en-US" altLang="zh-CN" sz="2800">
                <a:solidFill>
                  <a:schemeClr val="accent2"/>
                </a:solidFill>
                <a:latin typeface="楷体_GB2312" pitchFamily="49" charset="-122"/>
                <a:ea typeface="楷体_GB2312" pitchFamily="49" charset="-122"/>
              </a:rPr>
              <a:t>    </a:t>
            </a:r>
            <a:r>
              <a:rPr kumimoji="1" lang="en-US" altLang="zh-CN" sz="2800">
                <a:solidFill>
                  <a:srgbClr val="CC0000"/>
                </a:solidFill>
                <a:latin typeface="楷体_GB2312" pitchFamily="49" charset="-122"/>
                <a:ea typeface="楷体_GB2312" pitchFamily="49" charset="-122"/>
              </a:rPr>
              <a:t>2*3.1415926*3.0</a:t>
            </a:r>
          </a:p>
          <a:p>
            <a:pPr algn="l">
              <a:spcBef>
                <a:spcPct val="20000"/>
              </a:spcBef>
            </a:pPr>
            <a:r>
              <a:rPr kumimoji="1" lang="zh-CN" altLang="en-US" sz="2800">
                <a:solidFill>
                  <a:schemeClr val="accent2"/>
                </a:solidFill>
                <a:latin typeface="楷体_GB2312" pitchFamily="49" charset="-122"/>
                <a:ea typeface="楷体_GB2312" pitchFamily="49" charset="-122"/>
              </a:rPr>
              <a:t>Ｓ展开为</a:t>
            </a:r>
          </a:p>
          <a:p>
            <a:pPr algn="l">
              <a:spcBef>
                <a:spcPct val="20000"/>
              </a:spcBef>
            </a:pPr>
            <a:r>
              <a:rPr kumimoji="1" lang="zh-CN" altLang="en-US" sz="2800">
                <a:solidFill>
                  <a:schemeClr val="accent2"/>
                </a:solidFill>
                <a:latin typeface="楷体_GB2312" pitchFamily="49" charset="-122"/>
                <a:ea typeface="楷体_GB2312" pitchFamily="49" charset="-122"/>
              </a:rPr>
              <a:t>    </a:t>
            </a:r>
            <a:r>
              <a:rPr kumimoji="1" lang="en-US" altLang="zh-CN" sz="2800">
                <a:solidFill>
                  <a:srgbClr val="CC0000"/>
                </a:solidFill>
                <a:latin typeface="楷体_GB2312" pitchFamily="49" charset="-122"/>
                <a:ea typeface="楷体_GB2312" pitchFamily="49" charset="-122"/>
              </a:rPr>
              <a:t>3.1415926*3.0*3.0</a:t>
            </a:r>
          </a:p>
          <a:p>
            <a:pPr algn="l">
              <a:spcBef>
                <a:spcPct val="20000"/>
              </a:spcBef>
            </a:pPr>
            <a:r>
              <a:rPr kumimoji="1" lang="en-US" altLang="zh-CN" sz="2800">
                <a:solidFill>
                  <a:schemeClr val="accent2"/>
                </a:solidFill>
                <a:latin typeface="方正姚体" panose="02010601030101010101" pitchFamily="2" charset="-122"/>
                <a:ea typeface="方正姚体" panose="02010601030101010101" pitchFamily="2" charset="-122"/>
              </a:rPr>
              <a:t>printf</a:t>
            </a:r>
            <a:r>
              <a:rPr kumimoji="1" lang="zh-CN" altLang="en-US" sz="2800">
                <a:solidFill>
                  <a:schemeClr val="accent2"/>
                </a:solidFill>
                <a:latin typeface="楷体_GB2312" pitchFamily="49" charset="-122"/>
                <a:ea typeface="楷体_GB2312" pitchFamily="49" charset="-122"/>
              </a:rPr>
              <a:t>函数调用语句展开为</a:t>
            </a:r>
            <a:r>
              <a:rPr kumimoji="1" lang="en-US" altLang="zh-CN" sz="2800">
                <a:solidFill>
                  <a:schemeClr val="accent2"/>
                </a:solidFill>
                <a:latin typeface="楷体_GB2312" pitchFamily="49" charset="-122"/>
                <a:ea typeface="楷体_GB2312" pitchFamily="49" charset="-122"/>
              </a:rPr>
              <a:t>:</a:t>
            </a:r>
          </a:p>
        </p:txBody>
      </p:sp>
      <p:sp>
        <p:nvSpPr>
          <p:cNvPr id="1258499" name="Rectangle 3"/>
          <p:cNvSpPr>
            <a:spLocks noChangeArrowheads="1"/>
          </p:cNvSpPr>
          <p:nvPr/>
        </p:nvSpPr>
        <p:spPr bwMode="auto">
          <a:xfrm>
            <a:off x="1692275" y="3789365"/>
            <a:ext cx="6580328" cy="128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154800" rIns="92075" bIns="46038">
            <a:spAutoFit/>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a:solidFill>
                  <a:srgbClr val="CC0000"/>
                </a:solidFill>
                <a:latin typeface="方正姚体" panose="02010601030101010101" pitchFamily="2" charset="-122"/>
                <a:ea typeface="方正姚体" panose="02010601030101010101" pitchFamily="2" charset="-122"/>
              </a:rPr>
              <a:t>printf(</a:t>
            </a:r>
            <a:r>
              <a:rPr kumimoji="1" lang="en-US" altLang="zh-CN" sz="3200">
                <a:solidFill>
                  <a:srgbClr val="CC0000"/>
                </a:solidFill>
                <a:ea typeface="方正姚体" panose="02010601030101010101" pitchFamily="2" charset="-122"/>
              </a:rPr>
              <a:t>“</a:t>
            </a:r>
            <a:r>
              <a:rPr kumimoji="1" lang="en-US" altLang="zh-CN" sz="3200">
                <a:solidFill>
                  <a:srgbClr val="CC0000"/>
                </a:solidFill>
                <a:latin typeface="方正姚体" panose="02010601030101010101" pitchFamily="2" charset="-122"/>
                <a:ea typeface="方正姚体" panose="02010601030101010101" pitchFamily="2" charset="-122"/>
              </a:rPr>
              <a:t>L=%F\NS=%f\n</a:t>
            </a:r>
            <a:r>
              <a:rPr kumimoji="1" lang="en-US" altLang="zh-CN" sz="3200">
                <a:solidFill>
                  <a:srgbClr val="CC0000"/>
                </a:solidFill>
                <a:ea typeface="方正姚体" panose="02010601030101010101" pitchFamily="2" charset="-122"/>
              </a:rPr>
              <a:t>”</a:t>
            </a:r>
            <a:r>
              <a:rPr kumimoji="1" lang="en-US" altLang="zh-CN" sz="3200">
                <a:solidFill>
                  <a:srgbClr val="CC0000"/>
                </a:solidFill>
                <a:latin typeface="方正姚体" panose="02010601030101010101" pitchFamily="2" charset="-122"/>
                <a:ea typeface="方正姚体" panose="02010601030101010101" pitchFamily="2" charset="-122"/>
              </a:rPr>
              <a:t>,</a:t>
            </a:r>
          </a:p>
          <a:p>
            <a:pPr algn="l">
              <a:spcBef>
                <a:spcPct val="20000"/>
              </a:spcBef>
            </a:pPr>
            <a:r>
              <a:rPr kumimoji="1" lang="en-US" altLang="zh-CN" sz="3200">
                <a:solidFill>
                  <a:srgbClr val="CC0000"/>
                </a:solidFill>
                <a:latin typeface="方正姚体" panose="02010601030101010101" pitchFamily="2" charset="-122"/>
                <a:ea typeface="方正姚体" panose="02010601030101010101" pitchFamily="2" charset="-122"/>
              </a:rPr>
              <a:t>2*3.1415926*3.0,3.1415926*3.0*3.0);</a:t>
            </a:r>
            <a:endParaRPr kumimoji="1" lang="zh-CN" altLang="zh-CN" sz="3200">
              <a:solidFill>
                <a:srgbClr val="CC0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593449601"/>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withEffect">
                                  <p:stCondLst>
                                    <p:cond delay="0"/>
                                  </p:stCondLst>
                                  <p:childTnLst>
                                    <p:set>
                                      <p:cBhvr>
                                        <p:cTn id="6" dur="1" fill="hold">
                                          <p:stCondLst>
                                            <p:cond delay="0"/>
                                          </p:stCondLst>
                                        </p:cTn>
                                        <p:tgtEl>
                                          <p:spTgt spid="1258498"/>
                                        </p:tgtEl>
                                        <p:attrNameLst>
                                          <p:attrName>style.visibility</p:attrName>
                                        </p:attrNameLst>
                                      </p:cBhvr>
                                      <p:to>
                                        <p:strVal val="visible"/>
                                      </p:to>
                                    </p:set>
                                    <p:anim calcmode="lin" valueType="num">
                                      <p:cBhvr>
                                        <p:cTn id="7" dur="500" fill="hold"/>
                                        <p:tgtEl>
                                          <p:spTgt spid="1258498"/>
                                        </p:tgtEl>
                                        <p:attrNameLst>
                                          <p:attrName>ppt_x</p:attrName>
                                        </p:attrNameLst>
                                      </p:cBhvr>
                                      <p:tavLst>
                                        <p:tav tm="0">
                                          <p:val>
                                            <p:strVal val="#ppt_x"/>
                                          </p:val>
                                        </p:tav>
                                        <p:tav tm="100000">
                                          <p:val>
                                            <p:strVal val="#ppt_x"/>
                                          </p:val>
                                        </p:tav>
                                      </p:tavLst>
                                    </p:anim>
                                    <p:anim calcmode="lin" valueType="num">
                                      <p:cBhvr>
                                        <p:cTn id="8" dur="500" fill="hold"/>
                                        <p:tgtEl>
                                          <p:spTgt spid="1258498"/>
                                        </p:tgtEl>
                                        <p:attrNameLst>
                                          <p:attrName>ppt_y</p:attrName>
                                        </p:attrNameLst>
                                      </p:cBhvr>
                                      <p:tavLst>
                                        <p:tav tm="0">
                                          <p:val>
                                            <p:strVal val="#ppt_y-#ppt_h/2"/>
                                          </p:val>
                                        </p:tav>
                                        <p:tav tm="100000">
                                          <p:val>
                                            <p:strVal val="#ppt_y"/>
                                          </p:val>
                                        </p:tav>
                                      </p:tavLst>
                                    </p:anim>
                                    <p:anim calcmode="lin" valueType="num">
                                      <p:cBhvr>
                                        <p:cTn id="9" dur="500" fill="hold"/>
                                        <p:tgtEl>
                                          <p:spTgt spid="1258498"/>
                                        </p:tgtEl>
                                        <p:attrNameLst>
                                          <p:attrName>ppt_w</p:attrName>
                                        </p:attrNameLst>
                                      </p:cBhvr>
                                      <p:tavLst>
                                        <p:tav tm="0">
                                          <p:val>
                                            <p:strVal val="#ppt_w"/>
                                          </p:val>
                                        </p:tav>
                                        <p:tav tm="100000">
                                          <p:val>
                                            <p:strVal val="#ppt_w"/>
                                          </p:val>
                                        </p:tav>
                                      </p:tavLst>
                                    </p:anim>
                                    <p:anim calcmode="lin" valueType="num">
                                      <p:cBhvr>
                                        <p:cTn id="10" dur="500" fill="hold"/>
                                        <p:tgtEl>
                                          <p:spTgt spid="1258498"/>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32" fill="hold" grpId="0" nodeType="clickEffect">
                                  <p:stCondLst>
                                    <p:cond delay="0"/>
                                  </p:stCondLst>
                                  <p:childTnLst>
                                    <p:set>
                                      <p:cBhvr>
                                        <p:cTn id="14" dur="1" fill="hold">
                                          <p:stCondLst>
                                            <p:cond delay="0"/>
                                          </p:stCondLst>
                                        </p:cTn>
                                        <p:tgtEl>
                                          <p:spTgt spid="1258499"/>
                                        </p:tgtEl>
                                        <p:attrNameLst>
                                          <p:attrName>style.visibility</p:attrName>
                                        </p:attrNameLst>
                                      </p:cBhvr>
                                      <p:to>
                                        <p:strVal val="visible"/>
                                      </p:to>
                                    </p:set>
                                    <p:animEffect transition="in" filter="diamond(out)">
                                      <p:cBhvr>
                                        <p:cTn id="15" dur="500"/>
                                        <p:tgtEl>
                                          <p:spTgt spid="1258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8498" grpId="0"/>
      <p:bldP spid="12584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2"/>
          <p:cNvSpPr>
            <a:spLocks noChangeArrowheads="1"/>
          </p:cNvSpPr>
          <p:nvPr/>
        </p:nvSpPr>
        <p:spPr bwMode="auto">
          <a:xfrm>
            <a:off x="611190" y="1557340"/>
            <a:ext cx="8207375" cy="266382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(8) </a:t>
            </a:r>
            <a:r>
              <a:rPr kumimoji="1" lang="zh-CN" altLang="en-US" sz="2800">
                <a:solidFill>
                  <a:schemeClr val="accent2"/>
                </a:solidFill>
                <a:latin typeface="楷体_GB2312" pitchFamily="49" charset="-122"/>
                <a:ea typeface="楷体_GB2312" pitchFamily="49" charset="-122"/>
              </a:rPr>
              <a:t>对程序中用双撇号括起来的字符串内的字符，即使与宏名相同，也不进行置换。 </a:t>
            </a:r>
          </a:p>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(9) </a:t>
            </a:r>
            <a:r>
              <a:rPr kumimoji="1" lang="zh-CN" altLang="en-US" sz="2800">
                <a:solidFill>
                  <a:schemeClr val="accent2"/>
                </a:solidFill>
                <a:latin typeface="楷体_GB2312" pitchFamily="49" charset="-122"/>
                <a:ea typeface="楷体_GB2312" pitchFamily="49" charset="-122"/>
              </a:rPr>
              <a:t>宏定义是专门用于预处理命令的一个专用名词，它与定义变量的含义不同，只作字符替换，不分配内存空间。</a:t>
            </a:r>
            <a:endParaRPr kumimoji="1" lang="zh-CN" altLang="en-US" sz="2800" u="sng">
              <a:solidFill>
                <a:srgbClr val="CC0000"/>
              </a:solidFill>
              <a:latin typeface="楷体_GB2312" pitchFamily="49" charset="-122"/>
              <a:ea typeface="楷体_GB2312" pitchFamily="49" charset="-122"/>
            </a:endParaRPr>
          </a:p>
        </p:txBody>
      </p:sp>
      <p:sp>
        <p:nvSpPr>
          <p:cNvPr id="1259523" name="Rectangle 3"/>
          <p:cNvSpPr>
            <a:spLocks noChangeArrowheads="1"/>
          </p:cNvSpPr>
          <p:nvPr/>
        </p:nvSpPr>
        <p:spPr bwMode="auto">
          <a:xfrm>
            <a:off x="685800" y="549275"/>
            <a:ext cx="1421864" cy="793730"/>
          </a:xfrm>
          <a:prstGeom prst="rect">
            <a:avLst/>
          </a:prstGeom>
          <a:noFill/>
          <a:ln w="9525" algn="ctr">
            <a:noFill/>
            <a:miter lim="800000"/>
            <a:headEnd/>
            <a:tailEnd/>
          </a:ln>
          <a:effectLst/>
        </p:spPr>
        <p:txBody>
          <a:bodyPr wrap="none" lIns="92075" tIns="154800" rIns="92075" bIns="46038">
            <a:spAutoFit/>
            <a:flatTx/>
          </a:bodyPr>
          <a:lstStyle/>
          <a:p>
            <a:pPr defTabSz="762000" eaLnBrk="0" hangingPunct="0">
              <a:lnSpc>
                <a:spcPct val="120000"/>
              </a:lnSpc>
              <a:spcBef>
                <a:spcPct val="5000"/>
              </a:spcBef>
              <a:defRPr/>
            </a:pPr>
            <a:r>
              <a:rPr kumimoji="1" lang="zh-CN" altLang="en-US" sz="3200" b="1" u="sng">
                <a:solidFill>
                  <a:srgbClr val="CC0000"/>
                </a:solidFill>
                <a:effectLst>
                  <a:outerShdw blurRad="38100" dist="38100" dir="2700000" algn="tl">
                    <a:srgbClr val="C0C0C0"/>
                  </a:outerShdw>
                </a:effectLst>
                <a:latin typeface="方正姚体" pitchFamily="2" charset="-122"/>
                <a:ea typeface="方正姚体" pitchFamily="2" charset="-122"/>
              </a:rPr>
              <a:t>说明：</a:t>
            </a:r>
          </a:p>
        </p:txBody>
      </p:sp>
    </p:spTree>
    <p:extLst>
      <p:ext uri="{BB962C8B-B14F-4D97-AF65-F5344CB8AC3E}">
        <p14:creationId xmlns:p14="http://schemas.microsoft.com/office/powerpoint/2010/main" val="823405836"/>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59523"/>
                                        </p:tgtEl>
                                        <p:attrNameLst>
                                          <p:attrName>style.visibility</p:attrName>
                                        </p:attrNameLst>
                                      </p:cBhvr>
                                      <p:to>
                                        <p:strVal val="visible"/>
                                      </p:to>
                                    </p:set>
                                    <p:anim calcmode="lin" valueType="num">
                                      <p:cBhvr>
                                        <p:cTn id="7" dur="1000" fill="hold"/>
                                        <p:tgtEl>
                                          <p:spTgt spid="1259523"/>
                                        </p:tgtEl>
                                        <p:attrNameLst>
                                          <p:attrName>ppt_w</p:attrName>
                                        </p:attrNameLst>
                                      </p:cBhvr>
                                      <p:tavLst>
                                        <p:tav tm="0">
                                          <p:val>
                                            <p:strVal val="#ppt_w*0.70"/>
                                          </p:val>
                                        </p:tav>
                                        <p:tav tm="100000">
                                          <p:val>
                                            <p:strVal val="#ppt_w"/>
                                          </p:val>
                                        </p:tav>
                                      </p:tavLst>
                                    </p:anim>
                                    <p:anim calcmode="lin" valueType="num">
                                      <p:cBhvr>
                                        <p:cTn id="8" dur="1000" fill="hold"/>
                                        <p:tgtEl>
                                          <p:spTgt spid="1259523"/>
                                        </p:tgtEl>
                                        <p:attrNameLst>
                                          <p:attrName>ppt_h</p:attrName>
                                        </p:attrNameLst>
                                      </p:cBhvr>
                                      <p:tavLst>
                                        <p:tav tm="0">
                                          <p:val>
                                            <p:strVal val="#ppt_h"/>
                                          </p:val>
                                        </p:tav>
                                        <p:tav tm="100000">
                                          <p:val>
                                            <p:strVal val="#ppt_h"/>
                                          </p:val>
                                        </p:tav>
                                      </p:tavLst>
                                    </p:anim>
                                    <p:animEffect transition="in" filter="fade">
                                      <p:cBhvr>
                                        <p:cTn id="9" dur="1000"/>
                                        <p:tgtEl>
                                          <p:spTgt spid="125952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259522"/>
                                        </p:tgtEl>
                                        <p:attrNameLst>
                                          <p:attrName>style.visibility</p:attrName>
                                        </p:attrNameLst>
                                      </p:cBhvr>
                                      <p:to>
                                        <p:strVal val="visible"/>
                                      </p:to>
                                    </p:set>
                                    <p:animEffect transition="in" filter="blinds(horizontal)">
                                      <p:cBhvr>
                                        <p:cTn id="14" dur="500"/>
                                        <p:tgtEl>
                                          <p:spTgt spid="1259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2" grpId="0" animBg="1"/>
      <p:bldP spid="12595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6" name="Rectangle 2"/>
          <p:cNvSpPr>
            <a:spLocks noGrp="1" noChangeArrowheads="1"/>
          </p:cNvSpPr>
          <p:nvPr>
            <p:ph type="title"/>
          </p:nvPr>
        </p:nvSpPr>
        <p:spPr>
          <a:xfrm>
            <a:off x="323850" y="404815"/>
            <a:ext cx="8459788" cy="739775"/>
          </a:xfrm>
        </p:spPr>
        <p:txBody>
          <a:bodyPr/>
          <a:lstStyle/>
          <a:p>
            <a:pPr>
              <a:defRPr/>
            </a:pPr>
            <a:r>
              <a:rPr lang="en-US" altLang="zh-CN" sz="3600" dirty="0"/>
              <a:t> </a:t>
            </a:r>
            <a:r>
              <a:rPr lang="en-US" altLang="zh-CN" sz="2800" dirty="0"/>
              <a:t>7</a:t>
            </a:r>
            <a:r>
              <a:rPr lang="en-US" altLang="zh-CN" sz="2800" dirty="0" smtClean="0"/>
              <a:t>.1.2 </a:t>
            </a:r>
            <a:r>
              <a:rPr lang="zh-CN" altLang="en-US" sz="2800" dirty="0"/>
              <a:t>带参数的宏定义</a:t>
            </a:r>
            <a:endParaRPr lang="zh-CN" altLang="en-US" sz="3600" dirty="0"/>
          </a:p>
        </p:txBody>
      </p:sp>
      <p:sp>
        <p:nvSpPr>
          <p:cNvPr id="1260547" name="Rectangle 3"/>
          <p:cNvSpPr>
            <a:spLocks noChangeArrowheads="1"/>
          </p:cNvSpPr>
          <p:nvPr/>
        </p:nvSpPr>
        <p:spPr bwMode="auto">
          <a:xfrm>
            <a:off x="395290" y="1052515"/>
            <a:ext cx="79914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a:solidFill>
                  <a:srgbClr val="000099"/>
                </a:solidFill>
                <a:latin typeface="楷体_GB2312" pitchFamily="49" charset="-122"/>
                <a:ea typeface="楷体_GB2312" pitchFamily="49" charset="-122"/>
              </a:rPr>
              <a:t>    </a:t>
            </a:r>
            <a:r>
              <a:rPr kumimoji="1" lang="zh-CN" altLang="en-US" sz="3200" u="sng">
                <a:solidFill>
                  <a:srgbClr val="FF0000"/>
                </a:solidFill>
                <a:latin typeface="楷体_GB2312" pitchFamily="49" charset="-122"/>
                <a:ea typeface="楷体_GB2312" pitchFamily="49" charset="-122"/>
              </a:rPr>
              <a:t>作用：</a:t>
            </a:r>
            <a:r>
              <a:rPr kumimoji="1" lang="zh-CN" altLang="en-US" sz="3200">
                <a:solidFill>
                  <a:srgbClr val="000099"/>
                </a:solidFill>
                <a:latin typeface="楷体_GB2312" pitchFamily="49" charset="-122"/>
                <a:ea typeface="楷体_GB2312" pitchFamily="49" charset="-122"/>
              </a:rPr>
              <a:t>不是进行简单的字符串替换，还要进行参数替换。</a:t>
            </a:r>
            <a:r>
              <a:rPr kumimoji="1" lang="zh-CN" altLang="en-US" sz="3200">
                <a:solidFill>
                  <a:srgbClr val="4D4D4D"/>
                </a:solidFill>
              </a:rPr>
              <a:t> </a:t>
            </a:r>
          </a:p>
        </p:txBody>
      </p:sp>
      <p:sp>
        <p:nvSpPr>
          <p:cNvPr id="1260548" name="Rectangle 4"/>
          <p:cNvSpPr>
            <a:spLocks noChangeArrowheads="1"/>
          </p:cNvSpPr>
          <p:nvPr/>
        </p:nvSpPr>
        <p:spPr bwMode="auto">
          <a:xfrm>
            <a:off x="179388" y="2060577"/>
            <a:ext cx="73453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a:solidFill>
                  <a:schemeClr val="accent2"/>
                </a:solidFill>
                <a:latin typeface="楷体_GB2312" pitchFamily="49" charset="-122"/>
                <a:ea typeface="楷体_GB2312" pitchFamily="49" charset="-122"/>
              </a:rPr>
              <a:t>  </a:t>
            </a:r>
            <a:r>
              <a:rPr kumimoji="1" lang="zh-CN" altLang="en-US" sz="3200" u="sng">
                <a:solidFill>
                  <a:schemeClr val="accent2"/>
                </a:solidFill>
                <a:latin typeface="楷体_GB2312" pitchFamily="49" charset="-122"/>
                <a:ea typeface="楷体_GB2312" pitchFamily="49" charset="-122"/>
              </a:rPr>
              <a:t>带参数的宏定义一般形式为</a:t>
            </a:r>
            <a:r>
              <a:rPr kumimoji="1" lang="en-US" altLang="zh-CN" sz="3200" u="sng">
                <a:solidFill>
                  <a:schemeClr val="accent2"/>
                </a:solidFill>
                <a:latin typeface="楷体_GB2312" pitchFamily="49" charset="-122"/>
                <a:ea typeface="楷体_GB2312" pitchFamily="49" charset="-122"/>
              </a:rPr>
              <a:t>:</a:t>
            </a:r>
          </a:p>
        </p:txBody>
      </p:sp>
      <p:sp>
        <p:nvSpPr>
          <p:cNvPr id="1260549" name="Rectangle 5"/>
          <p:cNvSpPr>
            <a:spLocks noChangeArrowheads="1"/>
          </p:cNvSpPr>
          <p:nvPr/>
        </p:nvSpPr>
        <p:spPr bwMode="auto">
          <a:xfrm>
            <a:off x="1835150" y="2708277"/>
            <a:ext cx="6408738" cy="1152525"/>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zh-CN" sz="2800" b="1">
                <a:solidFill>
                  <a:srgbClr val="FF0000"/>
                </a:solidFill>
                <a:latin typeface="楷体_GB2312" pitchFamily="49" charset="-122"/>
                <a:ea typeface="楷体_GB2312" pitchFamily="49" charset="-122"/>
              </a:rPr>
              <a:t>＃</a:t>
            </a:r>
            <a:r>
              <a:rPr kumimoji="1" lang="en-US" altLang="zh-CN" sz="2800" b="1">
                <a:solidFill>
                  <a:srgbClr val="FF0000"/>
                </a:solidFill>
                <a:latin typeface="楷体_GB2312" pitchFamily="49" charset="-122"/>
                <a:ea typeface="楷体_GB2312" pitchFamily="49" charset="-122"/>
              </a:rPr>
              <a:t>define</a:t>
            </a:r>
            <a:r>
              <a:rPr kumimoji="1" lang="zh-CN" altLang="zh-CN" sz="2800" b="1">
                <a:solidFill>
                  <a:srgbClr val="FF0000"/>
                </a:solidFill>
                <a:latin typeface="楷体_GB2312" pitchFamily="49" charset="-122"/>
                <a:ea typeface="楷体_GB2312" pitchFamily="49" charset="-122"/>
              </a:rPr>
              <a:t> </a:t>
            </a:r>
            <a:r>
              <a:rPr kumimoji="1" lang="zh-CN" altLang="en-US" sz="2800" b="1">
                <a:solidFill>
                  <a:srgbClr val="FF0000"/>
                </a:solidFill>
                <a:latin typeface="楷体_GB2312" pitchFamily="49" charset="-122"/>
                <a:ea typeface="楷体_GB2312" pitchFamily="49" charset="-122"/>
              </a:rPr>
              <a:t>宏名（参数表）  字符串 </a:t>
            </a:r>
          </a:p>
          <a:p>
            <a:pPr algn="l">
              <a:spcBef>
                <a:spcPct val="20000"/>
              </a:spcBef>
            </a:pPr>
            <a:r>
              <a:rPr kumimoji="1" lang="zh-CN" altLang="en-US" sz="2800">
                <a:solidFill>
                  <a:srgbClr val="006600"/>
                </a:solidFill>
                <a:latin typeface="楷体_GB2312" pitchFamily="49" charset="-122"/>
                <a:ea typeface="楷体_GB2312" pitchFamily="49" charset="-122"/>
              </a:rPr>
              <a:t>字符串中包含在括弧中所指定的参数</a:t>
            </a:r>
          </a:p>
        </p:txBody>
      </p:sp>
      <p:sp>
        <p:nvSpPr>
          <p:cNvPr id="1260550" name="Rectangle 6"/>
          <p:cNvSpPr>
            <a:spLocks noChangeArrowheads="1"/>
          </p:cNvSpPr>
          <p:nvPr/>
        </p:nvSpPr>
        <p:spPr bwMode="auto">
          <a:xfrm>
            <a:off x="468313" y="4365627"/>
            <a:ext cx="381635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2800">
                <a:solidFill>
                  <a:srgbClr val="663300"/>
                </a:solidFill>
                <a:latin typeface="楷体_GB2312" pitchFamily="49" charset="-122"/>
                <a:ea typeface="楷体_GB2312" pitchFamily="49" charset="-122"/>
              </a:rPr>
              <a:t>#define</a:t>
            </a:r>
            <a:r>
              <a:rPr kumimoji="1" lang="zh-CN" altLang="zh-CN" sz="2800">
                <a:solidFill>
                  <a:srgbClr val="663300"/>
                </a:solidFill>
                <a:latin typeface="楷体_GB2312" pitchFamily="49" charset="-122"/>
                <a:ea typeface="楷体_GB2312" pitchFamily="49" charset="-122"/>
              </a:rPr>
              <a:t> </a:t>
            </a:r>
            <a:r>
              <a:rPr kumimoji="1" lang="en-US" altLang="zh-CN" sz="2800">
                <a:solidFill>
                  <a:srgbClr val="663300"/>
                </a:solidFill>
                <a:latin typeface="楷体_GB2312" pitchFamily="49" charset="-122"/>
                <a:ea typeface="楷体_GB2312" pitchFamily="49" charset="-122"/>
              </a:rPr>
              <a:t> S(a,b) a*b</a:t>
            </a:r>
          </a:p>
          <a:p>
            <a:pPr algn="l"/>
            <a:r>
              <a:rPr kumimoji="1" lang="en-US" altLang="zh-CN" sz="4400">
                <a:solidFill>
                  <a:srgbClr val="663300"/>
                </a:solidFill>
              </a:rPr>
              <a:t>    </a:t>
            </a:r>
            <a:r>
              <a:rPr kumimoji="1" lang="en-US" altLang="zh-CN" sz="2800">
                <a:solidFill>
                  <a:srgbClr val="663300"/>
                </a:solidFill>
                <a:latin typeface="楷体_GB2312" pitchFamily="49" charset="-122"/>
                <a:ea typeface="楷体_GB2312" pitchFamily="49" charset="-122"/>
                <a:sym typeface="Symbol" panose="05050102010706020507" pitchFamily="18" charset="2"/>
              </a:rPr>
              <a:t></a:t>
            </a:r>
          </a:p>
          <a:p>
            <a:pPr algn="l"/>
            <a:r>
              <a:rPr kumimoji="1" lang="en-US" altLang="zh-CN" sz="2800">
                <a:solidFill>
                  <a:srgbClr val="663300"/>
                </a:solidFill>
                <a:latin typeface="楷体_GB2312" pitchFamily="49" charset="-122"/>
                <a:ea typeface="楷体_GB2312" pitchFamily="49" charset="-122"/>
                <a:sym typeface="Symbol" panose="05050102010706020507" pitchFamily="18" charset="2"/>
              </a:rPr>
              <a:t>area=S(3,2);</a:t>
            </a:r>
          </a:p>
        </p:txBody>
      </p:sp>
      <p:sp>
        <p:nvSpPr>
          <p:cNvPr id="1260551" name="Rectangle 7"/>
          <p:cNvSpPr>
            <a:spLocks noChangeArrowheads="1"/>
          </p:cNvSpPr>
          <p:nvPr/>
        </p:nvSpPr>
        <p:spPr bwMode="auto">
          <a:xfrm>
            <a:off x="3995738" y="4005263"/>
            <a:ext cx="4824412" cy="2303462"/>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FontTx/>
              <a:buChar char="•"/>
            </a:pPr>
            <a:r>
              <a:rPr kumimoji="1" lang="zh-CN" altLang="en-US" sz="2800">
                <a:solidFill>
                  <a:srgbClr val="000099"/>
                </a:solidFill>
                <a:latin typeface="楷体_GB2312" pitchFamily="49" charset="-122"/>
                <a:ea typeface="楷体_GB2312" pitchFamily="49" charset="-122"/>
              </a:rPr>
              <a:t>程序中用３和２分别代替宏定义中的形式参数ａ和</a:t>
            </a:r>
            <a:r>
              <a:rPr kumimoji="1" lang="en-US" altLang="zh-CN" sz="2800">
                <a:solidFill>
                  <a:srgbClr val="000099"/>
                </a:solidFill>
                <a:latin typeface="楷体_GB2312" pitchFamily="49" charset="-122"/>
                <a:ea typeface="楷体_GB2312" pitchFamily="49" charset="-122"/>
              </a:rPr>
              <a:t>b</a:t>
            </a:r>
            <a:r>
              <a:rPr kumimoji="1" lang="zh-CN" altLang="en-US" sz="2800">
                <a:solidFill>
                  <a:srgbClr val="000099"/>
                </a:solidFill>
                <a:latin typeface="楷体_GB2312" pitchFamily="49" charset="-122"/>
                <a:ea typeface="楷体_GB2312" pitchFamily="49" charset="-122"/>
              </a:rPr>
              <a:t>，用３*２代替</a:t>
            </a:r>
            <a:r>
              <a:rPr kumimoji="1" lang="en-US" altLang="zh-CN" sz="2800">
                <a:solidFill>
                  <a:srgbClr val="000099"/>
                </a:solidFill>
                <a:latin typeface="楷体_GB2312" pitchFamily="49" charset="-122"/>
                <a:ea typeface="楷体_GB2312" pitchFamily="49" charset="-122"/>
                <a:sym typeface="Symbol" panose="05050102010706020507" pitchFamily="18" charset="2"/>
              </a:rPr>
              <a:t>S(3,2)</a:t>
            </a:r>
            <a:r>
              <a:rPr kumimoji="1" lang="en-US" altLang="zh-CN" sz="2800">
                <a:solidFill>
                  <a:srgbClr val="000099"/>
                </a:solidFill>
                <a:latin typeface="楷体_GB2312" pitchFamily="49" charset="-122"/>
                <a:ea typeface="楷体_GB2312" pitchFamily="49" charset="-122"/>
              </a:rPr>
              <a:t> </a:t>
            </a:r>
            <a:r>
              <a:rPr kumimoji="1" lang="zh-CN" altLang="en-US" sz="2800">
                <a:solidFill>
                  <a:srgbClr val="000099"/>
                </a:solidFill>
                <a:latin typeface="楷体_GB2312" pitchFamily="49" charset="-122"/>
                <a:ea typeface="楷体_GB2312" pitchFamily="49" charset="-122"/>
              </a:rPr>
              <a:t>。因此赋值语句展开为：</a:t>
            </a:r>
          </a:p>
          <a:p>
            <a:pPr>
              <a:spcBef>
                <a:spcPct val="20000"/>
              </a:spcBef>
            </a:pPr>
            <a:r>
              <a:rPr kumimoji="1" lang="en-US" altLang="zh-CN" sz="2800" b="1">
                <a:solidFill>
                  <a:srgbClr val="CC0000"/>
                </a:solidFill>
                <a:latin typeface="楷体_GB2312" pitchFamily="49" charset="-122"/>
                <a:ea typeface="楷体_GB2312" pitchFamily="49" charset="-122"/>
                <a:sym typeface="Symbol" panose="05050102010706020507" pitchFamily="18" charset="2"/>
              </a:rPr>
              <a:t>area=3*2</a:t>
            </a:r>
          </a:p>
        </p:txBody>
      </p:sp>
      <p:sp>
        <p:nvSpPr>
          <p:cNvPr id="1260552" name="Rectangle 8"/>
          <p:cNvSpPr>
            <a:spLocks noChangeArrowheads="1"/>
          </p:cNvSpPr>
          <p:nvPr/>
        </p:nvSpPr>
        <p:spPr bwMode="auto">
          <a:xfrm>
            <a:off x="250825" y="3716338"/>
            <a:ext cx="1006686" cy="793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154800" rIns="92075" bIns="46038">
            <a:spAutoFit/>
          </a:bodyPr>
          <a:lstStyle>
            <a:lvl1pPr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
              </a:spcBef>
            </a:pPr>
            <a:r>
              <a:rPr kumimoji="1" lang="zh-CN" altLang="en-US" sz="3200" u="sng">
                <a:solidFill>
                  <a:srgbClr val="663300"/>
                </a:solidFill>
                <a:latin typeface="方正姚体" panose="02010601030101010101" pitchFamily="2" charset="-122"/>
                <a:ea typeface="方正姚体" panose="02010601030101010101" pitchFamily="2" charset="-122"/>
              </a:rPr>
              <a:t>例：</a:t>
            </a:r>
          </a:p>
        </p:txBody>
      </p:sp>
    </p:spTree>
    <p:extLst>
      <p:ext uri="{BB962C8B-B14F-4D97-AF65-F5344CB8AC3E}">
        <p14:creationId xmlns:p14="http://schemas.microsoft.com/office/powerpoint/2010/main" val="418410337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0547"/>
                                        </p:tgtEl>
                                        <p:attrNameLst>
                                          <p:attrName>style.visibility</p:attrName>
                                        </p:attrNameLst>
                                      </p:cBhvr>
                                      <p:to>
                                        <p:strVal val="visible"/>
                                      </p:to>
                                    </p:set>
                                    <p:animEffect transition="in" filter="wipe(left)">
                                      <p:cBhvr>
                                        <p:cTn id="7" dur="1000"/>
                                        <p:tgtEl>
                                          <p:spTgt spid="1260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0548"/>
                                        </p:tgtEl>
                                        <p:attrNameLst>
                                          <p:attrName>style.visibility</p:attrName>
                                        </p:attrNameLst>
                                      </p:cBhvr>
                                      <p:to>
                                        <p:strVal val="visible"/>
                                      </p:to>
                                    </p:set>
                                    <p:animEffect transition="in" filter="wipe(left)">
                                      <p:cBhvr>
                                        <p:cTn id="12" dur="1000"/>
                                        <p:tgtEl>
                                          <p:spTgt spid="1260548"/>
                                        </p:tgtEl>
                                      </p:cBhvr>
                                    </p:animEffect>
                                  </p:childTnLst>
                                </p:cTn>
                              </p:par>
                            </p:childTnLst>
                          </p:cTn>
                        </p:par>
                        <p:par>
                          <p:cTn id="13" fill="hold" nodeType="afterGroup">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260549"/>
                                        </p:tgtEl>
                                        <p:attrNameLst>
                                          <p:attrName>style.visibility</p:attrName>
                                        </p:attrNameLst>
                                      </p:cBhvr>
                                      <p:to>
                                        <p:strVal val="visible"/>
                                      </p:to>
                                    </p:set>
                                    <p:animEffect transition="in" filter="fade">
                                      <p:cBhvr>
                                        <p:cTn id="16" dur="1000"/>
                                        <p:tgtEl>
                                          <p:spTgt spid="1260549"/>
                                        </p:tgtEl>
                                      </p:cBhvr>
                                    </p:animEffect>
                                    <p:anim calcmode="lin" valueType="num">
                                      <p:cBhvr>
                                        <p:cTn id="17" dur="1000" fill="hold"/>
                                        <p:tgtEl>
                                          <p:spTgt spid="1260549"/>
                                        </p:tgtEl>
                                        <p:attrNameLst>
                                          <p:attrName>ppt_x</p:attrName>
                                        </p:attrNameLst>
                                      </p:cBhvr>
                                      <p:tavLst>
                                        <p:tav tm="0">
                                          <p:val>
                                            <p:strVal val="#ppt_x"/>
                                          </p:val>
                                        </p:tav>
                                        <p:tav tm="100000">
                                          <p:val>
                                            <p:strVal val="#ppt_x"/>
                                          </p:val>
                                        </p:tav>
                                      </p:tavLst>
                                    </p:anim>
                                    <p:anim calcmode="lin" valueType="num">
                                      <p:cBhvr>
                                        <p:cTn id="18" dur="1000" fill="hold"/>
                                        <p:tgtEl>
                                          <p:spTgt spid="1260549"/>
                                        </p:tgtEl>
                                        <p:attrNameLst>
                                          <p:attrName>ppt_y</p:attrName>
                                        </p:attrNameLst>
                                      </p:cBhvr>
                                      <p:tavLst>
                                        <p:tav tm="0">
                                          <p:val>
                                            <p:strVal val="#ppt_y-.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1260552"/>
                                        </p:tgtEl>
                                        <p:attrNameLst>
                                          <p:attrName>style.visibility</p:attrName>
                                        </p:attrNameLst>
                                      </p:cBhvr>
                                      <p:to>
                                        <p:strVal val="visible"/>
                                      </p:to>
                                    </p:set>
                                    <p:anim calcmode="lin" valueType="num">
                                      <p:cBhvr>
                                        <p:cTn id="23" dur="1000" fill="hold"/>
                                        <p:tgtEl>
                                          <p:spTgt spid="1260552"/>
                                        </p:tgtEl>
                                        <p:attrNameLst>
                                          <p:attrName>ppt_w</p:attrName>
                                        </p:attrNameLst>
                                      </p:cBhvr>
                                      <p:tavLst>
                                        <p:tav tm="0">
                                          <p:val>
                                            <p:strVal val="#ppt_w*0.70"/>
                                          </p:val>
                                        </p:tav>
                                        <p:tav tm="100000">
                                          <p:val>
                                            <p:strVal val="#ppt_w"/>
                                          </p:val>
                                        </p:tav>
                                      </p:tavLst>
                                    </p:anim>
                                    <p:anim calcmode="lin" valueType="num">
                                      <p:cBhvr>
                                        <p:cTn id="24" dur="1000" fill="hold"/>
                                        <p:tgtEl>
                                          <p:spTgt spid="1260552"/>
                                        </p:tgtEl>
                                        <p:attrNameLst>
                                          <p:attrName>ppt_h</p:attrName>
                                        </p:attrNameLst>
                                      </p:cBhvr>
                                      <p:tavLst>
                                        <p:tav tm="0">
                                          <p:val>
                                            <p:strVal val="#ppt_h"/>
                                          </p:val>
                                        </p:tav>
                                        <p:tav tm="100000">
                                          <p:val>
                                            <p:strVal val="#ppt_h"/>
                                          </p:val>
                                        </p:tav>
                                      </p:tavLst>
                                    </p:anim>
                                    <p:animEffect transition="in" filter="fade">
                                      <p:cBhvr>
                                        <p:cTn id="25" dur="1000"/>
                                        <p:tgtEl>
                                          <p:spTgt spid="1260552"/>
                                        </p:tgtEl>
                                      </p:cBhvr>
                                    </p:animEffect>
                                  </p:childTnLst>
                                </p:cTn>
                              </p:par>
                            </p:childTnLst>
                          </p:cTn>
                        </p:par>
                        <p:par>
                          <p:cTn id="26" fill="hold" nodeType="afterGroup">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1260550"/>
                                        </p:tgtEl>
                                        <p:attrNameLst>
                                          <p:attrName>style.visibility</p:attrName>
                                        </p:attrNameLst>
                                      </p:cBhvr>
                                      <p:to>
                                        <p:strVal val="visible"/>
                                      </p:to>
                                    </p:set>
                                    <p:animEffect transition="in" filter="blinds(horizontal)">
                                      <p:cBhvr>
                                        <p:cTn id="29" dur="500"/>
                                        <p:tgtEl>
                                          <p:spTgt spid="12605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260551"/>
                                        </p:tgtEl>
                                        <p:attrNameLst>
                                          <p:attrName>style.visibility</p:attrName>
                                        </p:attrNameLst>
                                      </p:cBhvr>
                                      <p:to>
                                        <p:strVal val="visible"/>
                                      </p:to>
                                    </p:set>
                                    <p:animEffect transition="in" filter="blinds(horizontal)">
                                      <p:cBhvr>
                                        <p:cTn id="34" dur="500"/>
                                        <p:tgtEl>
                                          <p:spTgt spid="1260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47" grpId="0" autoUpdateAnimBg="0"/>
      <p:bldP spid="1260548" grpId="0" autoUpdateAnimBg="0"/>
      <p:bldP spid="1260549" grpId="0" animBg="1"/>
      <p:bldP spid="1260550" grpId="0"/>
      <p:bldP spid="1260551" grpId="0" animBg="1"/>
      <p:bldP spid="12605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2"/>
          <p:cNvSpPr>
            <a:spLocks noChangeArrowheads="1"/>
          </p:cNvSpPr>
          <p:nvPr/>
        </p:nvSpPr>
        <p:spPr bwMode="auto">
          <a:xfrm>
            <a:off x="179390" y="765177"/>
            <a:ext cx="453707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10000"/>
              </a:lnSpc>
              <a:buFontTx/>
              <a:buChar char="•"/>
            </a:pPr>
            <a:r>
              <a:rPr kumimoji="1" lang="zh-CN" altLang="en-US" sz="2800">
                <a:solidFill>
                  <a:srgbClr val="000099"/>
                </a:solidFill>
                <a:latin typeface="楷体_GB2312" pitchFamily="49" charset="-122"/>
                <a:ea typeface="楷体_GB2312" pitchFamily="49" charset="-122"/>
              </a:rPr>
              <a:t>对带实参的宏</a:t>
            </a:r>
            <a:r>
              <a:rPr kumimoji="1" lang="zh-CN" altLang="en-US" sz="2800">
                <a:solidFill>
                  <a:srgbClr val="006600"/>
                </a:solidFill>
                <a:latin typeface="楷体_GB2312" pitchFamily="49" charset="-122"/>
                <a:ea typeface="楷体_GB2312" pitchFamily="49" charset="-122"/>
              </a:rPr>
              <a:t>（如</a:t>
            </a:r>
            <a:r>
              <a:rPr kumimoji="1" lang="en-US" altLang="zh-CN" sz="2800">
                <a:solidFill>
                  <a:srgbClr val="006600"/>
                </a:solidFill>
                <a:latin typeface="楷体_GB2312" pitchFamily="49" charset="-122"/>
                <a:ea typeface="楷体_GB2312" pitchFamily="49" charset="-122"/>
              </a:rPr>
              <a:t>S</a:t>
            </a:r>
            <a:r>
              <a:rPr kumimoji="1" lang="zh-CN" altLang="en-US" sz="2800">
                <a:solidFill>
                  <a:srgbClr val="006600"/>
                </a:solidFill>
                <a:latin typeface="楷体_GB2312" pitchFamily="49" charset="-122"/>
                <a:ea typeface="楷体_GB2312" pitchFamily="49" charset="-122"/>
              </a:rPr>
              <a:t>（</a:t>
            </a:r>
            <a:r>
              <a:rPr kumimoji="1" lang="en-US" altLang="zh-CN" sz="2800">
                <a:solidFill>
                  <a:srgbClr val="006600"/>
                </a:solidFill>
                <a:latin typeface="楷体_GB2312" pitchFamily="49" charset="-122"/>
                <a:ea typeface="楷体_GB2312" pitchFamily="49" charset="-122"/>
              </a:rPr>
              <a:t>3</a:t>
            </a:r>
            <a:r>
              <a:rPr kumimoji="1" lang="zh-CN" altLang="en-US" sz="2800">
                <a:solidFill>
                  <a:srgbClr val="006600"/>
                </a:solidFill>
                <a:latin typeface="楷体_GB2312" pitchFamily="49" charset="-122"/>
                <a:ea typeface="楷体_GB2312" pitchFamily="49" charset="-122"/>
              </a:rPr>
              <a:t>，</a:t>
            </a:r>
            <a:r>
              <a:rPr kumimoji="1" lang="en-US" altLang="zh-CN" sz="2800">
                <a:solidFill>
                  <a:srgbClr val="006600"/>
                </a:solidFill>
                <a:latin typeface="楷体_GB2312" pitchFamily="49" charset="-122"/>
                <a:ea typeface="楷体_GB2312" pitchFamily="49" charset="-122"/>
              </a:rPr>
              <a:t>2</a:t>
            </a:r>
            <a:r>
              <a:rPr kumimoji="1" lang="zh-CN" altLang="en-US" sz="2800">
                <a:solidFill>
                  <a:srgbClr val="006600"/>
                </a:solidFill>
                <a:latin typeface="楷体_GB2312" pitchFamily="49" charset="-122"/>
                <a:ea typeface="楷体_GB2312" pitchFamily="49" charset="-122"/>
              </a:rPr>
              <a:t>），</a:t>
            </a:r>
            <a:r>
              <a:rPr kumimoji="1" lang="zh-CN" altLang="en-US" sz="2800">
                <a:solidFill>
                  <a:srgbClr val="000099"/>
                </a:solidFill>
                <a:latin typeface="楷体_GB2312" pitchFamily="49" charset="-122"/>
                <a:ea typeface="楷体_GB2312" pitchFamily="49" charset="-122"/>
              </a:rPr>
              <a:t>则按＃</a:t>
            </a:r>
            <a:r>
              <a:rPr kumimoji="1" lang="en-US" altLang="zh-CN" sz="2800">
                <a:solidFill>
                  <a:srgbClr val="000099"/>
                </a:solidFill>
                <a:latin typeface="楷体_GB2312" pitchFamily="49" charset="-122"/>
                <a:ea typeface="楷体_GB2312" pitchFamily="49" charset="-122"/>
              </a:rPr>
              <a:t>define</a:t>
            </a:r>
            <a:r>
              <a:rPr kumimoji="1" lang="zh-CN" altLang="en-US" sz="2800">
                <a:solidFill>
                  <a:srgbClr val="000099"/>
                </a:solidFill>
                <a:latin typeface="楷体_GB2312" pitchFamily="49" charset="-122"/>
                <a:ea typeface="楷体_GB2312" pitchFamily="49" charset="-122"/>
              </a:rPr>
              <a:t>命令行中指定的字符串从左到右进行置换。若串中包含宏中的形参（如</a:t>
            </a:r>
            <a:r>
              <a:rPr kumimoji="1" lang="en-US" altLang="zh-CN" sz="2800">
                <a:solidFill>
                  <a:srgbClr val="000099"/>
                </a:solidFill>
                <a:latin typeface="楷体_GB2312" pitchFamily="49" charset="-122"/>
                <a:ea typeface="楷体_GB2312" pitchFamily="49" charset="-122"/>
              </a:rPr>
              <a:t>a</a:t>
            </a:r>
            <a:r>
              <a:rPr kumimoji="1" lang="zh-CN" altLang="en-US" sz="2800">
                <a:solidFill>
                  <a:srgbClr val="000099"/>
                </a:solidFill>
                <a:latin typeface="楷体_GB2312" pitchFamily="49" charset="-122"/>
                <a:ea typeface="楷体_GB2312" pitchFamily="49" charset="-122"/>
              </a:rPr>
              <a:t>、</a:t>
            </a:r>
            <a:r>
              <a:rPr kumimoji="1" lang="en-US" altLang="zh-CN" sz="2800">
                <a:solidFill>
                  <a:srgbClr val="000099"/>
                </a:solidFill>
                <a:latin typeface="楷体_GB2312" pitchFamily="49" charset="-122"/>
                <a:ea typeface="楷体_GB2312" pitchFamily="49" charset="-122"/>
              </a:rPr>
              <a:t>b</a:t>
            </a:r>
            <a:r>
              <a:rPr kumimoji="1" lang="zh-CN" altLang="en-US" sz="2800">
                <a:solidFill>
                  <a:srgbClr val="000099"/>
                </a:solidFill>
                <a:latin typeface="楷体_GB2312" pitchFamily="49" charset="-122"/>
                <a:ea typeface="楷体_GB2312" pitchFamily="49" charset="-122"/>
              </a:rPr>
              <a:t>），则将程序中相应的实参（可以是常量、变量或表达式）代替形参。如果宏定义中的字符串中的字符不是参数字符（如ａ*ｂ中的*号），则保留。这样就形成了置换的字符串。</a:t>
            </a:r>
          </a:p>
        </p:txBody>
      </p:sp>
      <p:sp>
        <p:nvSpPr>
          <p:cNvPr id="1261571" name="Rectangle 3"/>
          <p:cNvSpPr>
            <a:spLocks noGrp="1" noChangeArrowheads="1"/>
          </p:cNvSpPr>
          <p:nvPr>
            <p:ph type="title"/>
          </p:nvPr>
        </p:nvSpPr>
        <p:spPr>
          <a:xfrm>
            <a:off x="395288" y="260352"/>
            <a:ext cx="8229600" cy="633413"/>
          </a:xfrm>
        </p:spPr>
        <p:txBody>
          <a:bodyPr/>
          <a:lstStyle/>
          <a:p>
            <a:pPr>
              <a:defRPr/>
            </a:pPr>
            <a:r>
              <a:rPr lang="zh-CN" altLang="en-US" sz="3200"/>
              <a:t>对带参的宏定义是这样展开置换的： </a:t>
            </a:r>
          </a:p>
        </p:txBody>
      </p:sp>
      <p:pic>
        <p:nvPicPr>
          <p:cNvPr id="1261572" name="Picture 4" descr="i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844677"/>
            <a:ext cx="4500562" cy="2251075"/>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pic>
      <p:sp>
        <p:nvSpPr>
          <p:cNvPr id="1261573" name="AutoShape 5"/>
          <p:cNvSpPr>
            <a:spLocks noChangeArrowheads="1"/>
          </p:cNvSpPr>
          <p:nvPr/>
        </p:nvSpPr>
        <p:spPr bwMode="auto">
          <a:xfrm rot="-1221574">
            <a:off x="4716465" y="4581527"/>
            <a:ext cx="2663825" cy="1008063"/>
          </a:xfrm>
          <a:prstGeom prst="curvedUpArrow">
            <a:avLst>
              <a:gd name="adj1" fmla="val 52850"/>
              <a:gd name="adj2" fmla="val 105701"/>
              <a:gd name="adj3" fmla="val 33333"/>
            </a:avLst>
          </a:prstGeom>
          <a:gradFill rotWithShape="1">
            <a:gsLst>
              <a:gs pos="0">
                <a:srgbClr val="FFFF99"/>
              </a:gs>
              <a:gs pos="100000">
                <a:srgbClr val="FF0066"/>
              </a:gs>
            </a:gsLst>
            <a:lin ang="0" scaled="1"/>
          </a:gradFill>
          <a:ln w="9525">
            <a:solidFill>
              <a:schemeClr val="tx1"/>
            </a:solidFill>
            <a:miter lim="800000"/>
            <a:headEnd/>
            <a:tailEnd/>
          </a:ln>
        </p:spPr>
        <p:txBody>
          <a:bodyPr wrap="none" lIns="92075" tIns="154800" rIns="92075" bIns="46038"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4611718"/>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1570"/>
                                        </p:tgtEl>
                                        <p:attrNameLst>
                                          <p:attrName>style.visibility</p:attrName>
                                        </p:attrNameLst>
                                      </p:cBhvr>
                                      <p:to>
                                        <p:strVal val="visible"/>
                                      </p:to>
                                    </p:set>
                                    <p:animEffect transition="in" filter="wipe(left)">
                                      <p:cBhvr>
                                        <p:cTn id="7" dur="1000"/>
                                        <p:tgtEl>
                                          <p:spTgt spid="1261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1573"/>
                                        </p:tgtEl>
                                        <p:attrNameLst>
                                          <p:attrName>style.visibility</p:attrName>
                                        </p:attrNameLst>
                                      </p:cBhvr>
                                      <p:to>
                                        <p:strVal val="visible"/>
                                      </p:to>
                                    </p:set>
                                    <p:animEffect transition="in" filter="wipe(left)">
                                      <p:cBhvr>
                                        <p:cTn id="12" dur="500"/>
                                        <p:tgtEl>
                                          <p:spTgt spid="1261573"/>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1261572"/>
                                        </p:tgtEl>
                                        <p:attrNameLst>
                                          <p:attrName>style.visibility</p:attrName>
                                        </p:attrNameLst>
                                      </p:cBhvr>
                                      <p:to>
                                        <p:strVal val="visible"/>
                                      </p:to>
                                    </p:set>
                                    <p:animEffect transition="in" filter="blinds(horizontal)">
                                      <p:cBhvr>
                                        <p:cTn id="16" dur="500"/>
                                        <p:tgtEl>
                                          <p:spTgt spid="1261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570" grpId="0" autoUpdateAnimBg="0"/>
      <p:bldP spid="12615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ChangeArrowheads="1"/>
          </p:cNvSpPr>
          <p:nvPr/>
        </p:nvSpPr>
        <p:spPr bwMode="auto">
          <a:xfrm>
            <a:off x="1116013" y="1125540"/>
            <a:ext cx="6553200" cy="410527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2800">
                <a:solidFill>
                  <a:schemeClr val="bg1"/>
                </a:solidFill>
                <a:latin typeface="楷体_GB2312" pitchFamily="49" charset="-122"/>
                <a:ea typeface="楷体_GB2312" pitchFamily="49" charset="-122"/>
              </a:rPr>
              <a:t>#include &lt;stdio.h&gt;</a:t>
            </a:r>
          </a:p>
          <a:p>
            <a:pPr algn="l"/>
            <a:r>
              <a:rPr kumimoji="1" lang="en-US" altLang="zh-CN" sz="2800">
                <a:solidFill>
                  <a:schemeClr val="bg1"/>
                </a:solidFill>
                <a:latin typeface="楷体_GB2312" pitchFamily="49" charset="-122"/>
                <a:ea typeface="楷体_GB2312" pitchFamily="49" charset="-122"/>
              </a:rPr>
              <a:t>#define PI 3.1415926</a:t>
            </a:r>
          </a:p>
          <a:p>
            <a:pPr algn="l"/>
            <a:r>
              <a:rPr kumimoji="1" lang="en-US" altLang="zh-CN" sz="2800">
                <a:solidFill>
                  <a:schemeClr val="bg1"/>
                </a:solidFill>
                <a:latin typeface="楷体_GB2312" pitchFamily="49" charset="-122"/>
                <a:ea typeface="楷体_GB2312" pitchFamily="49" charset="-122"/>
              </a:rPr>
              <a:t>    #define S(r) PI*r*r</a:t>
            </a:r>
          </a:p>
          <a:p>
            <a:pPr algn="l"/>
            <a:r>
              <a:rPr kumimoji="1" lang="en-US" altLang="zh-CN" sz="2800">
                <a:solidFill>
                  <a:schemeClr val="bg1"/>
                </a:solidFill>
                <a:latin typeface="楷体_GB2312" pitchFamily="49" charset="-122"/>
                <a:ea typeface="楷体_GB2312" pitchFamily="49" charset="-122"/>
              </a:rPr>
              <a:t>    void main()</a:t>
            </a:r>
          </a:p>
          <a:p>
            <a:pPr algn="l"/>
            <a:r>
              <a:rPr kumimoji="1" lang="en-US" altLang="zh-CN" sz="2800">
                <a:solidFill>
                  <a:schemeClr val="bg1"/>
                </a:solidFill>
                <a:latin typeface="楷体_GB2312" pitchFamily="49" charset="-122"/>
                <a:ea typeface="楷体_GB2312" pitchFamily="49" charset="-122"/>
              </a:rPr>
              <a:t>    {float a,area;</a:t>
            </a:r>
          </a:p>
          <a:p>
            <a:pPr algn="l"/>
            <a:r>
              <a:rPr kumimoji="1" lang="en-US" altLang="zh-CN" sz="2800">
                <a:solidFill>
                  <a:schemeClr val="bg1"/>
                </a:solidFill>
                <a:latin typeface="楷体_GB2312" pitchFamily="49" charset="-122"/>
                <a:ea typeface="楷体_GB2312" pitchFamily="49" charset="-122"/>
              </a:rPr>
              <a:t>      a=3.6;</a:t>
            </a:r>
          </a:p>
          <a:p>
            <a:pPr algn="l"/>
            <a:r>
              <a:rPr kumimoji="1" lang="en-US" altLang="zh-CN" sz="2800">
                <a:solidFill>
                  <a:schemeClr val="bg1"/>
                </a:solidFill>
                <a:latin typeface="楷体_GB2312" pitchFamily="49" charset="-122"/>
                <a:ea typeface="楷体_GB2312" pitchFamily="49" charset="-122"/>
              </a:rPr>
              <a:t>      area=S(a);     printf("r=%f\narea=%f\n",a,area);</a:t>
            </a:r>
          </a:p>
          <a:p>
            <a:pPr algn="l"/>
            <a:r>
              <a:rPr kumimoji="1" lang="en-US" altLang="zh-CN" sz="2800">
                <a:solidFill>
                  <a:schemeClr val="bg1"/>
                </a:solidFill>
                <a:latin typeface="楷体_GB2312" pitchFamily="49" charset="-122"/>
                <a:ea typeface="楷体_GB2312" pitchFamily="49" charset="-122"/>
              </a:rPr>
              <a:t>}</a:t>
            </a:r>
          </a:p>
        </p:txBody>
      </p:sp>
      <p:sp>
        <p:nvSpPr>
          <p:cNvPr id="1262595" name="Rectangle 3"/>
          <p:cNvSpPr>
            <a:spLocks noChangeArrowheads="1"/>
          </p:cNvSpPr>
          <p:nvPr/>
        </p:nvSpPr>
        <p:spPr bwMode="auto">
          <a:xfrm>
            <a:off x="4932365" y="433430"/>
            <a:ext cx="3069751" cy="695242"/>
          </a:xfrm>
          <a:prstGeom prst="rect">
            <a:avLst/>
          </a:prstGeom>
          <a:noFill/>
          <a:ln w="9525" algn="ctr">
            <a:noFill/>
            <a:miter lim="800000"/>
            <a:headEnd/>
            <a:tailEnd/>
          </a:ln>
          <a:effectLst/>
        </p:spPr>
        <p:txBody>
          <a:bodyPr wrap="none" lIns="92075" tIns="154800" rIns="92075" bIns="46038" anchor="ctr">
            <a:spAutoFit/>
          </a:bodyPr>
          <a:lstStyle/>
          <a:p>
            <a:pPr algn="l">
              <a:defRPr/>
            </a:pPr>
            <a:r>
              <a:rPr kumimoji="1" lang="zh-CN" altLang="en-US" sz="3200" b="1">
                <a:solidFill>
                  <a:schemeClr val="accent2"/>
                </a:solidFill>
                <a:latin typeface="宋体" pitchFamily="2" charset="-122"/>
              </a:rPr>
              <a:t>运行情况如下：</a:t>
            </a:r>
            <a:endParaRPr kumimoji="1" lang="zh-CN" altLang="en-US" sz="3200" b="1">
              <a:solidFill>
                <a:schemeClr val="accent2"/>
              </a:solidFill>
              <a:effectLst>
                <a:outerShdw blurRad="38100" dist="38100" dir="2700000" algn="tl">
                  <a:srgbClr val="C0C0C0"/>
                </a:outerShdw>
              </a:effectLst>
              <a:latin typeface="宋体" pitchFamily="2" charset="-122"/>
            </a:endParaRPr>
          </a:p>
        </p:txBody>
      </p:sp>
      <p:sp>
        <p:nvSpPr>
          <p:cNvPr id="1262596" name="Rectangle 4"/>
          <p:cNvSpPr>
            <a:spLocks noChangeArrowheads="1"/>
          </p:cNvSpPr>
          <p:nvPr/>
        </p:nvSpPr>
        <p:spPr bwMode="auto">
          <a:xfrm>
            <a:off x="5508627" y="1196975"/>
            <a:ext cx="3095625" cy="1081088"/>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chemeClr val="bg1"/>
                </a:solidFill>
                <a:latin typeface="楷体_GB2312" pitchFamily="49" charset="-122"/>
                <a:ea typeface="楷体_GB2312" pitchFamily="49" charset="-122"/>
              </a:rPr>
              <a:t>ｒ</a:t>
            </a:r>
            <a:r>
              <a:rPr kumimoji="1" lang="en-US" altLang="zh-CN" sz="2800">
                <a:solidFill>
                  <a:schemeClr val="bg1"/>
                </a:solidFill>
                <a:latin typeface="楷体_GB2312" pitchFamily="49" charset="-122"/>
                <a:ea typeface="楷体_GB2312" pitchFamily="49" charset="-122"/>
              </a:rPr>
              <a:t>=3.600000</a:t>
            </a:r>
          </a:p>
          <a:p>
            <a:pPr algn="l">
              <a:spcBef>
                <a:spcPct val="20000"/>
              </a:spcBef>
            </a:pPr>
            <a:r>
              <a:rPr kumimoji="1" lang="en-US" altLang="zh-CN" sz="2800">
                <a:solidFill>
                  <a:schemeClr val="bg1"/>
                </a:solidFill>
                <a:latin typeface="楷体_GB2312" pitchFamily="49" charset="-122"/>
                <a:ea typeface="楷体_GB2312" pitchFamily="49" charset="-122"/>
              </a:rPr>
              <a:t> area=40.715038</a:t>
            </a:r>
          </a:p>
        </p:txBody>
      </p:sp>
      <p:sp>
        <p:nvSpPr>
          <p:cNvPr id="1262597" name="Rectangle 5"/>
          <p:cNvSpPr>
            <a:spLocks noChangeArrowheads="1"/>
          </p:cNvSpPr>
          <p:nvPr/>
        </p:nvSpPr>
        <p:spPr bwMode="auto">
          <a:xfrm>
            <a:off x="395288" y="404815"/>
            <a:ext cx="7345362" cy="688975"/>
          </a:xfrm>
          <a:prstGeom prst="rect">
            <a:avLst/>
          </a:prstGeom>
          <a:noFill/>
          <a:ln w="9525" algn="ctr">
            <a:noFill/>
            <a:miter lim="800000"/>
            <a:headEnd/>
            <a:tailEnd/>
          </a:ln>
          <a:effectLst/>
        </p:spPr>
        <p:txBody>
          <a:bodyPr lIns="92075" tIns="154800" rIns="92075" bIns="46038">
            <a:spAutoFit/>
            <a:flatTx/>
          </a:bodyPr>
          <a:lstStyle/>
          <a:p>
            <a:pPr defTabSz="762000" eaLnBrk="0" hangingPunct="0">
              <a:spcBef>
                <a:spcPct val="20000"/>
              </a:spcBef>
              <a:defRPr/>
            </a:pPr>
            <a:r>
              <a:rPr kumimoji="1" lang="zh-CN" altLang="en-US" sz="3200" b="1" dirty="0" smtClean="0">
                <a:solidFill>
                  <a:srgbClr val="663300"/>
                </a:solidFill>
                <a:latin typeface="宋体" pitchFamily="2" charset="-122"/>
              </a:rPr>
              <a:t>例</a:t>
            </a:r>
            <a:r>
              <a:rPr kumimoji="1" lang="en-US" altLang="zh-CN" sz="3200" b="1" dirty="0">
                <a:solidFill>
                  <a:srgbClr val="663300"/>
                </a:solidFill>
                <a:latin typeface="宋体" pitchFamily="2" charset="-122"/>
              </a:rPr>
              <a:t>7</a:t>
            </a:r>
            <a:r>
              <a:rPr kumimoji="1" lang="en-US" altLang="zh-CN" sz="3200" b="1" dirty="0" smtClean="0">
                <a:solidFill>
                  <a:srgbClr val="663300"/>
                </a:solidFill>
                <a:latin typeface="宋体" pitchFamily="2" charset="-122"/>
              </a:rPr>
              <a:t>.3 </a:t>
            </a:r>
            <a:r>
              <a:rPr kumimoji="1" lang="zh-CN" altLang="en-US" sz="3200" b="1" dirty="0">
                <a:solidFill>
                  <a:srgbClr val="663300"/>
                </a:solidFill>
                <a:latin typeface="宋体" pitchFamily="2" charset="-122"/>
              </a:rPr>
              <a:t>使用带参的宏</a:t>
            </a:r>
            <a:r>
              <a:rPr kumimoji="1" lang="zh-CN" altLang="en-US" sz="3200" b="1" dirty="0">
                <a:solidFill>
                  <a:srgbClr val="990099"/>
                </a:solidFill>
                <a:effectLst>
                  <a:outerShdw blurRad="38100" dist="38100" dir="2700000" algn="tl">
                    <a:srgbClr val="C0C0C0"/>
                  </a:outerShdw>
                </a:effectLst>
                <a:latin typeface="宋体" pitchFamily="2" charset="-122"/>
              </a:rPr>
              <a:t> </a:t>
            </a:r>
          </a:p>
        </p:txBody>
      </p:sp>
      <p:sp>
        <p:nvSpPr>
          <p:cNvPr id="1262598" name="Rectangle 6"/>
          <p:cNvSpPr>
            <a:spLocks noChangeArrowheads="1"/>
          </p:cNvSpPr>
          <p:nvPr/>
        </p:nvSpPr>
        <p:spPr bwMode="auto">
          <a:xfrm>
            <a:off x="860425" y="5151291"/>
            <a:ext cx="7984558" cy="1286173"/>
          </a:xfrm>
          <a:prstGeom prst="rect">
            <a:avLst/>
          </a:prstGeom>
          <a:noFill/>
          <a:ln w="9525" algn="ctr">
            <a:noFill/>
            <a:miter lim="800000"/>
            <a:headEnd/>
            <a:tailEnd/>
          </a:ln>
          <a:effectLst/>
        </p:spPr>
        <p:txBody>
          <a:bodyPr wrap="none" lIns="92075" tIns="154800" rIns="92075" bIns="46038" anchor="ctr">
            <a:spAutoFit/>
            <a:flatTx/>
          </a:bodyPr>
          <a:lstStyle/>
          <a:p>
            <a:pPr eaLnBrk="0" hangingPunct="0">
              <a:spcBef>
                <a:spcPct val="20000"/>
              </a:spcBef>
              <a:defRPr/>
            </a:pPr>
            <a:r>
              <a:rPr kumimoji="1" lang="zh-CN" altLang="en-US" sz="3200">
                <a:solidFill>
                  <a:srgbClr val="0000FF"/>
                </a:solidFill>
                <a:latin typeface="楷体_GB2312" pitchFamily="49" charset="-122"/>
                <a:ea typeface="楷体_GB2312" pitchFamily="49" charset="-122"/>
              </a:rPr>
              <a:t>赋值语句</a:t>
            </a:r>
            <a:r>
              <a:rPr kumimoji="1" lang="zh-CN" altLang="en-US" sz="3200">
                <a:solidFill>
                  <a:srgbClr val="0000FF"/>
                </a:solidFill>
                <a:latin typeface="宋体"/>
                <a:ea typeface="楷体_GB2312" pitchFamily="49" charset="-122"/>
              </a:rPr>
              <a:t>“</a:t>
            </a:r>
            <a:r>
              <a:rPr kumimoji="1" lang="en-US" altLang="zh-CN" sz="3200">
                <a:solidFill>
                  <a:srgbClr val="0000FF"/>
                </a:solidFill>
                <a:latin typeface="楷体_GB2312" pitchFamily="49" charset="-122"/>
                <a:ea typeface="楷体_GB2312" pitchFamily="49" charset="-122"/>
              </a:rPr>
              <a:t>area=S(a);</a:t>
            </a:r>
            <a:r>
              <a:rPr kumimoji="1" lang="en-US" altLang="zh-CN" sz="3200" b="1">
                <a:solidFill>
                  <a:srgbClr val="990099"/>
                </a:solidFill>
                <a:effectLst>
                  <a:outerShdw blurRad="38100" dist="38100" dir="2700000" algn="tl">
                    <a:srgbClr val="C0C0C0"/>
                  </a:outerShdw>
                </a:effectLst>
                <a:latin typeface="楷体_GB2312" pitchFamily="49" charset="-122"/>
                <a:ea typeface="楷体_GB2312" pitchFamily="49" charset="-122"/>
              </a:rPr>
              <a:t> </a:t>
            </a:r>
            <a:r>
              <a:rPr kumimoji="1" lang="en-US" altLang="zh-CN" sz="3200">
                <a:solidFill>
                  <a:srgbClr val="0000FF"/>
                </a:solidFill>
                <a:latin typeface="宋体"/>
                <a:ea typeface="楷体_GB2312" pitchFamily="49" charset="-122"/>
              </a:rPr>
              <a:t>”</a:t>
            </a:r>
            <a:r>
              <a:rPr kumimoji="1" lang="en-US" altLang="zh-CN" sz="3200">
                <a:solidFill>
                  <a:srgbClr val="0000FF"/>
                </a:solidFill>
                <a:latin typeface="楷体_GB2312" pitchFamily="49" charset="-122"/>
                <a:ea typeface="楷体_GB2312" pitchFamily="49" charset="-122"/>
              </a:rPr>
              <a:t> </a:t>
            </a:r>
            <a:r>
              <a:rPr kumimoji="1" lang="zh-CN" altLang="en-US" sz="3200">
                <a:solidFill>
                  <a:srgbClr val="0000FF"/>
                </a:solidFill>
                <a:latin typeface="楷体_GB2312" pitchFamily="49" charset="-122"/>
                <a:ea typeface="楷体_GB2312" pitchFamily="49" charset="-122"/>
              </a:rPr>
              <a:t>经宏展开后为：</a:t>
            </a:r>
          </a:p>
          <a:p>
            <a:pPr eaLnBrk="0" hangingPunct="0">
              <a:spcBef>
                <a:spcPct val="20000"/>
              </a:spcBef>
              <a:defRPr/>
            </a:pPr>
            <a:r>
              <a:rPr kumimoji="1" lang="en-US" altLang="zh-CN" sz="3200" b="1">
                <a:solidFill>
                  <a:srgbClr val="FF0066"/>
                </a:solidFill>
                <a:latin typeface="楷体_GB2312" pitchFamily="49" charset="-122"/>
                <a:ea typeface="楷体_GB2312" pitchFamily="49" charset="-122"/>
              </a:rPr>
              <a:t>area=3.1415926*</a:t>
            </a:r>
            <a:r>
              <a:rPr kumimoji="1" lang="zh-CN" altLang="en-US" sz="3200" b="1">
                <a:solidFill>
                  <a:srgbClr val="FF0066"/>
                </a:solidFill>
                <a:latin typeface="楷体_GB2312" pitchFamily="49" charset="-122"/>
                <a:ea typeface="楷体_GB2312" pitchFamily="49" charset="-122"/>
              </a:rPr>
              <a:t>ａ*ａ； </a:t>
            </a:r>
          </a:p>
        </p:txBody>
      </p:sp>
    </p:spTree>
    <p:extLst>
      <p:ext uri="{BB962C8B-B14F-4D97-AF65-F5344CB8AC3E}">
        <p14:creationId xmlns:p14="http://schemas.microsoft.com/office/powerpoint/2010/main" val="1150425602"/>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2594"/>
                                        </p:tgtEl>
                                        <p:attrNameLst>
                                          <p:attrName>style.visibility</p:attrName>
                                        </p:attrNameLst>
                                      </p:cBhvr>
                                      <p:to>
                                        <p:strVal val="visible"/>
                                      </p:to>
                                    </p:set>
                                    <p:animEffect transition="in" filter="wipe(up)">
                                      <p:cBhvr>
                                        <p:cTn id="7" dur="1000"/>
                                        <p:tgtEl>
                                          <p:spTgt spid="1262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2598"/>
                                        </p:tgtEl>
                                        <p:attrNameLst>
                                          <p:attrName>style.visibility</p:attrName>
                                        </p:attrNameLst>
                                      </p:cBhvr>
                                      <p:to>
                                        <p:strVal val="visible"/>
                                      </p:to>
                                    </p:set>
                                    <p:animEffect transition="in" filter="wipe(left)">
                                      <p:cBhvr>
                                        <p:cTn id="12" dur="500"/>
                                        <p:tgtEl>
                                          <p:spTgt spid="12625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62595"/>
                                        </p:tgtEl>
                                        <p:attrNameLst>
                                          <p:attrName>style.visibility</p:attrName>
                                        </p:attrNameLst>
                                      </p:cBhvr>
                                      <p:to>
                                        <p:strVal val="visible"/>
                                      </p:to>
                                    </p:set>
                                    <p:animEffect transition="in" filter="diamond(in)">
                                      <p:cBhvr>
                                        <p:cTn id="17" dur="500"/>
                                        <p:tgtEl>
                                          <p:spTgt spid="1262595"/>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262596"/>
                                        </p:tgtEl>
                                        <p:attrNameLst>
                                          <p:attrName>style.visibility</p:attrName>
                                        </p:attrNameLst>
                                      </p:cBhvr>
                                      <p:to>
                                        <p:strVal val="visible"/>
                                      </p:to>
                                    </p:set>
                                    <p:animEffect transition="in" filter="wipe(up)">
                                      <p:cBhvr>
                                        <p:cTn id="21" dur="1000"/>
                                        <p:tgtEl>
                                          <p:spTgt spid="1262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4" grpId="0" animBg="1" autoUpdateAnimBg="0"/>
      <p:bldP spid="1262595" grpId="0"/>
      <p:bldP spid="1262596" grpId="0" animBg="1" autoUpdateAnimBg="0"/>
      <p:bldP spid="12625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ChangeArrowheads="1"/>
          </p:cNvSpPr>
          <p:nvPr/>
        </p:nvSpPr>
        <p:spPr bwMode="auto">
          <a:xfrm>
            <a:off x="755650" y="1484315"/>
            <a:ext cx="7704138" cy="309562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lIns="18000"/>
          <a:lstStyle/>
          <a:p>
            <a:pPr marL="838200" indent="-838200" defTabSz="762000" eaLnBrk="0" hangingPunct="0">
              <a:spcBef>
                <a:spcPct val="20000"/>
              </a:spcBef>
              <a:buSzPct val="65000"/>
              <a:defRPr/>
            </a:pPr>
            <a:r>
              <a:rPr kumimoji="1" lang="en-US" altLang="zh-CN" sz="2800">
                <a:solidFill>
                  <a:schemeClr val="accent2"/>
                </a:solidFill>
                <a:latin typeface="楷体_GB2312" pitchFamily="49" charset="-122"/>
                <a:ea typeface="楷体_GB2312" pitchFamily="49" charset="-122"/>
              </a:rPr>
              <a:t>(1)</a:t>
            </a:r>
            <a:r>
              <a:rPr kumimoji="1" lang="zh-CN" altLang="en-US" sz="2800">
                <a:solidFill>
                  <a:schemeClr val="accent2"/>
                </a:solidFill>
                <a:latin typeface="楷体_GB2312" pitchFamily="49" charset="-122"/>
                <a:ea typeface="楷体_GB2312" pitchFamily="49" charset="-122"/>
              </a:rPr>
              <a:t>对带参数的宏展开只是将语句中的宏名后面括号内的实参字符串代替</a:t>
            </a:r>
            <a:r>
              <a:rPr kumimoji="1" lang="zh-CN" altLang="en-US" sz="2800">
                <a:solidFill>
                  <a:srgbClr val="006600"/>
                </a:solidFill>
                <a:latin typeface="楷体_GB2312" pitchFamily="49" charset="-122"/>
                <a:ea typeface="楷体_GB2312" pitchFamily="49" charset="-122"/>
              </a:rPr>
              <a:t>＃</a:t>
            </a:r>
            <a:r>
              <a:rPr kumimoji="1" lang="en-US" altLang="zh-CN" sz="2800" b="1">
                <a:solidFill>
                  <a:srgbClr val="006600"/>
                </a:solidFill>
                <a:latin typeface="楷体_GB2312" pitchFamily="49" charset="-122"/>
                <a:ea typeface="楷体_GB2312" pitchFamily="49" charset="-122"/>
              </a:rPr>
              <a:t>define</a:t>
            </a:r>
            <a:r>
              <a:rPr kumimoji="1" lang="en-US" altLang="zh-CN" sz="2800">
                <a:solidFill>
                  <a:schemeClr val="accent2"/>
                </a:solidFill>
                <a:latin typeface="楷体_GB2312" pitchFamily="49" charset="-122"/>
                <a:ea typeface="楷体_GB2312" pitchFamily="49" charset="-122"/>
              </a:rPr>
              <a:t> </a:t>
            </a:r>
            <a:r>
              <a:rPr kumimoji="1" lang="zh-CN" altLang="en-US" sz="2800">
                <a:solidFill>
                  <a:schemeClr val="accent2"/>
                </a:solidFill>
                <a:latin typeface="楷体_GB2312" pitchFamily="49" charset="-122"/>
                <a:ea typeface="楷体_GB2312" pitchFamily="49" charset="-122"/>
              </a:rPr>
              <a:t>命令行中的形参。</a:t>
            </a:r>
          </a:p>
          <a:p>
            <a:pPr marL="838200" indent="-838200" defTabSz="762000" eaLnBrk="0" hangingPunct="0">
              <a:spcBef>
                <a:spcPct val="20000"/>
              </a:spcBef>
              <a:buSzPct val="65000"/>
              <a:defRPr/>
            </a:pPr>
            <a:r>
              <a:rPr kumimoji="1" lang="en-US" altLang="zh-CN" sz="2800">
                <a:solidFill>
                  <a:schemeClr val="accent2"/>
                </a:solidFill>
                <a:latin typeface="楷体_GB2312" pitchFamily="49" charset="-122"/>
                <a:ea typeface="楷体_GB2312" pitchFamily="49" charset="-122"/>
              </a:rPr>
              <a:t>(2) </a:t>
            </a:r>
            <a:r>
              <a:rPr kumimoji="1" lang="zh-CN" altLang="en-US" sz="2800">
                <a:solidFill>
                  <a:schemeClr val="accent2"/>
                </a:solidFill>
                <a:latin typeface="楷体_GB2312" pitchFamily="49" charset="-122"/>
                <a:ea typeface="楷体_GB2312" pitchFamily="49" charset="-122"/>
              </a:rPr>
              <a:t>在宏定义时，在宏名与带参数的括弧之间不应加空格，否则将空格以后的字符都作为替代字符串的一部分。 </a:t>
            </a:r>
          </a:p>
          <a:p>
            <a:pPr marL="838200" indent="-838200" defTabSz="762000" eaLnBrk="0" hangingPunct="0">
              <a:spcBef>
                <a:spcPct val="20000"/>
              </a:spcBef>
              <a:buSzPct val="65000"/>
              <a:defRPr/>
            </a:pPr>
            <a:endParaRPr kumimoji="1" lang="en-US" altLang="zh-CN" sz="2800">
              <a:solidFill>
                <a:schemeClr val="accent2"/>
              </a:solidFill>
              <a:latin typeface="楷体_GB2312" pitchFamily="49" charset="-122"/>
              <a:ea typeface="楷体_GB2312" pitchFamily="49" charset="-122"/>
            </a:endParaRPr>
          </a:p>
        </p:txBody>
      </p:sp>
      <p:sp>
        <p:nvSpPr>
          <p:cNvPr id="1263619" name="Rectangle 3"/>
          <p:cNvSpPr>
            <a:spLocks noChangeArrowheads="1"/>
          </p:cNvSpPr>
          <p:nvPr/>
        </p:nvSpPr>
        <p:spPr bwMode="auto">
          <a:xfrm>
            <a:off x="685800" y="549275"/>
            <a:ext cx="1421864" cy="793730"/>
          </a:xfrm>
          <a:prstGeom prst="rect">
            <a:avLst/>
          </a:prstGeom>
          <a:noFill/>
          <a:ln w="9525" algn="ctr">
            <a:noFill/>
            <a:miter lim="800000"/>
            <a:headEnd/>
            <a:tailEnd/>
          </a:ln>
          <a:effectLst/>
        </p:spPr>
        <p:txBody>
          <a:bodyPr wrap="none" lIns="92075" tIns="154800" rIns="92075" bIns="46038">
            <a:spAutoFit/>
            <a:flatTx/>
          </a:bodyPr>
          <a:lstStyle/>
          <a:p>
            <a:pPr defTabSz="762000" eaLnBrk="0" hangingPunct="0">
              <a:lnSpc>
                <a:spcPct val="120000"/>
              </a:lnSpc>
              <a:spcBef>
                <a:spcPct val="5000"/>
              </a:spcBef>
              <a:defRPr/>
            </a:pPr>
            <a:r>
              <a:rPr kumimoji="1" lang="zh-CN" altLang="en-US" sz="3200" b="1" u="sng">
                <a:solidFill>
                  <a:srgbClr val="CC0000"/>
                </a:solidFill>
                <a:effectLst>
                  <a:outerShdw blurRad="38100" dist="38100" dir="2700000" algn="tl">
                    <a:srgbClr val="C0C0C0"/>
                  </a:outerShdw>
                </a:effectLst>
                <a:latin typeface="方正姚体" pitchFamily="2" charset="-122"/>
                <a:ea typeface="方正姚体" pitchFamily="2" charset="-122"/>
              </a:rPr>
              <a:t>说明：</a:t>
            </a:r>
          </a:p>
        </p:txBody>
      </p:sp>
    </p:spTree>
    <p:extLst>
      <p:ext uri="{BB962C8B-B14F-4D97-AF65-F5344CB8AC3E}">
        <p14:creationId xmlns:p14="http://schemas.microsoft.com/office/powerpoint/2010/main" val="295711585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63619"/>
                                        </p:tgtEl>
                                        <p:attrNameLst>
                                          <p:attrName>style.visibility</p:attrName>
                                        </p:attrNameLst>
                                      </p:cBhvr>
                                      <p:to>
                                        <p:strVal val="visible"/>
                                      </p:to>
                                    </p:set>
                                    <p:anim calcmode="lin" valueType="num">
                                      <p:cBhvr>
                                        <p:cTn id="7" dur="1000" fill="hold"/>
                                        <p:tgtEl>
                                          <p:spTgt spid="1263619"/>
                                        </p:tgtEl>
                                        <p:attrNameLst>
                                          <p:attrName>ppt_w</p:attrName>
                                        </p:attrNameLst>
                                      </p:cBhvr>
                                      <p:tavLst>
                                        <p:tav tm="0">
                                          <p:val>
                                            <p:strVal val="#ppt_w*0.70"/>
                                          </p:val>
                                        </p:tav>
                                        <p:tav tm="100000">
                                          <p:val>
                                            <p:strVal val="#ppt_w"/>
                                          </p:val>
                                        </p:tav>
                                      </p:tavLst>
                                    </p:anim>
                                    <p:anim calcmode="lin" valueType="num">
                                      <p:cBhvr>
                                        <p:cTn id="8" dur="1000" fill="hold"/>
                                        <p:tgtEl>
                                          <p:spTgt spid="1263619"/>
                                        </p:tgtEl>
                                        <p:attrNameLst>
                                          <p:attrName>ppt_h</p:attrName>
                                        </p:attrNameLst>
                                      </p:cBhvr>
                                      <p:tavLst>
                                        <p:tav tm="0">
                                          <p:val>
                                            <p:strVal val="#ppt_h"/>
                                          </p:val>
                                        </p:tav>
                                        <p:tav tm="100000">
                                          <p:val>
                                            <p:strVal val="#ppt_h"/>
                                          </p:val>
                                        </p:tav>
                                      </p:tavLst>
                                    </p:anim>
                                    <p:animEffect transition="in" filter="fade">
                                      <p:cBhvr>
                                        <p:cTn id="9" dur="1000"/>
                                        <p:tgtEl>
                                          <p:spTgt spid="126361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263618"/>
                                        </p:tgtEl>
                                        <p:attrNameLst>
                                          <p:attrName>style.visibility</p:attrName>
                                        </p:attrNameLst>
                                      </p:cBhvr>
                                      <p:to>
                                        <p:strVal val="visible"/>
                                      </p:to>
                                    </p:set>
                                    <p:animEffect transition="in" filter="blinds(horizontal)">
                                      <p:cBhvr>
                                        <p:cTn id="14" dur="500"/>
                                        <p:tgtEl>
                                          <p:spTgt spid="1263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18" grpId="0" animBg="1"/>
      <p:bldP spid="12636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p:cNvSpPr>
            <a:spLocks noChangeArrowheads="1"/>
          </p:cNvSpPr>
          <p:nvPr/>
        </p:nvSpPr>
        <p:spPr bwMode="auto">
          <a:xfrm>
            <a:off x="250827" y="1125538"/>
            <a:ext cx="8893175" cy="551656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lIns="18000"/>
          <a:lstStyle/>
          <a:p>
            <a:pPr marL="838200" indent="-8382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(1) </a:t>
            </a:r>
            <a:r>
              <a:rPr kumimoji="1" lang="zh-CN" altLang="en-US" sz="2800">
                <a:solidFill>
                  <a:schemeClr val="accent2"/>
                </a:solidFill>
                <a:latin typeface="楷体_GB2312" pitchFamily="49" charset="-122"/>
                <a:ea typeface="楷体_GB2312" pitchFamily="49" charset="-122"/>
              </a:rPr>
              <a:t>函数调用时，先求出实参表达式的值，然后代入形参。而使用带参的宏只是进行简单的字符替换。</a:t>
            </a:r>
          </a:p>
          <a:p>
            <a:pPr marL="838200" indent="-8382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(2) </a:t>
            </a:r>
            <a:r>
              <a:rPr kumimoji="1" lang="zh-CN" altLang="en-US" sz="2800">
                <a:solidFill>
                  <a:schemeClr val="accent2"/>
                </a:solidFill>
                <a:latin typeface="楷体_GB2312" pitchFamily="49" charset="-122"/>
                <a:ea typeface="楷体_GB2312" pitchFamily="49" charset="-122"/>
              </a:rPr>
              <a:t>函数调用是在程序运行时处理的，为形参分配临时的内存单元。而宏展开则是在编译前进行的，在展开时并不分配内存单元，不进行值的传递处理，也没有</a:t>
            </a:r>
            <a:r>
              <a:rPr kumimoji="1" lang="zh-CN" altLang="en-US" sz="2800">
                <a:solidFill>
                  <a:schemeClr val="accent2"/>
                </a:solidFill>
                <a:latin typeface="宋体"/>
                <a:ea typeface="楷体_GB2312" pitchFamily="49" charset="-122"/>
              </a:rPr>
              <a:t>“</a:t>
            </a:r>
            <a:r>
              <a:rPr kumimoji="1" lang="zh-CN" altLang="en-US" sz="2800">
                <a:solidFill>
                  <a:schemeClr val="accent2"/>
                </a:solidFill>
                <a:latin typeface="楷体_GB2312" pitchFamily="49" charset="-122"/>
                <a:ea typeface="楷体_GB2312" pitchFamily="49" charset="-122"/>
              </a:rPr>
              <a:t>返回值</a:t>
            </a:r>
            <a:r>
              <a:rPr kumimoji="1" lang="zh-CN" altLang="en-US" sz="2800">
                <a:solidFill>
                  <a:schemeClr val="accent2"/>
                </a:solidFill>
                <a:latin typeface="宋体"/>
                <a:ea typeface="楷体_GB2312" pitchFamily="49" charset="-122"/>
              </a:rPr>
              <a:t>”</a:t>
            </a:r>
            <a:r>
              <a:rPr kumimoji="1" lang="zh-CN" altLang="en-US" sz="2800">
                <a:solidFill>
                  <a:schemeClr val="accent2"/>
                </a:solidFill>
                <a:latin typeface="楷体_GB2312" pitchFamily="49" charset="-122"/>
                <a:ea typeface="楷体_GB2312" pitchFamily="49" charset="-122"/>
              </a:rPr>
              <a:t>的概念。</a:t>
            </a:r>
          </a:p>
          <a:p>
            <a:pPr marL="838200" indent="-8382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(3) </a:t>
            </a:r>
            <a:r>
              <a:rPr kumimoji="1" lang="zh-CN" altLang="en-US" sz="2800">
                <a:solidFill>
                  <a:schemeClr val="accent2"/>
                </a:solidFill>
                <a:latin typeface="楷体_GB2312" pitchFamily="49" charset="-122"/>
                <a:ea typeface="楷体_GB2312" pitchFamily="49" charset="-122"/>
              </a:rPr>
              <a:t>对函数中的实参和形参类型要求一致。而宏名无类型，它的参数也无类型，只是一个符号代表，展开时代入指定的字符串即可。宏定义时，字符串可以是任何类型的数据。</a:t>
            </a:r>
          </a:p>
          <a:p>
            <a:pPr marL="838200" indent="-8382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(4) </a:t>
            </a:r>
            <a:r>
              <a:rPr kumimoji="1" lang="zh-CN" altLang="en-US" sz="2800">
                <a:solidFill>
                  <a:schemeClr val="accent2"/>
                </a:solidFill>
                <a:latin typeface="楷体_GB2312" pitchFamily="49" charset="-122"/>
                <a:ea typeface="楷体_GB2312" pitchFamily="49" charset="-122"/>
              </a:rPr>
              <a:t>调用函数只可得到一个返回值，而用宏可以设法得到几个结果。 </a:t>
            </a:r>
          </a:p>
        </p:txBody>
      </p:sp>
      <p:sp>
        <p:nvSpPr>
          <p:cNvPr id="1264643" name="Rectangle 3"/>
          <p:cNvSpPr>
            <a:spLocks noChangeArrowheads="1"/>
          </p:cNvSpPr>
          <p:nvPr/>
        </p:nvSpPr>
        <p:spPr bwMode="auto">
          <a:xfrm>
            <a:off x="323850" y="333375"/>
            <a:ext cx="6553200" cy="793730"/>
          </a:xfrm>
          <a:prstGeom prst="rect">
            <a:avLst/>
          </a:prstGeom>
          <a:noFill/>
          <a:ln w="9525" algn="ctr">
            <a:noFill/>
            <a:miter lim="800000"/>
            <a:headEnd/>
            <a:tailEnd/>
          </a:ln>
          <a:effectLst/>
        </p:spPr>
        <p:txBody>
          <a:bodyPr lIns="92075" tIns="154800" rIns="92075" bIns="46038">
            <a:spAutoFit/>
            <a:flatTx/>
          </a:bodyPr>
          <a:lstStyle/>
          <a:p>
            <a:pPr defTabSz="762000" eaLnBrk="0" hangingPunct="0">
              <a:lnSpc>
                <a:spcPct val="120000"/>
              </a:lnSpc>
              <a:spcBef>
                <a:spcPct val="5000"/>
              </a:spcBef>
              <a:defRPr/>
            </a:pPr>
            <a:r>
              <a:rPr kumimoji="1" lang="zh-CN" altLang="en-US" sz="3200" b="1" u="sng">
                <a:solidFill>
                  <a:srgbClr val="990099"/>
                </a:solidFill>
                <a:effectLst>
                  <a:outerShdw blurRad="38100" dist="38100" dir="2700000" algn="tl">
                    <a:srgbClr val="C0C0C0"/>
                  </a:outerShdw>
                </a:effectLst>
                <a:latin typeface="宋体" pitchFamily="2" charset="-122"/>
              </a:rPr>
              <a:t>带参数的宏和函数的区别：</a:t>
            </a:r>
            <a:endParaRPr kumimoji="1" lang="zh-CN" altLang="en-US" sz="3200" b="1" u="sng">
              <a:solidFill>
                <a:srgbClr val="CC0000"/>
              </a:solidFill>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1174418907"/>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64643"/>
                                        </p:tgtEl>
                                        <p:attrNameLst>
                                          <p:attrName>style.visibility</p:attrName>
                                        </p:attrNameLst>
                                      </p:cBhvr>
                                      <p:to>
                                        <p:strVal val="visible"/>
                                      </p:to>
                                    </p:set>
                                    <p:anim calcmode="lin" valueType="num">
                                      <p:cBhvr>
                                        <p:cTn id="7" dur="1000" fill="hold"/>
                                        <p:tgtEl>
                                          <p:spTgt spid="1264643"/>
                                        </p:tgtEl>
                                        <p:attrNameLst>
                                          <p:attrName>ppt_w</p:attrName>
                                        </p:attrNameLst>
                                      </p:cBhvr>
                                      <p:tavLst>
                                        <p:tav tm="0">
                                          <p:val>
                                            <p:strVal val="#ppt_w*0.70"/>
                                          </p:val>
                                        </p:tav>
                                        <p:tav tm="100000">
                                          <p:val>
                                            <p:strVal val="#ppt_w"/>
                                          </p:val>
                                        </p:tav>
                                      </p:tavLst>
                                    </p:anim>
                                    <p:anim calcmode="lin" valueType="num">
                                      <p:cBhvr>
                                        <p:cTn id="8" dur="1000" fill="hold"/>
                                        <p:tgtEl>
                                          <p:spTgt spid="1264643"/>
                                        </p:tgtEl>
                                        <p:attrNameLst>
                                          <p:attrName>ppt_h</p:attrName>
                                        </p:attrNameLst>
                                      </p:cBhvr>
                                      <p:tavLst>
                                        <p:tav tm="0">
                                          <p:val>
                                            <p:strVal val="#ppt_h"/>
                                          </p:val>
                                        </p:tav>
                                        <p:tav tm="100000">
                                          <p:val>
                                            <p:strVal val="#ppt_h"/>
                                          </p:val>
                                        </p:tav>
                                      </p:tavLst>
                                    </p:anim>
                                    <p:animEffect transition="in" filter="fade">
                                      <p:cBhvr>
                                        <p:cTn id="9" dur="1000"/>
                                        <p:tgtEl>
                                          <p:spTgt spid="126464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264642"/>
                                        </p:tgtEl>
                                        <p:attrNameLst>
                                          <p:attrName>style.visibility</p:attrName>
                                        </p:attrNameLst>
                                      </p:cBhvr>
                                      <p:to>
                                        <p:strVal val="visible"/>
                                      </p:to>
                                    </p:set>
                                    <p:animEffect transition="in" filter="blinds(horizontal)">
                                      <p:cBhvr>
                                        <p:cTn id="14" dur="500"/>
                                        <p:tgtEl>
                                          <p:spTgt spid="1264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642" grpId="0" animBg="1"/>
      <p:bldP spid="12646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p:cNvSpPr>
            <a:spLocks noChangeArrowheads="1"/>
          </p:cNvSpPr>
          <p:nvPr/>
        </p:nvSpPr>
        <p:spPr bwMode="auto">
          <a:xfrm>
            <a:off x="539752" y="1268413"/>
            <a:ext cx="8208963"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2800" b="1">
                <a:solidFill>
                  <a:srgbClr val="663300"/>
                </a:solidFill>
                <a:latin typeface="楷体_GB2312" pitchFamily="49" charset="-122"/>
                <a:ea typeface="楷体_GB2312" pitchFamily="49" charset="-122"/>
              </a:rPr>
              <a:t>#include &lt;stdio.h&gt;</a:t>
            </a:r>
          </a:p>
          <a:p>
            <a:pPr algn="l"/>
            <a:r>
              <a:rPr kumimoji="1" lang="en-US" altLang="zh-CN" sz="2800" b="1">
                <a:solidFill>
                  <a:srgbClr val="006600"/>
                </a:solidFill>
                <a:latin typeface="楷体_GB2312" pitchFamily="49" charset="-122"/>
                <a:ea typeface="楷体_GB2312" pitchFamily="49" charset="-122"/>
              </a:rPr>
              <a:t>#define PI 3.1415926</a:t>
            </a:r>
          </a:p>
          <a:p>
            <a:pPr algn="l"/>
            <a:r>
              <a:rPr kumimoji="1" lang="en-US" altLang="zh-CN" sz="2800" b="1">
                <a:solidFill>
                  <a:srgbClr val="006600"/>
                </a:solidFill>
                <a:latin typeface="楷体_GB2312" pitchFamily="49" charset="-122"/>
                <a:ea typeface="楷体_GB2312" pitchFamily="49" charset="-122"/>
              </a:rPr>
              <a:t>#define CIRCLE(R,L,S,V)</a:t>
            </a:r>
            <a:r>
              <a:rPr kumimoji="1" lang="en-US" altLang="zh-CN" sz="2800" b="1">
                <a:solidFill>
                  <a:srgbClr val="663300"/>
                </a:solidFill>
                <a:latin typeface="楷体_GB2312" pitchFamily="49" charset="-122"/>
                <a:ea typeface="楷体_GB2312" pitchFamily="49" charset="-122"/>
              </a:rPr>
              <a:t> L=2*PI*R;S=PI*R*R;V=4.0/3.0*PI*R*R*R</a:t>
            </a:r>
          </a:p>
          <a:p>
            <a:pPr algn="l"/>
            <a:r>
              <a:rPr kumimoji="1" lang="en-US" altLang="zh-CN" sz="2800" b="1">
                <a:solidFill>
                  <a:srgbClr val="663300"/>
                </a:solidFill>
                <a:latin typeface="楷体_GB2312" pitchFamily="49" charset="-122"/>
                <a:ea typeface="楷体_GB2312" pitchFamily="49" charset="-122"/>
              </a:rPr>
              <a:t>  void main()</a:t>
            </a:r>
          </a:p>
          <a:p>
            <a:pPr algn="l"/>
            <a:r>
              <a:rPr kumimoji="1" lang="en-US" altLang="zh-CN" sz="2800" b="1">
                <a:solidFill>
                  <a:srgbClr val="663300"/>
                </a:solidFill>
                <a:latin typeface="楷体_GB2312" pitchFamily="49" charset="-122"/>
                <a:ea typeface="楷体_GB2312" pitchFamily="49" charset="-122"/>
              </a:rPr>
              <a:t>    {float r,l,s,v;</a:t>
            </a:r>
          </a:p>
          <a:p>
            <a:pPr algn="l"/>
            <a:r>
              <a:rPr kumimoji="1" lang="en-US" altLang="zh-CN" sz="2800" b="1">
                <a:solidFill>
                  <a:srgbClr val="663300"/>
                </a:solidFill>
                <a:latin typeface="楷体_GB2312" pitchFamily="49" charset="-122"/>
                <a:ea typeface="楷体_GB2312" pitchFamily="49" charset="-122"/>
              </a:rPr>
              <a:t>      scanf("%f",&amp;r);</a:t>
            </a:r>
          </a:p>
          <a:p>
            <a:pPr algn="l"/>
            <a:r>
              <a:rPr kumimoji="1" lang="en-US" altLang="zh-CN" sz="2800" b="1">
                <a:solidFill>
                  <a:srgbClr val="663300"/>
                </a:solidFill>
                <a:latin typeface="楷体_GB2312" pitchFamily="49" charset="-122"/>
                <a:ea typeface="楷体_GB2312" pitchFamily="49" charset="-122"/>
              </a:rPr>
              <a:t>      CIRCLE(r,l,s,v);      printf("r=%6.2f,l=%6.2f,s=%6.2f,v=%6.2f\n",r,l,s,v);</a:t>
            </a:r>
          </a:p>
          <a:p>
            <a:pPr algn="l"/>
            <a:r>
              <a:rPr kumimoji="1" lang="en-US" altLang="zh-CN" sz="2800" b="1">
                <a:solidFill>
                  <a:srgbClr val="663300"/>
                </a:solidFill>
                <a:latin typeface="楷体_GB2312" pitchFamily="49" charset="-122"/>
                <a:ea typeface="楷体_GB2312" pitchFamily="49" charset="-122"/>
              </a:rPr>
              <a:t>      }</a:t>
            </a:r>
          </a:p>
        </p:txBody>
      </p:sp>
      <p:sp>
        <p:nvSpPr>
          <p:cNvPr id="1265667" name="Rectangle 3"/>
          <p:cNvSpPr>
            <a:spLocks noChangeArrowheads="1"/>
          </p:cNvSpPr>
          <p:nvPr/>
        </p:nvSpPr>
        <p:spPr bwMode="auto">
          <a:xfrm>
            <a:off x="395290" y="473117"/>
            <a:ext cx="6368731" cy="695242"/>
          </a:xfrm>
          <a:prstGeom prst="rect">
            <a:avLst/>
          </a:prstGeom>
          <a:noFill/>
          <a:ln w="9525" algn="ctr">
            <a:noFill/>
            <a:miter lim="800000"/>
            <a:headEnd/>
            <a:tailEnd/>
          </a:ln>
          <a:effectLst/>
        </p:spPr>
        <p:txBody>
          <a:bodyPr wrap="none" lIns="92075" tIns="154800" rIns="92075" bIns="46038" anchor="ctr">
            <a:spAutoFit/>
            <a:flatTx/>
          </a:bodyPr>
          <a:lstStyle/>
          <a:p>
            <a:pPr algn="l">
              <a:defRPr/>
            </a:pPr>
            <a:r>
              <a:rPr kumimoji="1" lang="zh-CN" altLang="en-US" sz="3200" b="1" dirty="0" smtClean="0">
                <a:solidFill>
                  <a:srgbClr val="663300"/>
                </a:solidFill>
                <a:latin typeface="宋体" pitchFamily="2" charset="-122"/>
              </a:rPr>
              <a:t>例</a:t>
            </a:r>
            <a:r>
              <a:rPr kumimoji="1" lang="en-US" altLang="zh-CN" sz="3200" b="1" dirty="0">
                <a:solidFill>
                  <a:srgbClr val="663300"/>
                </a:solidFill>
                <a:latin typeface="宋体" pitchFamily="2" charset="-122"/>
              </a:rPr>
              <a:t>7</a:t>
            </a:r>
            <a:r>
              <a:rPr kumimoji="1" lang="en-US" altLang="zh-CN" sz="3200" b="1" dirty="0" smtClean="0">
                <a:solidFill>
                  <a:srgbClr val="663300"/>
                </a:solidFill>
                <a:latin typeface="宋体" pitchFamily="2" charset="-122"/>
              </a:rPr>
              <a:t>.4 </a:t>
            </a:r>
            <a:r>
              <a:rPr kumimoji="1" lang="zh-CN" altLang="en-US" sz="3200" b="1" dirty="0">
                <a:solidFill>
                  <a:srgbClr val="663300"/>
                </a:solidFill>
                <a:latin typeface="宋体" pitchFamily="2" charset="-122"/>
              </a:rPr>
              <a:t>通过宏展开得到若干个结果</a:t>
            </a:r>
            <a:endParaRPr kumimoji="1" lang="zh-CN" altLang="en-US" sz="3200" b="1" dirty="0">
              <a:solidFill>
                <a:srgbClr val="663300"/>
              </a:solidFill>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4263800633"/>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5666"/>
                                        </p:tgtEl>
                                        <p:attrNameLst>
                                          <p:attrName>style.visibility</p:attrName>
                                        </p:attrNameLst>
                                      </p:cBhvr>
                                      <p:to>
                                        <p:strVal val="visible"/>
                                      </p:to>
                                    </p:set>
                                    <p:animEffect transition="in" filter="wipe(up)">
                                      <p:cBhvr>
                                        <p:cTn id="7" dur="1000"/>
                                        <p:tgtEl>
                                          <p:spTgt spid="126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566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ChangeArrowheads="1"/>
          </p:cNvSpPr>
          <p:nvPr/>
        </p:nvSpPr>
        <p:spPr bwMode="auto">
          <a:xfrm>
            <a:off x="539752" y="1052513"/>
            <a:ext cx="8208963"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b="1">
                <a:solidFill>
                  <a:srgbClr val="663300"/>
                </a:solidFill>
                <a:latin typeface="楷体_GB2312" pitchFamily="49" charset="-122"/>
                <a:ea typeface="楷体_GB2312" pitchFamily="49" charset="-122"/>
              </a:rPr>
              <a:t>void main</a:t>
            </a:r>
            <a:r>
              <a:rPr kumimoji="1" lang="zh-CN" altLang="en-US" sz="2800" b="1">
                <a:solidFill>
                  <a:srgbClr val="663300"/>
                </a:solidFill>
                <a:latin typeface="楷体_GB2312" pitchFamily="49" charset="-122"/>
                <a:ea typeface="楷体_GB2312" pitchFamily="49" charset="-122"/>
              </a:rPr>
              <a:t>（）</a:t>
            </a:r>
          </a:p>
          <a:p>
            <a:pPr algn="l">
              <a:spcBef>
                <a:spcPct val="20000"/>
              </a:spcBef>
            </a:pPr>
            <a:r>
              <a:rPr kumimoji="1" lang="zh-CN" altLang="en-US" sz="2800" b="1">
                <a:solidFill>
                  <a:srgbClr val="663300"/>
                </a:solidFill>
                <a:latin typeface="楷体_GB2312" pitchFamily="49" charset="-122"/>
                <a:ea typeface="楷体_GB2312" pitchFamily="49" charset="-122"/>
              </a:rPr>
              <a:t> </a:t>
            </a:r>
            <a:r>
              <a:rPr kumimoji="1" lang="en-US" altLang="zh-CN" sz="2800" b="1">
                <a:solidFill>
                  <a:srgbClr val="663300"/>
                </a:solidFill>
                <a:latin typeface="楷体_GB2312" pitchFamily="49" charset="-122"/>
                <a:ea typeface="楷体_GB2312" pitchFamily="49" charset="-122"/>
              </a:rPr>
              <a:t>{ float r,l,s,v;</a:t>
            </a:r>
          </a:p>
          <a:p>
            <a:pPr algn="l"/>
            <a:r>
              <a:rPr kumimoji="1" lang="en-US" altLang="zh-CN" sz="2800" b="1">
                <a:solidFill>
                  <a:srgbClr val="663300"/>
                </a:solidFill>
                <a:latin typeface="楷体_GB2312" pitchFamily="49" charset="-122"/>
                <a:ea typeface="楷体_GB2312" pitchFamily="49" charset="-122"/>
              </a:rPr>
              <a:t>   scanf("%f",&amp;r);</a:t>
            </a:r>
          </a:p>
          <a:p>
            <a:pPr algn="l"/>
            <a:r>
              <a:rPr kumimoji="1" lang="zh-CN" altLang="en-US" sz="2800" b="1">
                <a:solidFill>
                  <a:srgbClr val="663300"/>
                </a:solidFill>
                <a:latin typeface="楷体_GB2312" pitchFamily="49" charset="-122"/>
                <a:ea typeface="楷体_GB2312" pitchFamily="49" charset="-122"/>
              </a:rPr>
              <a:t>　 </a:t>
            </a:r>
            <a:r>
              <a:rPr kumimoji="1" lang="en-US" altLang="zh-CN" sz="2800" b="1">
                <a:solidFill>
                  <a:srgbClr val="663300"/>
                </a:solidFill>
                <a:latin typeface="楷体_GB2312" pitchFamily="49" charset="-122"/>
                <a:ea typeface="楷体_GB2312" pitchFamily="49" charset="-122"/>
              </a:rPr>
              <a:t>l=2*3.1415926*r; </a:t>
            </a:r>
          </a:p>
          <a:p>
            <a:pPr algn="l"/>
            <a:r>
              <a:rPr kumimoji="1" lang="en-US" altLang="zh-CN" sz="2800" b="1">
                <a:solidFill>
                  <a:srgbClr val="663300"/>
                </a:solidFill>
                <a:latin typeface="楷体_GB2312" pitchFamily="49" charset="-122"/>
                <a:ea typeface="楷体_GB2312" pitchFamily="49" charset="-122"/>
              </a:rPr>
              <a:t>   s=3.1515926*r*r;</a:t>
            </a:r>
          </a:p>
          <a:p>
            <a:pPr algn="l"/>
            <a:r>
              <a:rPr kumimoji="1" lang="en-US" altLang="zh-CN" sz="2800" b="1">
                <a:solidFill>
                  <a:srgbClr val="663300"/>
                </a:solidFill>
                <a:latin typeface="楷体_GB2312" pitchFamily="49" charset="-122"/>
                <a:ea typeface="楷体_GB2312" pitchFamily="49" charset="-122"/>
              </a:rPr>
              <a:t>   v=4.0/3/0*3.1415926*r*r*r;</a:t>
            </a:r>
            <a:r>
              <a:rPr kumimoji="1" lang="zh-CN" altLang="en-US" sz="2800" b="1">
                <a:solidFill>
                  <a:srgbClr val="663300"/>
                </a:solidFill>
                <a:latin typeface="楷体_GB2312" pitchFamily="49" charset="-122"/>
                <a:ea typeface="楷体_GB2312" pitchFamily="49" charset="-122"/>
              </a:rPr>
              <a:t>　　 </a:t>
            </a:r>
            <a:r>
              <a:rPr kumimoji="1" lang="en-US" altLang="zh-CN" sz="2800" b="1">
                <a:solidFill>
                  <a:srgbClr val="663300"/>
                </a:solidFill>
                <a:latin typeface="楷体_GB2312" pitchFamily="49" charset="-122"/>
                <a:ea typeface="楷体_GB2312" pitchFamily="49" charset="-122"/>
              </a:rPr>
              <a:t>printf(</a:t>
            </a:r>
            <a:r>
              <a:rPr kumimoji="1" lang="en-US" altLang="zh-CN" sz="2800" b="1">
                <a:solidFill>
                  <a:srgbClr val="663300"/>
                </a:solidFill>
                <a:ea typeface="楷体_GB2312" pitchFamily="49" charset="-122"/>
              </a:rPr>
              <a:t>”</a:t>
            </a:r>
            <a:r>
              <a:rPr kumimoji="1" lang="en-US" altLang="zh-CN" sz="2800" b="1">
                <a:solidFill>
                  <a:srgbClr val="663300"/>
                </a:solidFill>
                <a:latin typeface="楷体_GB2312" pitchFamily="49" charset="-122"/>
                <a:ea typeface="楷体_GB2312" pitchFamily="49" charset="-122"/>
              </a:rPr>
              <a:t>r=%6.2f,l=%6.2f,s=%6.2f,v=%6.2f\n</a:t>
            </a:r>
            <a:r>
              <a:rPr kumimoji="1" lang="en-US" altLang="zh-CN" sz="2800" b="1">
                <a:solidFill>
                  <a:srgbClr val="663300"/>
                </a:solidFill>
                <a:ea typeface="楷体_GB2312" pitchFamily="49" charset="-122"/>
              </a:rPr>
              <a:t>”</a:t>
            </a:r>
            <a:r>
              <a:rPr kumimoji="1" lang="en-US" altLang="zh-CN" sz="2800" b="1">
                <a:solidFill>
                  <a:srgbClr val="663300"/>
                </a:solidFill>
                <a:latin typeface="楷体_GB2312" pitchFamily="49" charset="-122"/>
                <a:ea typeface="楷体_GB2312" pitchFamily="49" charset="-122"/>
              </a:rPr>
              <a:t>,r,l,s,v);</a:t>
            </a:r>
          </a:p>
          <a:p>
            <a:pPr algn="l">
              <a:spcBef>
                <a:spcPct val="20000"/>
              </a:spcBef>
            </a:pPr>
            <a:r>
              <a:rPr kumimoji="1" lang="en-US" altLang="zh-CN" sz="2800" b="1">
                <a:solidFill>
                  <a:srgbClr val="663300"/>
                </a:solidFill>
                <a:latin typeface="楷体_GB2312" pitchFamily="49" charset="-122"/>
                <a:ea typeface="楷体_GB2312" pitchFamily="49" charset="-122"/>
              </a:rPr>
              <a:t> </a:t>
            </a:r>
            <a:r>
              <a:rPr kumimoji="1" lang="zh-CN" altLang="en-US" sz="2800" b="1">
                <a:solidFill>
                  <a:srgbClr val="663300"/>
                </a:solidFill>
                <a:latin typeface="楷体_GB2312" pitchFamily="49" charset="-122"/>
                <a:ea typeface="楷体_GB2312" pitchFamily="49" charset="-122"/>
              </a:rPr>
              <a:t>｝　</a:t>
            </a:r>
          </a:p>
        </p:txBody>
      </p:sp>
      <p:sp>
        <p:nvSpPr>
          <p:cNvPr id="544771" name="Rectangle 3"/>
          <p:cNvSpPr>
            <a:spLocks noChangeArrowheads="1"/>
          </p:cNvSpPr>
          <p:nvPr/>
        </p:nvSpPr>
        <p:spPr bwMode="auto">
          <a:xfrm>
            <a:off x="395288" y="473117"/>
            <a:ext cx="8016618" cy="69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154800" rIns="92075" bIns="46038"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3200" b="1">
                <a:solidFill>
                  <a:srgbClr val="663300"/>
                </a:solidFill>
                <a:latin typeface="宋体" panose="02010600030101010101" pitchFamily="2" charset="-122"/>
              </a:rPr>
              <a:t>对宏进行预编译，展开后的</a:t>
            </a:r>
            <a:r>
              <a:rPr kumimoji="1" lang="en-US" altLang="zh-CN" sz="3200" b="1">
                <a:solidFill>
                  <a:srgbClr val="663300"/>
                </a:solidFill>
                <a:latin typeface="宋体" panose="02010600030101010101" pitchFamily="2" charset="-122"/>
              </a:rPr>
              <a:t>main</a:t>
            </a:r>
            <a:r>
              <a:rPr kumimoji="1" lang="zh-CN" altLang="en-US" sz="3200" b="1">
                <a:solidFill>
                  <a:srgbClr val="663300"/>
                </a:solidFill>
                <a:latin typeface="宋体" panose="02010600030101010101" pitchFamily="2" charset="-122"/>
              </a:rPr>
              <a:t>函数如下：</a:t>
            </a:r>
          </a:p>
        </p:txBody>
      </p:sp>
      <p:sp>
        <p:nvSpPr>
          <p:cNvPr id="1266692" name="Rectangle 4"/>
          <p:cNvSpPr>
            <a:spLocks noChangeArrowheads="1"/>
          </p:cNvSpPr>
          <p:nvPr/>
        </p:nvSpPr>
        <p:spPr bwMode="auto">
          <a:xfrm>
            <a:off x="3203577" y="4221165"/>
            <a:ext cx="3040063" cy="688975"/>
          </a:xfrm>
          <a:prstGeom prst="rect">
            <a:avLst/>
          </a:prstGeom>
          <a:noFill/>
          <a:ln w="9525" algn="ctr">
            <a:noFill/>
            <a:miter lim="800000"/>
            <a:headEnd/>
            <a:tailEnd/>
          </a:ln>
          <a:effectLst/>
        </p:spPr>
        <p:txBody>
          <a:bodyPr lIns="92075" tIns="154800" rIns="92075" bIns="46038" anchor="ctr">
            <a:spAutoFit/>
          </a:bodyPr>
          <a:lstStyle/>
          <a:p>
            <a:pPr algn="l">
              <a:defRPr/>
            </a:pPr>
            <a:r>
              <a:rPr kumimoji="1" lang="zh-CN" altLang="en-US" sz="3200" b="1">
                <a:solidFill>
                  <a:schemeClr val="accent2"/>
                </a:solidFill>
                <a:latin typeface="宋体" pitchFamily="2" charset="-122"/>
              </a:rPr>
              <a:t>运行情况如下：</a:t>
            </a:r>
            <a:endParaRPr kumimoji="1" lang="zh-CN" altLang="en-US" sz="3200" b="1">
              <a:solidFill>
                <a:schemeClr val="accent2"/>
              </a:solidFill>
              <a:effectLst>
                <a:outerShdw blurRad="38100" dist="38100" dir="2700000" algn="tl">
                  <a:srgbClr val="C0C0C0"/>
                </a:outerShdw>
              </a:effectLst>
              <a:latin typeface="宋体" pitchFamily="2" charset="-122"/>
            </a:endParaRPr>
          </a:p>
        </p:txBody>
      </p:sp>
      <p:sp>
        <p:nvSpPr>
          <p:cNvPr id="1266693" name="Rectangle 5"/>
          <p:cNvSpPr>
            <a:spLocks noChangeArrowheads="1"/>
          </p:cNvSpPr>
          <p:nvPr/>
        </p:nvSpPr>
        <p:spPr bwMode="auto">
          <a:xfrm>
            <a:off x="1547813" y="5013325"/>
            <a:ext cx="6983412" cy="1081088"/>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chemeClr val="bg1"/>
                </a:solidFill>
                <a:latin typeface="楷体_GB2312" pitchFamily="49" charset="-122"/>
                <a:ea typeface="楷体_GB2312" pitchFamily="49" charset="-122"/>
              </a:rPr>
              <a:t>3.5↙</a:t>
            </a:r>
          </a:p>
          <a:p>
            <a:pPr algn="l">
              <a:spcBef>
                <a:spcPct val="20000"/>
              </a:spcBef>
            </a:pPr>
            <a:r>
              <a:rPr lang="en-US" altLang="zh-CN" sz="2800">
                <a:solidFill>
                  <a:schemeClr val="bg1"/>
                </a:solidFill>
                <a:latin typeface="楷体_GB2312" pitchFamily="49" charset="-122"/>
                <a:ea typeface="楷体_GB2312" pitchFamily="49" charset="-122"/>
              </a:rPr>
              <a:t>r</a:t>
            </a:r>
            <a:r>
              <a:rPr kumimoji="1" lang="en-US" altLang="zh-CN" sz="2800">
                <a:solidFill>
                  <a:schemeClr val="bg1"/>
                </a:solidFill>
                <a:latin typeface="楷体_GB2312" pitchFamily="49" charset="-122"/>
                <a:ea typeface="楷体_GB2312" pitchFamily="49" charset="-122"/>
              </a:rPr>
              <a:t>=3.50</a:t>
            </a:r>
            <a:r>
              <a:rPr kumimoji="1" lang="zh-CN" altLang="en-US" sz="2800">
                <a:solidFill>
                  <a:schemeClr val="bg1"/>
                </a:solidFill>
                <a:latin typeface="楷体_GB2312" pitchFamily="49" charset="-122"/>
                <a:ea typeface="楷体_GB2312" pitchFamily="49" charset="-122"/>
              </a:rPr>
              <a:t>，</a:t>
            </a:r>
            <a:r>
              <a:rPr kumimoji="1" lang="en-US" altLang="zh-CN" sz="2800">
                <a:solidFill>
                  <a:schemeClr val="bg1"/>
                </a:solidFill>
                <a:latin typeface="楷体_GB2312" pitchFamily="49" charset="-122"/>
                <a:ea typeface="楷体_GB2312" pitchFamily="49" charset="-122"/>
              </a:rPr>
              <a:t>l=21.99</a:t>
            </a:r>
            <a:r>
              <a:rPr kumimoji="1" lang="zh-CN" altLang="en-US" sz="2800">
                <a:solidFill>
                  <a:schemeClr val="bg1"/>
                </a:solidFill>
                <a:latin typeface="楷体_GB2312" pitchFamily="49" charset="-122"/>
                <a:ea typeface="楷体_GB2312" pitchFamily="49" charset="-122"/>
              </a:rPr>
              <a:t>，</a:t>
            </a:r>
            <a:r>
              <a:rPr kumimoji="1" lang="en-US" altLang="zh-CN" sz="2800">
                <a:solidFill>
                  <a:schemeClr val="bg1"/>
                </a:solidFill>
                <a:latin typeface="楷体_GB2312" pitchFamily="49" charset="-122"/>
                <a:ea typeface="楷体_GB2312" pitchFamily="49" charset="-122"/>
              </a:rPr>
              <a:t>s=38.48</a:t>
            </a:r>
            <a:r>
              <a:rPr kumimoji="1" lang="zh-CN" altLang="en-US" sz="2800">
                <a:solidFill>
                  <a:schemeClr val="bg1"/>
                </a:solidFill>
                <a:latin typeface="楷体_GB2312" pitchFamily="49" charset="-122"/>
                <a:ea typeface="楷体_GB2312" pitchFamily="49" charset="-122"/>
              </a:rPr>
              <a:t>，</a:t>
            </a:r>
            <a:r>
              <a:rPr kumimoji="1" lang="en-US" altLang="zh-CN" sz="2800">
                <a:solidFill>
                  <a:schemeClr val="bg1"/>
                </a:solidFill>
                <a:latin typeface="楷体_GB2312" pitchFamily="49" charset="-122"/>
                <a:ea typeface="楷体_GB2312" pitchFamily="49" charset="-122"/>
              </a:rPr>
              <a:t>v=179.59</a:t>
            </a:r>
          </a:p>
        </p:txBody>
      </p:sp>
    </p:spTree>
    <p:extLst>
      <p:ext uri="{BB962C8B-B14F-4D97-AF65-F5344CB8AC3E}">
        <p14:creationId xmlns:p14="http://schemas.microsoft.com/office/powerpoint/2010/main" val="3085609923"/>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6690"/>
                                        </p:tgtEl>
                                        <p:attrNameLst>
                                          <p:attrName>style.visibility</p:attrName>
                                        </p:attrNameLst>
                                      </p:cBhvr>
                                      <p:to>
                                        <p:strVal val="visible"/>
                                      </p:to>
                                    </p:set>
                                    <p:animEffect transition="in" filter="wipe(up)">
                                      <p:cBhvr>
                                        <p:cTn id="7" dur="1000"/>
                                        <p:tgtEl>
                                          <p:spTgt spid="12666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66692"/>
                                        </p:tgtEl>
                                        <p:attrNameLst>
                                          <p:attrName>style.visibility</p:attrName>
                                        </p:attrNameLst>
                                      </p:cBhvr>
                                      <p:to>
                                        <p:strVal val="visible"/>
                                      </p:to>
                                    </p:set>
                                    <p:animEffect transition="in" filter="diamond(in)">
                                      <p:cBhvr>
                                        <p:cTn id="12" dur="500"/>
                                        <p:tgtEl>
                                          <p:spTgt spid="1266692"/>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66693"/>
                                        </p:tgtEl>
                                        <p:attrNameLst>
                                          <p:attrName>style.visibility</p:attrName>
                                        </p:attrNameLst>
                                      </p:cBhvr>
                                      <p:to>
                                        <p:strVal val="visible"/>
                                      </p:to>
                                    </p:set>
                                    <p:animEffect transition="in" filter="wipe(up)">
                                      <p:cBhvr>
                                        <p:cTn id="16" dur="1000"/>
                                        <p:tgtEl>
                                          <p:spTgt spid="126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0" grpId="0" autoUpdateAnimBg="0"/>
      <p:bldP spid="1266692" grpId="0"/>
      <p:bldP spid="126669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ChangeArrowheads="1"/>
          </p:cNvSpPr>
          <p:nvPr/>
        </p:nvSpPr>
        <p:spPr bwMode="auto">
          <a:xfrm>
            <a:off x="2728913" y="1847852"/>
            <a:ext cx="54102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pPr>
            <a:endParaRPr kumimoji="1" lang="zh-CN" altLang="zh-CN" sz="3600" b="1"/>
          </a:p>
        </p:txBody>
      </p:sp>
      <p:sp>
        <p:nvSpPr>
          <p:cNvPr id="1249283" name="Rectangle 3"/>
          <p:cNvSpPr>
            <a:spLocks noGrp="1" noChangeArrowheads="1"/>
          </p:cNvSpPr>
          <p:nvPr>
            <p:ph type="ctrTitle"/>
          </p:nvPr>
        </p:nvSpPr>
        <p:spPr>
          <a:xfrm>
            <a:off x="684213" y="836613"/>
            <a:ext cx="7772400" cy="792162"/>
          </a:xfrm>
        </p:spPr>
        <p:txBody>
          <a:bodyPr/>
          <a:lstStyle/>
          <a:p>
            <a:pPr>
              <a:buClr>
                <a:srgbClr val="006600"/>
              </a:buClr>
              <a:buSzPct val="60000"/>
              <a:buFont typeface="Wingdings" pitchFamily="2" charset="2"/>
              <a:buChar char="l"/>
              <a:defRPr/>
            </a:pPr>
            <a:r>
              <a:rPr lang="en-US" altLang="zh-CN" sz="4000">
                <a:solidFill>
                  <a:srgbClr val="990099"/>
                </a:solidFill>
              </a:rPr>
              <a:t> </a:t>
            </a:r>
            <a:r>
              <a:rPr lang="zh-CN" altLang="en-US" sz="4000">
                <a:solidFill>
                  <a:srgbClr val="006600"/>
                </a:solidFill>
              </a:rPr>
              <a:t>主要内容</a:t>
            </a:r>
          </a:p>
        </p:txBody>
      </p:sp>
      <p:sp>
        <p:nvSpPr>
          <p:cNvPr id="527364" name="Rectangle 4"/>
          <p:cNvSpPr>
            <a:spLocks noGrp="1" noChangeArrowheads="1"/>
          </p:cNvSpPr>
          <p:nvPr>
            <p:ph type="subTitle" idx="1"/>
          </p:nvPr>
        </p:nvSpPr>
        <p:spPr>
          <a:xfrm>
            <a:off x="1547813" y="2060577"/>
            <a:ext cx="6400800" cy="3095625"/>
          </a:xfrm>
        </p:spPr>
        <p:txBody>
          <a:bodyPr/>
          <a:lstStyle/>
          <a:p>
            <a:pPr algn="l"/>
            <a:r>
              <a:rPr lang="en-US" altLang="zh-CN" sz="3600" b="1" dirty="0">
                <a:solidFill>
                  <a:srgbClr val="008000"/>
                </a:solidFill>
                <a:latin typeface="方正姚体" panose="02010601030101010101" pitchFamily="2" charset="-122"/>
                <a:ea typeface="方正姚体" panose="02010601030101010101" pitchFamily="2" charset="-122"/>
              </a:rPr>
              <a:t>7</a:t>
            </a:r>
            <a:r>
              <a:rPr lang="en-US" altLang="zh-CN" sz="3600" b="1" dirty="0" smtClean="0">
                <a:solidFill>
                  <a:srgbClr val="008000"/>
                </a:solidFill>
                <a:latin typeface="方正姚体" panose="02010601030101010101" pitchFamily="2" charset="-122"/>
                <a:ea typeface="方正姚体" panose="02010601030101010101" pitchFamily="2" charset="-122"/>
              </a:rPr>
              <a:t>.1 </a:t>
            </a:r>
            <a:r>
              <a:rPr lang="zh-CN" altLang="en-US" sz="3600" b="1" dirty="0">
                <a:solidFill>
                  <a:srgbClr val="008000"/>
                </a:solidFill>
                <a:latin typeface="方正姚体" panose="02010601030101010101" pitchFamily="2" charset="-122"/>
                <a:ea typeface="方正姚体" panose="02010601030101010101" pitchFamily="2" charset="-122"/>
              </a:rPr>
              <a:t>宏定义</a:t>
            </a:r>
          </a:p>
          <a:p>
            <a:pPr algn="l"/>
            <a:r>
              <a:rPr lang="en-US" altLang="zh-CN" sz="3600" b="1" dirty="0">
                <a:solidFill>
                  <a:srgbClr val="008000"/>
                </a:solidFill>
                <a:latin typeface="方正姚体" panose="02010601030101010101" pitchFamily="2" charset="-122"/>
                <a:ea typeface="方正姚体" panose="02010601030101010101" pitchFamily="2" charset="-122"/>
              </a:rPr>
              <a:t>7</a:t>
            </a:r>
            <a:r>
              <a:rPr lang="en-US" altLang="zh-CN" sz="3600" b="1" dirty="0" smtClean="0">
                <a:solidFill>
                  <a:srgbClr val="008000"/>
                </a:solidFill>
                <a:latin typeface="方正姚体" panose="02010601030101010101" pitchFamily="2" charset="-122"/>
                <a:ea typeface="方正姚体" panose="02010601030101010101" pitchFamily="2" charset="-122"/>
              </a:rPr>
              <a:t>.2</a:t>
            </a:r>
            <a:r>
              <a:rPr lang="en-US" altLang="zh-CN" sz="3600" b="1" dirty="0">
                <a:solidFill>
                  <a:srgbClr val="008000"/>
                </a:solidFill>
                <a:latin typeface="华文细黑" panose="02010600040101010101" pitchFamily="2" charset="-122"/>
                <a:ea typeface="方正姚体" panose="02010601030101010101" pitchFamily="2" charset="-122"/>
              </a:rPr>
              <a:t>“</a:t>
            </a:r>
            <a:r>
              <a:rPr lang="zh-CN" altLang="en-US" sz="3600" b="1" dirty="0">
                <a:solidFill>
                  <a:srgbClr val="008000"/>
                </a:solidFill>
                <a:latin typeface="方正姚体" panose="02010601030101010101" pitchFamily="2" charset="-122"/>
                <a:ea typeface="方正姚体" panose="02010601030101010101" pitchFamily="2" charset="-122"/>
              </a:rPr>
              <a:t>文件包含</a:t>
            </a:r>
            <a:r>
              <a:rPr lang="zh-CN" altLang="en-US" sz="3600" b="1" dirty="0">
                <a:solidFill>
                  <a:srgbClr val="008000"/>
                </a:solidFill>
                <a:latin typeface="华文细黑" panose="02010600040101010101" pitchFamily="2" charset="-122"/>
                <a:ea typeface="方正姚体" panose="02010601030101010101" pitchFamily="2" charset="-122"/>
              </a:rPr>
              <a:t>”</a:t>
            </a:r>
            <a:r>
              <a:rPr lang="zh-CN" altLang="en-US" sz="3600" b="1" dirty="0">
                <a:solidFill>
                  <a:srgbClr val="008000"/>
                </a:solidFill>
                <a:latin typeface="方正姚体" panose="02010601030101010101" pitchFamily="2" charset="-122"/>
                <a:ea typeface="方正姚体" panose="02010601030101010101" pitchFamily="2" charset="-122"/>
              </a:rPr>
              <a:t>处理</a:t>
            </a:r>
          </a:p>
          <a:p>
            <a:pPr algn="l"/>
            <a:r>
              <a:rPr lang="en-US" altLang="zh-CN" sz="3600" b="1" dirty="0">
                <a:solidFill>
                  <a:srgbClr val="008000"/>
                </a:solidFill>
                <a:latin typeface="方正姚体" panose="02010601030101010101" pitchFamily="2" charset="-122"/>
                <a:ea typeface="方正姚体" panose="02010601030101010101" pitchFamily="2" charset="-122"/>
              </a:rPr>
              <a:t>7</a:t>
            </a:r>
            <a:r>
              <a:rPr lang="en-US" altLang="zh-CN" sz="3600" b="1" dirty="0" smtClean="0">
                <a:solidFill>
                  <a:srgbClr val="008000"/>
                </a:solidFill>
                <a:latin typeface="方正姚体" panose="02010601030101010101" pitchFamily="2" charset="-122"/>
                <a:ea typeface="方正姚体" panose="02010601030101010101" pitchFamily="2" charset="-122"/>
              </a:rPr>
              <a:t>.3 </a:t>
            </a:r>
            <a:r>
              <a:rPr lang="zh-CN" altLang="en-US" sz="3600" b="1" dirty="0">
                <a:solidFill>
                  <a:srgbClr val="008000"/>
                </a:solidFill>
                <a:latin typeface="方正姚体" panose="02010601030101010101" pitchFamily="2" charset="-122"/>
                <a:ea typeface="方正姚体" panose="02010601030101010101" pitchFamily="2" charset="-122"/>
              </a:rPr>
              <a:t>条件编译</a:t>
            </a:r>
          </a:p>
        </p:txBody>
      </p:sp>
    </p:spTree>
    <p:extLst>
      <p:ext uri="{BB962C8B-B14F-4D97-AF65-F5344CB8AC3E}">
        <p14:creationId xmlns:p14="http://schemas.microsoft.com/office/powerpoint/2010/main" val="2996256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1249282"/>
                                        </p:tgtEl>
                                        <p:attrNameLst>
                                          <p:attrName>style.visibility</p:attrName>
                                        </p:attrNameLst>
                                      </p:cBhvr>
                                      <p:to>
                                        <p:strVal val="visible"/>
                                      </p:to>
                                    </p:set>
                                    <p:animEffect transition="in" filter="blinds(vertical)">
                                      <p:cBhvr>
                                        <p:cTn id="7" dur="500"/>
                                        <p:tgtEl>
                                          <p:spTgt spid="1249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28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ChangeArrowheads="1"/>
          </p:cNvSpPr>
          <p:nvPr/>
        </p:nvSpPr>
        <p:spPr bwMode="auto">
          <a:xfrm>
            <a:off x="539750" y="1341438"/>
            <a:ext cx="8280400" cy="295116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lIns="18000"/>
          <a:lstStyle/>
          <a:p>
            <a:pPr marL="838200" indent="-8382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(5) </a:t>
            </a:r>
            <a:r>
              <a:rPr kumimoji="1" lang="zh-CN" altLang="en-US" sz="2800">
                <a:solidFill>
                  <a:schemeClr val="accent2"/>
                </a:solidFill>
                <a:latin typeface="楷体_GB2312" pitchFamily="49" charset="-122"/>
                <a:ea typeface="楷体_GB2312" pitchFamily="49" charset="-122"/>
              </a:rPr>
              <a:t>使用宏次数多时，宏展开后源程序长，因为每展开一次都使程序增长，而函数调用不会使源程序变长。</a:t>
            </a:r>
          </a:p>
          <a:p>
            <a:pPr marL="838200" indent="-8382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(6) </a:t>
            </a:r>
            <a:r>
              <a:rPr kumimoji="1" lang="zh-CN" altLang="en-US" sz="2800">
                <a:solidFill>
                  <a:schemeClr val="accent2"/>
                </a:solidFill>
                <a:latin typeface="楷体_GB2312" pitchFamily="49" charset="-122"/>
                <a:ea typeface="楷体_GB2312" pitchFamily="49" charset="-122"/>
              </a:rPr>
              <a:t>宏替换不占运行时间，只占编译时间。而函数调用则占运行时间（分配单元、保留现场、值传递、返回）。</a:t>
            </a:r>
          </a:p>
        </p:txBody>
      </p:sp>
      <p:sp>
        <p:nvSpPr>
          <p:cNvPr id="1267715" name="Rectangle 3"/>
          <p:cNvSpPr>
            <a:spLocks noChangeArrowheads="1"/>
          </p:cNvSpPr>
          <p:nvPr/>
        </p:nvSpPr>
        <p:spPr bwMode="auto">
          <a:xfrm>
            <a:off x="323850" y="333375"/>
            <a:ext cx="6553200" cy="793730"/>
          </a:xfrm>
          <a:prstGeom prst="rect">
            <a:avLst/>
          </a:prstGeom>
          <a:noFill/>
          <a:ln w="9525" algn="ctr">
            <a:noFill/>
            <a:miter lim="800000"/>
            <a:headEnd/>
            <a:tailEnd/>
          </a:ln>
          <a:effectLst/>
        </p:spPr>
        <p:txBody>
          <a:bodyPr lIns="92075" tIns="154800" rIns="92075" bIns="46038">
            <a:spAutoFit/>
            <a:flatTx/>
          </a:bodyPr>
          <a:lstStyle/>
          <a:p>
            <a:pPr defTabSz="762000" eaLnBrk="0" hangingPunct="0">
              <a:lnSpc>
                <a:spcPct val="120000"/>
              </a:lnSpc>
              <a:spcBef>
                <a:spcPct val="5000"/>
              </a:spcBef>
              <a:defRPr/>
            </a:pPr>
            <a:r>
              <a:rPr kumimoji="1" lang="zh-CN" altLang="en-US" sz="3200" b="1" u="sng">
                <a:solidFill>
                  <a:srgbClr val="990099"/>
                </a:solidFill>
                <a:effectLst>
                  <a:outerShdw blurRad="38100" dist="38100" dir="2700000" algn="tl">
                    <a:srgbClr val="C0C0C0"/>
                  </a:outerShdw>
                </a:effectLst>
                <a:latin typeface="宋体" pitchFamily="2" charset="-122"/>
              </a:rPr>
              <a:t>带参数的宏和函数的区别：</a:t>
            </a:r>
            <a:endParaRPr kumimoji="1" lang="zh-CN" altLang="en-US" sz="3200" b="1" u="sng">
              <a:solidFill>
                <a:srgbClr val="CC0000"/>
              </a:solidFill>
              <a:effectLst>
                <a:outerShdw blurRad="38100" dist="38100" dir="2700000" algn="tl">
                  <a:srgbClr val="C0C0C0"/>
                </a:outerShdw>
              </a:effectLst>
              <a:latin typeface="宋体" pitchFamily="2" charset="-122"/>
            </a:endParaRPr>
          </a:p>
        </p:txBody>
      </p:sp>
      <p:sp>
        <p:nvSpPr>
          <p:cNvPr id="1267716" name="Rectangle 4"/>
          <p:cNvSpPr>
            <a:spLocks noChangeArrowheads="1"/>
          </p:cNvSpPr>
          <p:nvPr/>
        </p:nvSpPr>
        <p:spPr bwMode="auto">
          <a:xfrm>
            <a:off x="900115" y="4365625"/>
            <a:ext cx="748823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a:lstStyle>
            <a:lvl1pPr marL="838200" indent="-8382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006600"/>
                </a:solidFill>
                <a:latin typeface="楷体_GB2312" pitchFamily="49" charset="-122"/>
                <a:ea typeface="楷体_GB2312" pitchFamily="49" charset="-122"/>
              </a:rPr>
              <a:t>      </a:t>
            </a:r>
            <a:r>
              <a:rPr kumimoji="1" lang="zh-CN" altLang="en-US" sz="2800">
                <a:solidFill>
                  <a:srgbClr val="006600"/>
                </a:solidFill>
                <a:latin typeface="楷体_GB2312" pitchFamily="49" charset="-122"/>
                <a:ea typeface="楷体_GB2312" pitchFamily="49" charset="-122"/>
              </a:rPr>
              <a:t>如果善于利用宏定义，可以实现程序的简化，如事先将程序中的</a:t>
            </a:r>
            <a:r>
              <a:rPr kumimoji="1" lang="zh-CN" altLang="en-US" sz="2800">
                <a:solidFill>
                  <a:srgbClr val="006600"/>
                </a:solidFill>
                <a:latin typeface="宋体" panose="02010600030101010101" pitchFamily="2" charset="-122"/>
                <a:ea typeface="楷体_GB2312" pitchFamily="49" charset="-122"/>
              </a:rPr>
              <a:t>“</a:t>
            </a:r>
            <a:r>
              <a:rPr kumimoji="1" lang="zh-CN" altLang="en-US" sz="2800">
                <a:solidFill>
                  <a:srgbClr val="006600"/>
                </a:solidFill>
                <a:latin typeface="楷体_GB2312" pitchFamily="49" charset="-122"/>
                <a:ea typeface="楷体_GB2312" pitchFamily="49" charset="-122"/>
              </a:rPr>
              <a:t>输出格式</a:t>
            </a:r>
            <a:r>
              <a:rPr kumimoji="1" lang="zh-CN" altLang="en-US" sz="2800">
                <a:solidFill>
                  <a:srgbClr val="006600"/>
                </a:solidFill>
                <a:latin typeface="宋体" panose="02010600030101010101" pitchFamily="2" charset="-122"/>
                <a:ea typeface="楷体_GB2312" pitchFamily="49" charset="-122"/>
              </a:rPr>
              <a:t>”</a:t>
            </a:r>
            <a:r>
              <a:rPr kumimoji="1" lang="zh-CN" altLang="en-US" sz="2800">
                <a:solidFill>
                  <a:srgbClr val="006600"/>
                </a:solidFill>
                <a:latin typeface="楷体_GB2312" pitchFamily="49" charset="-122"/>
                <a:ea typeface="楷体_GB2312" pitchFamily="49" charset="-122"/>
              </a:rPr>
              <a:t>定义好，以减少在输出语句中每次都要写出具体的输出格式的麻烦。</a:t>
            </a:r>
          </a:p>
        </p:txBody>
      </p:sp>
    </p:spTree>
    <p:extLst>
      <p:ext uri="{BB962C8B-B14F-4D97-AF65-F5344CB8AC3E}">
        <p14:creationId xmlns:p14="http://schemas.microsoft.com/office/powerpoint/2010/main" val="216855918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67715"/>
                                        </p:tgtEl>
                                        <p:attrNameLst>
                                          <p:attrName>style.visibility</p:attrName>
                                        </p:attrNameLst>
                                      </p:cBhvr>
                                      <p:to>
                                        <p:strVal val="visible"/>
                                      </p:to>
                                    </p:set>
                                    <p:anim calcmode="lin" valueType="num">
                                      <p:cBhvr>
                                        <p:cTn id="7" dur="1000" fill="hold"/>
                                        <p:tgtEl>
                                          <p:spTgt spid="1267715"/>
                                        </p:tgtEl>
                                        <p:attrNameLst>
                                          <p:attrName>ppt_w</p:attrName>
                                        </p:attrNameLst>
                                      </p:cBhvr>
                                      <p:tavLst>
                                        <p:tav tm="0">
                                          <p:val>
                                            <p:strVal val="#ppt_w*0.70"/>
                                          </p:val>
                                        </p:tav>
                                        <p:tav tm="100000">
                                          <p:val>
                                            <p:strVal val="#ppt_w"/>
                                          </p:val>
                                        </p:tav>
                                      </p:tavLst>
                                    </p:anim>
                                    <p:anim calcmode="lin" valueType="num">
                                      <p:cBhvr>
                                        <p:cTn id="8" dur="1000" fill="hold"/>
                                        <p:tgtEl>
                                          <p:spTgt spid="1267715"/>
                                        </p:tgtEl>
                                        <p:attrNameLst>
                                          <p:attrName>ppt_h</p:attrName>
                                        </p:attrNameLst>
                                      </p:cBhvr>
                                      <p:tavLst>
                                        <p:tav tm="0">
                                          <p:val>
                                            <p:strVal val="#ppt_h"/>
                                          </p:val>
                                        </p:tav>
                                        <p:tav tm="100000">
                                          <p:val>
                                            <p:strVal val="#ppt_h"/>
                                          </p:val>
                                        </p:tav>
                                      </p:tavLst>
                                    </p:anim>
                                    <p:animEffect transition="in" filter="fade">
                                      <p:cBhvr>
                                        <p:cTn id="9" dur="1000"/>
                                        <p:tgtEl>
                                          <p:spTgt spid="126771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267714"/>
                                        </p:tgtEl>
                                        <p:attrNameLst>
                                          <p:attrName>style.visibility</p:attrName>
                                        </p:attrNameLst>
                                      </p:cBhvr>
                                      <p:to>
                                        <p:strVal val="visible"/>
                                      </p:to>
                                    </p:set>
                                    <p:animEffect transition="in" filter="blinds(horizontal)">
                                      <p:cBhvr>
                                        <p:cTn id="14" dur="500"/>
                                        <p:tgtEl>
                                          <p:spTgt spid="12677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67716"/>
                                        </p:tgtEl>
                                        <p:attrNameLst>
                                          <p:attrName>style.visibility</p:attrName>
                                        </p:attrNameLst>
                                      </p:cBhvr>
                                      <p:to>
                                        <p:strVal val="visible"/>
                                      </p:to>
                                    </p:set>
                                    <p:animEffect transition="in" filter="blinds(horizontal)">
                                      <p:cBhvr>
                                        <p:cTn id="19" dur="500"/>
                                        <p:tgtEl>
                                          <p:spTgt spid="1267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7714" grpId="0" animBg="1"/>
      <p:bldP spid="1267715" grpId="0"/>
      <p:bldP spid="12677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ChangeArrowheads="1"/>
          </p:cNvSpPr>
          <p:nvPr/>
        </p:nvSpPr>
        <p:spPr bwMode="auto">
          <a:xfrm>
            <a:off x="352425" y="76202"/>
            <a:ext cx="6307138" cy="688975"/>
          </a:xfrm>
          <a:prstGeom prst="rect">
            <a:avLst/>
          </a:prstGeom>
          <a:solidFill>
            <a:schemeClr val="bg1"/>
          </a:solidFill>
          <a:ln w="9525" algn="ctr">
            <a:noFill/>
            <a:miter lim="800000"/>
            <a:headEnd/>
            <a:tailEnd/>
          </a:ln>
          <a:effectLst/>
        </p:spPr>
        <p:txBody>
          <a:bodyPr wrap="none" lIns="92075" tIns="154800" rIns="92075" bIns="46038" anchor="ctr">
            <a:spAutoFit/>
          </a:bodyPr>
          <a:lstStyle/>
          <a:p>
            <a:pPr algn="l">
              <a:defRPr/>
            </a:pPr>
            <a:r>
              <a:rPr kumimoji="1" lang="zh-CN" altLang="en-US" sz="3200" b="1" dirty="0" smtClean="0">
                <a:solidFill>
                  <a:srgbClr val="663300"/>
                </a:solidFill>
                <a:latin typeface="宋体" pitchFamily="2" charset="-122"/>
              </a:rPr>
              <a:t>例</a:t>
            </a:r>
            <a:r>
              <a:rPr kumimoji="1" lang="en-US" altLang="zh-CN" sz="3200" b="1" dirty="0">
                <a:solidFill>
                  <a:srgbClr val="663300"/>
                </a:solidFill>
                <a:latin typeface="宋体" pitchFamily="2" charset="-122"/>
              </a:rPr>
              <a:t>7</a:t>
            </a:r>
            <a:r>
              <a:rPr kumimoji="1" lang="en-US" altLang="zh-CN" sz="3200" b="1" dirty="0" smtClean="0">
                <a:solidFill>
                  <a:srgbClr val="663300"/>
                </a:solidFill>
                <a:latin typeface="宋体" pitchFamily="2" charset="-122"/>
              </a:rPr>
              <a:t>.5 </a:t>
            </a:r>
            <a:r>
              <a:rPr kumimoji="1" lang="zh-CN" altLang="en-US" sz="3200" b="1" dirty="0">
                <a:solidFill>
                  <a:srgbClr val="663300"/>
                </a:solidFill>
                <a:latin typeface="宋体" pitchFamily="2" charset="-122"/>
              </a:rPr>
              <a:t>通过宏展开得到若干个结果</a:t>
            </a:r>
            <a:endParaRPr kumimoji="1" lang="zh-CN" altLang="en-US" sz="3200" b="1" dirty="0">
              <a:solidFill>
                <a:srgbClr val="663300"/>
              </a:solidFill>
              <a:effectLst>
                <a:outerShdw blurRad="38100" dist="38100" dir="2700000" algn="tl">
                  <a:srgbClr val="C0C0C0"/>
                </a:outerShdw>
              </a:effectLst>
              <a:latin typeface="宋体" pitchFamily="2" charset="-122"/>
            </a:endParaRPr>
          </a:p>
        </p:txBody>
      </p:sp>
      <p:sp>
        <p:nvSpPr>
          <p:cNvPr id="1268739" name="Rectangle 3"/>
          <p:cNvSpPr>
            <a:spLocks noChangeArrowheads="1"/>
          </p:cNvSpPr>
          <p:nvPr/>
        </p:nvSpPr>
        <p:spPr bwMode="auto">
          <a:xfrm>
            <a:off x="323852" y="836613"/>
            <a:ext cx="4105275" cy="3529012"/>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85000"/>
              </a:lnSpc>
            </a:pPr>
            <a:r>
              <a:rPr kumimoji="1" lang="en-US" altLang="zh-CN" sz="2800" b="1">
                <a:solidFill>
                  <a:schemeClr val="bg1"/>
                </a:solidFill>
                <a:latin typeface="楷体_GB2312" pitchFamily="49" charset="-122"/>
                <a:ea typeface="楷体_GB2312" pitchFamily="49" charset="-122"/>
              </a:rPr>
              <a:t>#include &lt;stdio.h&gt;</a:t>
            </a:r>
          </a:p>
          <a:p>
            <a:pPr algn="l">
              <a:lnSpc>
                <a:spcPct val="85000"/>
              </a:lnSpc>
            </a:pPr>
            <a:r>
              <a:rPr kumimoji="1" lang="en-US" altLang="zh-CN" sz="2800" b="1">
                <a:solidFill>
                  <a:schemeClr val="bg1"/>
                </a:solidFill>
                <a:latin typeface="楷体_GB2312" pitchFamily="49" charset="-122"/>
                <a:ea typeface="楷体_GB2312" pitchFamily="49" charset="-122"/>
              </a:rPr>
              <a:t>#define PR printf</a:t>
            </a:r>
          </a:p>
          <a:p>
            <a:pPr algn="l">
              <a:lnSpc>
                <a:spcPct val="85000"/>
              </a:lnSpc>
            </a:pPr>
            <a:r>
              <a:rPr kumimoji="1" lang="en-US" altLang="zh-CN" sz="2800" b="1">
                <a:solidFill>
                  <a:schemeClr val="bg1"/>
                </a:solidFill>
                <a:latin typeface="楷体_GB2312" pitchFamily="49" charset="-122"/>
                <a:ea typeface="楷体_GB2312" pitchFamily="49" charset="-122"/>
              </a:rPr>
              <a:t>#define NL "\n"</a:t>
            </a:r>
          </a:p>
          <a:p>
            <a:pPr algn="l">
              <a:lnSpc>
                <a:spcPct val="85000"/>
              </a:lnSpc>
            </a:pPr>
            <a:r>
              <a:rPr kumimoji="1" lang="en-US" altLang="zh-CN" sz="2800" b="1">
                <a:solidFill>
                  <a:schemeClr val="bg1"/>
                </a:solidFill>
                <a:latin typeface="楷体_GB2312" pitchFamily="49" charset="-122"/>
                <a:ea typeface="楷体_GB2312" pitchFamily="49" charset="-122"/>
              </a:rPr>
              <a:t>#define D "%d"</a:t>
            </a:r>
          </a:p>
          <a:p>
            <a:pPr algn="l">
              <a:lnSpc>
                <a:spcPct val="85000"/>
              </a:lnSpc>
            </a:pPr>
            <a:r>
              <a:rPr kumimoji="1" lang="en-US" altLang="zh-CN" sz="2800" b="1">
                <a:solidFill>
                  <a:schemeClr val="bg1"/>
                </a:solidFill>
                <a:latin typeface="楷体_GB2312" pitchFamily="49" charset="-122"/>
                <a:ea typeface="楷体_GB2312" pitchFamily="49" charset="-122"/>
              </a:rPr>
              <a:t>#define D1 D NL</a:t>
            </a:r>
          </a:p>
          <a:p>
            <a:pPr algn="l">
              <a:lnSpc>
                <a:spcPct val="85000"/>
              </a:lnSpc>
            </a:pPr>
            <a:r>
              <a:rPr kumimoji="1" lang="en-US" altLang="zh-CN" sz="2800" b="1">
                <a:solidFill>
                  <a:schemeClr val="bg1"/>
                </a:solidFill>
                <a:latin typeface="楷体_GB2312" pitchFamily="49" charset="-122"/>
                <a:ea typeface="楷体_GB2312" pitchFamily="49" charset="-122"/>
              </a:rPr>
              <a:t>#define D2 D D NL</a:t>
            </a:r>
          </a:p>
          <a:p>
            <a:pPr algn="l">
              <a:lnSpc>
                <a:spcPct val="85000"/>
              </a:lnSpc>
            </a:pPr>
            <a:r>
              <a:rPr kumimoji="1" lang="en-US" altLang="zh-CN" sz="2800" b="1">
                <a:solidFill>
                  <a:schemeClr val="bg1"/>
                </a:solidFill>
                <a:latin typeface="楷体_GB2312" pitchFamily="49" charset="-122"/>
                <a:ea typeface="楷体_GB2312" pitchFamily="49" charset="-122"/>
              </a:rPr>
              <a:t>#define D3 D D D NL</a:t>
            </a:r>
          </a:p>
          <a:p>
            <a:pPr algn="l">
              <a:lnSpc>
                <a:spcPct val="85000"/>
              </a:lnSpc>
            </a:pPr>
            <a:r>
              <a:rPr kumimoji="1" lang="en-US" altLang="zh-CN" sz="2800" b="1">
                <a:solidFill>
                  <a:schemeClr val="bg1"/>
                </a:solidFill>
                <a:latin typeface="楷体_GB2312" pitchFamily="49" charset="-122"/>
                <a:ea typeface="楷体_GB2312" pitchFamily="49" charset="-122"/>
              </a:rPr>
              <a:t>#define D4 D D D D NL</a:t>
            </a:r>
          </a:p>
          <a:p>
            <a:pPr algn="l">
              <a:lnSpc>
                <a:spcPct val="85000"/>
              </a:lnSpc>
            </a:pPr>
            <a:r>
              <a:rPr kumimoji="1" lang="en-US" altLang="zh-CN" sz="2800" b="1">
                <a:solidFill>
                  <a:schemeClr val="bg1"/>
                </a:solidFill>
                <a:latin typeface="楷体_GB2312" pitchFamily="49" charset="-122"/>
                <a:ea typeface="楷体_GB2312" pitchFamily="49" charset="-122"/>
              </a:rPr>
              <a:t>#define S "%s"</a:t>
            </a:r>
          </a:p>
        </p:txBody>
      </p:sp>
      <p:sp>
        <p:nvSpPr>
          <p:cNvPr id="1268740" name="Rectangle 4"/>
          <p:cNvSpPr>
            <a:spLocks noChangeArrowheads="1"/>
          </p:cNvSpPr>
          <p:nvPr/>
        </p:nvSpPr>
        <p:spPr bwMode="auto">
          <a:xfrm>
            <a:off x="4427538" y="1052515"/>
            <a:ext cx="4716462" cy="3743325"/>
          </a:xfrm>
          <a:prstGeom prst="rect">
            <a:avLst/>
          </a:prstGeom>
          <a:solidFill>
            <a:schemeClr val="tx2"/>
          </a:solidFill>
          <a:ln w="9525">
            <a:solidFill>
              <a:srgbClr val="0000FF"/>
            </a:solidFill>
            <a:miter lim="800000"/>
            <a:headEnd/>
            <a:tailEnd/>
          </a:ln>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85000"/>
              </a:lnSpc>
            </a:pPr>
            <a:r>
              <a:rPr kumimoji="1" lang="en-US" altLang="zh-CN" sz="2800" b="1">
                <a:solidFill>
                  <a:schemeClr val="bg1"/>
                </a:solidFill>
                <a:latin typeface="楷体_GB2312" pitchFamily="49" charset="-122"/>
                <a:ea typeface="楷体_GB2312" pitchFamily="49" charset="-122"/>
              </a:rPr>
              <a:t>void main()</a:t>
            </a:r>
          </a:p>
          <a:p>
            <a:pPr algn="l">
              <a:lnSpc>
                <a:spcPct val="85000"/>
              </a:lnSpc>
            </a:pPr>
            <a:r>
              <a:rPr kumimoji="1" lang="en-US" altLang="zh-CN" sz="2800" b="1">
                <a:solidFill>
                  <a:schemeClr val="bg1"/>
                </a:solidFill>
                <a:latin typeface="楷体_GB2312" pitchFamily="49" charset="-122"/>
                <a:ea typeface="楷体_GB2312" pitchFamily="49" charset="-122"/>
              </a:rPr>
              <a:t> { int a,b,c,d;</a:t>
            </a:r>
          </a:p>
          <a:p>
            <a:pPr algn="l">
              <a:lnSpc>
                <a:spcPct val="85000"/>
              </a:lnSpc>
            </a:pPr>
            <a:r>
              <a:rPr kumimoji="1" lang="en-US" altLang="zh-CN" sz="2800" b="1">
                <a:solidFill>
                  <a:schemeClr val="bg1"/>
                </a:solidFill>
                <a:latin typeface="楷体_GB2312" pitchFamily="49" charset="-122"/>
                <a:ea typeface="楷体_GB2312" pitchFamily="49" charset="-122"/>
              </a:rPr>
              <a:t>   char string[]="CHINA";</a:t>
            </a:r>
          </a:p>
          <a:p>
            <a:pPr algn="l">
              <a:lnSpc>
                <a:spcPct val="85000"/>
              </a:lnSpc>
            </a:pPr>
            <a:r>
              <a:rPr kumimoji="1" lang="en-US" altLang="zh-CN" sz="2800" b="1">
                <a:solidFill>
                  <a:schemeClr val="bg1"/>
                </a:solidFill>
                <a:latin typeface="楷体_GB2312" pitchFamily="49" charset="-122"/>
                <a:ea typeface="楷体_GB2312" pitchFamily="49" charset="-122"/>
              </a:rPr>
              <a:t>   a=1;b=2;c=3;d=4;</a:t>
            </a:r>
          </a:p>
          <a:p>
            <a:pPr algn="l">
              <a:lnSpc>
                <a:spcPct val="85000"/>
              </a:lnSpc>
            </a:pPr>
            <a:r>
              <a:rPr kumimoji="1" lang="en-US" altLang="zh-CN" sz="2800" b="1">
                <a:solidFill>
                  <a:schemeClr val="bg1"/>
                </a:solidFill>
                <a:latin typeface="楷体_GB2312" pitchFamily="49" charset="-122"/>
                <a:ea typeface="楷体_GB2312" pitchFamily="49" charset="-122"/>
              </a:rPr>
              <a:t>   PR(D1,a);</a:t>
            </a:r>
          </a:p>
          <a:p>
            <a:pPr algn="l">
              <a:lnSpc>
                <a:spcPct val="85000"/>
              </a:lnSpc>
            </a:pPr>
            <a:r>
              <a:rPr kumimoji="1" lang="en-US" altLang="zh-CN" sz="2800" b="1">
                <a:solidFill>
                  <a:schemeClr val="bg1"/>
                </a:solidFill>
                <a:latin typeface="楷体_GB2312" pitchFamily="49" charset="-122"/>
                <a:ea typeface="楷体_GB2312" pitchFamily="49" charset="-122"/>
              </a:rPr>
              <a:t>   PR(D2,a,b);</a:t>
            </a:r>
          </a:p>
          <a:p>
            <a:pPr algn="l">
              <a:lnSpc>
                <a:spcPct val="85000"/>
              </a:lnSpc>
            </a:pPr>
            <a:r>
              <a:rPr kumimoji="1" lang="en-US" altLang="zh-CN" sz="2800" b="1">
                <a:solidFill>
                  <a:schemeClr val="bg1"/>
                </a:solidFill>
                <a:latin typeface="楷体_GB2312" pitchFamily="49" charset="-122"/>
                <a:ea typeface="楷体_GB2312" pitchFamily="49" charset="-122"/>
              </a:rPr>
              <a:t>   PR(D3,a,b,c);</a:t>
            </a:r>
          </a:p>
          <a:p>
            <a:pPr algn="l">
              <a:lnSpc>
                <a:spcPct val="85000"/>
              </a:lnSpc>
            </a:pPr>
            <a:r>
              <a:rPr kumimoji="1" lang="en-US" altLang="zh-CN" sz="2800" b="1">
                <a:solidFill>
                  <a:schemeClr val="bg1"/>
                </a:solidFill>
                <a:latin typeface="楷体_GB2312" pitchFamily="49" charset="-122"/>
                <a:ea typeface="楷体_GB2312" pitchFamily="49" charset="-122"/>
              </a:rPr>
              <a:t>   PR(D4,a,b,c,d);</a:t>
            </a:r>
          </a:p>
          <a:p>
            <a:pPr algn="l">
              <a:lnSpc>
                <a:spcPct val="85000"/>
              </a:lnSpc>
            </a:pPr>
            <a:r>
              <a:rPr kumimoji="1" lang="en-US" altLang="zh-CN" sz="2800" b="1">
                <a:solidFill>
                  <a:schemeClr val="bg1"/>
                </a:solidFill>
                <a:latin typeface="楷体_GB2312" pitchFamily="49" charset="-122"/>
                <a:ea typeface="楷体_GB2312" pitchFamily="49" charset="-122"/>
              </a:rPr>
              <a:t>   PR(S,string);</a:t>
            </a:r>
          </a:p>
          <a:p>
            <a:pPr algn="l">
              <a:lnSpc>
                <a:spcPct val="85000"/>
              </a:lnSpc>
            </a:pPr>
            <a:r>
              <a:rPr kumimoji="1" lang="en-US" altLang="zh-CN" sz="2800" b="1">
                <a:solidFill>
                  <a:schemeClr val="bg1"/>
                </a:solidFill>
                <a:latin typeface="楷体_GB2312" pitchFamily="49" charset="-122"/>
                <a:ea typeface="楷体_GB2312" pitchFamily="49" charset="-122"/>
              </a:rPr>
              <a:t> }</a:t>
            </a:r>
          </a:p>
        </p:txBody>
      </p:sp>
      <p:sp>
        <p:nvSpPr>
          <p:cNvPr id="1268741" name="Rectangle 5"/>
          <p:cNvSpPr>
            <a:spLocks noChangeArrowheads="1"/>
          </p:cNvSpPr>
          <p:nvPr/>
        </p:nvSpPr>
        <p:spPr bwMode="auto">
          <a:xfrm>
            <a:off x="250827" y="4437065"/>
            <a:ext cx="37449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a:solidFill>
                  <a:schemeClr val="accent2"/>
                </a:solidFill>
                <a:latin typeface="楷体_GB2312" pitchFamily="49" charset="-122"/>
                <a:ea typeface="楷体_GB2312" pitchFamily="49" charset="-122"/>
              </a:rPr>
              <a:t>运行时输出结果：</a:t>
            </a:r>
          </a:p>
        </p:txBody>
      </p:sp>
      <p:sp>
        <p:nvSpPr>
          <p:cNvPr id="1268742" name="Rectangle 6"/>
          <p:cNvSpPr>
            <a:spLocks noChangeArrowheads="1"/>
          </p:cNvSpPr>
          <p:nvPr/>
        </p:nvSpPr>
        <p:spPr bwMode="auto">
          <a:xfrm>
            <a:off x="3059113" y="4797425"/>
            <a:ext cx="1871662" cy="1728788"/>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0000"/>
              </a:lnSpc>
            </a:pPr>
            <a:r>
              <a:rPr kumimoji="1" lang="zh-CN" altLang="en-US" sz="2400">
                <a:solidFill>
                  <a:schemeClr val="bg1"/>
                </a:solidFill>
                <a:latin typeface="楷体_GB2312" pitchFamily="49" charset="-122"/>
                <a:ea typeface="楷体_GB2312" pitchFamily="49" charset="-122"/>
              </a:rPr>
              <a:t>１</a:t>
            </a:r>
          </a:p>
          <a:p>
            <a:pPr algn="l">
              <a:lnSpc>
                <a:spcPct val="90000"/>
              </a:lnSpc>
            </a:pPr>
            <a:r>
              <a:rPr kumimoji="1" lang="zh-CN" altLang="en-US" sz="2400">
                <a:solidFill>
                  <a:schemeClr val="bg1"/>
                </a:solidFill>
                <a:latin typeface="楷体_GB2312" pitchFamily="49" charset="-122"/>
                <a:ea typeface="楷体_GB2312" pitchFamily="49" charset="-122"/>
              </a:rPr>
              <a:t>１２</a:t>
            </a:r>
          </a:p>
          <a:p>
            <a:pPr algn="l">
              <a:lnSpc>
                <a:spcPct val="90000"/>
              </a:lnSpc>
            </a:pPr>
            <a:r>
              <a:rPr kumimoji="1" lang="zh-CN" altLang="en-US" sz="2400">
                <a:solidFill>
                  <a:schemeClr val="bg1"/>
                </a:solidFill>
                <a:latin typeface="楷体_GB2312" pitchFamily="49" charset="-122"/>
                <a:ea typeface="楷体_GB2312" pitchFamily="49" charset="-122"/>
              </a:rPr>
              <a:t>１２３</a:t>
            </a:r>
          </a:p>
          <a:p>
            <a:pPr algn="l">
              <a:lnSpc>
                <a:spcPct val="90000"/>
              </a:lnSpc>
            </a:pPr>
            <a:r>
              <a:rPr kumimoji="1" lang="zh-CN" altLang="en-US" sz="2400">
                <a:solidFill>
                  <a:schemeClr val="bg1"/>
                </a:solidFill>
                <a:latin typeface="楷体_GB2312" pitchFamily="49" charset="-122"/>
                <a:ea typeface="楷体_GB2312" pitchFamily="49" charset="-122"/>
              </a:rPr>
              <a:t>１２３４</a:t>
            </a:r>
          </a:p>
          <a:p>
            <a:pPr algn="l">
              <a:lnSpc>
                <a:spcPct val="90000"/>
              </a:lnSpc>
            </a:pPr>
            <a:r>
              <a:rPr kumimoji="1" lang="zh-CN" altLang="en-US" sz="2400">
                <a:solidFill>
                  <a:schemeClr val="bg1"/>
                </a:solidFill>
                <a:latin typeface="楷体_GB2312" pitchFamily="49" charset="-122"/>
                <a:ea typeface="楷体_GB2312" pitchFamily="49" charset="-122"/>
              </a:rPr>
              <a:t>ＣＨＩＮＡ</a:t>
            </a:r>
          </a:p>
        </p:txBody>
      </p:sp>
    </p:spTree>
    <p:extLst>
      <p:ext uri="{BB962C8B-B14F-4D97-AF65-F5344CB8AC3E}">
        <p14:creationId xmlns:p14="http://schemas.microsoft.com/office/powerpoint/2010/main" val="481508294"/>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8739"/>
                                        </p:tgtEl>
                                        <p:attrNameLst>
                                          <p:attrName>style.visibility</p:attrName>
                                        </p:attrNameLst>
                                      </p:cBhvr>
                                      <p:to>
                                        <p:strVal val="visible"/>
                                      </p:to>
                                    </p:set>
                                    <p:animEffect transition="in" filter="wipe(up)">
                                      <p:cBhvr>
                                        <p:cTn id="7" dur="1000"/>
                                        <p:tgtEl>
                                          <p:spTgt spid="1268739"/>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68740"/>
                                        </p:tgtEl>
                                        <p:attrNameLst>
                                          <p:attrName>style.visibility</p:attrName>
                                        </p:attrNameLst>
                                      </p:cBhvr>
                                      <p:to>
                                        <p:strVal val="visible"/>
                                      </p:to>
                                    </p:set>
                                    <p:animEffect transition="in" filter="wipe(up)">
                                      <p:cBhvr>
                                        <p:cTn id="11" dur="1000"/>
                                        <p:tgtEl>
                                          <p:spTgt spid="12687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68741"/>
                                        </p:tgtEl>
                                        <p:attrNameLst>
                                          <p:attrName>style.visibility</p:attrName>
                                        </p:attrNameLst>
                                      </p:cBhvr>
                                      <p:to>
                                        <p:strVal val="visible"/>
                                      </p:to>
                                    </p:set>
                                    <p:animEffect transition="in" filter="wipe(up)">
                                      <p:cBhvr>
                                        <p:cTn id="16" dur="1000"/>
                                        <p:tgtEl>
                                          <p:spTgt spid="1268741"/>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268742"/>
                                        </p:tgtEl>
                                        <p:attrNameLst>
                                          <p:attrName>style.visibility</p:attrName>
                                        </p:attrNameLst>
                                      </p:cBhvr>
                                      <p:to>
                                        <p:strVal val="visible"/>
                                      </p:to>
                                    </p:set>
                                    <p:animEffect transition="in" filter="wipe(up)">
                                      <p:cBhvr>
                                        <p:cTn id="20" dur="1000"/>
                                        <p:tgtEl>
                                          <p:spTgt spid="1268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739" grpId="0" animBg="1" autoUpdateAnimBg="0"/>
      <p:bldP spid="1268740" grpId="0" animBg="1" autoUpdateAnimBg="0"/>
      <p:bldP spid="1268741" grpId="0"/>
      <p:bldP spid="126874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ChangeArrowheads="1"/>
          </p:cNvSpPr>
          <p:nvPr/>
        </p:nvSpPr>
        <p:spPr bwMode="auto">
          <a:xfrm>
            <a:off x="250827" y="1052515"/>
            <a:ext cx="81375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FontTx/>
              <a:buChar char="•"/>
            </a:pPr>
            <a:r>
              <a:rPr kumimoji="1" lang="zh-CN" altLang="en-US" sz="2800">
                <a:solidFill>
                  <a:srgbClr val="000099"/>
                </a:solidFill>
                <a:latin typeface="楷体_GB2312" pitchFamily="49" charset="-122"/>
                <a:ea typeface="楷体_GB2312" pitchFamily="49" charset="-122"/>
              </a:rPr>
              <a:t>所谓</a:t>
            </a: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文件包含</a:t>
            </a: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处理是指一个源文件可以将另外一个源文件的全部内容包含进来。Ｃ语言提供了</a:t>
            </a:r>
            <a:r>
              <a:rPr kumimoji="1" lang="en-US" altLang="zh-CN" sz="2800">
                <a:solidFill>
                  <a:srgbClr val="000099"/>
                </a:solidFill>
                <a:latin typeface="楷体_GB2312" pitchFamily="49" charset="-122"/>
                <a:ea typeface="楷体_GB2312" pitchFamily="49" charset="-122"/>
              </a:rPr>
              <a:t>#include</a:t>
            </a:r>
            <a:r>
              <a:rPr kumimoji="1" lang="zh-CN" altLang="en-US" sz="2800">
                <a:solidFill>
                  <a:srgbClr val="000099"/>
                </a:solidFill>
                <a:latin typeface="楷体_GB2312" pitchFamily="49" charset="-122"/>
                <a:ea typeface="楷体_GB2312" pitchFamily="49" charset="-122"/>
              </a:rPr>
              <a:t>命令用来实现</a:t>
            </a: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文件包含</a:t>
            </a: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的操作。</a:t>
            </a:r>
          </a:p>
        </p:txBody>
      </p:sp>
      <p:sp>
        <p:nvSpPr>
          <p:cNvPr id="1269763" name="Rectangle 3"/>
          <p:cNvSpPr>
            <a:spLocks noChangeArrowheads="1"/>
          </p:cNvSpPr>
          <p:nvPr/>
        </p:nvSpPr>
        <p:spPr bwMode="auto">
          <a:xfrm>
            <a:off x="395290" y="2420938"/>
            <a:ext cx="410527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zh-CN" altLang="en-US" sz="2800">
                <a:solidFill>
                  <a:srgbClr val="000099"/>
                </a:solidFill>
                <a:latin typeface="宋体" panose="02010600030101010101" pitchFamily="2" charset="-122"/>
              </a:rPr>
              <a:t>其一般形式为</a:t>
            </a:r>
            <a:r>
              <a:rPr kumimoji="1" lang="en-US" altLang="zh-CN" sz="2800">
                <a:solidFill>
                  <a:srgbClr val="000099"/>
                </a:solidFill>
                <a:latin typeface="宋体" panose="02010600030101010101" pitchFamily="2" charset="-122"/>
              </a:rPr>
              <a:t>:</a:t>
            </a:r>
          </a:p>
          <a:p>
            <a:pPr algn="l">
              <a:lnSpc>
                <a:spcPct val="95000"/>
              </a:lnSpc>
            </a:pPr>
            <a:r>
              <a:rPr kumimoji="1" lang="en-US" altLang="zh-CN" sz="2800" b="1">
                <a:solidFill>
                  <a:srgbClr val="FF0066"/>
                </a:solidFill>
                <a:latin typeface="宋体" panose="02010600030101010101" pitchFamily="2" charset="-122"/>
              </a:rPr>
              <a:t>   #include "</a:t>
            </a:r>
            <a:r>
              <a:rPr kumimoji="1" lang="zh-CN" altLang="en-US" sz="2800" b="1">
                <a:solidFill>
                  <a:srgbClr val="FF0066"/>
                </a:solidFill>
                <a:latin typeface="宋体" panose="02010600030101010101" pitchFamily="2" charset="-122"/>
              </a:rPr>
              <a:t>文件名</a:t>
            </a:r>
            <a:r>
              <a:rPr kumimoji="1" lang="en-US" altLang="zh-CN" sz="2800" b="1">
                <a:solidFill>
                  <a:srgbClr val="FF0066"/>
                </a:solidFill>
                <a:latin typeface="宋体" panose="02010600030101010101" pitchFamily="2" charset="-122"/>
              </a:rPr>
              <a:t>"</a:t>
            </a:r>
          </a:p>
          <a:p>
            <a:pPr algn="l">
              <a:lnSpc>
                <a:spcPct val="95000"/>
              </a:lnSpc>
            </a:pPr>
            <a:r>
              <a:rPr kumimoji="1" lang="zh-CN" altLang="en-US" sz="2800">
                <a:solidFill>
                  <a:srgbClr val="000099"/>
                </a:solidFill>
                <a:latin typeface="宋体" panose="02010600030101010101" pitchFamily="2" charset="-122"/>
              </a:rPr>
              <a:t>或 </a:t>
            </a:r>
            <a:r>
              <a:rPr kumimoji="1" lang="en-US" altLang="zh-CN" sz="2800" b="1">
                <a:solidFill>
                  <a:srgbClr val="FF0066"/>
                </a:solidFill>
                <a:latin typeface="宋体" panose="02010600030101010101" pitchFamily="2" charset="-122"/>
              </a:rPr>
              <a:t>#include &lt;</a:t>
            </a:r>
            <a:r>
              <a:rPr kumimoji="1" lang="zh-CN" altLang="en-US" sz="2800" b="1">
                <a:solidFill>
                  <a:srgbClr val="FF0066"/>
                </a:solidFill>
                <a:latin typeface="宋体" panose="02010600030101010101" pitchFamily="2" charset="-122"/>
              </a:rPr>
              <a:t>文件名</a:t>
            </a:r>
            <a:r>
              <a:rPr kumimoji="1" lang="en-US" altLang="zh-CN" sz="2800" b="1">
                <a:solidFill>
                  <a:srgbClr val="FF0066"/>
                </a:solidFill>
                <a:latin typeface="宋体" panose="02010600030101010101" pitchFamily="2" charset="-122"/>
              </a:rPr>
              <a:t>&gt;</a:t>
            </a:r>
            <a:endParaRPr kumimoji="1" lang="en-US" altLang="zh-CN" sz="2800">
              <a:solidFill>
                <a:srgbClr val="CC0000"/>
              </a:solidFill>
              <a:latin typeface="宋体" panose="02010600030101010101" pitchFamily="2" charset="-122"/>
            </a:endParaRPr>
          </a:p>
        </p:txBody>
      </p:sp>
      <p:sp>
        <p:nvSpPr>
          <p:cNvPr id="1269764" name="Rectangle 4"/>
          <p:cNvSpPr>
            <a:spLocks noChangeArrowheads="1"/>
          </p:cNvSpPr>
          <p:nvPr/>
        </p:nvSpPr>
        <p:spPr bwMode="auto">
          <a:xfrm>
            <a:off x="323850" y="404815"/>
            <a:ext cx="9144000" cy="739775"/>
          </a:xfrm>
          <a:prstGeom prst="rect">
            <a:avLst/>
          </a:prstGeom>
          <a:noFill/>
          <a:ln w="9525">
            <a:noFill/>
            <a:miter lim="800000"/>
            <a:headEnd/>
            <a:tailEnd/>
          </a:ln>
        </p:spPr>
        <p:txBody>
          <a:bodyPr/>
          <a:lstStyle/>
          <a:p>
            <a:pPr defTabSz="762000" eaLnBrk="0" hangingPunct="0">
              <a:defRPr/>
            </a:pPr>
            <a:r>
              <a:rPr kumimoji="1" lang="en-US" altLang="zh-CN" sz="3600" b="1" dirty="0">
                <a:solidFill>
                  <a:schemeClr val="bg2"/>
                </a:solidFill>
                <a:effectLst>
                  <a:outerShdw blurRad="38100" dist="38100" dir="2700000" algn="tl">
                    <a:srgbClr val="C0C0C0"/>
                  </a:outerShdw>
                </a:effectLst>
                <a:latin typeface="黑体" pitchFamily="2" charset="-122"/>
                <a:ea typeface="黑体" pitchFamily="2" charset="-122"/>
              </a:rPr>
              <a:t> </a:t>
            </a:r>
            <a:r>
              <a:rPr kumimoji="1" lang="en-US" altLang="zh-CN" sz="3600" b="1" dirty="0" smtClean="0">
                <a:solidFill>
                  <a:schemeClr val="tx2"/>
                </a:solidFill>
                <a:effectLst>
                  <a:outerShdw blurRad="38100" dist="38100" dir="2700000" algn="tl">
                    <a:srgbClr val="C0C0C0"/>
                  </a:outerShdw>
                </a:effectLst>
                <a:latin typeface="黑体" pitchFamily="2" charset="-122"/>
                <a:ea typeface="黑体" pitchFamily="2" charset="-122"/>
              </a:rPr>
              <a:t>§7.2 </a:t>
            </a:r>
            <a:r>
              <a:rPr kumimoji="1" lang="en-US" altLang="zh-CN" sz="3600" b="1" dirty="0">
                <a:solidFill>
                  <a:schemeClr val="tx2"/>
                </a:solidFill>
                <a:effectLst>
                  <a:outerShdw blurRad="38100" dist="38100" dir="2700000" algn="tl">
                    <a:srgbClr val="C0C0C0"/>
                  </a:outerShdw>
                </a:effectLst>
                <a:latin typeface="Arial"/>
                <a:ea typeface="黑体" pitchFamily="2" charset="-122"/>
              </a:rPr>
              <a:t>“</a:t>
            </a:r>
            <a:r>
              <a:rPr kumimoji="1" lang="zh-CN" altLang="en-US" sz="3600" b="1" dirty="0">
                <a:solidFill>
                  <a:schemeClr val="tx2"/>
                </a:solidFill>
                <a:effectLst>
                  <a:outerShdw blurRad="38100" dist="38100" dir="2700000" algn="tl">
                    <a:srgbClr val="C0C0C0"/>
                  </a:outerShdw>
                </a:effectLst>
                <a:latin typeface="黑体" pitchFamily="2" charset="-122"/>
                <a:ea typeface="黑体" pitchFamily="2" charset="-122"/>
              </a:rPr>
              <a:t>文件包含</a:t>
            </a:r>
            <a:r>
              <a:rPr kumimoji="1" lang="zh-CN" altLang="en-US" sz="3600" b="1" dirty="0">
                <a:solidFill>
                  <a:schemeClr val="tx2"/>
                </a:solidFill>
                <a:effectLst>
                  <a:outerShdw blurRad="38100" dist="38100" dir="2700000" algn="tl">
                    <a:srgbClr val="C0C0C0"/>
                  </a:outerShdw>
                </a:effectLst>
                <a:latin typeface="Arial"/>
                <a:ea typeface="黑体" pitchFamily="2" charset="-122"/>
              </a:rPr>
              <a:t>”</a:t>
            </a:r>
            <a:r>
              <a:rPr kumimoji="1" lang="zh-CN" altLang="en-US" sz="3600" b="1" dirty="0">
                <a:solidFill>
                  <a:schemeClr val="tx2"/>
                </a:solidFill>
                <a:effectLst>
                  <a:outerShdw blurRad="38100" dist="38100" dir="2700000" algn="tl">
                    <a:srgbClr val="C0C0C0"/>
                  </a:outerShdw>
                </a:effectLst>
                <a:latin typeface="黑体" pitchFamily="2" charset="-122"/>
                <a:ea typeface="黑体" pitchFamily="2" charset="-122"/>
              </a:rPr>
              <a:t>处理</a:t>
            </a:r>
          </a:p>
        </p:txBody>
      </p:sp>
      <p:pic>
        <p:nvPicPr>
          <p:cNvPr id="1269765" name="Picture 5" descr="i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63950"/>
            <a:ext cx="6913562"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7728"/>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762"/>
                                        </p:tgtEl>
                                        <p:attrNameLst>
                                          <p:attrName>style.visibility</p:attrName>
                                        </p:attrNameLst>
                                      </p:cBhvr>
                                      <p:to>
                                        <p:strVal val="visible"/>
                                      </p:to>
                                    </p:set>
                                    <p:animEffect transition="in" filter="wipe(left)">
                                      <p:cBhvr>
                                        <p:cTn id="7" dur="1000"/>
                                        <p:tgtEl>
                                          <p:spTgt spid="1269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269763"/>
                                        </p:tgtEl>
                                        <p:attrNameLst>
                                          <p:attrName>style.visibility</p:attrName>
                                        </p:attrNameLst>
                                      </p:cBhvr>
                                      <p:to>
                                        <p:strVal val="visible"/>
                                      </p:to>
                                    </p:set>
                                    <p:animEffect transition="in" filter="fade">
                                      <p:cBhvr>
                                        <p:cTn id="12" dur="1000"/>
                                        <p:tgtEl>
                                          <p:spTgt spid="1269763"/>
                                        </p:tgtEl>
                                      </p:cBhvr>
                                    </p:animEffect>
                                    <p:anim calcmode="lin" valueType="num">
                                      <p:cBhvr>
                                        <p:cTn id="13" dur="1000" fill="hold"/>
                                        <p:tgtEl>
                                          <p:spTgt spid="1269763"/>
                                        </p:tgtEl>
                                        <p:attrNameLst>
                                          <p:attrName>ppt_x</p:attrName>
                                        </p:attrNameLst>
                                      </p:cBhvr>
                                      <p:tavLst>
                                        <p:tav tm="0">
                                          <p:val>
                                            <p:strVal val="#ppt_x"/>
                                          </p:val>
                                        </p:tav>
                                        <p:tav tm="100000">
                                          <p:val>
                                            <p:strVal val="#ppt_x"/>
                                          </p:val>
                                        </p:tav>
                                      </p:tavLst>
                                    </p:anim>
                                    <p:anim calcmode="lin" valueType="num">
                                      <p:cBhvr>
                                        <p:cTn id="14" dur="1000" fill="hold"/>
                                        <p:tgtEl>
                                          <p:spTgt spid="1269763"/>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269765"/>
                                        </p:tgtEl>
                                        <p:attrNameLst>
                                          <p:attrName>style.visibility</p:attrName>
                                        </p:attrNameLst>
                                      </p:cBhvr>
                                      <p:to>
                                        <p:strVal val="visible"/>
                                      </p:to>
                                    </p:set>
                                    <p:animEffect transition="in" filter="blinds(horizontal)">
                                      <p:cBhvr>
                                        <p:cTn id="19" dur="500"/>
                                        <p:tgtEl>
                                          <p:spTgt spid="1269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62" grpId="0" autoUpdateAnimBg="0"/>
      <p:bldP spid="12697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250825" y="320675"/>
            <a:ext cx="72009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154800" rIns="92075" bIns="46038"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800" b="1" dirty="0" smtClean="0">
                <a:solidFill>
                  <a:srgbClr val="663300"/>
                </a:solidFill>
                <a:latin typeface="宋体" panose="02010600030101010101" pitchFamily="2" charset="-122"/>
              </a:rPr>
              <a:t>例</a:t>
            </a:r>
            <a:r>
              <a:rPr kumimoji="1" lang="en-US" altLang="zh-CN" sz="2800" b="1" dirty="0">
                <a:solidFill>
                  <a:srgbClr val="663300"/>
                </a:solidFill>
                <a:latin typeface="宋体" panose="02010600030101010101" pitchFamily="2" charset="-122"/>
              </a:rPr>
              <a:t>7</a:t>
            </a:r>
            <a:r>
              <a:rPr kumimoji="1" lang="en-US" altLang="zh-CN" sz="2800" b="1" dirty="0" smtClean="0">
                <a:solidFill>
                  <a:srgbClr val="663300"/>
                </a:solidFill>
                <a:latin typeface="宋体" panose="02010600030101010101" pitchFamily="2" charset="-122"/>
              </a:rPr>
              <a:t>.6 </a:t>
            </a:r>
            <a:r>
              <a:rPr kumimoji="1" lang="zh-CN" altLang="en-US" sz="2800" b="1" dirty="0">
                <a:solidFill>
                  <a:srgbClr val="663300"/>
                </a:solidFill>
                <a:latin typeface="宋体" panose="02010600030101010101" pitchFamily="2" charset="-122"/>
              </a:rPr>
              <a:t>将</a:t>
            </a:r>
            <a:r>
              <a:rPr kumimoji="1" lang="zh-CN" altLang="en-US" sz="2800" b="1" dirty="0" smtClean="0">
                <a:solidFill>
                  <a:srgbClr val="663300"/>
                </a:solidFill>
                <a:latin typeface="宋体" panose="02010600030101010101" pitchFamily="2" charset="-122"/>
              </a:rPr>
              <a:t>例</a:t>
            </a:r>
            <a:r>
              <a:rPr kumimoji="1" lang="en-US" altLang="zh-CN" sz="2800" b="1" dirty="0">
                <a:solidFill>
                  <a:srgbClr val="663300"/>
                </a:solidFill>
                <a:latin typeface="宋体" panose="02010600030101010101" pitchFamily="2" charset="-122"/>
              </a:rPr>
              <a:t>7</a:t>
            </a:r>
            <a:r>
              <a:rPr kumimoji="1" lang="zh-CN" altLang="en-US" sz="2800" b="1" dirty="0" smtClean="0">
                <a:solidFill>
                  <a:srgbClr val="663300"/>
                </a:solidFill>
                <a:latin typeface="宋体" panose="02010600030101010101" pitchFamily="2" charset="-122"/>
              </a:rPr>
              <a:t>．</a:t>
            </a:r>
            <a:r>
              <a:rPr kumimoji="1" lang="en-US" altLang="zh-CN" sz="2800" b="1" dirty="0">
                <a:solidFill>
                  <a:srgbClr val="663300"/>
                </a:solidFill>
                <a:latin typeface="宋体" panose="02010600030101010101" pitchFamily="2" charset="-122"/>
              </a:rPr>
              <a:t>5</a:t>
            </a:r>
            <a:r>
              <a:rPr kumimoji="1" lang="zh-CN" altLang="en-US" sz="2800" b="1" dirty="0">
                <a:solidFill>
                  <a:srgbClr val="663300"/>
                </a:solidFill>
                <a:latin typeface="宋体" panose="02010600030101010101" pitchFamily="2" charset="-122"/>
              </a:rPr>
              <a:t>时格式宏做成头文件，把它包含在用户程序中。</a:t>
            </a:r>
          </a:p>
        </p:txBody>
      </p:sp>
      <p:sp>
        <p:nvSpPr>
          <p:cNvPr id="1270787" name="Rectangle 3"/>
          <p:cNvSpPr>
            <a:spLocks noChangeArrowheads="1"/>
          </p:cNvSpPr>
          <p:nvPr/>
        </p:nvSpPr>
        <p:spPr bwMode="auto">
          <a:xfrm>
            <a:off x="323852" y="1484313"/>
            <a:ext cx="4105275" cy="4392612"/>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85000"/>
              </a:lnSpc>
            </a:pPr>
            <a:r>
              <a:rPr kumimoji="1" lang="en-US" altLang="zh-CN" sz="2800" b="1">
                <a:solidFill>
                  <a:schemeClr val="bg1"/>
                </a:solidFill>
                <a:latin typeface="楷体_GB2312" pitchFamily="49" charset="-122"/>
                <a:ea typeface="楷体_GB2312" pitchFamily="49" charset="-122"/>
              </a:rPr>
              <a:t>(1)</a:t>
            </a:r>
            <a:r>
              <a:rPr kumimoji="1" lang="zh-CN" altLang="en-US" sz="2800" b="1">
                <a:solidFill>
                  <a:schemeClr val="bg1"/>
                </a:solidFill>
                <a:latin typeface="楷体_GB2312" pitchFamily="49" charset="-122"/>
                <a:ea typeface="楷体_GB2312" pitchFamily="49" charset="-122"/>
              </a:rPr>
              <a:t>将格式宏做成头文件</a:t>
            </a:r>
            <a:r>
              <a:rPr kumimoji="1" lang="en-US" altLang="zh-CN" sz="2800" b="1">
                <a:solidFill>
                  <a:schemeClr val="bg1"/>
                </a:solidFill>
                <a:latin typeface="楷体_GB2312" pitchFamily="49" charset="-122"/>
                <a:ea typeface="楷体_GB2312" pitchFamily="49" charset="-122"/>
              </a:rPr>
              <a:t>format.h</a:t>
            </a:r>
            <a:r>
              <a:rPr kumimoji="1" lang="en-US" altLang="zh-CN" sz="4400">
                <a:solidFill>
                  <a:srgbClr val="4D4D4D"/>
                </a:solidFill>
              </a:rPr>
              <a:t> </a:t>
            </a:r>
            <a:endParaRPr kumimoji="1" lang="en-US" altLang="zh-CN" sz="2800" b="1">
              <a:solidFill>
                <a:schemeClr val="bg1"/>
              </a:solidFill>
              <a:latin typeface="楷体_GB2312" pitchFamily="49" charset="-122"/>
              <a:ea typeface="楷体_GB2312" pitchFamily="49" charset="-122"/>
            </a:endParaRPr>
          </a:p>
          <a:p>
            <a:pPr algn="l">
              <a:lnSpc>
                <a:spcPct val="85000"/>
              </a:lnSpc>
            </a:pPr>
            <a:r>
              <a:rPr kumimoji="1" lang="en-US" altLang="zh-CN" sz="2800" b="1">
                <a:solidFill>
                  <a:schemeClr val="bg1"/>
                </a:solidFill>
                <a:latin typeface="楷体_GB2312" pitchFamily="49" charset="-122"/>
                <a:ea typeface="楷体_GB2312" pitchFamily="49" charset="-122"/>
              </a:rPr>
              <a:t>#include &lt;stdio.h&gt;</a:t>
            </a:r>
          </a:p>
          <a:p>
            <a:pPr algn="l">
              <a:lnSpc>
                <a:spcPct val="85000"/>
              </a:lnSpc>
            </a:pPr>
            <a:r>
              <a:rPr kumimoji="1" lang="en-US" altLang="zh-CN" sz="2800" b="1">
                <a:solidFill>
                  <a:schemeClr val="bg1"/>
                </a:solidFill>
                <a:latin typeface="楷体_GB2312" pitchFamily="49" charset="-122"/>
                <a:ea typeface="楷体_GB2312" pitchFamily="49" charset="-122"/>
              </a:rPr>
              <a:t>#define PR printf</a:t>
            </a:r>
          </a:p>
          <a:p>
            <a:pPr algn="l">
              <a:lnSpc>
                <a:spcPct val="85000"/>
              </a:lnSpc>
            </a:pPr>
            <a:r>
              <a:rPr kumimoji="1" lang="en-US" altLang="zh-CN" sz="2800" b="1">
                <a:solidFill>
                  <a:schemeClr val="bg1"/>
                </a:solidFill>
                <a:latin typeface="楷体_GB2312" pitchFamily="49" charset="-122"/>
                <a:ea typeface="楷体_GB2312" pitchFamily="49" charset="-122"/>
              </a:rPr>
              <a:t>#define NL "\n"</a:t>
            </a:r>
          </a:p>
          <a:p>
            <a:pPr algn="l">
              <a:lnSpc>
                <a:spcPct val="85000"/>
              </a:lnSpc>
            </a:pPr>
            <a:r>
              <a:rPr kumimoji="1" lang="en-US" altLang="zh-CN" sz="2800" b="1">
                <a:solidFill>
                  <a:schemeClr val="bg1"/>
                </a:solidFill>
                <a:latin typeface="楷体_GB2312" pitchFamily="49" charset="-122"/>
                <a:ea typeface="楷体_GB2312" pitchFamily="49" charset="-122"/>
              </a:rPr>
              <a:t>#define D "%d"</a:t>
            </a:r>
          </a:p>
          <a:p>
            <a:pPr algn="l">
              <a:lnSpc>
                <a:spcPct val="85000"/>
              </a:lnSpc>
            </a:pPr>
            <a:r>
              <a:rPr kumimoji="1" lang="en-US" altLang="zh-CN" sz="2800" b="1">
                <a:solidFill>
                  <a:schemeClr val="bg1"/>
                </a:solidFill>
                <a:latin typeface="楷体_GB2312" pitchFamily="49" charset="-122"/>
                <a:ea typeface="楷体_GB2312" pitchFamily="49" charset="-122"/>
              </a:rPr>
              <a:t>#define D1 D NL</a:t>
            </a:r>
          </a:p>
          <a:p>
            <a:pPr algn="l">
              <a:lnSpc>
                <a:spcPct val="85000"/>
              </a:lnSpc>
            </a:pPr>
            <a:r>
              <a:rPr kumimoji="1" lang="en-US" altLang="zh-CN" sz="2800" b="1">
                <a:solidFill>
                  <a:schemeClr val="bg1"/>
                </a:solidFill>
                <a:latin typeface="楷体_GB2312" pitchFamily="49" charset="-122"/>
                <a:ea typeface="楷体_GB2312" pitchFamily="49" charset="-122"/>
              </a:rPr>
              <a:t>#define D2 D D NL</a:t>
            </a:r>
          </a:p>
          <a:p>
            <a:pPr algn="l">
              <a:lnSpc>
                <a:spcPct val="85000"/>
              </a:lnSpc>
            </a:pPr>
            <a:r>
              <a:rPr kumimoji="1" lang="en-US" altLang="zh-CN" sz="2800" b="1">
                <a:solidFill>
                  <a:schemeClr val="bg1"/>
                </a:solidFill>
                <a:latin typeface="楷体_GB2312" pitchFamily="49" charset="-122"/>
                <a:ea typeface="楷体_GB2312" pitchFamily="49" charset="-122"/>
              </a:rPr>
              <a:t>#define D3 D D D NL</a:t>
            </a:r>
          </a:p>
          <a:p>
            <a:pPr algn="l">
              <a:lnSpc>
                <a:spcPct val="85000"/>
              </a:lnSpc>
            </a:pPr>
            <a:r>
              <a:rPr kumimoji="1" lang="en-US" altLang="zh-CN" sz="2800" b="1">
                <a:solidFill>
                  <a:schemeClr val="bg1"/>
                </a:solidFill>
                <a:latin typeface="楷体_GB2312" pitchFamily="49" charset="-122"/>
                <a:ea typeface="楷体_GB2312" pitchFamily="49" charset="-122"/>
              </a:rPr>
              <a:t>#define D4 D D D D NL</a:t>
            </a:r>
          </a:p>
          <a:p>
            <a:pPr algn="l">
              <a:lnSpc>
                <a:spcPct val="85000"/>
              </a:lnSpc>
            </a:pPr>
            <a:r>
              <a:rPr kumimoji="1" lang="en-US" altLang="zh-CN" sz="2800" b="1">
                <a:solidFill>
                  <a:schemeClr val="bg1"/>
                </a:solidFill>
                <a:latin typeface="楷体_GB2312" pitchFamily="49" charset="-122"/>
                <a:ea typeface="楷体_GB2312" pitchFamily="49" charset="-122"/>
              </a:rPr>
              <a:t>#define S "%s"</a:t>
            </a:r>
          </a:p>
        </p:txBody>
      </p:sp>
      <p:sp>
        <p:nvSpPr>
          <p:cNvPr id="1270788" name="Rectangle 4"/>
          <p:cNvSpPr>
            <a:spLocks noChangeArrowheads="1"/>
          </p:cNvSpPr>
          <p:nvPr/>
        </p:nvSpPr>
        <p:spPr bwMode="auto">
          <a:xfrm>
            <a:off x="4427538" y="1052513"/>
            <a:ext cx="4716462" cy="5040312"/>
          </a:xfrm>
          <a:prstGeom prst="rect">
            <a:avLst/>
          </a:prstGeom>
          <a:solidFill>
            <a:schemeClr val="tx2"/>
          </a:solidFill>
          <a:ln w="9525">
            <a:solidFill>
              <a:srgbClr val="0000FF"/>
            </a:solidFill>
            <a:miter lim="800000"/>
            <a:headEnd/>
            <a:tailEnd/>
          </a:ln>
        </p:spPr>
        <p:txBody>
          <a:bodyPr/>
          <a:lstStyle>
            <a:lvl1pPr marL="1117600" indent="-11176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85000"/>
              </a:lnSpc>
            </a:pPr>
            <a:r>
              <a:rPr kumimoji="1" lang="en-US" altLang="zh-CN" sz="2800" b="1">
                <a:solidFill>
                  <a:schemeClr val="bg1"/>
                </a:solidFill>
                <a:latin typeface="楷体_GB2312" pitchFamily="49" charset="-122"/>
                <a:ea typeface="楷体_GB2312" pitchFamily="49" charset="-122"/>
              </a:rPr>
              <a:t>(2)</a:t>
            </a:r>
            <a:r>
              <a:rPr kumimoji="1" lang="zh-CN" altLang="en-US" sz="2800" b="1">
                <a:solidFill>
                  <a:schemeClr val="bg1"/>
                </a:solidFill>
                <a:latin typeface="楷体_GB2312" pitchFamily="49" charset="-122"/>
                <a:ea typeface="楷体_GB2312" pitchFamily="49" charset="-122"/>
              </a:rPr>
              <a:t>主文件</a:t>
            </a:r>
            <a:r>
              <a:rPr kumimoji="1" lang="en-US" altLang="zh-CN" sz="2800" b="1">
                <a:solidFill>
                  <a:schemeClr val="bg1"/>
                </a:solidFill>
                <a:latin typeface="楷体_GB2312" pitchFamily="49" charset="-122"/>
                <a:ea typeface="楷体_GB2312" pitchFamily="49" charset="-122"/>
              </a:rPr>
              <a:t>file1.c</a:t>
            </a:r>
          </a:p>
          <a:p>
            <a:pPr algn="l">
              <a:lnSpc>
                <a:spcPct val="95000"/>
              </a:lnSpc>
            </a:pPr>
            <a:r>
              <a:rPr kumimoji="1" lang="en-US" altLang="zh-CN" sz="2800" b="1">
                <a:solidFill>
                  <a:schemeClr val="bg1"/>
                </a:solidFill>
                <a:latin typeface="楷体_GB2312" pitchFamily="49" charset="-122"/>
                <a:ea typeface="楷体_GB2312" pitchFamily="49" charset="-122"/>
              </a:rPr>
              <a:t>#include &lt;stdio.h&gt;</a:t>
            </a:r>
          </a:p>
          <a:p>
            <a:pPr algn="l">
              <a:lnSpc>
                <a:spcPct val="95000"/>
              </a:lnSpc>
            </a:pPr>
            <a:r>
              <a:rPr kumimoji="1" lang="zh-CN" altLang="en-US" sz="2800" b="1">
                <a:solidFill>
                  <a:schemeClr val="bg1"/>
                </a:solidFill>
                <a:latin typeface="楷体_GB2312" pitchFamily="49" charset="-122"/>
                <a:ea typeface="楷体_GB2312" pitchFamily="49" charset="-122"/>
              </a:rPr>
              <a:t>＃</a:t>
            </a:r>
            <a:r>
              <a:rPr kumimoji="1" lang="en-US" altLang="zh-CN" sz="2800" b="1">
                <a:solidFill>
                  <a:schemeClr val="bg1"/>
                </a:solidFill>
                <a:latin typeface="楷体_GB2312" pitchFamily="49" charset="-122"/>
                <a:ea typeface="楷体_GB2312" pitchFamily="49" charset="-122"/>
              </a:rPr>
              <a:t>include  "format.h"</a:t>
            </a:r>
          </a:p>
          <a:p>
            <a:pPr algn="l">
              <a:lnSpc>
                <a:spcPct val="95000"/>
              </a:lnSpc>
            </a:pPr>
            <a:r>
              <a:rPr kumimoji="1" lang="en-US" altLang="zh-CN" sz="2800" b="1">
                <a:solidFill>
                  <a:schemeClr val="bg1"/>
                </a:solidFill>
                <a:latin typeface="楷体_GB2312" pitchFamily="49" charset="-122"/>
                <a:ea typeface="楷体_GB2312" pitchFamily="49" charset="-122"/>
              </a:rPr>
              <a:t>void main()</a:t>
            </a:r>
          </a:p>
          <a:p>
            <a:pPr algn="l">
              <a:lnSpc>
                <a:spcPct val="85000"/>
              </a:lnSpc>
            </a:pPr>
            <a:r>
              <a:rPr kumimoji="1" lang="en-US" altLang="zh-CN" sz="2800" b="1">
                <a:solidFill>
                  <a:schemeClr val="bg1"/>
                </a:solidFill>
                <a:latin typeface="楷体_GB2312" pitchFamily="49" charset="-122"/>
                <a:ea typeface="楷体_GB2312" pitchFamily="49" charset="-122"/>
              </a:rPr>
              <a:t> { int a,b,c,d;</a:t>
            </a:r>
          </a:p>
          <a:p>
            <a:pPr algn="l">
              <a:lnSpc>
                <a:spcPct val="85000"/>
              </a:lnSpc>
            </a:pPr>
            <a:r>
              <a:rPr kumimoji="1" lang="en-US" altLang="zh-CN" sz="2800" b="1">
                <a:solidFill>
                  <a:schemeClr val="bg1"/>
                </a:solidFill>
                <a:latin typeface="楷体_GB2312" pitchFamily="49" charset="-122"/>
                <a:ea typeface="楷体_GB2312" pitchFamily="49" charset="-122"/>
              </a:rPr>
              <a:t>   char string[]="CHINA";</a:t>
            </a:r>
          </a:p>
          <a:p>
            <a:pPr algn="l">
              <a:lnSpc>
                <a:spcPct val="85000"/>
              </a:lnSpc>
            </a:pPr>
            <a:r>
              <a:rPr kumimoji="1" lang="en-US" altLang="zh-CN" sz="2800" b="1">
                <a:solidFill>
                  <a:schemeClr val="bg1"/>
                </a:solidFill>
                <a:latin typeface="楷体_GB2312" pitchFamily="49" charset="-122"/>
                <a:ea typeface="楷体_GB2312" pitchFamily="49" charset="-122"/>
              </a:rPr>
              <a:t>   a=1;b=2;c=3;d=4;</a:t>
            </a:r>
          </a:p>
          <a:p>
            <a:pPr algn="l">
              <a:lnSpc>
                <a:spcPct val="85000"/>
              </a:lnSpc>
            </a:pPr>
            <a:r>
              <a:rPr kumimoji="1" lang="en-US" altLang="zh-CN" sz="2800" b="1">
                <a:solidFill>
                  <a:schemeClr val="bg1"/>
                </a:solidFill>
                <a:latin typeface="楷体_GB2312" pitchFamily="49" charset="-122"/>
                <a:ea typeface="楷体_GB2312" pitchFamily="49" charset="-122"/>
              </a:rPr>
              <a:t>   PR(D1,a);</a:t>
            </a:r>
          </a:p>
          <a:p>
            <a:pPr algn="l">
              <a:lnSpc>
                <a:spcPct val="85000"/>
              </a:lnSpc>
            </a:pPr>
            <a:r>
              <a:rPr kumimoji="1" lang="en-US" altLang="zh-CN" sz="2800" b="1">
                <a:solidFill>
                  <a:schemeClr val="bg1"/>
                </a:solidFill>
                <a:latin typeface="楷体_GB2312" pitchFamily="49" charset="-122"/>
                <a:ea typeface="楷体_GB2312" pitchFamily="49" charset="-122"/>
              </a:rPr>
              <a:t>   PR(D2,a,b);</a:t>
            </a:r>
          </a:p>
          <a:p>
            <a:pPr algn="l">
              <a:lnSpc>
                <a:spcPct val="85000"/>
              </a:lnSpc>
            </a:pPr>
            <a:r>
              <a:rPr kumimoji="1" lang="en-US" altLang="zh-CN" sz="2800" b="1">
                <a:solidFill>
                  <a:schemeClr val="bg1"/>
                </a:solidFill>
                <a:latin typeface="楷体_GB2312" pitchFamily="49" charset="-122"/>
                <a:ea typeface="楷体_GB2312" pitchFamily="49" charset="-122"/>
              </a:rPr>
              <a:t>   PR(D3,a,b,c);</a:t>
            </a:r>
          </a:p>
          <a:p>
            <a:pPr algn="l">
              <a:lnSpc>
                <a:spcPct val="85000"/>
              </a:lnSpc>
            </a:pPr>
            <a:r>
              <a:rPr kumimoji="1" lang="en-US" altLang="zh-CN" sz="2800" b="1">
                <a:solidFill>
                  <a:schemeClr val="bg1"/>
                </a:solidFill>
                <a:latin typeface="楷体_GB2312" pitchFamily="49" charset="-122"/>
                <a:ea typeface="楷体_GB2312" pitchFamily="49" charset="-122"/>
              </a:rPr>
              <a:t>   PR(D4,a,b,c,d);</a:t>
            </a:r>
          </a:p>
          <a:p>
            <a:pPr algn="l">
              <a:lnSpc>
                <a:spcPct val="85000"/>
              </a:lnSpc>
            </a:pPr>
            <a:r>
              <a:rPr kumimoji="1" lang="en-US" altLang="zh-CN" sz="2800" b="1">
                <a:solidFill>
                  <a:schemeClr val="bg1"/>
                </a:solidFill>
                <a:latin typeface="楷体_GB2312" pitchFamily="49" charset="-122"/>
                <a:ea typeface="楷体_GB2312" pitchFamily="49" charset="-122"/>
              </a:rPr>
              <a:t>   PR(S,string);</a:t>
            </a:r>
          </a:p>
          <a:p>
            <a:pPr algn="l">
              <a:lnSpc>
                <a:spcPct val="85000"/>
              </a:lnSpc>
            </a:pPr>
            <a:r>
              <a:rPr kumimoji="1" lang="en-US" altLang="zh-CN" sz="2800" b="1">
                <a:solidFill>
                  <a:schemeClr val="bg1"/>
                </a:solidFill>
                <a:latin typeface="楷体_GB2312" pitchFamily="49" charset="-122"/>
                <a:ea typeface="楷体_GB2312" pitchFamily="49" charset="-122"/>
              </a:rPr>
              <a:t> }</a:t>
            </a:r>
          </a:p>
        </p:txBody>
      </p:sp>
    </p:spTree>
    <p:extLst>
      <p:ext uri="{BB962C8B-B14F-4D97-AF65-F5344CB8AC3E}">
        <p14:creationId xmlns:p14="http://schemas.microsoft.com/office/powerpoint/2010/main" val="536721656"/>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70787"/>
                                        </p:tgtEl>
                                        <p:attrNameLst>
                                          <p:attrName>style.visibility</p:attrName>
                                        </p:attrNameLst>
                                      </p:cBhvr>
                                      <p:to>
                                        <p:strVal val="visible"/>
                                      </p:to>
                                    </p:set>
                                    <p:animEffect transition="in" filter="wipe(up)">
                                      <p:cBhvr>
                                        <p:cTn id="7" dur="1000"/>
                                        <p:tgtEl>
                                          <p:spTgt spid="1270787"/>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70788"/>
                                        </p:tgtEl>
                                        <p:attrNameLst>
                                          <p:attrName>style.visibility</p:attrName>
                                        </p:attrNameLst>
                                      </p:cBhvr>
                                      <p:to>
                                        <p:strVal val="visible"/>
                                      </p:to>
                                    </p:set>
                                    <p:animEffect transition="in" filter="wipe(up)">
                                      <p:cBhvr>
                                        <p:cTn id="11" dur="1000"/>
                                        <p:tgtEl>
                                          <p:spTgt spid="127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87" grpId="0" animBg="1" autoUpdateAnimBg="0"/>
      <p:bldP spid="127078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Rectangle 2"/>
          <p:cNvSpPr>
            <a:spLocks noChangeArrowheads="1"/>
          </p:cNvSpPr>
          <p:nvPr/>
        </p:nvSpPr>
        <p:spPr bwMode="auto">
          <a:xfrm>
            <a:off x="395290" y="765175"/>
            <a:ext cx="835342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05000"/>
              </a:lnSpc>
            </a:pPr>
            <a:r>
              <a:rPr kumimoji="1" lang="zh-CN" altLang="en-US" sz="3200" b="1" u="sng">
                <a:solidFill>
                  <a:srgbClr val="FF0066"/>
                </a:solidFill>
                <a:latin typeface="楷体_GB2312" pitchFamily="49" charset="-122"/>
                <a:ea typeface="楷体_GB2312" pitchFamily="49" charset="-122"/>
              </a:rPr>
              <a:t>注意：</a:t>
            </a:r>
            <a:r>
              <a:rPr kumimoji="1" lang="zh-CN" altLang="en-US" sz="3200">
                <a:solidFill>
                  <a:srgbClr val="000099"/>
                </a:solidFill>
                <a:latin typeface="楷体_GB2312" pitchFamily="49" charset="-122"/>
                <a:ea typeface="楷体_GB2312" pitchFamily="49" charset="-122"/>
              </a:rPr>
              <a:t> </a:t>
            </a:r>
          </a:p>
          <a:p>
            <a:pPr algn="l">
              <a:lnSpc>
                <a:spcPct val="105000"/>
              </a:lnSpc>
            </a:pPr>
            <a:r>
              <a:rPr kumimoji="1" lang="zh-CN" altLang="en-US" sz="3200">
                <a:solidFill>
                  <a:srgbClr val="000099"/>
                </a:solidFill>
                <a:latin typeface="楷体_GB2312" pitchFamily="49" charset="-122"/>
                <a:ea typeface="楷体_GB2312" pitchFamily="49" charset="-122"/>
              </a:rPr>
              <a:t>  在编译时并不是分别对两个文件分别进行编译，然后再将它们的目标程序连接的，而是在经过编译预处理后将头文件</a:t>
            </a:r>
            <a:r>
              <a:rPr kumimoji="1" lang="en-US" altLang="zh-CN" sz="3200">
                <a:solidFill>
                  <a:srgbClr val="000099"/>
                </a:solidFill>
                <a:latin typeface="楷体_GB2312" pitchFamily="49" charset="-122"/>
                <a:ea typeface="楷体_GB2312" pitchFamily="49" charset="-122"/>
              </a:rPr>
              <a:t>format.h</a:t>
            </a:r>
            <a:r>
              <a:rPr kumimoji="1" lang="zh-CN" altLang="en-US" sz="3200">
                <a:solidFill>
                  <a:srgbClr val="000099"/>
                </a:solidFill>
                <a:latin typeface="楷体_GB2312" pitchFamily="49" charset="-122"/>
                <a:ea typeface="楷体_GB2312" pitchFamily="49" charset="-122"/>
              </a:rPr>
              <a:t>包含到主文件中，得到一个新的源程序，然后对这个文件进行编译，得到一个目标（</a:t>
            </a:r>
            <a:r>
              <a:rPr kumimoji="1" lang="en-US" altLang="zh-CN" sz="3200">
                <a:solidFill>
                  <a:srgbClr val="000099"/>
                </a:solidFill>
                <a:latin typeface="楷体_GB2312" pitchFamily="49" charset="-122"/>
                <a:ea typeface="楷体_GB2312" pitchFamily="49" charset="-122"/>
              </a:rPr>
              <a:t>.obj</a:t>
            </a:r>
            <a:r>
              <a:rPr kumimoji="1" lang="zh-CN" altLang="en-US" sz="3200">
                <a:solidFill>
                  <a:srgbClr val="000099"/>
                </a:solidFill>
                <a:latin typeface="楷体_GB2312" pitchFamily="49" charset="-122"/>
                <a:ea typeface="楷体_GB2312" pitchFamily="49" charset="-122"/>
              </a:rPr>
              <a:t>）文件。被包含的文件成为新的源文件的一部分，而单独生成目标文件。</a:t>
            </a:r>
          </a:p>
        </p:txBody>
      </p:sp>
    </p:spTree>
    <p:extLst>
      <p:ext uri="{BB962C8B-B14F-4D97-AF65-F5344CB8AC3E}">
        <p14:creationId xmlns:p14="http://schemas.microsoft.com/office/powerpoint/2010/main" val="1028275708"/>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71810"/>
                                        </p:tgtEl>
                                        <p:attrNameLst>
                                          <p:attrName>style.visibility</p:attrName>
                                        </p:attrNameLst>
                                      </p:cBhvr>
                                      <p:to>
                                        <p:strVal val="visible"/>
                                      </p:to>
                                    </p:set>
                                    <p:animEffect transition="in" filter="wipe(left)">
                                      <p:cBhvr>
                                        <p:cTn id="7" dur="1000"/>
                                        <p:tgtEl>
                                          <p:spTgt spid="1271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81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Rectangle 2"/>
          <p:cNvSpPr>
            <a:spLocks noChangeArrowheads="1"/>
          </p:cNvSpPr>
          <p:nvPr/>
        </p:nvSpPr>
        <p:spPr bwMode="auto">
          <a:xfrm>
            <a:off x="611190" y="1557340"/>
            <a:ext cx="8207375" cy="374332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(1) </a:t>
            </a:r>
            <a:r>
              <a:rPr kumimoji="1" lang="zh-CN" altLang="en-US" sz="2800">
                <a:solidFill>
                  <a:schemeClr val="accent2"/>
                </a:solidFill>
                <a:latin typeface="楷体_GB2312" pitchFamily="49" charset="-122"/>
                <a:ea typeface="楷体_GB2312" pitchFamily="49" charset="-122"/>
              </a:rPr>
              <a:t>一个</a:t>
            </a:r>
            <a:r>
              <a:rPr kumimoji="1" lang="en-US" altLang="zh-CN" sz="2800">
                <a:solidFill>
                  <a:schemeClr val="accent2"/>
                </a:solidFill>
                <a:latin typeface="楷体_GB2312" pitchFamily="49" charset="-122"/>
                <a:ea typeface="楷体_GB2312" pitchFamily="49" charset="-122"/>
              </a:rPr>
              <a:t>#include</a:t>
            </a:r>
            <a:r>
              <a:rPr kumimoji="1" lang="zh-CN" altLang="en-US" sz="2800">
                <a:solidFill>
                  <a:schemeClr val="accent2"/>
                </a:solidFill>
                <a:latin typeface="楷体_GB2312" pitchFamily="49" charset="-122"/>
                <a:ea typeface="楷体_GB2312" pitchFamily="49" charset="-122"/>
              </a:rPr>
              <a:t>命令只能指定一个被包含文件，如果要包含ｎ个文件，要用ｎ个</a:t>
            </a:r>
            <a:r>
              <a:rPr kumimoji="1" lang="en-US" altLang="zh-CN" sz="2800">
                <a:solidFill>
                  <a:schemeClr val="accent2"/>
                </a:solidFill>
                <a:latin typeface="楷体_GB2312" pitchFamily="49" charset="-122"/>
                <a:ea typeface="楷体_GB2312" pitchFamily="49" charset="-122"/>
              </a:rPr>
              <a:t>#include</a:t>
            </a:r>
            <a:r>
              <a:rPr kumimoji="1" lang="zh-CN" altLang="en-US" sz="2800">
                <a:solidFill>
                  <a:schemeClr val="accent2"/>
                </a:solidFill>
                <a:latin typeface="楷体_GB2312" pitchFamily="49" charset="-122"/>
                <a:ea typeface="楷体_GB2312" pitchFamily="49" charset="-122"/>
              </a:rPr>
              <a:t>命令。</a:t>
            </a:r>
          </a:p>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(2) </a:t>
            </a:r>
            <a:r>
              <a:rPr kumimoji="1" lang="zh-CN" altLang="en-US" sz="2800">
                <a:solidFill>
                  <a:schemeClr val="accent2"/>
                </a:solidFill>
                <a:latin typeface="楷体_GB2312" pitchFamily="49" charset="-122"/>
                <a:ea typeface="楷体_GB2312" pitchFamily="49" charset="-122"/>
              </a:rPr>
              <a:t>如果文件１包含文件２，而在文件２中要用到文件３的内容，则可在文件１中用两个</a:t>
            </a:r>
            <a:r>
              <a:rPr kumimoji="1" lang="en-US" altLang="zh-CN" sz="2800">
                <a:solidFill>
                  <a:schemeClr val="accent2"/>
                </a:solidFill>
                <a:latin typeface="楷体_GB2312" pitchFamily="49" charset="-122"/>
                <a:ea typeface="楷体_GB2312" pitchFamily="49" charset="-122"/>
              </a:rPr>
              <a:t>include</a:t>
            </a:r>
            <a:r>
              <a:rPr kumimoji="1" lang="zh-CN" altLang="en-US" sz="2800">
                <a:solidFill>
                  <a:schemeClr val="accent2"/>
                </a:solidFill>
                <a:latin typeface="楷体_GB2312" pitchFamily="49" charset="-122"/>
                <a:ea typeface="楷体_GB2312" pitchFamily="49" charset="-122"/>
              </a:rPr>
              <a:t>命令分别包含文件２和文件３，而且文件３应出现在文件２之前，即在</a:t>
            </a:r>
            <a:r>
              <a:rPr kumimoji="1" lang="en-US" altLang="zh-CN" sz="2800">
                <a:solidFill>
                  <a:schemeClr val="accent2"/>
                </a:solidFill>
                <a:latin typeface="楷体_GB2312" pitchFamily="49" charset="-122"/>
                <a:ea typeface="楷体_GB2312" pitchFamily="49" charset="-122"/>
              </a:rPr>
              <a:t>file1.c</a:t>
            </a:r>
            <a:r>
              <a:rPr kumimoji="1" lang="zh-CN" altLang="en-US" sz="2800">
                <a:solidFill>
                  <a:schemeClr val="accent2"/>
                </a:solidFill>
                <a:latin typeface="楷体_GB2312" pitchFamily="49" charset="-122"/>
                <a:ea typeface="楷体_GB2312" pitchFamily="49" charset="-122"/>
              </a:rPr>
              <a:t>中定义。</a:t>
            </a:r>
          </a:p>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(3) </a:t>
            </a:r>
            <a:r>
              <a:rPr kumimoji="1" lang="zh-CN" altLang="en-US" sz="2800">
                <a:solidFill>
                  <a:schemeClr val="accent2"/>
                </a:solidFill>
                <a:latin typeface="楷体_GB2312" pitchFamily="49" charset="-122"/>
                <a:ea typeface="楷体_GB2312" pitchFamily="49" charset="-122"/>
              </a:rPr>
              <a:t>在一个被包含文件中又可以包含另一个被包含文件，即文件包含是可以嵌套的。 </a:t>
            </a:r>
          </a:p>
        </p:txBody>
      </p:sp>
      <p:sp>
        <p:nvSpPr>
          <p:cNvPr id="1272835" name="Rectangle 3"/>
          <p:cNvSpPr>
            <a:spLocks noChangeArrowheads="1"/>
          </p:cNvSpPr>
          <p:nvPr/>
        </p:nvSpPr>
        <p:spPr bwMode="auto">
          <a:xfrm>
            <a:off x="685800" y="549275"/>
            <a:ext cx="1421864" cy="793730"/>
          </a:xfrm>
          <a:prstGeom prst="rect">
            <a:avLst/>
          </a:prstGeom>
          <a:noFill/>
          <a:ln w="9525" algn="ctr">
            <a:noFill/>
            <a:miter lim="800000"/>
            <a:headEnd/>
            <a:tailEnd/>
          </a:ln>
          <a:effectLst/>
        </p:spPr>
        <p:txBody>
          <a:bodyPr wrap="none" lIns="92075" tIns="154800" rIns="92075" bIns="46038">
            <a:spAutoFit/>
            <a:flatTx/>
          </a:bodyPr>
          <a:lstStyle/>
          <a:p>
            <a:pPr defTabSz="762000" eaLnBrk="0" hangingPunct="0">
              <a:lnSpc>
                <a:spcPct val="120000"/>
              </a:lnSpc>
              <a:spcBef>
                <a:spcPct val="5000"/>
              </a:spcBef>
              <a:defRPr/>
            </a:pPr>
            <a:r>
              <a:rPr kumimoji="1" lang="zh-CN" altLang="en-US" sz="3200" b="1" u="sng">
                <a:solidFill>
                  <a:srgbClr val="CC0000"/>
                </a:solidFill>
                <a:effectLst>
                  <a:outerShdw blurRad="38100" dist="38100" dir="2700000" algn="tl">
                    <a:srgbClr val="C0C0C0"/>
                  </a:outerShdw>
                </a:effectLst>
                <a:latin typeface="方正姚体" pitchFamily="2" charset="-122"/>
                <a:ea typeface="方正姚体" pitchFamily="2" charset="-122"/>
              </a:rPr>
              <a:t>说明：</a:t>
            </a:r>
          </a:p>
        </p:txBody>
      </p:sp>
      <p:sp>
        <p:nvSpPr>
          <p:cNvPr id="1272836" name="AutoShape 4"/>
          <p:cNvSpPr>
            <a:spLocks noChangeArrowheads="1"/>
          </p:cNvSpPr>
          <p:nvPr/>
        </p:nvSpPr>
        <p:spPr bwMode="auto">
          <a:xfrm rot="8510029">
            <a:off x="5364165" y="5157790"/>
            <a:ext cx="2232025" cy="720725"/>
          </a:xfrm>
          <a:prstGeom prst="curvedUpArrow">
            <a:avLst>
              <a:gd name="adj1" fmla="val 61938"/>
              <a:gd name="adj2" fmla="val 123877"/>
              <a:gd name="adj3" fmla="val 33333"/>
            </a:avLst>
          </a:prstGeom>
          <a:gradFill rotWithShape="1">
            <a:gsLst>
              <a:gs pos="0">
                <a:srgbClr val="FFFF99"/>
              </a:gs>
              <a:gs pos="100000">
                <a:srgbClr val="FF0066"/>
              </a:gs>
            </a:gsLst>
            <a:lin ang="0" scaled="1"/>
          </a:gradFill>
          <a:ln w="9525">
            <a:solidFill>
              <a:schemeClr val="tx1"/>
            </a:solidFill>
            <a:miter lim="800000"/>
            <a:headEnd/>
            <a:tailEnd/>
          </a:ln>
        </p:spPr>
        <p:txBody>
          <a:bodyPr wrap="none" lIns="92075" tIns="154800" rIns="92075" bIns="46038" anchor="ct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8527396"/>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72835"/>
                                        </p:tgtEl>
                                        <p:attrNameLst>
                                          <p:attrName>style.visibility</p:attrName>
                                        </p:attrNameLst>
                                      </p:cBhvr>
                                      <p:to>
                                        <p:strVal val="visible"/>
                                      </p:to>
                                    </p:set>
                                    <p:anim calcmode="lin" valueType="num">
                                      <p:cBhvr>
                                        <p:cTn id="7" dur="1000" fill="hold"/>
                                        <p:tgtEl>
                                          <p:spTgt spid="1272835"/>
                                        </p:tgtEl>
                                        <p:attrNameLst>
                                          <p:attrName>ppt_w</p:attrName>
                                        </p:attrNameLst>
                                      </p:cBhvr>
                                      <p:tavLst>
                                        <p:tav tm="0">
                                          <p:val>
                                            <p:strVal val="#ppt_w*0.70"/>
                                          </p:val>
                                        </p:tav>
                                        <p:tav tm="100000">
                                          <p:val>
                                            <p:strVal val="#ppt_w"/>
                                          </p:val>
                                        </p:tav>
                                      </p:tavLst>
                                    </p:anim>
                                    <p:anim calcmode="lin" valueType="num">
                                      <p:cBhvr>
                                        <p:cTn id="8" dur="1000" fill="hold"/>
                                        <p:tgtEl>
                                          <p:spTgt spid="1272835"/>
                                        </p:tgtEl>
                                        <p:attrNameLst>
                                          <p:attrName>ppt_h</p:attrName>
                                        </p:attrNameLst>
                                      </p:cBhvr>
                                      <p:tavLst>
                                        <p:tav tm="0">
                                          <p:val>
                                            <p:strVal val="#ppt_h"/>
                                          </p:val>
                                        </p:tav>
                                        <p:tav tm="100000">
                                          <p:val>
                                            <p:strVal val="#ppt_h"/>
                                          </p:val>
                                        </p:tav>
                                      </p:tavLst>
                                    </p:anim>
                                    <p:animEffect transition="in" filter="fade">
                                      <p:cBhvr>
                                        <p:cTn id="9" dur="1000"/>
                                        <p:tgtEl>
                                          <p:spTgt spid="127283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272834"/>
                                        </p:tgtEl>
                                        <p:attrNameLst>
                                          <p:attrName>style.visibility</p:attrName>
                                        </p:attrNameLst>
                                      </p:cBhvr>
                                      <p:to>
                                        <p:strVal val="visible"/>
                                      </p:to>
                                    </p:set>
                                    <p:animEffect transition="in" filter="blinds(horizontal)">
                                      <p:cBhvr>
                                        <p:cTn id="14" dur="500"/>
                                        <p:tgtEl>
                                          <p:spTgt spid="127283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272836"/>
                                        </p:tgtEl>
                                        <p:attrNameLst>
                                          <p:attrName>style.visibility</p:attrName>
                                        </p:attrNameLst>
                                      </p:cBhvr>
                                      <p:to>
                                        <p:strVal val="visible"/>
                                      </p:to>
                                    </p:set>
                                    <p:animEffect transition="in" filter="wipe(right)">
                                      <p:cBhvr>
                                        <p:cTn id="19" dur="500"/>
                                        <p:tgtEl>
                                          <p:spTgt spid="127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2834" grpId="0" animBg="1"/>
      <p:bldP spid="1272835" grpId="0"/>
      <p:bldP spid="12728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1938" name="Picture 2" descr="i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7" y="692152"/>
            <a:ext cx="8228013"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1939" name="Picture 3" descr="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3213100"/>
            <a:ext cx="9074150"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28608"/>
      </p:ext>
    </p:extLst>
  </p:cSld>
  <p:clrMapOvr>
    <a:masterClrMapping/>
  </p:clrMapOvr>
  <p:transition advClick="0">
    <p:strips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882" name="Rectangle 2"/>
          <p:cNvSpPr>
            <a:spLocks noChangeArrowheads="1"/>
          </p:cNvSpPr>
          <p:nvPr/>
        </p:nvSpPr>
        <p:spPr bwMode="auto">
          <a:xfrm>
            <a:off x="611190" y="1557340"/>
            <a:ext cx="8207375" cy="331152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(4) </a:t>
            </a:r>
            <a:r>
              <a:rPr kumimoji="1" lang="zh-CN" altLang="en-US" sz="2800">
                <a:solidFill>
                  <a:schemeClr val="accent2"/>
                </a:solidFill>
                <a:latin typeface="楷体_GB2312" pitchFamily="49" charset="-122"/>
                <a:ea typeface="楷体_GB2312" pitchFamily="49" charset="-122"/>
              </a:rPr>
              <a:t>在</a:t>
            </a:r>
            <a:r>
              <a:rPr kumimoji="1" lang="en-US" altLang="zh-CN" sz="2800">
                <a:solidFill>
                  <a:schemeClr val="accent2"/>
                </a:solidFill>
                <a:latin typeface="楷体_GB2312" pitchFamily="49" charset="-122"/>
                <a:ea typeface="楷体_GB2312" pitchFamily="49" charset="-122"/>
              </a:rPr>
              <a:t>#include</a:t>
            </a:r>
            <a:r>
              <a:rPr kumimoji="1" lang="zh-CN" altLang="en-US" sz="2800">
                <a:solidFill>
                  <a:schemeClr val="accent2"/>
                </a:solidFill>
                <a:latin typeface="楷体_GB2312" pitchFamily="49" charset="-122"/>
                <a:ea typeface="楷体_GB2312" pitchFamily="49" charset="-122"/>
              </a:rPr>
              <a:t>命令中，文件名可以用双撇号或尖括号括起来。</a:t>
            </a:r>
          </a:p>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(5) </a:t>
            </a:r>
            <a:r>
              <a:rPr kumimoji="1" lang="zh-CN" altLang="en-US" sz="2800">
                <a:solidFill>
                  <a:schemeClr val="accent2"/>
                </a:solidFill>
                <a:latin typeface="楷体_GB2312" pitchFamily="49" charset="-122"/>
                <a:ea typeface="楷体_GB2312" pitchFamily="49" charset="-122"/>
              </a:rPr>
              <a:t>被包含文件（</a:t>
            </a:r>
            <a:r>
              <a:rPr kumimoji="1" lang="en-US" altLang="zh-CN" sz="2800">
                <a:solidFill>
                  <a:schemeClr val="accent2"/>
                </a:solidFill>
                <a:latin typeface="楷体_GB2312" pitchFamily="49" charset="-122"/>
                <a:ea typeface="楷体_GB2312" pitchFamily="49" charset="-122"/>
              </a:rPr>
              <a:t>file2.h</a:t>
            </a:r>
            <a:r>
              <a:rPr kumimoji="1" lang="zh-CN" altLang="en-US" sz="2800">
                <a:solidFill>
                  <a:schemeClr val="accent2"/>
                </a:solidFill>
                <a:latin typeface="楷体_GB2312" pitchFamily="49" charset="-122"/>
                <a:ea typeface="楷体_GB2312" pitchFamily="49" charset="-122"/>
              </a:rPr>
              <a:t>）与其所在的文件（即用</a:t>
            </a:r>
            <a:r>
              <a:rPr kumimoji="1" lang="en-US" altLang="zh-CN" sz="2800">
                <a:solidFill>
                  <a:schemeClr val="accent2"/>
                </a:solidFill>
                <a:latin typeface="楷体_GB2312" pitchFamily="49" charset="-122"/>
                <a:ea typeface="楷体_GB2312" pitchFamily="49" charset="-122"/>
              </a:rPr>
              <a:t>#include</a:t>
            </a:r>
            <a:r>
              <a:rPr kumimoji="1" lang="zh-CN" altLang="en-US" sz="2800">
                <a:solidFill>
                  <a:schemeClr val="accent2"/>
                </a:solidFill>
                <a:latin typeface="楷体_GB2312" pitchFamily="49" charset="-122"/>
                <a:ea typeface="楷体_GB2312" pitchFamily="49" charset="-122"/>
              </a:rPr>
              <a:t>命令的源文件</a:t>
            </a:r>
            <a:r>
              <a:rPr kumimoji="1" lang="en-US" altLang="zh-CN" sz="2800">
                <a:solidFill>
                  <a:schemeClr val="accent2"/>
                </a:solidFill>
                <a:latin typeface="楷体_GB2312" pitchFamily="49" charset="-122"/>
                <a:ea typeface="楷体_GB2312" pitchFamily="49" charset="-122"/>
              </a:rPr>
              <a:t>file2.c</a:t>
            </a:r>
            <a:r>
              <a:rPr kumimoji="1" lang="zh-CN" altLang="en-US" sz="2800">
                <a:solidFill>
                  <a:schemeClr val="accent2"/>
                </a:solidFill>
                <a:latin typeface="楷体_GB2312" pitchFamily="49" charset="-122"/>
                <a:ea typeface="楷体_GB2312" pitchFamily="49" charset="-122"/>
              </a:rPr>
              <a:t>），在预编译后已成为同一个文件（而不是两个文件）。因此，如果</a:t>
            </a:r>
            <a:r>
              <a:rPr kumimoji="1" lang="en-US" altLang="zh-CN" sz="2800">
                <a:solidFill>
                  <a:schemeClr val="accent2"/>
                </a:solidFill>
                <a:latin typeface="楷体_GB2312" pitchFamily="49" charset="-122"/>
                <a:ea typeface="楷体_GB2312" pitchFamily="49" charset="-122"/>
              </a:rPr>
              <a:t>file2.h</a:t>
            </a:r>
            <a:r>
              <a:rPr kumimoji="1" lang="zh-CN" altLang="en-US" sz="2800">
                <a:solidFill>
                  <a:schemeClr val="accent2"/>
                </a:solidFill>
                <a:latin typeface="楷体_GB2312" pitchFamily="49" charset="-122"/>
                <a:ea typeface="楷体_GB2312" pitchFamily="49" charset="-122"/>
              </a:rPr>
              <a:t>中有全局静态变量，它也在</a:t>
            </a:r>
            <a:r>
              <a:rPr kumimoji="1" lang="en-US" altLang="zh-CN" sz="2800">
                <a:solidFill>
                  <a:schemeClr val="accent2"/>
                </a:solidFill>
                <a:latin typeface="楷体_GB2312" pitchFamily="49" charset="-122"/>
                <a:ea typeface="楷体_GB2312" pitchFamily="49" charset="-122"/>
              </a:rPr>
              <a:t>file1.h</a:t>
            </a:r>
            <a:r>
              <a:rPr kumimoji="1" lang="zh-CN" altLang="en-US" sz="2800">
                <a:solidFill>
                  <a:schemeClr val="accent2"/>
                </a:solidFill>
                <a:latin typeface="楷体_GB2312" pitchFamily="49" charset="-122"/>
                <a:ea typeface="楷体_GB2312" pitchFamily="49" charset="-122"/>
              </a:rPr>
              <a:t>文件中有效，不必用</a:t>
            </a:r>
            <a:r>
              <a:rPr kumimoji="1" lang="en-US" altLang="zh-CN" sz="2800">
                <a:solidFill>
                  <a:schemeClr val="accent2"/>
                </a:solidFill>
                <a:latin typeface="楷体_GB2312" pitchFamily="49" charset="-122"/>
                <a:ea typeface="楷体_GB2312" pitchFamily="49" charset="-122"/>
              </a:rPr>
              <a:t>extern</a:t>
            </a:r>
            <a:r>
              <a:rPr kumimoji="1" lang="zh-CN" altLang="en-US" sz="2800">
                <a:solidFill>
                  <a:schemeClr val="accent2"/>
                </a:solidFill>
                <a:latin typeface="楷体_GB2312" pitchFamily="49" charset="-122"/>
                <a:ea typeface="楷体_GB2312" pitchFamily="49" charset="-122"/>
              </a:rPr>
              <a:t>声明。 </a:t>
            </a:r>
          </a:p>
        </p:txBody>
      </p:sp>
      <p:sp>
        <p:nvSpPr>
          <p:cNvPr id="1274883" name="Rectangle 3"/>
          <p:cNvSpPr>
            <a:spLocks noChangeArrowheads="1"/>
          </p:cNvSpPr>
          <p:nvPr/>
        </p:nvSpPr>
        <p:spPr bwMode="auto">
          <a:xfrm>
            <a:off x="685800" y="549275"/>
            <a:ext cx="1421864" cy="793730"/>
          </a:xfrm>
          <a:prstGeom prst="rect">
            <a:avLst/>
          </a:prstGeom>
          <a:noFill/>
          <a:ln w="9525" algn="ctr">
            <a:noFill/>
            <a:miter lim="800000"/>
            <a:headEnd/>
            <a:tailEnd/>
          </a:ln>
          <a:effectLst/>
        </p:spPr>
        <p:txBody>
          <a:bodyPr wrap="none" lIns="92075" tIns="154800" rIns="92075" bIns="46038">
            <a:spAutoFit/>
            <a:flatTx/>
          </a:bodyPr>
          <a:lstStyle/>
          <a:p>
            <a:pPr defTabSz="762000" eaLnBrk="0" hangingPunct="0">
              <a:lnSpc>
                <a:spcPct val="120000"/>
              </a:lnSpc>
              <a:spcBef>
                <a:spcPct val="5000"/>
              </a:spcBef>
              <a:defRPr/>
            </a:pPr>
            <a:r>
              <a:rPr kumimoji="1" lang="zh-CN" altLang="en-US" sz="3200" b="1" u="sng">
                <a:solidFill>
                  <a:srgbClr val="CC0000"/>
                </a:solidFill>
                <a:effectLst>
                  <a:outerShdw blurRad="38100" dist="38100" dir="2700000" algn="tl">
                    <a:srgbClr val="C0C0C0"/>
                  </a:outerShdw>
                </a:effectLst>
                <a:latin typeface="方正姚体" pitchFamily="2" charset="-122"/>
                <a:ea typeface="方正姚体" pitchFamily="2" charset="-122"/>
              </a:rPr>
              <a:t>说明：</a:t>
            </a:r>
          </a:p>
        </p:txBody>
      </p:sp>
    </p:spTree>
    <p:extLst>
      <p:ext uri="{BB962C8B-B14F-4D97-AF65-F5344CB8AC3E}">
        <p14:creationId xmlns:p14="http://schemas.microsoft.com/office/powerpoint/2010/main" val="3172565830"/>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74883"/>
                                        </p:tgtEl>
                                        <p:attrNameLst>
                                          <p:attrName>style.visibility</p:attrName>
                                        </p:attrNameLst>
                                      </p:cBhvr>
                                      <p:to>
                                        <p:strVal val="visible"/>
                                      </p:to>
                                    </p:set>
                                    <p:anim calcmode="lin" valueType="num">
                                      <p:cBhvr>
                                        <p:cTn id="7" dur="1000" fill="hold"/>
                                        <p:tgtEl>
                                          <p:spTgt spid="1274883"/>
                                        </p:tgtEl>
                                        <p:attrNameLst>
                                          <p:attrName>ppt_w</p:attrName>
                                        </p:attrNameLst>
                                      </p:cBhvr>
                                      <p:tavLst>
                                        <p:tav tm="0">
                                          <p:val>
                                            <p:strVal val="#ppt_w*0.70"/>
                                          </p:val>
                                        </p:tav>
                                        <p:tav tm="100000">
                                          <p:val>
                                            <p:strVal val="#ppt_w"/>
                                          </p:val>
                                        </p:tav>
                                      </p:tavLst>
                                    </p:anim>
                                    <p:anim calcmode="lin" valueType="num">
                                      <p:cBhvr>
                                        <p:cTn id="8" dur="1000" fill="hold"/>
                                        <p:tgtEl>
                                          <p:spTgt spid="1274883"/>
                                        </p:tgtEl>
                                        <p:attrNameLst>
                                          <p:attrName>ppt_h</p:attrName>
                                        </p:attrNameLst>
                                      </p:cBhvr>
                                      <p:tavLst>
                                        <p:tav tm="0">
                                          <p:val>
                                            <p:strVal val="#ppt_h"/>
                                          </p:val>
                                        </p:tav>
                                        <p:tav tm="100000">
                                          <p:val>
                                            <p:strVal val="#ppt_h"/>
                                          </p:val>
                                        </p:tav>
                                      </p:tavLst>
                                    </p:anim>
                                    <p:animEffect transition="in" filter="fade">
                                      <p:cBhvr>
                                        <p:cTn id="9" dur="1000"/>
                                        <p:tgtEl>
                                          <p:spTgt spid="127488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274882"/>
                                        </p:tgtEl>
                                        <p:attrNameLst>
                                          <p:attrName>style.visibility</p:attrName>
                                        </p:attrNameLst>
                                      </p:cBhvr>
                                      <p:to>
                                        <p:strVal val="visible"/>
                                      </p:to>
                                    </p:set>
                                    <p:animEffect transition="in" filter="blinds(horizontal)">
                                      <p:cBhvr>
                                        <p:cTn id="14" dur="500"/>
                                        <p:tgtEl>
                                          <p:spTgt spid="1274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4882" grpId="0" animBg="1"/>
      <p:bldP spid="127488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title"/>
          </p:nvPr>
        </p:nvSpPr>
        <p:spPr>
          <a:xfrm>
            <a:off x="12702" y="803277"/>
            <a:ext cx="7959725" cy="739775"/>
          </a:xfrm>
        </p:spPr>
        <p:txBody>
          <a:bodyPr/>
          <a:lstStyle/>
          <a:p>
            <a:pPr>
              <a:defRPr/>
            </a:pPr>
            <a:r>
              <a:rPr lang="en-US" altLang="zh-CN" sz="3600" dirty="0"/>
              <a:t> </a:t>
            </a:r>
            <a:r>
              <a:rPr lang="en-US" altLang="zh-CN" sz="3600" dirty="0" smtClean="0">
                <a:solidFill>
                  <a:schemeClr val="tx2"/>
                </a:solidFill>
              </a:rPr>
              <a:t>§7.</a:t>
            </a:r>
            <a:r>
              <a:rPr lang="zh-CN" altLang="en-US" sz="3600" dirty="0">
                <a:solidFill>
                  <a:schemeClr val="tx2"/>
                </a:solidFill>
              </a:rPr>
              <a:t>３ 条件编译</a:t>
            </a:r>
          </a:p>
        </p:txBody>
      </p:sp>
      <p:sp>
        <p:nvSpPr>
          <p:cNvPr id="1275907" name="Rectangle 3"/>
          <p:cNvSpPr>
            <a:spLocks noChangeArrowheads="1"/>
          </p:cNvSpPr>
          <p:nvPr/>
        </p:nvSpPr>
        <p:spPr bwMode="auto">
          <a:xfrm>
            <a:off x="611188" y="1341438"/>
            <a:ext cx="76327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spcBef>
                <a:spcPct val="5000"/>
              </a:spcBef>
            </a:pPr>
            <a:r>
              <a:rPr kumimoji="1" lang="zh-CN" altLang="en-US" sz="3200" u="sng">
                <a:solidFill>
                  <a:srgbClr val="CC0000"/>
                </a:solidFill>
                <a:latin typeface="楷体_GB2312" pitchFamily="49" charset="-122"/>
                <a:ea typeface="楷体_GB2312" pitchFamily="49" charset="-122"/>
              </a:rPr>
              <a:t>概念：</a:t>
            </a:r>
            <a:r>
              <a:rPr kumimoji="1" lang="zh-CN" altLang="en-US" sz="3200">
                <a:solidFill>
                  <a:srgbClr val="000099"/>
                </a:solidFill>
                <a:latin typeface="楷体_GB2312" pitchFamily="49" charset="-122"/>
                <a:ea typeface="楷体_GB2312" pitchFamily="49" charset="-122"/>
              </a:rPr>
              <a:t>所谓</a:t>
            </a:r>
            <a:r>
              <a:rPr kumimoji="1" lang="zh-CN" altLang="en-US" sz="3200">
                <a:solidFill>
                  <a:srgbClr val="000099"/>
                </a:solidFill>
                <a:ea typeface="楷体_GB2312" pitchFamily="49" charset="-122"/>
              </a:rPr>
              <a:t>“</a:t>
            </a:r>
            <a:r>
              <a:rPr kumimoji="1" lang="zh-CN" altLang="en-US" sz="3200">
                <a:solidFill>
                  <a:srgbClr val="000099"/>
                </a:solidFill>
                <a:latin typeface="楷体_GB2312" pitchFamily="49" charset="-122"/>
                <a:ea typeface="楷体_GB2312" pitchFamily="49" charset="-122"/>
              </a:rPr>
              <a:t>条件编译</a:t>
            </a:r>
            <a:r>
              <a:rPr kumimoji="1" lang="zh-CN" altLang="en-US" sz="3200">
                <a:solidFill>
                  <a:srgbClr val="000099"/>
                </a:solidFill>
                <a:ea typeface="楷体_GB2312" pitchFamily="49" charset="-122"/>
              </a:rPr>
              <a:t>”</a:t>
            </a:r>
            <a:r>
              <a:rPr kumimoji="1" lang="zh-CN" altLang="en-US" sz="3200">
                <a:solidFill>
                  <a:srgbClr val="000099"/>
                </a:solidFill>
                <a:latin typeface="楷体_GB2312" pitchFamily="49" charset="-122"/>
                <a:ea typeface="楷体_GB2312" pitchFamily="49" charset="-122"/>
              </a:rPr>
              <a:t>，是对部分内容指定编译的条件，使其只在满足一定条件才进行编译。</a:t>
            </a:r>
          </a:p>
        </p:txBody>
      </p:sp>
      <p:sp>
        <p:nvSpPr>
          <p:cNvPr id="1275908" name="Rectangle 4"/>
          <p:cNvSpPr>
            <a:spLocks noChangeArrowheads="1"/>
          </p:cNvSpPr>
          <p:nvPr/>
        </p:nvSpPr>
        <p:spPr bwMode="auto">
          <a:xfrm>
            <a:off x="468315" y="2781302"/>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5000"/>
              </a:spcBef>
            </a:pPr>
            <a:r>
              <a:rPr kumimoji="1" lang="zh-CN" altLang="en-US" sz="3200">
                <a:solidFill>
                  <a:schemeClr val="accent2"/>
                </a:solidFill>
                <a:latin typeface="华文新魏" panose="02010800040101010101" pitchFamily="2" charset="-122"/>
                <a:ea typeface="华文新魏" panose="02010800040101010101" pitchFamily="2" charset="-122"/>
              </a:rPr>
              <a:t>条件编译命令的几种形式：</a:t>
            </a:r>
          </a:p>
        </p:txBody>
      </p:sp>
      <p:sp>
        <p:nvSpPr>
          <p:cNvPr id="1275909" name="Rectangle 5"/>
          <p:cNvSpPr>
            <a:spLocks noChangeArrowheads="1"/>
          </p:cNvSpPr>
          <p:nvPr/>
        </p:nvSpPr>
        <p:spPr bwMode="auto">
          <a:xfrm>
            <a:off x="539750" y="3502027"/>
            <a:ext cx="3887788" cy="2519363"/>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en-US" altLang="zh-CN" sz="3200">
                <a:solidFill>
                  <a:srgbClr val="000099"/>
                </a:solidFill>
                <a:latin typeface="楷体_GB2312" pitchFamily="49" charset="-122"/>
                <a:ea typeface="楷体_GB2312" pitchFamily="49" charset="-122"/>
              </a:rPr>
              <a:t>(1)</a:t>
            </a:r>
            <a:r>
              <a:rPr kumimoji="1" lang="zh-CN" altLang="en-US" sz="3200">
                <a:solidFill>
                  <a:srgbClr val="000099"/>
                </a:solidFill>
                <a:latin typeface="楷体_GB2312" pitchFamily="49" charset="-122"/>
                <a:ea typeface="楷体_GB2312" pitchFamily="49" charset="-122"/>
              </a:rPr>
              <a:t>＃</a:t>
            </a:r>
            <a:r>
              <a:rPr kumimoji="1" lang="en-US" altLang="zh-CN" sz="3200">
                <a:solidFill>
                  <a:srgbClr val="000099"/>
                </a:solidFill>
                <a:latin typeface="楷体_GB2312" pitchFamily="49" charset="-122"/>
                <a:ea typeface="楷体_GB2312" pitchFamily="49" charset="-122"/>
              </a:rPr>
              <a:t>ifdef </a:t>
            </a:r>
            <a:r>
              <a:rPr kumimoji="1" lang="zh-CN" altLang="en-US" sz="3200">
                <a:solidFill>
                  <a:srgbClr val="000099"/>
                </a:solidFill>
                <a:latin typeface="楷体_GB2312" pitchFamily="49" charset="-122"/>
                <a:ea typeface="楷体_GB2312" pitchFamily="49" charset="-122"/>
              </a:rPr>
              <a:t>标识符</a:t>
            </a:r>
          </a:p>
          <a:p>
            <a:pPr algn="l">
              <a:lnSpc>
                <a:spcPct val="95000"/>
              </a:lnSpc>
            </a:pPr>
            <a:r>
              <a:rPr kumimoji="1" lang="zh-CN" altLang="en-US" sz="3200">
                <a:solidFill>
                  <a:srgbClr val="000099"/>
                </a:solidFill>
                <a:latin typeface="楷体_GB2312" pitchFamily="49" charset="-122"/>
                <a:ea typeface="楷体_GB2312" pitchFamily="49" charset="-122"/>
              </a:rPr>
              <a:t>       程序段１</a:t>
            </a:r>
          </a:p>
          <a:p>
            <a:pPr algn="l">
              <a:lnSpc>
                <a:spcPct val="95000"/>
              </a:lnSpc>
            </a:pPr>
            <a:r>
              <a:rPr kumimoji="1" lang="zh-CN" altLang="en-US" sz="3200">
                <a:solidFill>
                  <a:srgbClr val="000099"/>
                </a:solidFill>
                <a:latin typeface="楷体_GB2312" pitchFamily="49" charset="-122"/>
                <a:ea typeface="楷体_GB2312" pitchFamily="49" charset="-122"/>
              </a:rPr>
              <a:t>　＃</a:t>
            </a:r>
            <a:r>
              <a:rPr kumimoji="1" lang="en-US" altLang="zh-CN" sz="3200">
                <a:solidFill>
                  <a:srgbClr val="000099"/>
                </a:solidFill>
                <a:latin typeface="楷体_GB2312" pitchFamily="49" charset="-122"/>
                <a:ea typeface="楷体_GB2312" pitchFamily="49" charset="-122"/>
              </a:rPr>
              <a:t>else</a:t>
            </a:r>
          </a:p>
          <a:p>
            <a:pPr algn="l">
              <a:lnSpc>
                <a:spcPct val="95000"/>
              </a:lnSpc>
            </a:pPr>
            <a:r>
              <a:rPr kumimoji="1" lang="en-US" altLang="zh-CN" sz="3200">
                <a:solidFill>
                  <a:srgbClr val="000099"/>
                </a:solidFill>
                <a:latin typeface="楷体_GB2312" pitchFamily="49" charset="-122"/>
                <a:ea typeface="楷体_GB2312" pitchFamily="49" charset="-122"/>
              </a:rPr>
              <a:t>       </a:t>
            </a:r>
            <a:r>
              <a:rPr kumimoji="1" lang="zh-CN" altLang="en-US" sz="3200">
                <a:solidFill>
                  <a:srgbClr val="000099"/>
                </a:solidFill>
                <a:latin typeface="楷体_GB2312" pitchFamily="49" charset="-122"/>
                <a:ea typeface="楷体_GB2312" pitchFamily="49" charset="-122"/>
              </a:rPr>
              <a:t>程序段２</a:t>
            </a:r>
          </a:p>
          <a:p>
            <a:pPr algn="l">
              <a:lnSpc>
                <a:spcPct val="95000"/>
              </a:lnSpc>
            </a:pPr>
            <a:r>
              <a:rPr kumimoji="1" lang="zh-CN" altLang="en-US" sz="3200">
                <a:solidFill>
                  <a:srgbClr val="000099"/>
                </a:solidFill>
                <a:latin typeface="楷体_GB2312" pitchFamily="49" charset="-122"/>
                <a:ea typeface="楷体_GB2312" pitchFamily="49" charset="-122"/>
              </a:rPr>
              <a:t>　＃</a:t>
            </a:r>
            <a:r>
              <a:rPr kumimoji="1" lang="en-US" altLang="zh-CN" sz="3200">
                <a:solidFill>
                  <a:srgbClr val="000099"/>
                </a:solidFill>
                <a:latin typeface="楷体_GB2312" pitchFamily="49" charset="-122"/>
                <a:ea typeface="楷体_GB2312" pitchFamily="49" charset="-122"/>
              </a:rPr>
              <a:t>endif</a:t>
            </a:r>
          </a:p>
        </p:txBody>
      </p:sp>
      <p:sp>
        <p:nvSpPr>
          <p:cNvPr id="1275910" name="Rectangle 6"/>
          <p:cNvSpPr>
            <a:spLocks noChangeArrowheads="1"/>
          </p:cNvSpPr>
          <p:nvPr/>
        </p:nvSpPr>
        <p:spPr bwMode="auto">
          <a:xfrm>
            <a:off x="4572002" y="3502027"/>
            <a:ext cx="4175125" cy="2519363"/>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en-US" altLang="zh-CN" sz="3200">
                <a:solidFill>
                  <a:srgbClr val="000099"/>
                </a:solidFill>
                <a:latin typeface="楷体_GB2312" pitchFamily="49" charset="-122"/>
                <a:ea typeface="楷体_GB2312" pitchFamily="49" charset="-122"/>
              </a:rPr>
              <a:t>(2)</a:t>
            </a:r>
            <a:r>
              <a:rPr kumimoji="1" lang="zh-CN" altLang="en-US" sz="3200">
                <a:solidFill>
                  <a:srgbClr val="000099"/>
                </a:solidFill>
                <a:latin typeface="楷体_GB2312" pitchFamily="49" charset="-122"/>
                <a:ea typeface="楷体_GB2312" pitchFamily="49" charset="-122"/>
              </a:rPr>
              <a:t>＃</a:t>
            </a:r>
            <a:r>
              <a:rPr kumimoji="1" lang="en-US" altLang="zh-CN" sz="3200">
                <a:solidFill>
                  <a:srgbClr val="000099"/>
                </a:solidFill>
                <a:latin typeface="楷体_GB2312" pitchFamily="49" charset="-122"/>
                <a:ea typeface="楷体_GB2312" pitchFamily="49" charset="-122"/>
              </a:rPr>
              <a:t>ifndef </a:t>
            </a:r>
            <a:r>
              <a:rPr kumimoji="1" lang="zh-CN" altLang="en-US" sz="3200">
                <a:solidFill>
                  <a:srgbClr val="000099"/>
                </a:solidFill>
                <a:latin typeface="楷体_GB2312" pitchFamily="49" charset="-122"/>
                <a:ea typeface="楷体_GB2312" pitchFamily="49" charset="-122"/>
              </a:rPr>
              <a:t>标识符</a:t>
            </a:r>
          </a:p>
          <a:p>
            <a:pPr algn="l">
              <a:lnSpc>
                <a:spcPct val="95000"/>
              </a:lnSpc>
            </a:pPr>
            <a:r>
              <a:rPr kumimoji="1" lang="zh-CN" altLang="en-US" sz="3200">
                <a:solidFill>
                  <a:srgbClr val="000099"/>
                </a:solidFill>
                <a:latin typeface="楷体_GB2312" pitchFamily="49" charset="-122"/>
                <a:ea typeface="楷体_GB2312" pitchFamily="49" charset="-122"/>
              </a:rPr>
              <a:t>       程序段１</a:t>
            </a:r>
          </a:p>
          <a:p>
            <a:pPr algn="l">
              <a:lnSpc>
                <a:spcPct val="95000"/>
              </a:lnSpc>
            </a:pPr>
            <a:r>
              <a:rPr kumimoji="1" lang="zh-CN" altLang="en-US" sz="3200">
                <a:solidFill>
                  <a:srgbClr val="000099"/>
                </a:solidFill>
                <a:latin typeface="楷体_GB2312" pitchFamily="49" charset="-122"/>
                <a:ea typeface="楷体_GB2312" pitchFamily="49" charset="-122"/>
              </a:rPr>
              <a:t>　＃</a:t>
            </a:r>
            <a:r>
              <a:rPr kumimoji="1" lang="en-US" altLang="zh-CN" sz="3200">
                <a:solidFill>
                  <a:srgbClr val="000099"/>
                </a:solidFill>
                <a:latin typeface="楷体_GB2312" pitchFamily="49" charset="-122"/>
                <a:ea typeface="楷体_GB2312" pitchFamily="49" charset="-122"/>
              </a:rPr>
              <a:t>else</a:t>
            </a:r>
          </a:p>
          <a:p>
            <a:pPr algn="l">
              <a:lnSpc>
                <a:spcPct val="95000"/>
              </a:lnSpc>
            </a:pPr>
            <a:r>
              <a:rPr kumimoji="1" lang="en-US" altLang="zh-CN" sz="3200">
                <a:solidFill>
                  <a:srgbClr val="000099"/>
                </a:solidFill>
                <a:latin typeface="楷体_GB2312" pitchFamily="49" charset="-122"/>
                <a:ea typeface="楷体_GB2312" pitchFamily="49" charset="-122"/>
              </a:rPr>
              <a:t>       </a:t>
            </a:r>
            <a:r>
              <a:rPr kumimoji="1" lang="zh-CN" altLang="en-US" sz="3200">
                <a:solidFill>
                  <a:srgbClr val="000099"/>
                </a:solidFill>
                <a:latin typeface="楷体_GB2312" pitchFamily="49" charset="-122"/>
                <a:ea typeface="楷体_GB2312" pitchFamily="49" charset="-122"/>
              </a:rPr>
              <a:t>程序段２</a:t>
            </a:r>
          </a:p>
          <a:p>
            <a:pPr algn="l">
              <a:lnSpc>
                <a:spcPct val="95000"/>
              </a:lnSpc>
            </a:pPr>
            <a:r>
              <a:rPr kumimoji="1" lang="zh-CN" altLang="en-US" sz="3200">
                <a:solidFill>
                  <a:srgbClr val="000099"/>
                </a:solidFill>
                <a:latin typeface="楷体_GB2312" pitchFamily="49" charset="-122"/>
                <a:ea typeface="楷体_GB2312" pitchFamily="49" charset="-122"/>
              </a:rPr>
              <a:t>　＃</a:t>
            </a:r>
            <a:r>
              <a:rPr kumimoji="1" lang="en-US" altLang="zh-CN" sz="3200">
                <a:solidFill>
                  <a:srgbClr val="000099"/>
                </a:solidFill>
                <a:latin typeface="楷体_GB2312" pitchFamily="49" charset="-122"/>
                <a:ea typeface="楷体_GB2312" pitchFamily="49" charset="-122"/>
              </a:rPr>
              <a:t>endif</a:t>
            </a:r>
          </a:p>
        </p:txBody>
      </p:sp>
      <p:sp>
        <p:nvSpPr>
          <p:cNvPr id="1275911" name="Rectangle 7"/>
          <p:cNvSpPr>
            <a:spLocks noChangeArrowheads="1"/>
          </p:cNvSpPr>
          <p:nvPr/>
        </p:nvSpPr>
        <p:spPr bwMode="auto">
          <a:xfrm>
            <a:off x="4716465" y="765177"/>
            <a:ext cx="4175125" cy="2519363"/>
          </a:xfrm>
          <a:prstGeom prst="rect">
            <a:avLst/>
          </a:prstGeom>
          <a:solidFill>
            <a:schemeClr val="tx2"/>
          </a:solidFill>
          <a:ln w="9525">
            <a:solidFill>
              <a:srgbClr val="CC0000"/>
            </a:solidFill>
            <a:miter lim="800000"/>
            <a:headEnd/>
            <a:tailEnd/>
          </a:ln>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95000"/>
              </a:lnSpc>
            </a:pPr>
            <a:r>
              <a:rPr kumimoji="1" lang="en-US" altLang="zh-CN" sz="3200">
                <a:solidFill>
                  <a:schemeClr val="bg1"/>
                </a:solidFill>
                <a:latin typeface="楷体_GB2312" pitchFamily="49" charset="-122"/>
                <a:ea typeface="楷体_GB2312" pitchFamily="49" charset="-122"/>
              </a:rPr>
              <a:t>(3) </a:t>
            </a:r>
            <a:r>
              <a:rPr kumimoji="1" lang="zh-CN" altLang="en-US" sz="3200">
                <a:solidFill>
                  <a:schemeClr val="bg1"/>
                </a:solidFill>
                <a:latin typeface="楷体_GB2312" pitchFamily="49" charset="-122"/>
                <a:ea typeface="楷体_GB2312" pitchFamily="49" charset="-122"/>
              </a:rPr>
              <a:t>＃</a:t>
            </a:r>
            <a:r>
              <a:rPr kumimoji="1" lang="en-US" altLang="zh-CN" sz="3200">
                <a:solidFill>
                  <a:schemeClr val="bg1"/>
                </a:solidFill>
                <a:latin typeface="楷体_GB2312" pitchFamily="49" charset="-122"/>
                <a:ea typeface="楷体_GB2312" pitchFamily="49" charset="-122"/>
              </a:rPr>
              <a:t>if </a:t>
            </a:r>
            <a:r>
              <a:rPr kumimoji="1" lang="zh-CN" altLang="en-US" sz="3200">
                <a:solidFill>
                  <a:schemeClr val="bg1"/>
                </a:solidFill>
                <a:latin typeface="楷体_GB2312" pitchFamily="49" charset="-122"/>
                <a:ea typeface="楷体_GB2312" pitchFamily="49" charset="-122"/>
              </a:rPr>
              <a:t>表达式</a:t>
            </a:r>
          </a:p>
          <a:p>
            <a:pPr algn="l">
              <a:lnSpc>
                <a:spcPct val="95000"/>
              </a:lnSpc>
            </a:pPr>
            <a:r>
              <a:rPr kumimoji="1" lang="zh-CN" altLang="en-US" sz="3200">
                <a:solidFill>
                  <a:schemeClr val="bg1"/>
                </a:solidFill>
                <a:latin typeface="楷体_GB2312" pitchFamily="49" charset="-122"/>
                <a:ea typeface="楷体_GB2312" pitchFamily="49" charset="-122"/>
              </a:rPr>
              <a:t>        程序段１</a:t>
            </a:r>
          </a:p>
          <a:p>
            <a:pPr algn="l">
              <a:lnSpc>
                <a:spcPct val="95000"/>
              </a:lnSpc>
            </a:pPr>
            <a:r>
              <a:rPr kumimoji="1" lang="zh-CN" altLang="en-US" sz="3200">
                <a:solidFill>
                  <a:schemeClr val="bg1"/>
                </a:solidFill>
                <a:latin typeface="楷体_GB2312" pitchFamily="49" charset="-122"/>
                <a:ea typeface="楷体_GB2312" pitchFamily="49" charset="-122"/>
              </a:rPr>
              <a:t>　　＃</a:t>
            </a:r>
            <a:r>
              <a:rPr kumimoji="1" lang="en-US" altLang="zh-CN" sz="3200">
                <a:solidFill>
                  <a:schemeClr val="bg1"/>
                </a:solidFill>
                <a:latin typeface="楷体_GB2312" pitchFamily="49" charset="-122"/>
                <a:ea typeface="楷体_GB2312" pitchFamily="49" charset="-122"/>
              </a:rPr>
              <a:t>else</a:t>
            </a:r>
          </a:p>
          <a:p>
            <a:pPr algn="l">
              <a:lnSpc>
                <a:spcPct val="95000"/>
              </a:lnSpc>
            </a:pPr>
            <a:r>
              <a:rPr kumimoji="1" lang="en-US" altLang="zh-CN" sz="3200">
                <a:solidFill>
                  <a:schemeClr val="bg1"/>
                </a:solidFill>
                <a:latin typeface="楷体_GB2312" pitchFamily="49" charset="-122"/>
                <a:ea typeface="楷体_GB2312" pitchFamily="49" charset="-122"/>
              </a:rPr>
              <a:t>        </a:t>
            </a:r>
            <a:r>
              <a:rPr kumimoji="1" lang="zh-CN" altLang="en-US" sz="3200">
                <a:solidFill>
                  <a:schemeClr val="bg1"/>
                </a:solidFill>
                <a:latin typeface="楷体_GB2312" pitchFamily="49" charset="-122"/>
                <a:ea typeface="楷体_GB2312" pitchFamily="49" charset="-122"/>
              </a:rPr>
              <a:t>程序段２</a:t>
            </a:r>
          </a:p>
          <a:p>
            <a:pPr algn="l">
              <a:lnSpc>
                <a:spcPct val="95000"/>
              </a:lnSpc>
            </a:pPr>
            <a:r>
              <a:rPr kumimoji="1" lang="zh-CN" altLang="en-US" sz="3200">
                <a:solidFill>
                  <a:schemeClr val="bg1"/>
                </a:solidFill>
                <a:latin typeface="楷体_GB2312" pitchFamily="49" charset="-122"/>
                <a:ea typeface="楷体_GB2312" pitchFamily="49" charset="-122"/>
              </a:rPr>
              <a:t>　　＃</a:t>
            </a:r>
            <a:r>
              <a:rPr kumimoji="1" lang="en-US" altLang="zh-CN" sz="3200">
                <a:solidFill>
                  <a:schemeClr val="bg1"/>
                </a:solidFill>
                <a:latin typeface="楷体_GB2312" pitchFamily="49" charset="-122"/>
                <a:ea typeface="楷体_GB2312" pitchFamily="49" charset="-122"/>
              </a:rPr>
              <a:t>endif</a:t>
            </a:r>
          </a:p>
        </p:txBody>
      </p:sp>
    </p:spTree>
    <p:extLst>
      <p:ext uri="{BB962C8B-B14F-4D97-AF65-F5344CB8AC3E}">
        <p14:creationId xmlns:p14="http://schemas.microsoft.com/office/powerpoint/2010/main" val="2611756608"/>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75907"/>
                                        </p:tgtEl>
                                        <p:attrNameLst>
                                          <p:attrName>style.visibility</p:attrName>
                                        </p:attrNameLst>
                                      </p:cBhvr>
                                      <p:to>
                                        <p:strVal val="visible"/>
                                      </p:to>
                                    </p:set>
                                    <p:animEffect transition="in" filter="wipe(left)">
                                      <p:cBhvr>
                                        <p:cTn id="7" dur="1000"/>
                                        <p:tgtEl>
                                          <p:spTgt spid="1275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75908"/>
                                        </p:tgtEl>
                                        <p:attrNameLst>
                                          <p:attrName>style.visibility</p:attrName>
                                        </p:attrNameLst>
                                      </p:cBhvr>
                                      <p:to>
                                        <p:strVal val="visible"/>
                                      </p:to>
                                    </p:set>
                                    <p:animEffect transition="in" filter="blinds(horizontal)">
                                      <p:cBhvr>
                                        <p:cTn id="12" dur="500"/>
                                        <p:tgtEl>
                                          <p:spTgt spid="12759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75909"/>
                                        </p:tgtEl>
                                        <p:attrNameLst>
                                          <p:attrName>style.visibility</p:attrName>
                                        </p:attrNameLst>
                                      </p:cBhvr>
                                      <p:to>
                                        <p:strVal val="visible"/>
                                      </p:to>
                                    </p:set>
                                    <p:animEffect transition="in" filter="blinds(horizontal)">
                                      <p:cBhvr>
                                        <p:cTn id="17" dur="500"/>
                                        <p:tgtEl>
                                          <p:spTgt spid="12759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75910"/>
                                        </p:tgtEl>
                                        <p:attrNameLst>
                                          <p:attrName>style.visibility</p:attrName>
                                        </p:attrNameLst>
                                      </p:cBhvr>
                                      <p:to>
                                        <p:strVal val="visible"/>
                                      </p:to>
                                    </p:set>
                                    <p:animEffect transition="in" filter="blinds(horizontal)">
                                      <p:cBhvr>
                                        <p:cTn id="22" dur="500"/>
                                        <p:tgtEl>
                                          <p:spTgt spid="12759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75911"/>
                                        </p:tgtEl>
                                        <p:attrNameLst>
                                          <p:attrName>style.visibility</p:attrName>
                                        </p:attrNameLst>
                                      </p:cBhvr>
                                      <p:to>
                                        <p:strVal val="visible"/>
                                      </p:to>
                                    </p:set>
                                    <p:animEffect transition="in" filter="blinds(horizontal)">
                                      <p:cBhvr>
                                        <p:cTn id="27" dur="500"/>
                                        <p:tgtEl>
                                          <p:spTgt spid="1275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907" grpId="0" autoUpdateAnimBg="0"/>
      <p:bldP spid="1275908" grpId="0"/>
      <p:bldP spid="1275909" grpId="0" animBg="1"/>
      <p:bldP spid="1275910" grpId="0" animBg="1"/>
      <p:bldP spid="12759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ChangeArrowheads="1"/>
          </p:cNvSpPr>
          <p:nvPr/>
        </p:nvSpPr>
        <p:spPr bwMode="auto">
          <a:xfrm>
            <a:off x="323852" y="290515"/>
            <a:ext cx="7813675"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154800" rIns="92075" bIns="46038"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800" b="1">
                <a:solidFill>
                  <a:srgbClr val="663300"/>
                </a:solidFill>
                <a:latin typeface="宋体" panose="02010600030101010101" pitchFamily="2" charset="-122"/>
              </a:rPr>
              <a:t>例</a:t>
            </a:r>
            <a:r>
              <a:rPr kumimoji="1" lang="en-US" altLang="zh-CN" sz="2800" b="1">
                <a:solidFill>
                  <a:srgbClr val="663300"/>
                </a:solidFill>
                <a:latin typeface="宋体" panose="02010600030101010101" pitchFamily="2" charset="-122"/>
              </a:rPr>
              <a:t>9</a:t>
            </a:r>
            <a:r>
              <a:rPr kumimoji="1" lang="zh-CN" altLang="en-US" sz="2800" b="1">
                <a:solidFill>
                  <a:srgbClr val="663300"/>
                </a:solidFill>
                <a:latin typeface="宋体" panose="02010600030101010101" pitchFamily="2" charset="-122"/>
              </a:rPr>
              <a:t>．</a:t>
            </a:r>
            <a:r>
              <a:rPr kumimoji="1" lang="en-US" altLang="zh-CN" sz="2800" b="1">
                <a:solidFill>
                  <a:srgbClr val="663300"/>
                </a:solidFill>
                <a:latin typeface="宋体" panose="02010600030101010101" pitchFamily="2" charset="-122"/>
              </a:rPr>
              <a:t>7  </a:t>
            </a:r>
            <a:r>
              <a:rPr kumimoji="1" lang="zh-CN" altLang="en-US" sz="2800" b="1">
                <a:solidFill>
                  <a:srgbClr val="663300"/>
                </a:solidFill>
                <a:latin typeface="宋体" panose="02010600030101010101" pitchFamily="2" charset="-122"/>
              </a:rPr>
              <a:t>输入一行字母字符，根据需要设置条件编译，使之能将字母全改为大写输出，或全改为小写字母输出。</a:t>
            </a:r>
          </a:p>
        </p:txBody>
      </p:sp>
      <p:sp>
        <p:nvSpPr>
          <p:cNvPr id="1276931" name="Rectangle 3"/>
          <p:cNvSpPr>
            <a:spLocks noChangeArrowheads="1"/>
          </p:cNvSpPr>
          <p:nvPr/>
        </p:nvSpPr>
        <p:spPr bwMode="auto">
          <a:xfrm>
            <a:off x="179388" y="0"/>
            <a:ext cx="5472112" cy="6669088"/>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2400" b="1">
                <a:solidFill>
                  <a:schemeClr val="bg1"/>
                </a:solidFill>
                <a:latin typeface="楷体_GB2312" pitchFamily="49" charset="-122"/>
                <a:ea typeface="楷体_GB2312" pitchFamily="49" charset="-122"/>
              </a:rPr>
              <a:t>#include &lt;stdio.h&gt;</a:t>
            </a:r>
          </a:p>
          <a:p>
            <a:pPr algn="l"/>
            <a:r>
              <a:rPr kumimoji="1" lang="en-US" altLang="zh-CN" sz="2400" b="1">
                <a:solidFill>
                  <a:schemeClr val="bg1"/>
                </a:solidFill>
                <a:latin typeface="楷体_GB2312" pitchFamily="49" charset="-122"/>
                <a:ea typeface="楷体_GB2312" pitchFamily="49" charset="-122"/>
              </a:rPr>
              <a:t>#define LETTER 1</a:t>
            </a:r>
          </a:p>
          <a:p>
            <a:pPr algn="l"/>
            <a:r>
              <a:rPr kumimoji="1" lang="en-US" altLang="zh-CN" sz="2400" b="1">
                <a:solidFill>
                  <a:schemeClr val="bg1"/>
                </a:solidFill>
                <a:latin typeface="楷体_GB2312" pitchFamily="49" charset="-122"/>
                <a:ea typeface="楷体_GB2312" pitchFamily="49" charset="-122"/>
              </a:rPr>
              <a:t>  void main()</a:t>
            </a:r>
          </a:p>
          <a:p>
            <a:pPr algn="l"/>
            <a:r>
              <a:rPr kumimoji="1" lang="en-US" altLang="zh-CN" sz="2400" b="1">
                <a:solidFill>
                  <a:schemeClr val="bg1"/>
                </a:solidFill>
                <a:latin typeface="楷体_GB2312" pitchFamily="49" charset="-122"/>
                <a:ea typeface="楷体_GB2312" pitchFamily="49" charset="-122"/>
              </a:rPr>
              <a:t>     {char str[20]="C Language",c;</a:t>
            </a:r>
          </a:p>
          <a:p>
            <a:pPr algn="l"/>
            <a:r>
              <a:rPr kumimoji="1" lang="en-US" altLang="zh-CN" sz="2400" b="1">
                <a:solidFill>
                  <a:schemeClr val="bg1"/>
                </a:solidFill>
                <a:latin typeface="楷体_GB2312" pitchFamily="49" charset="-122"/>
                <a:ea typeface="楷体_GB2312" pitchFamily="49" charset="-122"/>
              </a:rPr>
              <a:t>       int i;</a:t>
            </a:r>
          </a:p>
          <a:p>
            <a:pPr algn="l"/>
            <a:r>
              <a:rPr kumimoji="1" lang="en-US" altLang="zh-CN" sz="2400" b="1">
                <a:solidFill>
                  <a:schemeClr val="bg1"/>
                </a:solidFill>
                <a:latin typeface="楷体_GB2312" pitchFamily="49" charset="-122"/>
                <a:ea typeface="楷体_GB2312" pitchFamily="49" charset="-122"/>
              </a:rPr>
              <a:t>       i=0;</a:t>
            </a:r>
          </a:p>
          <a:p>
            <a:pPr algn="l"/>
            <a:r>
              <a:rPr kumimoji="1" lang="en-US" altLang="zh-CN" sz="2400" b="1">
                <a:solidFill>
                  <a:schemeClr val="bg1"/>
                </a:solidFill>
                <a:latin typeface="楷体_GB2312" pitchFamily="49" charset="-122"/>
                <a:ea typeface="楷体_GB2312" pitchFamily="49" charset="-122"/>
              </a:rPr>
              <a:t>       while((c=str[i])!='\0')</a:t>
            </a:r>
          </a:p>
          <a:p>
            <a:pPr algn="l"/>
            <a:r>
              <a:rPr kumimoji="1" lang="en-US" altLang="zh-CN" sz="2400" b="1">
                <a:solidFill>
                  <a:schemeClr val="bg1"/>
                </a:solidFill>
                <a:latin typeface="楷体_GB2312" pitchFamily="49" charset="-122"/>
                <a:ea typeface="楷体_GB2312" pitchFamily="49" charset="-122"/>
              </a:rPr>
              <a:t>       { i++;</a:t>
            </a:r>
          </a:p>
          <a:p>
            <a:pPr algn="l"/>
            <a:r>
              <a:rPr kumimoji="1" lang="en-US" altLang="zh-CN" sz="2400" b="1">
                <a:solidFill>
                  <a:schemeClr val="bg1"/>
                </a:solidFill>
                <a:latin typeface="楷体_GB2312" pitchFamily="49" charset="-122"/>
                <a:ea typeface="楷体_GB2312" pitchFamily="49" charset="-122"/>
              </a:rPr>
              <a:t>         </a:t>
            </a:r>
            <a:r>
              <a:rPr kumimoji="1" lang="en-US" altLang="zh-CN" sz="2400" b="1">
                <a:solidFill>
                  <a:srgbClr val="FFFF00"/>
                </a:solidFill>
                <a:latin typeface="楷体_GB2312" pitchFamily="49" charset="-122"/>
                <a:ea typeface="楷体_GB2312" pitchFamily="49" charset="-122"/>
              </a:rPr>
              <a:t>#if  LETTER</a:t>
            </a:r>
          </a:p>
          <a:p>
            <a:pPr algn="l"/>
            <a:r>
              <a:rPr kumimoji="1" lang="en-US" altLang="zh-CN" sz="2400" b="1">
                <a:solidFill>
                  <a:srgbClr val="FFFF00"/>
                </a:solidFill>
                <a:latin typeface="楷体_GB2312" pitchFamily="49" charset="-122"/>
                <a:ea typeface="楷体_GB2312" pitchFamily="49" charset="-122"/>
              </a:rPr>
              <a:t>            if(c&gt;='a' &amp;&amp; c&lt;='z')</a:t>
            </a:r>
          </a:p>
          <a:p>
            <a:pPr algn="l"/>
            <a:r>
              <a:rPr kumimoji="1" lang="en-US" altLang="zh-CN" sz="2400" b="1">
                <a:solidFill>
                  <a:srgbClr val="FFFF00"/>
                </a:solidFill>
                <a:latin typeface="楷体_GB2312" pitchFamily="49" charset="-122"/>
                <a:ea typeface="楷体_GB2312" pitchFamily="49" charset="-122"/>
              </a:rPr>
              <a:t>              c=c-32;</a:t>
            </a:r>
          </a:p>
          <a:p>
            <a:pPr algn="l"/>
            <a:r>
              <a:rPr kumimoji="1" lang="en-US" altLang="zh-CN" sz="2400" b="1">
                <a:solidFill>
                  <a:srgbClr val="FFFF00"/>
                </a:solidFill>
                <a:latin typeface="楷体_GB2312" pitchFamily="49" charset="-122"/>
                <a:ea typeface="楷体_GB2312" pitchFamily="49" charset="-122"/>
              </a:rPr>
              <a:t>         #else</a:t>
            </a:r>
          </a:p>
          <a:p>
            <a:pPr algn="l"/>
            <a:r>
              <a:rPr kumimoji="1" lang="en-US" altLang="zh-CN" sz="2400" b="1">
                <a:solidFill>
                  <a:srgbClr val="FFFF00"/>
                </a:solidFill>
                <a:latin typeface="楷体_GB2312" pitchFamily="49" charset="-122"/>
                <a:ea typeface="楷体_GB2312" pitchFamily="49" charset="-122"/>
              </a:rPr>
              <a:t>            if(c&gt;='A' &amp;&amp; c&lt;='Z')</a:t>
            </a:r>
          </a:p>
          <a:p>
            <a:pPr algn="l"/>
            <a:r>
              <a:rPr kumimoji="1" lang="en-US" altLang="zh-CN" sz="2400" b="1">
                <a:solidFill>
                  <a:srgbClr val="FFFF00"/>
                </a:solidFill>
                <a:latin typeface="楷体_GB2312" pitchFamily="49" charset="-122"/>
                <a:ea typeface="楷体_GB2312" pitchFamily="49" charset="-122"/>
              </a:rPr>
              <a:t>              c=c+32;</a:t>
            </a:r>
          </a:p>
          <a:p>
            <a:pPr algn="l"/>
            <a:r>
              <a:rPr kumimoji="1" lang="en-US" altLang="zh-CN" sz="2400" b="1">
                <a:solidFill>
                  <a:srgbClr val="FFFF00"/>
                </a:solidFill>
                <a:latin typeface="楷体_GB2312" pitchFamily="49" charset="-122"/>
                <a:ea typeface="楷体_GB2312" pitchFamily="49" charset="-122"/>
              </a:rPr>
              <a:t>          #endif</a:t>
            </a:r>
          </a:p>
          <a:p>
            <a:pPr algn="l"/>
            <a:r>
              <a:rPr kumimoji="1" lang="en-US" altLang="zh-CN" sz="2400" b="1">
                <a:solidFill>
                  <a:schemeClr val="bg1"/>
                </a:solidFill>
                <a:latin typeface="楷体_GB2312" pitchFamily="49" charset="-122"/>
                <a:ea typeface="楷体_GB2312" pitchFamily="49" charset="-122"/>
              </a:rPr>
              <a:t>          printf("%c",c);</a:t>
            </a:r>
          </a:p>
          <a:p>
            <a:pPr algn="l"/>
            <a:r>
              <a:rPr kumimoji="1" lang="en-US" altLang="zh-CN" sz="2400" b="1">
                <a:solidFill>
                  <a:schemeClr val="bg1"/>
                </a:solidFill>
                <a:latin typeface="楷体_GB2312" pitchFamily="49" charset="-122"/>
                <a:ea typeface="楷体_GB2312" pitchFamily="49" charset="-122"/>
              </a:rPr>
              <a:t>        }</a:t>
            </a:r>
          </a:p>
          <a:p>
            <a:pPr algn="l"/>
            <a:r>
              <a:rPr kumimoji="1" lang="en-US" altLang="zh-CN" sz="2400" b="1">
                <a:solidFill>
                  <a:schemeClr val="bg1"/>
                </a:solidFill>
                <a:latin typeface="楷体_GB2312" pitchFamily="49" charset="-122"/>
                <a:ea typeface="楷体_GB2312" pitchFamily="49" charset="-122"/>
              </a:rPr>
              <a:t>}</a:t>
            </a:r>
          </a:p>
        </p:txBody>
      </p:sp>
      <p:sp>
        <p:nvSpPr>
          <p:cNvPr id="1276932" name="Rectangle 4"/>
          <p:cNvSpPr>
            <a:spLocks noChangeArrowheads="1"/>
          </p:cNvSpPr>
          <p:nvPr/>
        </p:nvSpPr>
        <p:spPr bwMode="auto">
          <a:xfrm>
            <a:off x="5738813" y="1982641"/>
            <a:ext cx="3055324" cy="128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154800" rIns="92075" bIns="46038" anchor="ctr">
            <a:spAutoFit/>
          </a:bodyPr>
          <a:lstStyle>
            <a:lvl1pPr indent="403225"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1" lang="zh-CN" altLang="en-US" sz="3200">
                <a:solidFill>
                  <a:srgbClr val="0000FF"/>
                </a:solidFill>
                <a:latin typeface="楷体_GB2312" pitchFamily="49" charset="-122"/>
                <a:ea typeface="楷体_GB2312" pitchFamily="49" charset="-122"/>
              </a:rPr>
              <a:t>运行结果为：</a:t>
            </a:r>
          </a:p>
          <a:p>
            <a:pPr>
              <a:spcBef>
                <a:spcPct val="20000"/>
              </a:spcBef>
            </a:pPr>
            <a:r>
              <a:rPr kumimoji="1" lang="zh-CN" altLang="en-US" sz="3200">
                <a:solidFill>
                  <a:srgbClr val="0000FF"/>
                </a:solidFill>
                <a:latin typeface="楷体_GB2312" pitchFamily="49" charset="-122"/>
                <a:ea typeface="楷体_GB2312" pitchFamily="49" charset="-122"/>
              </a:rPr>
              <a:t>Ｃ </a:t>
            </a:r>
            <a:r>
              <a:rPr kumimoji="1" lang="en-US" altLang="zh-CN" sz="3200">
                <a:solidFill>
                  <a:srgbClr val="0000FF"/>
                </a:solidFill>
                <a:latin typeface="楷体_GB2312" pitchFamily="49" charset="-122"/>
                <a:ea typeface="楷体_GB2312" pitchFamily="49" charset="-122"/>
              </a:rPr>
              <a:t>LANGUAGE</a:t>
            </a:r>
          </a:p>
        </p:txBody>
      </p:sp>
    </p:spTree>
    <p:extLst>
      <p:ext uri="{BB962C8B-B14F-4D97-AF65-F5344CB8AC3E}">
        <p14:creationId xmlns:p14="http://schemas.microsoft.com/office/powerpoint/2010/main" val="3409436656"/>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76931"/>
                                        </p:tgtEl>
                                        <p:attrNameLst>
                                          <p:attrName>style.visibility</p:attrName>
                                        </p:attrNameLst>
                                      </p:cBhvr>
                                      <p:to>
                                        <p:strVal val="visible"/>
                                      </p:to>
                                    </p:set>
                                    <p:animEffect transition="in" filter="wipe(up)">
                                      <p:cBhvr>
                                        <p:cTn id="7" dur="1000"/>
                                        <p:tgtEl>
                                          <p:spTgt spid="1276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8" fill="hold" grpId="0" nodeType="clickEffect">
                                  <p:stCondLst>
                                    <p:cond delay="0"/>
                                  </p:stCondLst>
                                  <p:childTnLst>
                                    <p:set>
                                      <p:cBhvr>
                                        <p:cTn id="11" dur="1" fill="hold">
                                          <p:stCondLst>
                                            <p:cond delay="0"/>
                                          </p:stCondLst>
                                        </p:cTn>
                                        <p:tgtEl>
                                          <p:spTgt spid="1276932"/>
                                        </p:tgtEl>
                                        <p:attrNameLst>
                                          <p:attrName>style.visibility</p:attrName>
                                        </p:attrNameLst>
                                      </p:cBhvr>
                                      <p:to>
                                        <p:strVal val="visible"/>
                                      </p:to>
                                    </p:set>
                                    <p:animEffect transition="in" filter="wheel(8)">
                                      <p:cBhvr>
                                        <p:cTn id="12" dur="500"/>
                                        <p:tgtEl>
                                          <p:spTgt spid="127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31" grpId="0" animBg="1" autoUpdateAnimBg="0"/>
      <p:bldP spid="12769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a:xfrm>
            <a:off x="250827" y="528640"/>
            <a:ext cx="7777163" cy="739775"/>
          </a:xfrm>
        </p:spPr>
        <p:txBody>
          <a:bodyPr/>
          <a:lstStyle/>
          <a:p>
            <a:pPr>
              <a:defRPr/>
            </a:pPr>
            <a:r>
              <a:rPr lang="en-US" altLang="zh-CN" sz="3600"/>
              <a:t> </a:t>
            </a:r>
            <a:r>
              <a:rPr lang="zh-CN" altLang="en-US" sz="3600" u="sng">
                <a:solidFill>
                  <a:srgbClr val="FF0000"/>
                </a:solidFill>
                <a:latin typeface="方正姚体" pitchFamily="2" charset="-122"/>
                <a:ea typeface="方正姚体" pitchFamily="2" charset="-122"/>
              </a:rPr>
              <a:t>基本概念</a:t>
            </a:r>
          </a:p>
        </p:txBody>
      </p:sp>
      <p:sp>
        <p:nvSpPr>
          <p:cNvPr id="1250307" name="Rectangle 3"/>
          <p:cNvSpPr>
            <a:spLocks noChangeArrowheads="1"/>
          </p:cNvSpPr>
          <p:nvPr/>
        </p:nvSpPr>
        <p:spPr bwMode="auto">
          <a:xfrm>
            <a:off x="539750" y="1196977"/>
            <a:ext cx="7704138"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FontTx/>
              <a:buChar char="•"/>
            </a:pPr>
            <a:r>
              <a:rPr kumimoji="1" lang="en-US" altLang="zh-CN" sz="2800">
                <a:solidFill>
                  <a:srgbClr val="000099"/>
                </a:solidFill>
                <a:latin typeface="楷体_GB2312" pitchFamily="49" charset="-122"/>
                <a:ea typeface="楷体_GB2312" pitchFamily="49" charset="-122"/>
              </a:rPr>
              <a:t>ANSI C</a:t>
            </a:r>
            <a:r>
              <a:rPr kumimoji="1" lang="zh-CN" altLang="en-US" sz="2800">
                <a:solidFill>
                  <a:srgbClr val="000099"/>
                </a:solidFill>
                <a:latin typeface="楷体_GB2312" pitchFamily="49" charset="-122"/>
                <a:ea typeface="楷体_GB2312" pitchFamily="49" charset="-122"/>
              </a:rPr>
              <a:t>标准规定可以在Ｃ源程序中加入一些</a:t>
            </a: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预处理命令</a:t>
            </a: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 ，以改进程序设计环境，提高编程效率。</a:t>
            </a:r>
          </a:p>
          <a:p>
            <a:pPr algn="l">
              <a:spcBef>
                <a:spcPct val="20000"/>
              </a:spcBef>
              <a:buFontTx/>
              <a:buChar char="•"/>
            </a:pPr>
            <a:r>
              <a:rPr kumimoji="1" lang="zh-CN" altLang="en-US" sz="2800">
                <a:solidFill>
                  <a:srgbClr val="663300"/>
                </a:solidFill>
                <a:latin typeface="楷体_GB2312" pitchFamily="49" charset="-122"/>
                <a:ea typeface="楷体_GB2312" pitchFamily="49" charset="-122"/>
              </a:rPr>
              <a:t>这些预处理命令是由</a:t>
            </a:r>
            <a:r>
              <a:rPr kumimoji="1" lang="en-US" altLang="zh-CN" sz="2800">
                <a:solidFill>
                  <a:srgbClr val="663300"/>
                </a:solidFill>
                <a:latin typeface="楷体_GB2312" pitchFamily="49" charset="-122"/>
                <a:ea typeface="楷体_GB2312" pitchFamily="49" charset="-122"/>
              </a:rPr>
              <a:t>ANSI C</a:t>
            </a:r>
            <a:r>
              <a:rPr kumimoji="1" lang="zh-CN" altLang="en-US" sz="2800">
                <a:solidFill>
                  <a:srgbClr val="663300"/>
                </a:solidFill>
                <a:latin typeface="楷体_GB2312" pitchFamily="49" charset="-122"/>
                <a:ea typeface="楷体_GB2312" pitchFamily="49" charset="-122"/>
              </a:rPr>
              <a:t>统一规定的，但是它不是</a:t>
            </a:r>
            <a:r>
              <a:rPr kumimoji="1" lang="en-US" altLang="zh-CN" sz="2800">
                <a:solidFill>
                  <a:srgbClr val="663300"/>
                </a:solidFill>
                <a:latin typeface="楷体_GB2312" pitchFamily="49" charset="-122"/>
                <a:ea typeface="楷体_GB2312" pitchFamily="49" charset="-122"/>
              </a:rPr>
              <a:t>C</a:t>
            </a:r>
            <a:r>
              <a:rPr kumimoji="1" lang="zh-CN" altLang="en-US" sz="2800">
                <a:solidFill>
                  <a:srgbClr val="663300"/>
                </a:solidFill>
                <a:latin typeface="楷体_GB2312" pitchFamily="49" charset="-122"/>
                <a:ea typeface="楷体_GB2312" pitchFamily="49" charset="-122"/>
              </a:rPr>
              <a:t>语言本身的组成部分，不能直接对它们进行编译（因为编译程序不能识别它们）。必须在对程序进行通常的编译之前，先对程序中这些特殊的命令进行</a:t>
            </a:r>
            <a:r>
              <a:rPr kumimoji="1" lang="zh-CN" altLang="en-US" sz="2800">
                <a:solidFill>
                  <a:srgbClr val="663300"/>
                </a:solidFill>
                <a:ea typeface="楷体_GB2312" pitchFamily="49" charset="-122"/>
              </a:rPr>
              <a:t>“</a:t>
            </a:r>
            <a:r>
              <a:rPr kumimoji="1" lang="zh-CN" altLang="en-US" sz="2800">
                <a:solidFill>
                  <a:srgbClr val="663300"/>
                </a:solidFill>
                <a:latin typeface="楷体_GB2312" pitchFamily="49" charset="-122"/>
                <a:ea typeface="楷体_GB2312" pitchFamily="49" charset="-122"/>
              </a:rPr>
              <a:t>预处理</a:t>
            </a:r>
            <a:r>
              <a:rPr kumimoji="1" lang="zh-CN" altLang="en-US" sz="2800">
                <a:solidFill>
                  <a:srgbClr val="663300"/>
                </a:solidFill>
                <a:ea typeface="楷体_GB2312" pitchFamily="49" charset="-122"/>
              </a:rPr>
              <a:t>”</a:t>
            </a:r>
            <a:endParaRPr kumimoji="1" lang="zh-CN" altLang="en-US" sz="2800">
              <a:solidFill>
                <a:srgbClr val="663300"/>
              </a:solidFill>
              <a:latin typeface="楷体_GB2312" pitchFamily="49" charset="-122"/>
              <a:ea typeface="楷体_GB2312" pitchFamily="49" charset="-122"/>
            </a:endParaRPr>
          </a:p>
          <a:p>
            <a:pPr algn="l">
              <a:spcBef>
                <a:spcPct val="20000"/>
              </a:spcBef>
              <a:buFontTx/>
              <a:buChar char="•"/>
            </a:pPr>
            <a:r>
              <a:rPr kumimoji="1" lang="zh-CN" altLang="en-US" sz="2800">
                <a:solidFill>
                  <a:srgbClr val="000099"/>
                </a:solidFill>
                <a:latin typeface="楷体_GB2312" pitchFamily="49" charset="-122"/>
                <a:ea typeface="楷体_GB2312" pitchFamily="49" charset="-122"/>
              </a:rPr>
              <a:t>经过预处理后程序可由编译程序对预处理后的源程序进行通常的编译处理，得到可供执行的目标代码。 </a:t>
            </a:r>
          </a:p>
        </p:txBody>
      </p:sp>
    </p:spTree>
    <p:extLst>
      <p:ext uri="{BB962C8B-B14F-4D97-AF65-F5344CB8AC3E}">
        <p14:creationId xmlns:p14="http://schemas.microsoft.com/office/powerpoint/2010/main" val="2154710942"/>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0307"/>
                                        </p:tgtEl>
                                        <p:attrNameLst>
                                          <p:attrName>style.visibility</p:attrName>
                                        </p:attrNameLst>
                                      </p:cBhvr>
                                      <p:to>
                                        <p:strVal val="visible"/>
                                      </p:to>
                                    </p:set>
                                    <p:animEffect transition="in" filter="wipe(left)">
                                      <p:cBhvr>
                                        <p:cTn id="7" dur="1000"/>
                                        <p:tgtEl>
                                          <p:spTgt spid="125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30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a:xfrm>
            <a:off x="250827" y="528640"/>
            <a:ext cx="7777163" cy="739775"/>
          </a:xfrm>
        </p:spPr>
        <p:txBody>
          <a:bodyPr/>
          <a:lstStyle/>
          <a:p>
            <a:pPr>
              <a:defRPr/>
            </a:pPr>
            <a:r>
              <a:rPr lang="en-US" altLang="zh-CN" sz="4000"/>
              <a:t> </a:t>
            </a:r>
            <a:r>
              <a:rPr lang="zh-CN" altLang="en-US" sz="4000" u="sng">
                <a:solidFill>
                  <a:srgbClr val="FF0000"/>
                </a:solidFill>
                <a:latin typeface="方正姚体" pitchFamily="2" charset="-122"/>
                <a:ea typeface="方正姚体" pitchFamily="2" charset="-122"/>
              </a:rPr>
              <a:t>基本概念</a:t>
            </a:r>
          </a:p>
        </p:txBody>
      </p:sp>
      <p:sp>
        <p:nvSpPr>
          <p:cNvPr id="1251331" name="Rectangle 3"/>
          <p:cNvSpPr>
            <a:spLocks noChangeArrowheads="1"/>
          </p:cNvSpPr>
          <p:nvPr/>
        </p:nvSpPr>
        <p:spPr bwMode="auto">
          <a:xfrm>
            <a:off x="539750" y="1196977"/>
            <a:ext cx="77041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FontTx/>
              <a:buChar char="•"/>
            </a:pPr>
            <a:r>
              <a:rPr kumimoji="1" lang="en-US" altLang="zh-CN" sz="2800">
                <a:solidFill>
                  <a:srgbClr val="000099"/>
                </a:solidFill>
                <a:latin typeface="楷体_GB2312" pitchFamily="49" charset="-122"/>
                <a:ea typeface="楷体_GB2312" pitchFamily="49" charset="-122"/>
              </a:rPr>
              <a:t>C</a:t>
            </a:r>
            <a:r>
              <a:rPr kumimoji="1" lang="zh-CN" altLang="en-US" sz="2800">
                <a:solidFill>
                  <a:srgbClr val="000099"/>
                </a:solidFill>
                <a:latin typeface="楷体_GB2312" pitchFamily="49" charset="-122"/>
                <a:ea typeface="楷体_GB2312" pitchFamily="49" charset="-122"/>
              </a:rPr>
              <a:t>语言与其他高级语言的一个重要区别是可以使用预处理命令和具有预处理的功能。</a:t>
            </a:r>
            <a:endParaRPr kumimoji="1" lang="zh-CN" altLang="en-US" sz="2800">
              <a:solidFill>
                <a:srgbClr val="CC0000"/>
              </a:solidFill>
              <a:latin typeface="楷体_GB2312" pitchFamily="49" charset="-122"/>
              <a:ea typeface="楷体_GB2312" pitchFamily="49" charset="-122"/>
            </a:endParaRPr>
          </a:p>
        </p:txBody>
      </p:sp>
      <p:sp>
        <p:nvSpPr>
          <p:cNvPr id="1251332" name="Rectangle 4"/>
          <p:cNvSpPr>
            <a:spLocks noChangeArrowheads="1"/>
          </p:cNvSpPr>
          <p:nvPr/>
        </p:nvSpPr>
        <p:spPr bwMode="auto">
          <a:xfrm>
            <a:off x="539750" y="2060575"/>
            <a:ext cx="770413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en-US" sz="2800" u="sng">
                <a:solidFill>
                  <a:srgbClr val="CC0000"/>
                </a:solidFill>
                <a:latin typeface="楷体_GB2312" pitchFamily="49" charset="-122"/>
                <a:ea typeface="楷体_GB2312" pitchFamily="49" charset="-122"/>
              </a:rPr>
              <a:t>Ｃ提供的预处理功能主要有以下三种：</a:t>
            </a:r>
          </a:p>
          <a:p>
            <a:pPr algn="l">
              <a:spcBef>
                <a:spcPct val="20000"/>
              </a:spcBef>
            </a:pPr>
            <a:r>
              <a:rPr kumimoji="1" lang="zh-CN" altLang="en-US" sz="2800">
                <a:solidFill>
                  <a:srgbClr val="000099"/>
                </a:solidFill>
                <a:latin typeface="楷体_GB2312" pitchFamily="49" charset="-122"/>
                <a:ea typeface="楷体_GB2312" pitchFamily="49" charset="-122"/>
              </a:rPr>
              <a:t>　　１．宏定义</a:t>
            </a:r>
          </a:p>
          <a:p>
            <a:pPr algn="l">
              <a:spcBef>
                <a:spcPct val="20000"/>
              </a:spcBef>
            </a:pPr>
            <a:r>
              <a:rPr kumimoji="1" lang="zh-CN" altLang="en-US" sz="2800">
                <a:solidFill>
                  <a:srgbClr val="000099"/>
                </a:solidFill>
                <a:latin typeface="楷体_GB2312" pitchFamily="49" charset="-122"/>
                <a:ea typeface="楷体_GB2312" pitchFamily="49" charset="-122"/>
              </a:rPr>
              <a:t>　　２．文件包含</a:t>
            </a:r>
          </a:p>
          <a:p>
            <a:pPr algn="l">
              <a:spcBef>
                <a:spcPct val="20000"/>
              </a:spcBef>
            </a:pPr>
            <a:r>
              <a:rPr kumimoji="1" lang="zh-CN" altLang="en-US" sz="2800">
                <a:solidFill>
                  <a:srgbClr val="000099"/>
                </a:solidFill>
                <a:latin typeface="楷体_GB2312" pitchFamily="49" charset="-122"/>
                <a:ea typeface="楷体_GB2312" pitchFamily="49" charset="-122"/>
              </a:rPr>
              <a:t>　　３．条件编译</a:t>
            </a:r>
          </a:p>
          <a:p>
            <a:pPr algn="l">
              <a:spcBef>
                <a:spcPct val="20000"/>
              </a:spcBef>
            </a:pPr>
            <a:r>
              <a:rPr kumimoji="1" lang="zh-CN" altLang="en-US" sz="2800">
                <a:solidFill>
                  <a:srgbClr val="000099"/>
                </a:solidFill>
                <a:latin typeface="楷体_GB2312" pitchFamily="49" charset="-122"/>
                <a:ea typeface="楷体_GB2312" pitchFamily="49" charset="-122"/>
              </a:rPr>
              <a:t>      这些功能分别用宏定义命令、文件包含命令、条件编译命令来实现。为了与一般Ｃ语句相区别，这些命令以符号</a:t>
            </a: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a:t>
            </a: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开头。例如：</a:t>
            </a:r>
          </a:p>
          <a:p>
            <a:pPr algn="l"/>
            <a:r>
              <a:rPr kumimoji="1" lang="zh-CN" altLang="en-US" sz="2800">
                <a:solidFill>
                  <a:srgbClr val="000099"/>
                </a:solidFill>
                <a:latin typeface="楷体_GB2312" pitchFamily="49" charset="-122"/>
                <a:ea typeface="楷体_GB2312" pitchFamily="49" charset="-122"/>
              </a:rPr>
              <a:t>   </a:t>
            </a:r>
            <a:r>
              <a:rPr kumimoji="1" lang="en-US" altLang="zh-CN" sz="2800">
                <a:solidFill>
                  <a:srgbClr val="CC0000"/>
                </a:solidFill>
                <a:latin typeface="楷体_GB2312" pitchFamily="49" charset="-122"/>
                <a:ea typeface="楷体_GB2312" pitchFamily="49" charset="-122"/>
              </a:rPr>
              <a:t>#define </a:t>
            </a:r>
          </a:p>
          <a:p>
            <a:pPr algn="l"/>
            <a:r>
              <a:rPr kumimoji="1" lang="en-US" altLang="zh-CN" sz="2800">
                <a:solidFill>
                  <a:srgbClr val="CC0000"/>
                </a:solidFill>
                <a:latin typeface="楷体_GB2312" pitchFamily="49" charset="-122"/>
                <a:ea typeface="楷体_GB2312" pitchFamily="49" charset="-122"/>
              </a:rPr>
              <a:t>   #include </a:t>
            </a:r>
          </a:p>
        </p:txBody>
      </p:sp>
    </p:spTree>
    <p:extLst>
      <p:ext uri="{BB962C8B-B14F-4D97-AF65-F5344CB8AC3E}">
        <p14:creationId xmlns:p14="http://schemas.microsoft.com/office/powerpoint/2010/main" val="3540564151"/>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1331"/>
                                        </p:tgtEl>
                                        <p:attrNameLst>
                                          <p:attrName>style.visibility</p:attrName>
                                        </p:attrNameLst>
                                      </p:cBhvr>
                                      <p:to>
                                        <p:strVal val="visible"/>
                                      </p:to>
                                    </p:set>
                                    <p:animEffect transition="in" filter="wipe(left)">
                                      <p:cBhvr>
                                        <p:cTn id="7" dur="1000"/>
                                        <p:tgtEl>
                                          <p:spTgt spid="1251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251332"/>
                                        </p:tgtEl>
                                        <p:attrNameLst>
                                          <p:attrName>style.visibility</p:attrName>
                                        </p:attrNameLst>
                                      </p:cBhvr>
                                      <p:to>
                                        <p:strVal val="visible"/>
                                      </p:to>
                                    </p:set>
                                    <p:animEffect transition="in" filter="fade">
                                      <p:cBhvr>
                                        <p:cTn id="12" dur="1000"/>
                                        <p:tgtEl>
                                          <p:spTgt spid="1251332"/>
                                        </p:tgtEl>
                                      </p:cBhvr>
                                    </p:animEffect>
                                    <p:anim calcmode="lin" valueType="num">
                                      <p:cBhvr>
                                        <p:cTn id="13" dur="1000" fill="hold"/>
                                        <p:tgtEl>
                                          <p:spTgt spid="1251332"/>
                                        </p:tgtEl>
                                        <p:attrNameLst>
                                          <p:attrName>ppt_x</p:attrName>
                                        </p:attrNameLst>
                                      </p:cBhvr>
                                      <p:tavLst>
                                        <p:tav tm="0">
                                          <p:val>
                                            <p:strVal val="#ppt_x"/>
                                          </p:val>
                                        </p:tav>
                                        <p:tav tm="100000">
                                          <p:val>
                                            <p:strVal val="#ppt_x"/>
                                          </p:val>
                                        </p:tav>
                                      </p:tavLst>
                                    </p:anim>
                                    <p:anim calcmode="lin" valueType="num">
                                      <p:cBhvr>
                                        <p:cTn id="14" dur="1000" fill="hold"/>
                                        <p:tgtEl>
                                          <p:spTgt spid="12513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1" grpId="0" autoUpdateAnimBg="0"/>
      <p:bldP spid="12513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p:cNvSpPr>
            <a:spLocks noGrp="1" noChangeArrowheads="1"/>
          </p:cNvSpPr>
          <p:nvPr>
            <p:ph type="title"/>
          </p:nvPr>
        </p:nvSpPr>
        <p:spPr>
          <a:xfrm>
            <a:off x="323850" y="404815"/>
            <a:ext cx="8459788" cy="739775"/>
          </a:xfrm>
        </p:spPr>
        <p:txBody>
          <a:bodyPr/>
          <a:lstStyle/>
          <a:p>
            <a:pPr>
              <a:defRPr/>
            </a:pPr>
            <a:r>
              <a:rPr lang="en-US" altLang="zh-CN" sz="3600" dirty="0"/>
              <a:t> </a:t>
            </a:r>
            <a:r>
              <a:rPr lang="en-US" altLang="zh-CN" sz="3600" dirty="0" smtClean="0">
                <a:solidFill>
                  <a:schemeClr val="tx2"/>
                </a:solidFill>
              </a:rPr>
              <a:t>§7.1 </a:t>
            </a:r>
            <a:r>
              <a:rPr lang="zh-CN" altLang="en-US" sz="3600" dirty="0">
                <a:solidFill>
                  <a:schemeClr val="tx2"/>
                </a:solidFill>
              </a:rPr>
              <a:t>宏定义</a:t>
            </a:r>
          </a:p>
        </p:txBody>
      </p:sp>
      <p:sp>
        <p:nvSpPr>
          <p:cNvPr id="1252355" name="Rectangle 3"/>
          <p:cNvSpPr>
            <a:spLocks noChangeArrowheads="1"/>
          </p:cNvSpPr>
          <p:nvPr/>
        </p:nvSpPr>
        <p:spPr bwMode="auto">
          <a:xfrm>
            <a:off x="611188" y="1196975"/>
            <a:ext cx="8064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b="1" dirty="0">
                <a:solidFill>
                  <a:srgbClr val="4D4D4D"/>
                </a:solidFill>
              </a:rPr>
              <a:t>7</a:t>
            </a:r>
            <a:r>
              <a:rPr kumimoji="1" lang="en-US" altLang="zh-CN" sz="3200" b="1" dirty="0" smtClean="0">
                <a:solidFill>
                  <a:srgbClr val="4D4D4D"/>
                </a:solidFill>
              </a:rPr>
              <a:t>.1.1 </a:t>
            </a:r>
            <a:r>
              <a:rPr kumimoji="1" lang="zh-CN" altLang="en-US" sz="3200" b="1" dirty="0">
                <a:solidFill>
                  <a:srgbClr val="4D4D4D"/>
                </a:solidFill>
              </a:rPr>
              <a:t>不带参数的宏定义</a:t>
            </a:r>
          </a:p>
        </p:txBody>
      </p:sp>
      <p:sp>
        <p:nvSpPr>
          <p:cNvPr id="1252356" name="Rectangle 4"/>
          <p:cNvSpPr>
            <a:spLocks noChangeArrowheads="1"/>
          </p:cNvSpPr>
          <p:nvPr/>
        </p:nvSpPr>
        <p:spPr bwMode="auto">
          <a:xfrm>
            <a:off x="395288" y="1700213"/>
            <a:ext cx="25209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a:solidFill>
                  <a:schemeClr val="accent2"/>
                </a:solidFill>
                <a:latin typeface="楷体_GB2312" pitchFamily="49" charset="-122"/>
                <a:ea typeface="楷体_GB2312" pitchFamily="49" charset="-122"/>
              </a:rPr>
              <a:t>  </a:t>
            </a:r>
            <a:r>
              <a:rPr kumimoji="1" lang="zh-CN" altLang="en-US" sz="3200" u="sng">
                <a:solidFill>
                  <a:schemeClr val="accent2"/>
                </a:solidFill>
                <a:latin typeface="楷体_GB2312" pitchFamily="49" charset="-122"/>
                <a:ea typeface="楷体_GB2312" pitchFamily="49" charset="-122"/>
              </a:rPr>
              <a:t>宏定义一般形式为</a:t>
            </a:r>
            <a:r>
              <a:rPr kumimoji="1" lang="en-US" altLang="zh-CN" sz="3200" u="sng">
                <a:solidFill>
                  <a:schemeClr val="accent2"/>
                </a:solidFill>
                <a:latin typeface="楷体_GB2312" pitchFamily="49" charset="-122"/>
                <a:ea typeface="楷体_GB2312" pitchFamily="49" charset="-122"/>
              </a:rPr>
              <a:t>:</a:t>
            </a:r>
          </a:p>
        </p:txBody>
      </p:sp>
      <p:sp>
        <p:nvSpPr>
          <p:cNvPr id="1252357" name="Rectangle 5"/>
          <p:cNvSpPr>
            <a:spLocks noChangeArrowheads="1"/>
          </p:cNvSpPr>
          <p:nvPr/>
        </p:nvSpPr>
        <p:spPr bwMode="auto">
          <a:xfrm>
            <a:off x="2916240" y="1700215"/>
            <a:ext cx="5329237" cy="1152525"/>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zh-CN" altLang="zh-CN" sz="2800" b="1">
                <a:solidFill>
                  <a:srgbClr val="FF0000"/>
                </a:solidFill>
                <a:latin typeface="楷体_GB2312" pitchFamily="49" charset="-122"/>
                <a:ea typeface="楷体_GB2312" pitchFamily="49" charset="-122"/>
              </a:rPr>
              <a:t>＃</a:t>
            </a:r>
            <a:r>
              <a:rPr kumimoji="1" lang="en-US" altLang="zh-CN" sz="2800" b="1">
                <a:solidFill>
                  <a:srgbClr val="FF0000"/>
                </a:solidFill>
                <a:latin typeface="楷体_GB2312" pitchFamily="49" charset="-122"/>
                <a:ea typeface="楷体_GB2312" pitchFamily="49" charset="-122"/>
              </a:rPr>
              <a:t>define</a:t>
            </a:r>
            <a:r>
              <a:rPr kumimoji="1" lang="zh-CN" altLang="zh-CN" sz="2800" b="1">
                <a:solidFill>
                  <a:srgbClr val="FF0000"/>
                </a:solidFill>
                <a:latin typeface="楷体_GB2312" pitchFamily="49" charset="-122"/>
                <a:ea typeface="楷体_GB2312" pitchFamily="49" charset="-122"/>
              </a:rPr>
              <a:t> 标识符</a:t>
            </a:r>
            <a:r>
              <a:rPr kumimoji="1" lang="zh-CN" altLang="en-US" sz="2800" b="1">
                <a:solidFill>
                  <a:srgbClr val="FF0000"/>
                </a:solidFill>
                <a:latin typeface="楷体_GB2312" pitchFamily="49" charset="-122"/>
                <a:ea typeface="楷体_GB2312" pitchFamily="49" charset="-122"/>
              </a:rPr>
              <a:t> 字符串</a:t>
            </a:r>
          </a:p>
          <a:p>
            <a:pPr algn="l">
              <a:spcBef>
                <a:spcPct val="20000"/>
              </a:spcBef>
            </a:pPr>
            <a:r>
              <a:rPr kumimoji="1" lang="zh-CN" altLang="en-US" sz="2800" b="1">
                <a:solidFill>
                  <a:srgbClr val="006600"/>
                </a:solidFill>
                <a:latin typeface="楷体_GB2312" pitchFamily="49" charset="-122"/>
                <a:ea typeface="楷体_GB2312" pitchFamily="49" charset="-122"/>
              </a:rPr>
              <a:t>例如：＃ </a:t>
            </a:r>
            <a:r>
              <a:rPr kumimoji="1" lang="en-US" altLang="zh-CN" sz="2800" b="1">
                <a:solidFill>
                  <a:srgbClr val="006600"/>
                </a:solidFill>
                <a:latin typeface="楷体_GB2312" pitchFamily="49" charset="-122"/>
                <a:ea typeface="楷体_GB2312" pitchFamily="49" charset="-122"/>
              </a:rPr>
              <a:t>define PI 3.1415926</a:t>
            </a:r>
            <a:endParaRPr kumimoji="1" lang="en-US" altLang="zh-CN" sz="4400" b="1">
              <a:solidFill>
                <a:srgbClr val="006600"/>
              </a:solidFill>
            </a:endParaRPr>
          </a:p>
        </p:txBody>
      </p:sp>
      <p:sp>
        <p:nvSpPr>
          <p:cNvPr id="1252358" name="Rectangle 6"/>
          <p:cNvSpPr>
            <a:spLocks noChangeArrowheads="1"/>
          </p:cNvSpPr>
          <p:nvPr/>
        </p:nvSpPr>
        <p:spPr bwMode="auto">
          <a:xfrm>
            <a:off x="323852" y="2852740"/>
            <a:ext cx="85693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buFontTx/>
              <a:buChar char="•"/>
            </a:pPr>
            <a:r>
              <a:rPr kumimoji="1" lang="zh-CN" altLang="en-US" sz="2800">
                <a:solidFill>
                  <a:srgbClr val="000099"/>
                </a:solidFill>
                <a:latin typeface="楷体_GB2312" pitchFamily="49" charset="-122"/>
                <a:ea typeface="楷体_GB2312" pitchFamily="49" charset="-122"/>
              </a:rPr>
              <a:t>宏定义的作用是在本程序文件中用指定的标识符</a:t>
            </a:r>
            <a:r>
              <a:rPr kumimoji="1" lang="en-US" altLang="zh-CN" sz="2800">
                <a:solidFill>
                  <a:srgbClr val="006600"/>
                </a:solidFill>
                <a:latin typeface="楷体_GB2312" pitchFamily="49" charset="-122"/>
                <a:ea typeface="楷体_GB2312" pitchFamily="49" charset="-122"/>
              </a:rPr>
              <a:t>PI</a:t>
            </a:r>
            <a:r>
              <a:rPr kumimoji="1" lang="zh-CN" altLang="en-US" sz="2800">
                <a:solidFill>
                  <a:srgbClr val="000099"/>
                </a:solidFill>
                <a:latin typeface="楷体_GB2312" pitchFamily="49" charset="-122"/>
                <a:ea typeface="楷体_GB2312" pitchFamily="49" charset="-122"/>
              </a:rPr>
              <a:t>来代替</a:t>
            </a:r>
            <a:r>
              <a:rPr kumimoji="1" lang="zh-CN" altLang="en-US" sz="2800">
                <a:solidFill>
                  <a:srgbClr val="000099"/>
                </a:solidFill>
                <a:ea typeface="楷体_GB2312" pitchFamily="49" charset="-122"/>
              </a:rPr>
              <a:t>“</a:t>
            </a:r>
            <a:r>
              <a:rPr kumimoji="1" lang="en-US" altLang="zh-CN" sz="2800">
                <a:solidFill>
                  <a:srgbClr val="006600"/>
                </a:solidFill>
                <a:latin typeface="楷体_GB2312" pitchFamily="49" charset="-122"/>
                <a:ea typeface="楷体_GB2312" pitchFamily="49" charset="-122"/>
              </a:rPr>
              <a:t>3.1415926</a:t>
            </a:r>
            <a:r>
              <a:rPr kumimoji="1" lang="en-US" altLang="zh-CN"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这个字符串，在编译预处理时，将程序中在该命令以后出现的所有的</a:t>
            </a:r>
            <a:r>
              <a:rPr kumimoji="1" lang="en-US" altLang="zh-CN" sz="2800">
                <a:solidFill>
                  <a:srgbClr val="006600"/>
                </a:solidFill>
                <a:latin typeface="楷体_GB2312" pitchFamily="49" charset="-122"/>
                <a:ea typeface="楷体_GB2312" pitchFamily="49" charset="-122"/>
              </a:rPr>
              <a:t>PI</a:t>
            </a:r>
            <a:r>
              <a:rPr kumimoji="1" lang="zh-CN" altLang="en-US" sz="2800">
                <a:solidFill>
                  <a:srgbClr val="000099"/>
                </a:solidFill>
                <a:latin typeface="楷体_GB2312" pitchFamily="49" charset="-122"/>
                <a:ea typeface="楷体_GB2312" pitchFamily="49" charset="-122"/>
              </a:rPr>
              <a:t>都用</a:t>
            </a:r>
            <a:r>
              <a:rPr kumimoji="1" lang="zh-CN" altLang="en-US" sz="2800">
                <a:solidFill>
                  <a:srgbClr val="000099"/>
                </a:solidFill>
                <a:ea typeface="楷体_GB2312" pitchFamily="49" charset="-122"/>
              </a:rPr>
              <a:t>“</a:t>
            </a:r>
            <a:r>
              <a:rPr kumimoji="1" lang="en-US" altLang="zh-CN" sz="2800">
                <a:solidFill>
                  <a:srgbClr val="006600"/>
                </a:solidFill>
                <a:latin typeface="楷体_GB2312" pitchFamily="49" charset="-122"/>
                <a:ea typeface="楷体_GB2312" pitchFamily="49" charset="-122"/>
              </a:rPr>
              <a:t>3.1415926</a:t>
            </a:r>
            <a:r>
              <a:rPr kumimoji="1" lang="en-US" altLang="zh-CN"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代替。这种方法使用户能以一个简单的名字代替一个长的字符串</a:t>
            </a:r>
            <a:r>
              <a:rPr kumimoji="1" lang="en-US" altLang="zh-CN" sz="2800">
                <a:solidFill>
                  <a:srgbClr val="000099"/>
                </a:solidFill>
                <a:latin typeface="楷体_GB2312" pitchFamily="49" charset="-122"/>
                <a:ea typeface="楷体_GB2312" pitchFamily="49" charset="-122"/>
              </a:rPr>
              <a:t>.</a:t>
            </a:r>
          </a:p>
          <a:p>
            <a:pPr algn="l">
              <a:spcBef>
                <a:spcPct val="20000"/>
              </a:spcBef>
              <a:buFontTx/>
              <a:buChar char="•"/>
            </a:pPr>
            <a:r>
              <a:rPr kumimoji="1" lang="zh-CN" altLang="en-US" sz="2800">
                <a:solidFill>
                  <a:srgbClr val="000099"/>
                </a:solidFill>
                <a:latin typeface="楷体_GB2312" pitchFamily="49" charset="-122"/>
                <a:ea typeface="楷体_GB2312" pitchFamily="49" charset="-122"/>
              </a:rPr>
              <a:t>这个标识符（名字）称为</a:t>
            </a:r>
            <a:r>
              <a:rPr kumimoji="1" lang="zh-CN" altLang="en-US" sz="2800">
                <a:solidFill>
                  <a:srgbClr val="000099"/>
                </a:solidFill>
                <a:ea typeface="楷体_GB2312" pitchFamily="49" charset="-122"/>
              </a:rPr>
              <a:t>“</a:t>
            </a:r>
            <a:r>
              <a:rPr kumimoji="1" lang="zh-CN" altLang="en-US" sz="2800" u="sng">
                <a:solidFill>
                  <a:srgbClr val="FF0000"/>
                </a:solidFill>
                <a:latin typeface="楷体_GB2312" pitchFamily="49" charset="-122"/>
                <a:ea typeface="楷体_GB2312" pitchFamily="49" charset="-122"/>
              </a:rPr>
              <a:t>宏名</a:t>
            </a:r>
            <a:r>
              <a:rPr kumimoji="1" lang="zh-CN" altLang="en-US" sz="2800">
                <a:solidFill>
                  <a:srgbClr val="000099"/>
                </a:solidFill>
                <a:ea typeface="楷体_GB2312" pitchFamily="49" charset="-122"/>
              </a:rPr>
              <a:t>”</a:t>
            </a:r>
            <a:endParaRPr kumimoji="1" lang="zh-CN" altLang="en-US" sz="2800">
              <a:solidFill>
                <a:srgbClr val="000099"/>
              </a:solidFill>
              <a:latin typeface="楷体_GB2312" pitchFamily="49" charset="-122"/>
              <a:ea typeface="楷体_GB2312" pitchFamily="49" charset="-122"/>
            </a:endParaRPr>
          </a:p>
          <a:p>
            <a:pPr algn="l">
              <a:spcBef>
                <a:spcPct val="20000"/>
              </a:spcBef>
              <a:buFontTx/>
              <a:buChar char="•"/>
            </a:pPr>
            <a:r>
              <a:rPr kumimoji="1" lang="zh-CN" altLang="en-US" sz="2800">
                <a:solidFill>
                  <a:srgbClr val="000099"/>
                </a:solidFill>
                <a:latin typeface="楷体_GB2312" pitchFamily="49" charset="-122"/>
                <a:ea typeface="楷体_GB2312" pitchFamily="49" charset="-122"/>
              </a:rPr>
              <a:t>在预编译时将宏名替换成字符串的过程称为</a:t>
            </a:r>
            <a:r>
              <a:rPr kumimoji="1" lang="zh-CN" altLang="en-US" sz="2800">
                <a:solidFill>
                  <a:srgbClr val="000099"/>
                </a:solidFill>
                <a:ea typeface="楷体_GB2312" pitchFamily="49" charset="-122"/>
              </a:rPr>
              <a:t>“</a:t>
            </a:r>
            <a:r>
              <a:rPr kumimoji="1" lang="zh-CN" altLang="en-US" sz="2800" u="sng">
                <a:solidFill>
                  <a:srgbClr val="FF0000"/>
                </a:solidFill>
                <a:latin typeface="楷体_GB2312" pitchFamily="49" charset="-122"/>
                <a:ea typeface="楷体_GB2312" pitchFamily="49" charset="-122"/>
              </a:rPr>
              <a:t>宏展开</a:t>
            </a:r>
            <a:r>
              <a:rPr kumimoji="1" lang="zh-CN" altLang="en-US" sz="2800">
                <a:solidFill>
                  <a:srgbClr val="000099"/>
                </a:solidFill>
                <a:ea typeface="楷体_GB2312" pitchFamily="49" charset="-122"/>
              </a:rPr>
              <a:t>”</a:t>
            </a:r>
            <a:r>
              <a:rPr kumimoji="1" lang="zh-CN" altLang="en-US" sz="2800">
                <a:solidFill>
                  <a:srgbClr val="000099"/>
                </a:solidFill>
                <a:latin typeface="楷体_GB2312" pitchFamily="49" charset="-122"/>
                <a:ea typeface="楷体_GB2312" pitchFamily="49" charset="-122"/>
              </a:rPr>
              <a:t>。</a:t>
            </a:r>
            <a:r>
              <a:rPr kumimoji="1" lang="zh-CN" altLang="en-US" sz="2800">
                <a:solidFill>
                  <a:srgbClr val="FF0000"/>
                </a:solidFill>
                <a:latin typeface="楷体_GB2312" pitchFamily="49" charset="-122"/>
                <a:ea typeface="楷体_GB2312" pitchFamily="49" charset="-122"/>
              </a:rPr>
              <a:t>＃</a:t>
            </a:r>
            <a:r>
              <a:rPr kumimoji="1" lang="en-US" altLang="zh-CN" sz="2800">
                <a:solidFill>
                  <a:srgbClr val="FF0000"/>
                </a:solidFill>
                <a:latin typeface="楷体_GB2312" pitchFamily="49" charset="-122"/>
                <a:ea typeface="楷体_GB2312" pitchFamily="49" charset="-122"/>
              </a:rPr>
              <a:t>define</a:t>
            </a:r>
            <a:r>
              <a:rPr kumimoji="1" lang="zh-CN" altLang="en-US" sz="2800">
                <a:solidFill>
                  <a:srgbClr val="FF0000"/>
                </a:solidFill>
                <a:latin typeface="楷体_GB2312" pitchFamily="49" charset="-122"/>
                <a:ea typeface="楷体_GB2312" pitchFamily="49" charset="-122"/>
              </a:rPr>
              <a:t>是宏定义命令</a:t>
            </a:r>
            <a:r>
              <a:rPr kumimoji="1" lang="zh-CN" altLang="en-US" sz="2800">
                <a:solidFill>
                  <a:srgbClr val="000099"/>
                </a:solidFill>
                <a:latin typeface="楷体_GB2312" pitchFamily="49" charset="-122"/>
                <a:ea typeface="楷体_GB2312" pitchFamily="49" charset="-122"/>
              </a:rPr>
              <a:t>。</a:t>
            </a:r>
          </a:p>
        </p:txBody>
      </p:sp>
    </p:spTree>
    <p:extLst>
      <p:ext uri="{BB962C8B-B14F-4D97-AF65-F5344CB8AC3E}">
        <p14:creationId xmlns:p14="http://schemas.microsoft.com/office/powerpoint/2010/main" val="973269248"/>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2355"/>
                                        </p:tgtEl>
                                        <p:attrNameLst>
                                          <p:attrName>style.visibility</p:attrName>
                                        </p:attrNameLst>
                                      </p:cBhvr>
                                      <p:to>
                                        <p:strVal val="visible"/>
                                      </p:to>
                                    </p:set>
                                    <p:animEffect transition="in" filter="wipe(left)">
                                      <p:cBhvr>
                                        <p:cTn id="7" dur="1000"/>
                                        <p:tgtEl>
                                          <p:spTgt spid="1252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2356"/>
                                        </p:tgtEl>
                                        <p:attrNameLst>
                                          <p:attrName>style.visibility</p:attrName>
                                        </p:attrNameLst>
                                      </p:cBhvr>
                                      <p:to>
                                        <p:strVal val="visible"/>
                                      </p:to>
                                    </p:set>
                                    <p:animEffect transition="in" filter="wipe(left)">
                                      <p:cBhvr>
                                        <p:cTn id="12" dur="1000"/>
                                        <p:tgtEl>
                                          <p:spTgt spid="1252356"/>
                                        </p:tgtEl>
                                      </p:cBhvr>
                                    </p:animEffect>
                                  </p:childTnLst>
                                </p:cTn>
                              </p:par>
                            </p:childTnLst>
                          </p:cTn>
                        </p:par>
                        <p:par>
                          <p:cTn id="13" fill="hold" nodeType="afterGroup">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252357"/>
                                        </p:tgtEl>
                                        <p:attrNameLst>
                                          <p:attrName>style.visibility</p:attrName>
                                        </p:attrNameLst>
                                      </p:cBhvr>
                                      <p:to>
                                        <p:strVal val="visible"/>
                                      </p:to>
                                    </p:set>
                                    <p:animEffect transition="in" filter="fade">
                                      <p:cBhvr>
                                        <p:cTn id="16" dur="1000"/>
                                        <p:tgtEl>
                                          <p:spTgt spid="1252357"/>
                                        </p:tgtEl>
                                      </p:cBhvr>
                                    </p:animEffect>
                                    <p:anim calcmode="lin" valueType="num">
                                      <p:cBhvr>
                                        <p:cTn id="17" dur="1000" fill="hold"/>
                                        <p:tgtEl>
                                          <p:spTgt spid="1252357"/>
                                        </p:tgtEl>
                                        <p:attrNameLst>
                                          <p:attrName>ppt_x</p:attrName>
                                        </p:attrNameLst>
                                      </p:cBhvr>
                                      <p:tavLst>
                                        <p:tav tm="0">
                                          <p:val>
                                            <p:strVal val="#ppt_x"/>
                                          </p:val>
                                        </p:tav>
                                        <p:tav tm="100000">
                                          <p:val>
                                            <p:strVal val="#ppt_x"/>
                                          </p:val>
                                        </p:tav>
                                      </p:tavLst>
                                    </p:anim>
                                    <p:anim calcmode="lin" valueType="num">
                                      <p:cBhvr>
                                        <p:cTn id="18" dur="1000" fill="hold"/>
                                        <p:tgtEl>
                                          <p:spTgt spid="1252357"/>
                                        </p:tgtEl>
                                        <p:attrNameLst>
                                          <p:attrName>ppt_y</p:attrName>
                                        </p:attrNameLst>
                                      </p:cBhvr>
                                      <p:tavLst>
                                        <p:tav tm="0">
                                          <p:val>
                                            <p:strVal val="#ppt_y-.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52358"/>
                                        </p:tgtEl>
                                        <p:attrNameLst>
                                          <p:attrName>style.visibility</p:attrName>
                                        </p:attrNameLst>
                                      </p:cBhvr>
                                      <p:to>
                                        <p:strVal val="visible"/>
                                      </p:to>
                                    </p:set>
                                    <p:animEffect transition="in" filter="blinds(horizontal)">
                                      <p:cBhvr>
                                        <p:cTn id="23" dur="500"/>
                                        <p:tgtEl>
                                          <p:spTgt spid="1252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2355" grpId="0" autoUpdateAnimBg="0"/>
      <p:bldP spid="1252356" grpId="0" autoUpdateAnimBg="0"/>
      <p:bldP spid="1252357" grpId="0" animBg="1"/>
      <p:bldP spid="12523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ChangeArrowheads="1"/>
          </p:cNvSpPr>
          <p:nvPr/>
        </p:nvSpPr>
        <p:spPr bwMode="auto">
          <a:xfrm>
            <a:off x="323850" y="1196975"/>
            <a:ext cx="882015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2800">
                <a:solidFill>
                  <a:srgbClr val="663300"/>
                </a:solidFill>
                <a:latin typeface="楷体_GB2312" pitchFamily="49" charset="-122"/>
                <a:ea typeface="楷体_GB2312" pitchFamily="49" charset="-122"/>
              </a:rPr>
              <a:t>#include &lt;stdio.h&gt;</a:t>
            </a:r>
          </a:p>
          <a:p>
            <a:pPr algn="l"/>
            <a:r>
              <a:rPr kumimoji="1" lang="en-US" altLang="zh-CN" sz="2800" b="1">
                <a:solidFill>
                  <a:srgbClr val="006600"/>
                </a:solidFill>
                <a:latin typeface="楷体_GB2312" pitchFamily="49" charset="-122"/>
                <a:ea typeface="楷体_GB2312" pitchFamily="49" charset="-122"/>
              </a:rPr>
              <a:t>#define PI 3.1415926</a:t>
            </a:r>
          </a:p>
          <a:p>
            <a:pPr algn="l"/>
            <a:r>
              <a:rPr kumimoji="1" lang="en-US" altLang="zh-CN" sz="2800">
                <a:solidFill>
                  <a:srgbClr val="663300"/>
                </a:solidFill>
                <a:latin typeface="楷体_GB2312" pitchFamily="49" charset="-122"/>
                <a:ea typeface="楷体_GB2312" pitchFamily="49" charset="-122"/>
              </a:rPr>
              <a:t>  void main()</a:t>
            </a:r>
          </a:p>
          <a:p>
            <a:pPr algn="l"/>
            <a:r>
              <a:rPr kumimoji="1" lang="en-US" altLang="zh-CN" sz="2800">
                <a:solidFill>
                  <a:srgbClr val="663300"/>
                </a:solidFill>
                <a:latin typeface="楷体_GB2312" pitchFamily="49" charset="-122"/>
                <a:ea typeface="楷体_GB2312" pitchFamily="49" charset="-122"/>
              </a:rPr>
              <a:t>    {float l,s,r,v;</a:t>
            </a:r>
          </a:p>
          <a:p>
            <a:pPr algn="l"/>
            <a:r>
              <a:rPr kumimoji="1" lang="en-US" altLang="zh-CN" sz="2800">
                <a:solidFill>
                  <a:srgbClr val="663300"/>
                </a:solidFill>
                <a:latin typeface="楷体_GB2312" pitchFamily="49" charset="-122"/>
                <a:ea typeface="楷体_GB2312" pitchFamily="49" charset="-122"/>
              </a:rPr>
              <a:t>     printf("input radius:");</a:t>
            </a:r>
          </a:p>
          <a:p>
            <a:pPr algn="l"/>
            <a:r>
              <a:rPr kumimoji="1" lang="en-US" altLang="zh-CN" sz="2800">
                <a:solidFill>
                  <a:srgbClr val="663300"/>
                </a:solidFill>
                <a:latin typeface="楷体_GB2312" pitchFamily="49" charset="-122"/>
                <a:ea typeface="楷体_GB2312" pitchFamily="49" charset="-122"/>
              </a:rPr>
              <a:t>     scanf("%f",&amp;r);</a:t>
            </a:r>
          </a:p>
          <a:p>
            <a:pPr algn="l"/>
            <a:r>
              <a:rPr kumimoji="1" lang="en-US" altLang="zh-CN" sz="2800">
                <a:solidFill>
                  <a:srgbClr val="663300"/>
                </a:solidFill>
                <a:latin typeface="楷体_GB2312" pitchFamily="49" charset="-122"/>
                <a:ea typeface="楷体_GB2312" pitchFamily="49" charset="-122"/>
              </a:rPr>
              <a:t>     l=2.0*</a:t>
            </a:r>
            <a:r>
              <a:rPr kumimoji="1" lang="en-US" altLang="zh-CN" sz="2800">
                <a:solidFill>
                  <a:srgbClr val="006600"/>
                </a:solidFill>
                <a:latin typeface="楷体_GB2312" pitchFamily="49" charset="-122"/>
                <a:ea typeface="楷体_GB2312" pitchFamily="49" charset="-122"/>
              </a:rPr>
              <a:t>PI</a:t>
            </a:r>
            <a:r>
              <a:rPr kumimoji="1" lang="en-US" altLang="zh-CN" sz="2800">
                <a:solidFill>
                  <a:srgbClr val="663300"/>
                </a:solidFill>
                <a:latin typeface="楷体_GB2312" pitchFamily="49" charset="-122"/>
                <a:ea typeface="楷体_GB2312" pitchFamily="49" charset="-122"/>
              </a:rPr>
              <a:t>*r;</a:t>
            </a:r>
          </a:p>
          <a:p>
            <a:pPr algn="l"/>
            <a:r>
              <a:rPr kumimoji="1" lang="en-US" altLang="zh-CN" sz="2800">
                <a:solidFill>
                  <a:srgbClr val="663300"/>
                </a:solidFill>
                <a:latin typeface="楷体_GB2312" pitchFamily="49" charset="-122"/>
                <a:ea typeface="楷体_GB2312" pitchFamily="49" charset="-122"/>
              </a:rPr>
              <a:t>     s=</a:t>
            </a:r>
            <a:r>
              <a:rPr kumimoji="1" lang="en-US" altLang="zh-CN" sz="2800">
                <a:solidFill>
                  <a:srgbClr val="006600"/>
                </a:solidFill>
                <a:latin typeface="楷体_GB2312" pitchFamily="49" charset="-122"/>
                <a:ea typeface="楷体_GB2312" pitchFamily="49" charset="-122"/>
              </a:rPr>
              <a:t>PI</a:t>
            </a:r>
            <a:r>
              <a:rPr kumimoji="1" lang="en-US" altLang="zh-CN" sz="2800">
                <a:solidFill>
                  <a:srgbClr val="663300"/>
                </a:solidFill>
                <a:latin typeface="楷体_GB2312" pitchFamily="49" charset="-122"/>
                <a:ea typeface="楷体_GB2312" pitchFamily="49" charset="-122"/>
              </a:rPr>
              <a:t>*r*r;</a:t>
            </a:r>
          </a:p>
          <a:p>
            <a:pPr algn="l"/>
            <a:r>
              <a:rPr kumimoji="1" lang="en-US" altLang="zh-CN" sz="2800">
                <a:solidFill>
                  <a:srgbClr val="663300"/>
                </a:solidFill>
                <a:latin typeface="楷体_GB2312" pitchFamily="49" charset="-122"/>
                <a:ea typeface="楷体_GB2312" pitchFamily="49" charset="-122"/>
              </a:rPr>
              <a:t>     v=4.0/3*</a:t>
            </a:r>
            <a:r>
              <a:rPr kumimoji="1" lang="en-US" altLang="zh-CN" sz="2800">
                <a:solidFill>
                  <a:srgbClr val="006600"/>
                </a:solidFill>
                <a:latin typeface="楷体_GB2312" pitchFamily="49" charset="-122"/>
                <a:ea typeface="楷体_GB2312" pitchFamily="49" charset="-122"/>
              </a:rPr>
              <a:t>PI</a:t>
            </a:r>
            <a:r>
              <a:rPr kumimoji="1" lang="en-US" altLang="zh-CN" sz="2800">
                <a:solidFill>
                  <a:srgbClr val="663300"/>
                </a:solidFill>
                <a:latin typeface="楷体_GB2312" pitchFamily="49" charset="-122"/>
                <a:ea typeface="楷体_GB2312" pitchFamily="49" charset="-122"/>
              </a:rPr>
              <a:t>*r*r*r;</a:t>
            </a:r>
          </a:p>
          <a:p>
            <a:pPr algn="l"/>
            <a:r>
              <a:rPr kumimoji="1" lang="en-US" altLang="zh-CN" sz="2800">
                <a:solidFill>
                  <a:srgbClr val="663300"/>
                </a:solidFill>
                <a:latin typeface="楷体_GB2312" pitchFamily="49" charset="-122"/>
                <a:ea typeface="楷体_GB2312" pitchFamily="49" charset="-122"/>
              </a:rPr>
              <a:t>printf("l=%10.4f\ns=%10.4f\nv=%10.4f\n",l,s,v);</a:t>
            </a:r>
          </a:p>
          <a:p>
            <a:pPr algn="l"/>
            <a:r>
              <a:rPr kumimoji="1" lang="en-US" altLang="zh-CN" sz="2800">
                <a:solidFill>
                  <a:srgbClr val="663300"/>
                </a:solidFill>
                <a:latin typeface="楷体_GB2312" pitchFamily="49" charset="-122"/>
                <a:ea typeface="楷体_GB2312" pitchFamily="49" charset="-122"/>
              </a:rPr>
              <a:t>}</a:t>
            </a:r>
          </a:p>
        </p:txBody>
      </p:sp>
      <p:sp>
        <p:nvSpPr>
          <p:cNvPr id="1253379" name="Rectangle 3"/>
          <p:cNvSpPr>
            <a:spLocks noChangeArrowheads="1"/>
          </p:cNvSpPr>
          <p:nvPr/>
        </p:nvSpPr>
        <p:spPr bwMode="auto">
          <a:xfrm>
            <a:off x="395288" y="476252"/>
            <a:ext cx="5695950" cy="688975"/>
          </a:xfrm>
          <a:prstGeom prst="rect">
            <a:avLst/>
          </a:prstGeom>
          <a:noFill/>
          <a:ln w="9525" algn="ctr">
            <a:noFill/>
            <a:miter lim="800000"/>
            <a:headEnd/>
            <a:tailEnd/>
          </a:ln>
          <a:effectLst/>
        </p:spPr>
        <p:txBody>
          <a:bodyPr wrap="none" lIns="92075" tIns="154800" rIns="92075" bIns="46038" anchor="ctr">
            <a:spAutoFit/>
            <a:flatTx/>
          </a:bodyPr>
          <a:lstStyle/>
          <a:p>
            <a:pPr algn="l">
              <a:defRPr/>
            </a:pPr>
            <a:r>
              <a:rPr kumimoji="1" lang="zh-CN" altLang="en-US" sz="3200" b="1" dirty="0" smtClean="0">
                <a:solidFill>
                  <a:srgbClr val="663300"/>
                </a:solidFill>
                <a:latin typeface="宋体" pitchFamily="2" charset="-122"/>
              </a:rPr>
              <a:t>例</a:t>
            </a:r>
            <a:r>
              <a:rPr kumimoji="1" lang="en-US" altLang="zh-CN" sz="3200" b="1" dirty="0">
                <a:solidFill>
                  <a:srgbClr val="663300"/>
                </a:solidFill>
                <a:latin typeface="宋体" pitchFamily="2" charset="-122"/>
              </a:rPr>
              <a:t>7</a:t>
            </a:r>
            <a:r>
              <a:rPr kumimoji="1" lang="en-US" altLang="zh-CN" sz="3200" b="1" dirty="0" smtClean="0">
                <a:solidFill>
                  <a:srgbClr val="663300"/>
                </a:solidFill>
                <a:latin typeface="宋体" pitchFamily="2" charset="-122"/>
              </a:rPr>
              <a:t>.1 </a:t>
            </a:r>
            <a:r>
              <a:rPr kumimoji="1" lang="zh-CN" altLang="en-US" sz="3200" b="1" dirty="0">
                <a:solidFill>
                  <a:srgbClr val="663300"/>
                </a:solidFill>
                <a:latin typeface="宋体" pitchFamily="2" charset="-122"/>
              </a:rPr>
              <a:t>使用不带参数的宏定义</a:t>
            </a:r>
            <a:r>
              <a:rPr kumimoji="1" lang="zh-CN" altLang="en-US" sz="3200" b="1" dirty="0">
                <a:solidFill>
                  <a:srgbClr val="663300"/>
                </a:solidFill>
                <a:effectLst>
                  <a:outerShdw blurRad="38100" dist="38100" dir="2700000" algn="tl">
                    <a:srgbClr val="C0C0C0"/>
                  </a:outerShdw>
                </a:effectLst>
                <a:latin typeface="宋体" pitchFamily="2" charset="-122"/>
              </a:rPr>
              <a:t> </a:t>
            </a:r>
          </a:p>
        </p:txBody>
      </p:sp>
    </p:spTree>
    <p:extLst>
      <p:ext uri="{BB962C8B-B14F-4D97-AF65-F5344CB8AC3E}">
        <p14:creationId xmlns:p14="http://schemas.microsoft.com/office/powerpoint/2010/main" val="396929809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3378"/>
                                        </p:tgtEl>
                                        <p:attrNameLst>
                                          <p:attrName>style.visibility</p:attrName>
                                        </p:attrNameLst>
                                      </p:cBhvr>
                                      <p:to>
                                        <p:strVal val="visible"/>
                                      </p:to>
                                    </p:set>
                                    <p:animEffect transition="in" filter="wipe(up)">
                                      <p:cBhvr>
                                        <p:cTn id="7" dur="1000"/>
                                        <p:tgtEl>
                                          <p:spTgt spid="1253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7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ChangeArrowheads="1"/>
          </p:cNvSpPr>
          <p:nvPr/>
        </p:nvSpPr>
        <p:spPr bwMode="auto">
          <a:xfrm>
            <a:off x="468315" y="908052"/>
            <a:ext cx="453548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r>
              <a:rPr kumimoji="1" lang="en-US" altLang="zh-CN" sz="2800">
                <a:solidFill>
                  <a:srgbClr val="663300"/>
                </a:solidFill>
                <a:latin typeface="楷体_GB2312" pitchFamily="49" charset="-122"/>
                <a:ea typeface="楷体_GB2312" pitchFamily="49" charset="-122"/>
              </a:rPr>
              <a:t>input radius: </a:t>
            </a:r>
            <a:r>
              <a:rPr kumimoji="1" lang="en-US" altLang="zh-CN" sz="2800" u="sng">
                <a:solidFill>
                  <a:srgbClr val="FF0000"/>
                </a:solidFill>
              </a:rPr>
              <a:t>4↙</a:t>
            </a:r>
            <a:r>
              <a:rPr kumimoji="1" lang="en-US" altLang="zh-CN" sz="4400">
                <a:solidFill>
                  <a:srgbClr val="4D4D4D"/>
                </a:solidFill>
              </a:rPr>
              <a:t> </a:t>
            </a:r>
            <a:r>
              <a:rPr kumimoji="1" lang="en-US" altLang="zh-CN" sz="2800">
                <a:solidFill>
                  <a:srgbClr val="663300"/>
                </a:solidFill>
                <a:latin typeface="楷体_GB2312" pitchFamily="49" charset="-122"/>
                <a:ea typeface="楷体_GB2312" pitchFamily="49" charset="-122"/>
              </a:rPr>
              <a:t>  </a:t>
            </a:r>
          </a:p>
        </p:txBody>
      </p:sp>
      <p:sp>
        <p:nvSpPr>
          <p:cNvPr id="1254403" name="Rectangle 3"/>
          <p:cNvSpPr>
            <a:spLocks noChangeArrowheads="1"/>
          </p:cNvSpPr>
          <p:nvPr/>
        </p:nvSpPr>
        <p:spPr bwMode="auto">
          <a:xfrm>
            <a:off x="250827" y="404815"/>
            <a:ext cx="3040063" cy="688975"/>
          </a:xfrm>
          <a:prstGeom prst="rect">
            <a:avLst/>
          </a:prstGeom>
          <a:noFill/>
          <a:ln w="9525" algn="ctr">
            <a:noFill/>
            <a:miter lim="800000"/>
            <a:headEnd/>
            <a:tailEnd/>
          </a:ln>
          <a:effectLst/>
        </p:spPr>
        <p:txBody>
          <a:bodyPr wrap="none" lIns="92075" tIns="154800" rIns="92075" bIns="46038" anchor="ctr">
            <a:spAutoFit/>
          </a:bodyPr>
          <a:lstStyle/>
          <a:p>
            <a:pPr algn="l">
              <a:defRPr/>
            </a:pPr>
            <a:r>
              <a:rPr kumimoji="1" lang="zh-CN" altLang="en-US" sz="3200" b="1">
                <a:solidFill>
                  <a:schemeClr val="accent2"/>
                </a:solidFill>
                <a:latin typeface="宋体" pitchFamily="2" charset="-122"/>
              </a:rPr>
              <a:t>运行情况如下：</a:t>
            </a:r>
            <a:endParaRPr kumimoji="1" lang="zh-CN" altLang="en-US" sz="3200" b="1">
              <a:solidFill>
                <a:schemeClr val="accent2"/>
              </a:solidFill>
              <a:effectLst>
                <a:outerShdw blurRad="38100" dist="38100" dir="2700000" algn="tl">
                  <a:srgbClr val="C0C0C0"/>
                </a:outerShdw>
              </a:effectLst>
              <a:latin typeface="宋体" pitchFamily="2" charset="-122"/>
            </a:endParaRPr>
          </a:p>
        </p:txBody>
      </p:sp>
      <p:sp>
        <p:nvSpPr>
          <p:cNvPr id="1254404" name="Rectangle 4"/>
          <p:cNvSpPr>
            <a:spLocks noChangeArrowheads="1"/>
          </p:cNvSpPr>
          <p:nvPr/>
        </p:nvSpPr>
        <p:spPr bwMode="auto">
          <a:xfrm>
            <a:off x="4356100" y="333375"/>
            <a:ext cx="3024188" cy="172720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chemeClr val="bg1"/>
                </a:solidFill>
                <a:latin typeface="楷体_GB2312" pitchFamily="49" charset="-122"/>
                <a:ea typeface="楷体_GB2312" pitchFamily="49" charset="-122"/>
              </a:rPr>
              <a:t>1=25.1328</a:t>
            </a:r>
          </a:p>
          <a:p>
            <a:pPr algn="l">
              <a:spcBef>
                <a:spcPct val="20000"/>
              </a:spcBef>
            </a:pPr>
            <a:r>
              <a:rPr kumimoji="1" lang="en-US" altLang="zh-CN" sz="2800">
                <a:solidFill>
                  <a:schemeClr val="bg1"/>
                </a:solidFill>
                <a:latin typeface="楷体_GB2312" pitchFamily="49" charset="-122"/>
                <a:ea typeface="楷体_GB2312" pitchFamily="49" charset="-122"/>
              </a:rPr>
              <a:t>s=50.2655</a:t>
            </a:r>
          </a:p>
          <a:p>
            <a:pPr algn="l">
              <a:spcBef>
                <a:spcPct val="20000"/>
              </a:spcBef>
            </a:pPr>
            <a:r>
              <a:rPr kumimoji="1" lang="en-US" altLang="zh-CN" sz="2800">
                <a:solidFill>
                  <a:schemeClr val="bg1"/>
                </a:solidFill>
                <a:latin typeface="楷体_GB2312" pitchFamily="49" charset="-122"/>
                <a:ea typeface="楷体_GB2312" pitchFamily="49" charset="-122"/>
              </a:rPr>
              <a:t>v=150.7966</a:t>
            </a:r>
            <a:endParaRPr kumimoji="1" lang="en-US" altLang="zh-CN" sz="4400">
              <a:solidFill>
                <a:schemeClr val="bg1"/>
              </a:solidFill>
            </a:endParaRPr>
          </a:p>
        </p:txBody>
      </p:sp>
      <p:sp>
        <p:nvSpPr>
          <p:cNvPr id="1254405" name="Rectangle 5"/>
          <p:cNvSpPr>
            <a:spLocks noChangeArrowheads="1"/>
          </p:cNvSpPr>
          <p:nvPr/>
        </p:nvSpPr>
        <p:spPr bwMode="auto">
          <a:xfrm>
            <a:off x="539752" y="2349502"/>
            <a:ext cx="8207375" cy="345757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(1) </a:t>
            </a:r>
            <a:r>
              <a:rPr kumimoji="1" lang="zh-CN" altLang="en-US" sz="2800">
                <a:solidFill>
                  <a:schemeClr val="accent2"/>
                </a:solidFill>
                <a:latin typeface="楷体_GB2312" pitchFamily="49" charset="-122"/>
                <a:ea typeface="楷体_GB2312" pitchFamily="49" charset="-122"/>
              </a:rPr>
              <a:t>宏名一般习惯用大写字母表示，以便与变量名相区别。但这并非规定，也可用小写字母。</a:t>
            </a:r>
          </a:p>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(2) </a:t>
            </a:r>
            <a:r>
              <a:rPr kumimoji="1" lang="zh-CN" altLang="en-US" sz="2800">
                <a:solidFill>
                  <a:schemeClr val="accent2"/>
                </a:solidFill>
                <a:latin typeface="楷体_GB2312" pitchFamily="49" charset="-122"/>
                <a:ea typeface="楷体_GB2312" pitchFamily="49" charset="-122"/>
              </a:rPr>
              <a:t>使用宏名代替一个字符串，可以减少程序中重复书写某些字符串的工作量。</a:t>
            </a:r>
          </a:p>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(3) </a:t>
            </a:r>
            <a:r>
              <a:rPr kumimoji="1" lang="zh-CN" altLang="en-US" sz="2800">
                <a:solidFill>
                  <a:schemeClr val="accent2"/>
                </a:solidFill>
                <a:latin typeface="楷体_GB2312" pitchFamily="49" charset="-122"/>
                <a:ea typeface="楷体_GB2312" pitchFamily="49" charset="-122"/>
              </a:rPr>
              <a:t>宏定义是用宏名代替一个字符串，只作简单置换，不作正确性检查。只有在编译已被宏展开后的源程序时才会发现语法错误并报错。</a:t>
            </a:r>
          </a:p>
        </p:txBody>
      </p:sp>
      <p:sp>
        <p:nvSpPr>
          <p:cNvPr id="1254406" name="Rectangle 6"/>
          <p:cNvSpPr>
            <a:spLocks noChangeArrowheads="1"/>
          </p:cNvSpPr>
          <p:nvPr/>
        </p:nvSpPr>
        <p:spPr bwMode="auto">
          <a:xfrm>
            <a:off x="325438" y="1412875"/>
            <a:ext cx="1421864" cy="793730"/>
          </a:xfrm>
          <a:prstGeom prst="rect">
            <a:avLst/>
          </a:prstGeom>
          <a:noFill/>
          <a:ln w="9525" algn="ctr">
            <a:noFill/>
            <a:miter lim="800000"/>
            <a:headEnd/>
            <a:tailEnd/>
          </a:ln>
          <a:effectLst/>
        </p:spPr>
        <p:txBody>
          <a:bodyPr wrap="none" lIns="92075" tIns="154800" rIns="92075" bIns="46038">
            <a:spAutoFit/>
            <a:flatTx/>
          </a:bodyPr>
          <a:lstStyle/>
          <a:p>
            <a:pPr defTabSz="762000" eaLnBrk="0" hangingPunct="0">
              <a:lnSpc>
                <a:spcPct val="120000"/>
              </a:lnSpc>
              <a:spcBef>
                <a:spcPct val="5000"/>
              </a:spcBef>
              <a:defRPr/>
            </a:pPr>
            <a:r>
              <a:rPr kumimoji="1" lang="zh-CN" altLang="en-US" sz="3200" b="1" u="sng">
                <a:solidFill>
                  <a:srgbClr val="CC0000"/>
                </a:solidFill>
                <a:effectLst>
                  <a:outerShdw blurRad="38100" dist="38100" dir="2700000" algn="tl">
                    <a:srgbClr val="C0C0C0"/>
                  </a:outerShdw>
                </a:effectLst>
                <a:latin typeface="方正姚体" pitchFamily="2" charset="-122"/>
                <a:ea typeface="方正姚体" pitchFamily="2" charset="-122"/>
              </a:rPr>
              <a:t>说明：</a:t>
            </a:r>
          </a:p>
        </p:txBody>
      </p:sp>
    </p:spTree>
    <p:extLst>
      <p:ext uri="{BB962C8B-B14F-4D97-AF65-F5344CB8AC3E}">
        <p14:creationId xmlns:p14="http://schemas.microsoft.com/office/powerpoint/2010/main" val="98129212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4402"/>
                                        </p:tgtEl>
                                        <p:attrNameLst>
                                          <p:attrName>style.visibility</p:attrName>
                                        </p:attrNameLst>
                                      </p:cBhvr>
                                      <p:to>
                                        <p:strVal val="visible"/>
                                      </p:to>
                                    </p:set>
                                    <p:animEffect transition="in" filter="wipe(up)">
                                      <p:cBhvr>
                                        <p:cTn id="7" dur="1000"/>
                                        <p:tgtEl>
                                          <p:spTgt spid="1254402"/>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54404"/>
                                        </p:tgtEl>
                                        <p:attrNameLst>
                                          <p:attrName>style.visibility</p:attrName>
                                        </p:attrNameLst>
                                      </p:cBhvr>
                                      <p:to>
                                        <p:strVal val="visible"/>
                                      </p:to>
                                    </p:set>
                                    <p:animEffect transition="in" filter="wipe(up)">
                                      <p:cBhvr>
                                        <p:cTn id="11" dur="1000"/>
                                        <p:tgtEl>
                                          <p:spTgt spid="12544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1254406"/>
                                        </p:tgtEl>
                                        <p:attrNameLst>
                                          <p:attrName>style.visibility</p:attrName>
                                        </p:attrNameLst>
                                      </p:cBhvr>
                                      <p:to>
                                        <p:strVal val="visible"/>
                                      </p:to>
                                    </p:set>
                                    <p:anim calcmode="lin" valueType="num">
                                      <p:cBhvr>
                                        <p:cTn id="16" dur="1000" fill="hold"/>
                                        <p:tgtEl>
                                          <p:spTgt spid="1254406"/>
                                        </p:tgtEl>
                                        <p:attrNameLst>
                                          <p:attrName>ppt_w</p:attrName>
                                        </p:attrNameLst>
                                      </p:cBhvr>
                                      <p:tavLst>
                                        <p:tav tm="0">
                                          <p:val>
                                            <p:strVal val="#ppt_w*0.70"/>
                                          </p:val>
                                        </p:tav>
                                        <p:tav tm="100000">
                                          <p:val>
                                            <p:strVal val="#ppt_w"/>
                                          </p:val>
                                        </p:tav>
                                      </p:tavLst>
                                    </p:anim>
                                    <p:anim calcmode="lin" valueType="num">
                                      <p:cBhvr>
                                        <p:cTn id="17" dur="1000" fill="hold"/>
                                        <p:tgtEl>
                                          <p:spTgt spid="1254406"/>
                                        </p:tgtEl>
                                        <p:attrNameLst>
                                          <p:attrName>ppt_h</p:attrName>
                                        </p:attrNameLst>
                                      </p:cBhvr>
                                      <p:tavLst>
                                        <p:tav tm="0">
                                          <p:val>
                                            <p:strVal val="#ppt_h"/>
                                          </p:val>
                                        </p:tav>
                                        <p:tav tm="100000">
                                          <p:val>
                                            <p:strVal val="#ppt_h"/>
                                          </p:val>
                                        </p:tav>
                                      </p:tavLst>
                                    </p:anim>
                                    <p:animEffect transition="in" filter="fade">
                                      <p:cBhvr>
                                        <p:cTn id="18" dur="1000"/>
                                        <p:tgtEl>
                                          <p:spTgt spid="12544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54405"/>
                                        </p:tgtEl>
                                        <p:attrNameLst>
                                          <p:attrName>style.visibility</p:attrName>
                                        </p:attrNameLst>
                                      </p:cBhvr>
                                      <p:to>
                                        <p:strVal val="visible"/>
                                      </p:to>
                                    </p:set>
                                    <p:animEffect transition="in" filter="blinds(horizontal)">
                                      <p:cBhvr>
                                        <p:cTn id="23" dur="500"/>
                                        <p:tgtEl>
                                          <p:spTgt spid="1254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2" grpId="0" autoUpdateAnimBg="0"/>
      <p:bldP spid="1254404" grpId="0" animBg="1" autoUpdateAnimBg="0"/>
      <p:bldP spid="1254405" grpId="0" animBg="1"/>
      <p:bldP spid="12544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ChangeArrowheads="1"/>
          </p:cNvSpPr>
          <p:nvPr/>
        </p:nvSpPr>
        <p:spPr bwMode="auto">
          <a:xfrm>
            <a:off x="539752" y="1412875"/>
            <a:ext cx="8207375" cy="40322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(4) </a:t>
            </a:r>
            <a:r>
              <a:rPr kumimoji="1" lang="zh-CN" altLang="en-US" sz="2800">
                <a:solidFill>
                  <a:schemeClr val="accent2"/>
                </a:solidFill>
                <a:latin typeface="楷体_GB2312" pitchFamily="49" charset="-122"/>
                <a:ea typeface="楷体_GB2312" pitchFamily="49" charset="-122"/>
              </a:rPr>
              <a:t>宏定义不是Ｃ语句，不必在行末加分号。如果加了分号则会连分号一起进行置换。</a:t>
            </a:r>
          </a:p>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(5) </a:t>
            </a:r>
            <a:r>
              <a:rPr kumimoji="1" lang="zh-CN" altLang="en-US" sz="2800">
                <a:solidFill>
                  <a:srgbClr val="006600"/>
                </a:solidFill>
                <a:latin typeface="楷体_GB2312" pitchFamily="49" charset="-122"/>
                <a:ea typeface="楷体_GB2312" pitchFamily="49" charset="-122"/>
              </a:rPr>
              <a:t>＃</a:t>
            </a:r>
            <a:r>
              <a:rPr kumimoji="1" lang="en-US" altLang="zh-CN" sz="2800" b="1">
                <a:solidFill>
                  <a:srgbClr val="006600"/>
                </a:solidFill>
                <a:latin typeface="楷体_GB2312" pitchFamily="49" charset="-122"/>
                <a:ea typeface="楷体_GB2312" pitchFamily="49" charset="-122"/>
              </a:rPr>
              <a:t>define</a:t>
            </a:r>
            <a:r>
              <a:rPr kumimoji="1" lang="zh-CN" altLang="en-US" sz="2800">
                <a:solidFill>
                  <a:schemeClr val="accent2"/>
                </a:solidFill>
                <a:latin typeface="楷体_GB2312" pitchFamily="49" charset="-122"/>
                <a:ea typeface="楷体_GB2312" pitchFamily="49" charset="-122"/>
              </a:rPr>
              <a:t>命令出现在程序中函数的外面，宏名的有效范围为定义命令之后到本源文件结束。通常，</a:t>
            </a:r>
            <a:r>
              <a:rPr kumimoji="1" lang="zh-CN" altLang="en-US" sz="2800">
                <a:solidFill>
                  <a:srgbClr val="006600"/>
                </a:solidFill>
                <a:latin typeface="楷体_GB2312" pitchFamily="49" charset="-122"/>
                <a:ea typeface="楷体_GB2312" pitchFamily="49" charset="-122"/>
              </a:rPr>
              <a:t>＃</a:t>
            </a:r>
            <a:r>
              <a:rPr kumimoji="1" lang="en-US" altLang="zh-CN" sz="2800" b="1">
                <a:solidFill>
                  <a:srgbClr val="006600"/>
                </a:solidFill>
                <a:latin typeface="楷体_GB2312" pitchFamily="49" charset="-122"/>
                <a:ea typeface="楷体_GB2312" pitchFamily="49" charset="-122"/>
              </a:rPr>
              <a:t>define</a:t>
            </a:r>
            <a:r>
              <a:rPr kumimoji="1" lang="zh-CN" altLang="en-US" sz="2800">
                <a:solidFill>
                  <a:schemeClr val="accent2"/>
                </a:solidFill>
                <a:latin typeface="楷体_GB2312" pitchFamily="49" charset="-122"/>
                <a:ea typeface="楷体_GB2312" pitchFamily="49" charset="-122"/>
              </a:rPr>
              <a:t>命令写在文件开头，函数之前，作为文件一部分，在此文件范围内有效。</a:t>
            </a:r>
          </a:p>
          <a:p>
            <a:pPr marL="342900" indent="-342900" defTabSz="762000" eaLnBrk="0" hangingPunct="0">
              <a:spcBef>
                <a:spcPct val="20000"/>
              </a:spcBef>
              <a:defRPr/>
            </a:pPr>
            <a:r>
              <a:rPr kumimoji="1" lang="en-US" altLang="zh-CN" sz="2800">
                <a:solidFill>
                  <a:schemeClr val="accent2"/>
                </a:solidFill>
                <a:latin typeface="楷体_GB2312" pitchFamily="49" charset="-122"/>
                <a:ea typeface="楷体_GB2312" pitchFamily="49" charset="-122"/>
              </a:rPr>
              <a:t>(6) </a:t>
            </a:r>
            <a:r>
              <a:rPr kumimoji="1" lang="zh-CN" altLang="en-US" sz="2800">
                <a:solidFill>
                  <a:schemeClr val="accent2"/>
                </a:solidFill>
                <a:latin typeface="楷体_GB2312" pitchFamily="49" charset="-122"/>
                <a:ea typeface="楷体_GB2312" pitchFamily="49" charset="-122"/>
              </a:rPr>
              <a:t>可以用</a:t>
            </a:r>
            <a:r>
              <a:rPr kumimoji="1" lang="zh-CN" altLang="en-US" sz="2800">
                <a:solidFill>
                  <a:srgbClr val="006600"/>
                </a:solidFill>
                <a:latin typeface="楷体_GB2312" pitchFamily="49" charset="-122"/>
                <a:ea typeface="楷体_GB2312" pitchFamily="49" charset="-122"/>
              </a:rPr>
              <a:t>＃</a:t>
            </a:r>
            <a:r>
              <a:rPr kumimoji="1" lang="en-US" altLang="zh-CN" sz="2800">
                <a:solidFill>
                  <a:srgbClr val="006600"/>
                </a:solidFill>
                <a:latin typeface="楷体_GB2312" pitchFamily="49" charset="-122"/>
                <a:ea typeface="楷体_GB2312" pitchFamily="49" charset="-122"/>
              </a:rPr>
              <a:t>un</a:t>
            </a:r>
            <a:r>
              <a:rPr kumimoji="1" lang="en-US" altLang="zh-CN" sz="2800" b="1">
                <a:solidFill>
                  <a:srgbClr val="006600"/>
                </a:solidFill>
                <a:latin typeface="楷体_GB2312" pitchFamily="49" charset="-122"/>
                <a:ea typeface="楷体_GB2312" pitchFamily="49" charset="-122"/>
              </a:rPr>
              <a:t>def</a:t>
            </a:r>
            <a:r>
              <a:rPr kumimoji="1" lang="zh-CN" altLang="en-US" sz="2800">
                <a:solidFill>
                  <a:schemeClr val="accent2"/>
                </a:solidFill>
                <a:latin typeface="楷体_GB2312" pitchFamily="49" charset="-122"/>
                <a:ea typeface="楷体_GB2312" pitchFamily="49" charset="-122"/>
              </a:rPr>
              <a:t>命令终止宏定义的作用域。</a:t>
            </a:r>
          </a:p>
          <a:p>
            <a:pPr marL="342900" indent="-342900" defTabSz="762000" eaLnBrk="0" hangingPunct="0">
              <a:spcBef>
                <a:spcPct val="20000"/>
              </a:spcBef>
              <a:defRPr/>
            </a:pPr>
            <a:r>
              <a:rPr kumimoji="1" lang="zh-CN" altLang="en-US" sz="2800" u="sng">
                <a:solidFill>
                  <a:srgbClr val="CC0000"/>
                </a:solidFill>
                <a:latin typeface="楷体_GB2312" pitchFamily="49" charset="-122"/>
                <a:ea typeface="楷体_GB2312" pitchFamily="49" charset="-122"/>
              </a:rPr>
              <a:t>例如：   </a:t>
            </a:r>
          </a:p>
        </p:txBody>
      </p:sp>
      <p:sp>
        <p:nvSpPr>
          <p:cNvPr id="1255427" name="Rectangle 3"/>
          <p:cNvSpPr>
            <a:spLocks noChangeArrowheads="1"/>
          </p:cNvSpPr>
          <p:nvPr/>
        </p:nvSpPr>
        <p:spPr bwMode="auto">
          <a:xfrm>
            <a:off x="685800" y="549275"/>
            <a:ext cx="1421864" cy="793730"/>
          </a:xfrm>
          <a:prstGeom prst="rect">
            <a:avLst/>
          </a:prstGeom>
          <a:noFill/>
          <a:ln w="9525" algn="ctr">
            <a:noFill/>
            <a:miter lim="800000"/>
            <a:headEnd/>
            <a:tailEnd/>
          </a:ln>
          <a:effectLst/>
        </p:spPr>
        <p:txBody>
          <a:bodyPr wrap="none" lIns="92075" tIns="154800" rIns="92075" bIns="46038">
            <a:spAutoFit/>
            <a:flatTx/>
          </a:bodyPr>
          <a:lstStyle/>
          <a:p>
            <a:pPr defTabSz="762000" eaLnBrk="0" hangingPunct="0">
              <a:lnSpc>
                <a:spcPct val="120000"/>
              </a:lnSpc>
              <a:spcBef>
                <a:spcPct val="5000"/>
              </a:spcBef>
              <a:defRPr/>
            </a:pPr>
            <a:r>
              <a:rPr kumimoji="1" lang="zh-CN" altLang="en-US" sz="3200" b="1" u="sng">
                <a:solidFill>
                  <a:srgbClr val="CC0000"/>
                </a:solidFill>
                <a:effectLst>
                  <a:outerShdw blurRad="38100" dist="38100" dir="2700000" algn="tl">
                    <a:srgbClr val="C0C0C0"/>
                  </a:outerShdw>
                </a:effectLst>
                <a:latin typeface="方正姚体" pitchFamily="2" charset="-122"/>
                <a:ea typeface="方正姚体" pitchFamily="2" charset="-122"/>
              </a:rPr>
              <a:t>说明：</a:t>
            </a:r>
          </a:p>
        </p:txBody>
      </p:sp>
    </p:spTree>
    <p:extLst>
      <p:ext uri="{BB962C8B-B14F-4D97-AF65-F5344CB8AC3E}">
        <p14:creationId xmlns:p14="http://schemas.microsoft.com/office/powerpoint/2010/main" val="1395934426"/>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55427"/>
                                        </p:tgtEl>
                                        <p:attrNameLst>
                                          <p:attrName>style.visibility</p:attrName>
                                        </p:attrNameLst>
                                      </p:cBhvr>
                                      <p:to>
                                        <p:strVal val="visible"/>
                                      </p:to>
                                    </p:set>
                                    <p:anim calcmode="lin" valueType="num">
                                      <p:cBhvr>
                                        <p:cTn id="7" dur="1000" fill="hold"/>
                                        <p:tgtEl>
                                          <p:spTgt spid="1255427"/>
                                        </p:tgtEl>
                                        <p:attrNameLst>
                                          <p:attrName>ppt_w</p:attrName>
                                        </p:attrNameLst>
                                      </p:cBhvr>
                                      <p:tavLst>
                                        <p:tav tm="0">
                                          <p:val>
                                            <p:strVal val="#ppt_w*0.70"/>
                                          </p:val>
                                        </p:tav>
                                        <p:tav tm="100000">
                                          <p:val>
                                            <p:strVal val="#ppt_w"/>
                                          </p:val>
                                        </p:tav>
                                      </p:tavLst>
                                    </p:anim>
                                    <p:anim calcmode="lin" valueType="num">
                                      <p:cBhvr>
                                        <p:cTn id="8" dur="1000" fill="hold"/>
                                        <p:tgtEl>
                                          <p:spTgt spid="1255427"/>
                                        </p:tgtEl>
                                        <p:attrNameLst>
                                          <p:attrName>ppt_h</p:attrName>
                                        </p:attrNameLst>
                                      </p:cBhvr>
                                      <p:tavLst>
                                        <p:tav tm="0">
                                          <p:val>
                                            <p:strVal val="#ppt_h"/>
                                          </p:val>
                                        </p:tav>
                                        <p:tav tm="100000">
                                          <p:val>
                                            <p:strVal val="#ppt_h"/>
                                          </p:val>
                                        </p:tav>
                                      </p:tavLst>
                                    </p:anim>
                                    <p:animEffect transition="in" filter="fade">
                                      <p:cBhvr>
                                        <p:cTn id="9" dur="1000"/>
                                        <p:tgtEl>
                                          <p:spTgt spid="125542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255426"/>
                                        </p:tgtEl>
                                        <p:attrNameLst>
                                          <p:attrName>style.visibility</p:attrName>
                                        </p:attrNameLst>
                                      </p:cBhvr>
                                      <p:to>
                                        <p:strVal val="visible"/>
                                      </p:to>
                                    </p:set>
                                    <p:animEffect transition="in" filter="blinds(horizontal)">
                                      <p:cBhvr>
                                        <p:cTn id="14" dur="500"/>
                                        <p:tgtEl>
                                          <p:spTgt spid="1255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26" grpId="0" animBg="1"/>
      <p:bldP spid="12554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ChangeArrowheads="1"/>
          </p:cNvSpPr>
          <p:nvPr/>
        </p:nvSpPr>
        <p:spPr bwMode="auto">
          <a:xfrm>
            <a:off x="611188" y="765177"/>
            <a:ext cx="7848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2800">
                <a:solidFill>
                  <a:srgbClr val="663300"/>
                </a:solidFill>
                <a:latin typeface="楷体_GB2312" pitchFamily="49" charset="-122"/>
                <a:ea typeface="楷体_GB2312" pitchFamily="49" charset="-122"/>
              </a:rPr>
              <a:t>#define G  9.8              </a:t>
            </a:r>
            <a:r>
              <a:rPr kumimoji="1" lang="en-US" altLang="zh-CN" sz="2800">
                <a:solidFill>
                  <a:srgbClr val="CC0000"/>
                </a:solidFill>
                <a:latin typeface="楷体_GB2312" pitchFamily="49" charset="-122"/>
                <a:ea typeface="楷体_GB2312" pitchFamily="49" charset="-122"/>
              </a:rPr>
              <a:t>_______</a:t>
            </a:r>
          </a:p>
          <a:p>
            <a:pPr algn="l">
              <a:spcBef>
                <a:spcPct val="20000"/>
              </a:spcBef>
            </a:pPr>
            <a:r>
              <a:rPr kumimoji="1" lang="en-US" altLang="zh-CN" sz="2800">
                <a:solidFill>
                  <a:srgbClr val="663300"/>
                </a:solidFill>
                <a:latin typeface="楷体_GB2312" pitchFamily="49" charset="-122"/>
                <a:ea typeface="楷体_GB2312" pitchFamily="49" charset="-122"/>
              </a:rPr>
              <a:t>    void main()                    </a:t>
            </a:r>
            <a:r>
              <a:rPr kumimoji="1" lang="en-US" altLang="zh-CN" sz="2800">
                <a:solidFill>
                  <a:srgbClr val="CC0000"/>
                </a:solidFill>
                <a:latin typeface="楷体_GB2312" pitchFamily="49" charset="-122"/>
                <a:ea typeface="楷体_GB2312" pitchFamily="49" charset="-122"/>
              </a:rPr>
              <a:t>↑</a:t>
            </a:r>
          </a:p>
          <a:p>
            <a:pPr algn="l">
              <a:spcBef>
                <a:spcPct val="20000"/>
              </a:spcBef>
            </a:pPr>
            <a:r>
              <a:rPr kumimoji="1" lang="en-US" altLang="zh-CN" sz="2800">
                <a:solidFill>
                  <a:srgbClr val="663300"/>
                </a:solidFill>
                <a:latin typeface="楷体_GB2312" pitchFamily="49" charset="-122"/>
                <a:ea typeface="楷体_GB2312" pitchFamily="49" charset="-122"/>
              </a:rPr>
              <a:t>   {                           </a:t>
            </a:r>
            <a:r>
              <a:rPr kumimoji="1" lang="en-US" altLang="zh-CN" sz="2800">
                <a:solidFill>
                  <a:srgbClr val="CC0000"/>
                </a:solidFill>
                <a:latin typeface="楷体_GB2312" pitchFamily="49" charset="-122"/>
                <a:ea typeface="楷体_GB2312" pitchFamily="49" charset="-122"/>
              </a:rPr>
              <a:t>G</a:t>
            </a:r>
            <a:r>
              <a:rPr kumimoji="1" lang="zh-CN" altLang="en-US" sz="2800">
                <a:solidFill>
                  <a:srgbClr val="CC0000"/>
                </a:solidFill>
                <a:latin typeface="楷体_GB2312" pitchFamily="49" charset="-122"/>
                <a:ea typeface="楷体_GB2312" pitchFamily="49" charset="-122"/>
              </a:rPr>
              <a:t>的有效范围</a:t>
            </a:r>
          </a:p>
          <a:p>
            <a:pPr algn="l">
              <a:spcBef>
                <a:spcPct val="20000"/>
              </a:spcBef>
            </a:pPr>
            <a:r>
              <a:rPr kumimoji="1" lang="zh-CN" altLang="en-US" sz="2800">
                <a:solidFill>
                  <a:srgbClr val="663300"/>
                </a:solidFill>
                <a:latin typeface="楷体_GB2312" pitchFamily="49" charset="-122"/>
                <a:ea typeface="楷体_GB2312" pitchFamily="49" charset="-122"/>
              </a:rPr>
              <a:t>   </a:t>
            </a:r>
            <a:r>
              <a:rPr kumimoji="1" lang="en-US" altLang="zh-CN" sz="2800">
                <a:solidFill>
                  <a:srgbClr val="663300"/>
                </a:solidFill>
                <a:ea typeface="楷体_GB2312" pitchFamily="49" charset="-122"/>
              </a:rPr>
              <a:t>…</a:t>
            </a:r>
            <a:endParaRPr kumimoji="1" lang="en-US" altLang="zh-CN" sz="2800">
              <a:solidFill>
                <a:srgbClr val="663300"/>
              </a:solidFill>
              <a:latin typeface="楷体_GB2312" pitchFamily="49" charset="-122"/>
              <a:ea typeface="楷体_GB2312" pitchFamily="49" charset="-122"/>
            </a:endParaRPr>
          </a:p>
          <a:p>
            <a:pPr algn="l">
              <a:spcBef>
                <a:spcPct val="20000"/>
              </a:spcBef>
            </a:pPr>
            <a:r>
              <a:rPr kumimoji="1" lang="en-US" altLang="zh-CN" sz="2800">
                <a:solidFill>
                  <a:srgbClr val="663300"/>
                </a:solidFill>
                <a:latin typeface="楷体_GB2312" pitchFamily="49" charset="-122"/>
                <a:ea typeface="楷体_GB2312" pitchFamily="49" charset="-122"/>
              </a:rPr>
              <a:t>   }                          </a:t>
            </a:r>
            <a:r>
              <a:rPr kumimoji="1" lang="en-US" altLang="zh-CN" sz="2800">
                <a:solidFill>
                  <a:srgbClr val="CC0000"/>
                </a:solidFill>
                <a:latin typeface="楷体_GB2312" pitchFamily="49" charset="-122"/>
                <a:ea typeface="楷体_GB2312" pitchFamily="49" charset="-122"/>
              </a:rPr>
              <a:t>-----↓----</a:t>
            </a:r>
          </a:p>
          <a:p>
            <a:pPr algn="l">
              <a:spcBef>
                <a:spcPct val="20000"/>
              </a:spcBef>
            </a:pPr>
            <a:r>
              <a:rPr kumimoji="1" lang="en-US" altLang="zh-CN" sz="2800">
                <a:solidFill>
                  <a:srgbClr val="663300"/>
                </a:solidFill>
                <a:latin typeface="楷体_GB2312" pitchFamily="49" charset="-122"/>
                <a:ea typeface="楷体_GB2312" pitchFamily="49" charset="-122"/>
              </a:rPr>
              <a:t>    #undef G                 </a:t>
            </a:r>
          </a:p>
          <a:p>
            <a:pPr algn="l">
              <a:spcBef>
                <a:spcPct val="20000"/>
              </a:spcBef>
            </a:pPr>
            <a:r>
              <a:rPr kumimoji="1" lang="en-US" altLang="zh-CN" sz="2800">
                <a:solidFill>
                  <a:srgbClr val="663300"/>
                </a:solidFill>
                <a:latin typeface="楷体_GB2312" pitchFamily="49" charset="-122"/>
                <a:ea typeface="楷体_GB2312" pitchFamily="49" charset="-122"/>
              </a:rPr>
              <a:t>    f1()        </a:t>
            </a:r>
          </a:p>
          <a:p>
            <a:pPr algn="l">
              <a:spcBef>
                <a:spcPct val="20000"/>
              </a:spcBef>
            </a:pPr>
            <a:r>
              <a:rPr kumimoji="1" lang="en-US" altLang="zh-CN" sz="2800">
                <a:solidFill>
                  <a:srgbClr val="663300"/>
                </a:solidFill>
                <a:latin typeface="楷体_GB2312" pitchFamily="49" charset="-122"/>
                <a:ea typeface="楷体_GB2312" pitchFamily="49" charset="-122"/>
              </a:rPr>
              <a:t>    {                    </a:t>
            </a:r>
          </a:p>
          <a:p>
            <a:pPr algn="l">
              <a:spcBef>
                <a:spcPct val="20000"/>
              </a:spcBef>
            </a:pPr>
            <a:r>
              <a:rPr kumimoji="1" lang="en-US" altLang="zh-CN" sz="2800">
                <a:solidFill>
                  <a:srgbClr val="663300"/>
                </a:solidFill>
                <a:ea typeface="楷体_GB2312" pitchFamily="49" charset="-122"/>
              </a:rPr>
              <a:t>…</a:t>
            </a:r>
            <a:endParaRPr kumimoji="1" lang="en-US" altLang="zh-CN" sz="2800">
              <a:solidFill>
                <a:srgbClr val="663300"/>
              </a:solidFill>
              <a:latin typeface="楷体_GB2312" pitchFamily="49" charset="-122"/>
              <a:ea typeface="楷体_GB2312" pitchFamily="49" charset="-122"/>
            </a:endParaRPr>
          </a:p>
          <a:p>
            <a:pPr algn="l">
              <a:spcBef>
                <a:spcPct val="20000"/>
              </a:spcBef>
            </a:pPr>
            <a:r>
              <a:rPr kumimoji="1" lang="en-US" altLang="zh-CN" sz="2800">
                <a:solidFill>
                  <a:srgbClr val="663300"/>
                </a:solidFill>
                <a:latin typeface="楷体_GB2312" pitchFamily="49" charset="-122"/>
                <a:ea typeface="楷体_GB2312" pitchFamily="49" charset="-122"/>
              </a:rPr>
              <a:t>   }</a:t>
            </a:r>
          </a:p>
        </p:txBody>
      </p:sp>
      <p:sp>
        <p:nvSpPr>
          <p:cNvPr id="1256451" name="Rectangle 3"/>
          <p:cNvSpPr>
            <a:spLocks noChangeArrowheads="1"/>
          </p:cNvSpPr>
          <p:nvPr/>
        </p:nvSpPr>
        <p:spPr bwMode="auto">
          <a:xfrm>
            <a:off x="2700338" y="4066646"/>
            <a:ext cx="4895850" cy="1645708"/>
          </a:xfrm>
          <a:prstGeom prst="rect">
            <a:avLst/>
          </a:prstGeom>
          <a:solidFill>
            <a:srgbClr val="006699"/>
          </a:solidFill>
          <a:ln w="12700">
            <a:noFill/>
            <a:miter lim="800000"/>
            <a:headEnd/>
            <a:tailEnd/>
          </a:ln>
          <a:effectLst>
            <a:outerShdw dist="107763" dir="18900000" algn="ctr" rotWithShape="0">
              <a:srgbClr val="808080">
                <a:alpha val="50000"/>
              </a:srgbClr>
            </a:outerShdw>
          </a:effectLst>
        </p:spPr>
        <p:txBody>
          <a:bodyPr lIns="90000" tIns="46800" rIns="90000" bIns="46800" anchor="ctr">
            <a:spAutoFit/>
          </a:bodyPr>
          <a:lstStyle/>
          <a:p>
            <a:pPr algn="l">
              <a:lnSpc>
                <a:spcPct val="105000"/>
              </a:lnSpc>
              <a:defRPr/>
            </a:pPr>
            <a:r>
              <a:rPr kumimoji="1" lang="zh-CN" altLang="en-US" sz="3200" b="1">
                <a:solidFill>
                  <a:schemeClr val="bg1"/>
                </a:solidFill>
                <a:latin typeface="楷体_GB2312" pitchFamily="49" charset="-122"/>
                <a:ea typeface="楷体_GB2312" pitchFamily="49" charset="-122"/>
              </a:rPr>
              <a:t>在</a:t>
            </a:r>
            <a:r>
              <a:rPr kumimoji="1" lang="en-US" altLang="zh-CN" sz="3200" b="1">
                <a:solidFill>
                  <a:schemeClr val="bg1"/>
                </a:solidFill>
                <a:latin typeface="楷体_GB2312" pitchFamily="49" charset="-122"/>
                <a:ea typeface="楷体_GB2312" pitchFamily="49" charset="-122"/>
              </a:rPr>
              <a:t>f1</a:t>
            </a:r>
            <a:r>
              <a:rPr kumimoji="1" lang="zh-CN" altLang="en-US" sz="3200" b="1">
                <a:solidFill>
                  <a:schemeClr val="bg1"/>
                </a:solidFill>
                <a:latin typeface="楷体_GB2312" pitchFamily="49" charset="-122"/>
                <a:ea typeface="楷体_GB2312" pitchFamily="49" charset="-122"/>
              </a:rPr>
              <a:t>函数中，Ｇ不再代表</a:t>
            </a:r>
            <a:r>
              <a:rPr kumimoji="1" lang="en-US" altLang="zh-CN" sz="3200" b="1">
                <a:solidFill>
                  <a:schemeClr val="bg1"/>
                </a:solidFill>
                <a:latin typeface="楷体_GB2312" pitchFamily="49" charset="-122"/>
                <a:ea typeface="楷体_GB2312" pitchFamily="49" charset="-122"/>
              </a:rPr>
              <a:t>9.8</a:t>
            </a:r>
            <a:r>
              <a:rPr kumimoji="1" lang="zh-CN" altLang="en-US" sz="3200" b="1">
                <a:solidFill>
                  <a:schemeClr val="bg1"/>
                </a:solidFill>
                <a:latin typeface="楷体_GB2312" pitchFamily="49" charset="-122"/>
                <a:ea typeface="楷体_GB2312" pitchFamily="49" charset="-122"/>
              </a:rPr>
              <a:t>。这样可以灵活控制宏定义的作用范围。</a:t>
            </a:r>
            <a:endParaRPr kumimoji="1" lang="zh-CN" altLang="zh-CN" sz="3200" b="1">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1121686217"/>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6450"/>
                                        </p:tgtEl>
                                        <p:attrNameLst>
                                          <p:attrName>style.visibility</p:attrName>
                                        </p:attrNameLst>
                                      </p:cBhvr>
                                      <p:to>
                                        <p:strVal val="visible"/>
                                      </p:to>
                                    </p:set>
                                    <p:animEffect transition="in" filter="wipe(up)">
                                      <p:cBhvr>
                                        <p:cTn id="7" dur="1000"/>
                                        <p:tgtEl>
                                          <p:spTgt spid="1256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256451"/>
                                        </p:tgtEl>
                                        <p:attrNameLst>
                                          <p:attrName>style.visibility</p:attrName>
                                        </p:attrNameLst>
                                      </p:cBhvr>
                                      <p:to>
                                        <p:strVal val="visible"/>
                                      </p:to>
                                    </p:set>
                                    <p:anim calcmode="lin" valueType="num">
                                      <p:cBhvr>
                                        <p:cTn id="12" dur="500" fill="hold"/>
                                        <p:tgtEl>
                                          <p:spTgt spid="1256451"/>
                                        </p:tgtEl>
                                        <p:attrNameLst>
                                          <p:attrName>ppt_x</p:attrName>
                                        </p:attrNameLst>
                                      </p:cBhvr>
                                      <p:tavLst>
                                        <p:tav tm="0">
                                          <p:val>
                                            <p:strVal val="#ppt_x"/>
                                          </p:val>
                                        </p:tav>
                                        <p:tav tm="100000">
                                          <p:val>
                                            <p:strVal val="#ppt_x"/>
                                          </p:val>
                                        </p:tav>
                                      </p:tavLst>
                                    </p:anim>
                                    <p:anim calcmode="lin" valueType="num">
                                      <p:cBhvr>
                                        <p:cTn id="13" dur="500" fill="hold"/>
                                        <p:tgtEl>
                                          <p:spTgt spid="1256451"/>
                                        </p:tgtEl>
                                        <p:attrNameLst>
                                          <p:attrName>ppt_y</p:attrName>
                                        </p:attrNameLst>
                                      </p:cBhvr>
                                      <p:tavLst>
                                        <p:tav tm="0">
                                          <p:val>
                                            <p:strVal val="#ppt_y-#ppt_h/2"/>
                                          </p:val>
                                        </p:tav>
                                        <p:tav tm="100000">
                                          <p:val>
                                            <p:strVal val="#ppt_y"/>
                                          </p:val>
                                        </p:tav>
                                      </p:tavLst>
                                    </p:anim>
                                    <p:anim calcmode="lin" valueType="num">
                                      <p:cBhvr>
                                        <p:cTn id="14" dur="500" fill="hold"/>
                                        <p:tgtEl>
                                          <p:spTgt spid="1256451"/>
                                        </p:tgtEl>
                                        <p:attrNameLst>
                                          <p:attrName>ppt_w</p:attrName>
                                        </p:attrNameLst>
                                      </p:cBhvr>
                                      <p:tavLst>
                                        <p:tav tm="0">
                                          <p:val>
                                            <p:strVal val="#ppt_w"/>
                                          </p:val>
                                        </p:tav>
                                        <p:tav tm="100000">
                                          <p:val>
                                            <p:strVal val="#ppt_w"/>
                                          </p:val>
                                        </p:tav>
                                      </p:tavLst>
                                    </p:anim>
                                    <p:anim calcmode="lin" valueType="num">
                                      <p:cBhvr>
                                        <p:cTn id="15" dur="500" fill="hold"/>
                                        <p:tgtEl>
                                          <p:spTgt spid="12564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450" grpId="0" autoUpdateAnimBg="0"/>
      <p:bldP spid="1256451" grpId="0" animBg="1"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2250</Words>
  <Application>Microsoft Office PowerPoint</Application>
  <PresentationFormat>全屏显示(4:3)</PresentationFormat>
  <Paragraphs>251</Paragraphs>
  <Slides>29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29</vt:i4>
      </vt:variant>
    </vt:vector>
  </HeadingPairs>
  <TitlesOfParts>
    <vt:vector size="45" baseType="lpstr">
      <vt:lpstr>方正舒体</vt:lpstr>
      <vt:lpstr>方正姚体</vt:lpstr>
      <vt:lpstr>黑体</vt:lpstr>
      <vt:lpstr>华文细黑</vt:lpstr>
      <vt:lpstr>华文新魏</vt:lpstr>
      <vt:lpstr>楷体_GB2312</vt:lpstr>
      <vt:lpstr>隶书</vt:lpstr>
      <vt:lpstr>宋体</vt:lpstr>
      <vt:lpstr>Arial</vt:lpstr>
      <vt:lpstr>Arial Black</vt:lpstr>
      <vt:lpstr>Calibri</vt:lpstr>
      <vt:lpstr>Calibri Light</vt:lpstr>
      <vt:lpstr>Symbol</vt:lpstr>
      <vt:lpstr>Times New Roman</vt:lpstr>
      <vt:lpstr>Wingdings</vt:lpstr>
      <vt:lpstr>Office 主题</vt:lpstr>
      <vt:lpstr>第九章</vt:lpstr>
      <vt:lpstr> 主要内容</vt:lpstr>
      <vt:lpstr> 基本概念</vt:lpstr>
      <vt:lpstr> 基本概念</vt:lpstr>
      <vt:lpstr> §7.1 宏定义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7.1.2 带参数的宏定义</vt:lpstr>
      <vt:lpstr>对带参的宏定义是这样展开置换的：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§7.３ 条件编译</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sz</dc:creator>
  <cp:lastModifiedBy>sz</cp:lastModifiedBy>
  <cp:revision>3</cp:revision>
  <dcterms:created xsi:type="dcterms:W3CDTF">2018-07-18T12:29:32Z</dcterms:created>
  <dcterms:modified xsi:type="dcterms:W3CDTF">2018-07-18T12:52:47Z</dcterms:modified>
</cp:coreProperties>
</file>