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2"/>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7" r:id="rId50"/>
    <p:sldId id="308" r:id="rId51"/>
    <p:sldId id="309" r:id="rId52"/>
    <p:sldId id="310" r:id="rId53"/>
    <p:sldId id="311" r:id="rId54"/>
    <p:sldId id="313" r:id="rId55"/>
    <p:sldId id="312" r:id="rId56"/>
    <p:sldId id="314" r:id="rId57"/>
    <p:sldId id="315" r:id="rId58"/>
    <p:sldId id="316" r:id="rId59"/>
    <p:sldId id="317" r:id="rId60"/>
    <p:sldId id="318" r:id="rId61"/>
    <p:sldId id="319" r:id="rId62"/>
    <p:sldId id="320" r:id="rId63"/>
    <p:sldId id="321" r:id="rId64"/>
    <p:sldId id="322" r:id="rId65"/>
    <p:sldId id="323" r:id="rId66"/>
    <p:sldId id="378"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17" autoAdjust="0"/>
  </p:normalViewPr>
  <p:slideViewPr>
    <p:cSldViewPr snapToGrid="0">
      <p:cViewPr varScale="1">
        <p:scale>
          <a:sx n="62" d="100"/>
          <a:sy n="62" d="100"/>
        </p:scale>
        <p:origin x="14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9ADF5-70F3-48CF-8D77-7BF285E2C7F9}" type="datetimeFigureOut">
              <a:rPr lang="zh-CN" altLang="en-US" smtClean="0"/>
              <a:t>2018/7/24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4F9DA-3113-4A92-99BE-F9EBC86DE491}" type="slidenum">
              <a:rPr lang="zh-CN" altLang="en-US" smtClean="0"/>
              <a:t>‹#›</a:t>
            </a:fld>
            <a:endParaRPr lang="zh-CN" altLang="en-US"/>
          </a:p>
        </p:txBody>
      </p:sp>
    </p:spTree>
    <p:extLst>
      <p:ext uri="{BB962C8B-B14F-4D97-AF65-F5344CB8AC3E}">
        <p14:creationId xmlns:p14="http://schemas.microsoft.com/office/powerpoint/2010/main" val="1803605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a:xfrm>
            <a:off x="1371600" y="1143000"/>
            <a:ext cx="4114800" cy="3086100"/>
          </a:xfrm>
          <a:ln/>
        </p:spPr>
      </p:sp>
      <p:sp>
        <p:nvSpPr>
          <p:cNvPr id="8714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smtClean="0"/>
          </a:p>
        </p:txBody>
      </p:sp>
    </p:spTree>
    <p:extLst>
      <p:ext uri="{BB962C8B-B14F-4D97-AF65-F5344CB8AC3E}">
        <p14:creationId xmlns:p14="http://schemas.microsoft.com/office/powerpoint/2010/main" val="169403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(f(x2)-f(x1))/(x2-x1) = (f(x2)-0)/(x2-x) =&gt;</a:t>
            </a:r>
            <a:r>
              <a:rPr lang="zh-CN" altLang="en-US" dirty="0" smtClean="0"/>
              <a:t>上式</a:t>
            </a:r>
            <a:endParaRPr lang="zh-CN" altLang="en-US" dirty="0"/>
          </a:p>
        </p:txBody>
      </p:sp>
      <p:sp>
        <p:nvSpPr>
          <p:cNvPr id="4" name="灯片编号占位符 3"/>
          <p:cNvSpPr>
            <a:spLocks noGrp="1"/>
          </p:cNvSpPr>
          <p:nvPr>
            <p:ph type="sldNum" sz="quarter" idx="10"/>
          </p:nvPr>
        </p:nvSpPr>
        <p:spPr/>
        <p:txBody>
          <a:bodyPr/>
          <a:lstStyle/>
          <a:p>
            <a:fld id="{7FF4F9DA-3113-4A92-99BE-F9EBC86DE491}" type="slidenum">
              <a:rPr lang="zh-CN" altLang="en-US" smtClean="0"/>
              <a:t>51</a:t>
            </a:fld>
            <a:endParaRPr lang="zh-CN" altLang="en-US"/>
          </a:p>
        </p:txBody>
      </p:sp>
    </p:spTree>
    <p:extLst>
      <p:ext uri="{BB962C8B-B14F-4D97-AF65-F5344CB8AC3E}">
        <p14:creationId xmlns:p14="http://schemas.microsoft.com/office/powerpoint/2010/main" val="344745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C6C0A03-178F-4F22-B4D8-B66C8B4740BE}" type="datetime1">
              <a:rPr lang="zh-CN" altLang="en-US" smtClean="0"/>
              <a:t>2018/7/24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147627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CA18A71-0710-46D5-863E-88961EDCF983}" type="datetime1">
              <a:rPr lang="zh-CN" altLang="en-US" smtClean="0"/>
              <a:t>2018/7/24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410137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72A693-03F6-42FC-9F21-83031B970C1E}" type="datetime1">
              <a:rPr lang="zh-CN" altLang="en-US" smtClean="0"/>
              <a:t>2018/7/24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357278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01052CD-D5F1-4875-AF06-34D45D7B28E7}" type="datetime1">
              <a:rPr lang="zh-CN" altLang="en-US" smtClean="0"/>
              <a:t>2018/7/24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1702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9F7E319-859F-4B62-9A93-65D5FC6764D2}" type="datetime1">
              <a:rPr lang="zh-CN" altLang="en-US" smtClean="0"/>
              <a:t>2018/7/24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133743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7A91D4A-EF47-4B6D-A4C4-F6D6B4DA919B}" type="datetime1">
              <a:rPr lang="zh-CN" altLang="en-US" smtClean="0"/>
              <a:t>2018/7/24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106091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DE5390-0BC0-421B-8F14-8018053C2128}" type="datetime1">
              <a:rPr lang="zh-CN" altLang="en-US" smtClean="0"/>
              <a:t>2018/7/24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356555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20EAAD9-FD58-4D54-83AE-897CF4E02B0A}" type="datetime1">
              <a:rPr lang="zh-CN" altLang="en-US" smtClean="0"/>
              <a:t>2018/7/24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218370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A2B09-176D-4722-A3DF-3C5C3690E6B5}" type="datetime1">
              <a:rPr lang="zh-CN" altLang="en-US" smtClean="0"/>
              <a:t>2018/7/24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125420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00FA100-2411-4E5D-AA6B-ED9C5A10FA52}" type="datetime1">
              <a:rPr lang="zh-CN" altLang="en-US" smtClean="0"/>
              <a:t>2018/7/24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333094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0909B4-AA09-4DC4-A9AB-2F86A23EE992}" type="datetime1">
              <a:rPr lang="zh-CN" altLang="en-US" smtClean="0"/>
              <a:t>2018/7/24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98058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ECD1A-205A-4537-BD65-D9FEFF6B00DF}" type="datetime1">
              <a:rPr lang="zh-CN" altLang="en-US" smtClean="0"/>
              <a:t>2018/7/24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94D60-2BC5-417B-AAFA-7AB077D6874D}" type="slidenum">
              <a:rPr lang="zh-CN" altLang="en-US" smtClean="0"/>
              <a:t>‹#›</a:t>
            </a:fld>
            <a:endParaRPr lang="zh-CN" altLang="en-US"/>
          </a:p>
        </p:txBody>
      </p:sp>
    </p:spTree>
    <p:extLst>
      <p:ext uri="{BB962C8B-B14F-4D97-AF65-F5344CB8AC3E}">
        <p14:creationId xmlns:p14="http://schemas.microsoft.com/office/powerpoint/2010/main" val="3917019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457200" y="457200"/>
            <a:ext cx="807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endParaRPr lang="zh-CN" altLang="zh-CN" sz="2000" b="1">
              <a:latin typeface="楷体_GB2312" pitchFamily="49" charset="-122"/>
              <a:ea typeface="楷体_GB2312" pitchFamily="49" charset="-122"/>
            </a:endParaRPr>
          </a:p>
        </p:txBody>
      </p:sp>
      <p:sp>
        <p:nvSpPr>
          <p:cNvPr id="1120259" name="Rectangle 3"/>
          <p:cNvSpPr>
            <a:spLocks noGrp="1" noChangeArrowheads="1"/>
          </p:cNvSpPr>
          <p:nvPr>
            <p:ph type="ctrTitle"/>
          </p:nvPr>
        </p:nvSpPr>
        <p:spPr>
          <a:xfrm>
            <a:off x="827090" y="1125540"/>
            <a:ext cx="4105275" cy="1366837"/>
          </a:xfrm>
        </p:spPr>
        <p:txBody>
          <a:bodyPr/>
          <a:lstStyle/>
          <a:p>
            <a:pPr>
              <a:defRPr/>
            </a:pPr>
            <a:r>
              <a:rPr lang="zh-CN" altLang="en-US" sz="8800">
                <a:solidFill>
                  <a:srgbClr val="CC0000"/>
                </a:solidFill>
                <a:latin typeface="Arial Black" pitchFamily="34" charset="0"/>
                <a:ea typeface="方正舒体" pitchFamily="2" charset="-122"/>
              </a:rPr>
              <a:t>第八章</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a:t>
            </a:fld>
            <a:endParaRPr lang="zh-CN" altLang="en-US"/>
          </a:p>
        </p:txBody>
      </p:sp>
      <p:sp>
        <p:nvSpPr>
          <p:cNvPr id="1120260" name="WordArt 4"/>
          <p:cNvSpPr>
            <a:spLocks noChangeArrowheads="1" noChangeShapeType="1" noTextEdit="1"/>
          </p:cNvSpPr>
          <p:nvPr/>
        </p:nvSpPr>
        <p:spPr bwMode="auto">
          <a:xfrm>
            <a:off x="2195515" y="3068638"/>
            <a:ext cx="4681537" cy="1008062"/>
          </a:xfrm>
          <a:prstGeom prst="rect">
            <a:avLst/>
          </a:prstGeom>
        </p:spPr>
        <p:txBody>
          <a:bodyPr wrap="none" fromWordArt="1">
            <a:prstTxWarp prst="textPlain">
              <a:avLst>
                <a:gd name="adj" fmla="val 50000"/>
              </a:avLst>
            </a:prstTxWarp>
          </a:bodyPr>
          <a:lstStyle/>
          <a:p>
            <a:r>
              <a:rPr lang="zh-CN" altLang="en-US" sz="4400" b="1" kern="10" dirty="0">
                <a:ln w="19050">
                  <a:solidFill>
                    <a:srgbClr val="99CCFF"/>
                  </a:solidFill>
                  <a:round/>
                  <a:headEnd/>
                  <a:tailEnd/>
                </a:ln>
                <a:solidFill>
                  <a:srgbClr val="0066CC"/>
                </a:solidFill>
                <a:effectLst>
                  <a:outerShdw dist="35921" dir="2700000" algn="ctr" rotWithShape="0">
                    <a:srgbClr val="990000"/>
                  </a:outerShdw>
                </a:effectLst>
                <a:latin typeface="隶书" panose="02010509060101010101" pitchFamily="49" charset="-122"/>
                <a:ea typeface="隶书" panose="02010509060101010101" pitchFamily="49" charset="-122"/>
              </a:rPr>
              <a:t>函数</a:t>
            </a:r>
          </a:p>
        </p:txBody>
      </p:sp>
    </p:spTree>
    <p:extLst>
      <p:ext uri="{BB962C8B-B14F-4D97-AF65-F5344CB8AC3E}">
        <p14:creationId xmlns:p14="http://schemas.microsoft.com/office/powerpoint/2010/main" val="3010884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120260"/>
                                        </p:tgtEl>
                                        <p:attrNameLst>
                                          <p:attrName>style.visibility</p:attrName>
                                        </p:attrNameLst>
                                      </p:cBhvr>
                                      <p:to>
                                        <p:strVal val="visible"/>
                                      </p:to>
                                    </p:set>
                                    <p:anim calcmode="lin" valueType="num">
                                      <p:cBhvr>
                                        <p:cTn id="7" dur="500" fill="hold"/>
                                        <p:tgtEl>
                                          <p:spTgt spid="1120260"/>
                                        </p:tgtEl>
                                        <p:attrNameLst>
                                          <p:attrName>ppt_w</p:attrName>
                                        </p:attrNameLst>
                                      </p:cBhvr>
                                      <p:tavLst>
                                        <p:tav tm="0">
                                          <p:val>
                                            <p:fltVal val="0"/>
                                          </p:val>
                                        </p:tav>
                                        <p:tav tm="100000">
                                          <p:val>
                                            <p:strVal val="#ppt_w"/>
                                          </p:val>
                                        </p:tav>
                                      </p:tavLst>
                                    </p:anim>
                                    <p:anim calcmode="lin" valueType="num">
                                      <p:cBhvr>
                                        <p:cTn id="8" dur="500" fill="hold"/>
                                        <p:tgtEl>
                                          <p:spTgt spid="1120260"/>
                                        </p:tgtEl>
                                        <p:attrNameLst>
                                          <p:attrName>ppt_h</p:attrName>
                                        </p:attrNameLst>
                                      </p:cBhvr>
                                      <p:tavLst>
                                        <p:tav tm="0">
                                          <p:val>
                                            <p:fltVal val="0"/>
                                          </p:val>
                                        </p:tav>
                                        <p:tav tm="100000">
                                          <p:val>
                                            <p:strVal val="#ppt_h"/>
                                          </p:val>
                                        </p:tav>
                                      </p:tavLst>
                                    </p:anim>
                                    <p:anim calcmode="lin" valueType="num">
                                      <p:cBhvr>
                                        <p:cTn id="9" dur="500" fill="hold"/>
                                        <p:tgtEl>
                                          <p:spTgt spid="1120260"/>
                                        </p:tgtEl>
                                        <p:attrNameLst>
                                          <p:attrName>ppt_x</p:attrName>
                                        </p:attrNameLst>
                                      </p:cBhvr>
                                      <p:tavLst>
                                        <p:tav tm="0">
                                          <p:val>
                                            <p:fltVal val="0.5"/>
                                          </p:val>
                                        </p:tav>
                                        <p:tav tm="100000">
                                          <p:val>
                                            <p:strVal val="#ppt_x"/>
                                          </p:val>
                                        </p:tav>
                                      </p:tavLst>
                                    </p:anim>
                                    <p:anim calcmode="lin" valueType="num">
                                      <p:cBhvr>
                                        <p:cTn id="10" dur="500" fill="hold"/>
                                        <p:tgtEl>
                                          <p:spTgt spid="1120260"/>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1202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6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Text Box 2"/>
          <p:cNvSpPr txBox="1">
            <a:spLocks noChangeArrowheads="1"/>
          </p:cNvSpPr>
          <p:nvPr/>
        </p:nvSpPr>
        <p:spPr bwMode="auto">
          <a:xfrm>
            <a:off x="304800" y="549277"/>
            <a:ext cx="8534400" cy="6156325"/>
          </a:xfrm>
          <a:prstGeom prst="rect">
            <a:avLst/>
          </a:prstGeom>
          <a:solidFill>
            <a:schemeClr val="bg1"/>
          </a:solidFill>
          <a:ln w="28575">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pPr>
            <a:r>
              <a:rPr kumimoji="1" lang="zh-CN" altLang="en-US" sz="3200" b="1">
                <a:solidFill>
                  <a:srgbClr val="CC0000"/>
                </a:solidFill>
                <a:latin typeface="宋体" panose="02010600030101010101" pitchFamily="2" charset="-122"/>
              </a:rPr>
              <a:t>（</a:t>
            </a:r>
            <a:r>
              <a:rPr kumimoji="1" lang="en-US" altLang="zh-CN" sz="3200" b="1">
                <a:solidFill>
                  <a:srgbClr val="CC0000"/>
                </a:solidFill>
                <a:latin typeface="宋体" panose="02010600030101010101" pitchFamily="2" charset="-122"/>
              </a:rPr>
              <a:t>6</a:t>
            </a:r>
            <a:r>
              <a:rPr kumimoji="1" lang="zh-CN" altLang="en-US" sz="3200" b="1">
                <a:solidFill>
                  <a:srgbClr val="CC0000"/>
                </a:solidFill>
                <a:latin typeface="宋体" panose="02010600030101010101" pitchFamily="2" charset="-122"/>
              </a:rPr>
              <a:t>）</a:t>
            </a:r>
            <a:r>
              <a:rPr kumimoji="1" lang="zh-CN" altLang="en-US" sz="3200">
                <a:latin typeface="宋体" panose="02010600030101010101" pitchFamily="2" charset="-122"/>
              </a:rPr>
              <a:t> 从函数的形式看，函数分两类： </a:t>
            </a:r>
          </a:p>
          <a:p>
            <a:pPr algn="just">
              <a:lnSpc>
                <a:spcPct val="120000"/>
              </a:lnSpc>
              <a:spcBef>
                <a:spcPct val="20000"/>
              </a:spcBef>
            </a:pPr>
            <a:r>
              <a:rPr kumimoji="1" lang="zh-CN" altLang="en-US" sz="3200">
                <a:latin typeface="宋体" panose="02010600030101010101" pitchFamily="2" charset="-122"/>
              </a:rPr>
              <a:t>①</a:t>
            </a:r>
            <a:r>
              <a:rPr kumimoji="1" lang="zh-CN" altLang="en-US" sz="3200" b="1">
                <a:latin typeface="宋体" panose="02010600030101010101" pitchFamily="2" charset="-122"/>
              </a:rPr>
              <a:t>无参函数</a:t>
            </a:r>
            <a:r>
              <a:rPr kumimoji="1" lang="zh-CN" altLang="en-US" sz="3200">
                <a:latin typeface="宋体" panose="02010600030101010101" pitchFamily="2" charset="-122"/>
              </a:rPr>
              <a:t>。如例</a:t>
            </a:r>
            <a:r>
              <a:rPr kumimoji="1" lang="en-US" altLang="zh-CN" sz="3200">
                <a:latin typeface="宋体" panose="02010600030101010101" pitchFamily="2" charset="-122"/>
              </a:rPr>
              <a:t>8.1</a:t>
            </a:r>
            <a:r>
              <a:rPr kumimoji="1" lang="zh-CN" altLang="en-US" sz="3200">
                <a:latin typeface="宋体" panose="02010600030101010101" pitchFamily="2" charset="-122"/>
              </a:rPr>
              <a:t>中的</a:t>
            </a:r>
            <a:r>
              <a:rPr kumimoji="1" lang="en-US" altLang="zh-CN" sz="3200">
                <a:latin typeface="宋体" panose="02010600030101010101" pitchFamily="2" charset="-122"/>
              </a:rPr>
              <a:t>printstar</a:t>
            </a:r>
            <a:r>
              <a:rPr kumimoji="1" lang="zh-CN" altLang="en-US" sz="3200">
                <a:latin typeface="宋体" panose="02010600030101010101" pitchFamily="2" charset="-122"/>
              </a:rPr>
              <a:t>和</a:t>
            </a:r>
            <a:r>
              <a:rPr kumimoji="1" lang="en-US" altLang="zh-CN" sz="3200">
                <a:latin typeface="宋体" panose="02010600030101010101" pitchFamily="2" charset="-122"/>
              </a:rPr>
              <a:t>print_message</a:t>
            </a:r>
            <a:r>
              <a:rPr kumimoji="1" lang="zh-CN" altLang="en-US" sz="3200">
                <a:latin typeface="宋体" panose="02010600030101010101" pitchFamily="2" charset="-122"/>
              </a:rPr>
              <a:t>就是无参函数。在调用无参函数时，主调函数不向被调用函数传递数据。无参函数一般用来执行指定的一组操作。例如，例</a:t>
            </a:r>
            <a:r>
              <a:rPr kumimoji="1" lang="en-US" altLang="zh-CN" sz="3200">
                <a:latin typeface="宋体" panose="02010600030101010101" pitchFamily="2" charset="-122"/>
              </a:rPr>
              <a:t>8</a:t>
            </a:r>
            <a:r>
              <a:rPr kumimoji="1" lang="zh-CN" altLang="en-US" sz="3200">
                <a:latin typeface="宋体" panose="02010600030101010101" pitchFamily="2" charset="-122"/>
              </a:rPr>
              <a:t>．１程序中的</a:t>
            </a:r>
            <a:r>
              <a:rPr kumimoji="1" lang="en-US" altLang="zh-CN" sz="3200">
                <a:latin typeface="宋体" panose="02010600030101010101" pitchFamily="2" charset="-122"/>
              </a:rPr>
              <a:t>printstar</a:t>
            </a:r>
            <a:r>
              <a:rPr kumimoji="1" lang="zh-CN" altLang="en-US" sz="3200">
                <a:latin typeface="宋体" panose="02010600030101010101" pitchFamily="2" charset="-122"/>
              </a:rPr>
              <a:t>函数。</a:t>
            </a:r>
          </a:p>
          <a:p>
            <a:pPr algn="just">
              <a:lnSpc>
                <a:spcPct val="120000"/>
              </a:lnSpc>
              <a:spcBef>
                <a:spcPct val="20000"/>
              </a:spcBef>
            </a:pPr>
            <a:r>
              <a:rPr kumimoji="1" lang="zh-CN" altLang="en-US" sz="3200">
                <a:latin typeface="宋体" panose="02010600030101010101" pitchFamily="2" charset="-122"/>
              </a:rPr>
              <a:t>②</a:t>
            </a:r>
            <a:r>
              <a:rPr kumimoji="1" lang="zh-CN" altLang="en-US" sz="3200" b="1">
                <a:latin typeface="宋体" panose="02010600030101010101" pitchFamily="2" charset="-122"/>
              </a:rPr>
              <a:t>有参函数</a:t>
            </a:r>
            <a:r>
              <a:rPr kumimoji="1" lang="zh-CN" altLang="en-US" sz="3200">
                <a:latin typeface="宋体" panose="02010600030101010101" pitchFamily="2" charset="-122"/>
              </a:rPr>
              <a:t>。在调用函数时，主调函数在调用被调用函数时，通过参数向被调用函数传递数据，一般情况下，执行被调用函数时会得到一个函数值，供主调函数使用。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a:t>
            </a:fld>
            <a:endParaRPr lang="zh-CN" altLang="en-US"/>
          </a:p>
        </p:txBody>
      </p:sp>
    </p:spTree>
    <p:extLst>
      <p:ext uri="{BB962C8B-B14F-4D97-AF65-F5344CB8AC3E}">
        <p14:creationId xmlns:p14="http://schemas.microsoft.com/office/powerpoint/2010/main" val="1793289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31522"/>
                                        </p:tgtEl>
                                        <p:attrNameLst>
                                          <p:attrName>style.visibility</p:attrName>
                                        </p:attrNameLst>
                                      </p:cBhvr>
                                      <p:to>
                                        <p:strVal val="visible"/>
                                      </p:to>
                                    </p:set>
                                    <p:animEffect transition="in" filter="strips(downRight)">
                                      <p:cBhvr>
                                        <p:cTn id="7" dur="500"/>
                                        <p:tgtEl>
                                          <p:spTgt spid="113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522"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Text Box 2"/>
          <p:cNvSpPr txBox="1">
            <a:spLocks noChangeArrowheads="1"/>
          </p:cNvSpPr>
          <p:nvPr/>
        </p:nvSpPr>
        <p:spPr bwMode="auto">
          <a:xfrm>
            <a:off x="395290" y="836615"/>
            <a:ext cx="8353425"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800"/>
              <a:t>(3)</a:t>
            </a:r>
            <a:r>
              <a:rPr lang="zh-CN" altLang="en-US" sz="2800"/>
              <a:t>如在定义局部变量时不赋初值的话，则对静态局部变量来说，编译时自动赋初值０（对数值型变量）或空字符（对字符变量）。而对自动变量来说，如果不赋初值则它的值是一个不确定的值。这是由于每次函数调用结束后存储单元已释放，下次调用时又重新另分配存储单元，而所分配的单元中的值是不确定的。</a:t>
            </a:r>
          </a:p>
          <a:p>
            <a:pPr algn="l" eaLnBrk="1" hangingPunct="1">
              <a:lnSpc>
                <a:spcPct val="120000"/>
              </a:lnSpc>
            </a:pPr>
            <a:r>
              <a:rPr lang="en-US" altLang="zh-CN" sz="2800"/>
              <a:t>(4) </a:t>
            </a:r>
            <a:r>
              <a:rPr lang="zh-CN" altLang="en-US" sz="2800"/>
              <a:t>虽然静态局部变量在函数调用结束后仍然存在，但其他函数是不能引用它的。</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100</a:t>
            </a:fld>
            <a:endParaRPr lang="zh-CN" altLang="en-US"/>
          </a:p>
        </p:txBody>
      </p:sp>
    </p:spTree>
    <p:extLst>
      <p:ext uri="{BB962C8B-B14F-4D97-AF65-F5344CB8AC3E}">
        <p14:creationId xmlns:p14="http://schemas.microsoft.com/office/powerpoint/2010/main" val="41332732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322265" y="522288"/>
            <a:ext cx="8353425"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例</a:t>
            </a:r>
            <a:r>
              <a:rPr lang="en-US" altLang="zh-CN" sz="2800" b="1"/>
              <a:t>8</a:t>
            </a:r>
            <a:r>
              <a:rPr lang="zh-CN" altLang="en-US" sz="2800" b="1"/>
              <a:t>．１</a:t>
            </a:r>
            <a:r>
              <a:rPr lang="en-US" altLang="zh-CN" sz="2800" b="1"/>
              <a:t>8</a:t>
            </a:r>
            <a:r>
              <a:rPr lang="en-US" altLang="zh-CN" sz="2800"/>
              <a:t> </a:t>
            </a:r>
            <a:r>
              <a:rPr lang="zh-CN" altLang="en-US" sz="2800"/>
              <a:t>输出１到５的阶乘值。</a:t>
            </a:r>
          </a:p>
          <a:p>
            <a:pPr algn="l" eaLnBrk="1" hangingPunct="1"/>
            <a:r>
              <a:rPr lang="en-US" altLang="zh-CN" sz="2800"/>
              <a:t>#include &lt;stdio.h&gt;</a:t>
            </a:r>
          </a:p>
          <a:p>
            <a:pPr algn="l" eaLnBrk="1" hangingPunct="1"/>
            <a:r>
              <a:rPr lang="en-US" altLang="zh-CN" sz="2800"/>
              <a:t>void  </a:t>
            </a:r>
            <a:r>
              <a:rPr lang="en-US" altLang="zh-CN" sz="2800" b="1">
                <a:solidFill>
                  <a:srgbClr val="A50021"/>
                </a:solidFill>
              </a:rPr>
              <a:t>main</a:t>
            </a:r>
            <a:r>
              <a:rPr lang="zh-CN" altLang="en-US" sz="2800"/>
              <a:t>（）</a:t>
            </a:r>
          </a:p>
          <a:p>
            <a:pPr algn="l" eaLnBrk="1" hangingPunct="1"/>
            <a:r>
              <a:rPr lang="zh-CN" altLang="en-US" sz="2800"/>
              <a:t>｛</a:t>
            </a:r>
            <a:r>
              <a:rPr lang="en-US" altLang="zh-CN" sz="2800"/>
              <a:t>int  fac</a:t>
            </a:r>
            <a:r>
              <a:rPr lang="zh-CN" altLang="en-US" sz="2800"/>
              <a:t>（</a:t>
            </a:r>
            <a:r>
              <a:rPr lang="en-US" altLang="zh-CN" sz="2800"/>
              <a:t>int </a:t>
            </a:r>
            <a:r>
              <a:rPr lang="zh-CN" altLang="en-US" sz="2800"/>
              <a:t>ｎ）</a:t>
            </a:r>
            <a:r>
              <a:rPr lang="en-US" altLang="zh-CN" sz="2800"/>
              <a:t>;</a:t>
            </a:r>
          </a:p>
          <a:p>
            <a:pPr algn="l" eaLnBrk="1" hangingPunct="1"/>
            <a:r>
              <a:rPr lang="en-US" altLang="zh-CN" sz="2800"/>
              <a:t>      int </a:t>
            </a:r>
            <a:r>
              <a:rPr lang="zh-CN" altLang="en-US" sz="2800"/>
              <a:t>ｉ；</a:t>
            </a:r>
          </a:p>
          <a:p>
            <a:pPr algn="l" eaLnBrk="1" hangingPunct="1"/>
            <a:r>
              <a:rPr lang="zh-CN" altLang="en-US" sz="2800"/>
              <a:t>      </a:t>
            </a:r>
            <a:r>
              <a:rPr lang="en-US" altLang="zh-CN" sz="2800"/>
              <a:t>for</a:t>
            </a:r>
            <a:r>
              <a:rPr lang="zh-CN" altLang="en-US" sz="2800"/>
              <a:t>（ｉ＝１；ｉ＜＝５；ｉ＋＋）</a:t>
            </a:r>
          </a:p>
          <a:p>
            <a:pPr algn="l" eaLnBrk="1" hangingPunct="1"/>
            <a:r>
              <a:rPr lang="zh-CN" altLang="en-US" sz="2800"/>
              <a:t>      </a:t>
            </a:r>
            <a:r>
              <a:rPr lang="en-US" altLang="zh-CN" sz="2800"/>
              <a:t>printf</a:t>
            </a:r>
            <a:r>
              <a:rPr lang="zh-CN" altLang="en-US" sz="2800"/>
              <a:t>（</a:t>
            </a:r>
            <a:r>
              <a:rPr lang="en-US" altLang="zh-CN" sz="2800"/>
              <a:t>″%</a:t>
            </a:r>
            <a:r>
              <a:rPr lang="zh-CN" altLang="en-US" sz="2800"/>
              <a:t>ｄ！</a:t>
            </a:r>
            <a:r>
              <a:rPr lang="en-US" altLang="zh-CN" sz="2800"/>
              <a:t>=</a:t>
            </a:r>
            <a:r>
              <a:rPr lang="zh-CN" altLang="en-US" sz="2800"/>
              <a:t>％ｄ＼ｎ</a:t>
            </a:r>
            <a:r>
              <a:rPr lang="en-US" altLang="zh-CN" sz="2800"/>
              <a:t>″,</a:t>
            </a:r>
            <a:r>
              <a:rPr lang="zh-CN" altLang="en-US" sz="2800"/>
              <a:t>ｉ</a:t>
            </a:r>
            <a:r>
              <a:rPr lang="en-US" altLang="zh-CN" sz="2800"/>
              <a:t>,fac</a:t>
            </a:r>
            <a:r>
              <a:rPr lang="zh-CN" altLang="en-US" sz="2800"/>
              <a:t>（ｉ））；</a:t>
            </a:r>
          </a:p>
          <a:p>
            <a:pPr algn="l" eaLnBrk="1" hangingPunct="1"/>
            <a:r>
              <a:rPr lang="zh-CN" altLang="en-US" sz="2800"/>
              <a:t>｝</a:t>
            </a:r>
          </a:p>
          <a:p>
            <a:pPr algn="l" eaLnBrk="1" hangingPunct="1"/>
            <a:r>
              <a:rPr lang="en-US" altLang="zh-CN" sz="2800"/>
              <a:t>Int fac</a:t>
            </a:r>
            <a:r>
              <a:rPr lang="zh-CN" altLang="en-US" sz="2800"/>
              <a:t>（</a:t>
            </a:r>
            <a:r>
              <a:rPr lang="en-US" altLang="zh-CN" sz="2800"/>
              <a:t>int </a:t>
            </a:r>
            <a:r>
              <a:rPr lang="zh-CN" altLang="en-US" sz="2800"/>
              <a:t>ｎ）</a:t>
            </a:r>
          </a:p>
          <a:p>
            <a:pPr algn="l" eaLnBrk="1" hangingPunct="1"/>
            <a:r>
              <a:rPr lang="zh-CN" altLang="en-US" sz="2800"/>
              <a:t>｛</a:t>
            </a:r>
            <a:r>
              <a:rPr lang="en-US" altLang="zh-CN" sz="2800"/>
              <a:t>static  int </a:t>
            </a:r>
            <a:r>
              <a:rPr lang="zh-CN" altLang="en-US" sz="2800"/>
              <a:t>ｆ＝１；</a:t>
            </a:r>
          </a:p>
          <a:p>
            <a:pPr algn="l" eaLnBrk="1" hangingPunct="1"/>
            <a:r>
              <a:rPr lang="zh-CN" altLang="en-US" sz="2800"/>
              <a:t>      ｆ＝ｆ*ｎ；</a:t>
            </a:r>
          </a:p>
          <a:p>
            <a:pPr algn="l" eaLnBrk="1" hangingPunct="1"/>
            <a:r>
              <a:rPr lang="zh-CN" altLang="en-US" sz="2800"/>
              <a:t>      ｒｅｔｕｒｎ（ｆ）；</a:t>
            </a:r>
          </a:p>
          <a:p>
            <a:pPr algn="l" eaLnBrk="1" hangingPunct="1"/>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101</a:t>
            </a:fld>
            <a:endParaRPr lang="zh-CN" altLang="en-US"/>
          </a:p>
        </p:txBody>
      </p:sp>
    </p:spTree>
    <p:extLst>
      <p:ext uri="{BB962C8B-B14F-4D97-AF65-F5344CB8AC3E}">
        <p14:creationId xmlns:p14="http://schemas.microsoft.com/office/powerpoint/2010/main" val="891766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611190" y="44452"/>
            <a:ext cx="2949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8.9.4 register</a:t>
            </a:r>
            <a:r>
              <a:rPr lang="zh-CN" altLang="en-US" sz="2800" b="1"/>
              <a:t>变量</a:t>
            </a:r>
            <a:r>
              <a:rPr lang="zh-CN" altLang="en-US" sz="2800"/>
              <a:t> </a:t>
            </a:r>
          </a:p>
        </p:txBody>
      </p:sp>
      <p:sp>
        <p:nvSpPr>
          <p:cNvPr id="505859" name="Text Box 3"/>
          <p:cNvSpPr txBox="1">
            <a:spLocks noChangeArrowheads="1"/>
          </p:cNvSpPr>
          <p:nvPr/>
        </p:nvSpPr>
        <p:spPr bwMode="auto">
          <a:xfrm>
            <a:off x="684213" y="625477"/>
            <a:ext cx="80645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一般情况下，变量（包括静态存储方式和动态存储方式）的值是存放在内存中的。当程序中用到哪一个变量的值时，由控制器发出指令将内存中该变量的值送到运算器中。 经过运算器进行运算，如果需要存数，再从运算器将数据送到内存存放。 </a:t>
            </a:r>
          </a:p>
        </p:txBody>
      </p:sp>
      <p:pic>
        <p:nvPicPr>
          <p:cNvPr id="505860" name="Picture 4" descr="h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997200"/>
            <a:ext cx="2122488"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8FB94D60-2BC5-417B-AAFA-7AB077D6874D}" type="slidenum">
              <a:rPr lang="zh-CN" altLang="en-US" smtClean="0"/>
              <a:t>102</a:t>
            </a:fld>
            <a:endParaRPr lang="zh-CN" altLang="en-US"/>
          </a:p>
        </p:txBody>
      </p:sp>
    </p:spTree>
    <p:extLst>
      <p:ext uri="{BB962C8B-B14F-4D97-AF65-F5344CB8AC3E}">
        <p14:creationId xmlns:p14="http://schemas.microsoft.com/office/powerpoint/2010/main" val="2238321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323850" y="768350"/>
            <a:ext cx="8135938"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kumimoji="1" lang="zh-CN" altLang="en-US" sz="2800"/>
              <a:t>如果有一些变量使用频繁（例如在一个函数中执行１００００次循环，每次循环中都要引用某局部变量），则为存取变量的值要花费不少时间。为提高执行效率，Ｃ语言允许将局部变量的值放在</a:t>
            </a:r>
            <a:r>
              <a:rPr kumimoji="1" lang="en-US" altLang="zh-CN" sz="2800"/>
              <a:t>CPU</a:t>
            </a:r>
            <a:r>
              <a:rPr kumimoji="1" lang="zh-CN" altLang="en-US" sz="2800"/>
              <a:t>中的寄存器中，需要用时直接从寄存器取出参加运算，不必再到内存中去存取。由于对寄存器的存取速度远高于对内存的存取速度，因此这样做可以提高执行效率。这种变量叫做</a:t>
            </a:r>
            <a:r>
              <a:rPr kumimoji="1" lang="zh-CN" altLang="en-US" sz="2800" b="1">
                <a:solidFill>
                  <a:srgbClr val="CC0000"/>
                </a:solidFill>
              </a:rPr>
              <a:t>寄存器变量</a:t>
            </a:r>
            <a:r>
              <a:rPr kumimoji="1" lang="zh-CN" altLang="en-US" sz="2800"/>
              <a:t>，用关键字</a:t>
            </a:r>
            <a:r>
              <a:rPr kumimoji="1" lang="zh-CN" altLang="en-US" sz="2800" b="1">
                <a:solidFill>
                  <a:srgbClr val="008000"/>
                </a:solidFill>
              </a:rPr>
              <a:t>ｒｅｇｉｓｔｅｒ</a:t>
            </a:r>
            <a:r>
              <a:rPr kumimoji="1" lang="zh-CN" altLang="en-US" sz="2800"/>
              <a:t>作声明。例如，例</a:t>
            </a:r>
            <a:r>
              <a:rPr kumimoji="1" lang="en-US" altLang="zh-CN" sz="2800"/>
              <a:t>8</a:t>
            </a:r>
            <a:r>
              <a:rPr kumimoji="1" lang="zh-CN" altLang="en-US" sz="2800"/>
              <a:t>．</a:t>
            </a:r>
            <a:r>
              <a:rPr kumimoji="1" lang="en-US" altLang="zh-CN" sz="2800"/>
              <a:t>19</a:t>
            </a:r>
            <a:r>
              <a:rPr kumimoji="1" lang="zh-CN" altLang="en-US" sz="2800"/>
              <a:t>中的程序是输出１到</a:t>
            </a:r>
            <a:r>
              <a:rPr kumimoji="1" lang="en-US" altLang="zh-CN" sz="2800"/>
              <a:t>n</a:t>
            </a:r>
            <a:r>
              <a:rPr kumimoji="1" lang="zh-CN" altLang="en-US" sz="2800"/>
              <a:t>的阶乘的值。</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103</a:t>
            </a:fld>
            <a:endParaRPr lang="zh-CN" altLang="en-US"/>
          </a:p>
        </p:txBody>
      </p:sp>
    </p:spTree>
    <p:extLst>
      <p:ext uri="{BB962C8B-B14F-4D97-AF65-F5344CB8AC3E}">
        <p14:creationId xmlns:p14="http://schemas.microsoft.com/office/powerpoint/2010/main" val="32230071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ChangeArrowheads="1"/>
          </p:cNvSpPr>
          <p:nvPr/>
        </p:nvSpPr>
        <p:spPr bwMode="auto">
          <a:xfrm>
            <a:off x="477840" y="161925"/>
            <a:ext cx="8493125" cy="6535738"/>
          </a:xfrm>
          <a:prstGeom prst="rect">
            <a:avLst/>
          </a:prstGeom>
          <a:solidFill>
            <a:srgbClr val="F3FFFF"/>
          </a:solidFill>
          <a:ln w="38100">
            <a:solidFill>
              <a:srgbClr val="FFCC99"/>
            </a:solidFill>
            <a:miter lim="800000"/>
            <a:headEnd/>
            <a:tailEnd/>
          </a:ln>
        </p:spPr>
        <p:txBody>
          <a:bodyPr wrap="none" anchor="ctr">
            <a:spAutoFit/>
          </a:bodyPr>
          <a:lstStyle>
            <a:lvl1pPr indent="2667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800" b="1">
                <a:solidFill>
                  <a:srgbClr val="CC0000"/>
                </a:solidFill>
              </a:rPr>
              <a:t>例</a:t>
            </a:r>
            <a:r>
              <a:rPr kumimoji="1" lang="en-US" altLang="zh-CN" sz="2800" b="1">
                <a:solidFill>
                  <a:srgbClr val="CC0000"/>
                </a:solidFill>
              </a:rPr>
              <a:t>8</a:t>
            </a:r>
            <a:r>
              <a:rPr kumimoji="1" lang="zh-CN" altLang="en-US" sz="2800" b="1">
                <a:solidFill>
                  <a:srgbClr val="CC0000"/>
                </a:solidFill>
              </a:rPr>
              <a:t>．</a:t>
            </a:r>
            <a:r>
              <a:rPr kumimoji="1" lang="en-US" altLang="zh-CN" sz="2800" b="1">
                <a:solidFill>
                  <a:srgbClr val="CC0000"/>
                </a:solidFill>
              </a:rPr>
              <a:t>19</a:t>
            </a:r>
            <a:r>
              <a:rPr kumimoji="1" lang="zh-CN" altLang="en-US" sz="2800" b="1">
                <a:solidFill>
                  <a:srgbClr val="CC0000"/>
                </a:solidFill>
              </a:rPr>
              <a:t>使用寄存器变量</a:t>
            </a:r>
          </a:p>
          <a:p>
            <a:pPr algn="l" eaLnBrk="1" hangingPunct="1"/>
            <a:r>
              <a:rPr kumimoji="1" lang="en-US" altLang="zh-CN" sz="2800"/>
              <a:t>#include &lt;stdio.h&gt;</a:t>
            </a:r>
          </a:p>
          <a:p>
            <a:pPr algn="l" eaLnBrk="1" hangingPunct="1"/>
            <a:r>
              <a:rPr kumimoji="1" lang="en-US" altLang="zh-CN" sz="2800"/>
              <a:t>void </a:t>
            </a:r>
            <a:r>
              <a:rPr kumimoji="1" lang="en-US" altLang="zh-CN" sz="2800" b="1">
                <a:solidFill>
                  <a:srgbClr val="A50021"/>
                </a:solidFill>
              </a:rPr>
              <a:t>main </a:t>
            </a:r>
            <a:r>
              <a:rPr kumimoji="1" lang="en-US" altLang="zh-CN" sz="2800"/>
              <a:t>( )</a:t>
            </a:r>
          </a:p>
          <a:p>
            <a:pPr algn="l" eaLnBrk="1" hangingPunct="1"/>
            <a:r>
              <a:rPr kumimoji="1" lang="en-US" altLang="zh-CN" sz="2800"/>
              <a:t>{long fac(long);</a:t>
            </a:r>
          </a:p>
          <a:p>
            <a:pPr algn="l" eaLnBrk="1" hangingPunct="1"/>
            <a:r>
              <a:rPr kumimoji="1" lang="en-US" altLang="zh-CN" sz="2800"/>
              <a:t> long i,n;</a:t>
            </a:r>
          </a:p>
          <a:p>
            <a:pPr algn="l" eaLnBrk="1" hangingPunct="1"/>
            <a:r>
              <a:rPr kumimoji="1" lang="en-US" altLang="zh-CN" sz="2800"/>
              <a:t> scanf("%ld",&amp;n);</a:t>
            </a:r>
          </a:p>
          <a:p>
            <a:pPr algn="l" eaLnBrk="1" hangingPunct="1"/>
            <a:r>
              <a:rPr kumimoji="1" lang="en-US" altLang="zh-CN" sz="2800"/>
              <a:t> for(i=1;i&lt;=n;i++)</a:t>
            </a:r>
          </a:p>
          <a:p>
            <a:pPr algn="l" eaLnBrk="1" hangingPunct="1"/>
            <a:r>
              <a:rPr kumimoji="1" lang="en-US" altLang="zh-CN" sz="2800"/>
              <a:t>   printf("%ld!=%ld\n",i,fac(i));</a:t>
            </a:r>
          </a:p>
          <a:p>
            <a:pPr algn="l" eaLnBrk="1" hangingPunct="1"/>
            <a:r>
              <a:rPr kumimoji="1" lang="en-US" altLang="zh-CN" sz="2800"/>
              <a:t>}</a:t>
            </a:r>
          </a:p>
          <a:p>
            <a:pPr algn="l" eaLnBrk="1" hangingPunct="1"/>
            <a:r>
              <a:rPr kumimoji="1" lang="en-US" altLang="zh-CN" sz="2800"/>
              <a:t>long fac(long n)</a:t>
            </a:r>
          </a:p>
          <a:p>
            <a:pPr algn="l" eaLnBrk="1" hangingPunct="1"/>
            <a:r>
              <a:rPr kumimoji="1" lang="en-US" altLang="zh-CN" sz="2800"/>
              <a:t>{register long i,f=1;                </a:t>
            </a:r>
            <a:r>
              <a:rPr kumimoji="1" lang="en-US" altLang="zh-CN" sz="2800">
                <a:solidFill>
                  <a:srgbClr val="008000"/>
                </a:solidFill>
              </a:rPr>
              <a:t>/*</a:t>
            </a:r>
            <a:r>
              <a:rPr kumimoji="1" lang="zh-CN" altLang="en-US" sz="2800">
                <a:solidFill>
                  <a:srgbClr val="008000"/>
                </a:solidFill>
              </a:rPr>
              <a:t>定义寄存器变量*</a:t>
            </a:r>
            <a:r>
              <a:rPr kumimoji="1" lang="en-US" altLang="zh-CN" sz="2800">
                <a:solidFill>
                  <a:srgbClr val="008000"/>
                </a:solidFill>
              </a:rPr>
              <a:t>/</a:t>
            </a:r>
          </a:p>
          <a:p>
            <a:pPr algn="l" eaLnBrk="1" hangingPunct="1"/>
            <a:r>
              <a:rPr kumimoji="1" lang="en-US" altLang="zh-CN" sz="2800"/>
              <a:t> for (i=1;i&lt;=n;i++)</a:t>
            </a:r>
          </a:p>
          <a:p>
            <a:pPr algn="l" eaLnBrk="1" hangingPunct="1"/>
            <a:r>
              <a:rPr kumimoji="1" lang="en-US" altLang="zh-CN" sz="2800"/>
              <a:t>   f=f*i;</a:t>
            </a:r>
          </a:p>
          <a:p>
            <a:pPr algn="l" eaLnBrk="1" hangingPunct="1"/>
            <a:r>
              <a:rPr kumimoji="1" lang="en-US" altLang="zh-CN" sz="2800"/>
              <a:t>   return (f);</a:t>
            </a:r>
          </a:p>
          <a:p>
            <a:pPr algn="l" eaLnBrk="1" hangingPunct="1"/>
            <a:r>
              <a:rPr kumimoji="1" lang="en-US" altLang="zh-CN" sz="2800"/>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104</a:t>
            </a:fld>
            <a:endParaRPr lang="zh-CN" altLang="en-US"/>
          </a:p>
        </p:txBody>
      </p:sp>
    </p:spTree>
    <p:extLst>
      <p:ext uri="{BB962C8B-B14F-4D97-AF65-F5344CB8AC3E}">
        <p14:creationId xmlns:p14="http://schemas.microsoft.com/office/powerpoint/2010/main" val="402597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250825" y="260352"/>
            <a:ext cx="4541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sz="2800" b="1"/>
              <a:t>8.</a:t>
            </a:r>
            <a:r>
              <a:rPr kumimoji="1" lang="zh-CN" altLang="en-US" sz="2800" b="1"/>
              <a:t>９</a:t>
            </a:r>
            <a:r>
              <a:rPr kumimoji="1" lang="en-US" altLang="zh-CN" sz="2800" b="1"/>
              <a:t>.5</a:t>
            </a:r>
            <a:r>
              <a:rPr kumimoji="1" lang="zh-CN" altLang="en-US" sz="2800" b="1"/>
              <a:t>用</a:t>
            </a:r>
            <a:r>
              <a:rPr kumimoji="1" lang="en-US" altLang="zh-CN" sz="2800" b="1"/>
              <a:t>extern</a:t>
            </a:r>
            <a:r>
              <a:rPr kumimoji="1" lang="zh-CN" altLang="en-US" sz="2800" b="1"/>
              <a:t>声明外部变量</a:t>
            </a:r>
          </a:p>
        </p:txBody>
      </p:sp>
      <p:sp>
        <p:nvSpPr>
          <p:cNvPr id="508931" name="Rectangle 3"/>
          <p:cNvSpPr>
            <a:spLocks noChangeArrowheads="1"/>
          </p:cNvSpPr>
          <p:nvPr/>
        </p:nvSpPr>
        <p:spPr bwMode="auto">
          <a:xfrm>
            <a:off x="323850" y="1011238"/>
            <a:ext cx="82804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kumimoji="1" lang="zh-CN" altLang="en-US" sz="2800"/>
              <a:t>外部变量是在函数的外部定义的全局变量，它的作用域是从变量的定义处开始，到本程序文件的末尾。在此作用域内，全局变量可以为程序中各个函数所引用。编译时将外部变量分配在静态存储区。</a:t>
            </a:r>
          </a:p>
          <a:p>
            <a:pPr algn="l" eaLnBrk="1" hangingPunct="1">
              <a:lnSpc>
                <a:spcPct val="120000"/>
              </a:lnSpc>
            </a:pPr>
            <a:r>
              <a:rPr kumimoji="1" lang="zh-CN" altLang="en-US" sz="2800"/>
              <a:t>有时需要用</a:t>
            </a:r>
            <a:r>
              <a:rPr kumimoji="1" lang="en-US" altLang="zh-CN" sz="2800" b="1">
                <a:solidFill>
                  <a:srgbClr val="008000"/>
                </a:solidFill>
              </a:rPr>
              <a:t>extern</a:t>
            </a:r>
            <a:r>
              <a:rPr kumimoji="1" lang="zh-CN" altLang="en-US" sz="2800"/>
              <a:t>来声明外部变量，以扩展外部变量的作用城。</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105</a:t>
            </a:fld>
            <a:endParaRPr lang="zh-CN" altLang="en-US"/>
          </a:p>
        </p:txBody>
      </p:sp>
    </p:spTree>
    <p:extLst>
      <p:ext uri="{BB962C8B-B14F-4D97-AF65-F5344CB8AC3E}">
        <p14:creationId xmlns:p14="http://schemas.microsoft.com/office/powerpoint/2010/main" val="3730972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Text Box 2"/>
          <p:cNvSpPr txBox="1">
            <a:spLocks noChangeArrowheads="1"/>
          </p:cNvSpPr>
          <p:nvPr/>
        </p:nvSpPr>
        <p:spPr bwMode="auto">
          <a:xfrm>
            <a:off x="323850" y="2"/>
            <a:ext cx="482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 </a:t>
            </a:r>
            <a:r>
              <a:rPr lang="zh-CN" altLang="en-US" sz="2800" b="1"/>
              <a:t>在一个文件内声明外部变量</a:t>
            </a:r>
          </a:p>
        </p:txBody>
      </p:sp>
      <p:sp>
        <p:nvSpPr>
          <p:cNvPr id="509955" name="Rectangle 3"/>
          <p:cNvSpPr>
            <a:spLocks noChangeArrowheads="1"/>
          </p:cNvSpPr>
          <p:nvPr/>
        </p:nvSpPr>
        <p:spPr bwMode="auto">
          <a:xfrm>
            <a:off x="395288" y="530225"/>
            <a:ext cx="7632700" cy="6108700"/>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indent="2667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800" b="1">
                <a:solidFill>
                  <a:srgbClr val="A50021"/>
                </a:solidFill>
              </a:rPr>
              <a:t>例</a:t>
            </a:r>
            <a:r>
              <a:rPr kumimoji="1" lang="en-US" altLang="zh-CN" sz="2800" b="1">
                <a:solidFill>
                  <a:srgbClr val="A50021"/>
                </a:solidFill>
              </a:rPr>
              <a:t>8</a:t>
            </a:r>
            <a:r>
              <a:rPr kumimoji="1" lang="zh-CN" altLang="en-US" sz="2800" b="1">
                <a:solidFill>
                  <a:srgbClr val="A50021"/>
                </a:solidFill>
              </a:rPr>
              <a:t>．</a:t>
            </a:r>
            <a:r>
              <a:rPr kumimoji="1" lang="en-US" altLang="zh-CN" sz="2800" b="1">
                <a:solidFill>
                  <a:srgbClr val="A50021"/>
                </a:solidFill>
              </a:rPr>
              <a:t>20 </a:t>
            </a:r>
            <a:r>
              <a:rPr kumimoji="1" lang="zh-CN" altLang="en-US" sz="2800" b="1">
                <a:solidFill>
                  <a:srgbClr val="A50021"/>
                </a:solidFill>
              </a:rPr>
              <a:t>用</a:t>
            </a:r>
            <a:r>
              <a:rPr kumimoji="1" lang="en-US" altLang="zh-CN" sz="2800" b="1">
                <a:solidFill>
                  <a:srgbClr val="A50021"/>
                </a:solidFill>
              </a:rPr>
              <a:t>extern</a:t>
            </a:r>
            <a:r>
              <a:rPr kumimoji="1" lang="zh-CN" altLang="en-US" sz="2800" b="1">
                <a:solidFill>
                  <a:srgbClr val="A50021"/>
                </a:solidFill>
              </a:rPr>
              <a:t>声明外部变量，扩展它在程序文件中的作用域。</a:t>
            </a:r>
          </a:p>
          <a:p>
            <a:pPr algn="l" eaLnBrk="1" hangingPunct="1"/>
            <a:r>
              <a:rPr kumimoji="1" lang="en-US" altLang="zh-CN" sz="2800"/>
              <a:t>#include &lt;stdio.h&gt;</a:t>
            </a:r>
          </a:p>
          <a:p>
            <a:pPr algn="l" eaLnBrk="1" hangingPunct="1"/>
            <a:r>
              <a:rPr kumimoji="1" lang="en-US" altLang="zh-CN" sz="2800"/>
              <a:t>void main()</a:t>
            </a:r>
          </a:p>
          <a:p>
            <a:pPr algn="l" eaLnBrk="1" hangingPunct="1"/>
            <a:r>
              <a:rPr kumimoji="1" lang="en-US" altLang="zh-CN" sz="2800"/>
              <a:t>{ int max(int,int);       </a:t>
            </a:r>
            <a:r>
              <a:rPr kumimoji="1" lang="zh-CN" altLang="en-US" sz="2800"/>
              <a:t>／*外部变量声明*／</a:t>
            </a:r>
          </a:p>
          <a:p>
            <a:pPr algn="l" eaLnBrk="1" hangingPunct="1"/>
            <a:r>
              <a:rPr kumimoji="1" lang="zh-CN" altLang="en-US" sz="2800"/>
              <a:t>   </a:t>
            </a:r>
            <a:r>
              <a:rPr kumimoji="1" lang="en-US" altLang="zh-CN" sz="2800"/>
              <a:t>extern  A,B;           </a:t>
            </a:r>
          </a:p>
          <a:p>
            <a:pPr algn="l" eaLnBrk="1" hangingPunct="1"/>
            <a:r>
              <a:rPr kumimoji="1" lang="en-US" altLang="zh-CN" sz="2800"/>
              <a:t>   printf("%d\n",max(A,B));</a:t>
            </a:r>
          </a:p>
          <a:p>
            <a:pPr algn="l" eaLnBrk="1" hangingPunct="1"/>
            <a:r>
              <a:rPr kumimoji="1" lang="en-US" altLang="zh-CN" sz="2800"/>
              <a:t>}</a:t>
            </a:r>
          </a:p>
          <a:p>
            <a:pPr algn="l" eaLnBrk="1" hangingPunct="1"/>
            <a:r>
              <a:rPr kumimoji="1" lang="en-US" altLang="zh-CN" sz="2800"/>
              <a:t>  int A=13,B=-8;             </a:t>
            </a:r>
            <a:r>
              <a:rPr kumimoji="1" lang="zh-CN" altLang="en-US" sz="2800"/>
              <a:t>／*定义外部变量*／</a:t>
            </a:r>
          </a:p>
          <a:p>
            <a:pPr algn="l" eaLnBrk="1" hangingPunct="1"/>
            <a:r>
              <a:rPr kumimoji="1" lang="zh-CN" altLang="en-US" sz="2800"/>
              <a:t>  </a:t>
            </a:r>
            <a:r>
              <a:rPr kumimoji="1" lang="en-US" altLang="zh-CN" sz="2800"/>
              <a:t>int max(int x,int y)       </a:t>
            </a:r>
            <a:r>
              <a:rPr kumimoji="1" lang="zh-CN" altLang="en-US" sz="2800"/>
              <a:t>／*定义ｍａｘ函数 *／</a:t>
            </a:r>
          </a:p>
          <a:p>
            <a:pPr algn="l" eaLnBrk="1" hangingPunct="1"/>
            <a:r>
              <a:rPr kumimoji="1" lang="en-US" altLang="zh-CN" sz="2800"/>
              <a:t>{ int z;</a:t>
            </a:r>
          </a:p>
          <a:p>
            <a:pPr algn="l" eaLnBrk="1" hangingPunct="1"/>
            <a:r>
              <a:rPr kumimoji="1" lang="en-US" altLang="zh-CN" sz="2800"/>
              <a:t>   z=x&gt;y?x:y;</a:t>
            </a:r>
          </a:p>
          <a:p>
            <a:pPr algn="l" eaLnBrk="1" hangingPunct="1"/>
            <a:r>
              <a:rPr kumimoji="1" lang="en-US" altLang="zh-CN" sz="2800"/>
              <a:t>   return(z);</a:t>
            </a:r>
          </a:p>
          <a:p>
            <a:pPr algn="l" eaLnBrk="1" hangingPunct="1"/>
            <a:r>
              <a:rPr kumimoji="1" lang="en-US" altLang="zh-CN"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106</a:t>
            </a:fld>
            <a:endParaRPr lang="zh-CN" altLang="en-US"/>
          </a:p>
        </p:txBody>
      </p:sp>
    </p:spTree>
    <p:extLst>
      <p:ext uri="{BB962C8B-B14F-4D97-AF65-F5344CB8AC3E}">
        <p14:creationId xmlns:p14="http://schemas.microsoft.com/office/powerpoint/2010/main" val="33255377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Text Box 2"/>
          <p:cNvSpPr txBox="1">
            <a:spLocks noChangeArrowheads="1"/>
          </p:cNvSpPr>
          <p:nvPr/>
        </p:nvSpPr>
        <p:spPr bwMode="auto">
          <a:xfrm>
            <a:off x="539752" y="333377"/>
            <a:ext cx="554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t>2. </a:t>
            </a:r>
            <a:r>
              <a:rPr lang="zh-CN" altLang="en-US" sz="2800" b="1"/>
              <a:t>在多文件的程序中声明外部变量</a:t>
            </a:r>
          </a:p>
        </p:txBody>
      </p:sp>
      <p:sp>
        <p:nvSpPr>
          <p:cNvPr id="510979" name="Rectangle 3"/>
          <p:cNvSpPr>
            <a:spLocks noChangeArrowheads="1"/>
          </p:cNvSpPr>
          <p:nvPr/>
        </p:nvSpPr>
        <p:spPr bwMode="auto">
          <a:xfrm>
            <a:off x="2" y="876908"/>
            <a:ext cx="8748713"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indent="4572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800" b="1">
                <a:solidFill>
                  <a:srgbClr val="A50021"/>
                </a:solidFill>
              </a:rPr>
              <a:t>例</a:t>
            </a:r>
            <a:r>
              <a:rPr kumimoji="1" lang="en-US" altLang="zh-CN" sz="2800" b="1">
                <a:solidFill>
                  <a:srgbClr val="A50021"/>
                </a:solidFill>
              </a:rPr>
              <a:t>8</a:t>
            </a:r>
            <a:r>
              <a:rPr kumimoji="1" lang="zh-CN" altLang="en-US" sz="2800" b="1">
                <a:solidFill>
                  <a:srgbClr val="A50021"/>
                </a:solidFill>
              </a:rPr>
              <a:t>．２１</a:t>
            </a:r>
            <a:r>
              <a:rPr kumimoji="1" lang="zh-CN" altLang="en-US" sz="2800">
                <a:solidFill>
                  <a:srgbClr val="A50021"/>
                </a:solidFill>
              </a:rPr>
              <a:t> 用</a:t>
            </a:r>
            <a:r>
              <a:rPr kumimoji="1" lang="en-US" altLang="zh-CN" sz="2800">
                <a:solidFill>
                  <a:srgbClr val="A50021"/>
                </a:solidFill>
              </a:rPr>
              <a:t>extern</a:t>
            </a:r>
            <a:r>
              <a:rPr kumimoji="1" lang="zh-CN" altLang="en-US" sz="2800">
                <a:solidFill>
                  <a:srgbClr val="A50021"/>
                </a:solidFill>
              </a:rPr>
              <a:t>将外部变量的作用域扩展到其他文件。 本程序的作用是给定ｂ的值，输入ａ和ｍ，求ａ</a:t>
            </a:r>
            <a:r>
              <a:rPr kumimoji="1" lang="en-US" altLang="zh-CN" sz="2800">
                <a:solidFill>
                  <a:srgbClr val="A50021"/>
                </a:solidFill>
              </a:rPr>
              <a:t>×</a:t>
            </a:r>
            <a:r>
              <a:rPr kumimoji="1" lang="zh-CN" altLang="en-US" sz="2800">
                <a:solidFill>
                  <a:srgbClr val="A50021"/>
                </a:solidFill>
              </a:rPr>
              <a:t>ｂ和</a:t>
            </a:r>
            <a:r>
              <a:rPr kumimoji="1" lang="en-US" altLang="zh-CN" sz="2800">
                <a:solidFill>
                  <a:srgbClr val="A50021"/>
                </a:solidFill>
              </a:rPr>
              <a:t>am</a:t>
            </a:r>
            <a:r>
              <a:rPr kumimoji="1" lang="zh-CN" altLang="en-US" sz="2800">
                <a:solidFill>
                  <a:srgbClr val="A50021"/>
                </a:solidFill>
              </a:rPr>
              <a:t>的值。文件</a:t>
            </a:r>
            <a:r>
              <a:rPr kumimoji="1" lang="en-US" altLang="zh-CN" sz="2800">
                <a:solidFill>
                  <a:srgbClr val="A50021"/>
                </a:solidFill>
              </a:rPr>
              <a:t>file</a:t>
            </a:r>
            <a:r>
              <a:rPr kumimoji="1" lang="zh-CN" altLang="en-US" sz="2800">
                <a:solidFill>
                  <a:srgbClr val="A50021"/>
                </a:solidFill>
              </a:rPr>
              <a:t>１．ｃ中的内容为：</a:t>
            </a:r>
          </a:p>
          <a:p>
            <a:pPr algn="l" eaLnBrk="1" hangingPunct="1"/>
            <a:r>
              <a:rPr kumimoji="1" lang="en-US" altLang="zh-CN" sz="2400"/>
              <a:t>#include &lt;stdio.h&gt;</a:t>
            </a:r>
          </a:p>
          <a:p>
            <a:pPr algn="l" eaLnBrk="1" hangingPunct="1"/>
            <a:r>
              <a:rPr kumimoji="1" lang="en-US" altLang="zh-CN" sz="2400"/>
              <a:t>int A;                     /*</a:t>
            </a:r>
            <a:r>
              <a:rPr kumimoji="1" lang="zh-CN" altLang="en-US" sz="2400"/>
              <a:t>定义外部变量*</a:t>
            </a:r>
            <a:r>
              <a:rPr kumimoji="1" lang="en-US" altLang="zh-CN" sz="2400"/>
              <a:t>/</a:t>
            </a:r>
          </a:p>
          <a:p>
            <a:pPr algn="l" eaLnBrk="1" hangingPunct="1"/>
            <a:r>
              <a:rPr kumimoji="1" lang="en-US" altLang="zh-CN" sz="2400"/>
              <a:t>void main()                          </a:t>
            </a:r>
          </a:p>
          <a:p>
            <a:pPr algn="l" eaLnBrk="1" hangingPunct="1"/>
            <a:r>
              <a:rPr kumimoji="1" lang="zh-CN" altLang="en-US" sz="2400" b="1">
                <a:solidFill>
                  <a:srgbClr val="A50021"/>
                </a:solidFill>
              </a:rPr>
              <a:t>｛</a:t>
            </a:r>
            <a:r>
              <a:rPr kumimoji="1" lang="en-US" altLang="zh-CN" sz="2400"/>
              <a:t>int </a:t>
            </a:r>
            <a:r>
              <a:rPr kumimoji="1" lang="zh-CN" altLang="en-US" sz="2400"/>
              <a:t>ｐｏｗｅｒ（</a:t>
            </a:r>
            <a:r>
              <a:rPr kumimoji="1" lang="en-US" altLang="zh-CN" sz="2400"/>
              <a:t>int</a:t>
            </a:r>
            <a:r>
              <a:rPr kumimoji="1" lang="zh-CN" altLang="en-US" sz="2400"/>
              <a:t>）；          </a:t>
            </a:r>
            <a:r>
              <a:rPr kumimoji="1" lang="en-US" altLang="zh-CN" sz="2400"/>
              <a:t>/*</a:t>
            </a:r>
            <a:r>
              <a:rPr kumimoji="1" lang="zh-CN" altLang="en-US" sz="2400"/>
              <a:t>函数声明*</a:t>
            </a:r>
            <a:r>
              <a:rPr kumimoji="1" lang="en-US" altLang="zh-CN" sz="2400"/>
              <a:t>/</a:t>
            </a:r>
          </a:p>
          <a:p>
            <a:pPr algn="l" eaLnBrk="1" hangingPunct="1"/>
            <a:r>
              <a:rPr kumimoji="1" lang="en-US" altLang="zh-CN" sz="2400"/>
              <a:t>    int </a:t>
            </a:r>
            <a:r>
              <a:rPr kumimoji="1" lang="zh-CN" altLang="en-US" sz="2400"/>
              <a:t>ｂ＝３，ｃ，ｄ，ｍ；</a:t>
            </a:r>
          </a:p>
          <a:p>
            <a:pPr algn="l" eaLnBrk="1" hangingPunct="1"/>
            <a:r>
              <a:rPr kumimoji="1" lang="zh-CN" altLang="en-US" sz="2400"/>
              <a:t>    </a:t>
            </a:r>
            <a:r>
              <a:rPr kumimoji="1" lang="en-US" altLang="zh-CN" sz="2400"/>
              <a:t>printf</a:t>
            </a:r>
            <a:r>
              <a:rPr kumimoji="1" lang="zh-CN" altLang="en-US" sz="2400"/>
              <a:t>（</a:t>
            </a:r>
            <a:r>
              <a:rPr kumimoji="1" lang="en-US" altLang="zh-CN" sz="2400"/>
              <a:t>″enter the number a and its power m:\n″</a:t>
            </a:r>
            <a:r>
              <a:rPr kumimoji="1" lang="zh-CN" altLang="en-US" sz="2400"/>
              <a:t>）；</a:t>
            </a:r>
          </a:p>
          <a:p>
            <a:pPr algn="l" eaLnBrk="1" hangingPunct="1"/>
            <a:r>
              <a:rPr kumimoji="1" lang="zh-CN" altLang="en-US" sz="2400"/>
              <a:t>    </a:t>
            </a:r>
            <a:r>
              <a:rPr kumimoji="1" lang="en-US" altLang="zh-CN" sz="2400"/>
              <a:t>scanf</a:t>
            </a:r>
            <a:r>
              <a:rPr kumimoji="1" lang="zh-CN" altLang="en-US" sz="2400"/>
              <a:t>（</a:t>
            </a:r>
            <a:r>
              <a:rPr kumimoji="1" lang="en-US" altLang="zh-CN" sz="2400"/>
              <a:t>″</a:t>
            </a:r>
            <a:r>
              <a:rPr kumimoji="1" lang="zh-CN" altLang="en-US" sz="2400"/>
              <a:t>％ｄ，％ｄ</a:t>
            </a:r>
            <a:r>
              <a:rPr kumimoji="1" lang="en-US" altLang="zh-CN" sz="2400"/>
              <a:t>″</a:t>
            </a:r>
            <a:r>
              <a:rPr kumimoji="1" lang="zh-CN" altLang="en-US" sz="2400"/>
              <a:t>，＆</a:t>
            </a:r>
            <a:r>
              <a:rPr kumimoji="1" lang="en-US" altLang="zh-CN" sz="2400"/>
              <a:t>A</a:t>
            </a:r>
            <a:r>
              <a:rPr kumimoji="1" lang="zh-CN" altLang="en-US" sz="2400"/>
              <a:t>，＆ｍ）；</a:t>
            </a:r>
          </a:p>
          <a:p>
            <a:pPr algn="l" eaLnBrk="1" hangingPunct="1"/>
            <a:r>
              <a:rPr kumimoji="1" lang="zh-CN" altLang="en-US" sz="2400"/>
              <a:t>   ｃ＝</a:t>
            </a:r>
            <a:r>
              <a:rPr kumimoji="1" lang="en-US" altLang="zh-CN" sz="2400"/>
              <a:t>A*</a:t>
            </a:r>
            <a:r>
              <a:rPr kumimoji="1" lang="zh-CN" altLang="en-US" sz="2400"/>
              <a:t>ｂ；</a:t>
            </a:r>
          </a:p>
          <a:p>
            <a:pPr algn="l" eaLnBrk="1" hangingPunct="1"/>
            <a:r>
              <a:rPr kumimoji="1" lang="zh-CN" altLang="en-US" sz="2400"/>
              <a:t>    </a:t>
            </a:r>
            <a:r>
              <a:rPr kumimoji="1" lang="en-US" altLang="zh-CN" sz="2400"/>
              <a:t>printf</a:t>
            </a:r>
            <a:r>
              <a:rPr kumimoji="1" lang="zh-CN" altLang="en-US" sz="2400"/>
              <a:t>（</a:t>
            </a:r>
            <a:r>
              <a:rPr kumimoji="1" lang="en-US" altLang="zh-CN" sz="2400"/>
              <a:t>″</a:t>
            </a:r>
            <a:r>
              <a:rPr kumimoji="1" lang="zh-CN" altLang="en-US" sz="2400"/>
              <a:t>％ｄ*％ｄ＝％ｄ＼ｎ</a:t>
            </a:r>
            <a:r>
              <a:rPr kumimoji="1" lang="en-US" altLang="zh-CN" sz="2400"/>
              <a:t>″</a:t>
            </a:r>
            <a:r>
              <a:rPr kumimoji="1" lang="zh-CN" altLang="en-US" sz="2400"/>
              <a:t>，</a:t>
            </a:r>
            <a:r>
              <a:rPr kumimoji="1" lang="en-US" altLang="zh-CN" sz="2400"/>
              <a:t>A</a:t>
            </a:r>
            <a:r>
              <a:rPr kumimoji="1" lang="zh-CN" altLang="en-US" sz="2400"/>
              <a:t>，ｂ，ｃ）；</a:t>
            </a:r>
          </a:p>
          <a:p>
            <a:pPr algn="l" eaLnBrk="1" hangingPunct="1"/>
            <a:r>
              <a:rPr kumimoji="1" lang="zh-CN" altLang="en-US" sz="2400"/>
              <a:t>   ｄ＝ｐｏｗｅｒ（ｍ）；</a:t>
            </a:r>
          </a:p>
          <a:p>
            <a:pPr algn="l" eaLnBrk="1" hangingPunct="1"/>
            <a:r>
              <a:rPr kumimoji="1" lang="zh-CN" altLang="en-US" sz="2400"/>
              <a:t>    </a:t>
            </a:r>
            <a:r>
              <a:rPr kumimoji="1" lang="en-US" altLang="zh-CN" sz="2400"/>
              <a:t>printf</a:t>
            </a:r>
            <a:r>
              <a:rPr kumimoji="1" lang="zh-CN" altLang="en-US" sz="2400"/>
              <a:t>（</a:t>
            </a:r>
            <a:r>
              <a:rPr kumimoji="1" lang="en-US" altLang="zh-CN" sz="2400"/>
              <a:t>″</a:t>
            </a:r>
            <a:r>
              <a:rPr kumimoji="1" lang="zh-CN" altLang="en-US" sz="2400"/>
              <a:t>％ｄ**％ｄ＝％ｄ</a:t>
            </a:r>
            <a:r>
              <a:rPr kumimoji="1" lang="en-US" altLang="zh-CN" sz="2400"/>
              <a:t>\n″</a:t>
            </a:r>
            <a:r>
              <a:rPr kumimoji="1" lang="zh-CN" altLang="en-US" sz="2400"/>
              <a:t>，</a:t>
            </a:r>
            <a:r>
              <a:rPr kumimoji="1" lang="en-US" altLang="zh-CN" sz="2400"/>
              <a:t>A</a:t>
            </a:r>
            <a:r>
              <a:rPr kumimoji="1" lang="zh-CN" altLang="en-US" sz="2400"/>
              <a:t>，ｍ，ｄ）；</a:t>
            </a:r>
          </a:p>
          <a:p>
            <a:pPr algn="l" eaLnBrk="1" hangingPunct="1"/>
            <a:r>
              <a:rPr kumimoji="1" lang="zh-CN" altLang="en-US" sz="2400"/>
              <a:t> </a:t>
            </a:r>
            <a:r>
              <a:rPr kumimoji="1" lang="zh-CN" altLang="en-US" sz="2400" b="1">
                <a:solidFill>
                  <a:srgbClr val="A50021"/>
                </a:solidFill>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107</a:t>
            </a:fld>
            <a:endParaRPr lang="zh-CN" altLang="en-US"/>
          </a:p>
        </p:txBody>
      </p:sp>
    </p:spTree>
    <p:extLst>
      <p:ext uri="{BB962C8B-B14F-4D97-AF65-F5344CB8AC3E}">
        <p14:creationId xmlns:p14="http://schemas.microsoft.com/office/powerpoint/2010/main" val="178511286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ext Box 2"/>
          <p:cNvSpPr txBox="1">
            <a:spLocks noChangeArrowheads="1"/>
          </p:cNvSpPr>
          <p:nvPr/>
        </p:nvSpPr>
        <p:spPr bwMode="auto">
          <a:xfrm>
            <a:off x="900115" y="1557340"/>
            <a:ext cx="7426325" cy="3546475"/>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文件</a:t>
            </a:r>
            <a:r>
              <a:rPr lang="en-US" altLang="zh-CN" sz="2800"/>
              <a:t>file</a:t>
            </a:r>
            <a:r>
              <a:rPr lang="zh-CN" altLang="en-US" sz="2800"/>
              <a:t>２．ｃ中的内容为：</a:t>
            </a:r>
          </a:p>
          <a:p>
            <a:pPr algn="l" eaLnBrk="1" hangingPunct="1"/>
            <a:r>
              <a:rPr lang="en-US" altLang="zh-CN" sz="2800"/>
              <a:t>extern  A</a:t>
            </a:r>
            <a:r>
              <a:rPr lang="zh-CN" altLang="en-US" sz="2800"/>
              <a:t>； </a:t>
            </a:r>
            <a:r>
              <a:rPr lang="en-US" altLang="zh-CN" sz="2800">
                <a:solidFill>
                  <a:srgbClr val="008000"/>
                </a:solidFill>
              </a:rPr>
              <a:t>/*</a:t>
            </a:r>
            <a:r>
              <a:rPr lang="zh-CN" altLang="en-US" sz="2800">
                <a:solidFill>
                  <a:srgbClr val="008000"/>
                </a:solidFill>
              </a:rPr>
              <a:t>声明</a:t>
            </a:r>
            <a:r>
              <a:rPr lang="en-US" altLang="zh-CN" sz="2800">
                <a:solidFill>
                  <a:srgbClr val="008000"/>
                </a:solidFill>
              </a:rPr>
              <a:t>A</a:t>
            </a:r>
            <a:r>
              <a:rPr lang="zh-CN" altLang="en-US" sz="2800">
                <a:solidFill>
                  <a:srgbClr val="008000"/>
                </a:solidFill>
              </a:rPr>
              <a:t>为一个已定义的外部变量*</a:t>
            </a:r>
            <a:r>
              <a:rPr lang="en-US" altLang="zh-CN" sz="2800">
                <a:solidFill>
                  <a:srgbClr val="008000"/>
                </a:solidFill>
              </a:rPr>
              <a:t>/</a:t>
            </a:r>
          </a:p>
          <a:p>
            <a:pPr algn="l" eaLnBrk="1" hangingPunct="1"/>
            <a:r>
              <a:rPr lang="en-US" altLang="zh-CN" sz="2800"/>
              <a:t> int </a:t>
            </a:r>
            <a:r>
              <a:rPr lang="zh-CN" altLang="en-US" sz="2800"/>
              <a:t>ｐｏｗｅｒ（</a:t>
            </a:r>
            <a:r>
              <a:rPr lang="en-US" altLang="zh-CN" sz="2800"/>
              <a:t>int </a:t>
            </a:r>
            <a:r>
              <a:rPr lang="zh-CN" altLang="en-US" sz="2800"/>
              <a:t>ｎ）</a:t>
            </a:r>
            <a:r>
              <a:rPr lang="en-US" altLang="zh-CN" sz="2800"/>
              <a:t>;</a:t>
            </a:r>
          </a:p>
          <a:p>
            <a:pPr algn="l" eaLnBrk="1" hangingPunct="1"/>
            <a:r>
              <a:rPr lang="zh-CN" altLang="en-US" sz="2800"/>
              <a:t>｛</a:t>
            </a:r>
            <a:r>
              <a:rPr lang="en-US" altLang="zh-CN" sz="2800"/>
              <a:t>int </a:t>
            </a:r>
            <a:r>
              <a:rPr lang="zh-CN" altLang="en-US" sz="2800"/>
              <a:t>ｉ，ｙ＝１；</a:t>
            </a:r>
          </a:p>
          <a:p>
            <a:pPr algn="l" eaLnBrk="1" hangingPunct="1"/>
            <a:r>
              <a:rPr lang="zh-CN" altLang="en-US" sz="2800"/>
              <a:t>      </a:t>
            </a:r>
            <a:r>
              <a:rPr lang="en-US" altLang="zh-CN" sz="2800"/>
              <a:t>for</a:t>
            </a:r>
            <a:r>
              <a:rPr lang="zh-CN" altLang="en-US" sz="2800"/>
              <a:t>（ｉ＝１；ｉ＜＝ｎ；ｉ＋＋）</a:t>
            </a:r>
          </a:p>
          <a:p>
            <a:pPr algn="l" eaLnBrk="1" hangingPunct="1"/>
            <a:r>
              <a:rPr lang="zh-CN" altLang="en-US" sz="2800"/>
              <a:t>     ｙ*＝</a:t>
            </a:r>
            <a:r>
              <a:rPr lang="en-US" altLang="zh-CN" sz="2800"/>
              <a:t>A</a:t>
            </a:r>
            <a:r>
              <a:rPr lang="zh-CN" altLang="en-US" sz="2800"/>
              <a:t>；</a:t>
            </a:r>
          </a:p>
          <a:p>
            <a:pPr algn="l" eaLnBrk="1" hangingPunct="1"/>
            <a:r>
              <a:rPr lang="zh-CN" altLang="en-US" sz="2800"/>
              <a:t>    ｒｅｔｕｒｎ（ｙ）；</a:t>
            </a:r>
          </a:p>
          <a:p>
            <a:pPr algn="l" eaLnBrk="1" hangingPunct="1"/>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108</a:t>
            </a:fld>
            <a:endParaRPr lang="zh-CN" altLang="en-US"/>
          </a:p>
        </p:txBody>
      </p:sp>
    </p:spTree>
    <p:extLst>
      <p:ext uri="{BB962C8B-B14F-4D97-AF65-F5344CB8AC3E}">
        <p14:creationId xmlns:p14="http://schemas.microsoft.com/office/powerpoint/2010/main" val="39510041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ChangeArrowheads="1"/>
          </p:cNvSpPr>
          <p:nvPr/>
        </p:nvSpPr>
        <p:spPr bwMode="auto">
          <a:xfrm>
            <a:off x="539750" y="476252"/>
            <a:ext cx="4205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sz="2800" b="1"/>
              <a:t>8.9.6</a:t>
            </a:r>
            <a:r>
              <a:rPr kumimoji="1" lang="zh-CN" altLang="en-US" sz="2800" b="1"/>
              <a:t>用</a:t>
            </a:r>
            <a:r>
              <a:rPr kumimoji="1" lang="en-US" altLang="zh-CN" sz="2800" b="1"/>
              <a:t>static</a:t>
            </a:r>
            <a:r>
              <a:rPr kumimoji="1" lang="zh-CN" altLang="en-US" sz="2800" b="1"/>
              <a:t>声明外部变量</a:t>
            </a:r>
          </a:p>
        </p:txBody>
      </p:sp>
      <p:sp>
        <p:nvSpPr>
          <p:cNvPr id="513027" name="Text Box 3"/>
          <p:cNvSpPr txBox="1">
            <a:spLocks noChangeArrowheads="1"/>
          </p:cNvSpPr>
          <p:nvPr/>
        </p:nvSpPr>
        <p:spPr bwMode="auto">
          <a:xfrm>
            <a:off x="684215" y="1052513"/>
            <a:ext cx="777557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有时在程序设计中希望某些外部变量只限于被本文件引用，而不能被其他文件引用。这时可以在定义外部变量时加一个ｓｔａｔｉｃ声明。</a:t>
            </a:r>
          </a:p>
          <a:p>
            <a:pPr algn="l" eaLnBrk="1" hangingPunct="1"/>
            <a:r>
              <a:rPr lang="zh-CN" altLang="en-US" sz="2800"/>
              <a:t>例如：</a:t>
            </a:r>
          </a:p>
          <a:p>
            <a:pPr algn="l" eaLnBrk="1" hangingPunct="1"/>
            <a:r>
              <a:rPr lang="en-US" altLang="zh-CN" sz="2800"/>
              <a:t>file1.c                           file2.c</a:t>
            </a:r>
          </a:p>
          <a:p>
            <a:pPr algn="l" eaLnBrk="1" hangingPunct="1"/>
            <a:r>
              <a:rPr lang="en-US" altLang="zh-CN" sz="2800"/>
              <a:t>static int A;                   extern int A;</a:t>
            </a:r>
          </a:p>
          <a:p>
            <a:pPr algn="l" eaLnBrk="1" hangingPunct="1"/>
            <a:r>
              <a:rPr lang="en-US" altLang="zh-CN" sz="2800"/>
              <a:t>void main ( )                  void fun (int n)</a:t>
            </a:r>
          </a:p>
          <a:p>
            <a:pPr algn="l" eaLnBrk="1" hangingPunct="1"/>
            <a:r>
              <a:rPr lang="en-US" altLang="zh-CN" sz="2800"/>
              <a:t>{                                      {…</a:t>
            </a:r>
          </a:p>
          <a:p>
            <a:pPr algn="l" eaLnBrk="1" hangingPunct="1"/>
            <a:r>
              <a:rPr lang="en-US" altLang="zh-CN" sz="2800"/>
              <a:t>…                                    A=A*n;</a:t>
            </a:r>
          </a:p>
          <a:p>
            <a:pPr algn="l" eaLnBrk="1" hangingPunct="1"/>
            <a:r>
              <a:rPr lang="en-US" altLang="zh-CN"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109</a:t>
            </a:fld>
            <a:endParaRPr lang="zh-CN" altLang="en-US"/>
          </a:p>
        </p:txBody>
      </p:sp>
    </p:spTree>
    <p:extLst>
      <p:ext uri="{BB962C8B-B14F-4D97-AF65-F5344CB8AC3E}">
        <p14:creationId xmlns:p14="http://schemas.microsoft.com/office/powerpoint/2010/main" val="132616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ChangeArrowheads="1"/>
          </p:cNvSpPr>
          <p:nvPr/>
        </p:nvSpPr>
        <p:spPr bwMode="auto">
          <a:xfrm>
            <a:off x="152400" y="152400"/>
            <a:ext cx="6324600" cy="5334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cs typeface="Times New Roman" pitchFamily="18" charset="0"/>
              </a:rPr>
              <a:t>8</a:t>
            </a:r>
            <a:r>
              <a:rPr kumimoji="1" lang="en-US" altLang="zh-CN" sz="3600" b="1">
                <a:effectLst>
                  <a:outerShdw blurRad="38100" dist="38100" dir="2700000" algn="tl">
                    <a:srgbClr val="C0C0C0"/>
                  </a:outerShdw>
                </a:effectLst>
                <a:latin typeface="宋体" pitchFamily="2" charset="-122"/>
              </a:rPr>
              <a:t>.</a:t>
            </a:r>
            <a:r>
              <a:rPr kumimoji="1" lang="zh-CN" altLang="en-US" sz="3600" b="1">
                <a:effectLst>
                  <a:outerShdw blurRad="38100" dist="38100" dir="2700000" algn="tl">
                    <a:srgbClr val="C0C0C0"/>
                  </a:outerShdw>
                </a:effectLst>
                <a:latin typeface="宋体" pitchFamily="2" charset="-122"/>
              </a:rPr>
              <a:t>２函数定义的一般形式</a:t>
            </a:r>
            <a:r>
              <a:rPr kumimoji="1" lang="zh-CN" altLang="en-US" sz="3600" b="1">
                <a:effectLst>
                  <a:outerShdw blurRad="38100" dist="38100" dir="2700000" algn="tl">
                    <a:srgbClr val="C0C0C0"/>
                  </a:outerShdw>
                </a:effectLst>
                <a:latin typeface="黑体" pitchFamily="2" charset="-122"/>
                <a:ea typeface="黑体" pitchFamily="2" charset="-122"/>
              </a:rPr>
              <a:t> </a:t>
            </a:r>
          </a:p>
        </p:txBody>
      </p:sp>
      <p:sp>
        <p:nvSpPr>
          <p:cNvPr id="1132547" name="Rectangle 3"/>
          <p:cNvSpPr>
            <a:spLocks noChangeArrowheads="1"/>
          </p:cNvSpPr>
          <p:nvPr/>
        </p:nvSpPr>
        <p:spPr bwMode="auto">
          <a:xfrm>
            <a:off x="381000" y="838200"/>
            <a:ext cx="5715000" cy="3810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cs typeface="Times New Roman" pitchFamily="18" charset="0"/>
              </a:rPr>
              <a:t>8.2.1. </a:t>
            </a:r>
            <a:r>
              <a:rPr kumimoji="1" lang="zh-CN" altLang="en-US" sz="2800" b="1">
                <a:effectLst>
                  <a:outerShdw blurRad="38100" dist="38100" dir="2700000" algn="tl">
                    <a:srgbClr val="C0C0C0"/>
                  </a:outerShdw>
                </a:effectLst>
                <a:latin typeface="宋体" pitchFamily="2" charset="-122"/>
              </a:rPr>
              <a:t>无参函数的定义一般形式</a:t>
            </a:r>
            <a:r>
              <a:rPr kumimoji="1" lang="zh-CN" altLang="en-US" sz="3600" b="1">
                <a:effectLst>
                  <a:outerShdw blurRad="38100" dist="38100" dir="2700000" algn="tl">
                    <a:srgbClr val="C0C0C0"/>
                  </a:outerShdw>
                </a:effectLst>
                <a:latin typeface="黑体" pitchFamily="2" charset="-122"/>
                <a:ea typeface="黑体" pitchFamily="2" charset="-122"/>
              </a:rPr>
              <a:t> </a:t>
            </a:r>
          </a:p>
        </p:txBody>
      </p:sp>
      <p:sp>
        <p:nvSpPr>
          <p:cNvPr id="1132548" name="Text Box 4"/>
          <p:cNvSpPr txBox="1">
            <a:spLocks noChangeArrowheads="1"/>
          </p:cNvSpPr>
          <p:nvPr/>
        </p:nvSpPr>
        <p:spPr bwMode="auto">
          <a:xfrm>
            <a:off x="381000" y="1600200"/>
            <a:ext cx="5486400" cy="3816350"/>
          </a:xfrm>
          <a:prstGeom prst="rect">
            <a:avLst/>
          </a:prstGeom>
          <a:solidFill>
            <a:schemeClr val="bg1"/>
          </a:solidFill>
          <a:ln w="25400">
            <a:solidFill>
              <a:srgbClr val="000000"/>
            </a:solidFill>
            <a:miter lim="800000"/>
            <a:headEnd/>
            <a:tailEnd/>
          </a:ln>
          <a:effectLst>
            <a:outerShdw dist="107763" dir="18900000" algn="ctr" rotWithShape="0">
              <a:schemeClr val="bg2"/>
            </a:outerShdw>
          </a:effectLst>
        </p:spPr>
        <p:txBody>
          <a:bodyPr>
            <a:spAutoFit/>
          </a:bodyPr>
          <a:lstStyle/>
          <a:p>
            <a:pPr algn="l">
              <a:lnSpc>
                <a:spcPct val="120000"/>
              </a:lnSpc>
              <a:spcBef>
                <a:spcPct val="20000"/>
              </a:spcBef>
              <a:spcAft>
                <a:spcPct val="20000"/>
              </a:spcAft>
              <a:defRPr/>
            </a:pPr>
            <a:r>
              <a:rPr lang="zh-CN" altLang="en-US" sz="3200" b="1">
                <a:solidFill>
                  <a:srgbClr val="FF6600"/>
                </a:solidFill>
                <a:latin typeface="宋体" pitchFamily="2" charset="-122"/>
              </a:rPr>
              <a:t>定义</a:t>
            </a:r>
            <a:r>
              <a:rPr lang="zh-CN" altLang="en-US" sz="3200" b="1">
                <a:solidFill>
                  <a:schemeClr val="accent2"/>
                </a:solidFill>
                <a:latin typeface="宋体" pitchFamily="2" charset="-122"/>
              </a:rPr>
              <a:t>无参函数</a:t>
            </a:r>
            <a:r>
              <a:rPr lang="zh-CN" altLang="en-US" sz="3200" b="1">
                <a:solidFill>
                  <a:srgbClr val="FF6600"/>
                </a:solidFill>
                <a:latin typeface="宋体" pitchFamily="2" charset="-122"/>
              </a:rPr>
              <a:t>的一般形式为</a:t>
            </a:r>
            <a:r>
              <a:rPr lang="en-US" altLang="zh-CN" sz="3200">
                <a:solidFill>
                  <a:srgbClr val="FF6600"/>
                </a:solidFill>
                <a:latin typeface="宋体" pitchFamily="2" charset="-122"/>
              </a:rPr>
              <a:t>:</a:t>
            </a:r>
          </a:p>
          <a:p>
            <a:pPr algn="l">
              <a:lnSpc>
                <a:spcPct val="120000"/>
              </a:lnSpc>
              <a:spcBef>
                <a:spcPct val="20000"/>
              </a:spcBef>
              <a:spcAft>
                <a:spcPct val="20000"/>
              </a:spcAft>
              <a:defRPr/>
            </a:pPr>
            <a:r>
              <a:rPr lang="zh-CN" altLang="en-US" sz="3200" b="1">
                <a:latin typeface="宋体" pitchFamily="2" charset="-122"/>
              </a:rPr>
              <a:t>类型标识符　</a:t>
            </a:r>
            <a:r>
              <a:rPr lang="zh-CN" altLang="en-US" sz="3200" b="1">
                <a:solidFill>
                  <a:srgbClr val="CC0000"/>
                </a:solidFill>
                <a:latin typeface="宋体" pitchFamily="2" charset="-122"/>
              </a:rPr>
              <a:t>函数名</a:t>
            </a:r>
            <a:r>
              <a:rPr lang="zh-CN" altLang="en-US" sz="3200" b="1">
                <a:latin typeface="宋体" pitchFamily="2" charset="-122"/>
              </a:rPr>
              <a:t>（）</a:t>
            </a:r>
            <a:endParaRPr lang="zh-CN" altLang="en-US" sz="3200">
              <a:latin typeface="宋体" pitchFamily="2" charset="-122"/>
            </a:endParaRPr>
          </a:p>
          <a:p>
            <a:pPr algn="l">
              <a:lnSpc>
                <a:spcPct val="120000"/>
              </a:lnSpc>
              <a:spcBef>
                <a:spcPct val="20000"/>
              </a:spcBef>
              <a:spcAft>
                <a:spcPct val="20000"/>
              </a:spcAft>
              <a:defRPr/>
            </a:pPr>
            <a:r>
              <a:rPr lang="zh-CN" altLang="en-US" sz="3200" b="1">
                <a:latin typeface="宋体" pitchFamily="2" charset="-122"/>
              </a:rPr>
              <a:t>｛</a:t>
            </a:r>
          </a:p>
          <a:p>
            <a:pPr algn="l">
              <a:defRPr/>
            </a:pPr>
            <a:r>
              <a:rPr lang="zh-CN" altLang="en-US" sz="3200" b="1">
                <a:latin typeface="宋体" pitchFamily="2" charset="-122"/>
              </a:rPr>
              <a:t>  </a:t>
            </a:r>
            <a:r>
              <a:rPr lang="zh-CN" altLang="en-US" sz="3200" b="1">
                <a:solidFill>
                  <a:srgbClr val="006600"/>
                </a:solidFill>
                <a:latin typeface="宋体" pitchFamily="2" charset="-122"/>
              </a:rPr>
              <a:t>声明部分</a:t>
            </a:r>
            <a:endParaRPr lang="zh-CN" altLang="en-US" sz="3200">
              <a:solidFill>
                <a:srgbClr val="006600"/>
              </a:solidFill>
              <a:latin typeface="宋体" pitchFamily="2" charset="-122"/>
            </a:endParaRPr>
          </a:p>
          <a:p>
            <a:pPr algn="l">
              <a:defRPr/>
            </a:pPr>
            <a:r>
              <a:rPr lang="zh-CN" altLang="en-US" sz="3200" b="1">
                <a:latin typeface="宋体" pitchFamily="2" charset="-122"/>
              </a:rPr>
              <a:t>  </a:t>
            </a:r>
            <a:r>
              <a:rPr lang="zh-CN" altLang="en-US" sz="3200" b="1">
                <a:solidFill>
                  <a:srgbClr val="006699"/>
                </a:solidFill>
                <a:latin typeface="宋体" pitchFamily="2" charset="-122"/>
              </a:rPr>
              <a:t>语句部分</a:t>
            </a:r>
            <a:endParaRPr lang="zh-CN" altLang="en-US" sz="3200">
              <a:solidFill>
                <a:srgbClr val="006699"/>
              </a:solidFill>
              <a:latin typeface="宋体" pitchFamily="2" charset="-122"/>
            </a:endParaRPr>
          </a:p>
          <a:p>
            <a:pPr algn="l">
              <a:defRPr/>
            </a:pPr>
            <a:r>
              <a:rPr lang="zh-CN" altLang="en-US" sz="3200" b="1">
                <a:latin typeface="宋体" pitchFamily="2" charset="-122"/>
              </a:rPr>
              <a:t> ｝</a:t>
            </a:r>
            <a:endParaRPr lang="zh-CN" altLang="en-US" sz="3200"/>
          </a:p>
        </p:txBody>
      </p:sp>
      <p:sp>
        <p:nvSpPr>
          <p:cNvPr id="1132549" name="Text Box 5"/>
          <p:cNvSpPr txBox="1">
            <a:spLocks noChangeArrowheads="1"/>
          </p:cNvSpPr>
          <p:nvPr/>
        </p:nvSpPr>
        <p:spPr bwMode="auto">
          <a:xfrm>
            <a:off x="5943600" y="1125540"/>
            <a:ext cx="2971800" cy="5761037"/>
          </a:xfrm>
          <a:prstGeom prst="rect">
            <a:avLst/>
          </a:prstGeom>
          <a:solidFill>
            <a:srgbClr val="EDFFED"/>
          </a:solidFill>
          <a:ln w="28575">
            <a:solidFill>
              <a:schemeClr val="bg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latin typeface="宋体" panose="02010600030101010101" pitchFamily="2" charset="-122"/>
              </a:rPr>
              <a:t>在定义函数时要用</a:t>
            </a:r>
            <a:r>
              <a:rPr lang="zh-CN" altLang="en-US" sz="2800"/>
              <a:t>“</a:t>
            </a:r>
            <a:r>
              <a:rPr lang="zh-CN" altLang="en-US" sz="2800">
                <a:latin typeface="宋体" panose="02010600030101010101" pitchFamily="2" charset="-122"/>
              </a:rPr>
              <a:t>类型标识符</a:t>
            </a:r>
            <a:r>
              <a:rPr lang="zh-CN" altLang="en-US" sz="2800"/>
              <a:t>”</a:t>
            </a:r>
            <a:r>
              <a:rPr lang="zh-CN" altLang="en-US" sz="2800">
                <a:latin typeface="宋体" panose="02010600030101010101" pitchFamily="2" charset="-122"/>
              </a:rPr>
              <a:t>指定函数值的类型，即函数带回来的值的类型。例</a:t>
            </a:r>
            <a:r>
              <a:rPr lang="en-US" altLang="zh-CN" sz="2800">
                <a:latin typeface="宋体" panose="02010600030101010101" pitchFamily="2" charset="-122"/>
              </a:rPr>
              <a:t>8.</a:t>
            </a:r>
            <a:r>
              <a:rPr lang="zh-CN" altLang="en-US" sz="2800">
                <a:latin typeface="宋体" panose="02010600030101010101" pitchFamily="2" charset="-122"/>
              </a:rPr>
              <a:t>１中的</a:t>
            </a:r>
            <a:r>
              <a:rPr kumimoji="1" lang="en-US" altLang="zh-CN" sz="2800">
                <a:latin typeface="宋体" panose="02010600030101010101" pitchFamily="2" charset="-122"/>
              </a:rPr>
              <a:t>printstar</a:t>
            </a:r>
            <a:r>
              <a:rPr lang="zh-CN" altLang="en-US" sz="2800">
                <a:latin typeface="宋体" panose="02010600030101010101" pitchFamily="2" charset="-122"/>
              </a:rPr>
              <a:t>和</a:t>
            </a:r>
            <a:r>
              <a:rPr kumimoji="1" lang="en-US" altLang="zh-CN" sz="2800">
                <a:latin typeface="宋体" panose="02010600030101010101" pitchFamily="2" charset="-122"/>
              </a:rPr>
              <a:t>print_message</a:t>
            </a:r>
            <a:r>
              <a:rPr lang="zh-CN" altLang="en-US" sz="2800">
                <a:latin typeface="宋体" panose="02010600030101010101" pitchFamily="2" charset="-122"/>
              </a:rPr>
              <a:t>函数为</a:t>
            </a:r>
            <a:r>
              <a:rPr lang="en-US" altLang="zh-CN" sz="2800">
                <a:latin typeface="宋体" panose="02010600030101010101" pitchFamily="2" charset="-122"/>
              </a:rPr>
              <a:t>void</a:t>
            </a:r>
            <a:r>
              <a:rPr lang="zh-CN" altLang="en-US" sz="2800">
                <a:latin typeface="宋体" panose="02010600030101010101" pitchFamily="2" charset="-122"/>
              </a:rPr>
              <a:t>类型，表示不需要带回函数值。</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a:t>
            </a:fld>
            <a:endParaRPr lang="zh-CN" altLang="en-US"/>
          </a:p>
        </p:txBody>
      </p:sp>
    </p:spTree>
    <p:extLst>
      <p:ext uri="{BB962C8B-B14F-4D97-AF65-F5344CB8AC3E}">
        <p14:creationId xmlns:p14="http://schemas.microsoft.com/office/powerpoint/2010/main" val="2907446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2546"/>
                                        </p:tgtEl>
                                        <p:attrNameLst>
                                          <p:attrName>style.visibility</p:attrName>
                                        </p:attrNameLst>
                                      </p:cBhvr>
                                      <p:to>
                                        <p:strVal val="visible"/>
                                      </p:to>
                                    </p:set>
                                    <p:anim calcmode="lin" valueType="num">
                                      <p:cBhvr additive="base">
                                        <p:cTn id="7" dur="500" fill="hold"/>
                                        <p:tgtEl>
                                          <p:spTgt spid="1132546"/>
                                        </p:tgtEl>
                                        <p:attrNameLst>
                                          <p:attrName>ppt_x</p:attrName>
                                        </p:attrNameLst>
                                      </p:cBhvr>
                                      <p:tavLst>
                                        <p:tav tm="0">
                                          <p:val>
                                            <p:strVal val="0-#ppt_w/2"/>
                                          </p:val>
                                        </p:tav>
                                        <p:tav tm="100000">
                                          <p:val>
                                            <p:strVal val="#ppt_x"/>
                                          </p:val>
                                        </p:tav>
                                      </p:tavLst>
                                    </p:anim>
                                    <p:anim calcmode="lin" valueType="num">
                                      <p:cBhvr additive="base">
                                        <p:cTn id="8" dur="500" fill="hold"/>
                                        <p:tgtEl>
                                          <p:spTgt spid="11325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32547"/>
                                        </p:tgtEl>
                                        <p:attrNameLst>
                                          <p:attrName>style.visibility</p:attrName>
                                        </p:attrNameLst>
                                      </p:cBhvr>
                                      <p:to>
                                        <p:strVal val="visible"/>
                                      </p:to>
                                    </p:set>
                                    <p:anim calcmode="lin" valueType="num">
                                      <p:cBhvr additive="base">
                                        <p:cTn id="12" dur="500" fill="hold"/>
                                        <p:tgtEl>
                                          <p:spTgt spid="1132547"/>
                                        </p:tgtEl>
                                        <p:attrNameLst>
                                          <p:attrName>ppt_x</p:attrName>
                                        </p:attrNameLst>
                                      </p:cBhvr>
                                      <p:tavLst>
                                        <p:tav tm="0">
                                          <p:val>
                                            <p:strVal val="0-#ppt_w/2"/>
                                          </p:val>
                                        </p:tav>
                                        <p:tav tm="100000">
                                          <p:val>
                                            <p:strVal val="#ppt_x"/>
                                          </p:val>
                                        </p:tav>
                                      </p:tavLst>
                                    </p:anim>
                                    <p:anim calcmode="lin" valueType="num">
                                      <p:cBhvr additive="base">
                                        <p:cTn id="13" dur="500" fill="hold"/>
                                        <p:tgtEl>
                                          <p:spTgt spid="113254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132548"/>
                                        </p:tgtEl>
                                        <p:attrNameLst>
                                          <p:attrName>style.visibility</p:attrName>
                                        </p:attrNameLst>
                                      </p:cBhvr>
                                      <p:to>
                                        <p:strVal val="visible"/>
                                      </p:to>
                                    </p:set>
                                    <p:animEffect transition="in" filter="wipe(up)">
                                      <p:cBhvr>
                                        <p:cTn id="17" dur="500"/>
                                        <p:tgtEl>
                                          <p:spTgt spid="11325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132549"/>
                                        </p:tgtEl>
                                        <p:attrNameLst>
                                          <p:attrName>style.visibility</p:attrName>
                                        </p:attrNameLst>
                                      </p:cBhvr>
                                      <p:to>
                                        <p:strVal val="visible"/>
                                      </p:to>
                                    </p:set>
                                    <p:anim calcmode="lin" valueType="num">
                                      <p:cBhvr additive="base">
                                        <p:cTn id="22" dur="500" fill="hold"/>
                                        <p:tgtEl>
                                          <p:spTgt spid="1132549"/>
                                        </p:tgtEl>
                                        <p:attrNameLst>
                                          <p:attrName>ppt_x</p:attrName>
                                        </p:attrNameLst>
                                      </p:cBhvr>
                                      <p:tavLst>
                                        <p:tav tm="0">
                                          <p:val>
                                            <p:strVal val="1+#ppt_w/2"/>
                                          </p:val>
                                        </p:tav>
                                        <p:tav tm="100000">
                                          <p:val>
                                            <p:strVal val="#ppt_x"/>
                                          </p:val>
                                        </p:tav>
                                      </p:tavLst>
                                    </p:anim>
                                    <p:anim calcmode="lin" valueType="num">
                                      <p:cBhvr additive="base">
                                        <p:cTn id="23" dur="500" fill="hold"/>
                                        <p:tgtEl>
                                          <p:spTgt spid="11325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6" grpId="0" autoUpdateAnimBg="0"/>
      <p:bldP spid="1132547" grpId="0" autoUpdateAnimBg="0"/>
      <p:bldP spid="1132548" grpId="0" animBg="1" autoUpdateAnimBg="0"/>
      <p:bldP spid="1132549"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ChangeArrowheads="1"/>
          </p:cNvSpPr>
          <p:nvPr/>
        </p:nvSpPr>
        <p:spPr bwMode="auto">
          <a:xfrm>
            <a:off x="395290" y="404813"/>
            <a:ext cx="4467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sz="2800" b="1"/>
              <a:t>8.9.7</a:t>
            </a:r>
            <a:r>
              <a:rPr kumimoji="1" lang="zh-CN" altLang="en-US" sz="2800" b="1"/>
              <a:t>关于变量的声明和定义</a:t>
            </a:r>
          </a:p>
        </p:txBody>
      </p:sp>
      <p:sp>
        <p:nvSpPr>
          <p:cNvPr id="514051" name="Text Box 3"/>
          <p:cNvSpPr txBox="1">
            <a:spLocks noChangeArrowheads="1"/>
          </p:cNvSpPr>
          <p:nvPr/>
        </p:nvSpPr>
        <p:spPr bwMode="auto">
          <a:xfrm>
            <a:off x="250827" y="981075"/>
            <a:ext cx="8424863"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t>对变量而言，声明与定义的关系稍微复杂一些。在声明部分出现的变量有两种情况：一种是需要建立存储空间的</a:t>
            </a:r>
            <a:r>
              <a:rPr lang="en-US" altLang="zh-CN" sz="2800"/>
              <a:t>(</a:t>
            </a:r>
            <a:r>
              <a:rPr lang="zh-CN" altLang="en-US" sz="2800"/>
              <a:t>如：</a:t>
            </a:r>
            <a:r>
              <a:rPr lang="en-US" altLang="zh-CN" sz="2800"/>
              <a:t>int a; )</a:t>
            </a:r>
            <a:r>
              <a:rPr lang="zh-CN" altLang="en-US" sz="2800"/>
              <a:t>，另一种是不需要建立存储空间的（如：</a:t>
            </a:r>
            <a:r>
              <a:rPr lang="en-US" altLang="zh-CN" sz="2800"/>
              <a:t>extern a</a:t>
            </a:r>
            <a:r>
              <a:rPr lang="zh-CN" altLang="en-US" sz="2800"/>
              <a:t>；）。前者称为“</a:t>
            </a:r>
            <a:r>
              <a:rPr lang="zh-CN" altLang="en-US" sz="2800" b="1"/>
              <a:t>定义性声明</a:t>
            </a:r>
            <a:r>
              <a:rPr lang="zh-CN" altLang="en-US" sz="2800"/>
              <a:t>”</a:t>
            </a:r>
            <a:r>
              <a:rPr lang="en-US" altLang="zh-CN" sz="2800"/>
              <a:t>(defining declaration) </a:t>
            </a:r>
            <a:r>
              <a:rPr lang="zh-CN" altLang="en-US" sz="2800"/>
              <a:t>，或简称</a:t>
            </a:r>
            <a:r>
              <a:rPr lang="zh-CN" altLang="en-US" sz="2800" b="1"/>
              <a:t>定义</a:t>
            </a:r>
            <a:r>
              <a:rPr lang="zh-CN" altLang="en-US" sz="2800"/>
              <a:t>（</a:t>
            </a:r>
            <a:r>
              <a:rPr lang="en-US" altLang="zh-CN" sz="2800"/>
              <a:t>definition</a:t>
            </a:r>
            <a:r>
              <a:rPr lang="zh-CN" altLang="en-US" sz="2800"/>
              <a:t>）。 后者称为“</a:t>
            </a:r>
            <a:r>
              <a:rPr lang="zh-CN" altLang="en-US" sz="2800" b="1"/>
              <a:t>引用性声明</a:t>
            </a:r>
            <a:r>
              <a:rPr lang="zh-CN" altLang="en-US" sz="2800"/>
              <a:t>”</a:t>
            </a:r>
            <a:r>
              <a:rPr lang="en-US" altLang="zh-CN" sz="2800"/>
              <a:t>(referencing declaration)</a:t>
            </a:r>
            <a:r>
              <a:rPr lang="zh-CN" altLang="en-US" sz="2800"/>
              <a:t>。广义地说，声明包括定义，但并非所有的声明都是定义。对“</a:t>
            </a:r>
            <a:r>
              <a:rPr lang="en-US" altLang="zh-CN" sz="2800"/>
              <a:t>int a;” </a:t>
            </a:r>
            <a:r>
              <a:rPr lang="zh-CN" altLang="en-US" sz="2800"/>
              <a:t>而言，它既是声明，又是定义。而对“</a:t>
            </a:r>
            <a:r>
              <a:rPr lang="en-US" altLang="zh-CN" sz="2800"/>
              <a:t>extern a;” </a:t>
            </a:r>
            <a:r>
              <a:rPr lang="zh-CN" altLang="en-US" sz="2800"/>
              <a:t>而言，它是声明而不是定义。</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110</a:t>
            </a:fld>
            <a:endParaRPr lang="zh-CN" altLang="en-US"/>
          </a:p>
        </p:txBody>
      </p:sp>
    </p:spTree>
    <p:extLst>
      <p:ext uri="{BB962C8B-B14F-4D97-AF65-F5344CB8AC3E}">
        <p14:creationId xmlns:p14="http://schemas.microsoft.com/office/powerpoint/2010/main" val="5817002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ChangeArrowheads="1"/>
          </p:cNvSpPr>
          <p:nvPr/>
        </p:nvSpPr>
        <p:spPr bwMode="auto">
          <a:xfrm>
            <a:off x="611188" y="608013"/>
            <a:ext cx="78486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一般为了叙述方便，把</a:t>
            </a:r>
            <a:r>
              <a:rPr lang="zh-CN" altLang="en-US" sz="2800" b="1"/>
              <a:t>建立存储空间的声明称定义</a:t>
            </a:r>
            <a:r>
              <a:rPr lang="zh-CN" altLang="en-US" sz="2800"/>
              <a:t>，而</a:t>
            </a:r>
            <a:r>
              <a:rPr lang="zh-CN" altLang="en-US" sz="2800" b="1"/>
              <a:t>把不需要建立存储空间的声明称为声明</a:t>
            </a:r>
            <a:r>
              <a:rPr lang="zh-CN" altLang="en-US" sz="2800"/>
              <a:t>。显然这里指的声明是狭义的，即非定义性声明。例如：</a:t>
            </a:r>
          </a:p>
          <a:p>
            <a:pPr algn="l" eaLnBrk="1" hangingPunct="1"/>
            <a:r>
              <a:rPr lang="en-US" altLang="zh-CN" sz="2800"/>
              <a:t>void main()</a:t>
            </a:r>
          </a:p>
          <a:p>
            <a:pPr algn="l" eaLnBrk="1" hangingPunct="1"/>
            <a:r>
              <a:rPr lang="en-US" altLang="zh-CN" sz="2800"/>
              <a:t>    {extern A;        </a:t>
            </a:r>
            <a:r>
              <a:rPr lang="en-US" altLang="zh-CN" sz="2800">
                <a:solidFill>
                  <a:srgbClr val="008000"/>
                </a:solidFill>
              </a:rPr>
              <a:t>/*</a:t>
            </a:r>
            <a:r>
              <a:rPr lang="zh-CN" altLang="en-US" sz="2800">
                <a:solidFill>
                  <a:srgbClr val="008000"/>
                </a:solidFill>
              </a:rPr>
              <a:t>是声明不是定义。声明</a:t>
            </a:r>
            <a:r>
              <a:rPr lang="en-US" altLang="zh-CN" sz="2800">
                <a:solidFill>
                  <a:srgbClr val="008000"/>
                </a:solidFill>
              </a:rPr>
              <a:t>A</a:t>
            </a:r>
            <a:r>
              <a:rPr lang="zh-CN" altLang="en-US" sz="2800">
                <a:solidFill>
                  <a:srgbClr val="008000"/>
                </a:solidFill>
              </a:rPr>
              <a:t>是一</a:t>
            </a:r>
          </a:p>
          <a:p>
            <a:pPr algn="l" eaLnBrk="1" hangingPunct="1"/>
            <a:r>
              <a:rPr lang="zh-CN" altLang="en-US" sz="2800">
                <a:solidFill>
                  <a:srgbClr val="008000"/>
                </a:solidFill>
              </a:rPr>
              <a:t>                                个已定义的外部变量*</a:t>
            </a:r>
            <a:r>
              <a:rPr lang="en-US" altLang="zh-CN" sz="2800">
                <a:solidFill>
                  <a:srgbClr val="008000"/>
                </a:solidFill>
              </a:rPr>
              <a:t>/</a:t>
            </a:r>
          </a:p>
          <a:p>
            <a:pPr algn="l" eaLnBrk="1" hangingPunct="1"/>
            <a:r>
              <a:rPr lang="en-US" altLang="zh-CN" sz="2800"/>
              <a:t>      …</a:t>
            </a:r>
          </a:p>
          <a:p>
            <a:pPr algn="l" eaLnBrk="1" hangingPunct="1"/>
            <a:r>
              <a:rPr lang="en-US" altLang="zh-CN" sz="2800"/>
              <a:t>    }</a:t>
            </a:r>
          </a:p>
          <a:p>
            <a:pPr algn="l" eaLnBrk="1" hangingPunct="1"/>
            <a:r>
              <a:rPr lang="en-US" altLang="zh-CN" sz="2800"/>
              <a:t>    int A;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111</a:t>
            </a:fld>
            <a:endParaRPr lang="zh-CN" altLang="en-US"/>
          </a:p>
        </p:txBody>
      </p:sp>
    </p:spTree>
    <p:extLst>
      <p:ext uri="{BB962C8B-B14F-4D97-AF65-F5344CB8AC3E}">
        <p14:creationId xmlns:p14="http://schemas.microsoft.com/office/powerpoint/2010/main" val="17810326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auto">
          <a:xfrm>
            <a:off x="250825" y="620715"/>
            <a:ext cx="431958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a:t>
            </a:r>
            <a:r>
              <a:rPr kumimoji="1" lang="zh-CN" altLang="en-US" sz="2800" b="1">
                <a:effectLst>
                  <a:outerShdw blurRad="38100" dist="38100" dir="2700000" algn="tl">
                    <a:srgbClr val="C0C0C0"/>
                  </a:outerShdw>
                </a:effectLst>
              </a:rPr>
              <a:t>９</a:t>
            </a:r>
            <a:r>
              <a:rPr kumimoji="1" lang="en-US" altLang="zh-CN" sz="2800" b="1">
                <a:effectLst>
                  <a:outerShdw blurRad="38100" dist="38100" dir="2700000" algn="tl">
                    <a:srgbClr val="C0C0C0"/>
                  </a:outerShdw>
                </a:effectLst>
              </a:rPr>
              <a:t>.8</a:t>
            </a:r>
            <a:r>
              <a:rPr kumimoji="1" lang="zh-CN" altLang="en-US" sz="2800" b="1">
                <a:effectLst>
                  <a:outerShdw blurRad="38100" dist="38100" dir="2700000" algn="tl">
                    <a:srgbClr val="C0C0C0"/>
                  </a:outerShdw>
                </a:effectLst>
              </a:rPr>
              <a:t>存储类别小结</a:t>
            </a:r>
          </a:p>
        </p:txBody>
      </p:sp>
      <p:sp>
        <p:nvSpPr>
          <p:cNvPr id="516099" name="Text Box 3"/>
          <p:cNvSpPr txBox="1">
            <a:spLocks noChangeArrowheads="1"/>
          </p:cNvSpPr>
          <p:nvPr/>
        </p:nvSpPr>
        <p:spPr bwMode="auto">
          <a:xfrm>
            <a:off x="395290" y="1341440"/>
            <a:ext cx="8353425"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t>(1) </a:t>
            </a:r>
            <a:r>
              <a:rPr lang="zh-CN" altLang="en-US" sz="2800"/>
              <a:t>从</a:t>
            </a:r>
            <a:r>
              <a:rPr lang="zh-CN" altLang="en-US" sz="2800" b="1"/>
              <a:t>作用域</a:t>
            </a:r>
            <a:r>
              <a:rPr lang="zh-CN" altLang="en-US" sz="2800"/>
              <a:t>角度分，有局部变量和全局变量。它们采用的存储类别如下：</a:t>
            </a:r>
          </a:p>
          <a:p>
            <a:pPr algn="l" eaLnBrk="1" hangingPunct="1"/>
            <a:r>
              <a:rPr lang="zh-CN" altLang="en-US" sz="2800"/>
              <a:t>局部变量 </a:t>
            </a:r>
            <a:r>
              <a:rPr lang="zh-CN" altLang="en-US" sz="2800" b="1">
                <a:solidFill>
                  <a:srgbClr val="A50021"/>
                </a:solidFill>
              </a:rPr>
              <a:t> </a:t>
            </a:r>
            <a:r>
              <a:rPr lang="en-US" altLang="zh-CN" sz="2800" b="1">
                <a:solidFill>
                  <a:srgbClr val="A50021"/>
                </a:solidFill>
              </a:rPr>
              <a:t>|</a:t>
            </a:r>
            <a:r>
              <a:rPr lang="zh-CN" altLang="en-US" sz="2800"/>
              <a:t>自动变量</a:t>
            </a:r>
            <a:r>
              <a:rPr lang="en-US" altLang="zh-CN" sz="2800"/>
              <a:t>,</a:t>
            </a:r>
            <a:r>
              <a:rPr lang="zh-CN" altLang="en-US" sz="2800"/>
              <a:t>即动态局部变量</a:t>
            </a:r>
          </a:p>
          <a:p>
            <a:pPr algn="l" eaLnBrk="1" hangingPunct="1"/>
            <a:r>
              <a:rPr lang="zh-CN" altLang="en-US" sz="2800"/>
              <a:t>                            </a:t>
            </a:r>
            <a:r>
              <a:rPr lang="en-US" altLang="zh-CN" sz="2800"/>
              <a:t>(</a:t>
            </a:r>
            <a:r>
              <a:rPr lang="zh-CN" altLang="en-US" sz="2800"/>
              <a:t>离开函数</a:t>
            </a:r>
            <a:r>
              <a:rPr lang="en-US" altLang="zh-CN" sz="2800"/>
              <a:t>,</a:t>
            </a:r>
            <a:r>
              <a:rPr lang="zh-CN" altLang="en-US" sz="2800"/>
              <a:t>值就消失</a:t>
            </a:r>
            <a:r>
              <a:rPr lang="en-US" altLang="zh-CN" sz="2800"/>
              <a:t>)</a:t>
            </a:r>
          </a:p>
          <a:p>
            <a:pPr algn="l" eaLnBrk="1" hangingPunct="1"/>
            <a:r>
              <a:rPr lang="en-US" altLang="zh-CN" sz="2800"/>
              <a:t>                 </a:t>
            </a:r>
            <a:r>
              <a:rPr lang="en-US" altLang="zh-CN" sz="2800" b="1">
                <a:solidFill>
                  <a:srgbClr val="A50021"/>
                </a:solidFill>
              </a:rPr>
              <a:t> |</a:t>
            </a:r>
            <a:r>
              <a:rPr lang="zh-CN" altLang="en-US" sz="2800"/>
              <a:t>静态局部变量</a:t>
            </a:r>
            <a:r>
              <a:rPr lang="en-US" altLang="zh-CN" sz="2800"/>
              <a:t>(</a:t>
            </a:r>
            <a:r>
              <a:rPr lang="zh-CN" altLang="en-US" sz="2800"/>
              <a:t>离开函数</a:t>
            </a:r>
            <a:r>
              <a:rPr lang="en-US" altLang="zh-CN" sz="2800"/>
              <a:t>,</a:t>
            </a:r>
            <a:r>
              <a:rPr lang="zh-CN" altLang="en-US" sz="2800"/>
              <a:t>值仍保留</a:t>
            </a:r>
            <a:r>
              <a:rPr lang="en-US" altLang="zh-CN" sz="2800"/>
              <a:t>)</a:t>
            </a:r>
          </a:p>
          <a:p>
            <a:pPr algn="l" eaLnBrk="1" hangingPunct="1"/>
            <a:r>
              <a:rPr lang="en-US" altLang="zh-CN" sz="2800"/>
              <a:t>                  </a:t>
            </a:r>
            <a:r>
              <a:rPr lang="en-US" altLang="zh-CN" sz="2800" b="1">
                <a:solidFill>
                  <a:srgbClr val="A50021"/>
                </a:solidFill>
              </a:rPr>
              <a:t>|</a:t>
            </a:r>
            <a:r>
              <a:rPr lang="zh-CN" altLang="en-US" sz="2800"/>
              <a:t>寄存器变量</a:t>
            </a:r>
            <a:r>
              <a:rPr lang="en-US" altLang="zh-CN" sz="2800"/>
              <a:t>(</a:t>
            </a:r>
            <a:r>
              <a:rPr lang="zh-CN" altLang="en-US" sz="2800"/>
              <a:t>离开函数</a:t>
            </a:r>
            <a:r>
              <a:rPr lang="en-US" altLang="zh-CN" sz="2800"/>
              <a:t>,</a:t>
            </a:r>
            <a:r>
              <a:rPr lang="zh-CN" altLang="en-US" sz="2800"/>
              <a:t>值就消失</a:t>
            </a:r>
            <a:r>
              <a:rPr lang="en-US" altLang="zh-CN" sz="2800"/>
              <a:t>)</a:t>
            </a:r>
          </a:p>
          <a:p>
            <a:pPr algn="l" eaLnBrk="1" hangingPunct="1"/>
            <a:r>
              <a:rPr lang="en-US" altLang="zh-CN" sz="2800"/>
              <a:t>                  </a:t>
            </a:r>
            <a:r>
              <a:rPr lang="en-US" altLang="zh-CN" sz="2800" b="1">
                <a:solidFill>
                  <a:srgbClr val="A50021"/>
                </a:solidFill>
              </a:rPr>
              <a:t>|</a:t>
            </a:r>
            <a:r>
              <a:rPr lang="en-US" altLang="zh-CN" sz="2800"/>
              <a:t>(</a:t>
            </a:r>
            <a:r>
              <a:rPr lang="zh-CN" altLang="en-US" sz="2800"/>
              <a:t>形式参数可以定义为自动变量或寄存</a:t>
            </a:r>
          </a:p>
          <a:p>
            <a:pPr algn="l" eaLnBrk="1" hangingPunct="1"/>
            <a:r>
              <a:rPr lang="zh-CN" altLang="en-US" sz="2800"/>
              <a:t>                    器变量</a:t>
            </a:r>
            <a:r>
              <a:rPr lang="en-US" altLang="zh-CN" sz="2800"/>
              <a:t>)</a:t>
            </a:r>
          </a:p>
          <a:p>
            <a:pPr algn="l" eaLnBrk="1" hangingPunct="1"/>
            <a:r>
              <a:rPr lang="zh-CN" altLang="en-US" sz="2800"/>
              <a:t>全局变量 </a:t>
            </a:r>
            <a:r>
              <a:rPr lang="zh-CN" altLang="en-US" sz="2800" b="1">
                <a:solidFill>
                  <a:srgbClr val="A50021"/>
                </a:solidFill>
              </a:rPr>
              <a:t> </a:t>
            </a:r>
            <a:r>
              <a:rPr lang="en-US" altLang="zh-CN" sz="2800" b="1">
                <a:solidFill>
                  <a:srgbClr val="A50021"/>
                </a:solidFill>
              </a:rPr>
              <a:t>|</a:t>
            </a:r>
            <a:r>
              <a:rPr lang="zh-CN" altLang="en-US" sz="2800"/>
              <a:t>静态外部变量</a:t>
            </a:r>
            <a:r>
              <a:rPr lang="en-US" altLang="zh-CN" sz="2800"/>
              <a:t>(</a:t>
            </a:r>
            <a:r>
              <a:rPr lang="zh-CN" altLang="en-US" sz="2800"/>
              <a:t>只限本文件引用</a:t>
            </a:r>
            <a:r>
              <a:rPr lang="en-US" altLang="zh-CN" sz="2800"/>
              <a:t>)</a:t>
            </a:r>
          </a:p>
          <a:p>
            <a:pPr algn="l" eaLnBrk="1" hangingPunct="1"/>
            <a:r>
              <a:rPr lang="en-US" altLang="zh-CN" sz="2800" b="1">
                <a:solidFill>
                  <a:srgbClr val="A50021"/>
                </a:solidFill>
              </a:rPr>
              <a:t>                  |</a:t>
            </a:r>
            <a:r>
              <a:rPr lang="zh-CN" altLang="en-US" sz="2800"/>
              <a:t>外部变量</a:t>
            </a:r>
          </a:p>
          <a:p>
            <a:pPr algn="l" eaLnBrk="1" hangingPunct="1"/>
            <a:r>
              <a:rPr lang="zh-CN" altLang="en-US" sz="2800"/>
              <a:t>                   </a:t>
            </a:r>
            <a:r>
              <a:rPr lang="en-US" altLang="zh-CN" sz="2800"/>
              <a:t>(</a:t>
            </a:r>
            <a:r>
              <a:rPr lang="zh-CN" altLang="en-US" sz="2800"/>
              <a:t>即非静态的外部变量</a:t>
            </a:r>
            <a:r>
              <a:rPr lang="en-US" altLang="zh-CN" sz="2800"/>
              <a:t>,</a:t>
            </a:r>
            <a:r>
              <a:rPr lang="zh-CN" altLang="en-US" sz="2800"/>
              <a:t>允许其他文件引用</a:t>
            </a:r>
            <a:r>
              <a:rPr lang="en-US" altLang="zh-CN" sz="2800"/>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112</a:t>
            </a:fld>
            <a:endParaRPr lang="zh-CN" altLang="en-US"/>
          </a:p>
        </p:txBody>
      </p:sp>
    </p:spTree>
    <p:extLst>
      <p:ext uri="{BB962C8B-B14F-4D97-AF65-F5344CB8AC3E}">
        <p14:creationId xmlns:p14="http://schemas.microsoft.com/office/powerpoint/2010/main" val="3827238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35970"/>
                                        </p:tgtEl>
                                        <p:attrNameLst>
                                          <p:attrName>style.visibility</p:attrName>
                                        </p:attrNameLst>
                                      </p:cBhvr>
                                      <p:to>
                                        <p:strVal val="visible"/>
                                      </p:to>
                                    </p:set>
                                    <p:anim calcmode="lin" valueType="num">
                                      <p:cBhvr additive="base">
                                        <p:cTn id="7" dur="500" fill="hold"/>
                                        <p:tgtEl>
                                          <p:spTgt spid="1235970"/>
                                        </p:tgtEl>
                                        <p:attrNameLst>
                                          <p:attrName>ppt_x</p:attrName>
                                        </p:attrNameLst>
                                      </p:cBhvr>
                                      <p:tavLst>
                                        <p:tav tm="0">
                                          <p:val>
                                            <p:strVal val="0-#ppt_w/2"/>
                                          </p:val>
                                        </p:tav>
                                        <p:tav tm="100000">
                                          <p:val>
                                            <p:strVal val="#ppt_x"/>
                                          </p:val>
                                        </p:tav>
                                      </p:tavLst>
                                    </p:anim>
                                    <p:anim calcmode="lin" valueType="num">
                                      <p:cBhvr additive="base">
                                        <p:cTn id="8" dur="500" fill="hold"/>
                                        <p:tgtEl>
                                          <p:spTgt spid="1235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ChangeArrowheads="1"/>
          </p:cNvSpPr>
          <p:nvPr/>
        </p:nvSpPr>
        <p:spPr bwMode="auto">
          <a:xfrm>
            <a:off x="468315" y="620713"/>
            <a:ext cx="8066087"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930275"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sz="2800"/>
              <a:t>(2) </a:t>
            </a:r>
            <a:r>
              <a:rPr kumimoji="1" lang="zh-CN" altLang="en-US" sz="2800"/>
              <a:t>从变量存在的时间</a:t>
            </a:r>
            <a:r>
              <a:rPr kumimoji="1" lang="en-US" altLang="zh-CN" sz="2800"/>
              <a:t>(</a:t>
            </a:r>
            <a:r>
              <a:rPr kumimoji="1" lang="zh-CN" altLang="en-US" sz="2800"/>
              <a:t>生存期</a:t>
            </a:r>
            <a:r>
              <a:rPr kumimoji="1" lang="en-US" altLang="zh-CN" sz="2800"/>
              <a:t>)</a:t>
            </a:r>
            <a:r>
              <a:rPr kumimoji="1" lang="zh-CN" altLang="en-US" sz="2800"/>
              <a:t>来区分</a:t>
            </a:r>
            <a:r>
              <a:rPr kumimoji="1" lang="en-US" altLang="zh-CN" sz="2800"/>
              <a:t>,</a:t>
            </a:r>
            <a:r>
              <a:rPr kumimoji="1" lang="zh-CN" altLang="en-US" sz="2800"/>
              <a:t>有动态存储和静态存储两种类型。静态存储是程序整个运行时间都存在</a:t>
            </a:r>
            <a:r>
              <a:rPr kumimoji="1" lang="en-US" altLang="zh-CN" sz="2800"/>
              <a:t>,</a:t>
            </a:r>
            <a:r>
              <a:rPr kumimoji="1" lang="zh-CN" altLang="en-US" sz="2800"/>
              <a:t>而动态存储则是在调用函数时临时分配单元。</a:t>
            </a:r>
          </a:p>
          <a:p>
            <a:pPr algn="l" eaLnBrk="1" hangingPunct="1"/>
            <a:r>
              <a:rPr kumimoji="1" lang="zh-CN" altLang="en-US" sz="2800" b="1"/>
              <a:t>动态存储  </a:t>
            </a:r>
            <a:r>
              <a:rPr kumimoji="1" lang="en-US" altLang="zh-CN" sz="2800" b="1"/>
              <a:t>|</a:t>
            </a:r>
            <a:r>
              <a:rPr kumimoji="1" lang="zh-CN" altLang="en-US" sz="2800" b="1"/>
              <a:t>自动变量</a:t>
            </a:r>
            <a:r>
              <a:rPr kumimoji="1" lang="en-US" altLang="zh-CN" sz="2800" b="1"/>
              <a:t>(</a:t>
            </a:r>
            <a:r>
              <a:rPr kumimoji="1" lang="zh-CN" altLang="en-US" sz="2800" b="1"/>
              <a:t>本函数内有效</a:t>
            </a:r>
            <a:r>
              <a:rPr kumimoji="1" lang="en-US" altLang="zh-CN" sz="2800" b="1"/>
              <a:t>)</a:t>
            </a:r>
            <a:endParaRPr kumimoji="1" lang="en-US" altLang="zh-CN" sz="2800"/>
          </a:p>
          <a:p>
            <a:pPr algn="l" eaLnBrk="1" hangingPunct="1"/>
            <a:r>
              <a:rPr kumimoji="1" lang="en-US" altLang="zh-CN" sz="2800" b="1"/>
              <a:t>                  |</a:t>
            </a:r>
            <a:r>
              <a:rPr kumimoji="1" lang="zh-CN" altLang="en-US" sz="2800" b="1"/>
              <a:t>寄存器变量</a:t>
            </a:r>
            <a:r>
              <a:rPr kumimoji="1" lang="en-US" altLang="zh-CN" sz="2800" b="1"/>
              <a:t>(</a:t>
            </a:r>
            <a:r>
              <a:rPr kumimoji="1" lang="zh-CN" altLang="en-US" sz="2800" b="1"/>
              <a:t>本函数内有效</a:t>
            </a:r>
            <a:r>
              <a:rPr kumimoji="1" lang="en-US" altLang="zh-CN" sz="2800" b="1"/>
              <a:t>)</a:t>
            </a:r>
            <a:endParaRPr kumimoji="1" lang="en-US" altLang="zh-CN" sz="2800"/>
          </a:p>
          <a:p>
            <a:pPr algn="l" eaLnBrk="1" hangingPunct="1"/>
            <a:r>
              <a:rPr kumimoji="1" lang="en-US" altLang="zh-CN" sz="2800" b="1"/>
              <a:t>                  |</a:t>
            </a:r>
            <a:r>
              <a:rPr kumimoji="1" lang="zh-CN" altLang="en-US" sz="2800" b="1"/>
              <a:t>形式参数</a:t>
            </a:r>
            <a:r>
              <a:rPr kumimoji="1" lang="en-US" altLang="zh-CN" sz="2800" b="1"/>
              <a:t>(</a:t>
            </a:r>
            <a:r>
              <a:rPr kumimoji="1" lang="zh-CN" altLang="en-US" sz="2800" b="1"/>
              <a:t>本函数内有效</a:t>
            </a:r>
            <a:r>
              <a:rPr kumimoji="1" lang="en-US" altLang="zh-CN" sz="2800" b="1"/>
              <a:t>)</a:t>
            </a:r>
            <a:endParaRPr kumimoji="1" lang="en-US" altLang="zh-CN" sz="2800"/>
          </a:p>
          <a:p>
            <a:pPr algn="l" eaLnBrk="1" hangingPunct="1"/>
            <a:r>
              <a:rPr kumimoji="1" lang="zh-CN" altLang="en-US" sz="2800"/>
              <a:t>静态存储</a:t>
            </a:r>
            <a:r>
              <a:rPr kumimoji="1" lang="zh-CN" altLang="en-US" sz="2800" b="1">
                <a:solidFill>
                  <a:srgbClr val="A50021"/>
                </a:solidFill>
              </a:rPr>
              <a:t>  </a:t>
            </a:r>
            <a:r>
              <a:rPr kumimoji="1" lang="en-US" altLang="zh-CN" sz="2800" b="1">
                <a:solidFill>
                  <a:srgbClr val="A50021"/>
                </a:solidFill>
              </a:rPr>
              <a:t>|</a:t>
            </a:r>
            <a:r>
              <a:rPr kumimoji="1" lang="zh-CN" altLang="en-US" sz="2800"/>
              <a:t>静态局部变量</a:t>
            </a:r>
            <a:r>
              <a:rPr kumimoji="1" lang="en-US" altLang="zh-CN" sz="2800"/>
              <a:t>(</a:t>
            </a:r>
            <a:r>
              <a:rPr kumimoji="1" lang="zh-CN" altLang="en-US" sz="2800"/>
              <a:t>函数内有效</a:t>
            </a:r>
            <a:r>
              <a:rPr kumimoji="1" lang="en-US" altLang="zh-CN" sz="2800"/>
              <a:t>)</a:t>
            </a:r>
          </a:p>
          <a:p>
            <a:pPr algn="l" eaLnBrk="1" hangingPunct="1"/>
            <a:r>
              <a:rPr kumimoji="1" lang="en-US" altLang="zh-CN" sz="2800"/>
              <a:t>                 </a:t>
            </a:r>
            <a:r>
              <a:rPr kumimoji="1" lang="en-US" altLang="zh-CN" sz="2800" b="1"/>
              <a:t>  </a:t>
            </a:r>
            <a:r>
              <a:rPr kumimoji="1" lang="en-US" altLang="zh-CN" sz="2800" b="1">
                <a:solidFill>
                  <a:srgbClr val="A50021"/>
                </a:solidFill>
              </a:rPr>
              <a:t>|</a:t>
            </a:r>
            <a:r>
              <a:rPr kumimoji="1" lang="zh-CN" altLang="en-US" sz="2800"/>
              <a:t>静态外部变量</a:t>
            </a:r>
            <a:r>
              <a:rPr kumimoji="1" lang="en-US" altLang="zh-CN" sz="2800"/>
              <a:t>(</a:t>
            </a:r>
            <a:r>
              <a:rPr kumimoji="1" lang="zh-CN" altLang="en-US" sz="2800"/>
              <a:t>本文件内有效</a:t>
            </a:r>
            <a:r>
              <a:rPr kumimoji="1" lang="en-US" altLang="zh-CN" sz="2800"/>
              <a:t>)</a:t>
            </a:r>
          </a:p>
          <a:p>
            <a:pPr algn="l" eaLnBrk="1" hangingPunct="1"/>
            <a:r>
              <a:rPr kumimoji="1" lang="en-US" altLang="zh-CN" sz="2800"/>
              <a:t>                 </a:t>
            </a:r>
            <a:r>
              <a:rPr kumimoji="1" lang="en-US" altLang="zh-CN" sz="2800" b="1">
                <a:solidFill>
                  <a:srgbClr val="A50021"/>
                </a:solidFill>
              </a:rPr>
              <a:t>  |</a:t>
            </a:r>
            <a:r>
              <a:rPr kumimoji="1" lang="zh-CN" altLang="en-US" sz="2800"/>
              <a:t>外部变量</a:t>
            </a:r>
            <a:r>
              <a:rPr kumimoji="1" lang="en-US" altLang="zh-CN" sz="2800"/>
              <a:t>(</a:t>
            </a:r>
            <a:r>
              <a:rPr kumimoji="1" lang="zh-CN" altLang="en-US" sz="2800"/>
              <a:t>其他文件可引用</a:t>
            </a:r>
            <a:r>
              <a:rPr kumimoji="1" lang="en-US" altLang="zh-CN" sz="2800"/>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113</a:t>
            </a:fld>
            <a:endParaRPr lang="zh-CN" altLang="en-US"/>
          </a:p>
        </p:txBody>
      </p:sp>
    </p:spTree>
    <p:extLst>
      <p:ext uri="{BB962C8B-B14F-4D97-AF65-F5344CB8AC3E}">
        <p14:creationId xmlns:p14="http://schemas.microsoft.com/office/powerpoint/2010/main" val="35593611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ChangeArrowheads="1"/>
          </p:cNvSpPr>
          <p:nvPr/>
        </p:nvSpPr>
        <p:spPr bwMode="auto">
          <a:xfrm>
            <a:off x="250827" y="1176338"/>
            <a:ext cx="88931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kumimoji="1" lang="en-US" altLang="zh-CN" sz="2800"/>
              <a:t>(3) </a:t>
            </a:r>
            <a:r>
              <a:rPr kumimoji="1" lang="zh-CN" altLang="en-US" sz="2800"/>
              <a:t>从</a:t>
            </a:r>
            <a:r>
              <a:rPr kumimoji="1" lang="zh-CN" altLang="en-US" sz="2800" b="1"/>
              <a:t>变量值存放的位置</a:t>
            </a:r>
            <a:r>
              <a:rPr kumimoji="1" lang="zh-CN" altLang="en-US" sz="2800"/>
              <a:t>来区分</a:t>
            </a:r>
            <a:r>
              <a:rPr kumimoji="1" lang="en-US" altLang="zh-CN" sz="2800"/>
              <a:t>,</a:t>
            </a:r>
            <a:r>
              <a:rPr kumimoji="1" lang="zh-CN" altLang="en-US" sz="2800"/>
              <a:t>可分为</a:t>
            </a:r>
            <a:r>
              <a:rPr kumimoji="1" lang="en-US" altLang="zh-CN" sz="2800"/>
              <a:t>:</a:t>
            </a:r>
          </a:p>
          <a:p>
            <a:pPr algn="l" eaLnBrk="1" hangingPunct="1">
              <a:lnSpc>
                <a:spcPct val="120000"/>
              </a:lnSpc>
            </a:pPr>
            <a:r>
              <a:rPr kumimoji="1" lang="zh-CN" altLang="en-US" sz="2800"/>
              <a:t>内存中静态存储区  </a:t>
            </a:r>
            <a:r>
              <a:rPr kumimoji="1" lang="en-US" altLang="zh-CN" sz="2800"/>
              <a:t>|</a:t>
            </a:r>
            <a:r>
              <a:rPr kumimoji="1" lang="zh-CN" altLang="en-US" sz="2800"/>
              <a:t>静态局部变量</a:t>
            </a:r>
          </a:p>
          <a:p>
            <a:pPr algn="l" eaLnBrk="1" hangingPunct="1">
              <a:lnSpc>
                <a:spcPct val="120000"/>
              </a:lnSpc>
            </a:pPr>
            <a:r>
              <a:rPr kumimoji="1" lang="zh-CN" altLang="en-US" sz="2800"/>
              <a:t>                                  </a:t>
            </a:r>
            <a:r>
              <a:rPr kumimoji="1" lang="en-US" altLang="zh-CN" sz="2800"/>
              <a:t>|</a:t>
            </a:r>
            <a:r>
              <a:rPr kumimoji="1" lang="zh-CN" altLang="en-US" sz="2800"/>
              <a:t>静态外部变量</a:t>
            </a:r>
            <a:r>
              <a:rPr kumimoji="1" lang="en-US" altLang="zh-CN" sz="2800"/>
              <a:t>(</a:t>
            </a:r>
            <a:r>
              <a:rPr kumimoji="1" lang="zh-CN" altLang="en-US" sz="2800"/>
              <a:t>函数外部静态变量</a:t>
            </a:r>
            <a:r>
              <a:rPr kumimoji="1" lang="en-US" altLang="zh-CN" sz="2800"/>
              <a:t>)</a:t>
            </a:r>
          </a:p>
          <a:p>
            <a:pPr algn="l" eaLnBrk="1" hangingPunct="1">
              <a:lnSpc>
                <a:spcPct val="120000"/>
              </a:lnSpc>
            </a:pPr>
            <a:r>
              <a:rPr kumimoji="1" lang="en-US" altLang="zh-CN" sz="2800"/>
              <a:t>                                  |</a:t>
            </a:r>
            <a:r>
              <a:rPr kumimoji="1" lang="zh-CN" altLang="en-US" sz="2800"/>
              <a:t>外部变量</a:t>
            </a:r>
            <a:r>
              <a:rPr kumimoji="1" lang="en-US" altLang="zh-CN" sz="2800"/>
              <a:t>(</a:t>
            </a:r>
            <a:r>
              <a:rPr kumimoji="1" lang="zh-CN" altLang="en-US" sz="2800"/>
              <a:t>可为其他文件引用</a:t>
            </a:r>
            <a:r>
              <a:rPr kumimoji="1" lang="en-US" altLang="zh-CN" sz="2800"/>
              <a:t>)</a:t>
            </a:r>
          </a:p>
          <a:p>
            <a:pPr algn="l" eaLnBrk="1" hangingPunct="1">
              <a:lnSpc>
                <a:spcPct val="120000"/>
              </a:lnSpc>
            </a:pPr>
            <a:r>
              <a:rPr kumimoji="1" lang="zh-CN" altLang="en-US" sz="2800"/>
              <a:t>内存中动态存储区</a:t>
            </a:r>
            <a:r>
              <a:rPr kumimoji="1" lang="en-US" altLang="zh-CN" sz="2800"/>
              <a:t>:</a:t>
            </a:r>
            <a:r>
              <a:rPr kumimoji="1" lang="zh-CN" altLang="en-US" sz="2800"/>
              <a:t>自动变量和形式参数</a:t>
            </a:r>
          </a:p>
          <a:p>
            <a:pPr algn="l" eaLnBrk="1" hangingPunct="1">
              <a:lnSpc>
                <a:spcPct val="120000"/>
              </a:lnSpc>
            </a:pPr>
            <a:r>
              <a:rPr kumimoji="1" lang="en-US" altLang="zh-CN" sz="2800"/>
              <a:t>CPU</a:t>
            </a:r>
            <a:r>
              <a:rPr kumimoji="1" lang="zh-CN" altLang="en-US" sz="2800"/>
              <a:t>中的寄存器</a:t>
            </a:r>
            <a:r>
              <a:rPr kumimoji="1" lang="en-US" altLang="zh-CN" sz="2800"/>
              <a:t>:</a:t>
            </a:r>
            <a:r>
              <a:rPr kumimoji="1" lang="zh-CN" altLang="en-US" sz="2800"/>
              <a:t>寄存器变量</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114</a:t>
            </a:fld>
            <a:endParaRPr lang="zh-CN" altLang="en-US"/>
          </a:p>
        </p:txBody>
      </p:sp>
    </p:spTree>
    <p:extLst>
      <p:ext uri="{BB962C8B-B14F-4D97-AF65-F5344CB8AC3E}">
        <p14:creationId xmlns:p14="http://schemas.microsoft.com/office/powerpoint/2010/main" val="14101702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250827" y="401638"/>
            <a:ext cx="83534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sz="2800"/>
              <a:t>(</a:t>
            </a:r>
            <a:r>
              <a:rPr kumimoji="1" lang="zh-CN" altLang="en-US" sz="2800"/>
              <a:t>４</a:t>
            </a:r>
            <a:r>
              <a:rPr kumimoji="1" lang="en-US" altLang="zh-CN" sz="2800"/>
              <a:t>) </a:t>
            </a:r>
            <a:r>
              <a:rPr kumimoji="1" lang="zh-CN" altLang="en-US" sz="2800"/>
              <a:t>关于</a:t>
            </a:r>
            <a:r>
              <a:rPr kumimoji="1" lang="zh-CN" altLang="en-US" sz="2800" b="1"/>
              <a:t>作用域</a:t>
            </a:r>
            <a:r>
              <a:rPr kumimoji="1" lang="zh-CN" altLang="en-US" sz="2800"/>
              <a:t>和</a:t>
            </a:r>
            <a:r>
              <a:rPr kumimoji="1" lang="zh-CN" altLang="en-US" sz="2800" b="1"/>
              <a:t>生存期</a:t>
            </a:r>
            <a:r>
              <a:rPr kumimoji="1" lang="zh-CN" altLang="en-US" sz="2800"/>
              <a:t>的概念。从前面叙述可以知道，对一个变量的性质可以从两个方面分析，一是变量的作用域，一是变量值存在时间的长短，即生存期。前者是从空间的角度，后者是从时间的角度。二者有联系但不是同一回事。 </a:t>
            </a:r>
          </a:p>
        </p:txBody>
      </p:sp>
      <p:sp>
        <p:nvSpPr>
          <p:cNvPr id="519171" name="Rectangle 3"/>
          <p:cNvSpPr>
            <a:spLocks noChangeArrowheads="1"/>
          </p:cNvSpPr>
          <p:nvPr/>
        </p:nvSpPr>
        <p:spPr bwMode="auto">
          <a:xfrm>
            <a:off x="250827" y="3136900"/>
            <a:ext cx="85693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sz="2800"/>
              <a:t>(5) static</a:t>
            </a:r>
            <a:r>
              <a:rPr kumimoji="1" lang="zh-CN" altLang="en-US" sz="2800"/>
              <a:t>对局部变量和全局变量的作用不同。对局部变量来说</a:t>
            </a:r>
            <a:r>
              <a:rPr kumimoji="1" lang="en-US" altLang="zh-CN" sz="2800"/>
              <a:t>,</a:t>
            </a:r>
            <a:r>
              <a:rPr kumimoji="1" lang="zh-CN" altLang="en-US" sz="2800"/>
              <a:t>它使变量由动态存储方式改变为静态存储方式。而对全局变量来说</a:t>
            </a:r>
            <a:r>
              <a:rPr kumimoji="1" lang="en-US" altLang="zh-CN" sz="2800"/>
              <a:t>,</a:t>
            </a:r>
            <a:r>
              <a:rPr kumimoji="1" lang="zh-CN" altLang="en-US" sz="2800"/>
              <a:t>它使变量局部化</a:t>
            </a:r>
            <a:r>
              <a:rPr kumimoji="1" lang="en-US" altLang="zh-CN" sz="2800"/>
              <a:t>(</a:t>
            </a:r>
            <a:r>
              <a:rPr kumimoji="1" lang="zh-CN" altLang="en-US" sz="2800"/>
              <a:t>局部于本文件</a:t>
            </a:r>
            <a:r>
              <a:rPr kumimoji="1" lang="en-US" altLang="zh-CN" sz="2800"/>
              <a:t>),</a:t>
            </a:r>
            <a:r>
              <a:rPr kumimoji="1" lang="zh-CN" altLang="en-US" sz="2800"/>
              <a:t>但仍为静态存储方式。从作用域角度看</a:t>
            </a:r>
            <a:r>
              <a:rPr kumimoji="1" lang="en-US" altLang="zh-CN" sz="2800"/>
              <a:t>,</a:t>
            </a:r>
            <a:r>
              <a:rPr kumimoji="1" lang="zh-CN" altLang="en-US" sz="2800"/>
              <a:t>凡有</a:t>
            </a:r>
            <a:r>
              <a:rPr kumimoji="1" lang="en-US" altLang="zh-CN" sz="2800"/>
              <a:t>static</a:t>
            </a:r>
            <a:r>
              <a:rPr kumimoji="1" lang="zh-CN" altLang="en-US" sz="2800"/>
              <a:t>声明的</a:t>
            </a:r>
            <a:r>
              <a:rPr kumimoji="1" lang="en-US" altLang="zh-CN" sz="2800"/>
              <a:t>,</a:t>
            </a:r>
            <a:r>
              <a:rPr kumimoji="1" lang="zh-CN" altLang="en-US" sz="2800"/>
              <a:t>其作用域都是局限的</a:t>
            </a:r>
            <a:r>
              <a:rPr kumimoji="1" lang="en-US" altLang="zh-CN" sz="2800"/>
              <a:t>,</a:t>
            </a:r>
            <a:r>
              <a:rPr kumimoji="1" lang="zh-CN" altLang="en-US" sz="2800"/>
              <a:t>或者是局限于本函数内</a:t>
            </a:r>
            <a:r>
              <a:rPr kumimoji="1" lang="en-US" altLang="zh-CN" sz="2800"/>
              <a:t>(</a:t>
            </a:r>
            <a:r>
              <a:rPr kumimoji="1" lang="zh-CN" altLang="en-US" sz="2800"/>
              <a:t>静态局部变量</a:t>
            </a:r>
            <a:r>
              <a:rPr kumimoji="1" lang="en-US" altLang="zh-CN" sz="2800"/>
              <a:t>),</a:t>
            </a:r>
            <a:r>
              <a:rPr kumimoji="1" lang="zh-CN" altLang="en-US" sz="2800"/>
              <a:t>或者局限于本文件内</a:t>
            </a:r>
            <a:r>
              <a:rPr kumimoji="1" lang="en-US" altLang="zh-CN" sz="2800"/>
              <a:t>(</a:t>
            </a:r>
            <a:r>
              <a:rPr kumimoji="1" lang="zh-CN" altLang="en-US" sz="2800"/>
              <a:t>静态外部变量</a:t>
            </a:r>
            <a:r>
              <a:rPr kumimoji="1" lang="en-US" altLang="zh-CN" sz="2800"/>
              <a:t>)</a:t>
            </a:r>
            <a:r>
              <a:rPr kumimoji="1"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115</a:t>
            </a:fld>
            <a:endParaRPr lang="zh-CN" altLang="en-US"/>
          </a:p>
        </p:txBody>
      </p:sp>
    </p:spTree>
    <p:extLst>
      <p:ext uri="{BB962C8B-B14F-4D97-AF65-F5344CB8AC3E}">
        <p14:creationId xmlns:p14="http://schemas.microsoft.com/office/powerpoint/2010/main" val="1759247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auto">
          <a:xfrm>
            <a:off x="250827" y="260352"/>
            <a:ext cx="6011863"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a:t>
            </a:r>
            <a:r>
              <a:rPr kumimoji="1" lang="en-US" altLang="zh-CN" sz="3600" b="1"/>
              <a:t>8.10 </a:t>
            </a:r>
            <a:r>
              <a:rPr kumimoji="1" lang="zh-CN" altLang="en-US" sz="3600" b="1"/>
              <a:t>内部函数和外部函数</a:t>
            </a:r>
            <a:r>
              <a:rPr kumimoji="1" lang="zh-CN" altLang="en-US" sz="3600"/>
              <a:t> </a:t>
            </a:r>
          </a:p>
        </p:txBody>
      </p:sp>
      <p:sp>
        <p:nvSpPr>
          <p:cNvPr id="1240067" name="Text Box 3"/>
          <p:cNvSpPr txBox="1">
            <a:spLocks noChangeArrowheads="1"/>
          </p:cNvSpPr>
          <p:nvPr/>
        </p:nvSpPr>
        <p:spPr bwMode="auto">
          <a:xfrm>
            <a:off x="395288" y="908052"/>
            <a:ext cx="8355012" cy="1857375"/>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2800"/>
              <a:t>函数本质上是全局的</a:t>
            </a:r>
            <a:r>
              <a:rPr lang="en-US" altLang="zh-CN" sz="2800"/>
              <a:t>,</a:t>
            </a:r>
            <a:r>
              <a:rPr lang="zh-CN" altLang="en-US" sz="2800"/>
              <a:t>因为一个函数要被另外的函数调用</a:t>
            </a:r>
            <a:r>
              <a:rPr lang="en-US" altLang="zh-CN" sz="2800"/>
              <a:t>,</a:t>
            </a:r>
            <a:r>
              <a:rPr lang="zh-CN" altLang="en-US" sz="2800"/>
              <a:t>但是</a:t>
            </a:r>
            <a:r>
              <a:rPr lang="en-US" altLang="zh-CN" sz="2800"/>
              <a:t>,</a:t>
            </a:r>
            <a:r>
              <a:rPr lang="zh-CN" altLang="en-US" sz="2800"/>
              <a:t>也可以指定函数不能被其他文件调用。根据函数能否被其他源文件调用</a:t>
            </a:r>
            <a:r>
              <a:rPr lang="en-US" altLang="zh-CN" sz="2800"/>
              <a:t>,</a:t>
            </a:r>
            <a:r>
              <a:rPr lang="zh-CN" altLang="en-US" sz="2800"/>
              <a:t>将函数区分为</a:t>
            </a:r>
            <a:r>
              <a:rPr lang="zh-CN" altLang="en-US" sz="2800" b="1">
                <a:solidFill>
                  <a:srgbClr val="006699"/>
                </a:solidFill>
              </a:rPr>
              <a:t>内部函数</a:t>
            </a:r>
            <a:r>
              <a:rPr lang="zh-CN" altLang="en-US" sz="2800"/>
              <a:t>和</a:t>
            </a:r>
            <a:r>
              <a:rPr lang="zh-CN" altLang="en-US" sz="2800" b="1">
                <a:solidFill>
                  <a:srgbClr val="CC0000"/>
                </a:solidFill>
              </a:rPr>
              <a:t>外部函数</a:t>
            </a:r>
            <a:r>
              <a:rPr lang="zh-CN" altLang="en-US" sz="2800"/>
              <a:t>。</a:t>
            </a:r>
          </a:p>
        </p:txBody>
      </p:sp>
      <p:sp>
        <p:nvSpPr>
          <p:cNvPr id="1240068" name="Rectangle 4"/>
          <p:cNvSpPr>
            <a:spLocks noChangeArrowheads="1"/>
          </p:cNvSpPr>
          <p:nvPr/>
        </p:nvSpPr>
        <p:spPr bwMode="auto">
          <a:xfrm>
            <a:off x="323850" y="2924177"/>
            <a:ext cx="345598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8.10.1</a:t>
            </a:r>
            <a:r>
              <a:rPr kumimoji="1" lang="zh-CN" altLang="en-US" sz="2800" b="1">
                <a:effectLst>
                  <a:outerShdw blurRad="38100" dist="38100" dir="2700000" algn="tl">
                    <a:srgbClr val="C0C0C0"/>
                  </a:outerShdw>
                </a:effectLst>
              </a:rPr>
              <a:t>内部函数</a:t>
            </a:r>
          </a:p>
        </p:txBody>
      </p:sp>
      <p:sp>
        <p:nvSpPr>
          <p:cNvPr id="1240069" name="Text Box 5"/>
          <p:cNvSpPr txBox="1">
            <a:spLocks noChangeArrowheads="1"/>
          </p:cNvSpPr>
          <p:nvPr/>
        </p:nvSpPr>
        <p:spPr bwMode="auto">
          <a:xfrm>
            <a:off x="323852" y="3644902"/>
            <a:ext cx="8355013" cy="2284413"/>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2800"/>
              <a:t>如果一个函数</a:t>
            </a:r>
            <a:r>
              <a:rPr lang="zh-CN" altLang="en-US" sz="2800" b="1"/>
              <a:t>只能被本文件中其他函数所调用</a:t>
            </a:r>
            <a:r>
              <a:rPr lang="en-US" altLang="zh-CN" sz="2800" b="1"/>
              <a:t>,</a:t>
            </a:r>
            <a:r>
              <a:rPr lang="zh-CN" altLang="en-US" sz="2800" b="1"/>
              <a:t>它称为内部函数</a:t>
            </a:r>
            <a:r>
              <a:rPr lang="zh-CN" altLang="en-US" sz="2800"/>
              <a:t>。在定义内部函数时</a:t>
            </a:r>
            <a:r>
              <a:rPr lang="en-US" altLang="zh-CN" sz="2800"/>
              <a:t>,</a:t>
            </a:r>
            <a:r>
              <a:rPr lang="zh-CN" altLang="en-US" sz="2800"/>
              <a:t>在函数名和函数类型的前面加</a:t>
            </a:r>
            <a:r>
              <a:rPr lang="en-US" altLang="zh-CN" sz="2800"/>
              <a:t>static</a:t>
            </a:r>
            <a:r>
              <a:rPr lang="zh-CN" altLang="en-US" sz="2800"/>
              <a:t>。即</a:t>
            </a:r>
            <a:endParaRPr lang="zh-CN" altLang="en-US" sz="2800" b="1"/>
          </a:p>
          <a:p>
            <a:pPr algn="l">
              <a:defRPr/>
            </a:pPr>
            <a:r>
              <a:rPr lang="en-US" altLang="zh-CN" sz="2800" b="1"/>
              <a:t>static </a:t>
            </a:r>
            <a:r>
              <a:rPr lang="zh-CN" altLang="en-US" sz="2800" b="1"/>
              <a:t>类型标识符 函数名</a:t>
            </a:r>
            <a:r>
              <a:rPr lang="en-US" altLang="zh-CN" sz="2800" b="1"/>
              <a:t>(</a:t>
            </a:r>
            <a:r>
              <a:rPr lang="zh-CN" altLang="en-US" sz="2800" b="1"/>
              <a:t>形参表</a:t>
            </a:r>
            <a:r>
              <a:rPr lang="en-US" altLang="zh-CN" sz="2800" b="1"/>
              <a:t>)</a:t>
            </a:r>
            <a:endParaRPr lang="en-US" altLang="zh-CN" sz="2800"/>
          </a:p>
          <a:p>
            <a:pPr algn="l">
              <a:defRPr/>
            </a:pPr>
            <a:r>
              <a:rPr lang="zh-CN" altLang="en-US" sz="2800"/>
              <a:t>如   </a:t>
            </a:r>
            <a:r>
              <a:rPr lang="en-US" altLang="zh-CN" sz="2800" b="1"/>
              <a:t>static int fun ( int a , int b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116</a:t>
            </a:fld>
            <a:endParaRPr lang="zh-CN" altLang="en-US"/>
          </a:p>
        </p:txBody>
      </p:sp>
    </p:spTree>
    <p:extLst>
      <p:ext uri="{BB962C8B-B14F-4D97-AF65-F5344CB8AC3E}">
        <p14:creationId xmlns:p14="http://schemas.microsoft.com/office/powerpoint/2010/main" val="161142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40066"/>
                                        </p:tgtEl>
                                        <p:attrNameLst>
                                          <p:attrName>style.visibility</p:attrName>
                                        </p:attrNameLst>
                                      </p:cBhvr>
                                      <p:to>
                                        <p:strVal val="visible"/>
                                      </p:to>
                                    </p:set>
                                    <p:anim calcmode="lin" valueType="num">
                                      <p:cBhvr additive="base">
                                        <p:cTn id="7" dur="500" fill="hold"/>
                                        <p:tgtEl>
                                          <p:spTgt spid="1240066"/>
                                        </p:tgtEl>
                                        <p:attrNameLst>
                                          <p:attrName>ppt_x</p:attrName>
                                        </p:attrNameLst>
                                      </p:cBhvr>
                                      <p:tavLst>
                                        <p:tav tm="0">
                                          <p:val>
                                            <p:strVal val="0-#ppt_w/2"/>
                                          </p:val>
                                        </p:tav>
                                        <p:tav tm="100000">
                                          <p:val>
                                            <p:strVal val="#ppt_x"/>
                                          </p:val>
                                        </p:tav>
                                      </p:tavLst>
                                    </p:anim>
                                    <p:anim calcmode="lin" valueType="num">
                                      <p:cBhvr additive="base">
                                        <p:cTn id="8" dur="500" fill="hold"/>
                                        <p:tgtEl>
                                          <p:spTgt spid="12400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40067"/>
                                        </p:tgtEl>
                                        <p:attrNameLst>
                                          <p:attrName>style.visibility</p:attrName>
                                        </p:attrNameLst>
                                      </p:cBhvr>
                                      <p:to>
                                        <p:strVal val="visible"/>
                                      </p:to>
                                    </p:set>
                                    <p:anim calcmode="lin" valueType="num">
                                      <p:cBhvr additive="base">
                                        <p:cTn id="13" dur="500" fill="hold"/>
                                        <p:tgtEl>
                                          <p:spTgt spid="1240067"/>
                                        </p:tgtEl>
                                        <p:attrNameLst>
                                          <p:attrName>ppt_x</p:attrName>
                                        </p:attrNameLst>
                                      </p:cBhvr>
                                      <p:tavLst>
                                        <p:tav tm="0">
                                          <p:val>
                                            <p:strVal val="0-#ppt_w/2"/>
                                          </p:val>
                                        </p:tav>
                                        <p:tav tm="100000">
                                          <p:val>
                                            <p:strVal val="#ppt_x"/>
                                          </p:val>
                                        </p:tav>
                                      </p:tavLst>
                                    </p:anim>
                                    <p:anim calcmode="lin" valueType="num">
                                      <p:cBhvr additive="base">
                                        <p:cTn id="14" dur="500" fill="hold"/>
                                        <p:tgtEl>
                                          <p:spTgt spid="12400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0068"/>
                                        </p:tgtEl>
                                        <p:attrNameLst>
                                          <p:attrName>style.visibility</p:attrName>
                                        </p:attrNameLst>
                                      </p:cBhvr>
                                      <p:to>
                                        <p:strVal val="visible"/>
                                      </p:to>
                                    </p:set>
                                    <p:anim calcmode="lin" valueType="num">
                                      <p:cBhvr additive="base">
                                        <p:cTn id="19" dur="500" fill="hold"/>
                                        <p:tgtEl>
                                          <p:spTgt spid="1240068"/>
                                        </p:tgtEl>
                                        <p:attrNameLst>
                                          <p:attrName>ppt_x</p:attrName>
                                        </p:attrNameLst>
                                      </p:cBhvr>
                                      <p:tavLst>
                                        <p:tav tm="0">
                                          <p:val>
                                            <p:strVal val="0-#ppt_w/2"/>
                                          </p:val>
                                        </p:tav>
                                        <p:tav tm="100000">
                                          <p:val>
                                            <p:strVal val="#ppt_x"/>
                                          </p:val>
                                        </p:tav>
                                      </p:tavLst>
                                    </p:anim>
                                    <p:anim calcmode="lin" valueType="num">
                                      <p:cBhvr additive="base">
                                        <p:cTn id="20" dur="500" fill="hold"/>
                                        <p:tgtEl>
                                          <p:spTgt spid="124006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40069"/>
                                        </p:tgtEl>
                                        <p:attrNameLst>
                                          <p:attrName>style.visibility</p:attrName>
                                        </p:attrNameLst>
                                      </p:cBhvr>
                                      <p:to>
                                        <p:strVal val="visible"/>
                                      </p:to>
                                    </p:set>
                                    <p:anim calcmode="lin" valueType="num">
                                      <p:cBhvr additive="base">
                                        <p:cTn id="25" dur="500" fill="hold"/>
                                        <p:tgtEl>
                                          <p:spTgt spid="1240069"/>
                                        </p:tgtEl>
                                        <p:attrNameLst>
                                          <p:attrName>ppt_x</p:attrName>
                                        </p:attrNameLst>
                                      </p:cBhvr>
                                      <p:tavLst>
                                        <p:tav tm="0">
                                          <p:val>
                                            <p:strVal val="0-#ppt_w/2"/>
                                          </p:val>
                                        </p:tav>
                                        <p:tav tm="100000">
                                          <p:val>
                                            <p:strVal val="#ppt_x"/>
                                          </p:val>
                                        </p:tav>
                                      </p:tavLst>
                                    </p:anim>
                                    <p:anim calcmode="lin" valueType="num">
                                      <p:cBhvr additive="base">
                                        <p:cTn id="26" dur="500" fill="hold"/>
                                        <p:tgtEl>
                                          <p:spTgt spid="12400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6" grpId="0" autoUpdateAnimBg="0"/>
      <p:bldP spid="1240068"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2"/>
          <p:cNvSpPr>
            <a:spLocks noChangeArrowheads="1"/>
          </p:cNvSpPr>
          <p:nvPr/>
        </p:nvSpPr>
        <p:spPr bwMode="auto">
          <a:xfrm>
            <a:off x="323850" y="260352"/>
            <a:ext cx="345598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8.10.2</a:t>
            </a:r>
            <a:r>
              <a:rPr kumimoji="1" lang="zh-CN" altLang="en-US" sz="2800" b="1">
                <a:effectLst>
                  <a:outerShdw blurRad="38100" dist="38100" dir="2700000" algn="tl">
                    <a:srgbClr val="C0C0C0"/>
                  </a:outerShdw>
                </a:effectLst>
              </a:rPr>
              <a:t>外部函数</a:t>
            </a:r>
          </a:p>
        </p:txBody>
      </p:sp>
      <p:sp>
        <p:nvSpPr>
          <p:cNvPr id="1241091" name="Text Box 3"/>
          <p:cNvSpPr txBox="1">
            <a:spLocks noChangeArrowheads="1"/>
          </p:cNvSpPr>
          <p:nvPr/>
        </p:nvSpPr>
        <p:spPr bwMode="auto">
          <a:xfrm>
            <a:off x="323852" y="981075"/>
            <a:ext cx="8355013" cy="3225800"/>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20000"/>
              </a:lnSpc>
              <a:defRPr/>
            </a:pPr>
            <a:r>
              <a:rPr lang="en-US" altLang="zh-CN" sz="2800" b="1"/>
              <a:t>(1) </a:t>
            </a:r>
            <a:r>
              <a:rPr lang="zh-CN" altLang="en-US" sz="2800" b="1"/>
              <a:t>在定义函数时</a:t>
            </a:r>
            <a:r>
              <a:rPr lang="en-US" altLang="zh-CN" sz="2800" b="1"/>
              <a:t>,</a:t>
            </a:r>
            <a:r>
              <a:rPr lang="zh-CN" altLang="en-US" sz="2800" b="1"/>
              <a:t>如果在函数首部的最左端加关键字</a:t>
            </a:r>
            <a:r>
              <a:rPr lang="en-US" altLang="zh-CN" sz="2800" b="1"/>
              <a:t>extern,</a:t>
            </a:r>
            <a:r>
              <a:rPr lang="zh-CN" altLang="en-US" sz="2800" b="1"/>
              <a:t>则表示此函数是外部函数，可供其他文件调用。如函数首部可以写为</a:t>
            </a:r>
            <a:r>
              <a:rPr lang="en-US" altLang="zh-CN" sz="2800" b="1"/>
              <a:t>extern int fun (int a, int b)</a:t>
            </a:r>
          </a:p>
          <a:p>
            <a:pPr algn="l">
              <a:lnSpc>
                <a:spcPct val="120000"/>
              </a:lnSpc>
              <a:defRPr/>
            </a:pPr>
            <a:r>
              <a:rPr lang="zh-CN" altLang="en-US" sz="2800" b="1"/>
              <a:t>这样，函数</a:t>
            </a:r>
            <a:r>
              <a:rPr lang="en-US" altLang="zh-CN" sz="2800" b="1"/>
              <a:t>fun</a:t>
            </a:r>
            <a:r>
              <a:rPr lang="zh-CN" altLang="en-US" sz="2800" b="1"/>
              <a:t>就可以为其他文件调用。</a:t>
            </a:r>
            <a:r>
              <a:rPr lang="en-US" altLang="zh-CN" sz="2800" b="1"/>
              <a:t>C</a:t>
            </a:r>
            <a:r>
              <a:rPr lang="zh-CN" altLang="en-US" sz="2800" b="1"/>
              <a:t>语言规定，如果在定义函数时省略</a:t>
            </a:r>
            <a:r>
              <a:rPr lang="en-US" altLang="zh-CN" sz="2800" b="1"/>
              <a:t>extern,</a:t>
            </a:r>
            <a:r>
              <a:rPr lang="zh-CN" altLang="en-US" sz="2800" b="1"/>
              <a:t>则隐含为外部函数。本书前面所用的函数都是外部函数。</a:t>
            </a:r>
          </a:p>
        </p:txBody>
      </p:sp>
      <p:sp>
        <p:nvSpPr>
          <p:cNvPr id="1241092" name="Text Box 4"/>
          <p:cNvSpPr txBox="1">
            <a:spLocks noChangeArrowheads="1"/>
          </p:cNvSpPr>
          <p:nvPr/>
        </p:nvSpPr>
        <p:spPr bwMode="auto">
          <a:xfrm>
            <a:off x="323852" y="4724400"/>
            <a:ext cx="8355013" cy="1126462"/>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20000"/>
              </a:lnSpc>
              <a:defRPr/>
            </a:pPr>
            <a:r>
              <a:rPr lang="en-US" altLang="zh-CN" sz="2800" b="1"/>
              <a:t>(2) </a:t>
            </a:r>
            <a:r>
              <a:rPr lang="zh-CN" altLang="en-US" sz="2800" b="1"/>
              <a:t>在需要调用此函数的文件中</a:t>
            </a:r>
            <a:r>
              <a:rPr lang="en-US" altLang="zh-CN" sz="2800" b="1"/>
              <a:t>,</a:t>
            </a:r>
            <a:r>
              <a:rPr lang="zh-CN" altLang="en-US" sz="2800" b="1"/>
              <a:t>用</a:t>
            </a:r>
            <a:r>
              <a:rPr lang="en-US" altLang="zh-CN" sz="2800" b="1"/>
              <a:t>extern</a:t>
            </a:r>
            <a:r>
              <a:rPr lang="zh-CN" altLang="en-US" sz="2800" b="1"/>
              <a:t>对函数作声明，表示该函数是在其他文件中定义的外部函数</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117</a:t>
            </a:fld>
            <a:endParaRPr lang="zh-CN" altLang="en-US"/>
          </a:p>
        </p:txBody>
      </p:sp>
    </p:spTree>
    <p:extLst>
      <p:ext uri="{BB962C8B-B14F-4D97-AF65-F5344CB8AC3E}">
        <p14:creationId xmlns:p14="http://schemas.microsoft.com/office/powerpoint/2010/main" val="241537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41090"/>
                                        </p:tgtEl>
                                        <p:attrNameLst>
                                          <p:attrName>style.visibility</p:attrName>
                                        </p:attrNameLst>
                                      </p:cBhvr>
                                      <p:to>
                                        <p:strVal val="visible"/>
                                      </p:to>
                                    </p:set>
                                    <p:anim calcmode="lin" valueType="num">
                                      <p:cBhvr additive="base">
                                        <p:cTn id="7" dur="500" fill="hold"/>
                                        <p:tgtEl>
                                          <p:spTgt spid="1241090"/>
                                        </p:tgtEl>
                                        <p:attrNameLst>
                                          <p:attrName>ppt_x</p:attrName>
                                        </p:attrNameLst>
                                      </p:cBhvr>
                                      <p:tavLst>
                                        <p:tav tm="0">
                                          <p:val>
                                            <p:strVal val="0-#ppt_w/2"/>
                                          </p:val>
                                        </p:tav>
                                        <p:tav tm="100000">
                                          <p:val>
                                            <p:strVal val="#ppt_x"/>
                                          </p:val>
                                        </p:tav>
                                      </p:tavLst>
                                    </p:anim>
                                    <p:anim calcmode="lin" valueType="num">
                                      <p:cBhvr additive="base">
                                        <p:cTn id="8" dur="500" fill="hold"/>
                                        <p:tgtEl>
                                          <p:spTgt spid="12410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41091"/>
                                        </p:tgtEl>
                                        <p:attrNameLst>
                                          <p:attrName>style.visibility</p:attrName>
                                        </p:attrNameLst>
                                      </p:cBhvr>
                                      <p:to>
                                        <p:strVal val="visible"/>
                                      </p:to>
                                    </p:set>
                                    <p:anim calcmode="lin" valueType="num">
                                      <p:cBhvr additive="base">
                                        <p:cTn id="13" dur="500" fill="hold"/>
                                        <p:tgtEl>
                                          <p:spTgt spid="1241091"/>
                                        </p:tgtEl>
                                        <p:attrNameLst>
                                          <p:attrName>ppt_x</p:attrName>
                                        </p:attrNameLst>
                                      </p:cBhvr>
                                      <p:tavLst>
                                        <p:tav tm="0">
                                          <p:val>
                                            <p:strVal val="0-#ppt_w/2"/>
                                          </p:val>
                                        </p:tav>
                                        <p:tav tm="100000">
                                          <p:val>
                                            <p:strVal val="#ppt_x"/>
                                          </p:val>
                                        </p:tav>
                                      </p:tavLst>
                                    </p:anim>
                                    <p:anim calcmode="lin" valueType="num">
                                      <p:cBhvr additive="base">
                                        <p:cTn id="14" dur="500" fill="hold"/>
                                        <p:tgtEl>
                                          <p:spTgt spid="12410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41092"/>
                                        </p:tgtEl>
                                        <p:attrNameLst>
                                          <p:attrName>style.visibility</p:attrName>
                                        </p:attrNameLst>
                                      </p:cBhvr>
                                      <p:to>
                                        <p:strVal val="visible"/>
                                      </p:to>
                                    </p:set>
                                    <p:anim calcmode="lin" valueType="num">
                                      <p:cBhvr additive="base">
                                        <p:cTn id="19" dur="500" fill="hold"/>
                                        <p:tgtEl>
                                          <p:spTgt spid="1241092"/>
                                        </p:tgtEl>
                                        <p:attrNameLst>
                                          <p:attrName>ppt_x</p:attrName>
                                        </p:attrNameLst>
                                      </p:cBhvr>
                                      <p:tavLst>
                                        <p:tav tm="0">
                                          <p:val>
                                            <p:strVal val="0-#ppt_w/2"/>
                                          </p:val>
                                        </p:tav>
                                        <p:tav tm="100000">
                                          <p:val>
                                            <p:strVal val="#ppt_x"/>
                                          </p:val>
                                        </p:tav>
                                      </p:tavLst>
                                    </p:anim>
                                    <p:anim calcmode="lin" valueType="num">
                                      <p:cBhvr additive="base">
                                        <p:cTn id="20" dur="500" fill="hold"/>
                                        <p:tgtEl>
                                          <p:spTgt spid="1241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090"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Text Box 2"/>
          <p:cNvSpPr txBox="1">
            <a:spLocks noChangeArrowheads="1"/>
          </p:cNvSpPr>
          <p:nvPr/>
        </p:nvSpPr>
        <p:spPr bwMode="auto">
          <a:xfrm>
            <a:off x="144463" y="106363"/>
            <a:ext cx="8964612" cy="9461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latin typeface="黑体" panose="02010609060101010101" pitchFamily="49" charset="-122"/>
                <a:ea typeface="黑体" panose="02010609060101010101" pitchFamily="49" charset="-122"/>
              </a:rPr>
              <a:t>例 </a:t>
            </a:r>
            <a:r>
              <a:rPr lang="en-US" altLang="zh-CN" sz="2800" b="1">
                <a:solidFill>
                  <a:schemeClr val="bg1"/>
                </a:solidFill>
                <a:latin typeface="黑体" panose="02010609060101010101" pitchFamily="49" charset="-122"/>
                <a:ea typeface="黑体" panose="02010609060101010101" pitchFamily="49" charset="-122"/>
              </a:rPr>
              <a:t>8.22 </a:t>
            </a:r>
            <a:r>
              <a:rPr lang="zh-CN" altLang="en-US" sz="2800" b="1">
                <a:solidFill>
                  <a:schemeClr val="bg1"/>
                </a:solidFill>
                <a:latin typeface="黑体" panose="02010609060101010101" pitchFamily="49" charset="-122"/>
                <a:ea typeface="黑体" panose="02010609060101010101" pitchFamily="49" charset="-122"/>
              </a:rPr>
              <a:t>有一个字符串</a:t>
            </a:r>
            <a:r>
              <a:rPr lang="en-US" altLang="zh-CN" sz="2800" b="1">
                <a:solidFill>
                  <a:schemeClr val="bg1"/>
                </a:solidFill>
                <a:latin typeface="黑体" panose="02010609060101010101" pitchFamily="49" charset="-122"/>
                <a:ea typeface="黑体" panose="02010609060101010101" pitchFamily="49" charset="-122"/>
              </a:rPr>
              <a:t>,</a:t>
            </a:r>
            <a:r>
              <a:rPr lang="zh-CN" altLang="en-US" sz="2800" b="1">
                <a:solidFill>
                  <a:schemeClr val="bg1"/>
                </a:solidFill>
                <a:latin typeface="黑体" panose="02010609060101010101" pitchFamily="49" charset="-122"/>
                <a:ea typeface="黑体" panose="02010609060101010101" pitchFamily="49" charset="-122"/>
              </a:rPr>
              <a:t>内有若干个字符</a:t>
            </a:r>
            <a:r>
              <a:rPr lang="en-US" altLang="zh-CN" sz="2800" b="1">
                <a:solidFill>
                  <a:schemeClr val="bg1"/>
                </a:solidFill>
                <a:latin typeface="黑体" panose="02010609060101010101" pitchFamily="49" charset="-122"/>
                <a:ea typeface="黑体" panose="02010609060101010101" pitchFamily="49" charset="-122"/>
              </a:rPr>
              <a:t>,</a:t>
            </a:r>
            <a:r>
              <a:rPr lang="zh-CN" altLang="en-US" sz="2800" b="1">
                <a:solidFill>
                  <a:schemeClr val="bg1"/>
                </a:solidFill>
                <a:latin typeface="黑体" panose="02010609060101010101" pitchFamily="49" charset="-122"/>
                <a:ea typeface="黑体" panose="02010609060101010101" pitchFamily="49" charset="-122"/>
              </a:rPr>
              <a:t>今输入一个字符</a:t>
            </a:r>
            <a:r>
              <a:rPr lang="en-US" altLang="zh-CN" sz="2800" b="1">
                <a:solidFill>
                  <a:schemeClr val="bg1"/>
                </a:solidFill>
                <a:latin typeface="黑体" panose="02010609060101010101" pitchFamily="49" charset="-122"/>
                <a:ea typeface="黑体" panose="02010609060101010101" pitchFamily="49" charset="-122"/>
              </a:rPr>
              <a:t>,</a:t>
            </a:r>
            <a:r>
              <a:rPr lang="zh-CN" altLang="en-US" sz="2800" b="1">
                <a:solidFill>
                  <a:schemeClr val="bg1"/>
                </a:solidFill>
                <a:latin typeface="黑体" panose="02010609060101010101" pitchFamily="49" charset="-122"/>
                <a:ea typeface="黑体" panose="02010609060101010101" pitchFamily="49" charset="-122"/>
              </a:rPr>
              <a:t>要求程序将字符串中该字符删去。用外部函数实现</a:t>
            </a:r>
            <a:r>
              <a:rPr lang="zh-CN" altLang="en-US" sz="2800"/>
              <a:t> </a:t>
            </a:r>
          </a:p>
        </p:txBody>
      </p:sp>
      <p:sp>
        <p:nvSpPr>
          <p:cNvPr id="1242115" name="Text Box 3"/>
          <p:cNvSpPr txBox="1">
            <a:spLocks noChangeArrowheads="1"/>
          </p:cNvSpPr>
          <p:nvPr/>
        </p:nvSpPr>
        <p:spPr bwMode="auto">
          <a:xfrm>
            <a:off x="250827" y="1125538"/>
            <a:ext cx="8569325" cy="5638800"/>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a:solidFill>
                  <a:srgbClr val="008000"/>
                </a:solidFill>
              </a:rPr>
              <a:t>File.c</a:t>
            </a:r>
            <a:r>
              <a:rPr lang="zh-CN" altLang="en-US" sz="2800" b="1">
                <a:solidFill>
                  <a:srgbClr val="008000"/>
                </a:solidFill>
              </a:rPr>
              <a:t>（文件１）</a:t>
            </a:r>
          </a:p>
          <a:p>
            <a:pPr algn="l">
              <a:defRPr/>
            </a:pPr>
            <a:r>
              <a:rPr lang="en-US" altLang="zh-CN" sz="2800" b="1"/>
              <a:t>#include &lt;stdio.h&gt;</a:t>
            </a:r>
          </a:p>
          <a:p>
            <a:pPr algn="l">
              <a:defRPr/>
            </a:pPr>
            <a:r>
              <a:rPr lang="en-US" altLang="zh-CN" sz="2800" b="1"/>
              <a:t>void </a:t>
            </a:r>
            <a:r>
              <a:rPr lang="en-US" altLang="zh-CN" sz="2800" b="1">
                <a:solidFill>
                  <a:srgbClr val="CC0000"/>
                </a:solidFill>
              </a:rPr>
              <a:t>main</a:t>
            </a:r>
            <a:r>
              <a:rPr lang="en-US" altLang="zh-CN" sz="2800" b="1"/>
              <a:t>()                   </a:t>
            </a:r>
          </a:p>
          <a:p>
            <a:pPr algn="l">
              <a:defRPr/>
            </a:pPr>
            <a:r>
              <a:rPr lang="en-US" altLang="zh-CN" sz="2800" b="1"/>
              <a:t>{ extern void enter_string(char str[]);                                </a:t>
            </a:r>
          </a:p>
          <a:p>
            <a:pPr algn="l">
              <a:defRPr/>
            </a:pPr>
            <a:r>
              <a:rPr lang="en-US" altLang="zh-CN" sz="2800" b="1"/>
              <a:t>  extern void detele_string(char str[],char ch);</a:t>
            </a:r>
          </a:p>
          <a:p>
            <a:pPr algn="l">
              <a:defRPr/>
            </a:pPr>
            <a:r>
              <a:rPr lang="en-US" altLang="zh-CN" sz="2800" b="1"/>
              <a:t>  extern void print_string(char str[]);</a:t>
            </a:r>
            <a:r>
              <a:rPr lang="zh-CN" altLang="en-US" sz="2400" b="1">
                <a:solidFill>
                  <a:srgbClr val="008000"/>
                </a:solidFill>
              </a:rPr>
              <a:t>／*以上</a:t>
            </a:r>
            <a:r>
              <a:rPr lang="en-US" altLang="zh-CN" sz="2400" b="1">
                <a:solidFill>
                  <a:srgbClr val="008000"/>
                </a:solidFill>
              </a:rPr>
              <a:t>3</a:t>
            </a:r>
            <a:r>
              <a:rPr lang="zh-CN" altLang="en-US" sz="2400" b="1">
                <a:solidFill>
                  <a:srgbClr val="008000"/>
                </a:solidFill>
              </a:rPr>
              <a:t>行声明在本函数中将要调用的在其他文件中定义的</a:t>
            </a:r>
            <a:r>
              <a:rPr lang="en-US" altLang="zh-CN" sz="2400" b="1">
                <a:solidFill>
                  <a:srgbClr val="008000"/>
                </a:solidFill>
              </a:rPr>
              <a:t>3</a:t>
            </a:r>
            <a:r>
              <a:rPr lang="zh-CN" altLang="en-US" sz="2400" b="1">
                <a:solidFill>
                  <a:srgbClr val="008000"/>
                </a:solidFill>
              </a:rPr>
              <a:t>个函数*／</a:t>
            </a:r>
          </a:p>
          <a:p>
            <a:pPr algn="l">
              <a:defRPr/>
            </a:pPr>
            <a:r>
              <a:rPr lang="zh-CN" altLang="en-US" sz="2800" b="1"/>
              <a:t>  </a:t>
            </a:r>
            <a:r>
              <a:rPr lang="en-US" altLang="zh-CN" sz="2800" b="1"/>
              <a:t>char c;</a:t>
            </a:r>
          </a:p>
          <a:p>
            <a:pPr algn="l">
              <a:defRPr/>
            </a:pPr>
            <a:r>
              <a:rPr lang="en-US" altLang="zh-CN" sz="2800" b="1"/>
              <a:t>  char str[80];</a:t>
            </a:r>
          </a:p>
          <a:p>
            <a:pPr algn="l">
              <a:defRPr/>
            </a:pPr>
            <a:r>
              <a:rPr lang="en-US" altLang="zh-CN" sz="2800" b="1"/>
              <a:t>  scanf("%c",&amp;c);</a:t>
            </a:r>
          </a:p>
          <a:p>
            <a:pPr algn="l">
              <a:defRPr/>
            </a:pPr>
            <a:r>
              <a:rPr lang="en-US" altLang="zh-CN" sz="2800" b="1"/>
              <a:t>  detele_string(str,c);</a:t>
            </a:r>
          </a:p>
          <a:p>
            <a:pPr algn="l">
              <a:defRPr/>
            </a:pPr>
            <a:r>
              <a:rPr lang="en-US" altLang="zh-CN" sz="2800" b="1"/>
              <a:t>  print_string(str);</a:t>
            </a:r>
          </a:p>
          <a:p>
            <a:pPr algn="l">
              <a:defRPr/>
            </a:pPr>
            <a:r>
              <a:rPr lang="en-US" altLang="zh-CN" sz="2800" b="1"/>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118</a:t>
            </a:fld>
            <a:endParaRPr lang="zh-CN" altLang="en-US"/>
          </a:p>
        </p:txBody>
      </p:sp>
    </p:spTree>
    <p:extLst>
      <p:ext uri="{BB962C8B-B14F-4D97-AF65-F5344CB8AC3E}">
        <p14:creationId xmlns:p14="http://schemas.microsoft.com/office/powerpoint/2010/main" val="3322540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42114"/>
                                        </p:tgtEl>
                                        <p:attrNameLst>
                                          <p:attrName>style.visibility</p:attrName>
                                        </p:attrNameLst>
                                      </p:cBhvr>
                                      <p:to>
                                        <p:strVal val="visible"/>
                                      </p:to>
                                    </p:set>
                                    <p:anim calcmode="lin" valueType="num">
                                      <p:cBhvr additive="base">
                                        <p:cTn id="7" dur="500" fill="hold"/>
                                        <p:tgtEl>
                                          <p:spTgt spid="1242114"/>
                                        </p:tgtEl>
                                        <p:attrNameLst>
                                          <p:attrName>ppt_x</p:attrName>
                                        </p:attrNameLst>
                                      </p:cBhvr>
                                      <p:tavLst>
                                        <p:tav tm="0">
                                          <p:val>
                                            <p:strVal val="0-#ppt_w/2"/>
                                          </p:val>
                                        </p:tav>
                                        <p:tav tm="100000">
                                          <p:val>
                                            <p:strVal val="#ppt_x"/>
                                          </p:val>
                                        </p:tav>
                                      </p:tavLst>
                                    </p:anim>
                                    <p:anim calcmode="lin" valueType="num">
                                      <p:cBhvr additive="base">
                                        <p:cTn id="8" dur="500" fill="hold"/>
                                        <p:tgtEl>
                                          <p:spTgt spid="12421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2115"/>
                                        </p:tgtEl>
                                        <p:attrNameLst>
                                          <p:attrName>style.visibility</p:attrName>
                                        </p:attrNameLst>
                                      </p:cBhvr>
                                      <p:to>
                                        <p:strVal val="visible"/>
                                      </p:to>
                                    </p:set>
                                    <p:anim calcmode="lin" valueType="num">
                                      <p:cBhvr additive="base">
                                        <p:cTn id="13" dur="500" fill="hold"/>
                                        <p:tgtEl>
                                          <p:spTgt spid="1242115"/>
                                        </p:tgtEl>
                                        <p:attrNameLst>
                                          <p:attrName>ppt_x</p:attrName>
                                        </p:attrNameLst>
                                      </p:cBhvr>
                                      <p:tavLst>
                                        <p:tav tm="0">
                                          <p:val>
                                            <p:strVal val="0-#ppt_w/2"/>
                                          </p:val>
                                        </p:tav>
                                        <p:tav tm="100000">
                                          <p:val>
                                            <p:strVal val="#ppt_x"/>
                                          </p:val>
                                        </p:tav>
                                      </p:tavLst>
                                    </p:anim>
                                    <p:anim calcmode="lin" valueType="num">
                                      <p:cBhvr additive="base">
                                        <p:cTn id="14" dur="500" fill="hold"/>
                                        <p:tgtEl>
                                          <p:spTgt spid="1242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14" grpId="0" animBg="1"/>
      <p:bldP spid="124211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Text Box 2"/>
          <p:cNvSpPr txBox="1">
            <a:spLocks noChangeArrowheads="1"/>
          </p:cNvSpPr>
          <p:nvPr/>
        </p:nvSpPr>
        <p:spPr bwMode="auto">
          <a:xfrm>
            <a:off x="250825" y="114300"/>
            <a:ext cx="8713788" cy="6554788"/>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a:solidFill>
                  <a:srgbClr val="008000"/>
                </a:solidFill>
              </a:rPr>
              <a:t>file</a:t>
            </a:r>
            <a:r>
              <a:rPr lang="zh-CN" altLang="en-US" sz="2800" b="1">
                <a:solidFill>
                  <a:srgbClr val="008000"/>
                </a:solidFill>
              </a:rPr>
              <a:t>２．ｃ（文件２）</a:t>
            </a:r>
          </a:p>
          <a:p>
            <a:pPr algn="l">
              <a:defRPr/>
            </a:pPr>
            <a:r>
              <a:rPr lang="zh-CN" altLang="en-US" sz="2800" b="1"/>
              <a:t>   </a:t>
            </a:r>
            <a:r>
              <a:rPr lang="en-US" altLang="zh-CN" sz="2800" b="1"/>
              <a:t>#include &lt;stdio.h&gt;</a:t>
            </a:r>
          </a:p>
          <a:p>
            <a:pPr algn="l">
              <a:defRPr/>
            </a:pPr>
            <a:r>
              <a:rPr lang="en-US" altLang="zh-CN" sz="2800" b="1"/>
              <a:t>void enter_string(char str[80])  </a:t>
            </a:r>
            <a:r>
              <a:rPr lang="zh-CN" altLang="en-US" sz="2800" b="1">
                <a:solidFill>
                  <a:srgbClr val="008000"/>
                </a:solidFill>
              </a:rPr>
              <a:t>／* 定义外部函数</a:t>
            </a:r>
          </a:p>
          <a:p>
            <a:pPr algn="l">
              <a:defRPr/>
            </a:pPr>
            <a:r>
              <a:rPr lang="zh-CN" altLang="en-US" sz="2800" b="1">
                <a:solidFill>
                  <a:srgbClr val="008000"/>
                </a:solidFill>
              </a:rPr>
              <a:t>                                                            </a:t>
            </a:r>
            <a:r>
              <a:rPr lang="en-US" altLang="zh-CN" sz="2800" b="1">
                <a:solidFill>
                  <a:srgbClr val="008000"/>
                </a:solidFill>
              </a:rPr>
              <a:t>enter-string*</a:t>
            </a:r>
            <a:r>
              <a:rPr lang="zh-CN" altLang="en-US" sz="2800" b="1">
                <a:solidFill>
                  <a:srgbClr val="008000"/>
                </a:solidFill>
              </a:rPr>
              <a:t>／</a:t>
            </a:r>
          </a:p>
          <a:p>
            <a:pPr algn="l">
              <a:defRPr/>
            </a:pPr>
            <a:r>
              <a:rPr lang="zh-CN" altLang="en-US" sz="2800" b="1"/>
              <a:t> </a:t>
            </a:r>
            <a:r>
              <a:rPr lang="en-US" altLang="zh-CN" sz="2800" b="1"/>
              <a:t>{   gets(str);                     </a:t>
            </a:r>
            <a:r>
              <a:rPr lang="zh-CN" altLang="en-US" sz="2800" b="1">
                <a:solidFill>
                  <a:srgbClr val="008000"/>
                </a:solidFill>
              </a:rPr>
              <a:t>／*向字符数组输入字符串*／</a:t>
            </a:r>
          </a:p>
          <a:p>
            <a:pPr algn="l">
              <a:defRPr/>
            </a:pPr>
            <a:r>
              <a:rPr lang="zh-CN" altLang="en-US" sz="2800" b="1"/>
              <a:t> </a:t>
            </a:r>
            <a:r>
              <a:rPr lang="en-US" altLang="zh-CN" sz="2800" b="1"/>
              <a:t>}</a:t>
            </a:r>
            <a:r>
              <a:rPr lang="zh-CN" altLang="en-US" sz="2800" b="1">
                <a:solidFill>
                  <a:srgbClr val="008000"/>
                </a:solidFill>
              </a:rPr>
              <a:t>　</a:t>
            </a:r>
          </a:p>
          <a:p>
            <a:pPr algn="l">
              <a:defRPr/>
            </a:pPr>
            <a:r>
              <a:rPr lang="en-US" altLang="zh-CN" sz="2800" b="1">
                <a:solidFill>
                  <a:srgbClr val="008000"/>
                </a:solidFill>
              </a:rPr>
              <a:t>file</a:t>
            </a:r>
            <a:r>
              <a:rPr lang="zh-CN" altLang="en-US" sz="2800" b="1">
                <a:solidFill>
                  <a:srgbClr val="008000"/>
                </a:solidFill>
              </a:rPr>
              <a:t>３．ｃ（文件３）</a:t>
            </a:r>
          </a:p>
          <a:p>
            <a:pPr algn="l">
              <a:defRPr/>
            </a:pPr>
            <a:r>
              <a:rPr lang="en-US" altLang="zh-CN" sz="2800" b="1"/>
              <a:t>void delete_string(char str[],char ch)  </a:t>
            </a:r>
            <a:r>
              <a:rPr lang="zh-CN" altLang="en-US" sz="2800" b="1">
                <a:solidFill>
                  <a:srgbClr val="008000"/>
                </a:solidFill>
              </a:rPr>
              <a:t>／*定义外部函数</a:t>
            </a:r>
          </a:p>
          <a:p>
            <a:pPr algn="l">
              <a:defRPr/>
            </a:pPr>
            <a:r>
              <a:rPr lang="zh-CN" altLang="en-US" sz="2800" b="1">
                <a:solidFill>
                  <a:srgbClr val="008000"/>
                </a:solidFill>
              </a:rPr>
              <a:t>                                                                 </a:t>
            </a:r>
            <a:r>
              <a:rPr lang="en-US" altLang="zh-CN" sz="2800" b="1">
                <a:solidFill>
                  <a:srgbClr val="008000"/>
                </a:solidFill>
              </a:rPr>
              <a:t>delete_string *</a:t>
            </a:r>
            <a:r>
              <a:rPr lang="zh-CN" altLang="en-US" sz="2800" b="1">
                <a:solidFill>
                  <a:srgbClr val="008000"/>
                </a:solidFill>
              </a:rPr>
              <a:t>／</a:t>
            </a:r>
          </a:p>
          <a:p>
            <a:pPr algn="l">
              <a:defRPr/>
            </a:pPr>
            <a:r>
              <a:rPr lang="en-US" altLang="zh-CN" sz="2800" b="1"/>
              <a:t>{  int i,j;</a:t>
            </a:r>
          </a:p>
          <a:p>
            <a:pPr algn="l">
              <a:defRPr/>
            </a:pPr>
            <a:r>
              <a:rPr lang="en-US" altLang="zh-CN" sz="2800" b="1"/>
              <a:t>   for(i=j=0;str[i]!='\0';i++)</a:t>
            </a:r>
          </a:p>
          <a:p>
            <a:pPr algn="l">
              <a:defRPr/>
            </a:pPr>
            <a:r>
              <a:rPr lang="en-US" altLang="zh-CN" sz="2800" b="1"/>
              <a:t>	 if(str[i]!=ch)</a:t>
            </a:r>
          </a:p>
          <a:p>
            <a:pPr algn="l">
              <a:defRPr/>
            </a:pPr>
            <a:r>
              <a:rPr lang="en-US" altLang="zh-CN" sz="2800" b="1"/>
              <a:t>	   str[j++]=str[i];</a:t>
            </a:r>
          </a:p>
          <a:p>
            <a:pPr algn="l">
              <a:defRPr/>
            </a:pPr>
            <a:r>
              <a:rPr lang="en-US" altLang="zh-CN" sz="2800" b="1"/>
              <a:t>   str[i]='\0';</a:t>
            </a:r>
          </a:p>
          <a:p>
            <a:pPr algn="l">
              <a:defRPr/>
            </a:pPr>
            <a:r>
              <a:rPr lang="en-US" altLang="zh-CN" sz="2800" b="1"/>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119</a:t>
            </a:fld>
            <a:endParaRPr lang="zh-CN" altLang="en-US"/>
          </a:p>
        </p:txBody>
      </p:sp>
    </p:spTree>
    <p:extLst>
      <p:ext uri="{BB962C8B-B14F-4D97-AF65-F5344CB8AC3E}">
        <p14:creationId xmlns:p14="http://schemas.microsoft.com/office/powerpoint/2010/main" val="2407186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43138"/>
                                        </p:tgtEl>
                                        <p:attrNameLst>
                                          <p:attrName>style.visibility</p:attrName>
                                        </p:attrNameLst>
                                      </p:cBhvr>
                                      <p:to>
                                        <p:strVal val="visible"/>
                                      </p:to>
                                    </p:set>
                                    <p:anim calcmode="lin" valueType="num">
                                      <p:cBhvr additive="base">
                                        <p:cTn id="7" dur="500" fill="hold"/>
                                        <p:tgtEl>
                                          <p:spTgt spid="1243138"/>
                                        </p:tgtEl>
                                        <p:attrNameLst>
                                          <p:attrName>ppt_x</p:attrName>
                                        </p:attrNameLst>
                                      </p:cBhvr>
                                      <p:tavLst>
                                        <p:tav tm="0">
                                          <p:val>
                                            <p:strVal val="0-#ppt_w/2"/>
                                          </p:val>
                                        </p:tav>
                                        <p:tav tm="100000">
                                          <p:val>
                                            <p:strVal val="#ppt_x"/>
                                          </p:val>
                                        </p:tav>
                                      </p:tavLst>
                                    </p:anim>
                                    <p:anim calcmode="lin" valueType="num">
                                      <p:cBhvr additive="base">
                                        <p:cTn id="8" dur="500" fill="hold"/>
                                        <p:tgtEl>
                                          <p:spTgt spid="1243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1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ChangeArrowheads="1"/>
          </p:cNvSpPr>
          <p:nvPr/>
        </p:nvSpPr>
        <p:spPr bwMode="auto">
          <a:xfrm>
            <a:off x="0" y="76200"/>
            <a:ext cx="7315200" cy="5334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cs typeface="Times New Roman" pitchFamily="18" charset="0"/>
              </a:rPr>
              <a:t>8.2.2. </a:t>
            </a:r>
            <a:r>
              <a:rPr kumimoji="1" lang="zh-CN" altLang="en-US" sz="3600" b="1">
                <a:effectLst>
                  <a:outerShdw blurRad="38100" dist="38100" dir="2700000" algn="tl">
                    <a:srgbClr val="C0C0C0"/>
                  </a:outerShdw>
                </a:effectLst>
                <a:latin typeface="宋体" pitchFamily="2" charset="-122"/>
              </a:rPr>
              <a:t>有参函数定义的一般形式</a:t>
            </a:r>
            <a:r>
              <a:rPr kumimoji="1" lang="zh-CN" altLang="en-US" sz="3600" b="1">
                <a:effectLst>
                  <a:outerShdw blurRad="38100" dist="38100" dir="2700000" algn="tl">
                    <a:srgbClr val="C0C0C0"/>
                  </a:outerShdw>
                </a:effectLst>
                <a:latin typeface="黑体" pitchFamily="2" charset="-122"/>
                <a:ea typeface="黑体" pitchFamily="2" charset="-122"/>
              </a:rPr>
              <a:t> </a:t>
            </a:r>
          </a:p>
        </p:txBody>
      </p:sp>
      <p:sp>
        <p:nvSpPr>
          <p:cNvPr id="1133571" name="Text Box 3"/>
          <p:cNvSpPr txBox="1">
            <a:spLocks noChangeArrowheads="1"/>
          </p:cNvSpPr>
          <p:nvPr/>
        </p:nvSpPr>
        <p:spPr bwMode="auto">
          <a:xfrm>
            <a:off x="381000" y="914400"/>
            <a:ext cx="7467600" cy="3816350"/>
          </a:xfrm>
          <a:prstGeom prst="rect">
            <a:avLst/>
          </a:prstGeom>
          <a:solidFill>
            <a:schemeClr val="bg1"/>
          </a:solidFill>
          <a:ln w="25400">
            <a:solidFill>
              <a:srgbClr val="000000"/>
            </a:solidFill>
            <a:miter lim="800000"/>
            <a:headEnd/>
            <a:tailEnd/>
          </a:ln>
          <a:effectLst>
            <a:outerShdw dist="107763" dir="18900000" algn="ctr" rotWithShape="0">
              <a:schemeClr val="bg2"/>
            </a:outerShdw>
          </a:effectLst>
        </p:spPr>
        <p:txBody>
          <a:bodyPr>
            <a:spAutoFit/>
          </a:bodyPr>
          <a:lstStyle/>
          <a:p>
            <a:pPr algn="l">
              <a:lnSpc>
                <a:spcPct val="120000"/>
              </a:lnSpc>
              <a:spcBef>
                <a:spcPct val="20000"/>
              </a:spcBef>
              <a:spcAft>
                <a:spcPct val="20000"/>
              </a:spcAft>
              <a:defRPr/>
            </a:pPr>
            <a:r>
              <a:rPr lang="zh-CN" altLang="en-US" sz="3200" b="1">
                <a:solidFill>
                  <a:srgbClr val="FF6600"/>
                </a:solidFill>
                <a:latin typeface="宋体" pitchFamily="2" charset="-122"/>
              </a:rPr>
              <a:t>定义</a:t>
            </a:r>
            <a:r>
              <a:rPr lang="zh-CN" altLang="en-US" sz="3200" b="1">
                <a:solidFill>
                  <a:schemeClr val="accent2"/>
                </a:solidFill>
                <a:latin typeface="宋体" pitchFamily="2" charset="-122"/>
              </a:rPr>
              <a:t>有参函数</a:t>
            </a:r>
            <a:r>
              <a:rPr lang="zh-CN" altLang="en-US" sz="3200" b="1">
                <a:solidFill>
                  <a:srgbClr val="FF6600"/>
                </a:solidFill>
                <a:latin typeface="宋体" pitchFamily="2" charset="-122"/>
              </a:rPr>
              <a:t>的一般形式为</a:t>
            </a:r>
            <a:r>
              <a:rPr lang="en-US" altLang="zh-CN" sz="3200">
                <a:solidFill>
                  <a:srgbClr val="FF6600"/>
                </a:solidFill>
                <a:latin typeface="宋体" pitchFamily="2" charset="-122"/>
              </a:rPr>
              <a:t>:</a:t>
            </a:r>
          </a:p>
          <a:p>
            <a:pPr algn="l">
              <a:lnSpc>
                <a:spcPct val="120000"/>
              </a:lnSpc>
              <a:spcBef>
                <a:spcPct val="20000"/>
              </a:spcBef>
              <a:spcAft>
                <a:spcPct val="20000"/>
              </a:spcAft>
              <a:defRPr/>
            </a:pPr>
            <a:r>
              <a:rPr lang="zh-CN" altLang="en-US" sz="3200" b="1">
                <a:latin typeface="宋体" pitchFamily="2" charset="-122"/>
              </a:rPr>
              <a:t>类型标识符　</a:t>
            </a:r>
            <a:r>
              <a:rPr lang="zh-CN" altLang="en-US" sz="3200" b="1">
                <a:solidFill>
                  <a:srgbClr val="CC0000"/>
                </a:solidFill>
                <a:latin typeface="宋体" pitchFamily="2" charset="-122"/>
              </a:rPr>
              <a:t>函数名</a:t>
            </a:r>
            <a:r>
              <a:rPr lang="zh-CN" altLang="en-US" sz="3200" b="1">
                <a:latin typeface="宋体" pitchFamily="2" charset="-122"/>
              </a:rPr>
              <a:t>（形式参数表列） </a:t>
            </a:r>
            <a:endParaRPr lang="zh-CN" altLang="en-US" sz="3200">
              <a:latin typeface="宋体" pitchFamily="2" charset="-122"/>
            </a:endParaRPr>
          </a:p>
          <a:p>
            <a:pPr algn="l">
              <a:lnSpc>
                <a:spcPct val="120000"/>
              </a:lnSpc>
              <a:spcBef>
                <a:spcPct val="20000"/>
              </a:spcBef>
              <a:spcAft>
                <a:spcPct val="20000"/>
              </a:spcAft>
              <a:defRPr/>
            </a:pPr>
            <a:r>
              <a:rPr lang="zh-CN" altLang="en-US" sz="3200" b="1">
                <a:latin typeface="宋体" pitchFamily="2" charset="-122"/>
              </a:rPr>
              <a:t>｛</a:t>
            </a:r>
          </a:p>
          <a:p>
            <a:pPr algn="l">
              <a:defRPr/>
            </a:pPr>
            <a:r>
              <a:rPr lang="zh-CN" altLang="en-US" sz="3200" b="1">
                <a:latin typeface="宋体" pitchFamily="2" charset="-122"/>
              </a:rPr>
              <a:t>  </a:t>
            </a:r>
            <a:r>
              <a:rPr lang="zh-CN" altLang="en-US" sz="3200" b="1">
                <a:solidFill>
                  <a:srgbClr val="006600"/>
                </a:solidFill>
                <a:latin typeface="宋体" pitchFamily="2" charset="-122"/>
              </a:rPr>
              <a:t>声明部分</a:t>
            </a:r>
            <a:endParaRPr lang="zh-CN" altLang="en-US" sz="3200">
              <a:solidFill>
                <a:srgbClr val="006600"/>
              </a:solidFill>
              <a:latin typeface="宋体" pitchFamily="2" charset="-122"/>
            </a:endParaRPr>
          </a:p>
          <a:p>
            <a:pPr algn="l">
              <a:defRPr/>
            </a:pPr>
            <a:r>
              <a:rPr lang="zh-CN" altLang="en-US" sz="3200" b="1">
                <a:latin typeface="宋体" pitchFamily="2" charset="-122"/>
              </a:rPr>
              <a:t>  </a:t>
            </a:r>
            <a:r>
              <a:rPr lang="zh-CN" altLang="en-US" sz="3200" b="1">
                <a:solidFill>
                  <a:srgbClr val="006699"/>
                </a:solidFill>
                <a:latin typeface="宋体" pitchFamily="2" charset="-122"/>
              </a:rPr>
              <a:t>语句部分</a:t>
            </a:r>
            <a:endParaRPr lang="zh-CN" altLang="en-US" sz="3200">
              <a:solidFill>
                <a:srgbClr val="006699"/>
              </a:solidFill>
              <a:latin typeface="宋体" pitchFamily="2" charset="-122"/>
            </a:endParaRPr>
          </a:p>
          <a:p>
            <a:pPr algn="l">
              <a:defRPr/>
            </a:pPr>
            <a:r>
              <a:rPr lang="zh-CN" altLang="en-US" sz="3200" b="1">
                <a:latin typeface="宋体" pitchFamily="2" charset="-122"/>
              </a:rPr>
              <a:t> ｝</a:t>
            </a:r>
          </a:p>
        </p:txBody>
      </p:sp>
      <p:sp>
        <p:nvSpPr>
          <p:cNvPr id="1133572" name="Text Box 4"/>
          <p:cNvSpPr txBox="1">
            <a:spLocks noChangeArrowheads="1"/>
          </p:cNvSpPr>
          <p:nvPr/>
        </p:nvSpPr>
        <p:spPr bwMode="auto">
          <a:xfrm>
            <a:off x="1447800" y="4235450"/>
            <a:ext cx="7467600" cy="2308324"/>
          </a:xfrm>
          <a:prstGeom prst="rect">
            <a:avLst/>
          </a:prstGeom>
          <a:solidFill>
            <a:srgbClr val="FDEFFB"/>
          </a:solidFill>
          <a:ln w="19050">
            <a:solidFill>
              <a:srgbClr val="003366"/>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1" dirty="0">
                <a:solidFill>
                  <a:srgbClr val="CC0000"/>
                </a:solidFill>
                <a:latin typeface="宋体" panose="02010600030101010101" pitchFamily="2" charset="-122"/>
              </a:rPr>
              <a:t>例如：</a:t>
            </a:r>
          </a:p>
          <a:p>
            <a:pPr algn="l" eaLnBrk="1" hangingPunct="1"/>
            <a:r>
              <a:rPr lang="zh-CN" altLang="en-US" sz="2400" dirty="0">
                <a:latin typeface="宋体" panose="02010600030101010101" pitchFamily="2" charset="-122"/>
              </a:rPr>
              <a:t>ｉｎｔ ｍａｘ（</a:t>
            </a:r>
            <a:r>
              <a:rPr lang="en-US" altLang="zh-CN" sz="2400" dirty="0" err="1">
                <a:latin typeface="宋体" panose="02010600030101010101" pitchFamily="2" charset="-122"/>
              </a:rPr>
              <a:t>int</a:t>
            </a:r>
            <a:r>
              <a:rPr lang="en-US" altLang="zh-CN" sz="2400" dirty="0">
                <a:latin typeface="宋体" panose="02010600030101010101" pitchFamily="2" charset="-122"/>
              </a:rPr>
              <a:t> </a:t>
            </a:r>
            <a:r>
              <a:rPr lang="zh-CN" altLang="en-US" sz="2400" dirty="0">
                <a:latin typeface="宋体" panose="02010600030101010101" pitchFamily="2" charset="-122"/>
              </a:rPr>
              <a:t>ｘ，</a:t>
            </a:r>
            <a:r>
              <a:rPr lang="en-US" altLang="zh-CN" sz="2400" dirty="0" err="1">
                <a:latin typeface="宋体" panose="02010600030101010101" pitchFamily="2" charset="-122"/>
              </a:rPr>
              <a:t>int</a:t>
            </a:r>
            <a:r>
              <a:rPr lang="en-US" altLang="zh-CN" sz="2400" dirty="0">
                <a:latin typeface="宋体" panose="02010600030101010101" pitchFamily="2" charset="-122"/>
              </a:rPr>
              <a:t> </a:t>
            </a:r>
            <a:r>
              <a:rPr lang="zh-CN" altLang="en-US" sz="2400" dirty="0">
                <a:latin typeface="宋体" panose="02010600030101010101" pitchFamily="2" charset="-122"/>
              </a:rPr>
              <a:t>ｙ）</a:t>
            </a:r>
          </a:p>
          <a:p>
            <a:pPr algn="l" eaLnBrk="1" hangingPunct="1"/>
            <a:r>
              <a:rPr lang="zh-CN" altLang="en-US" sz="2400" dirty="0">
                <a:latin typeface="宋体" panose="02010600030101010101" pitchFamily="2" charset="-122"/>
              </a:rPr>
              <a:t>　｛  ｉｎｔ ｚ；</a:t>
            </a:r>
            <a:r>
              <a:rPr lang="en-US" altLang="zh-CN" sz="2400" dirty="0">
                <a:latin typeface="宋体" panose="02010600030101010101" pitchFamily="2" charset="-122"/>
              </a:rPr>
              <a:t>//</a:t>
            </a:r>
            <a:r>
              <a:rPr lang="zh-CN" altLang="en-US" sz="2400" dirty="0">
                <a:latin typeface="宋体" panose="02010600030101010101" pitchFamily="2" charset="-122"/>
              </a:rPr>
              <a:t>函数体中的声明部分</a:t>
            </a:r>
          </a:p>
          <a:p>
            <a:pPr algn="l" eaLnBrk="1" hangingPunct="1"/>
            <a:r>
              <a:rPr lang="zh-CN" altLang="en-US" sz="2400" dirty="0">
                <a:latin typeface="宋体" panose="02010600030101010101" pitchFamily="2" charset="-122"/>
              </a:rPr>
              <a:t>　　  ｚ＝ｘ＞ｙ？ｘ∶ｙ；</a:t>
            </a:r>
          </a:p>
          <a:p>
            <a:pPr algn="l" eaLnBrk="1" hangingPunct="1"/>
            <a:r>
              <a:rPr lang="zh-CN" altLang="en-US" sz="2400" dirty="0">
                <a:latin typeface="宋体" panose="02010600030101010101" pitchFamily="2" charset="-122"/>
              </a:rPr>
              <a:t>      ｒｅｔｕｒｎ（ｚ）；</a:t>
            </a:r>
          </a:p>
          <a:p>
            <a:pPr algn="l" eaLnBrk="1" hangingPunct="1"/>
            <a:r>
              <a:rPr lang="zh-CN" altLang="en-US" sz="2400" dirty="0">
                <a:latin typeface="宋体" panose="02010600030101010101" pitchFamily="2" charset="-122"/>
              </a:rPr>
              <a:t>   ｝</a:t>
            </a:r>
            <a:r>
              <a:rPr lang="zh-CN" altLang="en-US" sz="2400" dirty="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12</a:t>
            </a:fld>
            <a:endParaRPr lang="zh-CN" altLang="en-US"/>
          </a:p>
        </p:txBody>
      </p:sp>
    </p:spTree>
    <p:extLst>
      <p:ext uri="{BB962C8B-B14F-4D97-AF65-F5344CB8AC3E}">
        <p14:creationId xmlns:p14="http://schemas.microsoft.com/office/powerpoint/2010/main" val="1149143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3570"/>
                                        </p:tgtEl>
                                        <p:attrNameLst>
                                          <p:attrName>style.visibility</p:attrName>
                                        </p:attrNameLst>
                                      </p:cBhvr>
                                      <p:to>
                                        <p:strVal val="visible"/>
                                      </p:to>
                                    </p:set>
                                    <p:anim calcmode="lin" valueType="num">
                                      <p:cBhvr additive="base">
                                        <p:cTn id="7" dur="500" fill="hold"/>
                                        <p:tgtEl>
                                          <p:spTgt spid="1133570"/>
                                        </p:tgtEl>
                                        <p:attrNameLst>
                                          <p:attrName>ppt_x</p:attrName>
                                        </p:attrNameLst>
                                      </p:cBhvr>
                                      <p:tavLst>
                                        <p:tav tm="0">
                                          <p:val>
                                            <p:strVal val="0-#ppt_w/2"/>
                                          </p:val>
                                        </p:tav>
                                        <p:tav tm="100000">
                                          <p:val>
                                            <p:strVal val="#ppt_x"/>
                                          </p:val>
                                        </p:tav>
                                      </p:tavLst>
                                    </p:anim>
                                    <p:anim calcmode="lin" valueType="num">
                                      <p:cBhvr additive="base">
                                        <p:cTn id="8" dur="500" fill="hold"/>
                                        <p:tgtEl>
                                          <p:spTgt spid="11335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33571"/>
                                        </p:tgtEl>
                                        <p:attrNameLst>
                                          <p:attrName>style.visibility</p:attrName>
                                        </p:attrNameLst>
                                      </p:cBhvr>
                                      <p:to>
                                        <p:strVal val="visible"/>
                                      </p:to>
                                    </p:set>
                                    <p:animEffect transition="in" filter="wipe(up)">
                                      <p:cBhvr>
                                        <p:cTn id="12" dur="500"/>
                                        <p:tgtEl>
                                          <p:spTgt spid="1133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33572"/>
                                        </p:tgtEl>
                                        <p:attrNameLst>
                                          <p:attrName>style.visibility</p:attrName>
                                        </p:attrNameLst>
                                      </p:cBhvr>
                                      <p:to>
                                        <p:strVal val="visible"/>
                                      </p:to>
                                    </p:set>
                                    <p:anim calcmode="lin" valueType="num">
                                      <p:cBhvr additive="base">
                                        <p:cTn id="17" dur="500" fill="hold"/>
                                        <p:tgtEl>
                                          <p:spTgt spid="1133572"/>
                                        </p:tgtEl>
                                        <p:attrNameLst>
                                          <p:attrName>ppt_x</p:attrName>
                                        </p:attrNameLst>
                                      </p:cBhvr>
                                      <p:tavLst>
                                        <p:tav tm="0">
                                          <p:val>
                                            <p:strVal val="1+#ppt_w/2"/>
                                          </p:val>
                                        </p:tav>
                                        <p:tav tm="100000">
                                          <p:val>
                                            <p:strVal val="#ppt_x"/>
                                          </p:val>
                                        </p:tav>
                                      </p:tavLst>
                                    </p:anim>
                                    <p:anim calcmode="lin" valueType="num">
                                      <p:cBhvr additive="base">
                                        <p:cTn id="18" dur="500" fill="hold"/>
                                        <p:tgtEl>
                                          <p:spTgt spid="1133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570" grpId="0" autoUpdateAnimBg="0"/>
      <p:bldP spid="1133571" grpId="0" animBg="1" autoUpdateAnimBg="0"/>
      <p:bldP spid="1133572"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Text Box 2"/>
          <p:cNvSpPr txBox="1">
            <a:spLocks noChangeArrowheads="1"/>
          </p:cNvSpPr>
          <p:nvPr/>
        </p:nvSpPr>
        <p:spPr bwMode="auto">
          <a:xfrm>
            <a:off x="755650" y="476250"/>
            <a:ext cx="6662738" cy="3073400"/>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3200" b="1">
                <a:solidFill>
                  <a:srgbClr val="008000"/>
                </a:solidFill>
              </a:rPr>
              <a:t>file</a:t>
            </a:r>
            <a:r>
              <a:rPr lang="zh-CN" altLang="en-US" sz="3200" b="1">
                <a:solidFill>
                  <a:srgbClr val="008000"/>
                </a:solidFill>
              </a:rPr>
              <a:t>４．ｃ（文件４）</a:t>
            </a:r>
          </a:p>
          <a:p>
            <a:pPr algn="l">
              <a:defRPr/>
            </a:pPr>
            <a:r>
              <a:rPr lang="en-US" altLang="zh-CN" sz="3200" b="1"/>
              <a:t>#include &lt;stdio.h&gt;</a:t>
            </a:r>
          </a:p>
          <a:p>
            <a:pPr algn="l">
              <a:defRPr/>
            </a:pPr>
            <a:r>
              <a:rPr lang="en-US" altLang="zh-CN" sz="3200" b="1"/>
              <a:t>void print_string(char str[])</a:t>
            </a:r>
          </a:p>
          <a:p>
            <a:pPr algn="l">
              <a:defRPr/>
            </a:pPr>
            <a:r>
              <a:rPr lang="en-US" altLang="zh-CN" sz="3200" b="1"/>
              <a:t>{</a:t>
            </a:r>
          </a:p>
          <a:p>
            <a:pPr algn="l">
              <a:defRPr/>
            </a:pPr>
            <a:r>
              <a:rPr lang="en-US" altLang="zh-CN" sz="3200" b="1"/>
              <a:t>   printf("%s\n",str);</a:t>
            </a:r>
          </a:p>
          <a:p>
            <a:pPr algn="l">
              <a:defRPr/>
            </a:pPr>
            <a:r>
              <a:rPr lang="en-US" altLang="zh-CN" sz="3200" b="1"/>
              <a:t>}</a:t>
            </a:r>
            <a:r>
              <a:rPr lang="zh-CN" altLang="en-US" sz="3200" b="1"/>
              <a:t>　</a:t>
            </a:r>
            <a:r>
              <a:rPr lang="zh-CN" altLang="en-US" sz="2800"/>
              <a:t> </a:t>
            </a:r>
          </a:p>
        </p:txBody>
      </p:sp>
      <p:sp>
        <p:nvSpPr>
          <p:cNvPr id="1244163" name="Text Box 3"/>
          <p:cNvSpPr txBox="1">
            <a:spLocks noChangeArrowheads="1"/>
          </p:cNvSpPr>
          <p:nvPr/>
        </p:nvSpPr>
        <p:spPr bwMode="auto">
          <a:xfrm>
            <a:off x="468315" y="4076702"/>
            <a:ext cx="8243887" cy="1838325"/>
          </a:xfrm>
          <a:prstGeom prst="rect">
            <a:avLst/>
          </a:prstGeom>
          <a:solidFill>
            <a:srgbClr val="EDFFED"/>
          </a:solidFill>
          <a:ln w="38100">
            <a:solidFill>
              <a:srgbClr val="000080"/>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运行情况如下：</a:t>
            </a:r>
          </a:p>
          <a:p>
            <a:pPr algn="l" eaLnBrk="1" hangingPunct="1"/>
            <a:r>
              <a:rPr lang="zh-CN" altLang="en-US" sz="2800" b="1"/>
              <a:t>ａｂｃｄｅｆｇｃ↙         </a:t>
            </a:r>
            <a:r>
              <a:rPr lang="en-US" altLang="zh-CN" sz="2800" b="1"/>
              <a:t>(</a:t>
            </a:r>
            <a:r>
              <a:rPr lang="zh-CN" altLang="en-US" sz="2800" b="1"/>
              <a:t>输入ｓｔｒ）</a:t>
            </a:r>
          </a:p>
          <a:p>
            <a:pPr algn="l" eaLnBrk="1" hangingPunct="1"/>
            <a:r>
              <a:rPr lang="zh-CN" altLang="en-US" sz="2800" b="1"/>
              <a:t>　　ｃ↙                    （输入要删去的字符）</a:t>
            </a:r>
          </a:p>
          <a:p>
            <a:pPr algn="l" eaLnBrk="1" hangingPunct="1"/>
            <a:r>
              <a:rPr lang="zh-CN" altLang="en-US" sz="2800" b="1"/>
              <a:t>ａｂｄｅｆｇ  （输出已删去指定字符的字符串）</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120</a:t>
            </a:fld>
            <a:endParaRPr lang="zh-CN" altLang="en-US"/>
          </a:p>
        </p:txBody>
      </p:sp>
    </p:spTree>
    <p:extLst>
      <p:ext uri="{BB962C8B-B14F-4D97-AF65-F5344CB8AC3E}">
        <p14:creationId xmlns:p14="http://schemas.microsoft.com/office/powerpoint/2010/main" val="2310619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44162"/>
                                        </p:tgtEl>
                                        <p:attrNameLst>
                                          <p:attrName>style.visibility</p:attrName>
                                        </p:attrNameLst>
                                      </p:cBhvr>
                                      <p:to>
                                        <p:strVal val="visible"/>
                                      </p:to>
                                    </p:set>
                                    <p:anim calcmode="lin" valueType="num">
                                      <p:cBhvr additive="base">
                                        <p:cTn id="7" dur="500" fill="hold"/>
                                        <p:tgtEl>
                                          <p:spTgt spid="1244162"/>
                                        </p:tgtEl>
                                        <p:attrNameLst>
                                          <p:attrName>ppt_x</p:attrName>
                                        </p:attrNameLst>
                                      </p:cBhvr>
                                      <p:tavLst>
                                        <p:tav tm="0">
                                          <p:val>
                                            <p:strVal val="0-#ppt_w/2"/>
                                          </p:val>
                                        </p:tav>
                                        <p:tav tm="100000">
                                          <p:val>
                                            <p:strVal val="#ppt_x"/>
                                          </p:val>
                                        </p:tav>
                                      </p:tavLst>
                                    </p:anim>
                                    <p:anim calcmode="lin" valueType="num">
                                      <p:cBhvr additive="base">
                                        <p:cTn id="8" dur="500" fill="hold"/>
                                        <p:tgtEl>
                                          <p:spTgt spid="1244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44163"/>
                                        </p:tgtEl>
                                        <p:attrNameLst>
                                          <p:attrName>style.visibility</p:attrName>
                                        </p:attrNameLst>
                                      </p:cBhvr>
                                      <p:to>
                                        <p:strVal val="visible"/>
                                      </p:to>
                                    </p:set>
                                    <p:anim calcmode="lin" valueType="num">
                                      <p:cBhvr additive="base">
                                        <p:cTn id="13" dur="500" fill="hold"/>
                                        <p:tgtEl>
                                          <p:spTgt spid="1244163"/>
                                        </p:tgtEl>
                                        <p:attrNameLst>
                                          <p:attrName>ppt_x</p:attrName>
                                        </p:attrNameLst>
                                      </p:cBhvr>
                                      <p:tavLst>
                                        <p:tav tm="0">
                                          <p:val>
                                            <p:strVal val="1+#ppt_w/2"/>
                                          </p:val>
                                        </p:tav>
                                        <p:tav tm="100000">
                                          <p:val>
                                            <p:strVal val="#ppt_x"/>
                                          </p:val>
                                        </p:tav>
                                      </p:tavLst>
                                    </p:anim>
                                    <p:anim calcmode="lin" valueType="num">
                                      <p:cBhvr additive="base">
                                        <p:cTn id="14" dur="500" fill="hold"/>
                                        <p:tgtEl>
                                          <p:spTgt spid="1244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4162" grpId="0" animBg="1"/>
      <p:bldP spid="124416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ChangeArrowheads="1"/>
          </p:cNvSpPr>
          <p:nvPr/>
        </p:nvSpPr>
        <p:spPr bwMode="auto">
          <a:xfrm>
            <a:off x="304800" y="304800"/>
            <a:ext cx="3962400" cy="5334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cs typeface="Times New Roman" pitchFamily="18" charset="0"/>
              </a:rPr>
              <a:t>8</a:t>
            </a:r>
            <a:r>
              <a:rPr kumimoji="1" lang="en-US" altLang="zh-CN" sz="3600" b="1">
                <a:effectLst>
                  <a:outerShdw blurRad="38100" dist="38100" dir="2700000" algn="tl">
                    <a:srgbClr val="C0C0C0"/>
                  </a:outerShdw>
                </a:effectLst>
                <a:latin typeface="宋体" pitchFamily="2" charset="-122"/>
              </a:rPr>
              <a:t>.</a:t>
            </a:r>
            <a:r>
              <a:rPr kumimoji="1" lang="en-US" altLang="zh-CN" sz="3600" b="1">
                <a:effectLst>
                  <a:outerShdw blurRad="38100" dist="38100" dir="2700000" algn="tl">
                    <a:srgbClr val="C0C0C0"/>
                  </a:outerShdw>
                </a:effectLst>
                <a:cs typeface="Times New Roman" pitchFamily="18" charset="0"/>
              </a:rPr>
              <a:t>2</a:t>
            </a:r>
            <a:r>
              <a:rPr kumimoji="1" lang="en-US" altLang="zh-CN" sz="3600" b="1">
                <a:effectLst>
                  <a:outerShdw blurRad="38100" dist="38100" dir="2700000" algn="tl">
                    <a:srgbClr val="C0C0C0"/>
                  </a:outerShdw>
                </a:effectLst>
                <a:latin typeface="宋体" pitchFamily="2" charset="-122"/>
              </a:rPr>
              <a:t>.</a:t>
            </a:r>
            <a:r>
              <a:rPr kumimoji="1" lang="en-US" altLang="zh-CN" sz="3600" b="1">
                <a:effectLst>
                  <a:outerShdw blurRad="38100" dist="38100" dir="2700000" algn="tl">
                    <a:srgbClr val="C0C0C0"/>
                  </a:outerShdw>
                </a:effectLst>
                <a:cs typeface="Times New Roman" pitchFamily="18" charset="0"/>
              </a:rPr>
              <a:t>3 </a:t>
            </a:r>
            <a:r>
              <a:rPr kumimoji="1" lang="zh-CN" altLang="en-US" sz="3600" b="1">
                <a:effectLst>
                  <a:outerShdw blurRad="38100" dist="38100" dir="2700000" algn="tl">
                    <a:srgbClr val="C0C0C0"/>
                  </a:outerShdw>
                </a:effectLst>
                <a:latin typeface="宋体" pitchFamily="2" charset="-122"/>
              </a:rPr>
              <a:t>空函数</a:t>
            </a:r>
            <a:r>
              <a:rPr kumimoji="1" lang="zh-CN" altLang="en-US" sz="3600" b="1">
                <a:effectLst>
                  <a:outerShdw blurRad="38100" dist="38100" dir="2700000" algn="tl">
                    <a:srgbClr val="C0C0C0"/>
                  </a:outerShdw>
                </a:effectLst>
                <a:latin typeface="黑体" pitchFamily="2" charset="-122"/>
                <a:ea typeface="黑体" pitchFamily="2" charset="-122"/>
              </a:rPr>
              <a:t> </a:t>
            </a:r>
          </a:p>
        </p:txBody>
      </p:sp>
      <p:sp>
        <p:nvSpPr>
          <p:cNvPr id="1134595" name="Text Box 3"/>
          <p:cNvSpPr txBox="1">
            <a:spLocks noChangeArrowheads="1"/>
          </p:cNvSpPr>
          <p:nvPr/>
        </p:nvSpPr>
        <p:spPr bwMode="auto">
          <a:xfrm>
            <a:off x="228600" y="1149350"/>
            <a:ext cx="5638800" cy="4591050"/>
          </a:xfrm>
          <a:prstGeom prst="rect">
            <a:avLst/>
          </a:prstGeom>
          <a:solidFill>
            <a:schemeClr val="bg1"/>
          </a:solidFill>
          <a:ln w="25400">
            <a:solidFill>
              <a:srgbClr val="000000"/>
            </a:solidFill>
            <a:miter lim="800000"/>
            <a:headEnd/>
            <a:tailEnd/>
          </a:ln>
          <a:effectLst>
            <a:outerShdw dist="107763" dir="18900000" algn="ctr" rotWithShape="0">
              <a:schemeClr val="bg2"/>
            </a:outerShdw>
          </a:effectLst>
        </p:spPr>
        <p:txBody>
          <a:bodyPr>
            <a:spAutoFit/>
          </a:bodyPr>
          <a:lstStyle/>
          <a:p>
            <a:pPr algn="l">
              <a:lnSpc>
                <a:spcPct val="120000"/>
              </a:lnSpc>
              <a:spcBef>
                <a:spcPct val="20000"/>
              </a:spcBef>
              <a:spcAft>
                <a:spcPct val="20000"/>
              </a:spcAft>
              <a:defRPr/>
            </a:pPr>
            <a:r>
              <a:rPr lang="zh-CN" altLang="en-US" sz="3200" b="1">
                <a:solidFill>
                  <a:srgbClr val="FF6600"/>
                </a:solidFill>
                <a:latin typeface="宋体" pitchFamily="2" charset="-122"/>
              </a:rPr>
              <a:t>定义</a:t>
            </a:r>
            <a:r>
              <a:rPr lang="zh-CN" altLang="en-US" sz="3200" b="1">
                <a:solidFill>
                  <a:schemeClr val="accent2"/>
                </a:solidFill>
                <a:latin typeface="宋体" pitchFamily="2" charset="-122"/>
              </a:rPr>
              <a:t>空函数</a:t>
            </a:r>
            <a:r>
              <a:rPr lang="zh-CN" altLang="en-US" sz="3200" b="1">
                <a:solidFill>
                  <a:srgbClr val="FF6600"/>
                </a:solidFill>
                <a:latin typeface="宋体" pitchFamily="2" charset="-122"/>
              </a:rPr>
              <a:t>的一般形式为</a:t>
            </a:r>
            <a:r>
              <a:rPr lang="en-US" altLang="zh-CN" sz="3200">
                <a:solidFill>
                  <a:srgbClr val="FF6600"/>
                </a:solidFill>
                <a:latin typeface="宋体" pitchFamily="2" charset="-122"/>
              </a:rPr>
              <a:t>:</a:t>
            </a:r>
          </a:p>
          <a:p>
            <a:pPr algn="l">
              <a:lnSpc>
                <a:spcPct val="120000"/>
              </a:lnSpc>
              <a:spcBef>
                <a:spcPct val="20000"/>
              </a:spcBef>
              <a:spcAft>
                <a:spcPct val="20000"/>
              </a:spcAft>
              <a:defRPr/>
            </a:pPr>
            <a:r>
              <a:rPr lang="zh-CN" altLang="en-US" sz="3200" b="1">
                <a:latin typeface="宋体" pitchFamily="2" charset="-122"/>
              </a:rPr>
              <a:t>类型标识符　</a:t>
            </a:r>
            <a:r>
              <a:rPr lang="zh-CN" altLang="en-US" sz="3200" b="1">
                <a:solidFill>
                  <a:srgbClr val="CC0000"/>
                </a:solidFill>
                <a:latin typeface="宋体" pitchFamily="2" charset="-122"/>
              </a:rPr>
              <a:t>函数名</a:t>
            </a:r>
            <a:r>
              <a:rPr lang="zh-CN" altLang="en-US" sz="3200" b="1">
                <a:latin typeface="宋体" pitchFamily="2" charset="-122"/>
              </a:rPr>
              <a:t>（） </a:t>
            </a:r>
            <a:endParaRPr lang="zh-CN" altLang="en-US" sz="3200">
              <a:latin typeface="宋体" pitchFamily="2" charset="-122"/>
            </a:endParaRPr>
          </a:p>
          <a:p>
            <a:pPr algn="l">
              <a:lnSpc>
                <a:spcPct val="120000"/>
              </a:lnSpc>
              <a:spcBef>
                <a:spcPct val="20000"/>
              </a:spcBef>
              <a:spcAft>
                <a:spcPct val="20000"/>
              </a:spcAft>
              <a:defRPr/>
            </a:pPr>
            <a:r>
              <a:rPr lang="zh-CN" altLang="en-US" sz="3200" b="1">
                <a:latin typeface="宋体" pitchFamily="2" charset="-122"/>
              </a:rPr>
              <a:t>｛ ｝</a:t>
            </a:r>
          </a:p>
          <a:p>
            <a:pPr algn="just">
              <a:lnSpc>
                <a:spcPct val="120000"/>
              </a:lnSpc>
              <a:spcBef>
                <a:spcPct val="20000"/>
              </a:spcBef>
              <a:spcAft>
                <a:spcPct val="20000"/>
              </a:spcAft>
              <a:defRPr/>
            </a:pPr>
            <a:r>
              <a:rPr lang="zh-CN" altLang="en-US" sz="3200" b="1">
                <a:solidFill>
                  <a:srgbClr val="006600"/>
                </a:solidFill>
                <a:latin typeface="宋体" pitchFamily="2" charset="-122"/>
              </a:rPr>
              <a:t>例如：</a:t>
            </a:r>
          </a:p>
          <a:p>
            <a:pPr algn="just">
              <a:lnSpc>
                <a:spcPct val="120000"/>
              </a:lnSpc>
              <a:spcBef>
                <a:spcPct val="20000"/>
              </a:spcBef>
              <a:spcAft>
                <a:spcPct val="20000"/>
              </a:spcAft>
              <a:defRPr/>
            </a:pPr>
            <a:r>
              <a:rPr lang="zh-CN" altLang="en-US" sz="3200" b="1">
                <a:latin typeface="宋体" pitchFamily="2" charset="-122"/>
                <a:cs typeface="Courier New" pitchFamily="49" charset="0"/>
              </a:rPr>
              <a:t>ｄｕｍｍｙ（）</a:t>
            </a:r>
          </a:p>
          <a:p>
            <a:pPr algn="l">
              <a:lnSpc>
                <a:spcPct val="120000"/>
              </a:lnSpc>
              <a:spcBef>
                <a:spcPct val="20000"/>
              </a:spcBef>
              <a:spcAft>
                <a:spcPct val="20000"/>
              </a:spcAft>
              <a:defRPr/>
            </a:pPr>
            <a:r>
              <a:rPr lang="zh-CN" altLang="en-US" sz="3200" b="1">
                <a:latin typeface="宋体" pitchFamily="2" charset="-122"/>
              </a:rPr>
              <a:t>｛</a:t>
            </a:r>
            <a:r>
              <a:rPr lang="zh-CN" altLang="en-US" sz="3200" b="1">
                <a:cs typeface="Times New Roman" pitchFamily="18" charset="0"/>
              </a:rPr>
              <a:t> </a:t>
            </a:r>
            <a:r>
              <a:rPr lang="zh-CN" altLang="en-US" sz="3200" b="1">
                <a:latin typeface="宋体" pitchFamily="2" charset="-122"/>
              </a:rPr>
              <a:t>｝ </a:t>
            </a:r>
          </a:p>
        </p:txBody>
      </p:sp>
      <p:sp>
        <p:nvSpPr>
          <p:cNvPr id="1134596" name="Text Box 4"/>
          <p:cNvSpPr txBox="1">
            <a:spLocks noChangeArrowheads="1"/>
          </p:cNvSpPr>
          <p:nvPr/>
        </p:nvSpPr>
        <p:spPr bwMode="auto">
          <a:xfrm>
            <a:off x="5580065" y="412752"/>
            <a:ext cx="3411537" cy="5248275"/>
          </a:xfrm>
          <a:prstGeom prst="rect">
            <a:avLst/>
          </a:prstGeom>
          <a:solidFill>
            <a:srgbClr val="EDFFED"/>
          </a:solidFill>
          <a:ln w="28575">
            <a:solidFill>
              <a:schemeClr val="bg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a:latin typeface="宋体" panose="02010600030101010101" pitchFamily="2" charset="-122"/>
              </a:rPr>
              <a:t>调用此函数时，什么工作也不做，没有任何实际作用。在主调函数中写上</a:t>
            </a:r>
            <a:r>
              <a:rPr lang="zh-CN" altLang="en-US" sz="2800"/>
              <a:t>“</a:t>
            </a:r>
            <a:r>
              <a:rPr lang="zh-CN" altLang="en-US" sz="2800">
                <a:latin typeface="宋体" panose="02010600030101010101" pitchFamily="2" charset="-122"/>
              </a:rPr>
              <a:t>ｄｕｍｍｙ（）；</a:t>
            </a:r>
            <a:r>
              <a:rPr lang="zh-CN" altLang="en-US" sz="2800"/>
              <a:t>”</a:t>
            </a:r>
            <a:r>
              <a:rPr lang="zh-CN" altLang="en-US" sz="2800">
                <a:latin typeface="宋体" panose="02010600030101010101" pitchFamily="2" charset="-122"/>
              </a:rPr>
              <a:t>表明</a:t>
            </a:r>
            <a:r>
              <a:rPr lang="zh-CN" altLang="en-US" sz="2800"/>
              <a:t>“</a:t>
            </a:r>
            <a:r>
              <a:rPr lang="zh-CN" altLang="en-US" sz="2800">
                <a:latin typeface="宋体" panose="02010600030101010101" pitchFamily="2" charset="-122"/>
              </a:rPr>
              <a:t>这里要调用一个函数</a:t>
            </a:r>
            <a:r>
              <a:rPr lang="zh-CN" altLang="en-US" sz="2800"/>
              <a:t>”</a:t>
            </a:r>
            <a:r>
              <a:rPr lang="zh-CN" altLang="en-US" sz="2800">
                <a:latin typeface="宋体" panose="02010600030101010101" pitchFamily="2" charset="-122"/>
              </a:rPr>
              <a:t>，而现在这个函数没有起作用，等以后扩充函数功能时补充上。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13</a:t>
            </a:fld>
            <a:endParaRPr lang="zh-CN" altLang="en-US"/>
          </a:p>
        </p:txBody>
      </p:sp>
    </p:spTree>
    <p:extLst>
      <p:ext uri="{BB962C8B-B14F-4D97-AF65-F5344CB8AC3E}">
        <p14:creationId xmlns:p14="http://schemas.microsoft.com/office/powerpoint/2010/main" val="4192643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4594"/>
                                        </p:tgtEl>
                                        <p:attrNameLst>
                                          <p:attrName>style.visibility</p:attrName>
                                        </p:attrNameLst>
                                      </p:cBhvr>
                                      <p:to>
                                        <p:strVal val="visible"/>
                                      </p:to>
                                    </p:set>
                                    <p:anim calcmode="lin" valueType="num">
                                      <p:cBhvr additive="base">
                                        <p:cTn id="7" dur="500" fill="hold"/>
                                        <p:tgtEl>
                                          <p:spTgt spid="1134594"/>
                                        </p:tgtEl>
                                        <p:attrNameLst>
                                          <p:attrName>ppt_x</p:attrName>
                                        </p:attrNameLst>
                                      </p:cBhvr>
                                      <p:tavLst>
                                        <p:tav tm="0">
                                          <p:val>
                                            <p:strVal val="0-#ppt_w/2"/>
                                          </p:val>
                                        </p:tav>
                                        <p:tav tm="100000">
                                          <p:val>
                                            <p:strVal val="#ppt_x"/>
                                          </p:val>
                                        </p:tav>
                                      </p:tavLst>
                                    </p:anim>
                                    <p:anim calcmode="lin" valueType="num">
                                      <p:cBhvr additive="base">
                                        <p:cTn id="8" dur="500" fill="hold"/>
                                        <p:tgtEl>
                                          <p:spTgt spid="113459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34595"/>
                                        </p:tgtEl>
                                        <p:attrNameLst>
                                          <p:attrName>style.visibility</p:attrName>
                                        </p:attrNameLst>
                                      </p:cBhvr>
                                      <p:to>
                                        <p:strVal val="visible"/>
                                      </p:to>
                                    </p:set>
                                    <p:animEffect transition="in" filter="wipe(up)">
                                      <p:cBhvr>
                                        <p:cTn id="12" dur="500"/>
                                        <p:tgtEl>
                                          <p:spTgt spid="11345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34596"/>
                                        </p:tgtEl>
                                        <p:attrNameLst>
                                          <p:attrName>style.visibility</p:attrName>
                                        </p:attrNameLst>
                                      </p:cBhvr>
                                      <p:to>
                                        <p:strVal val="visible"/>
                                      </p:to>
                                    </p:set>
                                    <p:anim calcmode="lin" valueType="num">
                                      <p:cBhvr additive="base">
                                        <p:cTn id="17" dur="500" fill="hold"/>
                                        <p:tgtEl>
                                          <p:spTgt spid="1134596"/>
                                        </p:tgtEl>
                                        <p:attrNameLst>
                                          <p:attrName>ppt_x</p:attrName>
                                        </p:attrNameLst>
                                      </p:cBhvr>
                                      <p:tavLst>
                                        <p:tav tm="0">
                                          <p:val>
                                            <p:strVal val="1+#ppt_w/2"/>
                                          </p:val>
                                        </p:tav>
                                        <p:tav tm="100000">
                                          <p:val>
                                            <p:strVal val="#ppt_x"/>
                                          </p:val>
                                        </p:tav>
                                      </p:tavLst>
                                    </p:anim>
                                    <p:anim calcmode="lin" valueType="num">
                                      <p:cBhvr additive="base">
                                        <p:cTn id="18" dur="500" fill="hold"/>
                                        <p:tgtEl>
                                          <p:spTgt spid="11345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4" grpId="0" autoUpdateAnimBg="0"/>
      <p:bldP spid="1134595" grpId="0" animBg="1" autoUpdateAnimBg="0"/>
      <p:bldP spid="113459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nvSpPr>
        <p:spPr bwMode="auto">
          <a:xfrm>
            <a:off x="228600" y="152400"/>
            <a:ext cx="6324600" cy="5334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cs typeface="Times New Roman" pitchFamily="18" charset="0"/>
              </a:rPr>
              <a:t>8</a:t>
            </a:r>
            <a:r>
              <a:rPr kumimoji="1" lang="en-US" altLang="zh-CN" sz="3600" b="1">
                <a:effectLst>
                  <a:outerShdw blurRad="38100" dist="38100" dir="2700000" algn="tl">
                    <a:srgbClr val="C0C0C0"/>
                  </a:outerShdw>
                </a:effectLst>
                <a:latin typeface="宋体" pitchFamily="2" charset="-122"/>
              </a:rPr>
              <a:t>.</a:t>
            </a:r>
            <a:r>
              <a:rPr kumimoji="1" lang="zh-CN" altLang="en-US" sz="3600" b="1">
                <a:effectLst>
                  <a:outerShdw blurRad="38100" dist="38100" dir="2700000" algn="tl">
                    <a:srgbClr val="C0C0C0"/>
                  </a:outerShdw>
                </a:effectLst>
                <a:latin typeface="宋体" pitchFamily="2" charset="-122"/>
              </a:rPr>
              <a:t>３函数参数和函数的值</a:t>
            </a:r>
            <a:r>
              <a:rPr kumimoji="1" lang="zh-CN" altLang="en-US" sz="3600" b="1">
                <a:effectLst>
                  <a:outerShdw blurRad="38100" dist="38100" dir="2700000" algn="tl">
                    <a:srgbClr val="C0C0C0"/>
                  </a:outerShdw>
                </a:effectLst>
                <a:latin typeface="黑体" pitchFamily="2" charset="-122"/>
                <a:ea typeface="黑体" pitchFamily="2" charset="-122"/>
              </a:rPr>
              <a:t> </a:t>
            </a:r>
          </a:p>
        </p:txBody>
      </p:sp>
      <p:sp>
        <p:nvSpPr>
          <p:cNvPr id="1135619" name="Rectangle 3"/>
          <p:cNvSpPr>
            <a:spLocks noChangeArrowheads="1"/>
          </p:cNvSpPr>
          <p:nvPr/>
        </p:nvSpPr>
        <p:spPr bwMode="auto">
          <a:xfrm>
            <a:off x="381000" y="762000"/>
            <a:ext cx="5715000" cy="3810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cs typeface="Times New Roman" pitchFamily="18" charset="0"/>
              </a:rPr>
              <a:t>8</a:t>
            </a:r>
            <a:r>
              <a:rPr kumimoji="1" lang="en-US" altLang="zh-CN" sz="2800" b="1">
                <a:effectLst>
                  <a:outerShdw blurRad="38100" dist="38100" dir="2700000" algn="tl">
                    <a:srgbClr val="C0C0C0"/>
                  </a:outerShdw>
                </a:effectLst>
                <a:latin typeface="宋体" pitchFamily="2" charset="-122"/>
              </a:rPr>
              <a:t>.</a:t>
            </a:r>
            <a:r>
              <a:rPr kumimoji="1" lang="zh-CN" altLang="en-US" sz="2800" b="1">
                <a:effectLst>
                  <a:outerShdw blurRad="38100" dist="38100" dir="2700000" algn="tl">
                    <a:srgbClr val="C0C0C0"/>
                  </a:outerShdw>
                </a:effectLst>
                <a:latin typeface="宋体" pitchFamily="2" charset="-122"/>
              </a:rPr>
              <a:t>３</a:t>
            </a:r>
            <a:r>
              <a:rPr kumimoji="1" lang="en-US" altLang="zh-CN" sz="2800" b="1">
                <a:effectLst>
                  <a:outerShdw blurRad="38100" dist="38100" dir="2700000" algn="tl">
                    <a:srgbClr val="C0C0C0"/>
                  </a:outerShdw>
                </a:effectLst>
                <a:latin typeface="宋体" pitchFamily="2" charset="-122"/>
              </a:rPr>
              <a:t>.</a:t>
            </a:r>
            <a:r>
              <a:rPr kumimoji="1" lang="zh-CN" altLang="en-US" sz="2800" b="1">
                <a:effectLst>
                  <a:outerShdw blurRad="38100" dist="38100" dir="2700000" algn="tl">
                    <a:srgbClr val="C0C0C0"/>
                  </a:outerShdw>
                </a:effectLst>
                <a:latin typeface="宋体" pitchFamily="2" charset="-122"/>
              </a:rPr>
              <a:t>１形式参数和实际参数</a:t>
            </a:r>
            <a:r>
              <a:rPr kumimoji="1" lang="zh-CN" altLang="en-US" sz="2800" b="1">
                <a:effectLst>
                  <a:outerShdw blurRad="38100" dist="38100" dir="2700000" algn="tl">
                    <a:srgbClr val="C0C0C0"/>
                  </a:outerShdw>
                </a:effectLst>
                <a:latin typeface="黑体" pitchFamily="2" charset="-122"/>
                <a:ea typeface="黑体" pitchFamily="2" charset="-122"/>
              </a:rPr>
              <a:t> </a:t>
            </a:r>
          </a:p>
        </p:txBody>
      </p:sp>
      <p:sp>
        <p:nvSpPr>
          <p:cNvPr id="1135620" name="Text Box 4"/>
          <p:cNvSpPr txBox="1">
            <a:spLocks noChangeArrowheads="1"/>
          </p:cNvSpPr>
          <p:nvPr/>
        </p:nvSpPr>
        <p:spPr bwMode="auto">
          <a:xfrm>
            <a:off x="533400" y="1524000"/>
            <a:ext cx="8229600" cy="4554538"/>
          </a:xfrm>
          <a:prstGeom prst="rect">
            <a:avLst/>
          </a:prstGeom>
          <a:solidFill>
            <a:schemeClr val="bg1"/>
          </a:solidFill>
          <a:ln w="28575">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30000"/>
              </a:lnSpc>
            </a:pPr>
            <a:r>
              <a:rPr kumimoji="1" lang="zh-CN" altLang="en-US" sz="3200">
                <a:latin typeface="宋体" panose="02010600030101010101" pitchFamily="2" charset="-122"/>
              </a:rPr>
              <a:t>在前面提到的有参函数中，在定义函数时函数名后面括弧中的变量名称为</a:t>
            </a:r>
            <a:r>
              <a:rPr kumimoji="1" lang="zh-CN" altLang="en-US" sz="3200"/>
              <a:t>“</a:t>
            </a:r>
            <a:r>
              <a:rPr kumimoji="1" lang="zh-CN" altLang="en-US" sz="3200">
                <a:latin typeface="宋体" panose="02010600030101010101" pitchFamily="2" charset="-122"/>
              </a:rPr>
              <a:t>形式参数</a:t>
            </a:r>
            <a:r>
              <a:rPr kumimoji="1" lang="zh-CN" altLang="en-US" sz="3200"/>
              <a:t>”</a:t>
            </a:r>
            <a:r>
              <a:rPr kumimoji="1" lang="zh-CN" altLang="en-US" sz="3200">
                <a:latin typeface="宋体" panose="02010600030101010101" pitchFamily="2" charset="-122"/>
              </a:rPr>
              <a:t>（简称</a:t>
            </a:r>
            <a:r>
              <a:rPr kumimoji="1" lang="zh-CN" altLang="en-US" sz="3200"/>
              <a:t>“</a:t>
            </a:r>
            <a:r>
              <a:rPr kumimoji="1" lang="zh-CN" altLang="en-US" sz="3200" b="1">
                <a:solidFill>
                  <a:srgbClr val="CC0000"/>
                </a:solidFill>
                <a:latin typeface="宋体" panose="02010600030101010101" pitchFamily="2" charset="-122"/>
              </a:rPr>
              <a:t>形参</a:t>
            </a:r>
            <a:r>
              <a:rPr kumimoji="1" lang="zh-CN" altLang="en-US" sz="3200"/>
              <a:t>”</a:t>
            </a:r>
            <a:r>
              <a:rPr kumimoji="1" lang="zh-CN" altLang="en-US" sz="3200">
                <a:latin typeface="宋体" panose="02010600030101010101" pitchFamily="2" charset="-122"/>
              </a:rPr>
              <a:t>），在主调函数中调用一个函数时，函数名后面括弧中的参数</a:t>
            </a:r>
            <a:r>
              <a:rPr kumimoji="1" lang="en-US" altLang="zh-CN" sz="3200">
                <a:latin typeface="宋体" panose="02010600030101010101" pitchFamily="2" charset="-122"/>
              </a:rPr>
              <a:t>(</a:t>
            </a:r>
            <a:r>
              <a:rPr kumimoji="1" lang="zh-CN" altLang="en-US" sz="3200">
                <a:latin typeface="宋体" panose="02010600030101010101" pitchFamily="2" charset="-122"/>
              </a:rPr>
              <a:t>可以是一个表达式</a:t>
            </a:r>
            <a:r>
              <a:rPr kumimoji="1" lang="en-US" altLang="zh-CN" sz="3200">
                <a:latin typeface="宋体" panose="02010600030101010101" pitchFamily="2" charset="-122"/>
              </a:rPr>
              <a:t>)</a:t>
            </a:r>
            <a:r>
              <a:rPr kumimoji="1" lang="zh-CN" altLang="en-US" sz="3200">
                <a:latin typeface="宋体" panose="02010600030101010101" pitchFamily="2" charset="-122"/>
              </a:rPr>
              <a:t>称为</a:t>
            </a:r>
            <a:r>
              <a:rPr kumimoji="1" lang="zh-CN" altLang="en-US" sz="3200"/>
              <a:t>“</a:t>
            </a:r>
            <a:r>
              <a:rPr kumimoji="1" lang="zh-CN" altLang="en-US" sz="3200">
                <a:latin typeface="宋体" panose="02010600030101010101" pitchFamily="2" charset="-122"/>
              </a:rPr>
              <a:t>实际参数</a:t>
            </a:r>
            <a:r>
              <a:rPr kumimoji="1" lang="zh-CN" altLang="en-US" sz="3200"/>
              <a:t>”</a:t>
            </a:r>
            <a:r>
              <a:rPr kumimoji="1" lang="zh-CN" altLang="en-US" sz="3200">
                <a:latin typeface="宋体" panose="02010600030101010101" pitchFamily="2" charset="-122"/>
              </a:rPr>
              <a:t>（简称</a:t>
            </a:r>
            <a:r>
              <a:rPr kumimoji="1" lang="zh-CN" altLang="en-US" sz="3200"/>
              <a:t>“</a:t>
            </a:r>
            <a:r>
              <a:rPr kumimoji="1" lang="zh-CN" altLang="en-US" sz="3200" b="1">
                <a:solidFill>
                  <a:srgbClr val="CC0000"/>
                </a:solidFill>
                <a:latin typeface="宋体" panose="02010600030101010101" pitchFamily="2" charset="-122"/>
              </a:rPr>
              <a:t>实参</a:t>
            </a:r>
            <a:r>
              <a:rPr kumimoji="1" lang="zh-CN" altLang="en-US" sz="3200"/>
              <a:t>”</a:t>
            </a:r>
            <a:r>
              <a:rPr kumimoji="1" lang="zh-CN" altLang="en-US" sz="3200">
                <a:latin typeface="宋体" panose="02010600030101010101" pitchFamily="2" charset="-122"/>
              </a:rPr>
              <a:t>）。</a:t>
            </a:r>
            <a:r>
              <a:rPr kumimoji="1" lang="en-US" altLang="zh-CN" sz="3200">
                <a:latin typeface="宋体" panose="02010600030101010101" pitchFamily="2" charset="-122"/>
              </a:rPr>
              <a:t>return</a:t>
            </a:r>
            <a:r>
              <a:rPr kumimoji="1" lang="zh-CN" altLang="en-US" sz="3200">
                <a:latin typeface="宋体" panose="02010600030101010101" pitchFamily="2" charset="-122"/>
              </a:rPr>
              <a:t>后面的括弧中的值</a:t>
            </a:r>
            <a:r>
              <a:rPr kumimoji="1" lang="en-US" altLang="zh-CN" sz="3200">
                <a:latin typeface="宋体" panose="02010600030101010101" pitchFamily="2" charset="-122"/>
              </a:rPr>
              <a:t>()</a:t>
            </a:r>
            <a:r>
              <a:rPr kumimoji="1" lang="zh-CN" altLang="en-US" sz="3200">
                <a:latin typeface="宋体" panose="02010600030101010101" pitchFamily="2" charset="-122"/>
              </a:rPr>
              <a:t>作为函数带回的值（称</a:t>
            </a:r>
            <a:r>
              <a:rPr kumimoji="1" lang="zh-CN" altLang="en-US" sz="3200" b="1">
                <a:solidFill>
                  <a:srgbClr val="CC0000"/>
                </a:solidFill>
                <a:latin typeface="宋体" panose="02010600030101010101" pitchFamily="2" charset="-122"/>
              </a:rPr>
              <a:t>函数返回值</a:t>
            </a:r>
            <a:r>
              <a:rPr kumimoji="1" lang="zh-CN" altLang="en-US" sz="3200">
                <a:latin typeface="宋体" panose="02010600030101010101" pitchFamily="2" charset="-122"/>
              </a:rPr>
              <a:t>）。</a:t>
            </a:r>
            <a:r>
              <a:rPr kumimoji="1" lang="zh-CN" altLang="en-US" sz="2800">
                <a:latin typeface="宋体" panose="02010600030101010101" pitchFamily="2" charset="-122"/>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14</a:t>
            </a:fld>
            <a:endParaRPr lang="zh-CN" altLang="en-US"/>
          </a:p>
        </p:txBody>
      </p:sp>
    </p:spTree>
    <p:extLst>
      <p:ext uri="{BB962C8B-B14F-4D97-AF65-F5344CB8AC3E}">
        <p14:creationId xmlns:p14="http://schemas.microsoft.com/office/powerpoint/2010/main" val="3188081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5618"/>
                                        </p:tgtEl>
                                        <p:attrNameLst>
                                          <p:attrName>style.visibility</p:attrName>
                                        </p:attrNameLst>
                                      </p:cBhvr>
                                      <p:to>
                                        <p:strVal val="visible"/>
                                      </p:to>
                                    </p:set>
                                    <p:anim calcmode="lin" valueType="num">
                                      <p:cBhvr additive="base">
                                        <p:cTn id="7" dur="500" fill="hold"/>
                                        <p:tgtEl>
                                          <p:spTgt spid="1135618"/>
                                        </p:tgtEl>
                                        <p:attrNameLst>
                                          <p:attrName>ppt_x</p:attrName>
                                        </p:attrNameLst>
                                      </p:cBhvr>
                                      <p:tavLst>
                                        <p:tav tm="0">
                                          <p:val>
                                            <p:strVal val="0-#ppt_w/2"/>
                                          </p:val>
                                        </p:tav>
                                        <p:tav tm="100000">
                                          <p:val>
                                            <p:strVal val="#ppt_x"/>
                                          </p:val>
                                        </p:tav>
                                      </p:tavLst>
                                    </p:anim>
                                    <p:anim calcmode="lin" valueType="num">
                                      <p:cBhvr additive="base">
                                        <p:cTn id="8" dur="500" fill="hold"/>
                                        <p:tgtEl>
                                          <p:spTgt spid="113561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35619"/>
                                        </p:tgtEl>
                                        <p:attrNameLst>
                                          <p:attrName>style.visibility</p:attrName>
                                        </p:attrNameLst>
                                      </p:cBhvr>
                                      <p:to>
                                        <p:strVal val="visible"/>
                                      </p:to>
                                    </p:set>
                                    <p:anim calcmode="lin" valueType="num">
                                      <p:cBhvr additive="base">
                                        <p:cTn id="12" dur="500" fill="hold"/>
                                        <p:tgtEl>
                                          <p:spTgt spid="1135619"/>
                                        </p:tgtEl>
                                        <p:attrNameLst>
                                          <p:attrName>ppt_x</p:attrName>
                                        </p:attrNameLst>
                                      </p:cBhvr>
                                      <p:tavLst>
                                        <p:tav tm="0">
                                          <p:val>
                                            <p:strVal val="0-#ppt_w/2"/>
                                          </p:val>
                                        </p:tav>
                                        <p:tav tm="100000">
                                          <p:val>
                                            <p:strVal val="#ppt_x"/>
                                          </p:val>
                                        </p:tav>
                                      </p:tavLst>
                                    </p:anim>
                                    <p:anim calcmode="lin" valueType="num">
                                      <p:cBhvr additive="base">
                                        <p:cTn id="13" dur="500" fill="hold"/>
                                        <p:tgtEl>
                                          <p:spTgt spid="113561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1135620"/>
                                        </p:tgtEl>
                                        <p:attrNameLst>
                                          <p:attrName>style.visibility</p:attrName>
                                        </p:attrNameLst>
                                      </p:cBhvr>
                                      <p:to>
                                        <p:strVal val="visible"/>
                                      </p:to>
                                    </p:set>
                                    <p:animEffect transition="in" filter="strips(downRight)">
                                      <p:cBhvr>
                                        <p:cTn id="17" dur="500"/>
                                        <p:tgtEl>
                                          <p:spTgt spid="113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18" grpId="0" autoUpdateAnimBg="0"/>
      <p:bldP spid="1135619" grpId="0" autoUpdateAnimBg="0"/>
      <p:bldP spid="113562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ChangeArrowheads="1"/>
          </p:cNvSpPr>
          <p:nvPr/>
        </p:nvSpPr>
        <p:spPr bwMode="auto">
          <a:xfrm>
            <a:off x="250825" y="2781300"/>
            <a:ext cx="8496300" cy="2667000"/>
          </a:xfrm>
          <a:prstGeom prst="rect">
            <a:avLst/>
          </a:prstGeom>
          <a:solidFill>
            <a:srgbClr val="E9FFE9"/>
          </a:solidFill>
          <a:ln w="28575">
            <a:solidFill>
              <a:srgbClr val="003366"/>
            </a:solidFill>
            <a:miter lim="800000"/>
            <a:headEnd/>
            <a:tailEnd/>
          </a:ln>
        </p:spPr>
        <p:txBody>
          <a:bodyPr lIns="92075" tIns="46038" rIns="92075" bIns="46038"/>
          <a:lstStyle>
            <a:lvl1pPr marL="342900" indent="-3429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buClr>
                <a:srgbClr val="FFFF00"/>
              </a:buClr>
              <a:buSzPct val="70000"/>
              <a:buFont typeface="Wingdings" panose="05000000000000000000" pitchFamily="2" charset="2"/>
              <a:buNone/>
            </a:pPr>
            <a:r>
              <a:rPr kumimoji="1" lang="zh-CN" altLang="en-US" sz="3200">
                <a:latin typeface="宋体" panose="02010600030101010101" pitchFamily="2" charset="-122"/>
              </a:rPr>
              <a:t>在不同的函数之间传递数据，可以使用的方法：</a:t>
            </a:r>
          </a:p>
          <a:p>
            <a:pPr lvl="1" algn="l" eaLnBrk="1" hangingPunct="1">
              <a:lnSpc>
                <a:spcPct val="120000"/>
              </a:lnSpc>
              <a:buClr>
                <a:schemeClr val="tx1"/>
              </a:buClr>
              <a:buSzPct val="60000"/>
              <a:buFont typeface="宋体" panose="02010600030101010101" pitchFamily="2" charset="-122"/>
              <a:buChar char="◆"/>
            </a:pPr>
            <a:r>
              <a:rPr kumimoji="1" lang="zh-CN" altLang="en-US" sz="3200">
                <a:latin typeface="宋体" panose="02010600030101010101" pitchFamily="2" charset="-122"/>
              </a:rPr>
              <a:t>参数：通过形式参数和实际参数</a:t>
            </a:r>
          </a:p>
          <a:p>
            <a:pPr lvl="1" algn="l" eaLnBrk="1" hangingPunct="1">
              <a:lnSpc>
                <a:spcPct val="120000"/>
              </a:lnSpc>
              <a:buClr>
                <a:schemeClr val="tx1"/>
              </a:buClr>
              <a:buSzPct val="60000"/>
              <a:buFont typeface="宋体" panose="02010600030101010101" pitchFamily="2" charset="-122"/>
              <a:buChar char="◆"/>
            </a:pPr>
            <a:r>
              <a:rPr kumimoji="1" lang="zh-CN" altLang="en-US" sz="3200">
                <a:latin typeface="宋体" panose="02010600030101010101" pitchFamily="2" charset="-122"/>
              </a:rPr>
              <a:t>返回值：用</a:t>
            </a:r>
            <a:r>
              <a:rPr kumimoji="1" lang="en-US" altLang="zh-CN" sz="3200">
                <a:latin typeface="宋体" panose="02010600030101010101" pitchFamily="2" charset="-122"/>
              </a:rPr>
              <a:t>return</a:t>
            </a:r>
            <a:r>
              <a:rPr kumimoji="1" lang="zh-CN" altLang="en-US" sz="3200">
                <a:latin typeface="宋体" panose="02010600030101010101" pitchFamily="2" charset="-122"/>
              </a:rPr>
              <a:t>语句返回计算结果</a:t>
            </a:r>
          </a:p>
          <a:p>
            <a:pPr lvl="1" algn="l" eaLnBrk="1" hangingPunct="1">
              <a:lnSpc>
                <a:spcPct val="120000"/>
              </a:lnSpc>
              <a:buClr>
                <a:schemeClr val="tx1"/>
              </a:buClr>
              <a:buSzPct val="60000"/>
              <a:buFont typeface="宋体" panose="02010600030101010101" pitchFamily="2" charset="-122"/>
              <a:buChar char="◆"/>
            </a:pPr>
            <a:r>
              <a:rPr kumimoji="1" lang="zh-CN" altLang="en-US" sz="3200">
                <a:latin typeface="宋体" panose="02010600030101010101" pitchFamily="2" charset="-122"/>
              </a:rPr>
              <a:t>全局变量：外部变量</a:t>
            </a:r>
          </a:p>
        </p:txBody>
      </p:sp>
      <p:sp>
        <p:nvSpPr>
          <p:cNvPr id="416771" name="Text Box 3"/>
          <p:cNvSpPr txBox="1">
            <a:spLocks noChangeArrowheads="1"/>
          </p:cNvSpPr>
          <p:nvPr/>
        </p:nvSpPr>
        <p:spPr bwMode="auto">
          <a:xfrm>
            <a:off x="250825" y="1052513"/>
            <a:ext cx="8610600" cy="1289050"/>
          </a:xfrm>
          <a:prstGeom prst="rect">
            <a:avLst/>
          </a:prstGeom>
          <a:solidFill>
            <a:schemeClr val="bg1"/>
          </a:solidFill>
          <a:ln w="28575">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spcBef>
                <a:spcPct val="20000"/>
              </a:spcBef>
            </a:pPr>
            <a:r>
              <a:rPr kumimoji="1" lang="zh-CN" altLang="en-US" sz="3200">
                <a:latin typeface="宋体" panose="02010600030101010101" pitchFamily="2" charset="-122"/>
              </a:rPr>
              <a:t>大多数情况下，主调函数和被调用函数之间有数据传递的关系。</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15</a:t>
            </a:fld>
            <a:endParaRPr lang="zh-CN" altLang="en-US"/>
          </a:p>
        </p:txBody>
      </p:sp>
    </p:spTree>
    <p:extLst>
      <p:ext uri="{BB962C8B-B14F-4D97-AF65-F5344CB8AC3E}">
        <p14:creationId xmlns:p14="http://schemas.microsoft.com/office/powerpoint/2010/main" val="1473385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42">
                                            <p:txEl>
                                              <p:pRg st="0" end="0"/>
                                            </p:txEl>
                                          </p:spTgt>
                                        </p:tgtEl>
                                        <p:attrNameLst>
                                          <p:attrName>style.visibility</p:attrName>
                                        </p:attrNameLst>
                                      </p:cBhvr>
                                      <p:to>
                                        <p:strVal val="visible"/>
                                      </p:to>
                                    </p:set>
                                    <p:animEffect transition="in" filter="wipe(left)">
                                      <p:cBhvr>
                                        <p:cTn id="7" dur="500"/>
                                        <p:tgtEl>
                                          <p:spTgt spid="11366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42">
                                            <p:txEl>
                                              <p:pRg st="1" end="1"/>
                                            </p:txEl>
                                          </p:spTgt>
                                        </p:tgtEl>
                                        <p:attrNameLst>
                                          <p:attrName>style.visibility</p:attrName>
                                        </p:attrNameLst>
                                      </p:cBhvr>
                                      <p:to>
                                        <p:strVal val="visible"/>
                                      </p:to>
                                    </p:set>
                                    <p:animEffect transition="in" filter="wipe(left)">
                                      <p:cBhvr>
                                        <p:cTn id="12" dur="500"/>
                                        <p:tgtEl>
                                          <p:spTgt spid="11366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642">
                                            <p:txEl>
                                              <p:pRg st="2" end="2"/>
                                            </p:txEl>
                                          </p:spTgt>
                                        </p:tgtEl>
                                        <p:attrNameLst>
                                          <p:attrName>style.visibility</p:attrName>
                                        </p:attrNameLst>
                                      </p:cBhvr>
                                      <p:to>
                                        <p:strVal val="visible"/>
                                      </p:to>
                                    </p:set>
                                    <p:animEffect transition="in" filter="wipe(left)">
                                      <p:cBhvr>
                                        <p:cTn id="17" dur="500"/>
                                        <p:tgtEl>
                                          <p:spTgt spid="11366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6642">
                                            <p:txEl>
                                              <p:pRg st="3" end="3"/>
                                            </p:txEl>
                                          </p:spTgt>
                                        </p:tgtEl>
                                        <p:attrNameLst>
                                          <p:attrName>style.visibility</p:attrName>
                                        </p:attrNameLst>
                                      </p:cBhvr>
                                      <p:to>
                                        <p:strVal val="visible"/>
                                      </p:to>
                                    </p:set>
                                    <p:animEffect transition="in" filter="wipe(left)">
                                      <p:cBhvr>
                                        <p:cTn id="22" dur="500"/>
                                        <p:tgtEl>
                                          <p:spTgt spid="11366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2"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Text Box 2"/>
          <p:cNvSpPr txBox="1">
            <a:spLocks noChangeArrowheads="1"/>
          </p:cNvSpPr>
          <p:nvPr/>
        </p:nvSpPr>
        <p:spPr bwMode="auto">
          <a:xfrm>
            <a:off x="395288" y="981077"/>
            <a:ext cx="8520112" cy="5375275"/>
          </a:xfrm>
          <a:prstGeom prst="rect">
            <a:avLst/>
          </a:prstGeom>
          <a:solidFill>
            <a:schemeClr val="bg1"/>
          </a:solidFill>
          <a:ln w="25400">
            <a:solidFill>
              <a:srgbClr val="000000"/>
            </a:solidFill>
            <a:miter lim="800000"/>
            <a:headEnd/>
            <a:tailEnd/>
          </a:ln>
          <a:effectLst>
            <a:outerShdw dist="107763" dir="18900000" algn="ctr" rotWithShape="0">
              <a:schemeClr val="bg2"/>
            </a:outerShdw>
          </a:effectLst>
        </p:spPr>
        <p:txBody>
          <a:bodyPr>
            <a:spAutoFit/>
          </a:bodyPr>
          <a:lstStyle/>
          <a:p>
            <a:pPr algn="just">
              <a:lnSpc>
                <a:spcPct val="120000"/>
              </a:lnSpc>
              <a:defRPr/>
            </a:pPr>
            <a:r>
              <a:rPr lang="en-US" altLang="zh-CN" sz="3200" b="1">
                <a:latin typeface="宋体" pitchFamily="2" charset="-122"/>
              </a:rPr>
              <a:t>#include &lt;stdio.h&gt;</a:t>
            </a:r>
          </a:p>
          <a:p>
            <a:pPr algn="just">
              <a:lnSpc>
                <a:spcPct val="120000"/>
              </a:lnSpc>
              <a:defRPr/>
            </a:pPr>
            <a:r>
              <a:rPr lang="en-US" altLang="zh-CN" sz="3200" b="1">
                <a:latin typeface="宋体" pitchFamily="2" charset="-122"/>
              </a:rPr>
              <a:t>void </a:t>
            </a:r>
            <a:r>
              <a:rPr lang="zh-CN" altLang="en-US" sz="3200" b="1">
                <a:latin typeface="宋体" pitchFamily="2" charset="-122"/>
              </a:rPr>
              <a:t>ｍａｉｎ（）</a:t>
            </a:r>
          </a:p>
          <a:p>
            <a:pPr algn="just">
              <a:lnSpc>
                <a:spcPct val="120000"/>
              </a:lnSpc>
              <a:defRPr/>
            </a:pPr>
            <a:r>
              <a:rPr lang="zh-CN" altLang="en-US" sz="3200" b="1">
                <a:latin typeface="宋体" pitchFamily="2" charset="-122"/>
              </a:rPr>
              <a:t>｛ </a:t>
            </a:r>
            <a:r>
              <a:rPr lang="en-US" altLang="zh-CN" sz="3200" b="1">
                <a:latin typeface="宋体" pitchFamily="2" charset="-122"/>
              </a:rPr>
              <a:t>int max(int </a:t>
            </a:r>
            <a:r>
              <a:rPr lang="zh-CN" altLang="en-US" sz="3200" b="1">
                <a:latin typeface="宋体" pitchFamily="2" charset="-122"/>
              </a:rPr>
              <a:t>ｘ，</a:t>
            </a:r>
            <a:r>
              <a:rPr lang="en-US" altLang="zh-CN" sz="3200" b="1">
                <a:latin typeface="宋体" pitchFamily="2" charset="-122"/>
              </a:rPr>
              <a:t>int </a:t>
            </a:r>
            <a:r>
              <a:rPr lang="zh-CN" altLang="en-US" sz="3200" b="1">
                <a:latin typeface="宋体" pitchFamily="2" charset="-122"/>
              </a:rPr>
              <a:t>ｙ</a:t>
            </a:r>
            <a:r>
              <a:rPr lang="en-US" altLang="zh-CN" sz="3200" b="1">
                <a:latin typeface="宋体" pitchFamily="2" charset="-122"/>
              </a:rPr>
              <a:t>)</a:t>
            </a:r>
            <a:r>
              <a:rPr lang="zh-CN" altLang="en-US" sz="3200" b="1">
                <a:latin typeface="宋体" pitchFamily="2" charset="-122"/>
              </a:rPr>
              <a:t>； </a:t>
            </a:r>
          </a:p>
          <a:p>
            <a:pPr algn="just">
              <a:lnSpc>
                <a:spcPct val="120000"/>
              </a:lnSpc>
              <a:defRPr/>
            </a:pPr>
            <a:r>
              <a:rPr lang="zh-CN" altLang="en-US" sz="3200" b="1">
                <a:latin typeface="宋体" pitchFamily="2" charset="-122"/>
              </a:rPr>
              <a:t>   </a:t>
            </a:r>
            <a:r>
              <a:rPr lang="en-US" altLang="zh-CN" sz="3200" b="1">
                <a:solidFill>
                  <a:srgbClr val="006600"/>
                </a:solidFill>
                <a:latin typeface="宋体" pitchFamily="2" charset="-122"/>
              </a:rPr>
              <a:t>/* </a:t>
            </a:r>
            <a:r>
              <a:rPr lang="zh-CN" altLang="en-US" sz="3200" b="1">
                <a:solidFill>
                  <a:srgbClr val="006600"/>
                </a:solidFill>
                <a:latin typeface="宋体" pitchFamily="2" charset="-122"/>
              </a:rPr>
              <a:t>对ｍａｘ函数的声明 *</a:t>
            </a:r>
            <a:r>
              <a:rPr lang="en-US" altLang="zh-CN" sz="3200" b="1">
                <a:solidFill>
                  <a:srgbClr val="006600"/>
                </a:solidFill>
                <a:latin typeface="宋体" pitchFamily="2" charset="-122"/>
              </a:rPr>
              <a:t>/</a:t>
            </a:r>
          </a:p>
          <a:p>
            <a:pPr algn="just">
              <a:lnSpc>
                <a:spcPct val="120000"/>
              </a:lnSpc>
              <a:defRPr/>
            </a:pPr>
            <a:r>
              <a:rPr lang="en-US" altLang="zh-CN" sz="3200" b="1">
                <a:latin typeface="宋体" pitchFamily="2" charset="-122"/>
              </a:rPr>
              <a:t>  int </a:t>
            </a:r>
            <a:r>
              <a:rPr lang="zh-CN" altLang="en-US" sz="3200" b="1">
                <a:latin typeface="宋体" pitchFamily="2" charset="-122"/>
              </a:rPr>
              <a:t>ａ，ｂ，ｃ；</a:t>
            </a:r>
          </a:p>
          <a:p>
            <a:pPr algn="just">
              <a:lnSpc>
                <a:spcPct val="120000"/>
              </a:lnSpc>
              <a:defRPr/>
            </a:pPr>
            <a:r>
              <a:rPr lang="zh-CN" altLang="en-US" sz="3200" b="1">
                <a:latin typeface="宋体" pitchFamily="2" charset="-122"/>
              </a:rPr>
              <a:t>  </a:t>
            </a:r>
            <a:r>
              <a:rPr lang="en-US" altLang="zh-CN" sz="3200" b="1">
                <a:latin typeface="宋体" pitchFamily="2" charset="-122"/>
              </a:rPr>
              <a:t>scanf</a:t>
            </a:r>
            <a:r>
              <a:rPr lang="zh-CN" altLang="en-US" sz="3200" b="1">
                <a:latin typeface="宋体" pitchFamily="2" charset="-122"/>
              </a:rPr>
              <a:t>（＂％ｄ，％ｄ＂，＆ａ，＆ｂ）；</a:t>
            </a:r>
          </a:p>
          <a:p>
            <a:pPr algn="just">
              <a:lnSpc>
                <a:spcPct val="120000"/>
              </a:lnSpc>
              <a:defRPr/>
            </a:pPr>
            <a:r>
              <a:rPr lang="zh-CN" altLang="en-US" sz="3200" b="1">
                <a:latin typeface="宋体" pitchFamily="2" charset="-122"/>
              </a:rPr>
              <a:t>  ｃ＝ｍａｘ（ａ，ｂ）；</a:t>
            </a:r>
          </a:p>
          <a:p>
            <a:pPr algn="just">
              <a:lnSpc>
                <a:spcPct val="120000"/>
              </a:lnSpc>
              <a:defRPr/>
            </a:pPr>
            <a:r>
              <a:rPr lang="zh-CN" altLang="en-US" sz="3200" b="1">
                <a:latin typeface="宋体" pitchFamily="2" charset="-122"/>
              </a:rPr>
              <a:t>  </a:t>
            </a:r>
            <a:r>
              <a:rPr lang="en-US" altLang="zh-CN" sz="3200" b="1">
                <a:latin typeface="宋体" pitchFamily="2" charset="-122"/>
              </a:rPr>
              <a:t>printf</a:t>
            </a:r>
            <a:r>
              <a:rPr lang="zh-CN" altLang="en-US" sz="3200" b="1">
                <a:latin typeface="宋体" pitchFamily="2" charset="-122"/>
              </a:rPr>
              <a:t>（＂Ｍａｘ ｉｓ ％ｄ＂，ｃ）；</a:t>
            </a:r>
          </a:p>
          <a:p>
            <a:pPr algn="just">
              <a:lnSpc>
                <a:spcPct val="120000"/>
              </a:lnSpc>
              <a:defRPr/>
            </a:pPr>
            <a:r>
              <a:rPr lang="zh-CN" altLang="en-US" sz="3200" b="1">
                <a:latin typeface="宋体" pitchFamily="2" charset="-122"/>
              </a:rPr>
              <a:t> ｝</a:t>
            </a:r>
            <a:r>
              <a:rPr lang="zh-CN" altLang="en-US" sz="2800" b="1">
                <a:latin typeface="宋体" pitchFamily="2" charset="-122"/>
              </a:rPr>
              <a:t>       </a:t>
            </a:r>
          </a:p>
        </p:txBody>
      </p:sp>
      <p:sp>
        <p:nvSpPr>
          <p:cNvPr id="1137667" name="Text Box 3"/>
          <p:cNvSpPr txBox="1">
            <a:spLocks noChangeArrowheads="1"/>
          </p:cNvSpPr>
          <p:nvPr/>
        </p:nvSpPr>
        <p:spPr bwMode="auto">
          <a:xfrm>
            <a:off x="2" y="0"/>
            <a:ext cx="5578475" cy="5794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bg1"/>
                </a:solidFill>
                <a:latin typeface="宋体" panose="02010600030101010101" pitchFamily="2" charset="-122"/>
              </a:rPr>
              <a:t>例</a:t>
            </a:r>
            <a:r>
              <a:rPr lang="en-US" altLang="zh-CN" sz="3200" b="1">
                <a:solidFill>
                  <a:schemeClr val="bg1"/>
                </a:solidFill>
                <a:latin typeface="宋体" panose="02010600030101010101" pitchFamily="2" charset="-122"/>
              </a:rPr>
              <a:t>8.</a:t>
            </a:r>
            <a:r>
              <a:rPr lang="zh-CN" altLang="en-US" sz="3200" b="1">
                <a:solidFill>
                  <a:schemeClr val="bg1"/>
                </a:solidFill>
                <a:latin typeface="宋体" panose="02010600030101010101" pitchFamily="2" charset="-122"/>
              </a:rPr>
              <a:t>２调用函数时的数据传递</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16</a:t>
            </a:fld>
            <a:endParaRPr lang="zh-CN" altLang="en-US"/>
          </a:p>
        </p:txBody>
      </p:sp>
    </p:spTree>
    <p:extLst>
      <p:ext uri="{BB962C8B-B14F-4D97-AF65-F5344CB8AC3E}">
        <p14:creationId xmlns:p14="http://schemas.microsoft.com/office/powerpoint/2010/main" val="2057177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37667"/>
                                        </p:tgtEl>
                                        <p:attrNameLst>
                                          <p:attrName>style.visibility</p:attrName>
                                        </p:attrNameLst>
                                      </p:cBhvr>
                                      <p:to>
                                        <p:strVal val="visible"/>
                                      </p:to>
                                    </p:set>
                                    <p:anim calcmode="lin" valueType="num">
                                      <p:cBhvr additive="base">
                                        <p:cTn id="7" dur="500" fill="hold"/>
                                        <p:tgtEl>
                                          <p:spTgt spid="1137667"/>
                                        </p:tgtEl>
                                        <p:attrNameLst>
                                          <p:attrName>ppt_x</p:attrName>
                                        </p:attrNameLst>
                                      </p:cBhvr>
                                      <p:tavLst>
                                        <p:tav tm="0">
                                          <p:val>
                                            <p:strVal val="0-#ppt_w/2"/>
                                          </p:val>
                                        </p:tav>
                                        <p:tav tm="100000">
                                          <p:val>
                                            <p:strVal val="#ppt_x"/>
                                          </p:val>
                                        </p:tav>
                                      </p:tavLst>
                                    </p:anim>
                                    <p:anim calcmode="lin" valueType="num">
                                      <p:cBhvr additive="base">
                                        <p:cTn id="8" dur="500" fill="hold"/>
                                        <p:tgtEl>
                                          <p:spTgt spid="113766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1137666"/>
                                        </p:tgtEl>
                                        <p:attrNameLst>
                                          <p:attrName>style.visibility</p:attrName>
                                        </p:attrNameLst>
                                      </p:cBhvr>
                                      <p:to>
                                        <p:strVal val="visible"/>
                                      </p:to>
                                    </p:set>
                                    <p:animEffect transition="in" filter="strips(downRight)">
                                      <p:cBhvr>
                                        <p:cTn id="12" dur="500"/>
                                        <p:tgtEl>
                                          <p:spTgt spid="1137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66" grpId="0" animBg="1" autoUpdateAnimBg="0"/>
      <p:bldP spid="113766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Text Box 2"/>
          <p:cNvSpPr txBox="1">
            <a:spLocks noChangeArrowheads="1"/>
          </p:cNvSpPr>
          <p:nvPr/>
        </p:nvSpPr>
        <p:spPr bwMode="auto">
          <a:xfrm>
            <a:off x="107950" y="533400"/>
            <a:ext cx="8915400" cy="3041650"/>
          </a:xfrm>
          <a:prstGeom prst="rect">
            <a:avLst/>
          </a:prstGeom>
          <a:solidFill>
            <a:schemeClr val="bg1"/>
          </a:solidFill>
          <a:ln w="25400">
            <a:solidFill>
              <a:srgbClr val="000000"/>
            </a:solidFill>
            <a:miter lim="800000"/>
            <a:headEnd/>
            <a:tailEnd/>
          </a:ln>
          <a:effectLst>
            <a:outerShdw dist="107763" dir="18900000" algn="ctr" rotWithShape="0">
              <a:schemeClr val="bg2"/>
            </a:outerShdw>
          </a:effectLst>
        </p:spPr>
        <p:txBody>
          <a:bodyPr>
            <a:spAutoFit/>
          </a:bodyPr>
          <a:lstStyle/>
          <a:p>
            <a:pPr algn="just">
              <a:defRPr/>
            </a:pPr>
            <a:r>
              <a:rPr lang="en-US" altLang="zh-CN" sz="3200" b="1">
                <a:latin typeface="宋体" pitchFamily="2" charset="-122"/>
              </a:rPr>
              <a:t>int max(int </a:t>
            </a:r>
            <a:r>
              <a:rPr lang="zh-CN" altLang="en-US" sz="3200" b="1">
                <a:latin typeface="宋体" pitchFamily="2" charset="-122"/>
              </a:rPr>
              <a:t>ｘ，</a:t>
            </a:r>
            <a:r>
              <a:rPr lang="en-US" altLang="zh-CN" sz="3200" b="1">
                <a:latin typeface="宋体" pitchFamily="2" charset="-122"/>
              </a:rPr>
              <a:t>int </a:t>
            </a:r>
            <a:r>
              <a:rPr lang="zh-CN" altLang="en-US" sz="3200" b="1">
                <a:latin typeface="宋体" pitchFamily="2" charset="-122"/>
              </a:rPr>
              <a:t>ｙ</a:t>
            </a:r>
            <a:r>
              <a:rPr lang="en-US" altLang="zh-CN" sz="3200" b="1">
                <a:latin typeface="宋体" pitchFamily="2" charset="-122"/>
              </a:rPr>
              <a:t>)</a:t>
            </a:r>
            <a:r>
              <a:rPr lang="zh-CN" altLang="en-US" sz="2800" b="1">
                <a:solidFill>
                  <a:srgbClr val="006600"/>
                </a:solidFill>
                <a:latin typeface="宋体" pitchFamily="2" charset="-122"/>
              </a:rPr>
              <a:t>／*定义有参函数</a:t>
            </a:r>
            <a:r>
              <a:rPr lang="en-US" altLang="zh-CN" sz="2800" b="1">
                <a:solidFill>
                  <a:srgbClr val="006600"/>
                </a:solidFill>
                <a:latin typeface="宋体" pitchFamily="2" charset="-122"/>
              </a:rPr>
              <a:t>max *</a:t>
            </a:r>
            <a:r>
              <a:rPr lang="zh-CN" altLang="en-US" sz="2800" b="1">
                <a:solidFill>
                  <a:srgbClr val="006600"/>
                </a:solidFill>
                <a:latin typeface="宋体" pitchFamily="2" charset="-122"/>
              </a:rPr>
              <a:t>／</a:t>
            </a:r>
          </a:p>
          <a:p>
            <a:pPr algn="just">
              <a:defRPr/>
            </a:pPr>
            <a:r>
              <a:rPr lang="zh-CN" altLang="en-US" sz="3200" b="1">
                <a:latin typeface="宋体" pitchFamily="2" charset="-122"/>
              </a:rPr>
              <a:t>  ｛</a:t>
            </a:r>
          </a:p>
          <a:p>
            <a:pPr algn="just">
              <a:defRPr/>
            </a:pPr>
            <a:r>
              <a:rPr lang="zh-CN" altLang="en-US" sz="3200" b="1">
                <a:latin typeface="宋体" pitchFamily="2" charset="-122"/>
              </a:rPr>
              <a:t>     </a:t>
            </a:r>
            <a:r>
              <a:rPr lang="en-US" altLang="zh-CN" sz="3200" b="1">
                <a:latin typeface="宋体" pitchFamily="2" charset="-122"/>
              </a:rPr>
              <a:t>int </a:t>
            </a:r>
            <a:r>
              <a:rPr lang="zh-CN" altLang="en-US" sz="3200" b="1">
                <a:latin typeface="宋体" pitchFamily="2" charset="-122"/>
              </a:rPr>
              <a:t>ｚ；</a:t>
            </a:r>
          </a:p>
          <a:p>
            <a:pPr algn="just">
              <a:defRPr/>
            </a:pPr>
            <a:r>
              <a:rPr lang="zh-CN" altLang="en-US" sz="3200" b="1">
                <a:latin typeface="宋体" pitchFamily="2" charset="-122"/>
              </a:rPr>
              <a:t>     ｚ＝ｘ＞ｙ？ｘ∶ｙ；</a:t>
            </a:r>
          </a:p>
          <a:p>
            <a:pPr algn="just">
              <a:defRPr/>
            </a:pPr>
            <a:r>
              <a:rPr lang="zh-CN" altLang="en-US" sz="3200" b="1">
                <a:latin typeface="宋体" pitchFamily="2" charset="-122"/>
              </a:rPr>
              <a:t>     </a:t>
            </a:r>
            <a:r>
              <a:rPr lang="en-US" altLang="zh-CN" sz="3200" b="1">
                <a:latin typeface="宋体" pitchFamily="2" charset="-122"/>
              </a:rPr>
              <a:t>return</a:t>
            </a:r>
            <a:r>
              <a:rPr lang="zh-CN" altLang="en-US" sz="3200" b="1">
                <a:latin typeface="宋体" pitchFamily="2" charset="-122"/>
              </a:rPr>
              <a:t>（ｚ）；</a:t>
            </a:r>
          </a:p>
          <a:p>
            <a:pPr algn="just">
              <a:defRPr/>
            </a:pPr>
            <a:r>
              <a:rPr lang="zh-CN" altLang="en-US" sz="3200" b="1">
                <a:latin typeface="宋体" pitchFamily="2" charset="-122"/>
              </a:rPr>
              <a:t>   ｝</a:t>
            </a:r>
            <a:r>
              <a:rPr lang="zh-CN" altLang="en-US" sz="2800" b="1">
                <a:latin typeface="宋体" pitchFamily="2" charset="-122"/>
              </a:rPr>
              <a:t> </a:t>
            </a:r>
          </a:p>
        </p:txBody>
      </p:sp>
      <p:sp>
        <p:nvSpPr>
          <p:cNvPr id="1138691" name="Text Box 3"/>
          <p:cNvSpPr txBox="1">
            <a:spLocks noChangeArrowheads="1"/>
          </p:cNvSpPr>
          <p:nvPr/>
        </p:nvSpPr>
        <p:spPr bwMode="auto">
          <a:xfrm>
            <a:off x="2438400" y="4267200"/>
            <a:ext cx="3536950" cy="1778000"/>
          </a:xfrm>
          <a:prstGeom prst="rect">
            <a:avLst/>
          </a:prstGeom>
          <a:solidFill>
            <a:srgbClr val="EDFFED"/>
          </a:solidFill>
          <a:ln w="38100">
            <a:solidFill>
              <a:srgbClr val="000080"/>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a:latin typeface="宋体" panose="02010600030101010101" pitchFamily="2" charset="-122"/>
              </a:rPr>
              <a:t>运行情况如下：</a:t>
            </a:r>
          </a:p>
          <a:p>
            <a:pPr algn="l" eaLnBrk="1" hangingPunct="1"/>
            <a:r>
              <a:rPr lang="zh-CN" altLang="en-US" sz="3600">
                <a:latin typeface="宋体" panose="02010600030101010101" pitchFamily="2" charset="-122"/>
              </a:rPr>
              <a:t>７，８↙</a:t>
            </a:r>
          </a:p>
          <a:p>
            <a:pPr algn="l" eaLnBrk="1" hangingPunct="1"/>
            <a:r>
              <a:rPr lang="zh-CN" altLang="en-US" sz="3600">
                <a:latin typeface="宋体" panose="02010600030101010101" pitchFamily="2" charset="-122"/>
              </a:rPr>
              <a:t>Ｍａｘ </a:t>
            </a:r>
            <a:r>
              <a:rPr lang="zh-CN" altLang="en-US" sz="3600"/>
              <a:t> </a:t>
            </a:r>
            <a:r>
              <a:rPr lang="zh-CN" altLang="en-US" sz="3600">
                <a:latin typeface="宋体" panose="02010600030101010101" pitchFamily="2" charset="-122"/>
              </a:rPr>
              <a:t>ｉｓ</a:t>
            </a:r>
            <a:r>
              <a:rPr lang="zh-CN" altLang="en-US" sz="3600"/>
              <a:t> </a:t>
            </a:r>
            <a:r>
              <a:rPr lang="zh-CN" altLang="en-US" sz="3600">
                <a:latin typeface="宋体" panose="02010600030101010101" pitchFamily="2" charset="-122"/>
              </a:rPr>
              <a:t>８</a:t>
            </a:r>
            <a:r>
              <a:rPr lang="zh-CN" altLang="en-US" sz="36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17</a:t>
            </a:fld>
            <a:endParaRPr lang="zh-CN" altLang="en-US"/>
          </a:p>
        </p:txBody>
      </p:sp>
    </p:spTree>
    <p:extLst>
      <p:ext uri="{BB962C8B-B14F-4D97-AF65-F5344CB8AC3E}">
        <p14:creationId xmlns:p14="http://schemas.microsoft.com/office/powerpoint/2010/main" val="1184016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38690"/>
                                        </p:tgtEl>
                                        <p:attrNameLst>
                                          <p:attrName>style.visibility</p:attrName>
                                        </p:attrNameLst>
                                      </p:cBhvr>
                                      <p:to>
                                        <p:strVal val="visible"/>
                                      </p:to>
                                    </p:set>
                                    <p:animEffect transition="in" filter="strips(downRight)">
                                      <p:cBhvr>
                                        <p:cTn id="7" dur="500"/>
                                        <p:tgtEl>
                                          <p:spTgt spid="1138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38691"/>
                                        </p:tgtEl>
                                        <p:attrNameLst>
                                          <p:attrName>style.visibility</p:attrName>
                                        </p:attrNameLst>
                                      </p:cBhvr>
                                      <p:to>
                                        <p:strVal val="visible"/>
                                      </p:to>
                                    </p:set>
                                    <p:anim calcmode="lin" valueType="num">
                                      <p:cBhvr additive="base">
                                        <p:cTn id="12" dur="500" fill="hold"/>
                                        <p:tgtEl>
                                          <p:spTgt spid="1138691"/>
                                        </p:tgtEl>
                                        <p:attrNameLst>
                                          <p:attrName>ppt_x</p:attrName>
                                        </p:attrNameLst>
                                      </p:cBhvr>
                                      <p:tavLst>
                                        <p:tav tm="0">
                                          <p:val>
                                            <p:strVal val="0-#ppt_w/2"/>
                                          </p:val>
                                        </p:tav>
                                        <p:tav tm="100000">
                                          <p:val>
                                            <p:strVal val="#ppt_x"/>
                                          </p:val>
                                        </p:tav>
                                      </p:tavLst>
                                    </p:anim>
                                    <p:anim calcmode="lin" valueType="num">
                                      <p:cBhvr additive="base">
                                        <p:cTn id="13" dur="500" fill="hold"/>
                                        <p:tgtEl>
                                          <p:spTgt spid="1138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0" grpId="0" animBg="1" autoUpdateAnimBg="0"/>
      <p:bldP spid="113869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9714" name="Picture 2" descr="h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515" y="1371600"/>
            <a:ext cx="8828087" cy="4192588"/>
          </a:xfrm>
          <a:prstGeom prst="rect">
            <a:avLst/>
          </a:prstGeom>
          <a:noFill/>
          <a:ln w="38100">
            <a:solidFill>
              <a:srgbClr val="003366"/>
            </a:solidFill>
            <a:miter lim="800000"/>
            <a:headEnd/>
            <a:tailEnd/>
          </a:ln>
          <a:extLst>
            <a:ext uri="{909E8E84-426E-40DD-AFC4-6F175D3DCCD1}">
              <a14:hiddenFill xmlns:a14="http://schemas.microsoft.com/office/drawing/2010/main">
                <a:solidFill>
                  <a:srgbClr val="FFFFFF"/>
                </a:solidFill>
              </a14:hiddenFill>
            </a:ext>
          </a:extLst>
        </p:spPr>
      </p:pic>
      <p:sp>
        <p:nvSpPr>
          <p:cNvPr id="1139715" name="Text Box 3"/>
          <p:cNvSpPr txBox="1">
            <a:spLocks noChangeArrowheads="1"/>
          </p:cNvSpPr>
          <p:nvPr/>
        </p:nvSpPr>
        <p:spPr bwMode="auto">
          <a:xfrm>
            <a:off x="381000" y="325440"/>
            <a:ext cx="8432800" cy="579437"/>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chemeClr val="bg1"/>
                </a:solidFill>
                <a:latin typeface="黑体" panose="02010609060101010101" pitchFamily="49" charset="-122"/>
                <a:ea typeface="黑体" panose="02010609060101010101" pitchFamily="49" charset="-122"/>
              </a:rPr>
              <a:t>通过函数调用，使两个函数中的数据发生联系</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18</a:t>
            </a:fld>
            <a:endParaRPr lang="zh-CN" altLang="en-US"/>
          </a:p>
        </p:txBody>
      </p:sp>
    </p:spTree>
    <p:extLst>
      <p:ext uri="{BB962C8B-B14F-4D97-AF65-F5344CB8AC3E}">
        <p14:creationId xmlns:p14="http://schemas.microsoft.com/office/powerpoint/2010/main" val="1850515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9715"/>
                                        </p:tgtEl>
                                        <p:attrNameLst>
                                          <p:attrName>style.visibility</p:attrName>
                                        </p:attrNameLst>
                                      </p:cBhvr>
                                      <p:to>
                                        <p:strVal val="visible"/>
                                      </p:to>
                                    </p:set>
                                    <p:anim calcmode="lin" valueType="num">
                                      <p:cBhvr additive="base">
                                        <p:cTn id="7" dur="500" fill="hold"/>
                                        <p:tgtEl>
                                          <p:spTgt spid="1139715"/>
                                        </p:tgtEl>
                                        <p:attrNameLst>
                                          <p:attrName>ppt_x</p:attrName>
                                        </p:attrNameLst>
                                      </p:cBhvr>
                                      <p:tavLst>
                                        <p:tav tm="0">
                                          <p:val>
                                            <p:strVal val="0-#ppt_w/2"/>
                                          </p:val>
                                        </p:tav>
                                        <p:tav tm="100000">
                                          <p:val>
                                            <p:strVal val="#ppt_x"/>
                                          </p:val>
                                        </p:tav>
                                      </p:tavLst>
                                    </p:anim>
                                    <p:anim calcmode="lin" valueType="num">
                                      <p:cBhvr additive="base">
                                        <p:cTn id="8" dur="500" fill="hold"/>
                                        <p:tgtEl>
                                          <p:spTgt spid="11397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139714"/>
                                        </p:tgtEl>
                                        <p:attrNameLst>
                                          <p:attrName>style.visibility</p:attrName>
                                        </p:attrNameLst>
                                      </p:cBhvr>
                                      <p:to>
                                        <p:strVal val="visible"/>
                                      </p:to>
                                    </p:set>
                                    <p:animEffect transition="in" filter="wipe(left)">
                                      <p:cBhvr>
                                        <p:cTn id="12" dur="500"/>
                                        <p:tgtEl>
                                          <p:spTgt spid="1139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71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Text Box 2"/>
          <p:cNvSpPr txBox="1">
            <a:spLocks noChangeArrowheads="1"/>
          </p:cNvSpPr>
          <p:nvPr/>
        </p:nvSpPr>
        <p:spPr bwMode="auto">
          <a:xfrm>
            <a:off x="468313" y="423865"/>
            <a:ext cx="46720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ea typeface="黑体" panose="02010609060101010101" pitchFamily="49" charset="-122"/>
              </a:rPr>
              <a:t>关于形参与实参的说明：</a:t>
            </a:r>
          </a:p>
        </p:txBody>
      </p:sp>
      <p:sp>
        <p:nvSpPr>
          <p:cNvPr id="1140739" name="Text Box 3"/>
          <p:cNvSpPr txBox="1">
            <a:spLocks noChangeArrowheads="1"/>
          </p:cNvSpPr>
          <p:nvPr/>
        </p:nvSpPr>
        <p:spPr bwMode="auto">
          <a:xfrm>
            <a:off x="323852" y="1125540"/>
            <a:ext cx="8208963" cy="2566987"/>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t>(1) </a:t>
            </a:r>
            <a:r>
              <a:rPr lang="zh-CN" altLang="en-US" sz="3200">
                <a:ea typeface="楷体_GB2312" pitchFamily="49" charset="-122"/>
              </a:rPr>
              <a:t>在定义函数中指定的形参，在未出现函数调用时，它们并不占内存中的存储单元。只有在发生函数调用时，函数ｍａｘ中的形参才被分配内存单元。在调用结束后，形参所占的内存单元也被释放。</a:t>
            </a:r>
            <a:endParaRPr lang="zh-CN" altLang="en-US" sz="3200"/>
          </a:p>
        </p:txBody>
      </p:sp>
      <p:sp>
        <p:nvSpPr>
          <p:cNvPr id="1140740" name="Text Box 4"/>
          <p:cNvSpPr txBox="1">
            <a:spLocks noChangeArrowheads="1"/>
          </p:cNvSpPr>
          <p:nvPr/>
        </p:nvSpPr>
        <p:spPr bwMode="auto">
          <a:xfrm>
            <a:off x="323852" y="3860802"/>
            <a:ext cx="8208963" cy="2079625"/>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latin typeface="楷体_GB2312" pitchFamily="49" charset="-122"/>
                <a:ea typeface="楷体_GB2312" pitchFamily="49" charset="-122"/>
              </a:rPr>
              <a:t>(2) </a:t>
            </a:r>
            <a:r>
              <a:rPr lang="zh-CN" altLang="en-US" sz="3200">
                <a:latin typeface="楷体_GB2312" pitchFamily="49" charset="-122"/>
                <a:ea typeface="楷体_GB2312" pitchFamily="49" charset="-122"/>
              </a:rPr>
              <a:t>实参可以是常量、变量或表达式，如：</a:t>
            </a:r>
          </a:p>
          <a:p>
            <a:pPr algn="l" eaLnBrk="1" hangingPunct="1"/>
            <a:r>
              <a:rPr lang="zh-CN" altLang="en-US" sz="3200">
                <a:latin typeface="楷体_GB2312" pitchFamily="49" charset="-122"/>
                <a:ea typeface="楷体_GB2312" pitchFamily="49" charset="-122"/>
              </a:rPr>
              <a:t>        ｍａｘ（３，ａ＋ｂ）；</a:t>
            </a:r>
          </a:p>
          <a:p>
            <a:pPr algn="l" eaLnBrk="1" hangingPunct="1"/>
            <a:r>
              <a:rPr lang="zh-CN" altLang="en-US" sz="3200">
                <a:latin typeface="楷体_GB2312" pitchFamily="49" charset="-122"/>
                <a:ea typeface="楷体_GB2312" pitchFamily="49" charset="-122"/>
              </a:rPr>
              <a:t>但要求它们有确定的值。在调用时将实参的值赋给形参。</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19</a:t>
            </a:fld>
            <a:endParaRPr lang="zh-CN" altLang="en-US"/>
          </a:p>
        </p:txBody>
      </p:sp>
    </p:spTree>
    <p:extLst>
      <p:ext uri="{BB962C8B-B14F-4D97-AF65-F5344CB8AC3E}">
        <p14:creationId xmlns:p14="http://schemas.microsoft.com/office/powerpoint/2010/main" val="361925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40738"/>
                                        </p:tgtEl>
                                        <p:attrNameLst>
                                          <p:attrName>style.visibility</p:attrName>
                                        </p:attrNameLst>
                                      </p:cBhvr>
                                      <p:to>
                                        <p:strVal val="visible"/>
                                      </p:to>
                                    </p:set>
                                    <p:anim calcmode="lin" valueType="num">
                                      <p:cBhvr additive="base">
                                        <p:cTn id="7" dur="500" fill="hold"/>
                                        <p:tgtEl>
                                          <p:spTgt spid="1140738"/>
                                        </p:tgtEl>
                                        <p:attrNameLst>
                                          <p:attrName>ppt_x</p:attrName>
                                        </p:attrNameLst>
                                      </p:cBhvr>
                                      <p:tavLst>
                                        <p:tav tm="0">
                                          <p:val>
                                            <p:strVal val="0-#ppt_w/2"/>
                                          </p:val>
                                        </p:tav>
                                        <p:tav tm="100000">
                                          <p:val>
                                            <p:strVal val="#ppt_x"/>
                                          </p:val>
                                        </p:tav>
                                      </p:tavLst>
                                    </p:anim>
                                    <p:anim calcmode="lin" valueType="num">
                                      <p:cBhvr additive="base">
                                        <p:cTn id="8" dur="500" fill="hold"/>
                                        <p:tgtEl>
                                          <p:spTgt spid="11407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40739"/>
                                        </p:tgtEl>
                                        <p:attrNameLst>
                                          <p:attrName>style.visibility</p:attrName>
                                        </p:attrNameLst>
                                      </p:cBhvr>
                                      <p:to>
                                        <p:strVal val="visible"/>
                                      </p:to>
                                    </p:set>
                                    <p:animEffect transition="in" filter="box(out)">
                                      <p:cBhvr>
                                        <p:cTn id="13" dur="500"/>
                                        <p:tgtEl>
                                          <p:spTgt spid="11407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40740"/>
                                        </p:tgtEl>
                                        <p:attrNameLst>
                                          <p:attrName>style.visibility</p:attrName>
                                        </p:attrNameLst>
                                      </p:cBhvr>
                                      <p:to>
                                        <p:strVal val="visible"/>
                                      </p:to>
                                    </p:set>
                                    <p:animEffect transition="in" filter="box(out)">
                                      <p:cBhvr>
                                        <p:cTn id="18" dur="500"/>
                                        <p:tgtEl>
                                          <p:spTgt spid="114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38" grpId="0"/>
      <p:bldP spid="1140739" grpId="0" animBg="1"/>
      <p:bldP spid="11407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ChangeArrowheads="1"/>
          </p:cNvSpPr>
          <p:nvPr/>
        </p:nvSpPr>
        <p:spPr bwMode="auto">
          <a:xfrm>
            <a:off x="684213" y="404813"/>
            <a:ext cx="7772400" cy="792162"/>
          </a:xfrm>
          <a:prstGeom prst="rect">
            <a:avLst/>
          </a:prstGeom>
          <a:solidFill>
            <a:srgbClr val="FFFFFF"/>
          </a:solidFill>
          <a:ln w="9525">
            <a:noFill/>
            <a:miter lim="800000"/>
            <a:headEnd/>
            <a:tailEnd/>
          </a:ln>
        </p:spPr>
        <p:txBody>
          <a:bodyPr/>
          <a:lstStyle/>
          <a:p>
            <a:pPr defTabSz="762000" eaLnBrk="0" hangingPunct="0">
              <a:buClr>
                <a:srgbClr val="006600"/>
              </a:buClr>
              <a:buSzPct val="60000"/>
              <a:buFont typeface="Wingdings" pitchFamily="2" charset="2"/>
              <a:buChar char="l"/>
              <a:defRPr/>
            </a:pPr>
            <a:r>
              <a:rPr kumimoji="1" lang="en-US" altLang="zh-CN">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a:solidFill>
                  <a:srgbClr val="006600"/>
                </a:solidFill>
                <a:effectLst>
                  <a:outerShdw blurRad="38100" dist="38100" dir="2700000" algn="tl">
                    <a:srgbClr val="C0C0C0"/>
                  </a:outerShdw>
                </a:effectLst>
                <a:latin typeface="黑体" pitchFamily="2" charset="-122"/>
                <a:ea typeface="黑体" pitchFamily="2" charset="-122"/>
              </a:rPr>
              <a:t>主要内容</a:t>
            </a:r>
          </a:p>
        </p:txBody>
      </p:sp>
      <p:sp>
        <p:nvSpPr>
          <p:cNvPr id="403459" name="Rectangle 3"/>
          <p:cNvSpPr>
            <a:spLocks noChangeArrowheads="1"/>
          </p:cNvSpPr>
          <p:nvPr/>
        </p:nvSpPr>
        <p:spPr bwMode="auto">
          <a:xfrm>
            <a:off x="1547815" y="1125538"/>
            <a:ext cx="5976937"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defTabSz="762000"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spcBef>
                <a:spcPct val="20000"/>
              </a:spcBef>
            </a:pPr>
            <a:r>
              <a:rPr kumimoji="1" lang="en-US" altLang="zh-CN" sz="3200" b="1">
                <a:solidFill>
                  <a:srgbClr val="008000"/>
                </a:solidFill>
                <a:latin typeface="方正姚体" panose="02010601030101010101" pitchFamily="2" charset="-122"/>
                <a:ea typeface="方正姚体" panose="02010601030101010101" pitchFamily="2" charset="-122"/>
              </a:rPr>
              <a:t>§ 8.1 </a:t>
            </a:r>
            <a:r>
              <a:rPr kumimoji="1" lang="zh-CN" altLang="en-US" sz="3200" b="1">
                <a:solidFill>
                  <a:srgbClr val="008000"/>
                </a:solidFill>
                <a:latin typeface="方正姚体" panose="02010601030101010101" pitchFamily="2" charset="-122"/>
                <a:ea typeface="方正姚体" panose="02010601030101010101" pitchFamily="2" charset="-122"/>
              </a:rPr>
              <a:t>概述 </a:t>
            </a:r>
          </a:p>
          <a:p>
            <a:pPr algn="l">
              <a:spcBef>
                <a:spcPct val="20000"/>
              </a:spcBef>
            </a:pPr>
            <a:r>
              <a:rPr kumimoji="1" lang="en-US" altLang="zh-CN" sz="3200" b="1">
                <a:solidFill>
                  <a:srgbClr val="008000"/>
                </a:solidFill>
                <a:latin typeface="方正姚体" panose="02010601030101010101" pitchFamily="2" charset="-122"/>
                <a:ea typeface="方正姚体" panose="02010601030101010101" pitchFamily="2" charset="-122"/>
              </a:rPr>
              <a:t>§ 8.</a:t>
            </a:r>
            <a:r>
              <a:rPr kumimoji="1" lang="zh-CN" altLang="en-US" sz="3200" b="1">
                <a:solidFill>
                  <a:srgbClr val="008000"/>
                </a:solidFill>
                <a:latin typeface="方正姚体" panose="02010601030101010101" pitchFamily="2" charset="-122"/>
                <a:ea typeface="方正姚体" panose="02010601030101010101" pitchFamily="2" charset="-122"/>
              </a:rPr>
              <a:t>２函数定义的一般形式</a:t>
            </a:r>
          </a:p>
          <a:p>
            <a:pPr algn="l">
              <a:spcBef>
                <a:spcPct val="20000"/>
              </a:spcBef>
            </a:pPr>
            <a:r>
              <a:rPr kumimoji="1" lang="en-US" altLang="zh-CN" sz="3200" b="1">
                <a:solidFill>
                  <a:srgbClr val="008000"/>
                </a:solidFill>
                <a:latin typeface="方正姚体" panose="02010601030101010101" pitchFamily="2" charset="-122"/>
                <a:ea typeface="方正姚体" panose="02010601030101010101" pitchFamily="2" charset="-122"/>
              </a:rPr>
              <a:t>§ 8.</a:t>
            </a:r>
            <a:r>
              <a:rPr kumimoji="1" lang="zh-CN" altLang="en-US" sz="3200" b="1">
                <a:solidFill>
                  <a:srgbClr val="008000"/>
                </a:solidFill>
                <a:latin typeface="方正姚体" panose="02010601030101010101" pitchFamily="2" charset="-122"/>
                <a:ea typeface="方正姚体" panose="02010601030101010101" pitchFamily="2" charset="-122"/>
              </a:rPr>
              <a:t>３函数参数和函数的值</a:t>
            </a:r>
          </a:p>
          <a:p>
            <a:pPr algn="l"/>
            <a:r>
              <a:rPr kumimoji="1" lang="en-US" altLang="zh-CN" sz="3200" b="1">
                <a:solidFill>
                  <a:srgbClr val="008000"/>
                </a:solidFill>
                <a:latin typeface="方正姚体" panose="02010601030101010101" pitchFamily="2" charset="-122"/>
                <a:ea typeface="方正姚体" panose="02010601030101010101" pitchFamily="2" charset="-122"/>
              </a:rPr>
              <a:t>§ 8.</a:t>
            </a:r>
            <a:r>
              <a:rPr kumimoji="1" lang="zh-CN" altLang="en-US" sz="3200" b="1">
                <a:solidFill>
                  <a:srgbClr val="008000"/>
                </a:solidFill>
                <a:latin typeface="方正姚体" panose="02010601030101010101" pitchFamily="2" charset="-122"/>
                <a:ea typeface="方正姚体" panose="02010601030101010101" pitchFamily="2" charset="-122"/>
              </a:rPr>
              <a:t>４ 函数的调用 </a:t>
            </a:r>
          </a:p>
          <a:p>
            <a:pPr algn="l"/>
            <a:r>
              <a:rPr kumimoji="1" lang="en-US" altLang="zh-CN" sz="3200" b="1">
                <a:solidFill>
                  <a:srgbClr val="008000"/>
                </a:solidFill>
                <a:latin typeface="方正姚体" panose="02010601030101010101" pitchFamily="2" charset="-122"/>
                <a:ea typeface="方正姚体" panose="02010601030101010101" pitchFamily="2" charset="-122"/>
              </a:rPr>
              <a:t>§ 8.</a:t>
            </a:r>
            <a:r>
              <a:rPr kumimoji="1" lang="zh-CN" altLang="en-US" sz="3200" b="1">
                <a:solidFill>
                  <a:srgbClr val="008000"/>
                </a:solidFill>
                <a:latin typeface="方正姚体" panose="02010601030101010101" pitchFamily="2" charset="-122"/>
                <a:ea typeface="方正姚体" panose="02010601030101010101" pitchFamily="2" charset="-122"/>
              </a:rPr>
              <a:t>５ 函数的嵌套调用</a:t>
            </a:r>
          </a:p>
          <a:p>
            <a:pPr algn="l"/>
            <a:r>
              <a:rPr kumimoji="1" lang="en-US" altLang="zh-CN" sz="3200" b="1">
                <a:solidFill>
                  <a:srgbClr val="008000"/>
                </a:solidFill>
                <a:latin typeface="方正姚体" panose="02010601030101010101" pitchFamily="2" charset="-122"/>
                <a:ea typeface="方正姚体" panose="02010601030101010101" pitchFamily="2" charset="-122"/>
              </a:rPr>
              <a:t>§ 8.</a:t>
            </a:r>
            <a:r>
              <a:rPr kumimoji="1" lang="zh-CN" altLang="en-US" sz="3200" b="1">
                <a:solidFill>
                  <a:srgbClr val="008000"/>
                </a:solidFill>
                <a:latin typeface="方正姚体" panose="02010601030101010101" pitchFamily="2" charset="-122"/>
                <a:ea typeface="方正姚体" panose="02010601030101010101" pitchFamily="2" charset="-122"/>
              </a:rPr>
              <a:t>６函数的递归调用 </a:t>
            </a:r>
          </a:p>
          <a:p>
            <a:pPr algn="l"/>
            <a:r>
              <a:rPr kumimoji="1" lang="en-US" altLang="zh-CN" sz="3200" b="1">
                <a:solidFill>
                  <a:srgbClr val="008000"/>
                </a:solidFill>
                <a:latin typeface="方正姚体" panose="02010601030101010101" pitchFamily="2" charset="-122"/>
                <a:ea typeface="方正姚体" panose="02010601030101010101" pitchFamily="2" charset="-122"/>
              </a:rPr>
              <a:t>§ 8.</a:t>
            </a:r>
            <a:r>
              <a:rPr kumimoji="1" lang="zh-CN" altLang="en-US" sz="3200" b="1">
                <a:solidFill>
                  <a:srgbClr val="008000"/>
                </a:solidFill>
                <a:latin typeface="方正姚体" panose="02010601030101010101" pitchFamily="2" charset="-122"/>
                <a:ea typeface="方正姚体" panose="02010601030101010101" pitchFamily="2" charset="-122"/>
              </a:rPr>
              <a:t>７数组作为函数参数</a:t>
            </a:r>
          </a:p>
          <a:p>
            <a:pPr algn="l"/>
            <a:r>
              <a:rPr kumimoji="1" lang="en-US" altLang="zh-CN" sz="3200" b="1">
                <a:solidFill>
                  <a:srgbClr val="008000"/>
                </a:solidFill>
                <a:latin typeface="方正姚体" panose="02010601030101010101" pitchFamily="2" charset="-122"/>
                <a:ea typeface="方正姚体" panose="02010601030101010101" pitchFamily="2" charset="-122"/>
              </a:rPr>
              <a:t>§ 8.8  </a:t>
            </a:r>
            <a:r>
              <a:rPr kumimoji="1" lang="zh-CN" altLang="en-US" sz="3200" b="1">
                <a:solidFill>
                  <a:srgbClr val="008000"/>
                </a:solidFill>
                <a:latin typeface="方正姚体" panose="02010601030101010101" pitchFamily="2" charset="-122"/>
                <a:ea typeface="方正姚体" panose="02010601030101010101" pitchFamily="2" charset="-122"/>
              </a:rPr>
              <a:t>局部变量和全局变量</a:t>
            </a:r>
          </a:p>
          <a:p>
            <a:pPr algn="l"/>
            <a:r>
              <a:rPr kumimoji="1" lang="en-US" altLang="zh-CN" sz="3200" b="1">
                <a:solidFill>
                  <a:srgbClr val="008000"/>
                </a:solidFill>
                <a:latin typeface="方正姚体" panose="02010601030101010101" pitchFamily="2" charset="-122"/>
                <a:ea typeface="方正姚体" panose="02010601030101010101" pitchFamily="2" charset="-122"/>
              </a:rPr>
              <a:t>§ 8.</a:t>
            </a:r>
            <a:r>
              <a:rPr kumimoji="1" lang="zh-CN" altLang="en-US" sz="3200" b="1">
                <a:solidFill>
                  <a:srgbClr val="008000"/>
                </a:solidFill>
                <a:latin typeface="方正姚体" panose="02010601030101010101" pitchFamily="2" charset="-122"/>
                <a:ea typeface="方正姚体" panose="02010601030101010101" pitchFamily="2" charset="-122"/>
              </a:rPr>
              <a:t>９变量的存储类别 </a:t>
            </a:r>
          </a:p>
          <a:p>
            <a:pPr algn="l"/>
            <a:r>
              <a:rPr kumimoji="1" lang="en-US" altLang="zh-CN" sz="3200" b="1">
                <a:solidFill>
                  <a:srgbClr val="008000"/>
                </a:solidFill>
                <a:latin typeface="方正姚体" panose="02010601030101010101" pitchFamily="2" charset="-122"/>
                <a:ea typeface="方正姚体" panose="02010601030101010101" pitchFamily="2" charset="-122"/>
              </a:rPr>
              <a:t>§ 8.10 </a:t>
            </a:r>
            <a:r>
              <a:rPr kumimoji="1" lang="zh-CN" altLang="en-US" sz="3200" b="1">
                <a:solidFill>
                  <a:srgbClr val="008000"/>
                </a:solidFill>
                <a:latin typeface="方正姚体" panose="02010601030101010101" pitchFamily="2" charset="-122"/>
                <a:ea typeface="方正姚体" panose="02010601030101010101" pitchFamily="2" charset="-122"/>
              </a:rPr>
              <a:t>内部函数和外部函数</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a:t>
            </a:fld>
            <a:endParaRPr lang="zh-CN" altLang="en-US"/>
          </a:p>
        </p:txBody>
      </p:sp>
    </p:spTree>
    <p:extLst>
      <p:ext uri="{BB962C8B-B14F-4D97-AF65-F5344CB8AC3E}">
        <p14:creationId xmlns:p14="http://schemas.microsoft.com/office/powerpoint/2010/main" val="213087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Text Box 2"/>
          <p:cNvSpPr txBox="1">
            <a:spLocks noChangeArrowheads="1"/>
          </p:cNvSpPr>
          <p:nvPr/>
        </p:nvSpPr>
        <p:spPr bwMode="auto">
          <a:xfrm>
            <a:off x="466727" y="260352"/>
            <a:ext cx="8208963" cy="1592263"/>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latin typeface="楷体_GB2312" pitchFamily="49" charset="-122"/>
                <a:ea typeface="楷体_GB2312" pitchFamily="49" charset="-122"/>
              </a:rPr>
              <a:t>(3) </a:t>
            </a:r>
            <a:r>
              <a:rPr lang="zh-CN" altLang="en-US" sz="3200">
                <a:latin typeface="楷体_GB2312" pitchFamily="49" charset="-122"/>
                <a:ea typeface="楷体_GB2312" pitchFamily="49" charset="-122"/>
              </a:rPr>
              <a:t>在被定义的函数中，必须指定形参的类型（见例</a:t>
            </a:r>
            <a:r>
              <a:rPr lang="en-US" altLang="zh-CN" sz="3200">
                <a:latin typeface="楷体_GB2312" pitchFamily="49" charset="-122"/>
                <a:ea typeface="楷体_GB2312" pitchFamily="49" charset="-122"/>
              </a:rPr>
              <a:t>8.2</a:t>
            </a:r>
            <a:r>
              <a:rPr lang="zh-CN" altLang="en-US" sz="3200">
                <a:latin typeface="楷体_GB2312" pitchFamily="49" charset="-122"/>
                <a:ea typeface="楷体_GB2312" pitchFamily="49" charset="-122"/>
              </a:rPr>
              <a:t>程序中的</a:t>
            </a:r>
            <a:r>
              <a:rPr lang="zh-CN" altLang="en-US" sz="2800"/>
              <a:t> </a:t>
            </a:r>
            <a:r>
              <a:rPr lang="zh-CN" altLang="en-US" sz="3200" b="1">
                <a:solidFill>
                  <a:srgbClr val="CC0000"/>
                </a:solidFill>
                <a:ea typeface="楷体_GB2312" pitchFamily="49" charset="-122"/>
              </a:rPr>
              <a:t>“ｃ＝ｍａｘ（ａ，ｂ）；”</a:t>
            </a:r>
            <a:r>
              <a:rPr lang="zh-CN" altLang="en-US" sz="2800"/>
              <a:t> </a:t>
            </a:r>
            <a:r>
              <a:rPr lang="zh-CN" altLang="en-US" sz="3200">
                <a:latin typeface="楷体_GB2312" pitchFamily="49" charset="-122"/>
                <a:ea typeface="楷体_GB2312" pitchFamily="49" charset="-122"/>
              </a:rPr>
              <a:t>）。</a:t>
            </a:r>
          </a:p>
        </p:txBody>
      </p:sp>
      <p:sp>
        <p:nvSpPr>
          <p:cNvPr id="1141763" name="Text Box 3"/>
          <p:cNvSpPr txBox="1">
            <a:spLocks noChangeArrowheads="1"/>
          </p:cNvSpPr>
          <p:nvPr/>
        </p:nvSpPr>
        <p:spPr bwMode="auto">
          <a:xfrm>
            <a:off x="466727" y="2060577"/>
            <a:ext cx="8208963" cy="2079625"/>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dirty="0">
                <a:latin typeface="楷体_GB2312" pitchFamily="49" charset="-122"/>
                <a:ea typeface="楷体_GB2312" pitchFamily="49" charset="-122"/>
              </a:rPr>
              <a:t>(4) </a:t>
            </a:r>
            <a:r>
              <a:rPr lang="zh-CN" altLang="en-US" sz="3200" dirty="0">
                <a:latin typeface="楷体_GB2312" pitchFamily="49" charset="-122"/>
                <a:ea typeface="楷体_GB2312" pitchFamily="49" charset="-122"/>
              </a:rPr>
              <a:t>实参与形参的类型应相同或赋值兼容。例</a:t>
            </a:r>
            <a:r>
              <a:rPr lang="en-US" altLang="zh-CN" sz="3200" dirty="0">
                <a:latin typeface="楷体_GB2312" pitchFamily="49" charset="-122"/>
                <a:ea typeface="楷体_GB2312" pitchFamily="49" charset="-122"/>
              </a:rPr>
              <a:t>8</a:t>
            </a:r>
            <a:r>
              <a:rPr lang="zh-CN" altLang="en-US" sz="3200" dirty="0">
                <a:latin typeface="楷体_GB2312" pitchFamily="49" charset="-122"/>
                <a:ea typeface="楷体_GB2312" pitchFamily="49" charset="-122"/>
              </a:rPr>
              <a:t>．２中实参和形参都是整型。如果实参为整型而形参</a:t>
            </a:r>
            <a:r>
              <a:rPr lang="en-US" altLang="zh-CN" sz="3200" dirty="0">
                <a:latin typeface="楷体_GB2312" pitchFamily="49" charset="-122"/>
                <a:ea typeface="楷体_GB2312" pitchFamily="49" charset="-122"/>
              </a:rPr>
              <a:t>x</a:t>
            </a:r>
            <a:r>
              <a:rPr lang="zh-CN" altLang="en-US" sz="3200" dirty="0">
                <a:latin typeface="楷体_GB2312" pitchFamily="49" charset="-122"/>
                <a:ea typeface="楷体_GB2312" pitchFamily="49" charset="-122"/>
              </a:rPr>
              <a:t>为实型，或者相反，则按不同类型数值的赋值规则进行转换。</a:t>
            </a:r>
          </a:p>
        </p:txBody>
      </p:sp>
      <p:sp>
        <p:nvSpPr>
          <p:cNvPr id="1141764" name="Text Box 4"/>
          <p:cNvSpPr txBox="1">
            <a:spLocks noChangeArrowheads="1"/>
          </p:cNvSpPr>
          <p:nvPr/>
        </p:nvSpPr>
        <p:spPr bwMode="auto">
          <a:xfrm>
            <a:off x="468313" y="4365627"/>
            <a:ext cx="8134350" cy="1579563"/>
          </a:xfrm>
          <a:prstGeom prst="rect">
            <a:avLst/>
          </a:prstGeom>
          <a:solidFill>
            <a:schemeClr val="bg1"/>
          </a:solidFill>
          <a:ln w="25400">
            <a:solidFill>
              <a:srgbClr val="000000"/>
            </a:solidFill>
            <a:miter lim="800000"/>
            <a:headEnd/>
            <a:tailEnd/>
          </a:ln>
          <a:effectLst>
            <a:outerShdw dist="107763" dir="18900000" algn="ctr" rotWithShape="0">
              <a:schemeClr val="bg2">
                <a:alpha val="50000"/>
              </a:schemeClr>
            </a:outerShdw>
          </a:effectLst>
        </p:spPr>
        <p:txBody>
          <a:bodyPr>
            <a:spAutoFit/>
          </a:bodyPr>
          <a:lstStyle/>
          <a:p>
            <a:pPr algn="l">
              <a:defRPr/>
            </a:pPr>
            <a:r>
              <a:rPr lang="zh-CN" altLang="en-US" sz="3200">
                <a:solidFill>
                  <a:schemeClr val="tx2"/>
                </a:solidFill>
                <a:latin typeface="楷体_GB2312" pitchFamily="49" charset="-122"/>
                <a:ea typeface="楷体_GB2312" pitchFamily="49" charset="-122"/>
              </a:rPr>
              <a:t>例如实参值</a:t>
            </a:r>
            <a:r>
              <a:rPr lang="en-US" altLang="zh-CN" sz="3200">
                <a:solidFill>
                  <a:schemeClr val="tx2"/>
                </a:solidFill>
                <a:latin typeface="楷体_GB2312" pitchFamily="49" charset="-122"/>
                <a:ea typeface="楷体_GB2312" pitchFamily="49" charset="-122"/>
              </a:rPr>
              <a:t>a</a:t>
            </a:r>
            <a:r>
              <a:rPr lang="zh-CN" altLang="en-US" sz="3200">
                <a:solidFill>
                  <a:schemeClr val="tx2"/>
                </a:solidFill>
                <a:latin typeface="楷体_GB2312" pitchFamily="49" charset="-122"/>
                <a:ea typeface="楷体_GB2312" pitchFamily="49" charset="-122"/>
              </a:rPr>
              <a:t>为</a:t>
            </a:r>
            <a:r>
              <a:rPr lang="en-US" altLang="zh-CN" sz="3200">
                <a:solidFill>
                  <a:schemeClr val="tx2"/>
                </a:solidFill>
                <a:latin typeface="楷体_GB2312" pitchFamily="49" charset="-122"/>
                <a:ea typeface="楷体_GB2312" pitchFamily="49" charset="-122"/>
              </a:rPr>
              <a:t>3.5</a:t>
            </a:r>
            <a:r>
              <a:rPr lang="zh-CN" altLang="en-US" sz="3200">
                <a:solidFill>
                  <a:schemeClr val="tx2"/>
                </a:solidFill>
                <a:latin typeface="楷体_GB2312" pitchFamily="49" charset="-122"/>
                <a:ea typeface="楷体_GB2312" pitchFamily="49" charset="-122"/>
              </a:rPr>
              <a:t>，而形参</a:t>
            </a:r>
            <a:r>
              <a:rPr lang="en-US" altLang="zh-CN" sz="3200">
                <a:solidFill>
                  <a:schemeClr val="tx2"/>
                </a:solidFill>
                <a:latin typeface="楷体_GB2312" pitchFamily="49" charset="-122"/>
                <a:ea typeface="楷体_GB2312" pitchFamily="49" charset="-122"/>
              </a:rPr>
              <a:t>x</a:t>
            </a:r>
            <a:r>
              <a:rPr lang="zh-CN" altLang="en-US" sz="3200">
                <a:solidFill>
                  <a:schemeClr val="tx2"/>
                </a:solidFill>
                <a:latin typeface="楷体_GB2312" pitchFamily="49" charset="-122"/>
                <a:ea typeface="楷体_GB2312" pitchFamily="49" charset="-122"/>
              </a:rPr>
              <a:t>为整型，则将实数</a:t>
            </a:r>
            <a:r>
              <a:rPr lang="en-US" altLang="zh-CN" sz="3200">
                <a:solidFill>
                  <a:schemeClr val="tx2"/>
                </a:solidFill>
                <a:latin typeface="楷体_GB2312" pitchFamily="49" charset="-122"/>
                <a:ea typeface="楷体_GB2312" pitchFamily="49" charset="-122"/>
              </a:rPr>
              <a:t>3.5</a:t>
            </a:r>
            <a:r>
              <a:rPr lang="zh-CN" altLang="en-US" sz="3200">
                <a:solidFill>
                  <a:schemeClr val="tx2"/>
                </a:solidFill>
                <a:latin typeface="楷体_GB2312" pitchFamily="49" charset="-122"/>
                <a:ea typeface="楷体_GB2312" pitchFamily="49" charset="-122"/>
              </a:rPr>
              <a:t>转换成整数</a:t>
            </a:r>
            <a:r>
              <a:rPr lang="en-US" altLang="zh-CN" sz="3200">
                <a:solidFill>
                  <a:schemeClr val="tx2"/>
                </a:solidFill>
                <a:latin typeface="楷体_GB2312" pitchFamily="49" charset="-122"/>
                <a:ea typeface="楷体_GB2312" pitchFamily="49" charset="-122"/>
              </a:rPr>
              <a:t>3</a:t>
            </a:r>
            <a:r>
              <a:rPr lang="zh-CN" altLang="en-US" sz="3200">
                <a:solidFill>
                  <a:schemeClr val="tx2"/>
                </a:solidFill>
                <a:latin typeface="楷体_GB2312" pitchFamily="49" charset="-122"/>
                <a:ea typeface="楷体_GB2312" pitchFamily="49" charset="-122"/>
              </a:rPr>
              <a:t>，然后送到形参</a:t>
            </a:r>
            <a:r>
              <a:rPr lang="en-US" altLang="zh-CN" sz="3200">
                <a:solidFill>
                  <a:schemeClr val="tx2"/>
                </a:solidFill>
                <a:latin typeface="楷体_GB2312" pitchFamily="49" charset="-122"/>
                <a:ea typeface="楷体_GB2312" pitchFamily="49" charset="-122"/>
              </a:rPr>
              <a:t>b</a:t>
            </a:r>
            <a:r>
              <a:rPr lang="zh-CN" altLang="en-US" sz="3200">
                <a:solidFill>
                  <a:schemeClr val="tx2"/>
                </a:solidFill>
                <a:latin typeface="楷体_GB2312" pitchFamily="49" charset="-122"/>
                <a:ea typeface="楷体_GB2312" pitchFamily="49" charset="-122"/>
              </a:rPr>
              <a:t>。字符型与整型可以互相通用。</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20</a:t>
            </a:fld>
            <a:endParaRPr lang="zh-CN" altLang="en-US"/>
          </a:p>
        </p:txBody>
      </p:sp>
    </p:spTree>
    <p:extLst>
      <p:ext uri="{BB962C8B-B14F-4D97-AF65-F5344CB8AC3E}">
        <p14:creationId xmlns:p14="http://schemas.microsoft.com/office/powerpoint/2010/main" val="3317841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41762"/>
                                        </p:tgtEl>
                                        <p:attrNameLst>
                                          <p:attrName>style.visibility</p:attrName>
                                        </p:attrNameLst>
                                      </p:cBhvr>
                                      <p:to>
                                        <p:strVal val="visible"/>
                                      </p:to>
                                    </p:set>
                                    <p:animEffect transition="in" filter="box(in)">
                                      <p:cBhvr>
                                        <p:cTn id="7" dur="500"/>
                                        <p:tgtEl>
                                          <p:spTgt spid="114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41763"/>
                                        </p:tgtEl>
                                        <p:attrNameLst>
                                          <p:attrName>style.visibility</p:attrName>
                                        </p:attrNameLst>
                                      </p:cBhvr>
                                      <p:to>
                                        <p:strVal val="visible"/>
                                      </p:to>
                                    </p:set>
                                    <p:animEffect transition="in" filter="box(out)">
                                      <p:cBhvr>
                                        <p:cTn id="12" dur="500"/>
                                        <p:tgtEl>
                                          <p:spTgt spid="1141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41764"/>
                                        </p:tgtEl>
                                        <p:attrNameLst>
                                          <p:attrName>style.visibility</p:attrName>
                                        </p:attrNameLst>
                                      </p:cBhvr>
                                      <p:to>
                                        <p:strVal val="visible"/>
                                      </p:to>
                                    </p:set>
                                    <p:anim calcmode="lin" valueType="num">
                                      <p:cBhvr additive="base">
                                        <p:cTn id="17" dur="500" fill="hold"/>
                                        <p:tgtEl>
                                          <p:spTgt spid="1141764"/>
                                        </p:tgtEl>
                                        <p:attrNameLst>
                                          <p:attrName>ppt_x</p:attrName>
                                        </p:attrNameLst>
                                      </p:cBhvr>
                                      <p:tavLst>
                                        <p:tav tm="0">
                                          <p:val>
                                            <p:strVal val="#ppt_x"/>
                                          </p:val>
                                        </p:tav>
                                        <p:tav tm="100000">
                                          <p:val>
                                            <p:strVal val="#ppt_x"/>
                                          </p:val>
                                        </p:tav>
                                      </p:tavLst>
                                    </p:anim>
                                    <p:anim calcmode="lin" valueType="num">
                                      <p:cBhvr additive="base">
                                        <p:cTn id="18" dur="500" fill="hold"/>
                                        <p:tgtEl>
                                          <p:spTgt spid="1141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2" grpId="0" animBg="1"/>
      <p:bldP spid="1141763" grpId="0" animBg="1"/>
      <p:bldP spid="11417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Text Box 2"/>
          <p:cNvSpPr txBox="1">
            <a:spLocks noChangeArrowheads="1"/>
          </p:cNvSpPr>
          <p:nvPr/>
        </p:nvSpPr>
        <p:spPr bwMode="auto">
          <a:xfrm>
            <a:off x="395290" y="620715"/>
            <a:ext cx="8277225" cy="2079625"/>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latin typeface="楷体_GB2312" pitchFamily="49" charset="-122"/>
                <a:ea typeface="楷体_GB2312" pitchFamily="49" charset="-122"/>
              </a:rPr>
              <a:t>(5) </a:t>
            </a:r>
            <a:r>
              <a:rPr lang="zh-CN" altLang="en-US" sz="3200">
                <a:latin typeface="楷体_GB2312" pitchFamily="49" charset="-122"/>
                <a:ea typeface="楷体_GB2312" pitchFamily="49" charset="-122"/>
              </a:rPr>
              <a:t>在Ｃ语言中，实参向对形参的数据传递是</a:t>
            </a:r>
            <a:r>
              <a:rPr lang="zh-CN" altLang="en-US" sz="3200">
                <a:ea typeface="楷体_GB2312" pitchFamily="49" charset="-122"/>
              </a:rPr>
              <a:t>“</a:t>
            </a:r>
            <a:r>
              <a:rPr lang="zh-CN" altLang="en-US" sz="3200">
                <a:latin typeface="楷体_GB2312" pitchFamily="49" charset="-122"/>
                <a:ea typeface="楷体_GB2312" pitchFamily="49" charset="-122"/>
              </a:rPr>
              <a:t>值传递</a:t>
            </a:r>
            <a:r>
              <a:rPr lang="zh-CN" altLang="en-US" sz="3200">
                <a:ea typeface="楷体_GB2312" pitchFamily="49" charset="-122"/>
              </a:rPr>
              <a:t>”</a:t>
            </a:r>
            <a:r>
              <a:rPr lang="zh-CN" altLang="en-US" sz="3200">
                <a:latin typeface="楷体_GB2312" pitchFamily="49" charset="-122"/>
                <a:ea typeface="楷体_GB2312" pitchFamily="49" charset="-122"/>
              </a:rPr>
              <a:t>，单向传递，只由实参传给形参，而不能由形参传回来给实参。在内存中，实参单元与形参单元是不同的单元。</a:t>
            </a:r>
            <a:r>
              <a:rPr lang="zh-CN" altLang="en-US" sz="2800"/>
              <a:t> </a:t>
            </a:r>
          </a:p>
        </p:txBody>
      </p:sp>
      <p:pic>
        <p:nvPicPr>
          <p:cNvPr id="1142787" name="Picture 3" descr="h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5" y="3213100"/>
            <a:ext cx="2879725" cy="2471738"/>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8FB94D60-2BC5-417B-AAFA-7AB077D6874D}" type="slidenum">
              <a:rPr lang="zh-CN" altLang="en-US" smtClean="0"/>
              <a:t>21</a:t>
            </a:fld>
            <a:endParaRPr lang="zh-CN" altLang="en-US"/>
          </a:p>
        </p:txBody>
      </p:sp>
    </p:spTree>
    <p:extLst>
      <p:ext uri="{BB962C8B-B14F-4D97-AF65-F5344CB8AC3E}">
        <p14:creationId xmlns:p14="http://schemas.microsoft.com/office/powerpoint/2010/main" val="3157762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142786"/>
                                        </p:tgtEl>
                                        <p:attrNameLst>
                                          <p:attrName>style.visibility</p:attrName>
                                        </p:attrNameLst>
                                      </p:cBhvr>
                                      <p:to>
                                        <p:strVal val="visible"/>
                                      </p:to>
                                    </p:set>
                                    <p:animEffect transition="in" filter="box(out)">
                                      <p:cBhvr>
                                        <p:cTn id="7" dur="500"/>
                                        <p:tgtEl>
                                          <p:spTgt spid="1142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142787"/>
                                        </p:tgtEl>
                                        <p:attrNameLst>
                                          <p:attrName>style.visibility</p:attrName>
                                        </p:attrNameLst>
                                      </p:cBhvr>
                                      <p:to>
                                        <p:strVal val="visible"/>
                                      </p:to>
                                    </p:set>
                                    <p:animEffect transition="in" filter="diamond(in)">
                                      <p:cBhvr>
                                        <p:cTn id="12" dur="2000"/>
                                        <p:tgtEl>
                                          <p:spTgt spid="1142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7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Text Box 2"/>
          <p:cNvSpPr txBox="1">
            <a:spLocks noChangeArrowheads="1"/>
          </p:cNvSpPr>
          <p:nvPr/>
        </p:nvSpPr>
        <p:spPr bwMode="auto">
          <a:xfrm>
            <a:off x="323850" y="188913"/>
            <a:ext cx="8497888" cy="3541712"/>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latin typeface="楷体_GB2312" pitchFamily="49" charset="-122"/>
                <a:ea typeface="楷体_GB2312" pitchFamily="49" charset="-122"/>
              </a:rPr>
              <a:t>在调用函数时，给形参分配存储单元，并将实参对应的值传递给形参，调用结束后，形参单元被释放，实参单元仍保留并维持原值。因此，在执行一个被调用函数时，形参的值如果发生改变，并不会改变主调函数的实参的值。例如，若在执行函数过程中ｘ和ｙ的值变为１０和１５，而ａ和ｂ仍为２和３。</a:t>
            </a:r>
          </a:p>
        </p:txBody>
      </p:sp>
      <p:pic>
        <p:nvPicPr>
          <p:cNvPr id="1143811" name="Picture 3" descr="h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60800"/>
            <a:ext cx="2844800" cy="245745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8FB94D60-2BC5-417B-AAFA-7AB077D6874D}" type="slidenum">
              <a:rPr lang="zh-CN" altLang="en-US" smtClean="0"/>
              <a:t>22</a:t>
            </a:fld>
            <a:endParaRPr lang="zh-CN" altLang="en-US"/>
          </a:p>
        </p:txBody>
      </p:sp>
    </p:spTree>
    <p:extLst>
      <p:ext uri="{BB962C8B-B14F-4D97-AF65-F5344CB8AC3E}">
        <p14:creationId xmlns:p14="http://schemas.microsoft.com/office/powerpoint/2010/main" val="2508909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childTnLst>
                                    <p:set>
                                      <p:cBhvr>
                                        <p:cTn id="6" dur="1" fill="hold">
                                          <p:stCondLst>
                                            <p:cond delay="0"/>
                                          </p:stCondLst>
                                        </p:cTn>
                                        <p:tgtEl>
                                          <p:spTgt spid="1143810"/>
                                        </p:tgtEl>
                                        <p:attrNameLst>
                                          <p:attrName>style.visibility</p:attrName>
                                        </p:attrNameLst>
                                      </p:cBhvr>
                                      <p:to>
                                        <p:strVal val="visible"/>
                                      </p:to>
                                    </p:set>
                                    <p:animEffect transition="in" filter="blinds(vertical)">
                                      <p:cBhvr>
                                        <p:cTn id="7" dur="500"/>
                                        <p:tgtEl>
                                          <p:spTgt spid="1143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1143811"/>
                                        </p:tgtEl>
                                        <p:attrNameLst>
                                          <p:attrName>style.visibility</p:attrName>
                                        </p:attrNameLst>
                                      </p:cBhvr>
                                      <p:to>
                                        <p:strVal val="visible"/>
                                      </p:to>
                                    </p:set>
                                    <p:animEffect transition="in" filter="diamond(out)">
                                      <p:cBhvr>
                                        <p:cTn id="12" dur="2000"/>
                                        <p:tgtEl>
                                          <p:spTgt spid="1143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ChangeArrowheads="1"/>
          </p:cNvSpPr>
          <p:nvPr/>
        </p:nvSpPr>
        <p:spPr bwMode="auto">
          <a:xfrm>
            <a:off x="107950" y="187327"/>
            <a:ext cx="4679950"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200" b="1">
                <a:effectLst>
                  <a:outerShdw blurRad="38100" dist="38100" dir="2700000" algn="tl">
                    <a:srgbClr val="C0C0C0"/>
                  </a:outerShdw>
                </a:effectLst>
                <a:latin typeface="宋体" pitchFamily="2" charset="-122"/>
              </a:rPr>
              <a:t>8.3.2 </a:t>
            </a:r>
            <a:r>
              <a:rPr kumimoji="1" lang="zh-CN" altLang="en-US" sz="3200" b="1">
                <a:effectLst>
                  <a:outerShdw blurRad="38100" dist="38100" dir="2700000" algn="tl">
                    <a:srgbClr val="C0C0C0"/>
                  </a:outerShdw>
                </a:effectLst>
                <a:latin typeface="宋体" pitchFamily="2" charset="-122"/>
              </a:rPr>
              <a:t>函数的返回值</a:t>
            </a:r>
          </a:p>
        </p:txBody>
      </p:sp>
      <p:sp>
        <p:nvSpPr>
          <p:cNvPr id="1144835" name="Text Box 3"/>
          <p:cNvSpPr txBox="1">
            <a:spLocks noChangeArrowheads="1"/>
          </p:cNvSpPr>
          <p:nvPr/>
        </p:nvSpPr>
        <p:spPr bwMode="auto">
          <a:xfrm>
            <a:off x="395290" y="1087440"/>
            <a:ext cx="8353425" cy="2486025"/>
          </a:xfrm>
          <a:prstGeom prst="rect">
            <a:avLst/>
          </a:prstGeom>
          <a:solidFill>
            <a:srgbClr val="F3F3F3"/>
          </a:solidFill>
          <a:ln w="9525">
            <a:noFill/>
            <a:miter lim="800000"/>
            <a:headEnd/>
            <a:tailEnd/>
          </a:ln>
          <a:effectLst>
            <a:outerShdw dist="107763" dir="18900000" algn="ctr" rotWithShape="0">
              <a:schemeClr val="bg2">
                <a:alpha val="50000"/>
              </a:schemeClr>
            </a:outerShdw>
          </a:effectLst>
        </p:spPr>
        <p:txBody>
          <a:bodyPr>
            <a:spAutoFit/>
          </a:bodyPr>
          <a:lstStyle/>
          <a:p>
            <a:pPr algn="l">
              <a:lnSpc>
                <a:spcPct val="140000"/>
              </a:lnSpc>
              <a:defRPr/>
            </a:pPr>
            <a:r>
              <a:rPr lang="zh-CN" altLang="en-US" sz="2800">
                <a:latin typeface="宋体" pitchFamily="2" charset="-122"/>
              </a:rPr>
              <a:t>通常，希望通过函数调用使主调函数能得到一个确定的值，这就是</a:t>
            </a:r>
            <a:r>
              <a:rPr lang="zh-CN" altLang="en-US" sz="2800" b="1">
                <a:solidFill>
                  <a:srgbClr val="006600"/>
                </a:solidFill>
                <a:latin typeface="宋体" pitchFamily="2" charset="-122"/>
              </a:rPr>
              <a:t>函数的返回值</a:t>
            </a:r>
            <a:r>
              <a:rPr lang="zh-CN" altLang="en-US" sz="2800">
                <a:latin typeface="宋体" pitchFamily="2" charset="-122"/>
              </a:rPr>
              <a:t>。例如，例</a:t>
            </a:r>
            <a:r>
              <a:rPr lang="en-US" altLang="zh-CN" sz="2800">
                <a:latin typeface="宋体" pitchFamily="2" charset="-122"/>
              </a:rPr>
              <a:t>8.</a:t>
            </a:r>
            <a:r>
              <a:rPr lang="zh-CN" altLang="en-US" sz="2800">
                <a:latin typeface="宋体" pitchFamily="2" charset="-122"/>
              </a:rPr>
              <a:t>２中，ｍａｘ（２，３）的值是３，ｍａｘ（５，２）的值是</a:t>
            </a:r>
            <a:r>
              <a:rPr lang="en-US" altLang="zh-CN" sz="2800">
                <a:latin typeface="宋体" pitchFamily="2" charset="-122"/>
              </a:rPr>
              <a:t>5</a:t>
            </a:r>
            <a:r>
              <a:rPr lang="zh-CN" altLang="en-US" sz="2800">
                <a:latin typeface="宋体" pitchFamily="2" charset="-122"/>
              </a:rPr>
              <a:t>。赋值语句将这个函数值赋给变量ｃ。 </a:t>
            </a:r>
          </a:p>
        </p:txBody>
      </p:sp>
      <p:sp>
        <p:nvSpPr>
          <p:cNvPr id="1144836" name="Text Box 4"/>
          <p:cNvSpPr txBox="1">
            <a:spLocks noChangeArrowheads="1"/>
          </p:cNvSpPr>
          <p:nvPr/>
        </p:nvSpPr>
        <p:spPr bwMode="auto">
          <a:xfrm>
            <a:off x="468315" y="3716340"/>
            <a:ext cx="5576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2"/>
                </a:solidFill>
                <a:ea typeface="楷体_GB2312" pitchFamily="49" charset="-122"/>
              </a:rPr>
              <a:t>关于函数返回值的一些说明：</a:t>
            </a:r>
            <a:r>
              <a:rPr lang="zh-CN" altLang="en-US" sz="2800"/>
              <a:t> </a:t>
            </a:r>
          </a:p>
        </p:txBody>
      </p:sp>
      <p:sp>
        <p:nvSpPr>
          <p:cNvPr id="1144837" name="Text Box 5"/>
          <p:cNvSpPr txBox="1">
            <a:spLocks noChangeArrowheads="1"/>
          </p:cNvSpPr>
          <p:nvPr/>
        </p:nvSpPr>
        <p:spPr bwMode="auto">
          <a:xfrm>
            <a:off x="322263" y="4508502"/>
            <a:ext cx="8642350" cy="1166813"/>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600" b="1">
                <a:solidFill>
                  <a:schemeClr val="accent2"/>
                </a:solidFill>
                <a:latin typeface="楷体_GB2312" pitchFamily="49" charset="-122"/>
                <a:ea typeface="楷体_GB2312" pitchFamily="49" charset="-122"/>
              </a:rPr>
              <a:t>(1)</a:t>
            </a:r>
            <a:r>
              <a:rPr lang="zh-CN" altLang="en-US" sz="3200" b="1">
                <a:solidFill>
                  <a:srgbClr val="CC0000"/>
                </a:solidFill>
                <a:latin typeface="楷体_GB2312" pitchFamily="49" charset="-122"/>
                <a:ea typeface="楷体_GB2312" pitchFamily="49" charset="-122"/>
              </a:rPr>
              <a:t>函数的返回值是通过函数中的</a:t>
            </a:r>
            <a:r>
              <a:rPr lang="en-US" altLang="zh-CN" sz="3200" b="1">
                <a:solidFill>
                  <a:srgbClr val="CC0000"/>
                </a:solidFill>
                <a:latin typeface="楷体_GB2312" pitchFamily="49" charset="-122"/>
                <a:ea typeface="楷体_GB2312" pitchFamily="49" charset="-122"/>
              </a:rPr>
              <a:t>return</a:t>
            </a:r>
            <a:r>
              <a:rPr lang="zh-CN" altLang="en-US" sz="3200" b="1">
                <a:solidFill>
                  <a:srgbClr val="CC0000"/>
                </a:solidFill>
                <a:latin typeface="楷体_GB2312" pitchFamily="49" charset="-122"/>
                <a:ea typeface="楷体_GB2312" pitchFamily="49" charset="-122"/>
              </a:rPr>
              <a:t>语句获得的。</a:t>
            </a:r>
            <a:endParaRPr lang="zh-CN" altLang="en-US" sz="320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23</a:t>
            </a:fld>
            <a:endParaRPr lang="zh-CN" altLang="en-US"/>
          </a:p>
        </p:txBody>
      </p:sp>
    </p:spTree>
    <p:extLst>
      <p:ext uri="{BB962C8B-B14F-4D97-AF65-F5344CB8AC3E}">
        <p14:creationId xmlns:p14="http://schemas.microsoft.com/office/powerpoint/2010/main" val="601396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44834"/>
                                        </p:tgtEl>
                                        <p:attrNameLst>
                                          <p:attrName>style.visibility</p:attrName>
                                        </p:attrNameLst>
                                      </p:cBhvr>
                                      <p:to>
                                        <p:strVal val="visible"/>
                                      </p:to>
                                    </p:set>
                                    <p:anim calcmode="lin" valueType="num">
                                      <p:cBhvr additive="base">
                                        <p:cTn id="7" dur="500" fill="hold"/>
                                        <p:tgtEl>
                                          <p:spTgt spid="1144834"/>
                                        </p:tgtEl>
                                        <p:attrNameLst>
                                          <p:attrName>ppt_x</p:attrName>
                                        </p:attrNameLst>
                                      </p:cBhvr>
                                      <p:tavLst>
                                        <p:tav tm="0">
                                          <p:val>
                                            <p:strVal val="0-#ppt_w/2"/>
                                          </p:val>
                                        </p:tav>
                                        <p:tav tm="100000">
                                          <p:val>
                                            <p:strVal val="#ppt_x"/>
                                          </p:val>
                                        </p:tav>
                                      </p:tavLst>
                                    </p:anim>
                                    <p:anim calcmode="lin" valueType="num">
                                      <p:cBhvr additive="base">
                                        <p:cTn id="8" dur="500" fill="hold"/>
                                        <p:tgtEl>
                                          <p:spTgt spid="11448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32" fill="hold" grpId="0" nodeType="clickEffect">
                                  <p:stCondLst>
                                    <p:cond delay="0"/>
                                  </p:stCondLst>
                                  <p:childTnLst>
                                    <p:set>
                                      <p:cBhvr>
                                        <p:cTn id="12" dur="1" fill="hold">
                                          <p:stCondLst>
                                            <p:cond delay="0"/>
                                          </p:stCondLst>
                                        </p:cTn>
                                        <p:tgtEl>
                                          <p:spTgt spid="1144835"/>
                                        </p:tgtEl>
                                        <p:attrNameLst>
                                          <p:attrName>style.visibility</p:attrName>
                                        </p:attrNameLst>
                                      </p:cBhvr>
                                      <p:to>
                                        <p:strVal val="visible"/>
                                      </p:to>
                                    </p:set>
                                    <p:animEffect transition="in" filter="diamond(out)">
                                      <p:cBhvr>
                                        <p:cTn id="13" dur="2000"/>
                                        <p:tgtEl>
                                          <p:spTgt spid="11448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44836"/>
                                        </p:tgtEl>
                                        <p:attrNameLst>
                                          <p:attrName>style.visibility</p:attrName>
                                        </p:attrNameLst>
                                      </p:cBhvr>
                                      <p:to>
                                        <p:strVal val="visible"/>
                                      </p:to>
                                    </p:set>
                                    <p:anim calcmode="lin" valueType="num">
                                      <p:cBhvr additive="base">
                                        <p:cTn id="18" dur="500" fill="hold"/>
                                        <p:tgtEl>
                                          <p:spTgt spid="1144836"/>
                                        </p:tgtEl>
                                        <p:attrNameLst>
                                          <p:attrName>ppt_x</p:attrName>
                                        </p:attrNameLst>
                                      </p:cBhvr>
                                      <p:tavLst>
                                        <p:tav tm="0">
                                          <p:val>
                                            <p:strVal val="0-#ppt_w/2"/>
                                          </p:val>
                                        </p:tav>
                                        <p:tav tm="100000">
                                          <p:val>
                                            <p:strVal val="#ppt_x"/>
                                          </p:val>
                                        </p:tav>
                                      </p:tavLst>
                                    </p:anim>
                                    <p:anim calcmode="lin" valueType="num">
                                      <p:cBhvr additive="base">
                                        <p:cTn id="19" dur="500" fill="hold"/>
                                        <p:tgtEl>
                                          <p:spTgt spid="114483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44837"/>
                                        </p:tgtEl>
                                        <p:attrNameLst>
                                          <p:attrName>style.visibility</p:attrName>
                                        </p:attrNameLst>
                                      </p:cBhvr>
                                      <p:to>
                                        <p:strVal val="visible"/>
                                      </p:to>
                                    </p:set>
                                    <p:anim calcmode="lin" valueType="num">
                                      <p:cBhvr additive="base">
                                        <p:cTn id="24" dur="500" fill="hold"/>
                                        <p:tgtEl>
                                          <p:spTgt spid="1144837"/>
                                        </p:tgtEl>
                                        <p:attrNameLst>
                                          <p:attrName>ppt_x</p:attrName>
                                        </p:attrNameLst>
                                      </p:cBhvr>
                                      <p:tavLst>
                                        <p:tav tm="0">
                                          <p:val>
                                            <p:strVal val="0-#ppt_w/2"/>
                                          </p:val>
                                        </p:tav>
                                        <p:tav tm="100000">
                                          <p:val>
                                            <p:strVal val="#ppt_x"/>
                                          </p:val>
                                        </p:tav>
                                      </p:tavLst>
                                    </p:anim>
                                    <p:anim calcmode="lin" valueType="num">
                                      <p:cBhvr additive="base">
                                        <p:cTn id="25" dur="500" fill="hold"/>
                                        <p:tgtEl>
                                          <p:spTgt spid="11448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4" grpId="0" autoUpdateAnimBg="0"/>
      <p:bldP spid="1144835" grpId="0" animBg="1"/>
      <p:bldP spid="1144836" grpId="0"/>
      <p:bldP spid="11448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Text Box 2"/>
          <p:cNvSpPr txBox="1">
            <a:spLocks noChangeArrowheads="1"/>
          </p:cNvSpPr>
          <p:nvPr/>
        </p:nvSpPr>
        <p:spPr bwMode="auto">
          <a:xfrm>
            <a:off x="250825" y="1852615"/>
            <a:ext cx="8642350" cy="1411287"/>
          </a:xfrm>
          <a:prstGeom prst="rect">
            <a:avLst/>
          </a:prstGeom>
          <a:solidFill>
            <a:srgbClr val="FFF3FF"/>
          </a:solidFill>
          <a:ln w="38100">
            <a:solidFill>
              <a:schemeClr val="bg1"/>
            </a:solidFill>
            <a:miter lim="800000"/>
            <a:headEnd/>
            <a:tailEnd/>
          </a:ln>
          <a:effectLst>
            <a:outerShdw dist="107763" dir="18900000" algn="ctr" rotWithShape="0">
              <a:schemeClr val="bg2">
                <a:alpha val="50000"/>
              </a:schemeClr>
            </a:outerShdw>
          </a:effectLst>
        </p:spPr>
        <p:txBody>
          <a:bodyPr>
            <a:spAutoFit/>
          </a:bodyPr>
          <a:lstStyle/>
          <a:p>
            <a:pPr algn="l">
              <a:defRPr/>
            </a:pPr>
            <a:r>
              <a:rPr lang="zh-CN" altLang="en-US" sz="2800">
                <a:latin typeface="楷体_GB2312" pitchFamily="49" charset="-122"/>
                <a:ea typeface="楷体_GB2312" pitchFamily="49" charset="-122"/>
              </a:rPr>
              <a:t>如果需要从被调用函数带回一个函数值供主调函数使用，被调用函数中必须包含</a:t>
            </a:r>
            <a:r>
              <a:rPr lang="en-US" altLang="zh-CN" sz="2800"/>
              <a:t>return</a:t>
            </a:r>
            <a:r>
              <a:rPr lang="zh-CN" altLang="en-US" sz="2800">
                <a:latin typeface="楷体_GB2312" pitchFamily="49" charset="-122"/>
                <a:ea typeface="楷体_GB2312" pitchFamily="49" charset="-122"/>
              </a:rPr>
              <a:t>语句。如果不需要从被调用函数带回函数值可以不要</a:t>
            </a:r>
            <a:r>
              <a:rPr lang="en-US" altLang="zh-CN" sz="2800"/>
              <a:t>return</a:t>
            </a:r>
            <a:r>
              <a:rPr lang="zh-CN" altLang="en-US" sz="2800">
                <a:latin typeface="楷体_GB2312" pitchFamily="49" charset="-122"/>
                <a:ea typeface="楷体_GB2312" pitchFamily="49" charset="-122"/>
              </a:rPr>
              <a:t>语句。</a:t>
            </a:r>
            <a:r>
              <a:rPr lang="zh-CN" altLang="en-US" sz="2800"/>
              <a:t> </a:t>
            </a:r>
          </a:p>
        </p:txBody>
      </p:sp>
      <p:sp>
        <p:nvSpPr>
          <p:cNvPr id="1145859" name="Text Box 3"/>
          <p:cNvSpPr txBox="1">
            <a:spLocks noChangeArrowheads="1"/>
          </p:cNvSpPr>
          <p:nvPr/>
        </p:nvSpPr>
        <p:spPr bwMode="auto">
          <a:xfrm>
            <a:off x="250825" y="3644900"/>
            <a:ext cx="8642350" cy="1898650"/>
          </a:xfrm>
          <a:prstGeom prst="rect">
            <a:avLst/>
          </a:prstGeom>
          <a:solidFill>
            <a:srgbClr val="FFF3FF"/>
          </a:solidFill>
          <a:ln w="38100">
            <a:solidFill>
              <a:schemeClr val="bg1"/>
            </a:solidFill>
            <a:miter lim="800000"/>
            <a:headEnd/>
            <a:tailEnd/>
          </a:ln>
          <a:effectLst>
            <a:outerShdw dist="107763" dir="18900000" algn="ctr" rotWithShape="0">
              <a:schemeClr val="bg2">
                <a:alpha val="50000"/>
              </a:schemeClr>
            </a:outerShdw>
          </a:effectLst>
        </p:spPr>
        <p:txBody>
          <a:bodyPr>
            <a:spAutoFit/>
          </a:bodyPr>
          <a:lstStyle/>
          <a:p>
            <a:pPr algn="l">
              <a:defRPr/>
            </a:pPr>
            <a:r>
              <a:rPr lang="zh-CN" altLang="en-US" sz="2800">
                <a:latin typeface="楷体_GB2312" pitchFamily="49" charset="-122"/>
                <a:ea typeface="楷体_GB2312" pitchFamily="49" charset="-122"/>
              </a:rPr>
              <a:t>一个函数中可以有一个以上的</a:t>
            </a:r>
            <a:r>
              <a:rPr lang="en-US" altLang="zh-CN" sz="2800"/>
              <a:t>return</a:t>
            </a:r>
            <a:r>
              <a:rPr lang="zh-CN" altLang="en-US" sz="2800">
                <a:latin typeface="楷体_GB2312" pitchFamily="49" charset="-122"/>
                <a:ea typeface="楷体_GB2312" pitchFamily="49" charset="-122"/>
              </a:rPr>
              <a:t>语句，执行到哪一个</a:t>
            </a:r>
            <a:r>
              <a:rPr lang="en-US" altLang="zh-CN" sz="2800"/>
              <a:t>return</a:t>
            </a:r>
            <a:r>
              <a:rPr lang="zh-CN" altLang="en-US" sz="2800">
                <a:latin typeface="楷体_GB2312" pitchFamily="49" charset="-122"/>
                <a:ea typeface="楷体_GB2312" pitchFamily="49" charset="-122"/>
              </a:rPr>
              <a:t>语句，哪一个语句起作用。</a:t>
            </a:r>
            <a:r>
              <a:rPr lang="en-US" altLang="zh-CN" sz="2800"/>
              <a:t>return</a:t>
            </a:r>
            <a:r>
              <a:rPr lang="zh-CN" altLang="en-US" sz="2800">
                <a:latin typeface="楷体_GB2312" pitchFamily="49" charset="-122"/>
                <a:ea typeface="楷体_GB2312" pitchFamily="49" charset="-122"/>
              </a:rPr>
              <a:t>语句后面的括弧也可以不要，</a:t>
            </a:r>
          </a:p>
          <a:p>
            <a:pPr algn="l">
              <a:defRPr/>
            </a:pPr>
            <a:r>
              <a:rPr lang="zh-CN" altLang="en-US" sz="3200" b="1">
                <a:solidFill>
                  <a:schemeClr val="accent2"/>
                </a:solidFill>
                <a:latin typeface="楷体_GB2312" pitchFamily="49" charset="-122"/>
                <a:ea typeface="楷体_GB2312" pitchFamily="49" charset="-122"/>
              </a:rPr>
              <a:t>如</a:t>
            </a:r>
            <a:r>
              <a:rPr lang="en-US" altLang="zh-CN" sz="3200" b="1">
                <a:solidFill>
                  <a:schemeClr val="accent2"/>
                </a:solidFill>
                <a:latin typeface="楷体_GB2312" pitchFamily="49" charset="-122"/>
                <a:ea typeface="楷体_GB2312" pitchFamily="49" charset="-122"/>
              </a:rPr>
              <a:t>: </a:t>
            </a:r>
            <a:r>
              <a:rPr lang="en-US" altLang="zh-CN" sz="3200" b="1">
                <a:solidFill>
                  <a:schemeClr val="accent2"/>
                </a:solidFill>
                <a:latin typeface="Times New Roman"/>
                <a:ea typeface="楷体_GB2312" pitchFamily="49" charset="-122"/>
              </a:rPr>
              <a:t>“</a:t>
            </a:r>
            <a:r>
              <a:rPr lang="en-US" altLang="zh-CN" sz="2800" b="1">
                <a:solidFill>
                  <a:schemeClr val="accent2"/>
                </a:solidFill>
              </a:rPr>
              <a:t>return</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ｚ</a:t>
            </a:r>
            <a:r>
              <a:rPr lang="en-US" altLang="zh-CN" sz="3200" b="1">
                <a:solidFill>
                  <a:schemeClr val="accent2"/>
                </a:solidFill>
                <a:latin typeface="楷体_GB2312" pitchFamily="49" charset="-122"/>
                <a:ea typeface="楷体_GB2312" pitchFamily="49" charset="-122"/>
              </a:rPr>
              <a:t>;</a:t>
            </a:r>
            <a:r>
              <a:rPr lang="en-US" altLang="zh-CN" sz="3200" b="1">
                <a:solidFill>
                  <a:schemeClr val="accent2"/>
                </a:solidFill>
                <a:latin typeface="Times New Roman"/>
                <a:ea typeface="楷体_GB2312" pitchFamily="49" charset="-122"/>
              </a:rPr>
              <a:t>”</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等价于 </a:t>
            </a:r>
            <a:r>
              <a:rPr lang="zh-CN" altLang="en-US" sz="3200" b="1">
                <a:solidFill>
                  <a:schemeClr val="accent2"/>
                </a:solidFill>
                <a:latin typeface="Times New Roman"/>
                <a:ea typeface="楷体_GB2312" pitchFamily="49" charset="-122"/>
              </a:rPr>
              <a:t>“</a:t>
            </a:r>
            <a:r>
              <a:rPr lang="en-US" altLang="zh-CN" sz="2800" b="1">
                <a:solidFill>
                  <a:schemeClr val="accent2"/>
                </a:solidFill>
              </a:rPr>
              <a:t>return </a:t>
            </a:r>
            <a:r>
              <a:rPr lang="zh-CN" altLang="en-US" sz="3200" b="1">
                <a:solidFill>
                  <a:schemeClr val="accent2"/>
                </a:solidFill>
                <a:latin typeface="楷体_GB2312" pitchFamily="49" charset="-122"/>
                <a:ea typeface="楷体_GB2312" pitchFamily="49" charset="-122"/>
              </a:rPr>
              <a:t>（ｚ）；</a:t>
            </a:r>
            <a:r>
              <a:rPr lang="zh-CN" altLang="en-US" sz="3200" b="1">
                <a:solidFill>
                  <a:schemeClr val="accent2"/>
                </a:solidFill>
                <a:latin typeface="Times New Roman"/>
                <a:ea typeface="楷体_GB2312" pitchFamily="49" charset="-122"/>
              </a:rPr>
              <a:t>”</a:t>
            </a:r>
            <a:r>
              <a:rPr lang="zh-CN" altLang="en-US" sz="3200">
                <a:latin typeface="楷体_GB2312" pitchFamily="49" charset="-122"/>
                <a:ea typeface="楷体_GB2312" pitchFamily="49" charset="-122"/>
              </a:rPr>
              <a:t> </a:t>
            </a:r>
            <a:r>
              <a:rPr lang="zh-CN" altLang="en-US" sz="2800"/>
              <a:t>　 </a:t>
            </a:r>
          </a:p>
        </p:txBody>
      </p:sp>
      <p:sp>
        <p:nvSpPr>
          <p:cNvPr id="1145860" name="Text Box 4"/>
          <p:cNvSpPr txBox="1">
            <a:spLocks noChangeArrowheads="1"/>
          </p:cNvSpPr>
          <p:nvPr/>
        </p:nvSpPr>
        <p:spPr bwMode="auto">
          <a:xfrm>
            <a:off x="250825" y="333375"/>
            <a:ext cx="8642350" cy="984250"/>
          </a:xfrm>
          <a:prstGeom prst="rect">
            <a:avLst/>
          </a:prstGeom>
          <a:solidFill>
            <a:srgbClr val="FFF3FF"/>
          </a:solidFill>
          <a:ln w="38100">
            <a:solidFill>
              <a:schemeClr val="bg1"/>
            </a:solidFill>
            <a:miter lim="800000"/>
            <a:headEnd/>
            <a:tailEnd/>
          </a:ln>
          <a:effectLst>
            <a:outerShdw dist="107763" dir="18900000" algn="ctr" rotWithShape="0">
              <a:schemeClr val="bg2">
                <a:alpha val="50000"/>
              </a:schemeClr>
            </a:outerShdw>
          </a:effectLst>
        </p:spPr>
        <p:txBody>
          <a:bodyPr>
            <a:spAutoFit/>
          </a:bodyPr>
          <a:lstStyle/>
          <a:p>
            <a:pPr algn="l">
              <a:defRPr/>
            </a:pPr>
            <a:r>
              <a:rPr lang="en-US" altLang="zh-CN" sz="2800">
                <a:latin typeface="楷体_GB2312" pitchFamily="49" charset="-122"/>
                <a:ea typeface="楷体_GB2312" pitchFamily="49" charset="-122"/>
              </a:rPr>
              <a:t>return</a:t>
            </a:r>
            <a:r>
              <a:rPr lang="zh-CN" altLang="en-US" sz="2800">
                <a:latin typeface="楷体_GB2312" pitchFamily="49" charset="-122"/>
                <a:ea typeface="楷体_GB2312" pitchFamily="49" charset="-122"/>
              </a:rPr>
              <a:t>语句将被调用函数中的一个确定值带回主调函数中去。见图</a:t>
            </a:r>
            <a:r>
              <a:rPr lang="en-US" altLang="zh-CN" sz="2800">
                <a:latin typeface="楷体_GB2312" pitchFamily="49" charset="-122"/>
                <a:ea typeface="楷体_GB2312" pitchFamily="49" charset="-122"/>
              </a:rPr>
              <a:t>8.2</a:t>
            </a:r>
            <a:r>
              <a:rPr lang="zh-CN" altLang="en-US" sz="2800">
                <a:latin typeface="楷体_GB2312" pitchFamily="49" charset="-122"/>
                <a:ea typeface="楷体_GB2312" pitchFamily="49" charset="-122"/>
              </a:rPr>
              <a:t>中从</a:t>
            </a:r>
            <a:r>
              <a:rPr lang="en-US" altLang="zh-CN" sz="2800">
                <a:latin typeface="楷体_GB2312" pitchFamily="49" charset="-122"/>
                <a:ea typeface="楷体_GB2312" pitchFamily="49" charset="-122"/>
              </a:rPr>
              <a:t>return</a:t>
            </a:r>
            <a:r>
              <a:rPr lang="zh-CN" altLang="en-US" sz="2800">
                <a:latin typeface="楷体_GB2312" pitchFamily="49" charset="-122"/>
                <a:ea typeface="楷体_GB2312" pitchFamily="49" charset="-122"/>
              </a:rPr>
              <a:t>语句返回的箭头。</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24</a:t>
            </a:fld>
            <a:endParaRPr lang="zh-CN" altLang="en-US"/>
          </a:p>
        </p:txBody>
      </p:sp>
    </p:spTree>
    <p:extLst>
      <p:ext uri="{BB962C8B-B14F-4D97-AF65-F5344CB8AC3E}">
        <p14:creationId xmlns:p14="http://schemas.microsoft.com/office/powerpoint/2010/main" val="2954054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145860"/>
                                        </p:tgtEl>
                                        <p:attrNameLst>
                                          <p:attrName>style.visibility</p:attrName>
                                        </p:attrNameLst>
                                      </p:cBhvr>
                                      <p:to>
                                        <p:strVal val="visible"/>
                                      </p:to>
                                    </p:set>
                                    <p:animEffect transition="in" filter="wheel(4)">
                                      <p:cBhvr>
                                        <p:cTn id="7" dur="500"/>
                                        <p:tgtEl>
                                          <p:spTgt spid="1145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145858"/>
                                        </p:tgtEl>
                                        <p:attrNameLst>
                                          <p:attrName>style.visibility</p:attrName>
                                        </p:attrNameLst>
                                      </p:cBhvr>
                                      <p:to>
                                        <p:strVal val="visible"/>
                                      </p:to>
                                    </p:set>
                                    <p:animEffect transition="in" filter="wheel(4)">
                                      <p:cBhvr>
                                        <p:cTn id="12" dur="500"/>
                                        <p:tgtEl>
                                          <p:spTgt spid="1145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1145859"/>
                                        </p:tgtEl>
                                        <p:attrNameLst>
                                          <p:attrName>style.visibility</p:attrName>
                                        </p:attrNameLst>
                                      </p:cBhvr>
                                      <p:to>
                                        <p:strVal val="visible"/>
                                      </p:to>
                                    </p:set>
                                    <p:animEffect transition="in" filter="wheel(4)">
                                      <p:cBhvr>
                                        <p:cTn id="17" dur="500"/>
                                        <p:tgtEl>
                                          <p:spTgt spid="1145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58" grpId="0" animBg="1"/>
      <p:bldP spid="1145859" grpId="0" animBg="1"/>
      <p:bldP spid="11458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Text Box 2"/>
          <p:cNvSpPr txBox="1">
            <a:spLocks noChangeArrowheads="1"/>
          </p:cNvSpPr>
          <p:nvPr/>
        </p:nvSpPr>
        <p:spPr bwMode="auto">
          <a:xfrm>
            <a:off x="250825" y="739775"/>
            <a:ext cx="8642350" cy="1104900"/>
          </a:xfrm>
          <a:prstGeom prst="rect">
            <a:avLst/>
          </a:prstGeom>
          <a:solidFill>
            <a:srgbClr val="FFF3FF"/>
          </a:solidFill>
          <a:ln w="38100">
            <a:solidFill>
              <a:schemeClr val="bg1"/>
            </a:solidFill>
            <a:miter lim="800000"/>
            <a:headEnd/>
            <a:tailEnd/>
          </a:ln>
          <a:effectLst>
            <a:outerShdw dist="107763" dir="18900000" algn="ctr" rotWithShape="0">
              <a:schemeClr val="bg2">
                <a:alpha val="50000"/>
              </a:schemeClr>
            </a:outerShdw>
          </a:effectLst>
        </p:spPr>
        <p:txBody>
          <a:bodyPr>
            <a:spAutoFit/>
          </a:bodyPr>
          <a:lstStyle/>
          <a:p>
            <a:pPr algn="l">
              <a:defRPr/>
            </a:pPr>
            <a:r>
              <a:rPr lang="en-US" altLang="zh-CN" sz="2800"/>
              <a:t>return</a:t>
            </a:r>
            <a:r>
              <a:rPr lang="zh-CN" altLang="en-US" sz="3200">
                <a:latin typeface="楷体_GB2312" pitchFamily="49" charset="-122"/>
                <a:ea typeface="楷体_GB2312" pitchFamily="49" charset="-122"/>
              </a:rPr>
              <a:t>后面的值可以是一个表达式。</a:t>
            </a:r>
          </a:p>
          <a:p>
            <a:pPr algn="l">
              <a:defRPr/>
            </a:pPr>
            <a:r>
              <a:rPr lang="zh-CN" altLang="en-US" sz="3200">
                <a:latin typeface="楷体_GB2312" pitchFamily="49" charset="-122"/>
                <a:ea typeface="楷体_GB2312" pitchFamily="49" charset="-122"/>
              </a:rPr>
              <a:t>例如，例</a:t>
            </a:r>
            <a:r>
              <a:rPr lang="en-US" altLang="zh-CN" sz="3200">
                <a:latin typeface="楷体_GB2312" pitchFamily="49" charset="-122"/>
                <a:ea typeface="楷体_GB2312" pitchFamily="49" charset="-122"/>
              </a:rPr>
              <a:t>8</a:t>
            </a:r>
            <a:r>
              <a:rPr lang="zh-CN" altLang="en-US" sz="3200">
                <a:latin typeface="楷体_GB2312" pitchFamily="49" charset="-122"/>
                <a:ea typeface="楷体_GB2312" pitchFamily="49" charset="-122"/>
              </a:rPr>
              <a:t>．２中的函数ｍａｘ可以改写成：</a:t>
            </a:r>
          </a:p>
        </p:txBody>
      </p:sp>
      <p:sp>
        <p:nvSpPr>
          <p:cNvPr id="1146883" name="Text Box 3"/>
          <p:cNvSpPr txBox="1">
            <a:spLocks noChangeArrowheads="1"/>
          </p:cNvSpPr>
          <p:nvPr/>
        </p:nvSpPr>
        <p:spPr bwMode="auto">
          <a:xfrm>
            <a:off x="514352" y="2254252"/>
            <a:ext cx="8018463" cy="2327275"/>
          </a:xfrm>
          <a:prstGeom prst="rect">
            <a:avLst/>
          </a:prstGeom>
          <a:solidFill>
            <a:schemeClr val="bg1"/>
          </a:solidFill>
          <a:ln w="38100">
            <a:solidFill>
              <a:srgbClr val="008000"/>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a:ea typeface="黑体" panose="02010609060101010101" pitchFamily="49" charset="-122"/>
              </a:rPr>
              <a:t>ｍａｘ（</a:t>
            </a:r>
            <a:r>
              <a:rPr lang="en-US" altLang="zh-CN" sz="3600" b="1">
                <a:ea typeface="黑体" panose="02010609060101010101" pitchFamily="49" charset="-122"/>
              </a:rPr>
              <a:t>int </a:t>
            </a:r>
            <a:r>
              <a:rPr lang="zh-CN" altLang="en-US" sz="3600" b="1">
                <a:ea typeface="黑体" panose="02010609060101010101" pitchFamily="49" charset="-122"/>
              </a:rPr>
              <a:t>ｘ，</a:t>
            </a:r>
            <a:r>
              <a:rPr lang="en-US" altLang="zh-CN" sz="3600" b="1">
                <a:ea typeface="黑体" panose="02010609060101010101" pitchFamily="49" charset="-122"/>
              </a:rPr>
              <a:t>int </a:t>
            </a:r>
            <a:r>
              <a:rPr lang="zh-CN" altLang="en-US" sz="3600" b="1">
                <a:ea typeface="黑体" panose="02010609060101010101" pitchFamily="49" charset="-122"/>
              </a:rPr>
              <a:t>ｙ）</a:t>
            </a:r>
          </a:p>
          <a:p>
            <a:pPr algn="l" eaLnBrk="1" hangingPunct="1"/>
            <a:r>
              <a:rPr lang="zh-CN" altLang="en-US" sz="3600" b="1">
                <a:ea typeface="黑体" panose="02010609060101010101" pitchFamily="49" charset="-122"/>
              </a:rPr>
              <a:t>｛</a:t>
            </a:r>
          </a:p>
          <a:p>
            <a:pPr algn="l" eaLnBrk="1" hangingPunct="1"/>
            <a:r>
              <a:rPr lang="zh-CN" altLang="en-US" sz="3600">
                <a:ea typeface="黑体" panose="02010609060101010101" pitchFamily="49" charset="-122"/>
              </a:rPr>
              <a:t>　</a:t>
            </a:r>
            <a:r>
              <a:rPr lang="zh-CN" altLang="en-US" sz="3600" b="1">
                <a:solidFill>
                  <a:schemeClr val="accent2"/>
                </a:solidFill>
                <a:ea typeface="黑体" panose="02010609060101010101" pitchFamily="49" charset="-122"/>
              </a:rPr>
              <a:t>ｒｅｔｕｒｎ</a:t>
            </a:r>
            <a:r>
              <a:rPr lang="zh-CN" altLang="en-US" sz="3600">
                <a:ea typeface="黑体" panose="02010609060101010101" pitchFamily="49" charset="-122"/>
              </a:rPr>
              <a:t>（</a:t>
            </a:r>
            <a:r>
              <a:rPr lang="zh-CN" altLang="en-US" sz="3600" b="1">
                <a:solidFill>
                  <a:schemeClr val="accent2"/>
                </a:solidFill>
                <a:ea typeface="黑体" panose="02010609060101010101" pitchFamily="49" charset="-122"/>
              </a:rPr>
              <a:t>ｘ＞ｙ？ｘ∶ｙ）；</a:t>
            </a:r>
          </a:p>
          <a:p>
            <a:pPr algn="l" eaLnBrk="1" hangingPunct="1"/>
            <a:r>
              <a:rPr lang="zh-CN" altLang="en-US" sz="3600">
                <a:ea typeface="黑体" panose="02010609060101010101" pitchFamily="49" charset="-122"/>
              </a:rPr>
              <a:t>  </a:t>
            </a:r>
            <a:r>
              <a:rPr lang="zh-CN" altLang="en-US" sz="3600" b="1">
                <a:ea typeface="黑体" panose="02010609060101010101" pitchFamily="49" charset="-122"/>
              </a:rPr>
              <a:t>｝</a:t>
            </a:r>
          </a:p>
        </p:txBody>
      </p:sp>
      <p:sp>
        <p:nvSpPr>
          <p:cNvPr id="1146884" name="Text Box 4"/>
          <p:cNvSpPr txBox="1">
            <a:spLocks noChangeArrowheads="1"/>
          </p:cNvSpPr>
          <p:nvPr/>
        </p:nvSpPr>
        <p:spPr bwMode="auto">
          <a:xfrm>
            <a:off x="250825" y="4783138"/>
            <a:ext cx="8642350" cy="1166812"/>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600" b="1">
                <a:solidFill>
                  <a:schemeClr val="accent2"/>
                </a:solidFill>
                <a:latin typeface="楷体_GB2312" pitchFamily="49" charset="-122"/>
                <a:ea typeface="楷体_GB2312" pitchFamily="49" charset="-122"/>
              </a:rPr>
              <a:t>(2)</a:t>
            </a:r>
            <a:r>
              <a:rPr lang="en-US" altLang="zh-CN" sz="2800"/>
              <a:t> </a:t>
            </a:r>
            <a:r>
              <a:rPr lang="zh-CN" altLang="en-US" sz="3200" b="1">
                <a:solidFill>
                  <a:srgbClr val="CC0000"/>
                </a:solidFill>
                <a:latin typeface="楷体_GB2312" pitchFamily="49" charset="-122"/>
                <a:ea typeface="楷体_GB2312" pitchFamily="49" charset="-122"/>
              </a:rPr>
              <a:t>函数的返回值应当属于某一个确定的类型，</a:t>
            </a:r>
            <a:r>
              <a:rPr lang="zh-CN" altLang="en-US" sz="3200" b="1">
                <a:latin typeface="楷体_GB2312" pitchFamily="49" charset="-122"/>
                <a:ea typeface="楷体_GB2312" pitchFamily="49" charset="-122"/>
              </a:rPr>
              <a:t>在定义函数时指定函数返回值的类型</a:t>
            </a:r>
            <a:r>
              <a:rPr lang="zh-CN" altLang="en-US" sz="3200" b="1">
                <a:solidFill>
                  <a:srgbClr val="CC0000"/>
                </a:solidFill>
                <a:latin typeface="楷体_GB2312" pitchFamily="49" charset="-122"/>
                <a:ea typeface="楷体_GB2312" pitchFamily="49" charset="-122"/>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25</a:t>
            </a:fld>
            <a:endParaRPr lang="zh-CN" altLang="en-US"/>
          </a:p>
        </p:txBody>
      </p:sp>
    </p:spTree>
    <p:extLst>
      <p:ext uri="{BB962C8B-B14F-4D97-AF65-F5344CB8AC3E}">
        <p14:creationId xmlns:p14="http://schemas.microsoft.com/office/powerpoint/2010/main" val="2407914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146882"/>
                                        </p:tgtEl>
                                        <p:attrNameLst>
                                          <p:attrName>style.visibility</p:attrName>
                                        </p:attrNameLst>
                                      </p:cBhvr>
                                      <p:to>
                                        <p:strVal val="visible"/>
                                      </p:to>
                                    </p:set>
                                    <p:animEffect transition="in" filter="wheel(4)">
                                      <p:cBhvr>
                                        <p:cTn id="7" dur="500"/>
                                        <p:tgtEl>
                                          <p:spTgt spid="1146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46883"/>
                                        </p:tgtEl>
                                        <p:attrNameLst>
                                          <p:attrName>style.visibility</p:attrName>
                                        </p:attrNameLst>
                                      </p:cBhvr>
                                      <p:to>
                                        <p:strVal val="visible"/>
                                      </p:to>
                                    </p:set>
                                    <p:animEffect transition="in" filter="checkerboard(across)">
                                      <p:cBhvr>
                                        <p:cTn id="12" dur="500"/>
                                        <p:tgtEl>
                                          <p:spTgt spid="1146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46884"/>
                                        </p:tgtEl>
                                        <p:attrNameLst>
                                          <p:attrName>style.visibility</p:attrName>
                                        </p:attrNameLst>
                                      </p:cBhvr>
                                      <p:to>
                                        <p:strVal val="visible"/>
                                      </p:to>
                                    </p:set>
                                    <p:anim calcmode="lin" valueType="num">
                                      <p:cBhvr additive="base">
                                        <p:cTn id="17" dur="500" fill="hold"/>
                                        <p:tgtEl>
                                          <p:spTgt spid="1146884"/>
                                        </p:tgtEl>
                                        <p:attrNameLst>
                                          <p:attrName>ppt_x</p:attrName>
                                        </p:attrNameLst>
                                      </p:cBhvr>
                                      <p:tavLst>
                                        <p:tav tm="0">
                                          <p:val>
                                            <p:strVal val="0-#ppt_w/2"/>
                                          </p:val>
                                        </p:tav>
                                        <p:tav tm="100000">
                                          <p:val>
                                            <p:strVal val="#ppt_x"/>
                                          </p:val>
                                        </p:tav>
                                      </p:tavLst>
                                    </p:anim>
                                    <p:anim calcmode="lin" valueType="num">
                                      <p:cBhvr additive="base">
                                        <p:cTn id="18" dur="500" fill="hold"/>
                                        <p:tgtEl>
                                          <p:spTgt spid="11468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882" grpId="0" animBg="1"/>
      <p:bldP spid="1146883" grpId="0" animBg="1"/>
      <p:bldP spid="11468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Text Box 2"/>
          <p:cNvSpPr txBox="1">
            <a:spLocks noChangeArrowheads="1"/>
          </p:cNvSpPr>
          <p:nvPr/>
        </p:nvSpPr>
        <p:spPr bwMode="auto">
          <a:xfrm>
            <a:off x="142877" y="260352"/>
            <a:ext cx="8893175" cy="2327275"/>
          </a:xfrm>
          <a:prstGeom prst="rect">
            <a:avLst/>
          </a:prstGeom>
          <a:solidFill>
            <a:srgbClr val="FFF3FF"/>
          </a:solidFill>
          <a:ln w="38100">
            <a:solidFill>
              <a:schemeClr val="bg1"/>
            </a:solidFill>
            <a:miter lim="800000"/>
            <a:headEnd/>
            <a:tailEnd/>
          </a:ln>
          <a:effectLst>
            <a:outerShdw dist="107763" dir="18900000" algn="ctr" rotWithShape="0">
              <a:schemeClr val="bg2">
                <a:alpha val="50000"/>
              </a:schemeClr>
            </a:outerShdw>
          </a:effectLst>
        </p:spPr>
        <p:txBody>
          <a:bodyPr>
            <a:spAutoFit/>
          </a:bodyPr>
          <a:lstStyle/>
          <a:p>
            <a:pPr algn="l">
              <a:lnSpc>
                <a:spcPct val="120000"/>
              </a:lnSpc>
              <a:defRPr/>
            </a:pPr>
            <a:r>
              <a:rPr lang="zh-CN" altLang="en-US" sz="3600" b="1">
                <a:solidFill>
                  <a:srgbClr val="006600"/>
                </a:solidFill>
                <a:latin typeface="黑体" pitchFamily="2" charset="-122"/>
                <a:ea typeface="黑体" pitchFamily="2" charset="-122"/>
              </a:rPr>
              <a:t>例如</a:t>
            </a:r>
            <a:r>
              <a:rPr lang="en-US" altLang="zh-CN" sz="3600" b="1">
                <a:solidFill>
                  <a:srgbClr val="006600"/>
                </a:solidFill>
                <a:latin typeface="黑体" pitchFamily="2" charset="-122"/>
                <a:ea typeface="黑体" pitchFamily="2" charset="-122"/>
              </a:rPr>
              <a:t>:</a:t>
            </a:r>
            <a:r>
              <a:rPr lang="zh-CN" altLang="en-US" sz="3600" b="1">
                <a:solidFill>
                  <a:srgbClr val="006600"/>
                </a:solidFill>
                <a:latin typeface="黑体" pitchFamily="2" charset="-122"/>
                <a:ea typeface="黑体" pitchFamily="2" charset="-122"/>
              </a:rPr>
              <a:t>下面是</a:t>
            </a:r>
            <a:r>
              <a:rPr lang="en-US" altLang="zh-CN" sz="3600" b="1">
                <a:solidFill>
                  <a:srgbClr val="006600"/>
                </a:solidFill>
                <a:latin typeface="黑体" pitchFamily="2" charset="-122"/>
                <a:ea typeface="黑体" pitchFamily="2" charset="-122"/>
              </a:rPr>
              <a:t>3</a:t>
            </a:r>
            <a:r>
              <a:rPr lang="zh-CN" altLang="en-US" sz="3600" b="1">
                <a:solidFill>
                  <a:srgbClr val="006600"/>
                </a:solidFill>
                <a:latin typeface="黑体" pitchFamily="2" charset="-122"/>
                <a:ea typeface="黑体" pitchFamily="2" charset="-122"/>
              </a:rPr>
              <a:t>个函数的首行：</a:t>
            </a:r>
          </a:p>
          <a:p>
            <a:pPr algn="l">
              <a:lnSpc>
                <a:spcPct val="120000"/>
              </a:lnSpc>
              <a:defRPr/>
            </a:pPr>
            <a:r>
              <a:rPr lang="en-US" altLang="zh-CN" sz="2800" b="1">
                <a:solidFill>
                  <a:srgbClr val="CC0000"/>
                </a:solidFill>
                <a:ea typeface="楷体_GB2312" pitchFamily="49" charset="-122"/>
              </a:rPr>
              <a:t>int </a:t>
            </a:r>
            <a:r>
              <a:rPr lang="en-US" altLang="zh-CN" sz="2800">
                <a:ea typeface="楷体_GB2312" pitchFamily="49" charset="-122"/>
              </a:rPr>
              <a:t>  </a:t>
            </a:r>
            <a:r>
              <a:rPr lang="en-US" altLang="zh-CN" sz="2800" b="1">
                <a:solidFill>
                  <a:schemeClr val="accent2"/>
                </a:solidFill>
                <a:ea typeface="楷体_GB2312" pitchFamily="49" charset="-122"/>
              </a:rPr>
              <a:t>max</a:t>
            </a:r>
            <a:r>
              <a:rPr lang="zh-CN" altLang="en-US" sz="2800">
                <a:ea typeface="楷体_GB2312" pitchFamily="49" charset="-122"/>
              </a:rPr>
              <a:t>（</a:t>
            </a:r>
            <a:r>
              <a:rPr lang="en-US" altLang="zh-CN" sz="2800">
                <a:ea typeface="楷体_GB2312" pitchFamily="49" charset="-122"/>
              </a:rPr>
              <a:t>float </a:t>
            </a:r>
            <a:r>
              <a:rPr lang="zh-CN" altLang="en-US" sz="2800">
                <a:ea typeface="楷体_GB2312" pitchFamily="49" charset="-122"/>
              </a:rPr>
              <a:t>ｘ，</a:t>
            </a:r>
            <a:r>
              <a:rPr lang="en-US" altLang="zh-CN" sz="2800">
                <a:ea typeface="楷体_GB2312" pitchFamily="49" charset="-122"/>
              </a:rPr>
              <a:t>float </a:t>
            </a:r>
            <a:r>
              <a:rPr lang="zh-CN" altLang="en-US" sz="2800">
                <a:ea typeface="楷体_GB2312" pitchFamily="49" charset="-122"/>
              </a:rPr>
              <a:t>ｙ）      </a:t>
            </a:r>
            <a:r>
              <a:rPr lang="en-US" altLang="zh-CN" sz="2800">
                <a:solidFill>
                  <a:schemeClr val="accent2"/>
                </a:solidFill>
                <a:ea typeface="楷体_GB2312" pitchFamily="49" charset="-122"/>
              </a:rPr>
              <a:t>/* </a:t>
            </a:r>
            <a:r>
              <a:rPr lang="zh-CN" altLang="en-US" sz="2800">
                <a:solidFill>
                  <a:schemeClr val="accent2"/>
                </a:solidFill>
                <a:ea typeface="楷体_GB2312" pitchFamily="49" charset="-122"/>
              </a:rPr>
              <a:t>函数值为整型 *</a:t>
            </a:r>
            <a:r>
              <a:rPr lang="en-US" altLang="zh-CN" sz="2800">
                <a:solidFill>
                  <a:schemeClr val="accent2"/>
                </a:solidFill>
                <a:ea typeface="楷体_GB2312" pitchFamily="49" charset="-122"/>
              </a:rPr>
              <a:t>/</a:t>
            </a:r>
          </a:p>
          <a:p>
            <a:pPr algn="l">
              <a:lnSpc>
                <a:spcPct val="120000"/>
              </a:lnSpc>
              <a:defRPr/>
            </a:pPr>
            <a:r>
              <a:rPr lang="en-US" altLang="zh-CN" sz="2800" b="1">
                <a:solidFill>
                  <a:srgbClr val="CC0000"/>
                </a:solidFill>
                <a:ea typeface="楷体_GB2312" pitchFamily="49" charset="-122"/>
              </a:rPr>
              <a:t>char</a:t>
            </a:r>
            <a:r>
              <a:rPr lang="en-US" altLang="zh-CN" sz="2800">
                <a:ea typeface="楷体_GB2312" pitchFamily="49" charset="-122"/>
              </a:rPr>
              <a:t>   </a:t>
            </a:r>
            <a:r>
              <a:rPr lang="en-US" altLang="zh-CN" sz="2800" b="1">
                <a:solidFill>
                  <a:schemeClr val="accent2"/>
                </a:solidFill>
                <a:ea typeface="楷体_GB2312" pitchFamily="49" charset="-122"/>
              </a:rPr>
              <a:t>letter</a:t>
            </a:r>
            <a:r>
              <a:rPr lang="zh-CN" altLang="en-US" sz="2800">
                <a:ea typeface="楷体_GB2312" pitchFamily="49" charset="-122"/>
              </a:rPr>
              <a:t>（</a:t>
            </a:r>
            <a:r>
              <a:rPr lang="en-US" altLang="zh-CN" sz="2800">
                <a:ea typeface="楷体_GB2312" pitchFamily="49" charset="-122"/>
              </a:rPr>
              <a:t>char c1</a:t>
            </a:r>
            <a:r>
              <a:rPr lang="zh-CN" altLang="en-US" sz="2800">
                <a:ea typeface="楷体_GB2312" pitchFamily="49" charset="-122"/>
              </a:rPr>
              <a:t>，</a:t>
            </a:r>
            <a:r>
              <a:rPr lang="en-US" altLang="zh-CN" sz="2800">
                <a:ea typeface="楷体_GB2312" pitchFamily="49" charset="-122"/>
              </a:rPr>
              <a:t>char c2</a:t>
            </a:r>
            <a:r>
              <a:rPr lang="zh-CN" altLang="en-US" sz="2800">
                <a:ea typeface="楷体_GB2312" pitchFamily="49" charset="-122"/>
              </a:rPr>
              <a:t>）   </a:t>
            </a:r>
            <a:r>
              <a:rPr lang="en-US" altLang="zh-CN" sz="2800">
                <a:ea typeface="楷体_GB2312" pitchFamily="49" charset="-122"/>
              </a:rPr>
              <a:t>/* </a:t>
            </a:r>
            <a:r>
              <a:rPr lang="zh-CN" altLang="en-US" sz="2800">
                <a:ea typeface="楷体_GB2312" pitchFamily="49" charset="-122"/>
              </a:rPr>
              <a:t>函数值为字符型 *</a:t>
            </a:r>
            <a:r>
              <a:rPr lang="en-US" altLang="zh-CN" sz="2800">
                <a:ea typeface="楷体_GB2312" pitchFamily="49" charset="-122"/>
              </a:rPr>
              <a:t>/ </a:t>
            </a:r>
          </a:p>
          <a:p>
            <a:pPr algn="l">
              <a:lnSpc>
                <a:spcPct val="120000"/>
              </a:lnSpc>
              <a:defRPr/>
            </a:pPr>
            <a:r>
              <a:rPr lang="en-US" altLang="zh-CN" sz="2800" b="1">
                <a:solidFill>
                  <a:srgbClr val="CC0000"/>
                </a:solidFill>
                <a:ea typeface="楷体_GB2312" pitchFamily="49" charset="-122"/>
              </a:rPr>
              <a:t>double</a:t>
            </a:r>
            <a:r>
              <a:rPr lang="en-US" altLang="zh-CN" sz="2800">
                <a:ea typeface="楷体_GB2312" pitchFamily="49" charset="-122"/>
              </a:rPr>
              <a:t>  </a:t>
            </a:r>
            <a:r>
              <a:rPr lang="en-US" altLang="zh-CN" sz="2800" b="1">
                <a:solidFill>
                  <a:schemeClr val="accent2"/>
                </a:solidFill>
                <a:ea typeface="楷体_GB2312" pitchFamily="49" charset="-122"/>
              </a:rPr>
              <a:t>min</a:t>
            </a:r>
            <a:r>
              <a:rPr lang="zh-CN" altLang="en-US" sz="2800">
                <a:ea typeface="楷体_GB2312" pitchFamily="49" charset="-122"/>
              </a:rPr>
              <a:t>（</a:t>
            </a:r>
            <a:r>
              <a:rPr lang="en-US" altLang="zh-CN" sz="2800">
                <a:ea typeface="楷体_GB2312" pitchFamily="49" charset="-122"/>
              </a:rPr>
              <a:t>int </a:t>
            </a:r>
            <a:r>
              <a:rPr lang="zh-CN" altLang="en-US" sz="2800">
                <a:ea typeface="楷体_GB2312" pitchFamily="49" charset="-122"/>
              </a:rPr>
              <a:t>ｘ，</a:t>
            </a:r>
            <a:r>
              <a:rPr lang="en-US" altLang="zh-CN" sz="2800">
                <a:ea typeface="楷体_GB2312" pitchFamily="49" charset="-122"/>
              </a:rPr>
              <a:t>int </a:t>
            </a:r>
            <a:r>
              <a:rPr lang="zh-CN" altLang="en-US" sz="2800">
                <a:ea typeface="楷体_GB2312" pitchFamily="49" charset="-122"/>
              </a:rPr>
              <a:t>ｙ）      </a:t>
            </a:r>
            <a:r>
              <a:rPr lang="en-US" altLang="zh-CN" sz="2800">
                <a:solidFill>
                  <a:srgbClr val="FF6600"/>
                </a:solidFill>
                <a:ea typeface="楷体_GB2312" pitchFamily="49" charset="-122"/>
              </a:rPr>
              <a:t>/* </a:t>
            </a:r>
            <a:r>
              <a:rPr lang="zh-CN" altLang="en-US" sz="2800">
                <a:solidFill>
                  <a:srgbClr val="FF6600"/>
                </a:solidFill>
                <a:ea typeface="楷体_GB2312" pitchFamily="49" charset="-122"/>
              </a:rPr>
              <a:t>函数值为双精度型 *</a:t>
            </a:r>
            <a:r>
              <a:rPr lang="en-US" altLang="zh-CN" sz="2800">
                <a:solidFill>
                  <a:srgbClr val="FF6600"/>
                </a:solidFill>
                <a:ea typeface="楷体_GB2312" pitchFamily="49" charset="-122"/>
              </a:rPr>
              <a:t>/</a:t>
            </a:r>
          </a:p>
        </p:txBody>
      </p:sp>
      <p:sp>
        <p:nvSpPr>
          <p:cNvPr id="1147907" name="Text Box 3"/>
          <p:cNvSpPr txBox="1">
            <a:spLocks noChangeArrowheads="1"/>
          </p:cNvSpPr>
          <p:nvPr/>
        </p:nvSpPr>
        <p:spPr bwMode="auto">
          <a:xfrm>
            <a:off x="250825" y="2781301"/>
            <a:ext cx="8642350" cy="1643527"/>
          </a:xfrm>
          <a:prstGeom prst="rect">
            <a:avLst/>
          </a:prstGeom>
          <a:solidFill>
            <a:srgbClr val="FFF3FF"/>
          </a:solidFill>
          <a:ln w="38100">
            <a:solidFill>
              <a:schemeClr val="tx1"/>
            </a:solidFill>
            <a:miter lim="800000"/>
            <a:headEnd/>
            <a:tailEnd/>
          </a:ln>
          <a:effectLst>
            <a:outerShdw dist="107763" dir="18900000" algn="ctr" rotWithShape="0">
              <a:schemeClr val="bg2">
                <a:alpha val="50000"/>
              </a:schemeClr>
            </a:outerShdw>
          </a:effectLst>
        </p:spPr>
        <p:txBody>
          <a:bodyPr>
            <a:spAutoFit/>
          </a:bodyPr>
          <a:lstStyle/>
          <a:p>
            <a:pPr algn="l">
              <a:lnSpc>
                <a:spcPct val="120000"/>
              </a:lnSpc>
              <a:defRPr/>
            </a:pPr>
            <a:r>
              <a:rPr lang="zh-CN" altLang="en-US" sz="2800" dirty="0">
                <a:latin typeface="楷体_GB2312" pitchFamily="49" charset="-122"/>
                <a:ea typeface="楷体_GB2312" pitchFamily="49" charset="-122"/>
              </a:rPr>
              <a:t>在Ｃ语言中，凡不加类型说明的函数，自动按整型处理。例</a:t>
            </a:r>
            <a:r>
              <a:rPr lang="en-US" altLang="zh-CN" sz="2800" dirty="0">
                <a:latin typeface="楷体_GB2312" pitchFamily="49" charset="-122"/>
                <a:ea typeface="楷体_GB2312" pitchFamily="49" charset="-122"/>
              </a:rPr>
              <a:t>8.</a:t>
            </a:r>
            <a:r>
              <a:rPr lang="zh-CN" altLang="en-US" sz="2800" dirty="0">
                <a:latin typeface="楷体_GB2312" pitchFamily="49" charset="-122"/>
                <a:ea typeface="楷体_GB2312" pitchFamily="49" charset="-122"/>
              </a:rPr>
              <a:t>２中的ｍａｘ函数首行的函数类型</a:t>
            </a:r>
            <a:r>
              <a:rPr lang="en-US" altLang="zh-CN" sz="2800" dirty="0" err="1">
                <a:latin typeface="楷体_GB2312" pitchFamily="49" charset="-122"/>
                <a:ea typeface="楷体_GB2312" pitchFamily="49" charset="-122"/>
              </a:rPr>
              <a:t>int</a:t>
            </a:r>
            <a:r>
              <a:rPr lang="zh-CN" altLang="en-US" sz="2800" dirty="0">
                <a:latin typeface="楷体_GB2312" pitchFamily="49" charset="-122"/>
                <a:ea typeface="楷体_GB2312" pitchFamily="49" charset="-122"/>
              </a:rPr>
              <a:t>可以省写。建议在定义时对所有函数都指定函数类型。</a:t>
            </a:r>
            <a:r>
              <a:rPr lang="zh-CN" altLang="en-US" sz="2800" dirty="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26</a:t>
            </a:fld>
            <a:endParaRPr lang="zh-CN" altLang="en-US"/>
          </a:p>
        </p:txBody>
      </p:sp>
    </p:spTree>
    <p:extLst>
      <p:ext uri="{BB962C8B-B14F-4D97-AF65-F5344CB8AC3E}">
        <p14:creationId xmlns:p14="http://schemas.microsoft.com/office/powerpoint/2010/main" val="2233670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147906"/>
                                        </p:tgtEl>
                                        <p:attrNameLst>
                                          <p:attrName>style.visibility</p:attrName>
                                        </p:attrNameLst>
                                      </p:cBhvr>
                                      <p:to>
                                        <p:strVal val="visible"/>
                                      </p:to>
                                    </p:set>
                                    <p:animEffect transition="in" filter="wheel(4)">
                                      <p:cBhvr>
                                        <p:cTn id="7" dur="500"/>
                                        <p:tgtEl>
                                          <p:spTgt spid="1147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147907"/>
                                        </p:tgtEl>
                                        <p:attrNameLst>
                                          <p:attrName>style.visibility</p:attrName>
                                        </p:attrNameLst>
                                      </p:cBhvr>
                                      <p:to>
                                        <p:strVal val="visible"/>
                                      </p:to>
                                    </p:set>
                                    <p:animEffect transition="in" filter="wheel(4)">
                                      <p:cBhvr>
                                        <p:cTn id="12" dur="500"/>
                                        <p:tgtEl>
                                          <p:spTgt spid="1147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906" grpId="0" animBg="1"/>
      <p:bldP spid="114790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Text Box 2"/>
          <p:cNvSpPr txBox="1">
            <a:spLocks noChangeArrowheads="1"/>
          </p:cNvSpPr>
          <p:nvPr/>
        </p:nvSpPr>
        <p:spPr bwMode="auto">
          <a:xfrm>
            <a:off x="250825" y="333375"/>
            <a:ext cx="8642350" cy="1104900"/>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chemeClr val="accent2"/>
                </a:solidFill>
                <a:latin typeface="楷体_GB2312" pitchFamily="49" charset="-122"/>
                <a:ea typeface="楷体_GB2312" pitchFamily="49" charset="-122"/>
              </a:rPr>
              <a:t>（</a:t>
            </a:r>
            <a:r>
              <a:rPr lang="en-US" altLang="zh-CN" sz="3200" b="1">
                <a:solidFill>
                  <a:schemeClr val="accent2"/>
                </a:solidFill>
                <a:latin typeface="楷体_GB2312" pitchFamily="49" charset="-122"/>
                <a:ea typeface="楷体_GB2312" pitchFamily="49" charset="-122"/>
              </a:rPr>
              <a:t>3</a:t>
            </a:r>
            <a:r>
              <a:rPr lang="zh-CN" altLang="en-US" sz="3200" b="1">
                <a:solidFill>
                  <a:schemeClr val="accent2"/>
                </a:solidFill>
                <a:latin typeface="楷体_GB2312" pitchFamily="49" charset="-122"/>
                <a:ea typeface="楷体_GB2312" pitchFamily="49" charset="-122"/>
              </a:rPr>
              <a:t>）</a:t>
            </a:r>
            <a:r>
              <a:rPr lang="zh-CN" altLang="en-US" sz="3200" b="1">
                <a:latin typeface="楷体_GB2312" pitchFamily="49" charset="-122"/>
                <a:ea typeface="楷体_GB2312" pitchFamily="49" charset="-122"/>
              </a:rPr>
              <a:t>在定义函数时指定的函数类型一般应该和</a:t>
            </a:r>
            <a:r>
              <a:rPr lang="en-US" altLang="zh-CN" sz="3200" b="1">
                <a:latin typeface="楷体_GB2312" pitchFamily="49" charset="-122"/>
                <a:ea typeface="楷体_GB2312" pitchFamily="49" charset="-122"/>
              </a:rPr>
              <a:t>return</a:t>
            </a:r>
            <a:r>
              <a:rPr lang="zh-CN" altLang="en-US" sz="3200" b="1">
                <a:latin typeface="楷体_GB2312" pitchFamily="49" charset="-122"/>
                <a:ea typeface="楷体_GB2312" pitchFamily="49" charset="-122"/>
              </a:rPr>
              <a:t>语句中的表达式类型一致。</a:t>
            </a:r>
          </a:p>
        </p:txBody>
      </p:sp>
      <p:sp>
        <p:nvSpPr>
          <p:cNvPr id="1148931" name="Text Box 3"/>
          <p:cNvSpPr txBox="1">
            <a:spLocks noChangeArrowheads="1"/>
          </p:cNvSpPr>
          <p:nvPr/>
        </p:nvSpPr>
        <p:spPr bwMode="auto">
          <a:xfrm>
            <a:off x="250825" y="1700213"/>
            <a:ext cx="8642350" cy="1668462"/>
          </a:xfrm>
          <a:prstGeom prst="rect">
            <a:avLst/>
          </a:prstGeom>
          <a:solidFill>
            <a:srgbClr val="FFF3FF"/>
          </a:solidFill>
          <a:ln w="38100">
            <a:solidFill>
              <a:schemeClr val="bg1"/>
            </a:solidFill>
            <a:miter lim="800000"/>
            <a:headEnd/>
            <a:tailEnd/>
          </a:ln>
          <a:effectLst>
            <a:outerShdw dist="107763" dir="18900000" algn="ctr" rotWithShape="0">
              <a:schemeClr val="bg2">
                <a:alpha val="50000"/>
              </a:schemeClr>
            </a:outerShdw>
          </a:effectLst>
        </p:spPr>
        <p:txBody>
          <a:bodyPr>
            <a:spAutoFit/>
          </a:bodyPr>
          <a:lstStyle/>
          <a:p>
            <a:pPr algn="l">
              <a:lnSpc>
                <a:spcPct val="120000"/>
              </a:lnSpc>
              <a:defRPr/>
            </a:pPr>
            <a:r>
              <a:rPr lang="zh-CN" altLang="en-US" sz="2800">
                <a:ea typeface="楷体_GB2312" pitchFamily="49" charset="-122"/>
              </a:rPr>
              <a:t>如果函数值的类型和</a:t>
            </a:r>
            <a:r>
              <a:rPr lang="en-US" altLang="zh-CN" sz="2800">
                <a:ea typeface="楷体_GB2312" pitchFamily="49" charset="-122"/>
              </a:rPr>
              <a:t>return</a:t>
            </a:r>
            <a:r>
              <a:rPr lang="zh-CN" altLang="en-US" sz="2800">
                <a:ea typeface="楷体_GB2312" pitchFamily="49" charset="-122"/>
              </a:rPr>
              <a:t>语句中表达式的值不一致，则以函数类型为准。对数值型数据，可以自动进行类型转换。即函数类型决定返回值的类型。</a:t>
            </a:r>
            <a:r>
              <a:rPr lang="zh-CN" altLang="en-US" sz="2800"/>
              <a:t> </a:t>
            </a:r>
          </a:p>
        </p:txBody>
      </p:sp>
      <p:sp>
        <p:nvSpPr>
          <p:cNvPr id="1148932" name="Text Box 4"/>
          <p:cNvSpPr txBox="1">
            <a:spLocks noChangeArrowheads="1"/>
          </p:cNvSpPr>
          <p:nvPr/>
        </p:nvSpPr>
        <p:spPr bwMode="auto">
          <a:xfrm>
            <a:off x="250825" y="3644900"/>
            <a:ext cx="8642350" cy="2566988"/>
          </a:xfrm>
          <a:prstGeom prst="rect">
            <a:avLst/>
          </a:prstGeom>
          <a:solidFill>
            <a:srgbClr val="EDFFED"/>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chemeClr val="accent2"/>
                </a:solidFill>
                <a:latin typeface="楷体_GB2312" pitchFamily="49" charset="-122"/>
                <a:ea typeface="楷体_GB2312" pitchFamily="49" charset="-122"/>
              </a:rPr>
              <a:t>（</a:t>
            </a:r>
            <a:r>
              <a:rPr lang="en-US" altLang="zh-CN" sz="3200" b="1">
                <a:solidFill>
                  <a:schemeClr val="accent2"/>
                </a:solidFill>
                <a:latin typeface="楷体_GB2312" pitchFamily="49" charset="-122"/>
                <a:ea typeface="楷体_GB2312" pitchFamily="49" charset="-122"/>
              </a:rPr>
              <a:t>4</a:t>
            </a:r>
            <a:r>
              <a:rPr lang="zh-CN" altLang="en-US" sz="3200" b="1">
                <a:solidFill>
                  <a:schemeClr val="accent2"/>
                </a:solidFill>
                <a:latin typeface="楷体_GB2312" pitchFamily="49" charset="-122"/>
                <a:ea typeface="楷体_GB2312" pitchFamily="49" charset="-122"/>
              </a:rPr>
              <a:t>）</a:t>
            </a:r>
            <a:r>
              <a:rPr lang="zh-CN" altLang="en-US" sz="3200" b="1">
                <a:latin typeface="楷体_GB2312" pitchFamily="49" charset="-122"/>
                <a:ea typeface="楷体_GB2312" pitchFamily="49" charset="-122"/>
              </a:rPr>
              <a:t>对于不带回值的函数，应当用</a:t>
            </a:r>
            <a:r>
              <a:rPr lang="zh-CN" altLang="en-US" sz="3200" b="1">
                <a:ea typeface="楷体_GB2312" pitchFamily="49" charset="-122"/>
              </a:rPr>
              <a:t>“</a:t>
            </a:r>
            <a:r>
              <a:rPr lang="en-US" altLang="zh-CN" sz="3200" b="1">
                <a:latin typeface="楷体_GB2312" pitchFamily="49" charset="-122"/>
                <a:ea typeface="楷体_GB2312" pitchFamily="49" charset="-122"/>
              </a:rPr>
              <a:t>void</a:t>
            </a:r>
            <a:r>
              <a:rPr lang="en-US" altLang="zh-CN" sz="3200" b="1">
                <a:ea typeface="楷体_GB2312" pitchFamily="49" charset="-122"/>
              </a:rPr>
              <a:t>”</a:t>
            </a:r>
            <a:r>
              <a:rPr lang="zh-CN" altLang="en-US" sz="3200" b="1">
                <a:latin typeface="楷体_GB2312" pitchFamily="49" charset="-122"/>
                <a:ea typeface="楷体_GB2312" pitchFamily="49" charset="-122"/>
              </a:rPr>
              <a:t>定义函数为</a:t>
            </a:r>
            <a:r>
              <a:rPr lang="zh-CN" altLang="en-US" sz="3200" b="1">
                <a:ea typeface="楷体_GB2312" pitchFamily="49" charset="-122"/>
              </a:rPr>
              <a:t>“</a:t>
            </a:r>
            <a:r>
              <a:rPr lang="zh-CN" altLang="en-US" sz="3200" b="1">
                <a:latin typeface="楷体_GB2312" pitchFamily="49" charset="-122"/>
                <a:ea typeface="楷体_GB2312" pitchFamily="49" charset="-122"/>
              </a:rPr>
              <a:t>无类型</a:t>
            </a:r>
            <a:r>
              <a:rPr lang="zh-CN" altLang="en-US" sz="3200" b="1">
                <a:ea typeface="楷体_GB2312" pitchFamily="49" charset="-122"/>
              </a:rPr>
              <a:t>”</a:t>
            </a:r>
            <a:r>
              <a:rPr lang="zh-CN" altLang="en-US" sz="3200" b="1">
                <a:latin typeface="楷体_GB2312" pitchFamily="49" charset="-122"/>
                <a:ea typeface="楷体_GB2312" pitchFamily="49" charset="-122"/>
              </a:rPr>
              <a:t>（或称</a:t>
            </a:r>
            <a:r>
              <a:rPr lang="zh-CN" altLang="en-US" sz="3200" b="1">
                <a:ea typeface="楷体_GB2312" pitchFamily="49" charset="-122"/>
              </a:rPr>
              <a:t>“</a:t>
            </a:r>
            <a:r>
              <a:rPr lang="zh-CN" altLang="en-US" sz="3200" b="1">
                <a:latin typeface="楷体_GB2312" pitchFamily="49" charset="-122"/>
                <a:ea typeface="楷体_GB2312" pitchFamily="49" charset="-122"/>
              </a:rPr>
              <a:t>空类型</a:t>
            </a:r>
            <a:r>
              <a:rPr lang="zh-CN" altLang="en-US" sz="3200" b="1">
                <a:ea typeface="楷体_GB2312" pitchFamily="49" charset="-122"/>
              </a:rPr>
              <a:t>”</a:t>
            </a:r>
            <a:r>
              <a:rPr lang="zh-CN" altLang="en-US" sz="3200" b="1">
                <a:latin typeface="楷体_GB2312" pitchFamily="49" charset="-122"/>
                <a:ea typeface="楷体_GB2312" pitchFamily="49" charset="-122"/>
              </a:rPr>
              <a:t>）。这样，系统就保证不使函数带回任何值，即禁止在调用函数中使用被调用函数的返回值。此时在函数体中不得出现</a:t>
            </a:r>
            <a:r>
              <a:rPr lang="en-US" altLang="zh-CN" sz="3200" b="1">
                <a:latin typeface="楷体_GB2312" pitchFamily="49" charset="-122"/>
                <a:ea typeface="楷体_GB2312" pitchFamily="49" charset="-122"/>
              </a:rPr>
              <a:t>return</a:t>
            </a:r>
            <a:r>
              <a:rPr lang="zh-CN" altLang="en-US" sz="3200" b="1">
                <a:latin typeface="楷体_GB2312" pitchFamily="49" charset="-122"/>
                <a:ea typeface="楷体_GB2312" pitchFamily="49" charset="-122"/>
              </a:rPr>
              <a:t>语句。</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27</a:t>
            </a:fld>
            <a:endParaRPr lang="zh-CN" altLang="en-US"/>
          </a:p>
        </p:txBody>
      </p:sp>
    </p:spTree>
    <p:extLst>
      <p:ext uri="{BB962C8B-B14F-4D97-AF65-F5344CB8AC3E}">
        <p14:creationId xmlns:p14="http://schemas.microsoft.com/office/powerpoint/2010/main" val="1133147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48930"/>
                                        </p:tgtEl>
                                        <p:attrNameLst>
                                          <p:attrName>style.visibility</p:attrName>
                                        </p:attrNameLst>
                                      </p:cBhvr>
                                      <p:to>
                                        <p:strVal val="visible"/>
                                      </p:to>
                                    </p:set>
                                    <p:anim calcmode="lin" valueType="num">
                                      <p:cBhvr additive="base">
                                        <p:cTn id="7" dur="500" fill="hold"/>
                                        <p:tgtEl>
                                          <p:spTgt spid="1148930"/>
                                        </p:tgtEl>
                                        <p:attrNameLst>
                                          <p:attrName>ppt_x</p:attrName>
                                        </p:attrNameLst>
                                      </p:cBhvr>
                                      <p:tavLst>
                                        <p:tav tm="0">
                                          <p:val>
                                            <p:strVal val="0-#ppt_w/2"/>
                                          </p:val>
                                        </p:tav>
                                        <p:tav tm="100000">
                                          <p:val>
                                            <p:strVal val="#ppt_x"/>
                                          </p:val>
                                        </p:tav>
                                      </p:tavLst>
                                    </p:anim>
                                    <p:anim calcmode="lin" valueType="num">
                                      <p:cBhvr additive="base">
                                        <p:cTn id="8" dur="500" fill="hold"/>
                                        <p:tgtEl>
                                          <p:spTgt spid="11489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1148931"/>
                                        </p:tgtEl>
                                        <p:attrNameLst>
                                          <p:attrName>style.visibility</p:attrName>
                                        </p:attrNameLst>
                                      </p:cBhvr>
                                      <p:to>
                                        <p:strVal val="visible"/>
                                      </p:to>
                                    </p:set>
                                    <p:animEffect transition="in" filter="wheel(4)">
                                      <p:cBhvr>
                                        <p:cTn id="13" dur="500"/>
                                        <p:tgtEl>
                                          <p:spTgt spid="11489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48932"/>
                                        </p:tgtEl>
                                        <p:attrNameLst>
                                          <p:attrName>style.visibility</p:attrName>
                                        </p:attrNameLst>
                                      </p:cBhvr>
                                      <p:to>
                                        <p:strVal val="visible"/>
                                      </p:to>
                                    </p:set>
                                    <p:anim calcmode="lin" valueType="num">
                                      <p:cBhvr additive="base">
                                        <p:cTn id="18" dur="500" fill="hold"/>
                                        <p:tgtEl>
                                          <p:spTgt spid="1148932"/>
                                        </p:tgtEl>
                                        <p:attrNameLst>
                                          <p:attrName>ppt_x</p:attrName>
                                        </p:attrNameLst>
                                      </p:cBhvr>
                                      <p:tavLst>
                                        <p:tav tm="0">
                                          <p:val>
                                            <p:strVal val="0-#ppt_w/2"/>
                                          </p:val>
                                        </p:tav>
                                        <p:tav tm="100000">
                                          <p:val>
                                            <p:strVal val="#ppt_x"/>
                                          </p:val>
                                        </p:tav>
                                      </p:tavLst>
                                    </p:anim>
                                    <p:anim calcmode="lin" valueType="num">
                                      <p:cBhvr additive="base">
                                        <p:cTn id="19" dur="500" fill="hold"/>
                                        <p:tgtEl>
                                          <p:spTgt spid="1148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0" grpId="0" animBg="1"/>
      <p:bldP spid="1148931" grpId="0" animBg="1"/>
      <p:bldP spid="11489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Text Box 2"/>
          <p:cNvSpPr txBox="1">
            <a:spLocks noChangeArrowheads="1"/>
          </p:cNvSpPr>
          <p:nvPr/>
        </p:nvSpPr>
        <p:spPr bwMode="auto">
          <a:xfrm>
            <a:off x="2" y="0"/>
            <a:ext cx="6804025" cy="5794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chemeClr val="bg1"/>
                </a:solidFill>
                <a:latin typeface="黑体" panose="02010609060101010101" pitchFamily="49" charset="-122"/>
                <a:ea typeface="黑体" panose="02010609060101010101" pitchFamily="49" charset="-122"/>
              </a:rPr>
              <a:t>例 </a:t>
            </a:r>
            <a:r>
              <a:rPr lang="en-US" altLang="zh-CN" sz="3200" b="1">
                <a:solidFill>
                  <a:schemeClr val="bg1"/>
                </a:solidFill>
                <a:latin typeface="黑体" panose="02010609060101010101" pitchFamily="49" charset="-122"/>
                <a:ea typeface="黑体" panose="02010609060101010101" pitchFamily="49" charset="-122"/>
              </a:rPr>
              <a:t>8.</a:t>
            </a:r>
            <a:r>
              <a:rPr lang="zh-CN" altLang="en-US" sz="3200" b="1">
                <a:solidFill>
                  <a:schemeClr val="bg1"/>
                </a:solidFill>
                <a:latin typeface="黑体" panose="02010609060101010101" pitchFamily="49" charset="-122"/>
                <a:ea typeface="黑体" panose="02010609060101010101" pitchFamily="49" charset="-122"/>
              </a:rPr>
              <a:t>３ 返回值类型与函数类型不同</a:t>
            </a:r>
            <a:r>
              <a:rPr lang="zh-CN" altLang="en-US" sz="2800"/>
              <a:t> </a:t>
            </a:r>
          </a:p>
        </p:txBody>
      </p:sp>
      <p:sp>
        <p:nvSpPr>
          <p:cNvPr id="1149955" name="Text Box 3"/>
          <p:cNvSpPr txBox="1">
            <a:spLocks noChangeArrowheads="1"/>
          </p:cNvSpPr>
          <p:nvPr/>
        </p:nvSpPr>
        <p:spPr bwMode="auto">
          <a:xfrm>
            <a:off x="179388" y="692150"/>
            <a:ext cx="8458200" cy="6096000"/>
          </a:xfrm>
          <a:prstGeom prst="rect">
            <a:avLst/>
          </a:prstGeom>
          <a:solidFill>
            <a:schemeClr val="bg1"/>
          </a:solidFill>
          <a:ln w="25400">
            <a:solidFill>
              <a:srgbClr val="000000"/>
            </a:solidFill>
            <a:miter lim="800000"/>
            <a:headEnd/>
            <a:tailEnd/>
          </a:ln>
          <a:effectLst>
            <a:outerShdw dist="107763" dir="18900000" algn="ctr" rotWithShape="0">
              <a:schemeClr val="bg2"/>
            </a:outerShdw>
          </a:effectLst>
        </p:spPr>
        <p:txBody>
          <a:bodyPr>
            <a:spAutoFit/>
          </a:bodyPr>
          <a:lstStyle/>
          <a:p>
            <a:pPr algn="l">
              <a:defRPr/>
            </a:pPr>
            <a:r>
              <a:rPr lang="en-US" altLang="zh-CN" sz="2800" b="1"/>
              <a:t># include &lt;stdio.h&gt;</a:t>
            </a:r>
          </a:p>
          <a:p>
            <a:pPr algn="l">
              <a:defRPr/>
            </a:pPr>
            <a:r>
              <a:rPr lang="en-US" altLang="zh-CN" sz="2800" b="1"/>
              <a:t>void main</a:t>
            </a:r>
            <a:r>
              <a:rPr lang="zh-CN" altLang="en-US" sz="2800" b="1"/>
              <a:t>（）</a:t>
            </a:r>
          </a:p>
          <a:p>
            <a:pPr algn="l">
              <a:defRPr/>
            </a:pPr>
            <a:r>
              <a:rPr lang="zh-CN" altLang="en-US" sz="2800" b="1"/>
              <a:t> ｛   </a:t>
            </a:r>
            <a:r>
              <a:rPr lang="en-US" altLang="zh-CN" sz="2800" b="1"/>
              <a:t>int </a:t>
            </a:r>
            <a:r>
              <a:rPr lang="zh-CN" altLang="en-US" sz="2800" b="1"/>
              <a:t>ｍａｘ（</a:t>
            </a:r>
            <a:r>
              <a:rPr lang="en-US" altLang="zh-CN" sz="2800" b="1"/>
              <a:t>float </a:t>
            </a:r>
            <a:r>
              <a:rPr lang="zh-CN" altLang="en-US" sz="2800" b="1"/>
              <a:t>ｘ，</a:t>
            </a:r>
            <a:r>
              <a:rPr lang="en-US" altLang="zh-CN" sz="2800" b="1"/>
              <a:t>float </a:t>
            </a:r>
            <a:r>
              <a:rPr lang="zh-CN" altLang="en-US" sz="2800" b="1"/>
              <a:t>ｙ）</a:t>
            </a:r>
            <a:r>
              <a:rPr lang="en-US" altLang="zh-CN" sz="2800" b="1"/>
              <a:t>;</a:t>
            </a:r>
          </a:p>
          <a:p>
            <a:pPr algn="l">
              <a:defRPr/>
            </a:pPr>
            <a:r>
              <a:rPr lang="zh-CN" altLang="en-US" sz="2800" b="1"/>
              <a:t>　    </a:t>
            </a:r>
            <a:r>
              <a:rPr lang="en-US" altLang="zh-CN" sz="2800" b="1"/>
              <a:t>float </a:t>
            </a:r>
            <a:r>
              <a:rPr lang="zh-CN" altLang="en-US" sz="2800" b="1"/>
              <a:t>ａ，ｂ；</a:t>
            </a:r>
          </a:p>
          <a:p>
            <a:pPr algn="l">
              <a:defRPr/>
            </a:pPr>
            <a:r>
              <a:rPr lang="zh-CN" altLang="en-US" sz="2800" b="1"/>
              <a:t>　    </a:t>
            </a:r>
            <a:r>
              <a:rPr lang="en-US" altLang="zh-CN" sz="2800" b="1"/>
              <a:t>int </a:t>
            </a:r>
            <a:r>
              <a:rPr lang="zh-CN" altLang="en-US" sz="2800" b="1"/>
              <a:t>ｃ；</a:t>
            </a:r>
          </a:p>
          <a:p>
            <a:pPr algn="l">
              <a:defRPr/>
            </a:pPr>
            <a:r>
              <a:rPr lang="zh-CN" altLang="en-US" sz="2800" b="1"/>
              <a:t>　    </a:t>
            </a:r>
            <a:r>
              <a:rPr lang="en-US" altLang="zh-CN" sz="2800" b="1"/>
              <a:t>scanf</a:t>
            </a:r>
            <a:r>
              <a:rPr lang="zh-CN" altLang="en-US" sz="2800" b="1"/>
              <a:t>（＂％ｆ，％ｆ，＂，＆ａ，＆ｂ）；</a:t>
            </a:r>
          </a:p>
          <a:p>
            <a:pPr algn="l">
              <a:defRPr/>
            </a:pPr>
            <a:r>
              <a:rPr lang="zh-CN" altLang="en-US" sz="2800" b="1"/>
              <a:t>　   ｃ＝ｍａｘ（ａ，ｂ）；</a:t>
            </a:r>
          </a:p>
          <a:p>
            <a:pPr algn="l">
              <a:defRPr/>
            </a:pPr>
            <a:r>
              <a:rPr lang="zh-CN" altLang="en-US" sz="2800" b="1"/>
              <a:t>　    </a:t>
            </a:r>
            <a:r>
              <a:rPr lang="en-US" altLang="zh-CN" sz="2800" b="1"/>
              <a:t>printf</a:t>
            </a:r>
            <a:r>
              <a:rPr lang="zh-CN" altLang="en-US" sz="2800" b="1"/>
              <a:t>（＂Ｍａｘ ｉｓ ％ｄ＼ｎ＂，ｃ）；</a:t>
            </a:r>
          </a:p>
          <a:p>
            <a:pPr algn="l">
              <a:defRPr/>
            </a:pPr>
            <a:r>
              <a:rPr lang="zh-CN" altLang="en-US" sz="2800" b="1"/>
              <a:t>   ｝       </a:t>
            </a:r>
          </a:p>
          <a:p>
            <a:pPr algn="l">
              <a:defRPr/>
            </a:pPr>
            <a:r>
              <a:rPr lang="en-US" altLang="zh-CN" sz="2800" b="1"/>
              <a:t>int max</a:t>
            </a:r>
            <a:r>
              <a:rPr lang="zh-CN" altLang="en-US" sz="2800" b="1"/>
              <a:t>（</a:t>
            </a:r>
            <a:r>
              <a:rPr lang="en-US" altLang="zh-CN" sz="2800" b="1"/>
              <a:t>float </a:t>
            </a:r>
            <a:r>
              <a:rPr lang="zh-CN" altLang="en-US" sz="2800" b="1"/>
              <a:t>ｘ，</a:t>
            </a:r>
            <a:r>
              <a:rPr lang="en-US" altLang="zh-CN" sz="2800" b="1"/>
              <a:t>float </a:t>
            </a:r>
            <a:r>
              <a:rPr lang="zh-CN" altLang="en-US" sz="2800" b="1"/>
              <a:t>ｙ）</a:t>
            </a:r>
          </a:p>
          <a:p>
            <a:pPr algn="l">
              <a:defRPr/>
            </a:pPr>
            <a:r>
              <a:rPr lang="zh-CN" altLang="en-US" sz="2800" b="1"/>
              <a:t> ｛   </a:t>
            </a:r>
            <a:r>
              <a:rPr lang="en-US" altLang="zh-CN" sz="2800" b="1"/>
              <a:t>float </a:t>
            </a:r>
            <a:r>
              <a:rPr lang="zh-CN" altLang="en-US" sz="2800" b="1"/>
              <a:t>ｚ；                          </a:t>
            </a:r>
            <a:r>
              <a:rPr lang="en-US" altLang="zh-CN" sz="2800" b="1">
                <a:solidFill>
                  <a:srgbClr val="006600"/>
                </a:solidFill>
              </a:rPr>
              <a:t>/* z</a:t>
            </a:r>
            <a:r>
              <a:rPr lang="zh-CN" altLang="en-US" sz="2800" b="1">
                <a:solidFill>
                  <a:srgbClr val="006600"/>
                </a:solidFill>
              </a:rPr>
              <a:t>为实型变量 *</a:t>
            </a:r>
            <a:r>
              <a:rPr lang="en-US" altLang="zh-CN" sz="2800" b="1">
                <a:solidFill>
                  <a:srgbClr val="006600"/>
                </a:solidFill>
              </a:rPr>
              <a:t>/</a:t>
            </a:r>
          </a:p>
          <a:p>
            <a:pPr algn="l">
              <a:defRPr/>
            </a:pPr>
            <a:r>
              <a:rPr lang="en-US" altLang="zh-CN" sz="2800" b="1"/>
              <a:t>       </a:t>
            </a:r>
            <a:r>
              <a:rPr lang="zh-CN" altLang="en-US" sz="2800" b="1"/>
              <a:t>ｚ＝ｘ＞ｙ？ｘ∶ｙ；</a:t>
            </a:r>
          </a:p>
          <a:p>
            <a:pPr algn="l">
              <a:defRPr/>
            </a:pPr>
            <a:r>
              <a:rPr lang="zh-CN" altLang="en-US" sz="2800" b="1"/>
              <a:t>        </a:t>
            </a:r>
            <a:r>
              <a:rPr lang="en-US" altLang="zh-CN" sz="2800" b="1"/>
              <a:t>return</a:t>
            </a:r>
            <a:r>
              <a:rPr lang="zh-CN" altLang="en-US" sz="2800" b="1"/>
              <a:t>（ｚ）；</a:t>
            </a:r>
          </a:p>
          <a:p>
            <a:pPr algn="l">
              <a:defRPr/>
            </a:pPr>
            <a:r>
              <a:rPr lang="zh-CN" altLang="en-US" sz="2800" b="1"/>
              <a:t>  ｝</a:t>
            </a:r>
          </a:p>
        </p:txBody>
      </p:sp>
      <p:sp>
        <p:nvSpPr>
          <p:cNvPr id="1149956" name="Text Box 4"/>
          <p:cNvSpPr txBox="1">
            <a:spLocks noChangeArrowheads="1"/>
          </p:cNvSpPr>
          <p:nvPr/>
        </p:nvSpPr>
        <p:spPr bwMode="auto">
          <a:xfrm>
            <a:off x="4500563" y="138113"/>
            <a:ext cx="4565650" cy="1778000"/>
          </a:xfrm>
          <a:prstGeom prst="rect">
            <a:avLst/>
          </a:prstGeom>
          <a:solidFill>
            <a:srgbClr val="EDFFED"/>
          </a:solidFill>
          <a:ln w="38100">
            <a:solidFill>
              <a:srgbClr val="000080"/>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latin typeface="黑体" panose="02010609060101010101" pitchFamily="49" charset="-122"/>
                <a:ea typeface="黑体" panose="02010609060101010101" pitchFamily="49" charset="-122"/>
              </a:rPr>
              <a:t>运行情况如下：</a:t>
            </a:r>
            <a:endParaRPr lang="zh-CN" altLang="en-US" sz="3600" u="sng">
              <a:latin typeface="黑体" panose="02010609060101010101" pitchFamily="49" charset="-122"/>
              <a:ea typeface="黑体" panose="02010609060101010101" pitchFamily="49" charset="-122"/>
            </a:endParaRPr>
          </a:p>
          <a:p>
            <a:pPr eaLnBrk="1" hangingPunct="1"/>
            <a:r>
              <a:rPr lang="zh-CN" altLang="en-US" sz="3600" u="sng">
                <a:latin typeface="黑体" panose="02010609060101010101" pitchFamily="49" charset="-122"/>
                <a:ea typeface="黑体" panose="02010609060101010101" pitchFamily="49" charset="-122"/>
              </a:rPr>
              <a:t>１．５， ２．５↙</a:t>
            </a:r>
            <a:r>
              <a:rPr lang="zh-CN" altLang="en-US" sz="3600">
                <a:latin typeface="黑体" panose="02010609060101010101" pitchFamily="49" charset="-122"/>
                <a:ea typeface="黑体" panose="02010609060101010101" pitchFamily="49" charset="-122"/>
              </a:rPr>
              <a:t></a:t>
            </a:r>
          </a:p>
          <a:p>
            <a:pPr eaLnBrk="1" hangingPunct="1"/>
            <a:r>
              <a:rPr lang="en-US" altLang="zh-CN" sz="3600">
                <a:latin typeface="黑体" panose="02010609060101010101" pitchFamily="49" charset="-122"/>
                <a:ea typeface="黑体" panose="02010609060101010101" pitchFamily="49" charset="-122"/>
              </a:rPr>
              <a:t>Max is  </a:t>
            </a:r>
            <a:r>
              <a:rPr lang="zh-CN" altLang="en-US" sz="3600">
                <a:latin typeface="黑体" panose="02010609060101010101" pitchFamily="49" charset="-122"/>
                <a:ea typeface="黑体" panose="02010609060101010101" pitchFamily="49" charset="-122"/>
              </a:rPr>
              <a:t>２</a:t>
            </a:r>
            <a:r>
              <a:rPr lang="zh-CN" altLang="en-US" sz="3600" b="1">
                <a:latin typeface="黑体" panose="02010609060101010101" pitchFamily="49" charset="-122"/>
                <a:ea typeface="黑体" panose="02010609060101010101" pitchFamily="49" charset="-122"/>
              </a:rPr>
              <a:t>　</a:t>
            </a:r>
            <a:r>
              <a:rPr lang="zh-CN" altLang="en-US" sz="3600" b="1"/>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28</a:t>
            </a:fld>
            <a:endParaRPr lang="zh-CN" altLang="en-US"/>
          </a:p>
        </p:txBody>
      </p:sp>
    </p:spTree>
    <p:extLst>
      <p:ext uri="{BB962C8B-B14F-4D97-AF65-F5344CB8AC3E}">
        <p14:creationId xmlns:p14="http://schemas.microsoft.com/office/powerpoint/2010/main" val="674778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49954"/>
                                        </p:tgtEl>
                                        <p:attrNameLst>
                                          <p:attrName>style.visibility</p:attrName>
                                        </p:attrNameLst>
                                      </p:cBhvr>
                                      <p:to>
                                        <p:strVal val="visible"/>
                                      </p:to>
                                    </p:set>
                                    <p:anim calcmode="lin" valueType="num">
                                      <p:cBhvr additive="base">
                                        <p:cTn id="7" dur="500" fill="hold"/>
                                        <p:tgtEl>
                                          <p:spTgt spid="1149954"/>
                                        </p:tgtEl>
                                        <p:attrNameLst>
                                          <p:attrName>ppt_x</p:attrName>
                                        </p:attrNameLst>
                                      </p:cBhvr>
                                      <p:tavLst>
                                        <p:tav tm="0">
                                          <p:val>
                                            <p:strVal val="0-#ppt_w/2"/>
                                          </p:val>
                                        </p:tav>
                                        <p:tav tm="100000">
                                          <p:val>
                                            <p:strVal val="#ppt_x"/>
                                          </p:val>
                                        </p:tav>
                                      </p:tavLst>
                                    </p:anim>
                                    <p:anim calcmode="lin" valueType="num">
                                      <p:cBhvr additive="base">
                                        <p:cTn id="8" dur="500" fill="hold"/>
                                        <p:tgtEl>
                                          <p:spTgt spid="11499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149955"/>
                                        </p:tgtEl>
                                        <p:attrNameLst>
                                          <p:attrName>style.visibility</p:attrName>
                                        </p:attrNameLst>
                                      </p:cBhvr>
                                      <p:to>
                                        <p:strVal val="visible"/>
                                      </p:to>
                                    </p:set>
                                    <p:animEffect transition="in" filter="strips(downRight)">
                                      <p:cBhvr>
                                        <p:cTn id="13" dur="500"/>
                                        <p:tgtEl>
                                          <p:spTgt spid="11499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49956"/>
                                        </p:tgtEl>
                                        <p:attrNameLst>
                                          <p:attrName>style.visibility</p:attrName>
                                        </p:attrNameLst>
                                      </p:cBhvr>
                                      <p:to>
                                        <p:strVal val="visible"/>
                                      </p:to>
                                    </p:set>
                                    <p:anim calcmode="lin" valueType="num">
                                      <p:cBhvr additive="base">
                                        <p:cTn id="18" dur="500" fill="hold"/>
                                        <p:tgtEl>
                                          <p:spTgt spid="1149956"/>
                                        </p:tgtEl>
                                        <p:attrNameLst>
                                          <p:attrName>ppt_x</p:attrName>
                                        </p:attrNameLst>
                                      </p:cBhvr>
                                      <p:tavLst>
                                        <p:tav tm="0">
                                          <p:val>
                                            <p:strVal val="1+#ppt_w/2"/>
                                          </p:val>
                                        </p:tav>
                                        <p:tav tm="100000">
                                          <p:val>
                                            <p:strVal val="#ppt_x"/>
                                          </p:val>
                                        </p:tav>
                                      </p:tavLst>
                                    </p:anim>
                                    <p:anim calcmode="lin" valueType="num">
                                      <p:cBhvr additive="base">
                                        <p:cTn id="19" dur="500" fill="hold"/>
                                        <p:tgtEl>
                                          <p:spTgt spid="11499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4" grpId="0" animBg="1" autoUpdateAnimBg="0"/>
      <p:bldP spid="1149955" grpId="0" animBg="1" autoUpdateAnimBg="0"/>
      <p:bldP spid="114995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ChangeArrowheads="1"/>
          </p:cNvSpPr>
          <p:nvPr/>
        </p:nvSpPr>
        <p:spPr bwMode="auto">
          <a:xfrm>
            <a:off x="179388" y="473075"/>
            <a:ext cx="4392612" cy="579438"/>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latin typeface="宋体" pitchFamily="2" charset="-122"/>
              </a:rPr>
              <a:t>8.</a:t>
            </a:r>
            <a:r>
              <a:rPr kumimoji="1" lang="zh-CN" altLang="en-US" sz="3600" b="1">
                <a:effectLst>
                  <a:outerShdw blurRad="38100" dist="38100" dir="2700000" algn="tl">
                    <a:srgbClr val="C0C0C0"/>
                  </a:outerShdw>
                </a:effectLst>
                <a:latin typeface="宋体" pitchFamily="2" charset="-122"/>
              </a:rPr>
              <a:t>４ 函数的调用</a:t>
            </a:r>
            <a:r>
              <a:rPr kumimoji="1" lang="zh-CN" altLang="en-US" sz="2800"/>
              <a:t> </a:t>
            </a:r>
          </a:p>
        </p:txBody>
      </p:sp>
      <p:sp>
        <p:nvSpPr>
          <p:cNvPr id="1150979" name="Rectangle 3"/>
          <p:cNvSpPr>
            <a:spLocks noChangeArrowheads="1"/>
          </p:cNvSpPr>
          <p:nvPr/>
        </p:nvSpPr>
        <p:spPr bwMode="auto">
          <a:xfrm>
            <a:off x="250825" y="1120775"/>
            <a:ext cx="5715000" cy="3810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a:t>
            </a:r>
            <a:r>
              <a:rPr kumimoji="1" lang="zh-CN" altLang="en-US" sz="2800" b="1">
                <a:effectLst>
                  <a:outerShdw blurRad="38100" dist="38100" dir="2700000" algn="tl">
                    <a:srgbClr val="C0C0C0"/>
                  </a:outerShdw>
                </a:effectLst>
              </a:rPr>
              <a:t>４</a:t>
            </a:r>
            <a:r>
              <a:rPr kumimoji="1" lang="en-US" altLang="zh-CN" sz="2800" b="1">
                <a:effectLst>
                  <a:outerShdw blurRad="38100" dist="38100" dir="2700000" algn="tl">
                    <a:srgbClr val="C0C0C0"/>
                  </a:outerShdw>
                </a:effectLst>
              </a:rPr>
              <a:t>.</a:t>
            </a:r>
            <a:r>
              <a:rPr kumimoji="1" lang="zh-CN" altLang="en-US" sz="2800" b="1">
                <a:effectLst>
                  <a:outerShdw blurRad="38100" dist="38100" dir="2700000" algn="tl">
                    <a:srgbClr val="C0C0C0"/>
                  </a:outerShdw>
                </a:effectLst>
              </a:rPr>
              <a:t>１ 函数调用的一般形式</a:t>
            </a:r>
          </a:p>
        </p:txBody>
      </p:sp>
      <p:sp>
        <p:nvSpPr>
          <p:cNvPr id="1150980" name="Text Box 4"/>
          <p:cNvSpPr txBox="1">
            <a:spLocks noChangeArrowheads="1"/>
          </p:cNvSpPr>
          <p:nvPr/>
        </p:nvSpPr>
        <p:spPr bwMode="auto">
          <a:xfrm>
            <a:off x="323850" y="1628775"/>
            <a:ext cx="8496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rgbClr val="CC0000"/>
                </a:solidFill>
                <a:latin typeface="宋体" panose="02010600030101010101" pitchFamily="2" charset="-122"/>
              </a:rPr>
              <a:t>函数调用的一般形式为</a:t>
            </a:r>
            <a:r>
              <a:rPr lang="en-US" altLang="zh-CN" sz="3200" b="1">
                <a:solidFill>
                  <a:srgbClr val="CC0000"/>
                </a:solidFill>
                <a:latin typeface="宋体" panose="02010600030101010101" pitchFamily="2" charset="-122"/>
              </a:rPr>
              <a:t>:</a:t>
            </a:r>
            <a:r>
              <a:rPr lang="en-US" altLang="zh-CN" sz="3200">
                <a:latin typeface="宋体" panose="02010600030101010101" pitchFamily="2" charset="-122"/>
              </a:rPr>
              <a:t> </a:t>
            </a:r>
            <a:r>
              <a:rPr lang="zh-CN" altLang="en-US" sz="3200" b="1">
                <a:solidFill>
                  <a:schemeClr val="accent2"/>
                </a:solidFill>
                <a:latin typeface="宋体" panose="02010600030101010101" pitchFamily="2" charset="-122"/>
              </a:rPr>
              <a:t>函数名</a:t>
            </a:r>
            <a:r>
              <a:rPr lang="zh-CN" altLang="en-US" sz="3200" b="1">
                <a:solidFill>
                  <a:srgbClr val="006600"/>
                </a:solidFill>
                <a:latin typeface="宋体" panose="02010600030101010101" pitchFamily="2" charset="-122"/>
              </a:rPr>
              <a:t>（实参表列）</a:t>
            </a:r>
          </a:p>
        </p:txBody>
      </p:sp>
      <p:sp>
        <p:nvSpPr>
          <p:cNvPr id="1150981" name="Text Box 5"/>
          <p:cNvSpPr txBox="1">
            <a:spLocks noChangeArrowheads="1"/>
          </p:cNvSpPr>
          <p:nvPr/>
        </p:nvSpPr>
        <p:spPr bwMode="auto">
          <a:xfrm>
            <a:off x="755652" y="4005265"/>
            <a:ext cx="7489825" cy="2390775"/>
          </a:xfrm>
          <a:prstGeom prst="rect">
            <a:avLst/>
          </a:prstGeom>
          <a:solidFill>
            <a:srgbClr val="FFF3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15000"/>
              </a:lnSpc>
              <a:defRPr/>
            </a:pPr>
            <a:r>
              <a:rPr lang="zh-CN" altLang="en-US" sz="3200"/>
              <a:t>如果实参表列包含多个实参，则各参数间用逗号隔开。实参与形参的个数应相等，类型应匹配。实参与形参按顺序对应，一一传递数据。</a:t>
            </a:r>
          </a:p>
        </p:txBody>
      </p:sp>
      <p:sp>
        <p:nvSpPr>
          <p:cNvPr id="1150982" name="Text Box 6"/>
          <p:cNvSpPr txBox="1">
            <a:spLocks noChangeArrowheads="1"/>
          </p:cNvSpPr>
          <p:nvPr/>
        </p:nvSpPr>
        <p:spPr bwMode="auto">
          <a:xfrm>
            <a:off x="755652" y="2349502"/>
            <a:ext cx="7489825" cy="1514475"/>
          </a:xfrm>
          <a:prstGeom prst="rect">
            <a:avLst/>
          </a:prstGeom>
          <a:solidFill>
            <a:srgbClr val="FFF3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40000"/>
              </a:lnSpc>
              <a:defRPr/>
            </a:pPr>
            <a:r>
              <a:rPr lang="zh-CN" altLang="en-US" sz="3200"/>
              <a:t>如果是调用无参函数，则</a:t>
            </a:r>
            <a:r>
              <a:rPr lang="zh-CN" altLang="en-US" sz="3200">
                <a:latin typeface="宋体"/>
              </a:rPr>
              <a:t>“</a:t>
            </a:r>
            <a:r>
              <a:rPr lang="zh-CN" altLang="en-US" sz="3200"/>
              <a:t>实参表列</a:t>
            </a:r>
            <a:r>
              <a:rPr lang="zh-CN" altLang="en-US" sz="3200">
                <a:latin typeface="宋体"/>
              </a:rPr>
              <a:t>”</a:t>
            </a:r>
            <a:r>
              <a:rPr lang="zh-CN" altLang="en-US" sz="3200"/>
              <a:t>可以没有，但括弧不能省略。</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29</a:t>
            </a:fld>
            <a:endParaRPr lang="zh-CN" altLang="en-US"/>
          </a:p>
        </p:txBody>
      </p:sp>
    </p:spTree>
    <p:extLst>
      <p:ext uri="{BB962C8B-B14F-4D97-AF65-F5344CB8AC3E}">
        <p14:creationId xmlns:p14="http://schemas.microsoft.com/office/powerpoint/2010/main" val="3555065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150978"/>
                                        </p:tgtEl>
                                        <p:attrNameLst>
                                          <p:attrName>style.visibility</p:attrName>
                                        </p:attrNameLst>
                                      </p:cBhvr>
                                      <p:to>
                                        <p:strVal val="visible"/>
                                      </p:to>
                                    </p:set>
                                    <p:anim calcmode="lin" valueType="num">
                                      <p:cBhvr additive="base">
                                        <p:cTn id="7" dur="500" fill="hold"/>
                                        <p:tgtEl>
                                          <p:spTgt spid="1150978"/>
                                        </p:tgtEl>
                                        <p:attrNameLst>
                                          <p:attrName>ppt_x</p:attrName>
                                        </p:attrNameLst>
                                      </p:cBhvr>
                                      <p:tavLst>
                                        <p:tav tm="0">
                                          <p:val>
                                            <p:strVal val="0-#ppt_w/2"/>
                                          </p:val>
                                        </p:tav>
                                        <p:tav tm="100000">
                                          <p:val>
                                            <p:strVal val="#ppt_x"/>
                                          </p:val>
                                        </p:tav>
                                      </p:tavLst>
                                    </p:anim>
                                    <p:anim calcmode="lin" valueType="num">
                                      <p:cBhvr additive="base">
                                        <p:cTn id="8" dur="500" fill="hold"/>
                                        <p:tgtEl>
                                          <p:spTgt spid="11509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150979"/>
                                        </p:tgtEl>
                                        <p:attrNameLst>
                                          <p:attrName>style.visibility</p:attrName>
                                        </p:attrNameLst>
                                      </p:cBhvr>
                                      <p:to>
                                        <p:strVal val="visible"/>
                                      </p:to>
                                    </p:set>
                                    <p:anim calcmode="lin" valueType="num">
                                      <p:cBhvr additive="base">
                                        <p:cTn id="12" dur="500" fill="hold"/>
                                        <p:tgtEl>
                                          <p:spTgt spid="1150979"/>
                                        </p:tgtEl>
                                        <p:attrNameLst>
                                          <p:attrName>ppt_x</p:attrName>
                                        </p:attrNameLst>
                                      </p:cBhvr>
                                      <p:tavLst>
                                        <p:tav tm="0">
                                          <p:val>
                                            <p:strVal val="0-#ppt_w/2"/>
                                          </p:val>
                                        </p:tav>
                                        <p:tav tm="100000">
                                          <p:val>
                                            <p:strVal val="#ppt_x"/>
                                          </p:val>
                                        </p:tav>
                                      </p:tavLst>
                                    </p:anim>
                                    <p:anim calcmode="lin" valueType="num">
                                      <p:cBhvr additive="base">
                                        <p:cTn id="13" dur="500" fill="hold"/>
                                        <p:tgtEl>
                                          <p:spTgt spid="1150979"/>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150980"/>
                                        </p:tgtEl>
                                        <p:attrNameLst>
                                          <p:attrName>style.visibility</p:attrName>
                                        </p:attrNameLst>
                                      </p:cBhvr>
                                      <p:to>
                                        <p:strVal val="visible"/>
                                      </p:to>
                                    </p:set>
                                    <p:anim calcmode="lin" valueType="num">
                                      <p:cBhvr additive="base">
                                        <p:cTn id="16" dur="500" fill="hold"/>
                                        <p:tgtEl>
                                          <p:spTgt spid="1150980"/>
                                        </p:tgtEl>
                                        <p:attrNameLst>
                                          <p:attrName>ppt_x</p:attrName>
                                        </p:attrNameLst>
                                      </p:cBhvr>
                                      <p:tavLst>
                                        <p:tav tm="0">
                                          <p:val>
                                            <p:strVal val="0-#ppt_w/2"/>
                                          </p:val>
                                        </p:tav>
                                        <p:tav tm="100000">
                                          <p:val>
                                            <p:strVal val="#ppt_x"/>
                                          </p:val>
                                        </p:tav>
                                      </p:tavLst>
                                    </p:anim>
                                    <p:anim calcmode="lin" valueType="num">
                                      <p:cBhvr additive="base">
                                        <p:cTn id="17" dur="500" fill="hold"/>
                                        <p:tgtEl>
                                          <p:spTgt spid="1150980"/>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1150982"/>
                                        </p:tgtEl>
                                        <p:attrNameLst>
                                          <p:attrName>style.visibility</p:attrName>
                                        </p:attrNameLst>
                                      </p:cBhvr>
                                      <p:to>
                                        <p:strVal val="visible"/>
                                      </p:to>
                                    </p:set>
                                    <p:animEffect transition="in" filter="wheel(4)">
                                      <p:cBhvr>
                                        <p:cTn id="22" dur="500"/>
                                        <p:tgtEl>
                                          <p:spTgt spid="11509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4" fill="hold" grpId="0" nodeType="clickEffect">
                                  <p:stCondLst>
                                    <p:cond delay="0"/>
                                  </p:stCondLst>
                                  <p:childTnLst>
                                    <p:set>
                                      <p:cBhvr>
                                        <p:cTn id="26" dur="1" fill="hold">
                                          <p:stCondLst>
                                            <p:cond delay="0"/>
                                          </p:stCondLst>
                                        </p:cTn>
                                        <p:tgtEl>
                                          <p:spTgt spid="1150981"/>
                                        </p:tgtEl>
                                        <p:attrNameLst>
                                          <p:attrName>style.visibility</p:attrName>
                                        </p:attrNameLst>
                                      </p:cBhvr>
                                      <p:to>
                                        <p:strVal val="visible"/>
                                      </p:to>
                                    </p:set>
                                    <p:animEffect transition="in" filter="wheel(4)">
                                      <p:cBhvr>
                                        <p:cTn id="27" dur="500"/>
                                        <p:tgtEl>
                                          <p:spTgt spid="115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8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a:xfrm>
            <a:off x="381000" y="0"/>
            <a:ext cx="2514600" cy="914400"/>
          </a:xfrm>
        </p:spPr>
        <p:txBody>
          <a:bodyPr/>
          <a:lstStyle/>
          <a:p>
            <a:pPr>
              <a:defRPr/>
            </a:pPr>
            <a:r>
              <a:rPr lang="en-US" altLang="zh-CN" smtClean="0">
                <a:solidFill>
                  <a:schemeClr val="tx1"/>
                </a:solidFill>
              </a:rPr>
              <a:t>§</a:t>
            </a:r>
            <a:r>
              <a:rPr lang="en-US" altLang="zh-CN" sz="3600"/>
              <a:t>8.1</a:t>
            </a:r>
            <a:r>
              <a:rPr lang="zh-CN" altLang="en-US" sz="3600">
                <a:latin typeface="宋体" pitchFamily="2" charset="-122"/>
                <a:ea typeface="宋体" pitchFamily="2" charset="-122"/>
              </a:rPr>
              <a:t>概述</a:t>
            </a:r>
            <a:r>
              <a:rPr lang="zh-CN" altLang="en-US" sz="36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a:t>
            </a:fld>
            <a:endParaRPr lang="zh-CN" altLang="en-US"/>
          </a:p>
        </p:txBody>
      </p:sp>
      <p:pic>
        <p:nvPicPr>
          <p:cNvPr id="1124355" name="Picture 3" descr="h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14402"/>
            <a:ext cx="4960938" cy="4029075"/>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pic>
      <p:sp>
        <p:nvSpPr>
          <p:cNvPr id="1124356" name="Text Box 4"/>
          <p:cNvSpPr txBox="1">
            <a:spLocks noChangeArrowheads="1"/>
          </p:cNvSpPr>
          <p:nvPr/>
        </p:nvSpPr>
        <p:spPr bwMode="auto">
          <a:xfrm>
            <a:off x="5292725" y="141288"/>
            <a:ext cx="3810000" cy="3973512"/>
          </a:xfrm>
          <a:prstGeom prst="rect">
            <a:avLst/>
          </a:prstGeom>
          <a:solidFill>
            <a:srgbClr val="E5F5FF"/>
          </a:solidFill>
          <a:ln w="38100">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latin typeface="楷体_GB2312" pitchFamily="49" charset="-122"/>
                <a:ea typeface="楷体_GB2312" pitchFamily="49" charset="-122"/>
              </a:rPr>
              <a:t>一个较大的程序可分为若干个</a:t>
            </a:r>
            <a:r>
              <a:rPr lang="zh-CN" altLang="en-US" sz="2800" b="1" u="sng">
                <a:solidFill>
                  <a:srgbClr val="CC0000"/>
                </a:solidFill>
                <a:latin typeface="楷体_GB2312" pitchFamily="49" charset="-122"/>
                <a:ea typeface="楷体_GB2312" pitchFamily="49" charset="-122"/>
              </a:rPr>
              <a:t>程序模块</a:t>
            </a:r>
            <a:r>
              <a:rPr lang="zh-CN" altLang="en-US" sz="2800">
                <a:latin typeface="楷体_GB2312" pitchFamily="49" charset="-122"/>
                <a:ea typeface="楷体_GB2312" pitchFamily="49" charset="-122"/>
              </a:rPr>
              <a:t>，每一个模块用来实现一个特定的功能。在高级语言中用</a:t>
            </a:r>
            <a:r>
              <a:rPr lang="zh-CN" altLang="en-US" sz="2800" b="1" u="sng">
                <a:solidFill>
                  <a:srgbClr val="CC0000"/>
                </a:solidFill>
                <a:latin typeface="楷体_GB2312" pitchFamily="49" charset="-122"/>
                <a:ea typeface="楷体_GB2312" pitchFamily="49" charset="-122"/>
              </a:rPr>
              <a:t>子程序</a:t>
            </a:r>
            <a:r>
              <a:rPr lang="zh-CN" altLang="en-US" sz="2800">
                <a:latin typeface="楷体_GB2312" pitchFamily="49" charset="-122"/>
                <a:ea typeface="楷体_GB2312" pitchFamily="49" charset="-122"/>
              </a:rPr>
              <a:t>实现模块的功能。子程序由函数来完成。一个Ｃ程序可由一个主函数和若干个其他函数构成。</a:t>
            </a:r>
          </a:p>
        </p:txBody>
      </p:sp>
      <p:sp>
        <p:nvSpPr>
          <p:cNvPr id="1124357" name="Text Box 5"/>
          <p:cNvSpPr txBox="1">
            <a:spLocks noChangeArrowheads="1"/>
          </p:cNvSpPr>
          <p:nvPr/>
        </p:nvSpPr>
        <p:spPr bwMode="auto">
          <a:xfrm>
            <a:off x="381000" y="5181600"/>
            <a:ext cx="8458200" cy="946150"/>
          </a:xfrm>
          <a:prstGeom prst="rect">
            <a:avLst/>
          </a:prstGeom>
          <a:solidFill>
            <a:srgbClr val="EDFFE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latin typeface="宋体" panose="02010600030101010101" pitchFamily="2" charset="-122"/>
                <a:ea typeface="楷体_GB2312" pitchFamily="49" charset="-122"/>
              </a:rPr>
              <a:t>由主函数调用其他函数，其他函数也可以互相调用。同一个函数可以被一个或多个函数调用任意多次。</a:t>
            </a:r>
            <a:endParaRPr lang="zh-CN" altLang="en-US" sz="2800" b="1">
              <a:ea typeface="楷体_GB2312" pitchFamily="49" charset="-122"/>
            </a:endParaRPr>
          </a:p>
        </p:txBody>
      </p:sp>
      <p:sp>
        <p:nvSpPr>
          <p:cNvPr id="1124358" name="Text Box 6"/>
          <p:cNvSpPr txBox="1">
            <a:spLocks noChangeArrowheads="1"/>
          </p:cNvSpPr>
          <p:nvPr/>
        </p:nvSpPr>
        <p:spPr bwMode="auto">
          <a:xfrm>
            <a:off x="5638800" y="4191002"/>
            <a:ext cx="3263900" cy="519113"/>
          </a:xfrm>
          <a:prstGeom prst="rect">
            <a:avLst/>
          </a:prstGeom>
          <a:gradFill rotWithShape="0">
            <a:gsLst>
              <a:gs pos="0">
                <a:srgbClr val="CC0000"/>
              </a:gs>
              <a:gs pos="100000">
                <a:srgbClr val="5E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ea typeface="楷体_GB2312" pitchFamily="49" charset="-122"/>
              </a:rPr>
              <a:t>函数间的调用关系</a:t>
            </a:r>
          </a:p>
        </p:txBody>
      </p:sp>
      <p:sp>
        <p:nvSpPr>
          <p:cNvPr id="1124359" name="Line 7"/>
          <p:cNvSpPr>
            <a:spLocks noChangeShapeType="1"/>
          </p:cNvSpPr>
          <p:nvPr/>
        </p:nvSpPr>
        <p:spPr bwMode="auto">
          <a:xfrm flipH="1">
            <a:off x="5486400" y="4724400"/>
            <a:ext cx="914400" cy="457200"/>
          </a:xfrm>
          <a:prstGeom prst="line">
            <a:avLst/>
          </a:prstGeom>
          <a:noFill/>
          <a:ln w="762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310071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4354"/>
                                        </p:tgtEl>
                                        <p:attrNameLst>
                                          <p:attrName>style.visibility</p:attrName>
                                        </p:attrNameLst>
                                      </p:cBhvr>
                                      <p:to>
                                        <p:strVal val="visible"/>
                                      </p:to>
                                    </p:set>
                                    <p:anim calcmode="lin" valueType="num">
                                      <p:cBhvr additive="base">
                                        <p:cTn id="7" dur="500" fill="hold"/>
                                        <p:tgtEl>
                                          <p:spTgt spid="1124354"/>
                                        </p:tgtEl>
                                        <p:attrNameLst>
                                          <p:attrName>ppt_x</p:attrName>
                                        </p:attrNameLst>
                                      </p:cBhvr>
                                      <p:tavLst>
                                        <p:tav tm="0">
                                          <p:val>
                                            <p:strVal val="0-#ppt_w/2"/>
                                          </p:val>
                                        </p:tav>
                                        <p:tav tm="100000">
                                          <p:val>
                                            <p:strVal val="#ppt_x"/>
                                          </p:val>
                                        </p:tav>
                                      </p:tavLst>
                                    </p:anim>
                                    <p:anim calcmode="lin" valueType="num">
                                      <p:cBhvr additive="base">
                                        <p:cTn id="8" dur="500" fill="hold"/>
                                        <p:tgtEl>
                                          <p:spTgt spid="11243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4356"/>
                                        </p:tgtEl>
                                        <p:attrNameLst>
                                          <p:attrName>style.visibility</p:attrName>
                                        </p:attrNameLst>
                                      </p:cBhvr>
                                      <p:to>
                                        <p:strVal val="visible"/>
                                      </p:to>
                                    </p:set>
                                    <p:anim calcmode="lin" valueType="num">
                                      <p:cBhvr additive="base">
                                        <p:cTn id="13" dur="500" fill="hold"/>
                                        <p:tgtEl>
                                          <p:spTgt spid="1124356"/>
                                        </p:tgtEl>
                                        <p:attrNameLst>
                                          <p:attrName>ppt_x</p:attrName>
                                        </p:attrNameLst>
                                      </p:cBhvr>
                                      <p:tavLst>
                                        <p:tav tm="0">
                                          <p:val>
                                            <p:strVal val="1+#ppt_w/2"/>
                                          </p:val>
                                        </p:tav>
                                        <p:tav tm="100000">
                                          <p:val>
                                            <p:strVal val="#ppt_x"/>
                                          </p:val>
                                        </p:tav>
                                      </p:tavLst>
                                    </p:anim>
                                    <p:anim calcmode="lin" valueType="num">
                                      <p:cBhvr additive="base">
                                        <p:cTn id="14" dur="500" fill="hold"/>
                                        <p:tgtEl>
                                          <p:spTgt spid="1124356"/>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nodeType="afterEffect">
                                  <p:stCondLst>
                                    <p:cond delay="0"/>
                                  </p:stCondLst>
                                  <p:childTnLst>
                                    <p:set>
                                      <p:cBhvr>
                                        <p:cTn id="17" dur="1" fill="hold">
                                          <p:stCondLst>
                                            <p:cond delay="0"/>
                                          </p:stCondLst>
                                        </p:cTn>
                                        <p:tgtEl>
                                          <p:spTgt spid="1124355"/>
                                        </p:tgtEl>
                                        <p:attrNameLst>
                                          <p:attrName>style.visibility</p:attrName>
                                        </p:attrNameLst>
                                      </p:cBhvr>
                                      <p:to>
                                        <p:strVal val="visible"/>
                                      </p:to>
                                    </p:set>
                                    <p:anim calcmode="lin" valueType="num">
                                      <p:cBhvr additive="base">
                                        <p:cTn id="18" dur="500" fill="hold"/>
                                        <p:tgtEl>
                                          <p:spTgt spid="1124355"/>
                                        </p:tgtEl>
                                        <p:attrNameLst>
                                          <p:attrName>ppt_x</p:attrName>
                                        </p:attrNameLst>
                                      </p:cBhvr>
                                      <p:tavLst>
                                        <p:tav tm="0">
                                          <p:val>
                                            <p:strVal val="0-#ppt_w/2"/>
                                          </p:val>
                                        </p:tav>
                                        <p:tav tm="100000">
                                          <p:val>
                                            <p:strVal val="#ppt_x"/>
                                          </p:val>
                                        </p:tav>
                                      </p:tavLst>
                                    </p:anim>
                                    <p:anim calcmode="lin" valueType="num">
                                      <p:cBhvr additive="base">
                                        <p:cTn id="19" dur="500" fill="hold"/>
                                        <p:tgtEl>
                                          <p:spTgt spid="112435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124358"/>
                                        </p:tgtEl>
                                        <p:attrNameLst>
                                          <p:attrName>style.visibility</p:attrName>
                                        </p:attrNameLst>
                                      </p:cBhvr>
                                      <p:to>
                                        <p:strVal val="visible"/>
                                      </p:to>
                                    </p:set>
                                    <p:anim calcmode="lin" valueType="num">
                                      <p:cBhvr additive="base">
                                        <p:cTn id="24" dur="500" fill="hold"/>
                                        <p:tgtEl>
                                          <p:spTgt spid="1124358"/>
                                        </p:tgtEl>
                                        <p:attrNameLst>
                                          <p:attrName>ppt_x</p:attrName>
                                        </p:attrNameLst>
                                      </p:cBhvr>
                                      <p:tavLst>
                                        <p:tav tm="0">
                                          <p:val>
                                            <p:strVal val="1+#ppt_w/2"/>
                                          </p:val>
                                        </p:tav>
                                        <p:tav tm="100000">
                                          <p:val>
                                            <p:strVal val="#ppt_x"/>
                                          </p:val>
                                        </p:tav>
                                      </p:tavLst>
                                    </p:anim>
                                    <p:anim calcmode="lin" valueType="num">
                                      <p:cBhvr additive="base">
                                        <p:cTn id="25" dur="500" fill="hold"/>
                                        <p:tgtEl>
                                          <p:spTgt spid="1124358"/>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 fill="hold" grpId="0" nodeType="clickEffect">
                                  <p:stCondLst>
                                    <p:cond delay="0"/>
                                  </p:stCondLst>
                                  <p:childTnLst>
                                    <p:set>
                                      <p:cBhvr>
                                        <p:cTn id="29" dur="1" fill="hold">
                                          <p:stCondLst>
                                            <p:cond delay="0"/>
                                          </p:stCondLst>
                                        </p:cTn>
                                        <p:tgtEl>
                                          <p:spTgt spid="1124359"/>
                                        </p:tgtEl>
                                        <p:attrNameLst>
                                          <p:attrName>style.visibility</p:attrName>
                                        </p:attrNameLst>
                                      </p:cBhvr>
                                      <p:to>
                                        <p:strVal val="visible"/>
                                      </p:to>
                                    </p:set>
                                    <p:anim calcmode="lin" valueType="num">
                                      <p:cBhvr>
                                        <p:cTn id="30" dur="500" fill="hold"/>
                                        <p:tgtEl>
                                          <p:spTgt spid="1124359"/>
                                        </p:tgtEl>
                                        <p:attrNameLst>
                                          <p:attrName>ppt_x</p:attrName>
                                        </p:attrNameLst>
                                      </p:cBhvr>
                                      <p:tavLst>
                                        <p:tav tm="0">
                                          <p:val>
                                            <p:strVal val="#ppt_x"/>
                                          </p:val>
                                        </p:tav>
                                        <p:tav tm="100000">
                                          <p:val>
                                            <p:strVal val="#ppt_x"/>
                                          </p:val>
                                        </p:tav>
                                      </p:tavLst>
                                    </p:anim>
                                    <p:anim calcmode="lin" valueType="num">
                                      <p:cBhvr>
                                        <p:cTn id="31" dur="500" fill="hold"/>
                                        <p:tgtEl>
                                          <p:spTgt spid="1124359"/>
                                        </p:tgtEl>
                                        <p:attrNameLst>
                                          <p:attrName>ppt_y</p:attrName>
                                        </p:attrNameLst>
                                      </p:cBhvr>
                                      <p:tavLst>
                                        <p:tav tm="0">
                                          <p:val>
                                            <p:strVal val="#ppt_y-#ppt_h/2"/>
                                          </p:val>
                                        </p:tav>
                                        <p:tav tm="100000">
                                          <p:val>
                                            <p:strVal val="#ppt_y"/>
                                          </p:val>
                                        </p:tav>
                                      </p:tavLst>
                                    </p:anim>
                                    <p:anim calcmode="lin" valueType="num">
                                      <p:cBhvr>
                                        <p:cTn id="32" dur="500" fill="hold"/>
                                        <p:tgtEl>
                                          <p:spTgt spid="1124359"/>
                                        </p:tgtEl>
                                        <p:attrNameLst>
                                          <p:attrName>ppt_w</p:attrName>
                                        </p:attrNameLst>
                                      </p:cBhvr>
                                      <p:tavLst>
                                        <p:tav tm="0">
                                          <p:val>
                                            <p:strVal val="#ppt_w"/>
                                          </p:val>
                                        </p:tav>
                                        <p:tav tm="100000">
                                          <p:val>
                                            <p:strVal val="#ppt_w"/>
                                          </p:val>
                                        </p:tav>
                                      </p:tavLst>
                                    </p:anim>
                                    <p:anim calcmode="lin" valueType="num">
                                      <p:cBhvr>
                                        <p:cTn id="33" dur="500" fill="hold"/>
                                        <p:tgtEl>
                                          <p:spTgt spid="1124359"/>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24357"/>
                                        </p:tgtEl>
                                        <p:attrNameLst>
                                          <p:attrName>style.visibility</p:attrName>
                                        </p:attrNameLst>
                                      </p:cBhvr>
                                      <p:to>
                                        <p:strVal val="visible"/>
                                      </p:to>
                                    </p:set>
                                    <p:anim calcmode="lin" valueType="num">
                                      <p:cBhvr additive="base">
                                        <p:cTn id="38" dur="500" fill="hold"/>
                                        <p:tgtEl>
                                          <p:spTgt spid="1124357"/>
                                        </p:tgtEl>
                                        <p:attrNameLst>
                                          <p:attrName>ppt_x</p:attrName>
                                        </p:attrNameLst>
                                      </p:cBhvr>
                                      <p:tavLst>
                                        <p:tav tm="0">
                                          <p:val>
                                            <p:strVal val="1+#ppt_w/2"/>
                                          </p:val>
                                        </p:tav>
                                        <p:tav tm="100000">
                                          <p:val>
                                            <p:strVal val="#ppt_x"/>
                                          </p:val>
                                        </p:tav>
                                      </p:tavLst>
                                    </p:anim>
                                    <p:anim calcmode="lin" valueType="num">
                                      <p:cBhvr additive="base">
                                        <p:cTn id="39" dur="500" fill="hold"/>
                                        <p:tgtEl>
                                          <p:spTgt spid="11243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54" grpId="0" autoUpdateAnimBg="0"/>
      <p:bldP spid="1124356" grpId="0" animBg="1" autoUpdateAnimBg="0"/>
      <p:bldP spid="1124357" grpId="0" animBg="1" autoUpdateAnimBg="0"/>
      <p:bldP spid="1124358" grpId="0" animBg="1" autoUpdateAnimBg="0"/>
      <p:bldP spid="112435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Text Box 2"/>
          <p:cNvSpPr txBox="1">
            <a:spLocks noChangeArrowheads="1"/>
          </p:cNvSpPr>
          <p:nvPr/>
        </p:nvSpPr>
        <p:spPr bwMode="auto">
          <a:xfrm>
            <a:off x="250825" y="549277"/>
            <a:ext cx="8642350" cy="3990975"/>
          </a:xfrm>
          <a:prstGeom prst="rect">
            <a:avLst/>
          </a:prstGeom>
          <a:solidFill>
            <a:srgbClr val="FFF3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40000"/>
              </a:lnSpc>
              <a:defRPr/>
            </a:pPr>
            <a:r>
              <a:rPr lang="zh-CN" altLang="en-US" sz="3600">
                <a:latin typeface="宋体" pitchFamily="2" charset="-122"/>
              </a:rPr>
              <a:t>如果实参表列包括多个实参，对实参求值的顺序并不是确定的，有的系统按自左至右顺序求实参的值，有的系统则按自右至左顺序。许多Ｃ版本是按自右而左的顺序求值</a:t>
            </a:r>
            <a:r>
              <a:rPr lang="en-US" altLang="zh-CN" sz="3600">
                <a:latin typeface="宋体" pitchFamily="2" charset="-122"/>
              </a:rPr>
              <a:t>,</a:t>
            </a:r>
            <a:r>
              <a:rPr lang="zh-CN" altLang="en-US" sz="3600">
                <a:latin typeface="宋体" pitchFamily="2" charset="-122"/>
              </a:rPr>
              <a:t>例如</a:t>
            </a:r>
            <a:r>
              <a:rPr lang="en-US" altLang="zh-CN" sz="3600">
                <a:latin typeface="宋体" pitchFamily="2" charset="-122"/>
              </a:rPr>
              <a:t>Tubro </a:t>
            </a:r>
            <a:r>
              <a:rPr lang="zh-CN" altLang="en-US" sz="3600">
                <a:latin typeface="宋体" pitchFamily="2" charset="-122"/>
              </a:rPr>
              <a:t>Ｃ</a:t>
            </a:r>
            <a:r>
              <a:rPr lang="en-US" altLang="zh-CN" sz="3600">
                <a:latin typeface="宋体" pitchFamily="2" charset="-122"/>
              </a:rPr>
              <a:t>++</a:t>
            </a:r>
            <a:r>
              <a:rPr lang="zh-CN" altLang="en-US" sz="3600">
                <a:latin typeface="宋体" pitchFamily="2" charset="-122"/>
              </a:rPr>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30</a:t>
            </a:fld>
            <a:endParaRPr lang="zh-CN" altLang="en-US"/>
          </a:p>
        </p:txBody>
      </p:sp>
    </p:spTree>
    <p:extLst>
      <p:ext uri="{BB962C8B-B14F-4D97-AF65-F5344CB8AC3E}">
        <p14:creationId xmlns:p14="http://schemas.microsoft.com/office/powerpoint/2010/main" val="1390170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152002"/>
                                        </p:tgtEl>
                                        <p:attrNameLst>
                                          <p:attrName>style.visibility</p:attrName>
                                        </p:attrNameLst>
                                      </p:cBhvr>
                                      <p:to>
                                        <p:strVal val="visible"/>
                                      </p:to>
                                    </p:set>
                                    <p:animEffect transition="in" filter="wheel(4)">
                                      <p:cBhvr>
                                        <p:cTn id="7" dur="500"/>
                                        <p:tgtEl>
                                          <p:spTgt spid="1152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Text Box 2"/>
          <p:cNvSpPr txBox="1">
            <a:spLocks noChangeArrowheads="1"/>
          </p:cNvSpPr>
          <p:nvPr/>
        </p:nvSpPr>
        <p:spPr bwMode="auto">
          <a:xfrm>
            <a:off x="0" y="0"/>
            <a:ext cx="4878388" cy="5794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chemeClr val="bg1"/>
                </a:solidFill>
                <a:latin typeface="黑体" panose="02010609060101010101" pitchFamily="49" charset="-122"/>
                <a:ea typeface="黑体" panose="02010609060101010101" pitchFamily="49" charset="-122"/>
              </a:rPr>
              <a:t>例 </a:t>
            </a:r>
            <a:r>
              <a:rPr lang="en-US" altLang="zh-CN" sz="3200" b="1">
                <a:solidFill>
                  <a:schemeClr val="bg1"/>
                </a:solidFill>
                <a:latin typeface="黑体" panose="02010609060101010101" pitchFamily="49" charset="-122"/>
                <a:ea typeface="黑体" panose="02010609060101010101" pitchFamily="49" charset="-122"/>
              </a:rPr>
              <a:t>8</a:t>
            </a:r>
            <a:r>
              <a:rPr lang="zh-CN" altLang="en-US" sz="3200" b="1">
                <a:solidFill>
                  <a:schemeClr val="bg1"/>
                </a:solidFill>
                <a:latin typeface="黑体" panose="02010609060101010101" pitchFamily="49" charset="-122"/>
                <a:ea typeface="黑体" panose="02010609060101010101" pitchFamily="49" charset="-122"/>
              </a:rPr>
              <a:t>．４ 实参求值的顺序</a:t>
            </a:r>
          </a:p>
        </p:txBody>
      </p:sp>
      <p:sp>
        <p:nvSpPr>
          <p:cNvPr id="1153027" name="Text Box 3"/>
          <p:cNvSpPr txBox="1">
            <a:spLocks noChangeArrowheads="1"/>
          </p:cNvSpPr>
          <p:nvPr/>
        </p:nvSpPr>
        <p:spPr bwMode="auto">
          <a:xfrm>
            <a:off x="395288" y="1116015"/>
            <a:ext cx="8458200" cy="5610225"/>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lnSpc>
                <a:spcPct val="140000"/>
              </a:lnSpc>
              <a:defRPr/>
            </a:pPr>
            <a:r>
              <a:rPr lang="en-US" altLang="zh-CN" sz="3200" b="1"/>
              <a:t>#include &lt;stdio.h&gt;</a:t>
            </a:r>
          </a:p>
          <a:p>
            <a:pPr algn="l">
              <a:lnSpc>
                <a:spcPct val="140000"/>
              </a:lnSpc>
              <a:defRPr/>
            </a:pPr>
            <a:r>
              <a:rPr lang="en-US" altLang="zh-CN" sz="3200" b="1"/>
              <a:t>void main()</a:t>
            </a:r>
          </a:p>
          <a:p>
            <a:pPr algn="l">
              <a:lnSpc>
                <a:spcPct val="140000"/>
              </a:lnSpc>
              <a:defRPr/>
            </a:pPr>
            <a:r>
              <a:rPr lang="en-US" altLang="zh-CN" sz="3200" b="1"/>
              <a:t>  {</a:t>
            </a:r>
          </a:p>
          <a:p>
            <a:pPr algn="l">
              <a:lnSpc>
                <a:spcPct val="140000"/>
              </a:lnSpc>
              <a:defRPr/>
            </a:pPr>
            <a:r>
              <a:rPr lang="en-US" altLang="zh-CN" sz="3200" b="1"/>
              <a:t>   int f(int a,int b);  </a:t>
            </a:r>
            <a:r>
              <a:rPr lang="en-US" altLang="zh-CN" sz="3200" b="1">
                <a:solidFill>
                  <a:srgbClr val="006600"/>
                </a:solidFill>
              </a:rPr>
              <a:t>/* </a:t>
            </a:r>
            <a:r>
              <a:rPr lang="zh-CN" altLang="en-US" sz="3200" b="1">
                <a:solidFill>
                  <a:srgbClr val="006600"/>
                </a:solidFill>
              </a:rPr>
              <a:t>函数声明 *</a:t>
            </a:r>
            <a:r>
              <a:rPr lang="en-US" altLang="zh-CN" sz="3200" b="1">
                <a:solidFill>
                  <a:srgbClr val="006600"/>
                </a:solidFill>
              </a:rPr>
              <a:t>/</a:t>
            </a:r>
          </a:p>
          <a:p>
            <a:pPr algn="l">
              <a:lnSpc>
                <a:spcPct val="140000"/>
              </a:lnSpc>
              <a:defRPr/>
            </a:pPr>
            <a:r>
              <a:rPr lang="en-US" altLang="zh-CN" sz="3200" b="1"/>
              <a:t>   int i=2,p;</a:t>
            </a:r>
          </a:p>
          <a:p>
            <a:pPr algn="l">
              <a:lnSpc>
                <a:spcPct val="140000"/>
              </a:lnSpc>
              <a:defRPr/>
            </a:pPr>
            <a:r>
              <a:rPr lang="en-US" altLang="zh-CN" sz="3200" b="1"/>
              <a:t>   p=f(i,++i);        </a:t>
            </a:r>
            <a:r>
              <a:rPr lang="en-US" altLang="zh-CN" sz="3200" b="1">
                <a:solidFill>
                  <a:srgbClr val="006600"/>
                </a:solidFill>
              </a:rPr>
              <a:t>/*  </a:t>
            </a:r>
            <a:r>
              <a:rPr lang="zh-CN" altLang="en-US" sz="3200" b="1">
                <a:solidFill>
                  <a:srgbClr val="006600"/>
                </a:solidFill>
              </a:rPr>
              <a:t>函数调用 *</a:t>
            </a:r>
            <a:r>
              <a:rPr lang="en-US" altLang="zh-CN" sz="3200" b="1">
                <a:solidFill>
                  <a:srgbClr val="006600"/>
                </a:solidFill>
              </a:rPr>
              <a:t>/</a:t>
            </a:r>
          </a:p>
          <a:p>
            <a:pPr algn="l">
              <a:lnSpc>
                <a:spcPct val="140000"/>
              </a:lnSpc>
              <a:defRPr/>
            </a:pPr>
            <a:r>
              <a:rPr lang="en-US" altLang="zh-CN" sz="3200" b="1"/>
              <a:t>   printf("%d\n",p);</a:t>
            </a:r>
          </a:p>
          <a:p>
            <a:pPr algn="l">
              <a:lnSpc>
                <a:spcPct val="140000"/>
              </a:lnSpc>
              <a:defRPr/>
            </a:pPr>
            <a:r>
              <a:rPr lang="en-US" altLang="zh-CN" sz="3200" b="1"/>
              <a:t>  }</a:t>
            </a:r>
            <a:r>
              <a:rPr lang="en-US" altLang="zh-CN" sz="3200" b="1">
                <a:latin typeface="宋体" pitchFamily="2" charset="-122"/>
              </a:rPr>
              <a:t> </a:t>
            </a:r>
            <a:r>
              <a:rPr lang="zh-CN" altLang="en-US" sz="3200" b="1">
                <a:latin typeface="宋体" pitchFamily="2" charset="-122"/>
              </a:rPr>
              <a:t>　</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31</a:t>
            </a:fld>
            <a:endParaRPr lang="zh-CN" altLang="en-US"/>
          </a:p>
        </p:txBody>
      </p:sp>
    </p:spTree>
    <p:extLst>
      <p:ext uri="{BB962C8B-B14F-4D97-AF65-F5344CB8AC3E}">
        <p14:creationId xmlns:p14="http://schemas.microsoft.com/office/powerpoint/2010/main" val="3909607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53026"/>
                                        </p:tgtEl>
                                        <p:attrNameLst>
                                          <p:attrName>style.visibility</p:attrName>
                                        </p:attrNameLst>
                                      </p:cBhvr>
                                      <p:to>
                                        <p:strVal val="visible"/>
                                      </p:to>
                                    </p:set>
                                    <p:anim calcmode="lin" valueType="num">
                                      <p:cBhvr additive="base">
                                        <p:cTn id="7" dur="500" fill="hold"/>
                                        <p:tgtEl>
                                          <p:spTgt spid="1153026"/>
                                        </p:tgtEl>
                                        <p:attrNameLst>
                                          <p:attrName>ppt_x</p:attrName>
                                        </p:attrNameLst>
                                      </p:cBhvr>
                                      <p:tavLst>
                                        <p:tav tm="0">
                                          <p:val>
                                            <p:strVal val="0-#ppt_w/2"/>
                                          </p:val>
                                        </p:tav>
                                        <p:tav tm="100000">
                                          <p:val>
                                            <p:strVal val="#ppt_x"/>
                                          </p:val>
                                        </p:tav>
                                      </p:tavLst>
                                    </p:anim>
                                    <p:anim calcmode="lin" valueType="num">
                                      <p:cBhvr additive="base">
                                        <p:cTn id="8" dur="500" fill="hold"/>
                                        <p:tgtEl>
                                          <p:spTgt spid="11530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53027"/>
                                        </p:tgtEl>
                                        <p:attrNameLst>
                                          <p:attrName>style.visibility</p:attrName>
                                        </p:attrNameLst>
                                      </p:cBhvr>
                                      <p:to>
                                        <p:strVal val="visible"/>
                                      </p:to>
                                    </p:set>
                                    <p:animEffect transition="in" filter="checkerboard(across)">
                                      <p:cBhvr>
                                        <p:cTn id="13" dur="500"/>
                                        <p:tgtEl>
                                          <p:spTgt spid="1153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26" grpId="0" animBg="1" autoUpdateAnimBg="0"/>
      <p:bldP spid="115302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Text Box 2"/>
          <p:cNvSpPr txBox="1">
            <a:spLocks noChangeArrowheads="1"/>
          </p:cNvSpPr>
          <p:nvPr/>
        </p:nvSpPr>
        <p:spPr bwMode="auto">
          <a:xfrm>
            <a:off x="250825" y="836615"/>
            <a:ext cx="8458200" cy="5419725"/>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lnSpc>
                <a:spcPct val="120000"/>
              </a:lnSpc>
              <a:defRPr/>
            </a:pPr>
            <a:r>
              <a:rPr lang="en-US" altLang="zh-CN" sz="3600" b="1"/>
              <a:t>int f(int a,int b)              </a:t>
            </a:r>
            <a:r>
              <a:rPr lang="en-US" altLang="zh-CN" sz="3600" b="1">
                <a:solidFill>
                  <a:srgbClr val="006600"/>
                </a:solidFill>
              </a:rPr>
              <a:t>/*  </a:t>
            </a:r>
            <a:r>
              <a:rPr lang="zh-CN" altLang="en-US" sz="3600" b="1">
                <a:solidFill>
                  <a:srgbClr val="006600"/>
                </a:solidFill>
              </a:rPr>
              <a:t>函数定义 *</a:t>
            </a:r>
            <a:r>
              <a:rPr lang="en-US" altLang="zh-CN" sz="3600" b="1">
                <a:solidFill>
                  <a:srgbClr val="006600"/>
                </a:solidFill>
              </a:rPr>
              <a:t>/</a:t>
            </a:r>
          </a:p>
          <a:p>
            <a:pPr algn="l">
              <a:lnSpc>
                <a:spcPct val="120000"/>
              </a:lnSpc>
              <a:defRPr/>
            </a:pPr>
            <a:r>
              <a:rPr lang="en-US" altLang="zh-CN" sz="3600" b="1"/>
              <a:t>{</a:t>
            </a:r>
          </a:p>
          <a:p>
            <a:pPr algn="l">
              <a:lnSpc>
                <a:spcPct val="120000"/>
              </a:lnSpc>
              <a:defRPr/>
            </a:pPr>
            <a:r>
              <a:rPr lang="en-US" altLang="zh-CN" sz="3600" b="1"/>
              <a:t>  int c;</a:t>
            </a:r>
          </a:p>
          <a:p>
            <a:pPr algn="l">
              <a:lnSpc>
                <a:spcPct val="120000"/>
              </a:lnSpc>
              <a:defRPr/>
            </a:pPr>
            <a:r>
              <a:rPr lang="en-US" altLang="zh-CN" sz="3600" b="1"/>
              <a:t>  if(a&gt;b) c=1;</a:t>
            </a:r>
          </a:p>
          <a:p>
            <a:pPr algn="l">
              <a:lnSpc>
                <a:spcPct val="120000"/>
              </a:lnSpc>
              <a:defRPr/>
            </a:pPr>
            <a:r>
              <a:rPr lang="en-US" altLang="zh-CN" sz="3600" b="1"/>
              <a:t>   else if(a==b) c=0;</a:t>
            </a:r>
          </a:p>
          <a:p>
            <a:pPr algn="l">
              <a:lnSpc>
                <a:spcPct val="120000"/>
              </a:lnSpc>
              <a:defRPr/>
            </a:pPr>
            <a:r>
              <a:rPr lang="en-US" altLang="zh-CN" sz="3600" b="1"/>
              <a:t>          else c=-1;</a:t>
            </a:r>
          </a:p>
          <a:p>
            <a:pPr algn="l">
              <a:lnSpc>
                <a:spcPct val="120000"/>
              </a:lnSpc>
              <a:defRPr/>
            </a:pPr>
            <a:r>
              <a:rPr lang="en-US" altLang="zh-CN" sz="3600" b="1"/>
              <a:t>   return(c);</a:t>
            </a:r>
          </a:p>
          <a:p>
            <a:pPr algn="l">
              <a:lnSpc>
                <a:spcPct val="120000"/>
              </a:lnSpc>
              <a:defRPr/>
            </a:pPr>
            <a:r>
              <a:rPr lang="en-US" altLang="zh-CN" sz="3600" b="1"/>
              <a:t>}</a:t>
            </a:r>
            <a:r>
              <a:rPr lang="zh-CN" altLang="en-US" sz="3600" b="1"/>
              <a:t>　　</a:t>
            </a:r>
            <a:r>
              <a:rPr lang="zh-CN" altLang="en-US" sz="3600"/>
              <a:t> </a:t>
            </a:r>
            <a:r>
              <a:rPr lang="zh-CN" altLang="en-US" sz="3600" b="1">
                <a:latin typeface="宋体" pitchFamily="2" charset="-122"/>
              </a:rPr>
              <a:t>　</a:t>
            </a:r>
            <a:r>
              <a:rPr lang="zh-CN" altLang="en-US" sz="36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32</a:t>
            </a:fld>
            <a:endParaRPr lang="zh-CN" altLang="en-US"/>
          </a:p>
        </p:txBody>
      </p:sp>
    </p:spTree>
    <p:extLst>
      <p:ext uri="{BB962C8B-B14F-4D97-AF65-F5344CB8AC3E}">
        <p14:creationId xmlns:p14="http://schemas.microsoft.com/office/powerpoint/2010/main" val="3181519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1154050"/>
                                        </p:tgtEl>
                                        <p:attrNameLst>
                                          <p:attrName>style.visibility</p:attrName>
                                        </p:attrNameLst>
                                      </p:cBhvr>
                                      <p:to>
                                        <p:strVal val="visible"/>
                                      </p:to>
                                    </p:set>
                                    <p:animEffect transition="in" filter="strips(downRight)">
                                      <p:cBhvr>
                                        <p:cTn id="7" dur="500"/>
                                        <p:tgtEl>
                                          <p:spTgt spid="1154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5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Text Box 2"/>
          <p:cNvSpPr txBox="1">
            <a:spLocks noChangeArrowheads="1"/>
          </p:cNvSpPr>
          <p:nvPr/>
        </p:nvSpPr>
        <p:spPr bwMode="auto">
          <a:xfrm>
            <a:off x="4643438" y="1341440"/>
            <a:ext cx="4248150" cy="1925637"/>
          </a:xfrm>
          <a:prstGeom prst="rect">
            <a:avLst/>
          </a:prstGeom>
          <a:solidFill>
            <a:srgbClr val="EDFFED"/>
          </a:solidFill>
          <a:ln w="38100">
            <a:solidFill>
              <a:schemeClr val="tx1"/>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sz="2800" b="1">
                <a:solidFill>
                  <a:schemeClr val="accent2"/>
                </a:solidFill>
              </a:rPr>
              <a:t>如果按自左至右顺序求实参的值，则函数调用相当于ｆ（２，３）</a:t>
            </a:r>
            <a:r>
              <a:rPr lang="zh-CN" altLang="en-US" sz="2800"/>
              <a:t> </a:t>
            </a:r>
          </a:p>
        </p:txBody>
      </p:sp>
      <p:sp>
        <p:nvSpPr>
          <p:cNvPr id="1155075" name="Text Box 3"/>
          <p:cNvSpPr txBox="1">
            <a:spLocks noChangeArrowheads="1"/>
          </p:cNvSpPr>
          <p:nvPr/>
        </p:nvSpPr>
        <p:spPr bwMode="auto">
          <a:xfrm>
            <a:off x="252413" y="3717925"/>
            <a:ext cx="4248150" cy="1925638"/>
          </a:xfrm>
          <a:prstGeom prst="rect">
            <a:avLst/>
          </a:prstGeom>
          <a:solidFill>
            <a:srgbClr val="EDFFED"/>
          </a:solidFill>
          <a:ln w="38100">
            <a:solidFill>
              <a:schemeClr val="tx1"/>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sz="2800" b="1">
                <a:solidFill>
                  <a:schemeClr val="accent2"/>
                </a:solidFill>
              </a:rPr>
              <a:t>如果按自右至左顺序求实参的值，则函数调用相当于ｆ（</a:t>
            </a:r>
            <a:r>
              <a:rPr lang="en-US" altLang="zh-CN" sz="2800" b="1">
                <a:solidFill>
                  <a:schemeClr val="accent2"/>
                </a:solidFill>
              </a:rPr>
              <a:t>3</a:t>
            </a:r>
            <a:r>
              <a:rPr lang="zh-CN" altLang="en-US" sz="2800" b="1">
                <a:solidFill>
                  <a:schemeClr val="accent2"/>
                </a:solidFill>
              </a:rPr>
              <a:t>，３）</a:t>
            </a:r>
            <a:r>
              <a:rPr lang="zh-CN" altLang="en-US" sz="2800"/>
              <a:t> </a:t>
            </a:r>
          </a:p>
        </p:txBody>
      </p:sp>
      <p:sp>
        <p:nvSpPr>
          <p:cNvPr id="1155076" name="Text Box 4"/>
          <p:cNvSpPr txBox="1">
            <a:spLocks noChangeArrowheads="1"/>
          </p:cNvSpPr>
          <p:nvPr/>
        </p:nvSpPr>
        <p:spPr bwMode="auto">
          <a:xfrm>
            <a:off x="1116015" y="765175"/>
            <a:ext cx="3178175" cy="2216150"/>
          </a:xfrm>
          <a:prstGeom prst="rect">
            <a:avLst/>
          </a:prstGeom>
          <a:solidFill>
            <a:schemeClr val="bg1"/>
          </a:solidFill>
          <a:ln w="38100">
            <a:solidFill>
              <a:srgbClr val="FFCC99"/>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a:solidFill>
                  <a:srgbClr val="006600"/>
                </a:solidFill>
              </a:rPr>
              <a:t> </a:t>
            </a:r>
            <a:r>
              <a:rPr lang="zh-CN" altLang="en-US" sz="3600" b="1">
                <a:solidFill>
                  <a:srgbClr val="006600"/>
                </a:solidFill>
              </a:rPr>
              <a:t>对于函数调用 </a:t>
            </a:r>
          </a:p>
          <a:p>
            <a:pPr algn="l" eaLnBrk="1" hangingPunct="1">
              <a:lnSpc>
                <a:spcPct val="140000"/>
              </a:lnSpc>
            </a:pPr>
            <a:r>
              <a:rPr lang="en-US" altLang="zh-CN" sz="3600" b="1"/>
              <a:t>int i=2,p;</a:t>
            </a:r>
          </a:p>
          <a:p>
            <a:pPr algn="l" eaLnBrk="1" hangingPunct="1">
              <a:lnSpc>
                <a:spcPct val="140000"/>
              </a:lnSpc>
            </a:pPr>
            <a:r>
              <a:rPr lang="en-US" altLang="zh-CN" sz="3600" b="1"/>
              <a:t>p=f(i,++i); </a:t>
            </a:r>
          </a:p>
        </p:txBody>
      </p:sp>
      <p:sp>
        <p:nvSpPr>
          <p:cNvPr id="1155077" name="Line 5"/>
          <p:cNvSpPr>
            <a:spLocks noChangeShapeType="1"/>
          </p:cNvSpPr>
          <p:nvPr/>
        </p:nvSpPr>
        <p:spPr bwMode="auto">
          <a:xfrm flipH="1">
            <a:off x="3276600" y="2636838"/>
            <a:ext cx="1366838"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55078" name="Line 6"/>
          <p:cNvSpPr>
            <a:spLocks noChangeShapeType="1"/>
          </p:cNvSpPr>
          <p:nvPr/>
        </p:nvSpPr>
        <p:spPr bwMode="auto">
          <a:xfrm flipV="1">
            <a:off x="2124075" y="2781300"/>
            <a:ext cx="0" cy="86518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2"/>
          </p:nvPr>
        </p:nvSpPr>
        <p:spPr/>
        <p:txBody>
          <a:bodyPr/>
          <a:lstStyle/>
          <a:p>
            <a:fld id="{8FB94D60-2BC5-417B-AAFA-7AB077D6874D}" type="slidenum">
              <a:rPr lang="zh-CN" altLang="en-US" smtClean="0"/>
              <a:t>33</a:t>
            </a:fld>
            <a:endParaRPr lang="zh-CN" altLang="en-US"/>
          </a:p>
        </p:txBody>
      </p:sp>
    </p:spTree>
    <p:extLst>
      <p:ext uri="{BB962C8B-B14F-4D97-AF65-F5344CB8AC3E}">
        <p14:creationId xmlns:p14="http://schemas.microsoft.com/office/powerpoint/2010/main" val="3006146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55076"/>
                                        </p:tgtEl>
                                        <p:attrNameLst>
                                          <p:attrName>style.visibility</p:attrName>
                                        </p:attrNameLst>
                                      </p:cBhvr>
                                      <p:to>
                                        <p:strVal val="visible"/>
                                      </p:to>
                                    </p:set>
                                    <p:anim calcmode="lin" valueType="num">
                                      <p:cBhvr additive="base">
                                        <p:cTn id="7" dur="500" fill="hold"/>
                                        <p:tgtEl>
                                          <p:spTgt spid="1155076"/>
                                        </p:tgtEl>
                                        <p:attrNameLst>
                                          <p:attrName>ppt_x</p:attrName>
                                        </p:attrNameLst>
                                      </p:cBhvr>
                                      <p:tavLst>
                                        <p:tav tm="0">
                                          <p:val>
                                            <p:strVal val="#ppt_x"/>
                                          </p:val>
                                        </p:tav>
                                        <p:tav tm="100000">
                                          <p:val>
                                            <p:strVal val="#ppt_x"/>
                                          </p:val>
                                        </p:tav>
                                      </p:tavLst>
                                    </p:anim>
                                    <p:anim calcmode="lin" valueType="num">
                                      <p:cBhvr additive="base">
                                        <p:cTn id="8" dur="500" fill="hold"/>
                                        <p:tgtEl>
                                          <p:spTgt spid="115507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55075"/>
                                        </p:tgtEl>
                                        <p:attrNameLst>
                                          <p:attrName>style.visibility</p:attrName>
                                        </p:attrNameLst>
                                      </p:cBhvr>
                                      <p:to>
                                        <p:strVal val="visible"/>
                                      </p:to>
                                    </p:set>
                                    <p:anim calcmode="lin" valueType="num">
                                      <p:cBhvr additive="base">
                                        <p:cTn id="13" dur="500" fill="hold"/>
                                        <p:tgtEl>
                                          <p:spTgt spid="1155075"/>
                                        </p:tgtEl>
                                        <p:attrNameLst>
                                          <p:attrName>ppt_x</p:attrName>
                                        </p:attrNameLst>
                                      </p:cBhvr>
                                      <p:tavLst>
                                        <p:tav tm="0">
                                          <p:val>
                                            <p:strVal val="#ppt_x"/>
                                          </p:val>
                                        </p:tav>
                                        <p:tav tm="100000">
                                          <p:val>
                                            <p:strVal val="#ppt_x"/>
                                          </p:val>
                                        </p:tav>
                                      </p:tavLst>
                                    </p:anim>
                                    <p:anim calcmode="lin" valueType="num">
                                      <p:cBhvr additive="base">
                                        <p:cTn id="14" dur="500" fill="hold"/>
                                        <p:tgtEl>
                                          <p:spTgt spid="1155075"/>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53" presetClass="entr" presetSubtype="0" fill="hold" grpId="0" nodeType="afterEffect">
                                  <p:stCondLst>
                                    <p:cond delay="0"/>
                                  </p:stCondLst>
                                  <p:childTnLst>
                                    <p:set>
                                      <p:cBhvr>
                                        <p:cTn id="17" dur="1" fill="hold">
                                          <p:stCondLst>
                                            <p:cond delay="0"/>
                                          </p:stCondLst>
                                        </p:cTn>
                                        <p:tgtEl>
                                          <p:spTgt spid="1155078"/>
                                        </p:tgtEl>
                                        <p:attrNameLst>
                                          <p:attrName>style.visibility</p:attrName>
                                        </p:attrNameLst>
                                      </p:cBhvr>
                                      <p:to>
                                        <p:strVal val="visible"/>
                                      </p:to>
                                    </p:set>
                                    <p:anim calcmode="lin" valueType="num">
                                      <p:cBhvr>
                                        <p:cTn id="18" dur="500" fill="hold"/>
                                        <p:tgtEl>
                                          <p:spTgt spid="1155078"/>
                                        </p:tgtEl>
                                        <p:attrNameLst>
                                          <p:attrName>ppt_w</p:attrName>
                                        </p:attrNameLst>
                                      </p:cBhvr>
                                      <p:tavLst>
                                        <p:tav tm="0">
                                          <p:val>
                                            <p:fltVal val="0"/>
                                          </p:val>
                                        </p:tav>
                                        <p:tav tm="100000">
                                          <p:val>
                                            <p:strVal val="#ppt_w"/>
                                          </p:val>
                                        </p:tav>
                                      </p:tavLst>
                                    </p:anim>
                                    <p:anim calcmode="lin" valueType="num">
                                      <p:cBhvr>
                                        <p:cTn id="19" dur="500" fill="hold"/>
                                        <p:tgtEl>
                                          <p:spTgt spid="1155078"/>
                                        </p:tgtEl>
                                        <p:attrNameLst>
                                          <p:attrName>ppt_h</p:attrName>
                                        </p:attrNameLst>
                                      </p:cBhvr>
                                      <p:tavLst>
                                        <p:tav tm="0">
                                          <p:val>
                                            <p:fltVal val="0"/>
                                          </p:val>
                                        </p:tav>
                                        <p:tav tm="100000">
                                          <p:val>
                                            <p:strVal val="#ppt_h"/>
                                          </p:val>
                                        </p:tav>
                                      </p:tavLst>
                                    </p:anim>
                                    <p:animEffect transition="in" filter="fade">
                                      <p:cBhvr>
                                        <p:cTn id="20" dur="500"/>
                                        <p:tgtEl>
                                          <p:spTgt spid="11550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5074"/>
                                        </p:tgtEl>
                                        <p:attrNameLst>
                                          <p:attrName>style.visibility</p:attrName>
                                        </p:attrNameLst>
                                      </p:cBhvr>
                                      <p:to>
                                        <p:strVal val="visible"/>
                                      </p:to>
                                    </p:set>
                                    <p:anim calcmode="lin" valueType="num">
                                      <p:cBhvr additive="base">
                                        <p:cTn id="25" dur="500" fill="hold"/>
                                        <p:tgtEl>
                                          <p:spTgt spid="1155074"/>
                                        </p:tgtEl>
                                        <p:attrNameLst>
                                          <p:attrName>ppt_x</p:attrName>
                                        </p:attrNameLst>
                                      </p:cBhvr>
                                      <p:tavLst>
                                        <p:tav tm="0">
                                          <p:val>
                                            <p:strVal val="1+#ppt_w/2"/>
                                          </p:val>
                                        </p:tav>
                                        <p:tav tm="100000">
                                          <p:val>
                                            <p:strVal val="#ppt_x"/>
                                          </p:val>
                                        </p:tav>
                                      </p:tavLst>
                                    </p:anim>
                                    <p:anim calcmode="lin" valueType="num">
                                      <p:cBhvr additive="base">
                                        <p:cTn id="26" dur="500" fill="hold"/>
                                        <p:tgtEl>
                                          <p:spTgt spid="1155074"/>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1155077"/>
                                        </p:tgtEl>
                                        <p:attrNameLst>
                                          <p:attrName>style.visibility</p:attrName>
                                        </p:attrNameLst>
                                      </p:cBhvr>
                                      <p:to>
                                        <p:strVal val="visible"/>
                                      </p:to>
                                    </p:set>
                                    <p:animEffect transition="in" filter="wipe(down)">
                                      <p:cBhvr>
                                        <p:cTn id="30" dur="500"/>
                                        <p:tgtEl>
                                          <p:spTgt spid="1155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4" grpId="0" animBg="1"/>
      <p:bldP spid="1155075" grpId="0" animBg="1"/>
      <p:bldP spid="1155076" grpId="0" animBg="1"/>
      <p:bldP spid="1155077" grpId="0" animBg="1"/>
      <p:bldP spid="115507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ChangeArrowheads="1"/>
          </p:cNvSpPr>
          <p:nvPr/>
        </p:nvSpPr>
        <p:spPr bwMode="auto">
          <a:xfrm>
            <a:off x="34927" y="187327"/>
            <a:ext cx="5400675"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3200" b="1">
                <a:effectLst>
                  <a:outerShdw blurRad="38100" dist="38100" dir="2700000" algn="tl">
                    <a:srgbClr val="C0C0C0"/>
                  </a:outerShdw>
                </a:effectLst>
                <a:latin typeface="宋体" pitchFamily="2" charset="-122"/>
              </a:rPr>
              <a:t>8.</a:t>
            </a:r>
            <a:r>
              <a:rPr kumimoji="1" lang="zh-CN" altLang="en-US" sz="3200" b="1">
                <a:effectLst>
                  <a:outerShdw blurRad="38100" dist="38100" dir="2700000" algn="tl">
                    <a:srgbClr val="C0C0C0"/>
                  </a:outerShdw>
                </a:effectLst>
                <a:latin typeface="宋体" pitchFamily="2" charset="-122"/>
              </a:rPr>
              <a:t>４</a:t>
            </a:r>
            <a:r>
              <a:rPr kumimoji="1" lang="en-US" altLang="zh-CN" sz="3200" b="1">
                <a:effectLst>
                  <a:outerShdw blurRad="38100" dist="38100" dir="2700000" algn="tl">
                    <a:srgbClr val="C0C0C0"/>
                  </a:outerShdw>
                </a:effectLst>
                <a:latin typeface="宋体" pitchFamily="2" charset="-122"/>
              </a:rPr>
              <a:t>.</a:t>
            </a:r>
            <a:r>
              <a:rPr kumimoji="1" lang="zh-CN" altLang="en-US" sz="3200" b="1">
                <a:effectLst>
                  <a:outerShdw blurRad="38100" dist="38100" dir="2700000" algn="tl">
                    <a:srgbClr val="C0C0C0"/>
                  </a:outerShdw>
                </a:effectLst>
                <a:latin typeface="宋体" pitchFamily="2" charset="-122"/>
              </a:rPr>
              <a:t>２函数调用的方式</a:t>
            </a:r>
          </a:p>
        </p:txBody>
      </p:sp>
      <p:sp>
        <p:nvSpPr>
          <p:cNvPr id="1156099" name="WordArt 3"/>
          <p:cNvSpPr>
            <a:spLocks noChangeArrowheads="1" noChangeShapeType="1" noTextEdit="1"/>
          </p:cNvSpPr>
          <p:nvPr/>
        </p:nvSpPr>
        <p:spPr bwMode="auto">
          <a:xfrm>
            <a:off x="323850" y="908052"/>
            <a:ext cx="8426450" cy="601663"/>
          </a:xfrm>
          <a:prstGeom prst="rect">
            <a:avLst/>
          </a:prstGeom>
        </p:spPr>
        <p:txBody>
          <a:bodyPr wrap="none" fromWordArt="1">
            <a:prstTxWarp prst="textPlain">
              <a:avLst>
                <a:gd name="adj" fmla="val 50000"/>
              </a:avLst>
            </a:prstTxWarp>
          </a:bodyPr>
          <a:lstStyle/>
          <a:p>
            <a:r>
              <a:rPr lang="zh-CN" altLang="en-US" sz="3600" kern="10">
                <a:ln w="12700">
                  <a:solidFill>
                    <a:srgbClr val="9933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按函数在程序中出现的位置来分，可以有以下三种函数调用方式： </a:t>
            </a:r>
          </a:p>
        </p:txBody>
      </p:sp>
      <p:sp>
        <p:nvSpPr>
          <p:cNvPr id="1156100" name="Text Box 4"/>
          <p:cNvSpPr txBox="1">
            <a:spLocks noChangeArrowheads="1"/>
          </p:cNvSpPr>
          <p:nvPr/>
        </p:nvSpPr>
        <p:spPr bwMode="auto">
          <a:xfrm>
            <a:off x="323852" y="1916113"/>
            <a:ext cx="8424863" cy="1816100"/>
          </a:xfrm>
          <a:prstGeom prst="rect">
            <a:avLst/>
          </a:prstGeom>
          <a:solidFill>
            <a:srgbClr val="FFF3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30000"/>
              </a:lnSpc>
              <a:defRPr/>
            </a:pPr>
            <a:r>
              <a:rPr lang="zh-CN" altLang="en-US" sz="2800" b="1">
                <a:solidFill>
                  <a:schemeClr val="accent2"/>
                </a:solidFill>
              </a:rPr>
              <a:t>１．函数语句</a:t>
            </a:r>
          </a:p>
          <a:p>
            <a:pPr algn="l">
              <a:lnSpc>
                <a:spcPct val="130000"/>
              </a:lnSpc>
              <a:defRPr/>
            </a:pPr>
            <a:r>
              <a:rPr lang="zh-CN" altLang="en-US" sz="2800"/>
              <a:t>把函数调用作为一个语句。如例</a:t>
            </a:r>
            <a:r>
              <a:rPr lang="en-US" altLang="zh-CN" sz="2800"/>
              <a:t>8.1</a:t>
            </a:r>
            <a:r>
              <a:rPr lang="zh-CN" altLang="en-US" sz="2800"/>
              <a:t>中的</a:t>
            </a:r>
            <a:r>
              <a:rPr lang="en-US" altLang="zh-CN" sz="2800"/>
              <a:t>printstar(),</a:t>
            </a:r>
            <a:r>
              <a:rPr lang="zh-CN" altLang="en-US" sz="2800"/>
              <a:t>这时不要求函数带回值，只要求函数完成一定的操作。</a:t>
            </a:r>
          </a:p>
        </p:txBody>
      </p:sp>
      <p:sp>
        <p:nvSpPr>
          <p:cNvPr id="1156101" name="Text Box 5"/>
          <p:cNvSpPr txBox="1">
            <a:spLocks noChangeArrowheads="1"/>
          </p:cNvSpPr>
          <p:nvPr/>
        </p:nvSpPr>
        <p:spPr bwMode="auto">
          <a:xfrm>
            <a:off x="323852" y="4365627"/>
            <a:ext cx="8424863" cy="2371725"/>
          </a:xfrm>
          <a:prstGeom prst="rect">
            <a:avLst/>
          </a:prstGeom>
          <a:solidFill>
            <a:srgbClr val="FFF3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30000"/>
              </a:lnSpc>
              <a:defRPr/>
            </a:pPr>
            <a:r>
              <a:rPr lang="zh-CN" altLang="en-US" sz="2800" b="1">
                <a:solidFill>
                  <a:schemeClr val="accent2"/>
                </a:solidFill>
                <a:latin typeface="宋体" pitchFamily="2" charset="-122"/>
              </a:rPr>
              <a:t>２．函数表达式</a:t>
            </a:r>
          </a:p>
          <a:p>
            <a:pPr algn="l">
              <a:lnSpc>
                <a:spcPct val="130000"/>
              </a:lnSpc>
              <a:defRPr/>
            </a:pPr>
            <a:r>
              <a:rPr lang="zh-CN" altLang="en-US" sz="2800">
                <a:latin typeface="宋体" pitchFamily="2" charset="-122"/>
              </a:rPr>
              <a:t>函数出现在一个表达式中，这种表达式称为</a:t>
            </a:r>
            <a:r>
              <a:rPr lang="zh-CN" altLang="en-US" sz="2800" b="1">
                <a:solidFill>
                  <a:srgbClr val="CC0000"/>
                </a:solidFill>
                <a:latin typeface="宋体" pitchFamily="2" charset="-122"/>
              </a:rPr>
              <a:t>函数表达式</a:t>
            </a:r>
            <a:r>
              <a:rPr lang="zh-CN" altLang="en-US" sz="2800">
                <a:latin typeface="宋体" pitchFamily="2" charset="-122"/>
              </a:rPr>
              <a:t>。这时要求函数带回一个确定的值以参加表达式的运算。例如</a:t>
            </a:r>
            <a:r>
              <a:rPr lang="en-US" altLang="zh-CN" sz="2800">
                <a:latin typeface="宋体" pitchFamily="2" charset="-122"/>
              </a:rPr>
              <a:t>:</a:t>
            </a:r>
            <a:r>
              <a:rPr lang="zh-CN" altLang="en-US" sz="2800" b="1">
                <a:latin typeface="宋体" pitchFamily="2" charset="-122"/>
              </a:rPr>
              <a:t>ｃ＝２*ｍａｘ（ａ，ｂ）；</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34</a:t>
            </a:fld>
            <a:endParaRPr lang="zh-CN" altLang="en-US"/>
          </a:p>
        </p:txBody>
      </p:sp>
    </p:spTree>
    <p:extLst>
      <p:ext uri="{BB962C8B-B14F-4D97-AF65-F5344CB8AC3E}">
        <p14:creationId xmlns:p14="http://schemas.microsoft.com/office/powerpoint/2010/main" val="2187167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56098"/>
                                        </p:tgtEl>
                                        <p:attrNameLst>
                                          <p:attrName>style.visibility</p:attrName>
                                        </p:attrNameLst>
                                      </p:cBhvr>
                                      <p:to>
                                        <p:strVal val="visible"/>
                                      </p:to>
                                    </p:set>
                                    <p:anim calcmode="lin" valueType="num">
                                      <p:cBhvr additive="base">
                                        <p:cTn id="7" dur="500" fill="hold"/>
                                        <p:tgtEl>
                                          <p:spTgt spid="1156098"/>
                                        </p:tgtEl>
                                        <p:attrNameLst>
                                          <p:attrName>ppt_x</p:attrName>
                                        </p:attrNameLst>
                                      </p:cBhvr>
                                      <p:tavLst>
                                        <p:tav tm="0">
                                          <p:val>
                                            <p:strVal val="0-#ppt_w/2"/>
                                          </p:val>
                                        </p:tav>
                                        <p:tav tm="100000">
                                          <p:val>
                                            <p:strVal val="#ppt_x"/>
                                          </p:val>
                                        </p:tav>
                                      </p:tavLst>
                                    </p:anim>
                                    <p:anim calcmode="lin" valueType="num">
                                      <p:cBhvr additive="base">
                                        <p:cTn id="8" dur="500" fill="hold"/>
                                        <p:tgtEl>
                                          <p:spTgt spid="1156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156099"/>
                                        </p:tgtEl>
                                        <p:attrNameLst>
                                          <p:attrName>style.visibility</p:attrName>
                                        </p:attrNameLst>
                                      </p:cBhvr>
                                      <p:to>
                                        <p:strVal val="visible"/>
                                      </p:to>
                                    </p:set>
                                    <p:anim calcmode="lin" valueType="num">
                                      <p:cBhvr>
                                        <p:cTn id="13" dur="500" fill="hold"/>
                                        <p:tgtEl>
                                          <p:spTgt spid="1156099"/>
                                        </p:tgtEl>
                                        <p:attrNameLst>
                                          <p:attrName>ppt_w</p:attrName>
                                        </p:attrNameLst>
                                      </p:cBhvr>
                                      <p:tavLst>
                                        <p:tav tm="0">
                                          <p:val>
                                            <p:fltVal val="0"/>
                                          </p:val>
                                        </p:tav>
                                        <p:tav tm="100000">
                                          <p:val>
                                            <p:strVal val="#ppt_w"/>
                                          </p:val>
                                        </p:tav>
                                      </p:tavLst>
                                    </p:anim>
                                    <p:anim calcmode="lin" valueType="num">
                                      <p:cBhvr>
                                        <p:cTn id="14" dur="500" fill="hold"/>
                                        <p:tgtEl>
                                          <p:spTgt spid="1156099"/>
                                        </p:tgtEl>
                                        <p:attrNameLst>
                                          <p:attrName>ppt_h</p:attrName>
                                        </p:attrNameLst>
                                      </p:cBhvr>
                                      <p:tavLst>
                                        <p:tav tm="0">
                                          <p:val>
                                            <p:fltVal val="0"/>
                                          </p:val>
                                        </p:tav>
                                        <p:tav tm="100000">
                                          <p:val>
                                            <p:strVal val="#ppt_h"/>
                                          </p:val>
                                        </p:tav>
                                      </p:tavLst>
                                    </p:anim>
                                    <p:animEffect transition="in" filter="fade">
                                      <p:cBhvr>
                                        <p:cTn id="15" dur="500"/>
                                        <p:tgtEl>
                                          <p:spTgt spid="11560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4" fill="hold" nodeType="clickEffect">
                                  <p:stCondLst>
                                    <p:cond delay="0"/>
                                  </p:stCondLst>
                                  <p:childTnLst>
                                    <p:set>
                                      <p:cBhvr>
                                        <p:cTn id="19" dur="1" fill="hold">
                                          <p:stCondLst>
                                            <p:cond delay="0"/>
                                          </p:stCondLst>
                                        </p:cTn>
                                        <p:tgtEl>
                                          <p:spTgt spid="1156100"/>
                                        </p:tgtEl>
                                        <p:attrNameLst>
                                          <p:attrName>style.visibility</p:attrName>
                                        </p:attrNameLst>
                                      </p:cBhvr>
                                      <p:to>
                                        <p:strVal val="visible"/>
                                      </p:to>
                                    </p:set>
                                    <p:animEffect transition="in" filter="wheel(4)">
                                      <p:cBhvr>
                                        <p:cTn id="20" dur="500"/>
                                        <p:tgtEl>
                                          <p:spTgt spid="11561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4" fill="hold" nodeType="clickEffect">
                                  <p:stCondLst>
                                    <p:cond delay="0"/>
                                  </p:stCondLst>
                                  <p:childTnLst>
                                    <p:set>
                                      <p:cBhvr>
                                        <p:cTn id="24" dur="1" fill="hold">
                                          <p:stCondLst>
                                            <p:cond delay="0"/>
                                          </p:stCondLst>
                                        </p:cTn>
                                        <p:tgtEl>
                                          <p:spTgt spid="1156101"/>
                                        </p:tgtEl>
                                        <p:attrNameLst>
                                          <p:attrName>style.visibility</p:attrName>
                                        </p:attrNameLst>
                                      </p:cBhvr>
                                      <p:to>
                                        <p:strVal val="visible"/>
                                      </p:to>
                                    </p:set>
                                    <p:animEffect transition="in" filter="wheel(4)">
                                      <p:cBhvr>
                                        <p:cTn id="25" dur="500"/>
                                        <p:tgtEl>
                                          <p:spTgt spid="1156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8" grpId="0" autoUpdateAnimBg="0"/>
      <p:bldP spid="115609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Text Box 2"/>
          <p:cNvSpPr txBox="1">
            <a:spLocks noChangeArrowheads="1"/>
          </p:cNvSpPr>
          <p:nvPr/>
        </p:nvSpPr>
        <p:spPr bwMode="auto">
          <a:xfrm>
            <a:off x="323852" y="333375"/>
            <a:ext cx="8424863" cy="5861050"/>
          </a:xfrm>
          <a:prstGeom prst="rect">
            <a:avLst/>
          </a:prstGeom>
          <a:solidFill>
            <a:srgbClr val="FFF3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30000"/>
              </a:lnSpc>
              <a:defRPr/>
            </a:pPr>
            <a:r>
              <a:rPr lang="zh-CN" altLang="en-US" sz="2800" b="1">
                <a:solidFill>
                  <a:schemeClr val="accent2"/>
                </a:solidFill>
              </a:rPr>
              <a:t>３．函数参数</a:t>
            </a:r>
          </a:p>
          <a:p>
            <a:pPr algn="l">
              <a:lnSpc>
                <a:spcPct val="130000"/>
              </a:lnSpc>
              <a:defRPr/>
            </a:pPr>
            <a:r>
              <a:rPr lang="zh-CN" altLang="en-US" sz="2800"/>
              <a:t>函数调用作为一个函数的实参。例如</a:t>
            </a:r>
            <a:r>
              <a:rPr lang="en-US" altLang="zh-CN" sz="2800"/>
              <a:t>:</a:t>
            </a:r>
          </a:p>
          <a:p>
            <a:pPr>
              <a:lnSpc>
                <a:spcPct val="130000"/>
              </a:lnSpc>
              <a:defRPr/>
            </a:pPr>
            <a:r>
              <a:rPr lang="en-US" altLang="zh-CN" sz="3200" b="1">
                <a:solidFill>
                  <a:srgbClr val="CC0000"/>
                </a:solidFill>
              </a:rPr>
              <a:t>m = max (a , </a:t>
            </a:r>
            <a:r>
              <a:rPr lang="en-US" altLang="zh-CN" sz="3200" b="1">
                <a:solidFill>
                  <a:schemeClr val="accent2"/>
                </a:solidFill>
              </a:rPr>
              <a:t>max ( b , c )</a:t>
            </a:r>
            <a:r>
              <a:rPr lang="en-US" altLang="zh-CN" sz="3200" b="1">
                <a:solidFill>
                  <a:srgbClr val="CC0000"/>
                </a:solidFill>
              </a:rPr>
              <a:t> ) ;</a:t>
            </a:r>
          </a:p>
          <a:p>
            <a:pPr algn="l">
              <a:lnSpc>
                <a:spcPct val="130000"/>
              </a:lnSpc>
              <a:defRPr/>
            </a:pPr>
            <a:r>
              <a:rPr lang="zh-CN" altLang="en-US" sz="2800"/>
              <a:t>其中</a:t>
            </a:r>
            <a:r>
              <a:rPr lang="en-US" altLang="zh-CN" sz="2800"/>
              <a:t>max ( b , c )</a:t>
            </a:r>
            <a:r>
              <a:rPr lang="zh-CN" altLang="en-US" sz="2800"/>
              <a:t>是一次函数调用，它的值作为</a:t>
            </a:r>
            <a:r>
              <a:rPr lang="en-US" altLang="zh-CN" sz="2800"/>
              <a:t>max</a:t>
            </a:r>
            <a:r>
              <a:rPr lang="zh-CN" altLang="en-US" sz="2800"/>
              <a:t>另一次调用的实参。</a:t>
            </a:r>
            <a:r>
              <a:rPr lang="en-US" altLang="zh-CN" sz="2800"/>
              <a:t>m</a:t>
            </a:r>
            <a:r>
              <a:rPr lang="zh-CN" altLang="en-US" sz="2800"/>
              <a:t>的值是</a:t>
            </a:r>
            <a:r>
              <a:rPr lang="en-US" altLang="zh-CN" sz="2800"/>
              <a:t>a</a:t>
            </a:r>
            <a:r>
              <a:rPr lang="zh-CN" altLang="en-US" sz="2800"/>
              <a:t>、</a:t>
            </a:r>
            <a:r>
              <a:rPr lang="en-US" altLang="zh-CN" sz="2800"/>
              <a:t>b</a:t>
            </a:r>
            <a:r>
              <a:rPr lang="zh-CN" altLang="en-US" sz="2800"/>
              <a:t>、</a:t>
            </a:r>
            <a:r>
              <a:rPr lang="en-US" altLang="zh-CN" sz="2800"/>
              <a:t>c</a:t>
            </a:r>
            <a:r>
              <a:rPr lang="zh-CN" altLang="en-US" sz="2800"/>
              <a:t>三者中的最大者。又如</a:t>
            </a:r>
            <a:r>
              <a:rPr lang="en-US" altLang="zh-CN" sz="2800"/>
              <a:t>:  </a:t>
            </a:r>
            <a:r>
              <a:rPr lang="en-US" altLang="zh-CN" sz="3200" b="1">
                <a:solidFill>
                  <a:srgbClr val="CC0000"/>
                </a:solidFill>
              </a:rPr>
              <a:t>printf ("%d", </a:t>
            </a:r>
            <a:r>
              <a:rPr lang="en-US" altLang="zh-CN" sz="3200" b="1">
                <a:solidFill>
                  <a:schemeClr val="accent2"/>
                </a:solidFill>
              </a:rPr>
              <a:t>max (a,b)</a:t>
            </a:r>
            <a:r>
              <a:rPr lang="en-US" altLang="zh-CN" sz="3200" b="1">
                <a:solidFill>
                  <a:srgbClr val="CC0000"/>
                </a:solidFill>
              </a:rPr>
              <a:t>);</a:t>
            </a:r>
            <a:r>
              <a:rPr lang="zh-CN" altLang="en-US" sz="2800"/>
              <a:t>也是把</a:t>
            </a:r>
            <a:r>
              <a:rPr lang="en-US" altLang="zh-CN" sz="2800"/>
              <a:t>max ( a , b )</a:t>
            </a:r>
            <a:r>
              <a:rPr lang="zh-CN" altLang="en-US" sz="2800"/>
              <a:t>作为</a:t>
            </a:r>
            <a:r>
              <a:rPr lang="en-US" altLang="zh-CN" sz="2800"/>
              <a:t>printf</a:t>
            </a:r>
            <a:r>
              <a:rPr lang="zh-CN" altLang="en-US" sz="2800"/>
              <a:t>函数的一个参数。</a:t>
            </a:r>
          </a:p>
          <a:p>
            <a:pPr algn="l">
              <a:lnSpc>
                <a:spcPct val="130000"/>
              </a:lnSpc>
              <a:defRPr/>
            </a:pPr>
            <a:r>
              <a:rPr lang="zh-CN" altLang="en-US" sz="2800"/>
              <a:t>　　函数调用作为函数的参数，实质上也是函数表达式形式调用的一种，因为函数的参数本来就要求是表达式形式。</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35</a:t>
            </a:fld>
            <a:endParaRPr lang="zh-CN" altLang="en-US"/>
          </a:p>
        </p:txBody>
      </p:sp>
    </p:spTree>
    <p:extLst>
      <p:ext uri="{BB962C8B-B14F-4D97-AF65-F5344CB8AC3E}">
        <p14:creationId xmlns:p14="http://schemas.microsoft.com/office/powerpoint/2010/main" val="2378815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withEffect">
                                  <p:stCondLst>
                                    <p:cond delay="0"/>
                                  </p:stCondLst>
                                  <p:childTnLst>
                                    <p:set>
                                      <p:cBhvr>
                                        <p:cTn id="6" dur="1" fill="hold">
                                          <p:stCondLst>
                                            <p:cond delay="0"/>
                                          </p:stCondLst>
                                        </p:cTn>
                                        <p:tgtEl>
                                          <p:spTgt spid="1157122"/>
                                        </p:tgtEl>
                                        <p:attrNameLst>
                                          <p:attrName>style.visibility</p:attrName>
                                        </p:attrNameLst>
                                      </p:cBhvr>
                                      <p:to>
                                        <p:strVal val="visible"/>
                                      </p:to>
                                    </p:set>
                                    <p:animEffect transition="in" filter="wheel(4)">
                                      <p:cBhvr>
                                        <p:cTn id="7" dur="500"/>
                                        <p:tgtEl>
                                          <p:spTgt spid="1157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ChangeArrowheads="1"/>
          </p:cNvSpPr>
          <p:nvPr/>
        </p:nvSpPr>
        <p:spPr bwMode="auto">
          <a:xfrm>
            <a:off x="0" y="260352"/>
            <a:ext cx="835183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3200" b="1">
                <a:effectLst>
                  <a:outerShdw blurRad="38100" dist="38100" dir="2700000" algn="tl">
                    <a:srgbClr val="C0C0C0"/>
                  </a:outerShdw>
                </a:effectLst>
              </a:rPr>
              <a:t>8.</a:t>
            </a:r>
            <a:r>
              <a:rPr kumimoji="1" lang="zh-CN" altLang="en-US" sz="3200" b="1">
                <a:effectLst>
                  <a:outerShdw blurRad="38100" dist="38100" dir="2700000" algn="tl">
                    <a:srgbClr val="C0C0C0"/>
                  </a:outerShdw>
                </a:effectLst>
              </a:rPr>
              <a:t>４</a:t>
            </a:r>
            <a:r>
              <a:rPr kumimoji="1" lang="en-US" altLang="zh-CN" sz="3200" b="1">
                <a:effectLst>
                  <a:outerShdw blurRad="38100" dist="38100" dir="2700000" algn="tl">
                    <a:srgbClr val="C0C0C0"/>
                  </a:outerShdw>
                </a:effectLst>
              </a:rPr>
              <a:t>.</a:t>
            </a:r>
            <a:r>
              <a:rPr kumimoji="1" lang="zh-CN" altLang="en-US" sz="3200" b="1">
                <a:effectLst>
                  <a:outerShdw blurRad="38100" dist="38100" dir="2700000" algn="tl">
                    <a:srgbClr val="C0C0C0"/>
                  </a:outerShdw>
                </a:effectLst>
              </a:rPr>
              <a:t>３对被调用函数的声明和函数原型</a:t>
            </a:r>
          </a:p>
        </p:txBody>
      </p:sp>
      <p:sp>
        <p:nvSpPr>
          <p:cNvPr id="1158147" name="WordArt 3"/>
          <p:cNvSpPr>
            <a:spLocks noChangeArrowheads="1" noChangeShapeType="1" noTextEdit="1"/>
          </p:cNvSpPr>
          <p:nvPr/>
        </p:nvSpPr>
        <p:spPr bwMode="auto">
          <a:xfrm>
            <a:off x="323850" y="1412877"/>
            <a:ext cx="8426450" cy="601663"/>
          </a:xfrm>
          <a:prstGeom prst="rect">
            <a:avLst/>
          </a:prstGeom>
        </p:spPr>
        <p:txBody>
          <a:bodyPr wrap="none" fromWordArt="1">
            <a:prstTxWarp prst="textPlain">
              <a:avLst>
                <a:gd name="adj" fmla="val 50000"/>
              </a:avLst>
            </a:prstTxWarp>
          </a:bodyPr>
          <a:lstStyle/>
          <a:p>
            <a:r>
              <a:rPr lang="zh-CN" altLang="en-US" sz="3600" kern="10">
                <a:ln w="12700">
                  <a:solidFill>
                    <a:srgbClr val="80008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在一个函数中调用另一函数（即被调用函数）需要具备哪些条件呢  ？</a:t>
            </a:r>
          </a:p>
        </p:txBody>
      </p:sp>
      <p:sp>
        <p:nvSpPr>
          <p:cNvPr id="1158148" name="Text Box 4"/>
          <p:cNvSpPr txBox="1">
            <a:spLocks noChangeArrowheads="1"/>
          </p:cNvSpPr>
          <p:nvPr/>
        </p:nvSpPr>
        <p:spPr bwMode="auto">
          <a:xfrm>
            <a:off x="395288" y="2781300"/>
            <a:ext cx="8424862" cy="2292350"/>
          </a:xfrm>
          <a:prstGeom prst="rect">
            <a:avLst/>
          </a:prstGeom>
          <a:solidFill>
            <a:srgbClr val="F3FF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30000"/>
              </a:lnSpc>
              <a:defRPr/>
            </a:pPr>
            <a:r>
              <a:rPr lang="en-US" altLang="zh-CN" sz="3600">
                <a:solidFill>
                  <a:schemeClr val="accent2"/>
                </a:solidFill>
              </a:rPr>
              <a:t>(1)</a:t>
            </a:r>
            <a:r>
              <a:rPr lang="en-US" altLang="zh-CN" sz="3600"/>
              <a:t> </a:t>
            </a:r>
            <a:r>
              <a:rPr lang="zh-CN" altLang="en-US" sz="3600"/>
              <a:t>首先被调用的函数必须是已经存在的函数（是库函数或用户自己定义的函数）。但光有这一条件还不够。</a:t>
            </a:r>
          </a:p>
        </p:txBody>
      </p:sp>
      <p:sp>
        <p:nvSpPr>
          <p:cNvPr id="1158149" name="Rectangle 5"/>
          <p:cNvSpPr>
            <a:spLocks noChangeArrowheads="1"/>
          </p:cNvSpPr>
          <p:nvPr/>
        </p:nvSpPr>
        <p:spPr bwMode="auto">
          <a:xfrm>
            <a:off x="0" y="260352"/>
            <a:ext cx="835183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3200" b="1">
                <a:effectLst>
                  <a:outerShdw blurRad="38100" dist="38100" dir="2700000" algn="tl">
                    <a:srgbClr val="C0C0C0"/>
                  </a:outerShdw>
                </a:effectLst>
              </a:rPr>
              <a:t>8.</a:t>
            </a:r>
            <a:r>
              <a:rPr kumimoji="1" lang="zh-CN" altLang="en-US" sz="3200" b="1">
                <a:effectLst>
                  <a:outerShdw blurRad="38100" dist="38100" dir="2700000" algn="tl">
                    <a:srgbClr val="C0C0C0"/>
                  </a:outerShdw>
                </a:effectLst>
              </a:rPr>
              <a:t>４</a:t>
            </a:r>
            <a:r>
              <a:rPr kumimoji="1" lang="en-US" altLang="zh-CN" sz="3200" b="1">
                <a:effectLst>
                  <a:outerShdw blurRad="38100" dist="38100" dir="2700000" algn="tl">
                    <a:srgbClr val="C0C0C0"/>
                  </a:outerShdw>
                </a:effectLst>
              </a:rPr>
              <a:t>.</a:t>
            </a:r>
            <a:r>
              <a:rPr kumimoji="1" lang="zh-CN" altLang="en-US" sz="3200" b="1">
                <a:effectLst>
                  <a:outerShdw blurRad="38100" dist="38100" dir="2700000" algn="tl">
                    <a:srgbClr val="C0C0C0"/>
                  </a:outerShdw>
                </a:effectLst>
              </a:rPr>
              <a:t>３对被调用函数的声明和函数原型</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36</a:t>
            </a:fld>
            <a:endParaRPr lang="zh-CN" altLang="en-US"/>
          </a:p>
        </p:txBody>
      </p:sp>
    </p:spTree>
    <p:extLst>
      <p:ext uri="{BB962C8B-B14F-4D97-AF65-F5344CB8AC3E}">
        <p14:creationId xmlns:p14="http://schemas.microsoft.com/office/powerpoint/2010/main" val="1998781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58146"/>
                                        </p:tgtEl>
                                        <p:attrNameLst>
                                          <p:attrName>style.visibility</p:attrName>
                                        </p:attrNameLst>
                                      </p:cBhvr>
                                      <p:to>
                                        <p:strVal val="visible"/>
                                      </p:to>
                                    </p:set>
                                    <p:anim calcmode="lin" valueType="num">
                                      <p:cBhvr additive="base">
                                        <p:cTn id="7" dur="500" fill="hold"/>
                                        <p:tgtEl>
                                          <p:spTgt spid="1158146"/>
                                        </p:tgtEl>
                                        <p:attrNameLst>
                                          <p:attrName>ppt_x</p:attrName>
                                        </p:attrNameLst>
                                      </p:cBhvr>
                                      <p:tavLst>
                                        <p:tav tm="0">
                                          <p:val>
                                            <p:strVal val="0-#ppt_w/2"/>
                                          </p:val>
                                        </p:tav>
                                        <p:tav tm="100000">
                                          <p:val>
                                            <p:strVal val="#ppt_x"/>
                                          </p:val>
                                        </p:tav>
                                      </p:tavLst>
                                    </p:anim>
                                    <p:anim calcmode="lin" valueType="num">
                                      <p:cBhvr additive="base">
                                        <p:cTn id="8" dur="500" fill="hold"/>
                                        <p:tgtEl>
                                          <p:spTgt spid="11581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158147"/>
                                        </p:tgtEl>
                                        <p:attrNameLst>
                                          <p:attrName>style.visibility</p:attrName>
                                        </p:attrNameLst>
                                      </p:cBhvr>
                                      <p:to>
                                        <p:strVal val="visible"/>
                                      </p:to>
                                    </p:set>
                                    <p:anim calcmode="lin" valueType="num">
                                      <p:cBhvr>
                                        <p:cTn id="13" dur="500" fill="hold"/>
                                        <p:tgtEl>
                                          <p:spTgt spid="1158147"/>
                                        </p:tgtEl>
                                        <p:attrNameLst>
                                          <p:attrName>ppt_w</p:attrName>
                                        </p:attrNameLst>
                                      </p:cBhvr>
                                      <p:tavLst>
                                        <p:tav tm="0">
                                          <p:val>
                                            <p:fltVal val="0"/>
                                          </p:val>
                                        </p:tav>
                                        <p:tav tm="100000">
                                          <p:val>
                                            <p:strVal val="#ppt_w"/>
                                          </p:val>
                                        </p:tav>
                                      </p:tavLst>
                                    </p:anim>
                                    <p:anim calcmode="lin" valueType="num">
                                      <p:cBhvr>
                                        <p:cTn id="14" dur="500" fill="hold"/>
                                        <p:tgtEl>
                                          <p:spTgt spid="1158147"/>
                                        </p:tgtEl>
                                        <p:attrNameLst>
                                          <p:attrName>ppt_h</p:attrName>
                                        </p:attrNameLst>
                                      </p:cBhvr>
                                      <p:tavLst>
                                        <p:tav tm="0">
                                          <p:val>
                                            <p:fltVal val="0"/>
                                          </p:val>
                                        </p:tav>
                                        <p:tav tm="100000">
                                          <p:val>
                                            <p:strVal val="#ppt_h"/>
                                          </p:val>
                                        </p:tav>
                                      </p:tavLst>
                                    </p:anim>
                                    <p:animEffect transition="in" filter="fade">
                                      <p:cBhvr>
                                        <p:cTn id="15" dur="500"/>
                                        <p:tgtEl>
                                          <p:spTgt spid="11581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4" fill="hold" nodeType="clickEffect">
                                  <p:stCondLst>
                                    <p:cond delay="0"/>
                                  </p:stCondLst>
                                  <p:childTnLst>
                                    <p:set>
                                      <p:cBhvr>
                                        <p:cTn id="19" dur="1" fill="hold">
                                          <p:stCondLst>
                                            <p:cond delay="0"/>
                                          </p:stCondLst>
                                        </p:cTn>
                                        <p:tgtEl>
                                          <p:spTgt spid="1158148"/>
                                        </p:tgtEl>
                                        <p:attrNameLst>
                                          <p:attrName>style.visibility</p:attrName>
                                        </p:attrNameLst>
                                      </p:cBhvr>
                                      <p:to>
                                        <p:strVal val="visible"/>
                                      </p:to>
                                    </p:set>
                                    <p:animEffect transition="in" filter="wheel(4)">
                                      <p:cBhvr>
                                        <p:cTn id="20" dur="500"/>
                                        <p:tgtEl>
                                          <p:spTgt spid="115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6" grpId="0" autoUpdateAnimBg="0"/>
      <p:bldP spid="11581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Text Box 2"/>
          <p:cNvSpPr txBox="1">
            <a:spLocks noChangeArrowheads="1"/>
          </p:cNvSpPr>
          <p:nvPr/>
        </p:nvSpPr>
        <p:spPr bwMode="auto">
          <a:xfrm>
            <a:off x="395288" y="3716340"/>
            <a:ext cx="8424862" cy="3006725"/>
          </a:xfrm>
          <a:prstGeom prst="rect">
            <a:avLst/>
          </a:prstGeom>
          <a:solidFill>
            <a:srgbClr val="F3FF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30000"/>
              </a:lnSpc>
              <a:defRPr/>
            </a:pPr>
            <a:r>
              <a:rPr lang="en-US" altLang="zh-CN" sz="3600">
                <a:solidFill>
                  <a:schemeClr val="accent2"/>
                </a:solidFill>
              </a:rPr>
              <a:t>(3)</a:t>
            </a:r>
            <a:r>
              <a:rPr lang="en-US" altLang="zh-CN" sz="3600"/>
              <a:t> </a:t>
            </a:r>
            <a:r>
              <a:rPr lang="zh-CN" altLang="en-US" sz="3600"/>
              <a:t>如果使用用户自己定义的函数，而该函数的位置在调用它的函数（即主调函数）的后面（在同一个文件中），应该在主调函数中</a:t>
            </a:r>
            <a:r>
              <a:rPr lang="zh-CN" altLang="en-US" sz="3600" b="1">
                <a:solidFill>
                  <a:srgbClr val="CC0000"/>
                </a:solidFill>
              </a:rPr>
              <a:t>对被调用的函数作声明</a:t>
            </a:r>
            <a:r>
              <a:rPr lang="zh-CN" altLang="en-US" sz="3600"/>
              <a:t>。</a:t>
            </a:r>
            <a:endParaRPr lang="zh-CN" altLang="en-US" sz="2800"/>
          </a:p>
        </p:txBody>
      </p:sp>
      <p:sp>
        <p:nvSpPr>
          <p:cNvPr id="1159171" name="Text Box 3"/>
          <p:cNvSpPr txBox="1">
            <a:spLocks noChangeArrowheads="1"/>
          </p:cNvSpPr>
          <p:nvPr/>
        </p:nvSpPr>
        <p:spPr bwMode="auto">
          <a:xfrm>
            <a:off x="395288" y="333377"/>
            <a:ext cx="8424862" cy="3006725"/>
          </a:xfrm>
          <a:prstGeom prst="rect">
            <a:avLst/>
          </a:prstGeom>
          <a:solidFill>
            <a:srgbClr val="F3FF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30000"/>
              </a:lnSpc>
              <a:defRPr/>
            </a:pPr>
            <a:r>
              <a:rPr lang="en-US" altLang="zh-CN" sz="3600">
                <a:solidFill>
                  <a:schemeClr val="accent2"/>
                </a:solidFill>
              </a:rPr>
              <a:t>(2)</a:t>
            </a:r>
            <a:r>
              <a:rPr lang="en-US" altLang="zh-CN" sz="3600"/>
              <a:t> </a:t>
            </a:r>
            <a:r>
              <a:rPr lang="zh-CN" altLang="en-US" sz="3600"/>
              <a:t>如果使用库函数，还应该在本文件开头用＃ｉｎｃｌｕｄｅ命令将调用有关库函数时所需用到的信息“包含”到本文件中来。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37</a:t>
            </a:fld>
            <a:endParaRPr lang="zh-CN" altLang="en-US"/>
          </a:p>
        </p:txBody>
      </p:sp>
    </p:spTree>
    <p:extLst>
      <p:ext uri="{BB962C8B-B14F-4D97-AF65-F5344CB8AC3E}">
        <p14:creationId xmlns:p14="http://schemas.microsoft.com/office/powerpoint/2010/main" val="1529013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withEffect">
                                  <p:stCondLst>
                                    <p:cond delay="0"/>
                                  </p:stCondLst>
                                  <p:childTnLst>
                                    <p:set>
                                      <p:cBhvr>
                                        <p:cTn id="6" dur="1" fill="hold">
                                          <p:stCondLst>
                                            <p:cond delay="0"/>
                                          </p:stCondLst>
                                        </p:cTn>
                                        <p:tgtEl>
                                          <p:spTgt spid="1159171"/>
                                        </p:tgtEl>
                                        <p:attrNameLst>
                                          <p:attrName>style.visibility</p:attrName>
                                        </p:attrNameLst>
                                      </p:cBhvr>
                                      <p:to>
                                        <p:strVal val="visible"/>
                                      </p:to>
                                    </p:set>
                                    <p:animEffect transition="in" filter="wheel(4)">
                                      <p:cBhvr>
                                        <p:cTn id="7" dur="500"/>
                                        <p:tgtEl>
                                          <p:spTgt spid="1159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159170"/>
                                        </p:tgtEl>
                                        <p:attrNameLst>
                                          <p:attrName>style.visibility</p:attrName>
                                        </p:attrNameLst>
                                      </p:cBhvr>
                                      <p:to>
                                        <p:strVal val="visible"/>
                                      </p:to>
                                    </p:set>
                                    <p:animEffect transition="in" filter="wheel(4)">
                                      <p:cBhvr>
                                        <p:cTn id="12" dur="500"/>
                                        <p:tgtEl>
                                          <p:spTgt spid="1159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Text Box 2"/>
          <p:cNvSpPr txBox="1">
            <a:spLocks noChangeArrowheads="1"/>
          </p:cNvSpPr>
          <p:nvPr/>
        </p:nvSpPr>
        <p:spPr bwMode="auto">
          <a:xfrm>
            <a:off x="323852" y="908052"/>
            <a:ext cx="8569325" cy="3990975"/>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40000"/>
              </a:lnSpc>
              <a:defRPr/>
            </a:pPr>
            <a:r>
              <a:rPr lang="zh-CN" altLang="en-US" sz="3600" b="1">
                <a:solidFill>
                  <a:srgbClr val="008000"/>
                </a:solidFill>
                <a:latin typeface="宋体" pitchFamily="2" charset="-122"/>
              </a:rPr>
              <a:t>函数原型的一般形式为</a:t>
            </a:r>
          </a:p>
          <a:p>
            <a:pPr algn="l">
              <a:lnSpc>
                <a:spcPct val="140000"/>
              </a:lnSpc>
              <a:defRPr/>
            </a:pPr>
            <a:r>
              <a:rPr lang="en-US" altLang="zh-CN" sz="3600" b="1">
                <a:solidFill>
                  <a:schemeClr val="accent2"/>
                </a:solidFill>
                <a:latin typeface="宋体" pitchFamily="2" charset="-122"/>
              </a:rPr>
              <a:t>(1)</a:t>
            </a:r>
            <a:r>
              <a:rPr lang="en-US" altLang="zh-CN" sz="3600" b="1">
                <a:latin typeface="宋体" pitchFamily="2" charset="-122"/>
              </a:rPr>
              <a:t> </a:t>
            </a:r>
            <a:r>
              <a:rPr lang="zh-CN" altLang="en-US" sz="3600" b="1">
                <a:latin typeface="宋体" pitchFamily="2" charset="-122"/>
              </a:rPr>
              <a:t>函数类型 </a:t>
            </a:r>
            <a:r>
              <a:rPr lang="zh-CN" altLang="en-US" sz="3600" b="1">
                <a:solidFill>
                  <a:schemeClr val="accent2"/>
                </a:solidFill>
                <a:latin typeface="宋体" pitchFamily="2" charset="-122"/>
              </a:rPr>
              <a:t>函数名</a:t>
            </a:r>
            <a:r>
              <a:rPr lang="en-US" altLang="zh-CN" sz="3600" b="1">
                <a:latin typeface="宋体" pitchFamily="2" charset="-122"/>
              </a:rPr>
              <a:t>(</a:t>
            </a:r>
            <a:r>
              <a:rPr lang="zh-CN" altLang="en-US" sz="3600" b="1">
                <a:latin typeface="宋体" pitchFamily="2" charset="-122"/>
              </a:rPr>
              <a:t>参数类型</a:t>
            </a:r>
            <a:r>
              <a:rPr lang="en-US" altLang="zh-CN" sz="3600" b="1">
                <a:latin typeface="宋体" pitchFamily="2" charset="-122"/>
              </a:rPr>
              <a:t>1</a:t>
            </a:r>
            <a:r>
              <a:rPr lang="zh-CN" altLang="en-US" sz="3600" b="1">
                <a:latin typeface="宋体" pitchFamily="2" charset="-122"/>
              </a:rPr>
              <a:t>，参数类型</a:t>
            </a:r>
            <a:r>
              <a:rPr lang="en-US" altLang="zh-CN" sz="3600" b="1">
                <a:latin typeface="宋体" pitchFamily="2" charset="-122"/>
              </a:rPr>
              <a:t>2……)</a:t>
            </a:r>
            <a:r>
              <a:rPr lang="zh-CN" altLang="en-US" sz="3600" b="1">
                <a:latin typeface="宋体" pitchFamily="2" charset="-122"/>
              </a:rPr>
              <a:t>；</a:t>
            </a:r>
          </a:p>
          <a:p>
            <a:pPr algn="l">
              <a:lnSpc>
                <a:spcPct val="140000"/>
              </a:lnSpc>
              <a:defRPr/>
            </a:pPr>
            <a:r>
              <a:rPr lang="en-US" altLang="zh-CN" sz="3600" b="1">
                <a:solidFill>
                  <a:srgbClr val="CC0000"/>
                </a:solidFill>
                <a:latin typeface="宋体" pitchFamily="2" charset="-122"/>
              </a:rPr>
              <a:t>(2)</a:t>
            </a:r>
            <a:r>
              <a:rPr lang="en-US" altLang="zh-CN" sz="3600" b="1">
                <a:latin typeface="宋体" pitchFamily="2" charset="-122"/>
              </a:rPr>
              <a:t> </a:t>
            </a:r>
            <a:r>
              <a:rPr lang="zh-CN" altLang="en-US" sz="3600" b="1">
                <a:latin typeface="宋体" pitchFamily="2" charset="-122"/>
              </a:rPr>
              <a:t>函数类型 </a:t>
            </a:r>
            <a:r>
              <a:rPr lang="zh-CN" altLang="en-US" sz="3600" b="1">
                <a:solidFill>
                  <a:srgbClr val="CC0000"/>
                </a:solidFill>
                <a:latin typeface="宋体" pitchFamily="2" charset="-122"/>
              </a:rPr>
              <a:t>函数名</a:t>
            </a:r>
            <a:r>
              <a:rPr lang="en-US" altLang="zh-CN" sz="3600" b="1">
                <a:latin typeface="宋体" pitchFamily="2" charset="-122"/>
              </a:rPr>
              <a:t>(</a:t>
            </a:r>
            <a:r>
              <a:rPr lang="zh-CN" altLang="en-US" sz="3600" b="1">
                <a:latin typeface="宋体" pitchFamily="2" charset="-122"/>
              </a:rPr>
              <a:t>参数类型</a:t>
            </a:r>
            <a:r>
              <a:rPr lang="en-US" altLang="zh-CN" sz="3600" b="1">
                <a:latin typeface="宋体" pitchFamily="2" charset="-122"/>
              </a:rPr>
              <a:t>1</a:t>
            </a:r>
            <a:r>
              <a:rPr lang="zh-CN" altLang="en-US" sz="3600" b="1">
                <a:latin typeface="宋体" pitchFamily="2" charset="-122"/>
              </a:rPr>
              <a:t>，参数名</a:t>
            </a:r>
            <a:r>
              <a:rPr lang="en-US" altLang="zh-CN" sz="3600" b="1">
                <a:latin typeface="宋体" pitchFamily="2" charset="-122"/>
              </a:rPr>
              <a:t>1</a:t>
            </a:r>
            <a:r>
              <a:rPr lang="zh-CN" altLang="en-US" sz="3600" b="1">
                <a:latin typeface="宋体" pitchFamily="2" charset="-122"/>
              </a:rPr>
              <a:t>，参数类型</a:t>
            </a:r>
            <a:r>
              <a:rPr lang="en-US" altLang="zh-CN" sz="3600" b="1">
                <a:latin typeface="宋体" pitchFamily="2" charset="-122"/>
              </a:rPr>
              <a:t>2</a:t>
            </a:r>
            <a:r>
              <a:rPr lang="zh-CN" altLang="en-US" sz="3600" b="1">
                <a:latin typeface="宋体" pitchFamily="2" charset="-122"/>
              </a:rPr>
              <a:t>，参数名</a:t>
            </a:r>
            <a:r>
              <a:rPr lang="en-US" altLang="zh-CN" sz="3600" b="1">
                <a:latin typeface="宋体" pitchFamily="2" charset="-122"/>
              </a:rPr>
              <a:t>2……)</a:t>
            </a:r>
            <a:r>
              <a:rPr lang="zh-CN" altLang="en-US" sz="3600" b="1">
                <a:latin typeface="宋体" pitchFamily="2" charset="-122"/>
              </a:rPr>
              <a:t>；</a:t>
            </a:r>
            <a:r>
              <a:rPr lang="zh-CN" altLang="en-US" sz="3600">
                <a:latin typeface="宋体" pitchFamily="2" charset="-122"/>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38</a:t>
            </a:fld>
            <a:endParaRPr lang="zh-CN" altLang="en-US"/>
          </a:p>
        </p:txBody>
      </p:sp>
    </p:spTree>
    <p:extLst>
      <p:ext uri="{BB962C8B-B14F-4D97-AF65-F5344CB8AC3E}">
        <p14:creationId xmlns:p14="http://schemas.microsoft.com/office/powerpoint/2010/main" val="798807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60194"/>
                                        </p:tgtEl>
                                        <p:attrNameLst>
                                          <p:attrName>style.visibility</p:attrName>
                                        </p:attrNameLst>
                                      </p:cBhvr>
                                      <p:to>
                                        <p:strVal val="visible"/>
                                      </p:to>
                                    </p:set>
                                    <p:anim calcmode="lin" valueType="num">
                                      <p:cBhvr additive="base">
                                        <p:cTn id="7" dur="500" fill="hold"/>
                                        <p:tgtEl>
                                          <p:spTgt spid="1160194"/>
                                        </p:tgtEl>
                                        <p:attrNameLst>
                                          <p:attrName>ppt_x</p:attrName>
                                        </p:attrNameLst>
                                      </p:cBhvr>
                                      <p:tavLst>
                                        <p:tav tm="0">
                                          <p:val>
                                            <p:strVal val="0-#ppt_w/2"/>
                                          </p:val>
                                        </p:tav>
                                        <p:tav tm="100000">
                                          <p:val>
                                            <p:strVal val="#ppt_x"/>
                                          </p:val>
                                        </p:tav>
                                      </p:tavLst>
                                    </p:anim>
                                    <p:anim calcmode="lin" valueType="num">
                                      <p:cBhvr additive="base">
                                        <p:cTn id="8" dur="500" fill="hold"/>
                                        <p:tgtEl>
                                          <p:spTgt spid="1160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1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Text Box 2"/>
          <p:cNvSpPr txBox="1">
            <a:spLocks noChangeArrowheads="1"/>
          </p:cNvSpPr>
          <p:nvPr/>
        </p:nvSpPr>
        <p:spPr bwMode="auto">
          <a:xfrm>
            <a:off x="395288" y="804865"/>
            <a:ext cx="8424862" cy="5133713"/>
          </a:xfrm>
          <a:prstGeom prst="rect">
            <a:avLst/>
          </a:prstGeom>
          <a:solidFill>
            <a:srgbClr val="F3FF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30000"/>
              </a:lnSpc>
              <a:defRPr/>
            </a:pPr>
            <a:r>
              <a:rPr lang="en-US" altLang="zh-CN" sz="3600" b="1">
                <a:solidFill>
                  <a:schemeClr val="accent2"/>
                </a:solidFill>
                <a:latin typeface="宋体" pitchFamily="2" charset="-122"/>
              </a:rPr>
              <a:t>“</a:t>
            </a:r>
            <a:r>
              <a:rPr lang="zh-CN" altLang="en-US" sz="3600" b="1">
                <a:solidFill>
                  <a:schemeClr val="accent2"/>
                </a:solidFill>
                <a:latin typeface="宋体" pitchFamily="2" charset="-122"/>
              </a:rPr>
              <a:t>声明”</a:t>
            </a:r>
            <a:r>
              <a:rPr lang="zh-CN" altLang="en-US" sz="3600">
                <a:latin typeface="宋体" pitchFamily="2" charset="-122"/>
              </a:rPr>
              <a:t>一词的原文是</a:t>
            </a:r>
            <a:r>
              <a:rPr lang="en-US" altLang="zh-CN" sz="3600">
                <a:latin typeface="宋体" pitchFamily="2" charset="-122"/>
              </a:rPr>
              <a:t>delaration</a:t>
            </a:r>
            <a:r>
              <a:rPr lang="zh-CN" altLang="en-US" sz="3600">
                <a:latin typeface="宋体" pitchFamily="2" charset="-122"/>
              </a:rPr>
              <a:t>，过去在许多书中把它译为“说明”。</a:t>
            </a:r>
            <a:r>
              <a:rPr lang="zh-CN" altLang="en-US" sz="3600" b="1">
                <a:solidFill>
                  <a:srgbClr val="CC0000"/>
                </a:solidFill>
                <a:latin typeface="宋体" pitchFamily="2" charset="-122"/>
              </a:rPr>
              <a:t>声明的作用</a:t>
            </a:r>
            <a:r>
              <a:rPr lang="zh-CN" altLang="en-US" sz="3600">
                <a:latin typeface="宋体" pitchFamily="2" charset="-122"/>
              </a:rPr>
              <a:t>是把函数名、函数参数的个数和参数类型等信息通知编译系统，以便在遇到函数调用时，编译系统能正确识别函数并检查调用是否合法。 （例如函数名是否正确，实参与形参的类型和个数是否一致）。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39</a:t>
            </a:fld>
            <a:endParaRPr lang="zh-CN" altLang="en-US"/>
          </a:p>
        </p:txBody>
      </p:sp>
    </p:spTree>
    <p:extLst>
      <p:ext uri="{BB962C8B-B14F-4D97-AF65-F5344CB8AC3E}">
        <p14:creationId xmlns:p14="http://schemas.microsoft.com/office/powerpoint/2010/main" val="2468568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61218"/>
                                        </p:tgtEl>
                                        <p:attrNameLst>
                                          <p:attrName>style.visibility</p:attrName>
                                        </p:attrNameLst>
                                      </p:cBhvr>
                                      <p:to>
                                        <p:strVal val="visible"/>
                                      </p:to>
                                    </p:set>
                                    <p:anim calcmode="lin" valueType="num">
                                      <p:cBhvr additive="base">
                                        <p:cTn id="7" dur="500" fill="hold"/>
                                        <p:tgtEl>
                                          <p:spTgt spid="1161218"/>
                                        </p:tgtEl>
                                        <p:attrNameLst>
                                          <p:attrName>ppt_x</p:attrName>
                                        </p:attrNameLst>
                                      </p:cBhvr>
                                      <p:tavLst>
                                        <p:tav tm="0">
                                          <p:val>
                                            <p:strVal val="0-#ppt_w/2"/>
                                          </p:val>
                                        </p:tav>
                                        <p:tav tm="100000">
                                          <p:val>
                                            <p:strVal val="#ppt_x"/>
                                          </p:val>
                                        </p:tav>
                                      </p:tavLst>
                                    </p:anim>
                                    <p:anim calcmode="lin" valueType="num">
                                      <p:cBhvr additive="base">
                                        <p:cTn id="8" dur="500" fill="hold"/>
                                        <p:tgtEl>
                                          <p:spTgt spid="1161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Text Box 2"/>
          <p:cNvSpPr txBox="1">
            <a:spLocks noChangeArrowheads="1"/>
          </p:cNvSpPr>
          <p:nvPr/>
        </p:nvSpPr>
        <p:spPr bwMode="auto">
          <a:xfrm>
            <a:off x="152402" y="692150"/>
            <a:ext cx="8740775" cy="6102350"/>
          </a:xfrm>
          <a:prstGeom prst="rect">
            <a:avLst/>
          </a:prstGeom>
          <a:solidFill>
            <a:schemeClr val="bg1"/>
          </a:solidFill>
          <a:ln w="25400">
            <a:solidFill>
              <a:schemeClr val="bg2"/>
            </a:solidFill>
            <a:miter lim="800000"/>
            <a:headEnd/>
            <a:tailEnd/>
          </a:ln>
          <a:effectLst>
            <a:outerShdw dist="107763" dir="18900000" algn="ctr" rotWithShape="0">
              <a:schemeClr val="bg2"/>
            </a:outerShdw>
          </a:effectLst>
        </p:spPr>
        <p:txBody>
          <a:bodyPr>
            <a:spAutoFit/>
          </a:bodyPr>
          <a:lstStyle/>
          <a:p>
            <a:pPr algn="l">
              <a:lnSpc>
                <a:spcPct val="140000"/>
              </a:lnSpc>
              <a:defRPr/>
            </a:pPr>
            <a:r>
              <a:rPr lang="en-US" altLang="zh-CN" sz="2800" b="1" dirty="0"/>
              <a:t># include &lt;</a:t>
            </a:r>
            <a:r>
              <a:rPr lang="en-US" altLang="zh-CN" sz="2800" b="1" dirty="0" err="1"/>
              <a:t>stdio.h</a:t>
            </a:r>
            <a:r>
              <a:rPr lang="en-US" altLang="zh-CN" sz="2800" b="1" dirty="0"/>
              <a:t>&gt;</a:t>
            </a:r>
          </a:p>
          <a:p>
            <a:pPr algn="l">
              <a:lnSpc>
                <a:spcPct val="140000"/>
              </a:lnSpc>
              <a:defRPr/>
            </a:pPr>
            <a:r>
              <a:rPr lang="en-US" altLang="zh-CN" sz="2800" b="1" dirty="0"/>
              <a:t>void main()</a:t>
            </a:r>
          </a:p>
          <a:p>
            <a:pPr algn="l">
              <a:lnSpc>
                <a:spcPct val="140000"/>
              </a:lnSpc>
              <a:defRPr/>
            </a:pPr>
            <a:r>
              <a:rPr lang="en-US" altLang="zh-CN" sz="2800" b="1" dirty="0"/>
              <a:t>{</a:t>
            </a:r>
          </a:p>
          <a:p>
            <a:pPr algn="l">
              <a:lnSpc>
                <a:spcPct val="140000"/>
              </a:lnSpc>
              <a:defRPr/>
            </a:pPr>
            <a:r>
              <a:rPr lang="en-US" altLang="zh-CN" sz="2800" b="1" dirty="0"/>
              <a:t>  void </a:t>
            </a:r>
            <a:r>
              <a:rPr lang="en-US" altLang="zh-CN" sz="2800" b="1" dirty="0" err="1"/>
              <a:t>printstar</a:t>
            </a:r>
            <a:r>
              <a:rPr lang="en-US" altLang="zh-CN" sz="2800" b="1" dirty="0"/>
              <a:t>();           </a:t>
            </a:r>
            <a:r>
              <a:rPr lang="en-US" altLang="zh-CN" sz="2800" b="1" dirty="0">
                <a:solidFill>
                  <a:srgbClr val="FF6600"/>
                </a:solidFill>
              </a:rPr>
              <a:t>/*</a:t>
            </a:r>
            <a:r>
              <a:rPr lang="zh-CN" altLang="en-US" sz="2800" b="1" dirty="0">
                <a:solidFill>
                  <a:srgbClr val="FF6600"/>
                </a:solidFill>
              </a:rPr>
              <a:t>对</a:t>
            </a:r>
            <a:r>
              <a:rPr lang="en-US" altLang="zh-CN" sz="2800" b="1" dirty="0" err="1">
                <a:solidFill>
                  <a:srgbClr val="FF6600"/>
                </a:solidFill>
              </a:rPr>
              <a:t>printstar</a:t>
            </a:r>
            <a:r>
              <a:rPr lang="zh-CN" altLang="en-US" sz="2800" b="1" dirty="0">
                <a:solidFill>
                  <a:srgbClr val="FF6600"/>
                </a:solidFill>
              </a:rPr>
              <a:t>函数声明*</a:t>
            </a:r>
            <a:r>
              <a:rPr lang="en-US" altLang="zh-CN" sz="2800" b="1" dirty="0">
                <a:solidFill>
                  <a:srgbClr val="FF6600"/>
                </a:solidFill>
              </a:rPr>
              <a:t>/</a:t>
            </a:r>
          </a:p>
          <a:p>
            <a:pPr algn="l">
              <a:lnSpc>
                <a:spcPct val="140000"/>
              </a:lnSpc>
              <a:defRPr/>
            </a:pPr>
            <a:r>
              <a:rPr lang="en-US" altLang="zh-CN" sz="2800" b="1" dirty="0">
                <a:solidFill>
                  <a:srgbClr val="FFFFE1"/>
                </a:solidFill>
              </a:rPr>
              <a:t>  </a:t>
            </a:r>
            <a:r>
              <a:rPr lang="en-US" altLang="zh-CN" sz="2800" b="1" dirty="0"/>
              <a:t>void </a:t>
            </a:r>
            <a:r>
              <a:rPr lang="en-US" altLang="zh-CN" sz="2800" b="1" dirty="0" err="1"/>
              <a:t>print_message</a:t>
            </a:r>
            <a:r>
              <a:rPr lang="en-US" altLang="zh-CN" sz="2800" b="1" dirty="0"/>
              <a:t>();</a:t>
            </a:r>
          </a:p>
          <a:p>
            <a:pPr algn="l">
              <a:lnSpc>
                <a:spcPct val="140000"/>
              </a:lnSpc>
              <a:defRPr/>
            </a:pPr>
            <a:r>
              <a:rPr lang="en-US" altLang="zh-CN" sz="2800" b="1" dirty="0"/>
              <a:t>                                        </a:t>
            </a:r>
            <a:r>
              <a:rPr lang="en-US" altLang="zh-CN" sz="2800" b="1" dirty="0">
                <a:solidFill>
                  <a:srgbClr val="FF6600"/>
                </a:solidFill>
              </a:rPr>
              <a:t>/*</a:t>
            </a:r>
            <a:r>
              <a:rPr lang="zh-CN" altLang="en-US" sz="2800" b="1" dirty="0">
                <a:solidFill>
                  <a:srgbClr val="FF6600"/>
                </a:solidFill>
              </a:rPr>
              <a:t>对</a:t>
            </a:r>
            <a:r>
              <a:rPr lang="en-US" altLang="zh-CN" sz="2800" b="1" dirty="0" err="1">
                <a:solidFill>
                  <a:srgbClr val="FF6600"/>
                </a:solidFill>
              </a:rPr>
              <a:t>print_message</a:t>
            </a:r>
            <a:r>
              <a:rPr lang="zh-CN" altLang="en-US" sz="2800" b="1" dirty="0">
                <a:solidFill>
                  <a:srgbClr val="FF6600"/>
                </a:solidFill>
              </a:rPr>
              <a:t>函数声明*</a:t>
            </a:r>
            <a:r>
              <a:rPr lang="en-US" altLang="zh-CN" sz="2800" b="1" dirty="0">
                <a:solidFill>
                  <a:srgbClr val="FF6600"/>
                </a:solidFill>
              </a:rPr>
              <a:t>/</a:t>
            </a:r>
          </a:p>
          <a:p>
            <a:pPr algn="l">
              <a:lnSpc>
                <a:spcPct val="140000"/>
              </a:lnSpc>
              <a:defRPr/>
            </a:pPr>
            <a:r>
              <a:rPr lang="en-US" altLang="zh-CN" sz="2800" b="1" dirty="0">
                <a:solidFill>
                  <a:srgbClr val="FFFFE1"/>
                </a:solidFill>
              </a:rPr>
              <a:t>  </a:t>
            </a:r>
            <a:r>
              <a:rPr lang="en-US" altLang="zh-CN" sz="2800" b="1" dirty="0" err="1"/>
              <a:t>printstar</a:t>
            </a:r>
            <a:r>
              <a:rPr lang="en-US" altLang="zh-CN" sz="2800" b="1" dirty="0"/>
              <a:t>();</a:t>
            </a:r>
            <a:r>
              <a:rPr lang="en-US" altLang="zh-CN" sz="2800" b="1" dirty="0">
                <a:solidFill>
                  <a:srgbClr val="FFFFE1"/>
                </a:solidFill>
              </a:rPr>
              <a:t>                 </a:t>
            </a:r>
            <a:r>
              <a:rPr lang="zh-CN" altLang="en-US" sz="2800" b="1" dirty="0">
                <a:solidFill>
                  <a:srgbClr val="FF6600"/>
                </a:solidFill>
              </a:rPr>
              <a:t>／*调用</a:t>
            </a:r>
            <a:r>
              <a:rPr lang="en-US" altLang="zh-CN" sz="2800" b="1" dirty="0" err="1">
                <a:solidFill>
                  <a:srgbClr val="FF6600"/>
                </a:solidFill>
              </a:rPr>
              <a:t>printstar</a:t>
            </a:r>
            <a:r>
              <a:rPr lang="zh-CN" altLang="en-US" sz="2800" b="1" dirty="0">
                <a:solidFill>
                  <a:srgbClr val="FF6600"/>
                </a:solidFill>
              </a:rPr>
              <a:t>函数*／</a:t>
            </a:r>
          </a:p>
          <a:p>
            <a:pPr algn="l">
              <a:lnSpc>
                <a:spcPct val="140000"/>
              </a:lnSpc>
              <a:defRPr/>
            </a:pPr>
            <a:r>
              <a:rPr lang="zh-CN" altLang="en-US" sz="2800" b="1" dirty="0">
                <a:solidFill>
                  <a:srgbClr val="FFFFE1"/>
                </a:solidFill>
              </a:rPr>
              <a:t>  </a:t>
            </a:r>
            <a:r>
              <a:rPr lang="en-US" altLang="zh-CN" sz="2800" b="1" dirty="0" err="1"/>
              <a:t>print_message</a:t>
            </a:r>
            <a:r>
              <a:rPr lang="en-US" altLang="zh-CN" sz="2800" b="1" dirty="0"/>
              <a:t>();</a:t>
            </a:r>
            <a:r>
              <a:rPr lang="en-US" altLang="zh-CN" sz="2800" b="1" dirty="0">
                <a:solidFill>
                  <a:srgbClr val="FFFFE1"/>
                </a:solidFill>
              </a:rPr>
              <a:t>         </a:t>
            </a:r>
            <a:r>
              <a:rPr lang="en-US" altLang="zh-CN" sz="2800" b="1" dirty="0">
                <a:solidFill>
                  <a:srgbClr val="FF6600"/>
                </a:solidFill>
              </a:rPr>
              <a:t>/*</a:t>
            </a:r>
            <a:r>
              <a:rPr lang="zh-CN" altLang="en-US" sz="2800" b="1" dirty="0">
                <a:solidFill>
                  <a:srgbClr val="FF6600"/>
                </a:solidFill>
              </a:rPr>
              <a:t>调用</a:t>
            </a:r>
            <a:r>
              <a:rPr lang="en-US" altLang="zh-CN" sz="2800" b="1" dirty="0" err="1">
                <a:solidFill>
                  <a:srgbClr val="FF6600"/>
                </a:solidFill>
              </a:rPr>
              <a:t>print_message</a:t>
            </a:r>
            <a:r>
              <a:rPr lang="zh-CN" altLang="en-US" sz="2800" b="1" dirty="0">
                <a:solidFill>
                  <a:srgbClr val="FF6600"/>
                </a:solidFill>
              </a:rPr>
              <a:t>函数*</a:t>
            </a:r>
            <a:r>
              <a:rPr lang="en-US" altLang="zh-CN" sz="2800" b="1" dirty="0">
                <a:solidFill>
                  <a:srgbClr val="FF6600"/>
                </a:solidFill>
              </a:rPr>
              <a:t>/</a:t>
            </a:r>
          </a:p>
          <a:p>
            <a:pPr algn="l">
              <a:lnSpc>
                <a:spcPct val="140000"/>
              </a:lnSpc>
              <a:defRPr/>
            </a:pPr>
            <a:r>
              <a:rPr lang="en-US" altLang="zh-CN" sz="2800" b="1" dirty="0">
                <a:solidFill>
                  <a:srgbClr val="FFFF00"/>
                </a:solidFill>
              </a:rPr>
              <a:t>  </a:t>
            </a:r>
            <a:r>
              <a:rPr lang="en-US" altLang="zh-CN" sz="2800" b="1" dirty="0" err="1"/>
              <a:t>printstar</a:t>
            </a:r>
            <a:r>
              <a:rPr lang="en-US" altLang="zh-CN" sz="2800" b="1" dirty="0"/>
              <a:t>();</a:t>
            </a:r>
            <a:r>
              <a:rPr lang="en-US" altLang="zh-CN" sz="2800" b="1" dirty="0">
                <a:solidFill>
                  <a:srgbClr val="FFFFE1"/>
                </a:solidFill>
              </a:rPr>
              <a:t>                 </a:t>
            </a:r>
            <a:r>
              <a:rPr lang="zh-CN" altLang="en-US" sz="2800" b="1" dirty="0">
                <a:solidFill>
                  <a:srgbClr val="FF6600"/>
                </a:solidFill>
              </a:rPr>
              <a:t>／*调用</a:t>
            </a:r>
            <a:r>
              <a:rPr lang="en-US" altLang="zh-CN" sz="2800" b="1" dirty="0" err="1">
                <a:solidFill>
                  <a:srgbClr val="FF6600"/>
                </a:solidFill>
              </a:rPr>
              <a:t>printstar</a:t>
            </a:r>
            <a:r>
              <a:rPr lang="zh-CN" altLang="en-US" sz="2800" b="1" dirty="0">
                <a:solidFill>
                  <a:srgbClr val="FF6600"/>
                </a:solidFill>
              </a:rPr>
              <a:t>函数*</a:t>
            </a:r>
            <a:r>
              <a:rPr lang="en-US" altLang="zh-CN" sz="2800" b="1" dirty="0">
                <a:solidFill>
                  <a:srgbClr val="FF6600"/>
                </a:solidFill>
              </a:rPr>
              <a:t>/</a:t>
            </a:r>
          </a:p>
          <a:p>
            <a:pPr algn="l">
              <a:lnSpc>
                <a:spcPct val="140000"/>
              </a:lnSpc>
              <a:defRPr/>
            </a:pPr>
            <a:r>
              <a:rPr lang="en-US" altLang="zh-CN" sz="2800" b="1" dirty="0">
                <a:solidFill>
                  <a:srgbClr val="FFFFE1"/>
                </a:solidFill>
              </a:rPr>
              <a:t> </a:t>
            </a:r>
            <a:r>
              <a:rPr lang="en-US" altLang="zh-CN" sz="2800" b="1" dirty="0"/>
              <a:t>}</a:t>
            </a:r>
          </a:p>
        </p:txBody>
      </p:sp>
      <p:sp>
        <p:nvSpPr>
          <p:cNvPr id="1125379" name="Text Box 3"/>
          <p:cNvSpPr txBox="1">
            <a:spLocks noChangeArrowheads="1"/>
          </p:cNvSpPr>
          <p:nvPr/>
        </p:nvSpPr>
        <p:spPr bwMode="auto">
          <a:xfrm>
            <a:off x="152400" y="44450"/>
            <a:ext cx="6510338" cy="579438"/>
          </a:xfrm>
          <a:prstGeom prst="rect">
            <a:avLst/>
          </a:prstGeom>
          <a:solidFill>
            <a:srgbClr val="CC0000"/>
          </a:solidFill>
          <a:ln w="9525">
            <a:noFill/>
            <a:miter lim="800000"/>
            <a:headEnd/>
            <a:tailEnd/>
          </a:ln>
          <a:effectLst/>
        </p:spPr>
        <p:txBody>
          <a:bodyPr>
            <a:spAutoFit/>
          </a:bodyPr>
          <a:lstStyle/>
          <a:p>
            <a:pPr>
              <a:defRPr/>
            </a:pPr>
            <a:r>
              <a:rPr lang="zh-CN" altLang="en-US" sz="3200" b="1">
                <a:solidFill>
                  <a:schemeClr val="bg1"/>
                </a:solidFill>
                <a:latin typeface="宋体" pitchFamily="2" charset="-122"/>
              </a:rPr>
              <a:t>例</a:t>
            </a:r>
            <a:r>
              <a:rPr lang="en-US" altLang="zh-CN" sz="3200" b="1">
                <a:solidFill>
                  <a:schemeClr val="bg1"/>
                </a:solidFill>
                <a:latin typeface="宋体" pitchFamily="2" charset="-122"/>
              </a:rPr>
              <a:t>8.1</a:t>
            </a:r>
            <a:r>
              <a:rPr kumimoji="1" lang="zh-CN" altLang="en-US" sz="3200" b="1">
                <a:solidFill>
                  <a:schemeClr val="bg1"/>
                </a:solidFill>
                <a:effectLst>
                  <a:outerShdw blurRad="38100" dist="38100" dir="2700000" algn="tl">
                    <a:srgbClr val="000000"/>
                  </a:outerShdw>
                </a:effectLst>
                <a:latin typeface="宋体" pitchFamily="2" charset="-122"/>
              </a:rPr>
              <a:t>先举一个函数调用的简单例子</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a:t>
            </a:fld>
            <a:endParaRPr lang="zh-CN" altLang="en-US"/>
          </a:p>
        </p:txBody>
      </p:sp>
    </p:spTree>
    <p:extLst>
      <p:ext uri="{BB962C8B-B14F-4D97-AF65-F5344CB8AC3E}">
        <p14:creationId xmlns:p14="http://schemas.microsoft.com/office/powerpoint/2010/main" val="4285468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5379"/>
                                        </p:tgtEl>
                                        <p:attrNameLst>
                                          <p:attrName>style.visibility</p:attrName>
                                        </p:attrNameLst>
                                      </p:cBhvr>
                                      <p:to>
                                        <p:strVal val="visible"/>
                                      </p:to>
                                    </p:set>
                                    <p:anim calcmode="lin" valueType="num">
                                      <p:cBhvr additive="base">
                                        <p:cTn id="7" dur="500" fill="hold"/>
                                        <p:tgtEl>
                                          <p:spTgt spid="1125379"/>
                                        </p:tgtEl>
                                        <p:attrNameLst>
                                          <p:attrName>ppt_x</p:attrName>
                                        </p:attrNameLst>
                                      </p:cBhvr>
                                      <p:tavLst>
                                        <p:tav tm="0">
                                          <p:val>
                                            <p:strVal val="0-#ppt_w/2"/>
                                          </p:val>
                                        </p:tav>
                                        <p:tav tm="100000">
                                          <p:val>
                                            <p:strVal val="#ppt_x"/>
                                          </p:val>
                                        </p:tav>
                                      </p:tavLst>
                                    </p:anim>
                                    <p:anim calcmode="lin" valueType="num">
                                      <p:cBhvr additive="base">
                                        <p:cTn id="8" dur="500" fill="hold"/>
                                        <p:tgtEl>
                                          <p:spTgt spid="112537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1125378"/>
                                        </p:tgtEl>
                                        <p:attrNameLst>
                                          <p:attrName>style.visibility</p:attrName>
                                        </p:attrNameLst>
                                      </p:cBhvr>
                                      <p:to>
                                        <p:strVal val="visible"/>
                                      </p:to>
                                    </p:set>
                                    <p:animEffect transition="in" filter="strips(downRight)">
                                      <p:cBhvr>
                                        <p:cTn id="12" dur="500"/>
                                        <p:tgtEl>
                                          <p:spTgt spid="1125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78" grpId="0" animBg="1" autoUpdateAnimBg="0"/>
      <p:bldP spid="112537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Text Box 2"/>
          <p:cNvSpPr txBox="1">
            <a:spLocks noChangeArrowheads="1"/>
          </p:cNvSpPr>
          <p:nvPr/>
        </p:nvSpPr>
        <p:spPr bwMode="auto">
          <a:xfrm>
            <a:off x="142877" y="133352"/>
            <a:ext cx="8893175" cy="5942013"/>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30000"/>
              </a:lnSpc>
              <a:defRPr/>
            </a:pPr>
            <a:r>
              <a:rPr lang="zh-CN" altLang="en-US" b="1">
                <a:solidFill>
                  <a:srgbClr val="008000"/>
                </a:solidFill>
              </a:rPr>
              <a:t>注意：</a:t>
            </a:r>
            <a:r>
              <a:rPr lang="zh-CN" altLang="en-US" sz="3600" b="1">
                <a:solidFill>
                  <a:srgbClr val="CC0000"/>
                </a:solidFill>
              </a:rPr>
              <a:t>函数的“定义”和“声明”不是一回事</a:t>
            </a:r>
            <a:r>
              <a:rPr lang="zh-CN" altLang="en-US" sz="3600"/>
              <a:t>。</a:t>
            </a:r>
            <a:r>
              <a:rPr lang="zh-CN" altLang="en-US" sz="3600" b="1">
                <a:solidFill>
                  <a:schemeClr val="accent2"/>
                </a:solidFill>
              </a:rPr>
              <a:t>函数的定义</a:t>
            </a:r>
            <a:r>
              <a:rPr lang="zh-CN" altLang="en-US" sz="3600"/>
              <a:t>是指对函数功能的确立，包括指定函数名，函数值类型、形参及其类型、函数体等，它是一个完整的、独立的函数单位。而</a:t>
            </a:r>
            <a:r>
              <a:rPr lang="zh-CN" altLang="en-US" sz="3600" b="1">
                <a:solidFill>
                  <a:srgbClr val="CC0000"/>
                </a:solidFill>
              </a:rPr>
              <a:t>函数的声明</a:t>
            </a:r>
            <a:r>
              <a:rPr lang="zh-CN" altLang="en-US" sz="3600"/>
              <a:t>的作用则是把函数的名字、函数类型以及形参的类型、个数和顺序通知编译系统，以便在调用该函数时系统按此进行对照检查。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40</a:t>
            </a:fld>
            <a:endParaRPr lang="zh-CN" altLang="en-US"/>
          </a:p>
        </p:txBody>
      </p:sp>
    </p:spTree>
    <p:extLst>
      <p:ext uri="{BB962C8B-B14F-4D97-AF65-F5344CB8AC3E}">
        <p14:creationId xmlns:p14="http://schemas.microsoft.com/office/powerpoint/2010/main" val="3844605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162242"/>
                                        </p:tgtEl>
                                        <p:attrNameLst>
                                          <p:attrName>style.visibility</p:attrName>
                                        </p:attrNameLst>
                                      </p:cBhvr>
                                      <p:to>
                                        <p:strVal val="visible"/>
                                      </p:to>
                                    </p:set>
                                    <p:anim calcmode="lin" valueType="num">
                                      <p:cBhvr additive="base">
                                        <p:cTn id="7" dur="500" fill="hold"/>
                                        <p:tgtEl>
                                          <p:spTgt spid="1162242"/>
                                        </p:tgtEl>
                                        <p:attrNameLst>
                                          <p:attrName>ppt_x</p:attrName>
                                        </p:attrNameLst>
                                      </p:cBhvr>
                                      <p:tavLst>
                                        <p:tav tm="0">
                                          <p:val>
                                            <p:strVal val="0-#ppt_w/2"/>
                                          </p:val>
                                        </p:tav>
                                        <p:tav tm="100000">
                                          <p:val>
                                            <p:strVal val="#ppt_x"/>
                                          </p:val>
                                        </p:tav>
                                      </p:tavLst>
                                    </p:anim>
                                    <p:anim calcmode="lin" valueType="num">
                                      <p:cBhvr additive="base">
                                        <p:cTn id="8" dur="500" fill="hold"/>
                                        <p:tgtEl>
                                          <p:spTgt spid="1162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Text Box 2"/>
          <p:cNvSpPr txBox="1">
            <a:spLocks noChangeArrowheads="1"/>
          </p:cNvSpPr>
          <p:nvPr/>
        </p:nvSpPr>
        <p:spPr bwMode="auto">
          <a:xfrm>
            <a:off x="468313" y="685800"/>
            <a:ext cx="8458200" cy="6127750"/>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defRPr/>
            </a:pPr>
            <a:r>
              <a:rPr lang="en-US" altLang="zh-CN" sz="2800" b="1"/>
              <a:t># include &lt;stdio.h&gt;</a:t>
            </a:r>
          </a:p>
          <a:p>
            <a:pPr algn="l">
              <a:defRPr/>
            </a:pPr>
            <a:r>
              <a:rPr lang="en-US" altLang="zh-CN" sz="2800" b="1"/>
              <a:t>void </a:t>
            </a:r>
            <a:r>
              <a:rPr lang="en-US" altLang="zh-CN" sz="2800" b="1">
                <a:solidFill>
                  <a:srgbClr val="CC0000"/>
                </a:solidFill>
              </a:rPr>
              <a:t>main</a:t>
            </a:r>
            <a:r>
              <a:rPr lang="zh-CN" altLang="en-US" sz="2800" b="1"/>
              <a:t>（）</a:t>
            </a:r>
          </a:p>
          <a:p>
            <a:pPr algn="l">
              <a:defRPr/>
            </a:pPr>
            <a:r>
              <a:rPr lang="zh-CN" altLang="en-US" sz="2800" b="1"/>
              <a:t>｛    </a:t>
            </a:r>
            <a:r>
              <a:rPr lang="en-US" altLang="zh-CN" sz="2800" b="1"/>
              <a:t>float  add</a:t>
            </a:r>
            <a:r>
              <a:rPr lang="zh-CN" altLang="en-US" sz="2800" b="1"/>
              <a:t>（</a:t>
            </a:r>
            <a:r>
              <a:rPr lang="en-US" altLang="zh-CN" sz="2800" b="1"/>
              <a:t>float x</a:t>
            </a:r>
            <a:r>
              <a:rPr lang="zh-CN" altLang="en-US" sz="2800" b="1"/>
              <a:t>， </a:t>
            </a:r>
            <a:r>
              <a:rPr lang="en-US" altLang="zh-CN" sz="2800" b="1"/>
              <a:t>float y</a:t>
            </a:r>
            <a:r>
              <a:rPr lang="zh-CN" altLang="en-US" sz="2800" b="1"/>
              <a:t>）；   </a:t>
            </a:r>
          </a:p>
          <a:p>
            <a:pPr algn="l">
              <a:defRPr/>
            </a:pPr>
            <a:r>
              <a:rPr lang="zh-CN" altLang="en-US" sz="2800" b="1"/>
              <a:t>                         </a:t>
            </a:r>
            <a:r>
              <a:rPr lang="zh-CN" altLang="en-US" sz="2800" b="1">
                <a:solidFill>
                  <a:srgbClr val="008000"/>
                </a:solidFill>
              </a:rPr>
              <a:t>／*对被调用函数</a:t>
            </a:r>
            <a:r>
              <a:rPr lang="en-US" altLang="zh-CN" sz="2800" b="1">
                <a:solidFill>
                  <a:srgbClr val="008000"/>
                </a:solidFill>
              </a:rPr>
              <a:t>add</a:t>
            </a:r>
            <a:r>
              <a:rPr lang="zh-CN" altLang="en-US" sz="2800" b="1">
                <a:solidFill>
                  <a:srgbClr val="008000"/>
                </a:solidFill>
              </a:rPr>
              <a:t>的声明*／</a:t>
            </a:r>
          </a:p>
          <a:p>
            <a:pPr algn="l">
              <a:defRPr/>
            </a:pPr>
            <a:r>
              <a:rPr lang="zh-CN" altLang="en-US" sz="2800" b="1"/>
              <a:t>       </a:t>
            </a:r>
            <a:r>
              <a:rPr lang="en-US" altLang="zh-CN" sz="2800" b="1"/>
              <a:t>float  a</a:t>
            </a:r>
            <a:r>
              <a:rPr lang="zh-CN" altLang="en-US" sz="2800" b="1"/>
              <a:t>，</a:t>
            </a:r>
            <a:r>
              <a:rPr lang="en-US" altLang="zh-CN" sz="2800" b="1"/>
              <a:t>b</a:t>
            </a:r>
            <a:r>
              <a:rPr lang="zh-CN" altLang="en-US" sz="2800" b="1"/>
              <a:t>，</a:t>
            </a:r>
            <a:r>
              <a:rPr lang="en-US" altLang="zh-CN" sz="2800" b="1"/>
              <a:t>c</a:t>
            </a:r>
            <a:r>
              <a:rPr lang="zh-CN" altLang="en-US" sz="2800" b="1"/>
              <a:t>；</a:t>
            </a:r>
          </a:p>
          <a:p>
            <a:pPr algn="l">
              <a:defRPr/>
            </a:pPr>
            <a:r>
              <a:rPr lang="zh-CN" altLang="en-US" sz="2800" b="1"/>
              <a:t>       </a:t>
            </a:r>
            <a:r>
              <a:rPr lang="en-US" altLang="zh-CN" sz="2800" b="1"/>
              <a:t>scanf</a:t>
            </a:r>
            <a:r>
              <a:rPr lang="zh-CN" altLang="en-US" sz="2800" b="1"/>
              <a:t>（＂％</a:t>
            </a:r>
            <a:r>
              <a:rPr lang="en-US" altLang="zh-CN" sz="2800" b="1"/>
              <a:t>f</a:t>
            </a:r>
            <a:r>
              <a:rPr lang="zh-CN" altLang="en-US" sz="2800" b="1"/>
              <a:t>，％</a:t>
            </a:r>
            <a:r>
              <a:rPr lang="en-US" altLang="zh-CN" sz="2800" b="1"/>
              <a:t>f</a:t>
            </a:r>
            <a:r>
              <a:rPr lang="zh-CN" altLang="en-US" sz="2800" b="1"/>
              <a:t>＂，＆</a:t>
            </a:r>
            <a:r>
              <a:rPr lang="en-US" altLang="zh-CN" sz="2800" b="1"/>
              <a:t>a</a:t>
            </a:r>
            <a:r>
              <a:rPr lang="zh-CN" altLang="en-US" sz="2800" b="1"/>
              <a:t>，＆</a:t>
            </a:r>
            <a:r>
              <a:rPr lang="en-US" altLang="zh-CN" sz="2800" b="1"/>
              <a:t>b</a:t>
            </a:r>
            <a:r>
              <a:rPr lang="zh-CN" altLang="en-US" sz="2800" b="1"/>
              <a:t>）；</a:t>
            </a:r>
          </a:p>
          <a:p>
            <a:pPr algn="l">
              <a:defRPr/>
            </a:pPr>
            <a:r>
              <a:rPr lang="zh-CN" altLang="en-US" sz="2800" b="1"/>
              <a:t>      </a:t>
            </a:r>
            <a:r>
              <a:rPr lang="en-US" altLang="zh-CN" sz="2800" b="1"/>
              <a:t>c</a:t>
            </a:r>
            <a:r>
              <a:rPr lang="zh-CN" altLang="en-US" sz="2800" b="1"/>
              <a:t>＝</a:t>
            </a:r>
            <a:r>
              <a:rPr lang="en-US" altLang="zh-CN" sz="2800" b="1"/>
              <a:t>add</a:t>
            </a:r>
            <a:r>
              <a:rPr lang="zh-CN" altLang="en-US" sz="2800" b="1"/>
              <a:t>（</a:t>
            </a:r>
            <a:r>
              <a:rPr lang="en-US" altLang="zh-CN" sz="2800" b="1"/>
              <a:t>a</a:t>
            </a:r>
            <a:r>
              <a:rPr lang="zh-CN" altLang="en-US" sz="2800" b="1"/>
              <a:t>，</a:t>
            </a:r>
            <a:r>
              <a:rPr lang="en-US" altLang="zh-CN" sz="2800" b="1"/>
              <a:t>b</a:t>
            </a:r>
            <a:r>
              <a:rPr lang="zh-CN" altLang="en-US" sz="2800" b="1"/>
              <a:t>）</a:t>
            </a:r>
            <a:r>
              <a:rPr lang="en-US" altLang="zh-CN" sz="2800" b="1"/>
              <a:t>;</a:t>
            </a:r>
          </a:p>
          <a:p>
            <a:pPr algn="l">
              <a:defRPr/>
            </a:pPr>
            <a:r>
              <a:rPr lang="en-US" altLang="zh-CN" sz="2800" b="1"/>
              <a:t>      printf</a:t>
            </a:r>
            <a:r>
              <a:rPr lang="zh-CN" altLang="en-US" sz="2800" b="1"/>
              <a:t>（＂</a:t>
            </a:r>
            <a:r>
              <a:rPr lang="en-US" altLang="zh-CN" sz="2800" b="1"/>
              <a:t>sum is </a:t>
            </a:r>
            <a:r>
              <a:rPr lang="zh-CN" altLang="en-US" sz="2800" b="1"/>
              <a:t>％</a:t>
            </a:r>
            <a:r>
              <a:rPr lang="en-US" altLang="zh-CN" sz="2800" b="1"/>
              <a:t>f  \n</a:t>
            </a:r>
            <a:r>
              <a:rPr lang="zh-CN" altLang="en-US" sz="2800" b="1"/>
              <a:t>＂，</a:t>
            </a:r>
            <a:r>
              <a:rPr lang="en-US" altLang="zh-CN" sz="2800" b="1"/>
              <a:t>c</a:t>
            </a:r>
            <a:r>
              <a:rPr lang="zh-CN" altLang="en-US" sz="2800" b="1"/>
              <a:t>）；</a:t>
            </a:r>
          </a:p>
          <a:p>
            <a:pPr algn="l">
              <a:defRPr/>
            </a:pPr>
            <a:r>
              <a:rPr lang="zh-CN" altLang="en-US" sz="2800" b="1"/>
              <a:t>｝</a:t>
            </a:r>
          </a:p>
          <a:p>
            <a:pPr algn="l">
              <a:defRPr/>
            </a:pPr>
            <a:r>
              <a:rPr lang="en-US" altLang="zh-CN" sz="2800" b="1"/>
              <a:t>float </a:t>
            </a:r>
            <a:r>
              <a:rPr lang="en-US" altLang="zh-CN" sz="2800" b="1">
                <a:solidFill>
                  <a:srgbClr val="CC0000"/>
                </a:solidFill>
              </a:rPr>
              <a:t>add</a:t>
            </a:r>
            <a:r>
              <a:rPr lang="zh-CN" altLang="en-US" sz="2800" b="1"/>
              <a:t>（</a:t>
            </a:r>
            <a:r>
              <a:rPr lang="en-US" altLang="zh-CN" sz="2800" b="1"/>
              <a:t>float </a:t>
            </a:r>
            <a:r>
              <a:rPr lang="zh-CN" altLang="en-US" sz="2800" b="1"/>
              <a:t>ｘ，</a:t>
            </a:r>
            <a:r>
              <a:rPr lang="en-US" altLang="zh-CN" sz="2800" b="1"/>
              <a:t>float </a:t>
            </a:r>
            <a:r>
              <a:rPr lang="zh-CN" altLang="en-US" sz="2800" b="1"/>
              <a:t>ｙ）       </a:t>
            </a:r>
            <a:r>
              <a:rPr lang="zh-CN" altLang="en-US" sz="2800" b="1">
                <a:solidFill>
                  <a:srgbClr val="008000"/>
                </a:solidFill>
              </a:rPr>
              <a:t>／*函数首部*／</a:t>
            </a:r>
          </a:p>
          <a:p>
            <a:pPr algn="l">
              <a:defRPr/>
            </a:pPr>
            <a:r>
              <a:rPr lang="zh-CN" altLang="en-US" sz="2800" b="1"/>
              <a:t> ｛   </a:t>
            </a:r>
            <a:r>
              <a:rPr lang="en-US" altLang="zh-CN" sz="2800" b="1"/>
              <a:t>float </a:t>
            </a:r>
            <a:r>
              <a:rPr lang="zh-CN" altLang="en-US" sz="2800" b="1"/>
              <a:t>ｚ；                            </a:t>
            </a:r>
            <a:r>
              <a:rPr lang="en-US" altLang="zh-CN" sz="2800" b="1">
                <a:solidFill>
                  <a:srgbClr val="008000"/>
                </a:solidFill>
              </a:rPr>
              <a:t>/*  </a:t>
            </a:r>
            <a:r>
              <a:rPr lang="zh-CN" altLang="en-US" sz="2800" b="1">
                <a:solidFill>
                  <a:srgbClr val="008000"/>
                </a:solidFill>
              </a:rPr>
              <a:t>函数体 *</a:t>
            </a:r>
            <a:r>
              <a:rPr lang="en-US" altLang="zh-CN" sz="2800" b="1">
                <a:solidFill>
                  <a:srgbClr val="008000"/>
                </a:solidFill>
              </a:rPr>
              <a:t>/</a:t>
            </a:r>
          </a:p>
          <a:p>
            <a:pPr algn="l">
              <a:defRPr/>
            </a:pPr>
            <a:r>
              <a:rPr lang="en-US" altLang="zh-CN" sz="2800" b="1"/>
              <a:t>        z</a:t>
            </a:r>
            <a:r>
              <a:rPr lang="zh-CN" altLang="en-US" sz="2800" b="1"/>
              <a:t>＝ｘ＋ｙ；</a:t>
            </a:r>
          </a:p>
          <a:p>
            <a:pPr algn="l">
              <a:defRPr/>
            </a:pPr>
            <a:r>
              <a:rPr lang="zh-CN" altLang="en-US" sz="2800" b="1"/>
              <a:t>        </a:t>
            </a:r>
            <a:r>
              <a:rPr lang="en-US" altLang="zh-CN" sz="2800" b="1"/>
              <a:t>return</a:t>
            </a:r>
            <a:r>
              <a:rPr lang="zh-CN" altLang="en-US" sz="2800" b="1"/>
              <a:t>（</a:t>
            </a:r>
            <a:r>
              <a:rPr lang="en-US" altLang="zh-CN" sz="2800" b="1"/>
              <a:t>z</a:t>
            </a:r>
            <a:r>
              <a:rPr lang="zh-CN" altLang="en-US" sz="2800" b="1"/>
              <a:t>）；</a:t>
            </a:r>
          </a:p>
          <a:p>
            <a:pPr algn="l">
              <a:defRPr/>
            </a:pPr>
            <a:r>
              <a:rPr lang="zh-CN" altLang="en-US" sz="2800" b="1"/>
              <a:t>   ｝</a:t>
            </a:r>
            <a:r>
              <a:rPr lang="zh-CN" altLang="en-US" sz="2800"/>
              <a:t> </a:t>
            </a:r>
          </a:p>
        </p:txBody>
      </p:sp>
      <p:sp>
        <p:nvSpPr>
          <p:cNvPr id="1163267" name="Text Box 3"/>
          <p:cNvSpPr txBox="1">
            <a:spLocks noChangeArrowheads="1"/>
          </p:cNvSpPr>
          <p:nvPr/>
        </p:nvSpPr>
        <p:spPr bwMode="auto">
          <a:xfrm>
            <a:off x="323850" y="0"/>
            <a:ext cx="5792788" cy="57943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chemeClr val="bg1"/>
                </a:solidFill>
              </a:rPr>
              <a:t>例</a:t>
            </a:r>
            <a:r>
              <a:rPr lang="en-US" altLang="zh-CN" sz="3200" b="1">
                <a:solidFill>
                  <a:schemeClr val="bg1"/>
                </a:solidFill>
              </a:rPr>
              <a:t>8</a:t>
            </a:r>
            <a:r>
              <a:rPr lang="zh-CN" altLang="en-US" sz="3200" b="1">
                <a:solidFill>
                  <a:schemeClr val="bg1"/>
                </a:solidFill>
              </a:rPr>
              <a:t>．５ 对被调用的函数作声明</a:t>
            </a:r>
            <a:endParaRPr lang="zh-CN" altLang="en-US" sz="2800" b="1">
              <a:solidFill>
                <a:schemeClr val="bg1"/>
              </a:solidFill>
            </a:endParaRP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41</a:t>
            </a:fld>
            <a:endParaRPr lang="zh-CN" altLang="en-US"/>
          </a:p>
        </p:txBody>
      </p:sp>
    </p:spTree>
    <p:extLst>
      <p:ext uri="{BB962C8B-B14F-4D97-AF65-F5344CB8AC3E}">
        <p14:creationId xmlns:p14="http://schemas.microsoft.com/office/powerpoint/2010/main" val="3685236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63267"/>
                                        </p:tgtEl>
                                        <p:attrNameLst>
                                          <p:attrName>style.visibility</p:attrName>
                                        </p:attrNameLst>
                                      </p:cBhvr>
                                      <p:to>
                                        <p:strVal val="visible"/>
                                      </p:to>
                                    </p:set>
                                    <p:anim calcmode="lin" valueType="num">
                                      <p:cBhvr additive="base">
                                        <p:cTn id="7" dur="500" fill="hold"/>
                                        <p:tgtEl>
                                          <p:spTgt spid="1163267"/>
                                        </p:tgtEl>
                                        <p:attrNameLst>
                                          <p:attrName>ppt_x</p:attrName>
                                        </p:attrNameLst>
                                      </p:cBhvr>
                                      <p:tavLst>
                                        <p:tav tm="0">
                                          <p:val>
                                            <p:strVal val="0-#ppt_w/2"/>
                                          </p:val>
                                        </p:tav>
                                        <p:tav tm="100000">
                                          <p:val>
                                            <p:strVal val="#ppt_x"/>
                                          </p:val>
                                        </p:tav>
                                      </p:tavLst>
                                    </p:anim>
                                    <p:anim calcmode="lin" valueType="num">
                                      <p:cBhvr additive="base">
                                        <p:cTn id="8" dur="500" fill="hold"/>
                                        <p:tgtEl>
                                          <p:spTgt spid="1163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63266"/>
                                        </p:tgtEl>
                                        <p:attrNameLst>
                                          <p:attrName>style.visibility</p:attrName>
                                        </p:attrNameLst>
                                      </p:cBhvr>
                                      <p:to>
                                        <p:strVal val="visible"/>
                                      </p:to>
                                    </p:set>
                                    <p:animEffect transition="in" filter="checkerboard(across)">
                                      <p:cBhvr>
                                        <p:cTn id="13" dur="1000"/>
                                        <p:tgtEl>
                                          <p:spTgt spid="116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266" grpId="0" animBg="1" autoUpdateAnimBg="0"/>
      <p:bldP spid="11632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Text Box 2"/>
          <p:cNvSpPr txBox="1">
            <a:spLocks noChangeArrowheads="1"/>
          </p:cNvSpPr>
          <p:nvPr/>
        </p:nvSpPr>
        <p:spPr bwMode="auto">
          <a:xfrm>
            <a:off x="395288" y="908052"/>
            <a:ext cx="8355012" cy="3990975"/>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40000"/>
              </a:lnSpc>
              <a:defRPr/>
            </a:pPr>
            <a:r>
              <a:rPr lang="zh-CN" altLang="en-US" sz="3600" b="1" i="1">
                <a:solidFill>
                  <a:schemeClr val="accent2"/>
                </a:solidFill>
              </a:rPr>
              <a:t>如果  </a:t>
            </a:r>
            <a:r>
              <a:rPr lang="zh-CN" altLang="en-US" sz="3600"/>
              <a:t>被调用函数的定义出现在主调函数之前，可以不必加以声明。因为编译系统已经先知道了已定义函数的有关情况，会根据函数首部提供的信息对函数的调用作正确性检查。</a:t>
            </a:r>
            <a:r>
              <a:rPr lang="zh-CN" altLang="en-US" sz="3200"/>
              <a:t> </a:t>
            </a:r>
          </a:p>
        </p:txBody>
      </p:sp>
      <p:sp>
        <p:nvSpPr>
          <p:cNvPr id="1164291" name="Text Box 3"/>
          <p:cNvSpPr txBox="1">
            <a:spLocks noChangeArrowheads="1"/>
          </p:cNvSpPr>
          <p:nvPr/>
        </p:nvSpPr>
        <p:spPr bwMode="auto">
          <a:xfrm>
            <a:off x="395288" y="908052"/>
            <a:ext cx="8355012" cy="3990975"/>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40000"/>
              </a:lnSpc>
              <a:defRPr/>
            </a:pPr>
            <a:r>
              <a:rPr lang="zh-CN" altLang="en-US" sz="3600" b="1" i="1">
                <a:solidFill>
                  <a:schemeClr val="accent2"/>
                </a:solidFill>
              </a:rPr>
              <a:t>如果  </a:t>
            </a:r>
            <a:r>
              <a:rPr lang="zh-CN" altLang="en-US" sz="3600"/>
              <a:t>被调用函数的定义出现在主调函数之前，可以不必加以声明。因为编译系统已经先知道了已定义函数的有关情况，会根据函数首部提供的信息对函数的调用作正确性检查。</a:t>
            </a:r>
            <a:r>
              <a:rPr lang="zh-CN" altLang="en-US" sz="32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42</a:t>
            </a:fld>
            <a:endParaRPr lang="zh-CN" altLang="en-US"/>
          </a:p>
        </p:txBody>
      </p:sp>
    </p:spTree>
    <p:extLst>
      <p:ext uri="{BB962C8B-B14F-4D97-AF65-F5344CB8AC3E}">
        <p14:creationId xmlns:p14="http://schemas.microsoft.com/office/powerpoint/2010/main" val="84030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164290"/>
                                        </p:tgtEl>
                                        <p:attrNameLst>
                                          <p:attrName>style.visibility</p:attrName>
                                        </p:attrNameLst>
                                      </p:cBhvr>
                                      <p:to>
                                        <p:strVal val="visible"/>
                                      </p:to>
                                    </p:set>
                                    <p:anim calcmode="lin" valueType="num">
                                      <p:cBhvr additive="base">
                                        <p:cTn id="7" dur="500" fill="hold"/>
                                        <p:tgtEl>
                                          <p:spTgt spid="1164290"/>
                                        </p:tgtEl>
                                        <p:attrNameLst>
                                          <p:attrName>ppt_x</p:attrName>
                                        </p:attrNameLst>
                                      </p:cBhvr>
                                      <p:tavLst>
                                        <p:tav tm="0">
                                          <p:val>
                                            <p:strVal val="0-#ppt_w/2"/>
                                          </p:val>
                                        </p:tav>
                                        <p:tav tm="100000">
                                          <p:val>
                                            <p:strVal val="#ppt_x"/>
                                          </p:val>
                                        </p:tav>
                                      </p:tavLst>
                                    </p:anim>
                                    <p:anim calcmode="lin" valueType="num">
                                      <p:cBhvr additive="base">
                                        <p:cTn id="8" dur="500" fill="hold"/>
                                        <p:tgtEl>
                                          <p:spTgt spid="116429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64291"/>
                                        </p:tgtEl>
                                        <p:attrNameLst>
                                          <p:attrName>style.visibility</p:attrName>
                                        </p:attrNameLst>
                                      </p:cBhvr>
                                      <p:to>
                                        <p:strVal val="visible"/>
                                      </p:to>
                                    </p:set>
                                    <p:anim calcmode="lin" valueType="num">
                                      <p:cBhvr additive="base">
                                        <p:cTn id="11" dur="500" fill="hold"/>
                                        <p:tgtEl>
                                          <p:spTgt spid="1164291"/>
                                        </p:tgtEl>
                                        <p:attrNameLst>
                                          <p:attrName>ppt_x</p:attrName>
                                        </p:attrNameLst>
                                      </p:cBhvr>
                                      <p:tavLst>
                                        <p:tav tm="0">
                                          <p:val>
                                            <p:strVal val="0-#ppt_w/2"/>
                                          </p:val>
                                        </p:tav>
                                        <p:tav tm="100000">
                                          <p:val>
                                            <p:strVal val="#ppt_x"/>
                                          </p:val>
                                        </p:tav>
                                      </p:tavLst>
                                    </p:anim>
                                    <p:anim calcmode="lin" valueType="num">
                                      <p:cBhvr additive="base">
                                        <p:cTn id="12" dur="500" fill="hold"/>
                                        <p:tgtEl>
                                          <p:spTgt spid="1164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Text Box 2"/>
          <p:cNvSpPr txBox="1">
            <a:spLocks noChangeArrowheads="1"/>
          </p:cNvSpPr>
          <p:nvPr/>
        </p:nvSpPr>
        <p:spPr bwMode="auto">
          <a:xfrm>
            <a:off x="215902" y="115890"/>
            <a:ext cx="2339975" cy="579437"/>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solidFill>
                  <a:schemeClr val="bg1"/>
                </a:solidFill>
              </a:rPr>
              <a:t>改写例 </a:t>
            </a:r>
            <a:r>
              <a:rPr lang="en-US" altLang="zh-CN" sz="3200" b="1">
                <a:solidFill>
                  <a:schemeClr val="bg1"/>
                </a:solidFill>
              </a:rPr>
              <a:t>8.</a:t>
            </a:r>
            <a:r>
              <a:rPr lang="zh-CN" altLang="en-US" sz="3200" b="1">
                <a:solidFill>
                  <a:schemeClr val="bg1"/>
                </a:solidFill>
              </a:rPr>
              <a:t>５</a:t>
            </a:r>
            <a:endParaRPr lang="zh-CN" altLang="en-US" sz="2800" b="1">
              <a:solidFill>
                <a:schemeClr val="bg1"/>
              </a:solidFill>
            </a:endParaRPr>
          </a:p>
        </p:txBody>
      </p:sp>
      <p:sp>
        <p:nvSpPr>
          <p:cNvPr id="1165315" name="Text Box 3"/>
          <p:cNvSpPr txBox="1">
            <a:spLocks noChangeArrowheads="1"/>
          </p:cNvSpPr>
          <p:nvPr/>
        </p:nvSpPr>
        <p:spPr bwMode="auto">
          <a:xfrm>
            <a:off x="323850" y="896938"/>
            <a:ext cx="8458200" cy="5700712"/>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defRPr/>
            </a:pPr>
            <a:r>
              <a:rPr lang="en-US" altLang="zh-CN" sz="2800" b="1"/>
              <a:t># include &lt;stdio.h&gt;</a:t>
            </a:r>
          </a:p>
          <a:p>
            <a:pPr algn="l">
              <a:defRPr/>
            </a:pPr>
            <a:r>
              <a:rPr lang="en-US" altLang="zh-CN" sz="2800" b="1"/>
              <a:t>float </a:t>
            </a:r>
            <a:r>
              <a:rPr lang="en-US" altLang="zh-CN" sz="2800" b="1">
                <a:solidFill>
                  <a:srgbClr val="CC0000"/>
                </a:solidFill>
              </a:rPr>
              <a:t>add</a:t>
            </a:r>
            <a:r>
              <a:rPr lang="zh-CN" altLang="en-US" sz="2800" b="1"/>
              <a:t>（</a:t>
            </a:r>
            <a:r>
              <a:rPr lang="en-US" altLang="zh-CN" sz="2800" b="1"/>
              <a:t>float </a:t>
            </a:r>
            <a:r>
              <a:rPr lang="zh-CN" altLang="en-US" sz="2800" b="1"/>
              <a:t>ｘ，</a:t>
            </a:r>
            <a:r>
              <a:rPr lang="en-US" altLang="zh-CN" sz="2800" b="1"/>
              <a:t>float </a:t>
            </a:r>
            <a:r>
              <a:rPr lang="zh-CN" altLang="en-US" sz="2800" b="1"/>
              <a:t>ｙ）       </a:t>
            </a:r>
            <a:r>
              <a:rPr lang="zh-CN" altLang="en-US" sz="2800" b="1">
                <a:solidFill>
                  <a:srgbClr val="008000"/>
                </a:solidFill>
              </a:rPr>
              <a:t>／*函数首部*／</a:t>
            </a:r>
          </a:p>
          <a:p>
            <a:pPr algn="l">
              <a:defRPr/>
            </a:pPr>
            <a:r>
              <a:rPr lang="zh-CN" altLang="en-US" sz="2800" b="1"/>
              <a:t> ｛   </a:t>
            </a:r>
            <a:r>
              <a:rPr lang="en-US" altLang="zh-CN" sz="2800" b="1"/>
              <a:t>float </a:t>
            </a:r>
            <a:r>
              <a:rPr lang="zh-CN" altLang="en-US" sz="2800" b="1"/>
              <a:t>ｚ；                            </a:t>
            </a:r>
            <a:r>
              <a:rPr lang="en-US" altLang="zh-CN" sz="2800" b="1">
                <a:solidFill>
                  <a:srgbClr val="008000"/>
                </a:solidFill>
              </a:rPr>
              <a:t>/*  </a:t>
            </a:r>
            <a:r>
              <a:rPr lang="zh-CN" altLang="en-US" sz="2800" b="1">
                <a:solidFill>
                  <a:srgbClr val="008000"/>
                </a:solidFill>
              </a:rPr>
              <a:t>函数体 *</a:t>
            </a:r>
            <a:r>
              <a:rPr lang="en-US" altLang="zh-CN" sz="2800" b="1">
                <a:solidFill>
                  <a:srgbClr val="008000"/>
                </a:solidFill>
              </a:rPr>
              <a:t>/</a:t>
            </a:r>
          </a:p>
          <a:p>
            <a:pPr algn="l">
              <a:defRPr/>
            </a:pPr>
            <a:r>
              <a:rPr lang="en-US" altLang="zh-CN" sz="2800" b="1"/>
              <a:t>        z</a:t>
            </a:r>
            <a:r>
              <a:rPr lang="zh-CN" altLang="en-US" sz="2800" b="1"/>
              <a:t>＝ｘ＋ｙ；</a:t>
            </a:r>
          </a:p>
          <a:p>
            <a:pPr algn="l">
              <a:defRPr/>
            </a:pPr>
            <a:r>
              <a:rPr lang="zh-CN" altLang="en-US" sz="2800" b="1"/>
              <a:t>        </a:t>
            </a:r>
            <a:r>
              <a:rPr lang="en-US" altLang="zh-CN" sz="2800" b="1"/>
              <a:t>return</a:t>
            </a:r>
            <a:r>
              <a:rPr lang="zh-CN" altLang="en-US" sz="2800" b="1"/>
              <a:t>（</a:t>
            </a:r>
            <a:r>
              <a:rPr lang="en-US" altLang="zh-CN" sz="2800" b="1"/>
              <a:t>z</a:t>
            </a:r>
            <a:r>
              <a:rPr lang="zh-CN" altLang="en-US" sz="2800" b="1"/>
              <a:t>）；</a:t>
            </a:r>
          </a:p>
          <a:p>
            <a:pPr algn="l">
              <a:defRPr/>
            </a:pPr>
            <a:r>
              <a:rPr lang="zh-CN" altLang="en-US" sz="2800" b="1"/>
              <a:t>   ｝</a:t>
            </a:r>
          </a:p>
          <a:p>
            <a:pPr algn="l">
              <a:defRPr/>
            </a:pPr>
            <a:r>
              <a:rPr lang="en-US" altLang="zh-CN" sz="2800" b="1"/>
              <a:t>void </a:t>
            </a:r>
            <a:r>
              <a:rPr lang="en-US" altLang="zh-CN" sz="2800" b="1">
                <a:solidFill>
                  <a:srgbClr val="CC0000"/>
                </a:solidFill>
              </a:rPr>
              <a:t>main</a:t>
            </a:r>
            <a:r>
              <a:rPr lang="zh-CN" altLang="en-US" sz="2800" b="1"/>
              <a:t>（）</a:t>
            </a:r>
          </a:p>
          <a:p>
            <a:pPr algn="l">
              <a:defRPr/>
            </a:pPr>
            <a:r>
              <a:rPr lang="zh-CN" altLang="en-US" sz="2800" b="1"/>
              <a:t>｛</a:t>
            </a:r>
            <a:endParaRPr lang="zh-CN" altLang="en-US" sz="2800" b="1">
              <a:solidFill>
                <a:srgbClr val="008000"/>
              </a:solidFill>
            </a:endParaRPr>
          </a:p>
          <a:p>
            <a:pPr algn="l">
              <a:defRPr/>
            </a:pPr>
            <a:r>
              <a:rPr lang="zh-CN" altLang="en-US" sz="2800" b="1"/>
              <a:t>       </a:t>
            </a:r>
            <a:r>
              <a:rPr lang="en-US" altLang="zh-CN" sz="2800" b="1"/>
              <a:t>float  a</a:t>
            </a:r>
            <a:r>
              <a:rPr lang="zh-CN" altLang="en-US" sz="2800" b="1"/>
              <a:t>，</a:t>
            </a:r>
            <a:r>
              <a:rPr lang="en-US" altLang="zh-CN" sz="2800" b="1"/>
              <a:t>b</a:t>
            </a:r>
            <a:r>
              <a:rPr lang="zh-CN" altLang="en-US" sz="2800" b="1"/>
              <a:t>，</a:t>
            </a:r>
            <a:r>
              <a:rPr lang="en-US" altLang="zh-CN" sz="2800" b="1"/>
              <a:t>c</a:t>
            </a:r>
            <a:r>
              <a:rPr lang="zh-CN" altLang="en-US" sz="2800" b="1"/>
              <a:t>；</a:t>
            </a:r>
          </a:p>
          <a:p>
            <a:pPr algn="l">
              <a:defRPr/>
            </a:pPr>
            <a:r>
              <a:rPr lang="zh-CN" altLang="en-US" sz="2800" b="1"/>
              <a:t>       </a:t>
            </a:r>
            <a:r>
              <a:rPr lang="en-US" altLang="zh-CN" sz="2800" b="1"/>
              <a:t>scanf</a:t>
            </a:r>
            <a:r>
              <a:rPr lang="zh-CN" altLang="en-US" sz="2800" b="1"/>
              <a:t>（＂％</a:t>
            </a:r>
            <a:r>
              <a:rPr lang="en-US" altLang="zh-CN" sz="2800" b="1"/>
              <a:t>f</a:t>
            </a:r>
            <a:r>
              <a:rPr lang="zh-CN" altLang="en-US" sz="2800" b="1"/>
              <a:t>，％</a:t>
            </a:r>
            <a:r>
              <a:rPr lang="en-US" altLang="zh-CN" sz="2800" b="1"/>
              <a:t>f</a:t>
            </a:r>
            <a:r>
              <a:rPr lang="zh-CN" altLang="en-US" sz="2800" b="1"/>
              <a:t>＂，＆</a:t>
            </a:r>
            <a:r>
              <a:rPr lang="en-US" altLang="zh-CN" sz="2800" b="1"/>
              <a:t>a</a:t>
            </a:r>
            <a:r>
              <a:rPr lang="zh-CN" altLang="en-US" sz="2800" b="1"/>
              <a:t>，＆</a:t>
            </a:r>
            <a:r>
              <a:rPr lang="en-US" altLang="zh-CN" sz="2800" b="1"/>
              <a:t>b</a:t>
            </a:r>
            <a:r>
              <a:rPr lang="zh-CN" altLang="en-US" sz="2800" b="1"/>
              <a:t>）；</a:t>
            </a:r>
          </a:p>
          <a:p>
            <a:pPr algn="l">
              <a:defRPr/>
            </a:pPr>
            <a:r>
              <a:rPr lang="zh-CN" altLang="en-US" sz="2800" b="1"/>
              <a:t>       </a:t>
            </a:r>
            <a:r>
              <a:rPr lang="en-US" altLang="zh-CN" sz="2800" b="1"/>
              <a:t>c</a:t>
            </a:r>
            <a:r>
              <a:rPr lang="zh-CN" altLang="en-US" sz="2800" b="1"/>
              <a:t>＝</a:t>
            </a:r>
            <a:r>
              <a:rPr lang="en-US" altLang="zh-CN" sz="2800" b="1"/>
              <a:t>add</a:t>
            </a:r>
            <a:r>
              <a:rPr lang="zh-CN" altLang="en-US" sz="2800" b="1"/>
              <a:t>（</a:t>
            </a:r>
            <a:r>
              <a:rPr lang="en-US" altLang="zh-CN" sz="2800" b="1"/>
              <a:t>a</a:t>
            </a:r>
            <a:r>
              <a:rPr lang="zh-CN" altLang="en-US" sz="2800" b="1"/>
              <a:t>，</a:t>
            </a:r>
            <a:r>
              <a:rPr lang="en-US" altLang="zh-CN" sz="2800" b="1"/>
              <a:t>b</a:t>
            </a:r>
            <a:r>
              <a:rPr lang="zh-CN" altLang="en-US" sz="2800" b="1"/>
              <a:t>）</a:t>
            </a:r>
            <a:r>
              <a:rPr lang="en-US" altLang="zh-CN" sz="2800" b="1"/>
              <a:t>;</a:t>
            </a:r>
          </a:p>
          <a:p>
            <a:pPr algn="l">
              <a:defRPr/>
            </a:pPr>
            <a:r>
              <a:rPr lang="en-US" altLang="zh-CN" sz="2800" b="1"/>
              <a:t>       printf</a:t>
            </a:r>
            <a:r>
              <a:rPr lang="zh-CN" altLang="en-US" sz="2800" b="1"/>
              <a:t>（＂</a:t>
            </a:r>
            <a:r>
              <a:rPr lang="en-US" altLang="zh-CN" sz="2800" b="1"/>
              <a:t>sum is </a:t>
            </a:r>
            <a:r>
              <a:rPr lang="zh-CN" altLang="en-US" sz="2800" b="1"/>
              <a:t>％</a:t>
            </a:r>
            <a:r>
              <a:rPr lang="en-US" altLang="zh-CN" sz="2800" b="1"/>
              <a:t>f  \n</a:t>
            </a:r>
            <a:r>
              <a:rPr lang="zh-CN" altLang="en-US" sz="2800" b="1"/>
              <a:t>＂，</a:t>
            </a:r>
            <a:r>
              <a:rPr lang="en-US" altLang="zh-CN" sz="2800" b="1"/>
              <a:t>c</a:t>
            </a:r>
            <a:r>
              <a:rPr lang="zh-CN" altLang="en-US" sz="2800" b="1"/>
              <a:t>）；</a:t>
            </a:r>
          </a:p>
          <a:p>
            <a:pPr algn="l">
              <a:defRPr/>
            </a:pPr>
            <a:r>
              <a:rPr lang="zh-CN" altLang="en-US" sz="2800" b="1"/>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43</a:t>
            </a:fld>
            <a:endParaRPr lang="zh-CN" altLang="en-US"/>
          </a:p>
        </p:txBody>
      </p:sp>
    </p:spTree>
    <p:extLst>
      <p:ext uri="{BB962C8B-B14F-4D97-AF65-F5344CB8AC3E}">
        <p14:creationId xmlns:p14="http://schemas.microsoft.com/office/powerpoint/2010/main" val="80192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65314"/>
                                        </p:tgtEl>
                                        <p:attrNameLst>
                                          <p:attrName>style.visibility</p:attrName>
                                        </p:attrNameLst>
                                      </p:cBhvr>
                                      <p:to>
                                        <p:strVal val="visible"/>
                                      </p:to>
                                    </p:set>
                                    <p:anim calcmode="lin" valueType="num">
                                      <p:cBhvr additive="base">
                                        <p:cTn id="7" dur="500" fill="hold"/>
                                        <p:tgtEl>
                                          <p:spTgt spid="1165314"/>
                                        </p:tgtEl>
                                        <p:attrNameLst>
                                          <p:attrName>ppt_x</p:attrName>
                                        </p:attrNameLst>
                                      </p:cBhvr>
                                      <p:tavLst>
                                        <p:tav tm="0">
                                          <p:val>
                                            <p:strVal val="0-#ppt_w/2"/>
                                          </p:val>
                                        </p:tav>
                                        <p:tav tm="100000">
                                          <p:val>
                                            <p:strVal val="#ppt_x"/>
                                          </p:val>
                                        </p:tav>
                                      </p:tavLst>
                                    </p:anim>
                                    <p:anim calcmode="lin" valueType="num">
                                      <p:cBhvr additive="base">
                                        <p:cTn id="8" dur="500" fill="hold"/>
                                        <p:tgtEl>
                                          <p:spTgt spid="1165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165315"/>
                                        </p:tgtEl>
                                        <p:attrNameLst>
                                          <p:attrName>style.visibility</p:attrName>
                                        </p:attrNameLst>
                                      </p:cBhvr>
                                      <p:to>
                                        <p:strVal val="visible"/>
                                      </p:to>
                                    </p:set>
                                    <p:animEffect transition="in" filter="checkerboard(across)">
                                      <p:cBhvr>
                                        <p:cTn id="13" dur="1000"/>
                                        <p:tgtEl>
                                          <p:spTgt spid="116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4" grpId="0" animBg="1"/>
      <p:bldP spid="116531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ChangeArrowheads="1"/>
          </p:cNvSpPr>
          <p:nvPr/>
        </p:nvSpPr>
        <p:spPr bwMode="auto">
          <a:xfrm>
            <a:off x="250825" y="260350"/>
            <a:ext cx="5257800" cy="4318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a:t>
            </a:r>
            <a:r>
              <a:rPr kumimoji="1" lang="zh-CN" altLang="en-US" sz="3600" b="1">
                <a:effectLst>
                  <a:outerShdw blurRad="38100" dist="38100" dir="2700000" algn="tl">
                    <a:srgbClr val="C0C0C0"/>
                  </a:outerShdw>
                </a:effectLst>
              </a:rPr>
              <a:t>５ 函数的嵌套调用</a:t>
            </a:r>
          </a:p>
        </p:txBody>
      </p:sp>
      <p:sp>
        <p:nvSpPr>
          <p:cNvPr id="1166339" name="Text Box 3"/>
          <p:cNvSpPr txBox="1">
            <a:spLocks noChangeArrowheads="1"/>
          </p:cNvSpPr>
          <p:nvPr/>
        </p:nvSpPr>
        <p:spPr bwMode="auto">
          <a:xfrm>
            <a:off x="468313" y="1125540"/>
            <a:ext cx="8280400" cy="1514475"/>
          </a:xfrm>
          <a:prstGeom prst="rect">
            <a:avLst/>
          </a:prstGeom>
          <a:solidFill>
            <a:srgbClr val="FFF3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40000"/>
              </a:lnSpc>
              <a:defRPr/>
            </a:pPr>
            <a:r>
              <a:rPr lang="zh-CN" altLang="en-US" sz="3200">
                <a:latin typeface="宋体" pitchFamily="2" charset="-122"/>
              </a:rPr>
              <a:t>嵌套定义就是在定义一个函数时，其函数体内又包含另一个函数的完整定义 。</a:t>
            </a:r>
          </a:p>
        </p:txBody>
      </p:sp>
      <p:sp>
        <p:nvSpPr>
          <p:cNvPr id="1166340" name="Text Box 4"/>
          <p:cNvSpPr txBox="1">
            <a:spLocks noChangeArrowheads="1"/>
          </p:cNvSpPr>
          <p:nvPr/>
        </p:nvSpPr>
        <p:spPr bwMode="auto">
          <a:xfrm>
            <a:off x="395288" y="3141663"/>
            <a:ext cx="8280400" cy="2197100"/>
          </a:xfrm>
          <a:prstGeom prst="rect">
            <a:avLst/>
          </a:prstGeom>
          <a:solidFill>
            <a:srgbClr val="FFF3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40000"/>
              </a:lnSpc>
              <a:defRPr/>
            </a:pPr>
            <a:r>
              <a:rPr lang="zh-CN" altLang="en-US" sz="3200">
                <a:latin typeface="宋体" pitchFamily="2" charset="-122"/>
              </a:rPr>
              <a:t>Ｃ语言不能嵌套定义函数，但可以嵌套调用函数，也就是说，在调用一个函数的过程中，又调用另一个函数。</a:t>
            </a:r>
            <a:r>
              <a:rPr lang="zh-CN" altLang="en-US" sz="2800">
                <a:latin typeface="宋体" pitchFamily="2" charset="-122"/>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44</a:t>
            </a:fld>
            <a:endParaRPr lang="zh-CN" altLang="en-US"/>
          </a:p>
        </p:txBody>
      </p:sp>
    </p:spTree>
    <p:extLst>
      <p:ext uri="{BB962C8B-B14F-4D97-AF65-F5344CB8AC3E}">
        <p14:creationId xmlns:p14="http://schemas.microsoft.com/office/powerpoint/2010/main" val="3181283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66338"/>
                                        </p:tgtEl>
                                        <p:attrNameLst>
                                          <p:attrName>style.visibility</p:attrName>
                                        </p:attrNameLst>
                                      </p:cBhvr>
                                      <p:to>
                                        <p:strVal val="visible"/>
                                      </p:to>
                                    </p:set>
                                    <p:anim calcmode="lin" valueType="num">
                                      <p:cBhvr additive="base">
                                        <p:cTn id="7" dur="500" fill="hold"/>
                                        <p:tgtEl>
                                          <p:spTgt spid="1166338"/>
                                        </p:tgtEl>
                                        <p:attrNameLst>
                                          <p:attrName>ppt_x</p:attrName>
                                        </p:attrNameLst>
                                      </p:cBhvr>
                                      <p:tavLst>
                                        <p:tav tm="0">
                                          <p:val>
                                            <p:strVal val="0-#ppt_w/2"/>
                                          </p:val>
                                        </p:tav>
                                        <p:tav tm="100000">
                                          <p:val>
                                            <p:strVal val="#ppt_x"/>
                                          </p:val>
                                        </p:tav>
                                      </p:tavLst>
                                    </p:anim>
                                    <p:anim calcmode="lin" valueType="num">
                                      <p:cBhvr additive="base">
                                        <p:cTn id="8" dur="500" fill="hold"/>
                                        <p:tgtEl>
                                          <p:spTgt spid="11663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166339"/>
                                        </p:tgtEl>
                                        <p:attrNameLst>
                                          <p:attrName>style.visibility</p:attrName>
                                        </p:attrNameLst>
                                      </p:cBhvr>
                                      <p:to>
                                        <p:strVal val="visible"/>
                                      </p:to>
                                    </p:set>
                                    <p:animEffect transition="in" filter="diamond(in)">
                                      <p:cBhvr>
                                        <p:cTn id="13" dur="500"/>
                                        <p:tgtEl>
                                          <p:spTgt spid="11663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166340"/>
                                        </p:tgtEl>
                                        <p:attrNameLst>
                                          <p:attrName>style.visibility</p:attrName>
                                        </p:attrNameLst>
                                      </p:cBhvr>
                                      <p:to>
                                        <p:strVal val="visible"/>
                                      </p:to>
                                    </p:set>
                                    <p:animEffect transition="in" filter="diamond(in)">
                                      <p:cBhvr>
                                        <p:cTn id="18" dur="500"/>
                                        <p:tgtEl>
                                          <p:spTgt spid="1166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38" grpId="0"/>
      <p:bldP spid="1166339" grpId="0" animBg="1"/>
      <p:bldP spid="11663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490" name="Picture 2" descr="h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2" y="692150"/>
            <a:ext cx="8569325" cy="5049838"/>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8FB94D60-2BC5-417B-AAFA-7AB077D6874D}" type="slidenum">
              <a:rPr lang="zh-CN" altLang="en-US" smtClean="0"/>
              <a:t>45</a:t>
            </a:fld>
            <a:endParaRPr lang="zh-CN" altLang="en-US"/>
          </a:p>
        </p:txBody>
      </p:sp>
    </p:spTree>
    <p:extLst>
      <p:ext uri="{BB962C8B-B14F-4D97-AF65-F5344CB8AC3E}">
        <p14:creationId xmlns:p14="http://schemas.microsoft.com/office/powerpoint/2010/main" val="2177440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Text Box 2"/>
          <p:cNvSpPr txBox="1">
            <a:spLocks noChangeArrowheads="1"/>
          </p:cNvSpPr>
          <p:nvPr/>
        </p:nvSpPr>
        <p:spPr bwMode="auto">
          <a:xfrm>
            <a:off x="119063" y="130175"/>
            <a:ext cx="5389562" cy="10668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chemeClr val="bg1"/>
                </a:solidFill>
                <a:latin typeface="宋体" panose="02010600030101010101" pitchFamily="2" charset="-122"/>
              </a:rPr>
              <a:t>例 </a:t>
            </a:r>
            <a:r>
              <a:rPr lang="en-US" altLang="zh-CN" sz="3200" b="1" dirty="0">
                <a:solidFill>
                  <a:schemeClr val="bg1"/>
                </a:solidFill>
                <a:latin typeface="宋体" panose="02010600030101010101" pitchFamily="2" charset="-122"/>
              </a:rPr>
              <a:t>8.</a:t>
            </a:r>
            <a:r>
              <a:rPr lang="zh-CN" altLang="en-US" sz="3200" b="1" dirty="0">
                <a:solidFill>
                  <a:schemeClr val="bg1"/>
                </a:solidFill>
                <a:latin typeface="宋体" panose="02010600030101010101" pitchFamily="2" charset="-122"/>
              </a:rPr>
              <a:t>６ 用弦截法求方程 </a:t>
            </a:r>
          </a:p>
          <a:p>
            <a:pPr algn="l" eaLnBrk="1" hangingPunct="1"/>
            <a:r>
              <a:rPr lang="en-US" altLang="zh-CN" sz="3200" b="1" dirty="0">
                <a:solidFill>
                  <a:schemeClr val="bg1"/>
                </a:solidFill>
                <a:latin typeface="宋体" panose="02010600030101010101" pitchFamily="2" charset="-122"/>
              </a:rPr>
              <a:t>f(x)=x</a:t>
            </a:r>
            <a:r>
              <a:rPr lang="en-US" altLang="zh-CN" sz="3200" b="1" baseline="30000" dirty="0">
                <a:solidFill>
                  <a:schemeClr val="bg1"/>
                </a:solidFill>
                <a:latin typeface="宋体" panose="02010600030101010101" pitchFamily="2" charset="-122"/>
              </a:rPr>
              <a:t>3</a:t>
            </a:r>
            <a:r>
              <a:rPr lang="en-US" altLang="zh-CN" sz="3200" b="1" dirty="0">
                <a:solidFill>
                  <a:schemeClr val="bg1"/>
                </a:solidFill>
                <a:latin typeface="宋体" panose="02010600030101010101" pitchFamily="2" charset="-122"/>
              </a:rPr>
              <a:t>-5x</a:t>
            </a:r>
            <a:r>
              <a:rPr lang="en-US" altLang="zh-CN" sz="3200" b="1" baseline="30000" dirty="0">
                <a:solidFill>
                  <a:schemeClr val="bg1"/>
                </a:solidFill>
                <a:latin typeface="宋体" panose="02010600030101010101" pitchFamily="2" charset="-122"/>
              </a:rPr>
              <a:t>2</a:t>
            </a:r>
            <a:r>
              <a:rPr lang="en-US" altLang="zh-CN" sz="3200" b="1" dirty="0">
                <a:solidFill>
                  <a:schemeClr val="bg1"/>
                </a:solidFill>
                <a:latin typeface="宋体" panose="02010600030101010101" pitchFamily="2" charset="-122"/>
              </a:rPr>
              <a:t>+16x-80=0 </a:t>
            </a:r>
            <a:r>
              <a:rPr lang="zh-CN" altLang="en-US" sz="3200" b="1" dirty="0">
                <a:solidFill>
                  <a:schemeClr val="bg1"/>
                </a:solidFill>
                <a:latin typeface="宋体" panose="02010600030101010101" pitchFamily="2" charset="-122"/>
              </a:rPr>
              <a:t>的根</a:t>
            </a:r>
            <a:r>
              <a:rPr lang="zh-CN" altLang="en-US" sz="2800" dirty="0"/>
              <a:t> </a:t>
            </a:r>
          </a:p>
        </p:txBody>
      </p:sp>
      <p:pic>
        <p:nvPicPr>
          <p:cNvPr id="1168387" name="Picture 3" descr="h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7" y="1412875"/>
            <a:ext cx="4824413" cy="4700588"/>
          </a:xfrm>
          <a:prstGeom prst="rect">
            <a:avLst/>
          </a:prstGeom>
          <a:noFill/>
          <a:ln w="5715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8FB94D60-2BC5-417B-AAFA-7AB077D6874D}" type="slidenum">
              <a:rPr lang="zh-CN" altLang="en-US" smtClean="0"/>
              <a:t>46</a:t>
            </a:fld>
            <a:endParaRPr lang="zh-CN" altLang="en-US"/>
          </a:p>
        </p:txBody>
      </p:sp>
    </p:spTree>
    <p:extLst>
      <p:ext uri="{BB962C8B-B14F-4D97-AF65-F5344CB8AC3E}">
        <p14:creationId xmlns:p14="http://schemas.microsoft.com/office/powerpoint/2010/main" val="564788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68386"/>
                                        </p:tgtEl>
                                        <p:attrNameLst>
                                          <p:attrName>style.visibility</p:attrName>
                                        </p:attrNameLst>
                                      </p:cBhvr>
                                      <p:to>
                                        <p:strVal val="visible"/>
                                      </p:to>
                                    </p:set>
                                    <p:anim calcmode="lin" valueType="num">
                                      <p:cBhvr additive="base">
                                        <p:cTn id="7" dur="500" fill="hold"/>
                                        <p:tgtEl>
                                          <p:spTgt spid="1168386"/>
                                        </p:tgtEl>
                                        <p:attrNameLst>
                                          <p:attrName>ppt_x</p:attrName>
                                        </p:attrNameLst>
                                      </p:cBhvr>
                                      <p:tavLst>
                                        <p:tav tm="0">
                                          <p:val>
                                            <p:strVal val="0-#ppt_w/2"/>
                                          </p:val>
                                        </p:tav>
                                        <p:tav tm="100000">
                                          <p:val>
                                            <p:strVal val="#ppt_x"/>
                                          </p:val>
                                        </p:tav>
                                      </p:tavLst>
                                    </p:anim>
                                    <p:anim calcmode="lin" valueType="num">
                                      <p:cBhvr additive="base">
                                        <p:cTn id="8" dur="500" fill="hold"/>
                                        <p:tgtEl>
                                          <p:spTgt spid="11683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168387"/>
                                        </p:tgtEl>
                                        <p:attrNameLst>
                                          <p:attrName>style.visibility</p:attrName>
                                        </p:attrNameLst>
                                      </p:cBhvr>
                                      <p:to>
                                        <p:strVal val="visible"/>
                                      </p:to>
                                    </p:set>
                                    <p:animEffect transition="in" filter="box(out)">
                                      <p:cBhvr>
                                        <p:cTn id="13" dur="500"/>
                                        <p:tgtEl>
                                          <p:spTgt spid="1168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8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Text Box 2"/>
          <p:cNvSpPr txBox="1">
            <a:spLocks noChangeArrowheads="1"/>
          </p:cNvSpPr>
          <p:nvPr/>
        </p:nvSpPr>
        <p:spPr bwMode="auto">
          <a:xfrm>
            <a:off x="250827" y="836613"/>
            <a:ext cx="8569325" cy="3562350"/>
          </a:xfrm>
          <a:prstGeom prst="rect">
            <a:avLst/>
          </a:prstGeom>
          <a:solidFill>
            <a:srgbClr val="F3FF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40000"/>
              </a:lnSpc>
              <a:defRPr/>
            </a:pPr>
            <a:r>
              <a:rPr lang="en-US" altLang="zh-CN" sz="3200"/>
              <a:t>(1) </a:t>
            </a:r>
            <a:r>
              <a:rPr lang="zh-CN" altLang="en-US" sz="3200"/>
              <a:t>取两个不同点</a:t>
            </a:r>
            <a:r>
              <a:rPr lang="en-US" altLang="zh-CN" sz="3200"/>
              <a:t>x1,x2,</a:t>
            </a:r>
            <a:r>
              <a:rPr lang="zh-CN" altLang="en-US" sz="3200"/>
              <a:t>如果</a:t>
            </a:r>
            <a:r>
              <a:rPr lang="en-US" altLang="zh-CN" sz="3200"/>
              <a:t>f(x1)</a:t>
            </a:r>
            <a:r>
              <a:rPr lang="zh-CN" altLang="en-US" sz="3200"/>
              <a:t>和</a:t>
            </a:r>
            <a:r>
              <a:rPr lang="en-US" altLang="zh-CN" sz="3200"/>
              <a:t>f(x2)</a:t>
            </a:r>
            <a:r>
              <a:rPr lang="zh-CN" altLang="en-US" sz="3200"/>
              <a:t>符号相反</a:t>
            </a:r>
            <a:r>
              <a:rPr lang="en-US" altLang="zh-CN" sz="3200"/>
              <a:t>,</a:t>
            </a:r>
            <a:r>
              <a:rPr lang="zh-CN" altLang="en-US" sz="3200"/>
              <a:t>则</a:t>
            </a:r>
            <a:r>
              <a:rPr lang="en-US" altLang="zh-CN" sz="3200"/>
              <a:t>(x1,x2)</a:t>
            </a:r>
            <a:r>
              <a:rPr lang="zh-CN" altLang="en-US" sz="3200"/>
              <a:t>区间内必有一个根。如果</a:t>
            </a:r>
            <a:r>
              <a:rPr lang="en-US" altLang="zh-CN" sz="3200"/>
              <a:t>f(x1)</a:t>
            </a:r>
            <a:r>
              <a:rPr lang="zh-CN" altLang="en-US" sz="3200"/>
              <a:t>与</a:t>
            </a:r>
            <a:r>
              <a:rPr lang="en-US" altLang="zh-CN" sz="3200"/>
              <a:t>f(x2)</a:t>
            </a:r>
            <a:r>
              <a:rPr lang="zh-CN" altLang="en-US" sz="3200"/>
              <a:t>同符号</a:t>
            </a:r>
            <a:r>
              <a:rPr lang="en-US" altLang="zh-CN" sz="3200"/>
              <a:t>,</a:t>
            </a:r>
            <a:r>
              <a:rPr lang="zh-CN" altLang="en-US" sz="3200"/>
              <a:t>则应改变</a:t>
            </a:r>
            <a:r>
              <a:rPr lang="en-US" altLang="zh-CN" sz="3200"/>
              <a:t>x1,x2,</a:t>
            </a:r>
            <a:r>
              <a:rPr lang="zh-CN" altLang="en-US" sz="3200"/>
              <a:t>直到</a:t>
            </a:r>
            <a:r>
              <a:rPr lang="en-US" altLang="zh-CN" sz="3200"/>
              <a:t>f(x1)</a:t>
            </a:r>
            <a:r>
              <a:rPr lang="zh-CN" altLang="en-US" sz="3200"/>
              <a:t>、</a:t>
            </a:r>
            <a:r>
              <a:rPr lang="en-US" altLang="zh-CN" sz="3200"/>
              <a:t>f(x2)</a:t>
            </a:r>
            <a:r>
              <a:rPr lang="zh-CN" altLang="en-US" sz="3200"/>
              <a:t>异号为止。注意</a:t>
            </a:r>
            <a:r>
              <a:rPr lang="en-US" altLang="zh-CN" sz="3200"/>
              <a:t>x1</a:t>
            </a:r>
            <a:r>
              <a:rPr lang="zh-CN" altLang="en-US" sz="3200"/>
              <a:t>、</a:t>
            </a:r>
            <a:r>
              <a:rPr lang="en-US" altLang="zh-CN" sz="3200"/>
              <a:t>x2</a:t>
            </a:r>
            <a:r>
              <a:rPr lang="zh-CN" altLang="en-US" sz="3200"/>
              <a:t>的值不应差太大</a:t>
            </a:r>
            <a:r>
              <a:rPr lang="en-US" altLang="zh-CN" sz="3200"/>
              <a:t>,</a:t>
            </a:r>
            <a:r>
              <a:rPr lang="zh-CN" altLang="en-US" sz="3200"/>
              <a:t>以保证</a:t>
            </a:r>
            <a:r>
              <a:rPr lang="en-US" altLang="zh-CN" sz="3200"/>
              <a:t>(x1,x2)</a:t>
            </a:r>
            <a:r>
              <a:rPr lang="zh-CN" altLang="en-US" sz="3200"/>
              <a:t>区间内只有一个根。 </a:t>
            </a:r>
          </a:p>
        </p:txBody>
      </p:sp>
      <p:sp>
        <p:nvSpPr>
          <p:cNvPr id="1169411" name="Text Box 3"/>
          <p:cNvSpPr txBox="1">
            <a:spLocks noChangeArrowheads="1"/>
          </p:cNvSpPr>
          <p:nvPr/>
        </p:nvSpPr>
        <p:spPr bwMode="auto">
          <a:xfrm>
            <a:off x="250825" y="4941890"/>
            <a:ext cx="8713788" cy="1685925"/>
          </a:xfrm>
          <a:prstGeom prst="rect">
            <a:avLst/>
          </a:prstGeom>
          <a:solidFill>
            <a:srgbClr val="F3FF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40000"/>
              </a:lnSpc>
              <a:defRPr/>
            </a:pPr>
            <a:r>
              <a:rPr lang="en-US" altLang="zh-CN" sz="3600"/>
              <a:t>(2) </a:t>
            </a:r>
            <a:r>
              <a:rPr lang="zh-CN" altLang="en-US" sz="3600"/>
              <a:t>连接</a:t>
            </a:r>
            <a:r>
              <a:rPr lang="en-US" altLang="zh-CN" sz="3600"/>
              <a:t>(x1,f(x1))</a:t>
            </a:r>
            <a:r>
              <a:rPr lang="zh-CN" altLang="en-US" sz="3600"/>
              <a:t>和</a:t>
            </a:r>
            <a:r>
              <a:rPr lang="en-US" altLang="zh-CN" sz="3600"/>
              <a:t>(x2,f(x2))</a:t>
            </a:r>
            <a:r>
              <a:rPr lang="zh-CN" altLang="en-US" sz="3600"/>
              <a:t>两点</a:t>
            </a:r>
            <a:r>
              <a:rPr lang="en-US" altLang="zh-CN" sz="3600"/>
              <a:t>,</a:t>
            </a:r>
            <a:r>
              <a:rPr lang="zh-CN" altLang="en-US" sz="3600"/>
              <a:t>此线</a:t>
            </a:r>
            <a:r>
              <a:rPr lang="en-US" altLang="zh-CN" sz="3600"/>
              <a:t>(</a:t>
            </a:r>
            <a:r>
              <a:rPr lang="zh-CN" altLang="en-US" sz="3600"/>
              <a:t>即弦</a:t>
            </a:r>
            <a:r>
              <a:rPr lang="en-US" altLang="zh-CN" sz="3600"/>
              <a:t>)</a:t>
            </a:r>
            <a:r>
              <a:rPr lang="zh-CN" altLang="en-US" sz="3600"/>
              <a:t>交</a:t>
            </a:r>
            <a:r>
              <a:rPr lang="en-US" altLang="zh-CN" sz="3600"/>
              <a:t>x</a:t>
            </a:r>
            <a:r>
              <a:rPr lang="zh-CN" altLang="en-US" sz="3600"/>
              <a:t>轴于</a:t>
            </a:r>
            <a:r>
              <a:rPr lang="en-US" altLang="zh-CN" sz="3600"/>
              <a:t>x</a:t>
            </a:r>
            <a:r>
              <a:rPr lang="zh-CN" altLang="en-US" sz="3600"/>
              <a:t>。</a:t>
            </a:r>
          </a:p>
        </p:txBody>
      </p:sp>
      <p:sp>
        <p:nvSpPr>
          <p:cNvPr id="1169412" name="Text Box 4"/>
          <p:cNvSpPr txBox="1">
            <a:spLocks noChangeArrowheads="1"/>
          </p:cNvSpPr>
          <p:nvPr/>
        </p:nvSpPr>
        <p:spPr bwMode="auto">
          <a:xfrm>
            <a:off x="47627" y="-41275"/>
            <a:ext cx="1560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t>方法：</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47</a:t>
            </a:fld>
            <a:endParaRPr lang="zh-CN" altLang="en-US"/>
          </a:p>
        </p:txBody>
      </p:sp>
    </p:spTree>
    <p:extLst>
      <p:ext uri="{BB962C8B-B14F-4D97-AF65-F5344CB8AC3E}">
        <p14:creationId xmlns:p14="http://schemas.microsoft.com/office/powerpoint/2010/main" val="2356511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1169410"/>
                                        </p:tgtEl>
                                        <p:attrNameLst>
                                          <p:attrName>style.visibility</p:attrName>
                                        </p:attrNameLst>
                                      </p:cBhvr>
                                      <p:to>
                                        <p:strVal val="visible"/>
                                      </p:to>
                                    </p:set>
                                    <p:animEffect transition="in" filter="wheel(4)">
                                      <p:cBhvr>
                                        <p:cTn id="7" dur="500"/>
                                        <p:tgtEl>
                                          <p:spTgt spid="1169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169411"/>
                                        </p:tgtEl>
                                        <p:attrNameLst>
                                          <p:attrName>style.visibility</p:attrName>
                                        </p:attrNameLst>
                                      </p:cBhvr>
                                      <p:to>
                                        <p:strVal val="visible"/>
                                      </p:to>
                                    </p:set>
                                    <p:animEffect transition="in" filter="wheel(4)">
                                      <p:cBhvr>
                                        <p:cTn id="12" dur="500"/>
                                        <p:tgtEl>
                                          <p:spTgt spid="1169411"/>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1169412"/>
                                        </p:tgtEl>
                                        <p:attrNameLst>
                                          <p:attrName>style.visibility</p:attrName>
                                        </p:attrNameLst>
                                      </p:cBhvr>
                                      <p:to>
                                        <p:strVal val="visible"/>
                                      </p:to>
                                    </p:set>
                                    <p:anim calcmode="lin" valueType="num">
                                      <p:cBhvr additive="base">
                                        <p:cTn id="15" dur="500" fill="hold"/>
                                        <p:tgtEl>
                                          <p:spTgt spid="1169412"/>
                                        </p:tgtEl>
                                        <p:attrNameLst>
                                          <p:attrName>ppt_x</p:attrName>
                                        </p:attrNameLst>
                                      </p:cBhvr>
                                      <p:tavLst>
                                        <p:tav tm="0">
                                          <p:val>
                                            <p:strVal val="0-#ppt_w/2"/>
                                          </p:val>
                                        </p:tav>
                                        <p:tav tm="100000">
                                          <p:val>
                                            <p:strVal val="#ppt_x"/>
                                          </p:val>
                                        </p:tav>
                                      </p:tavLst>
                                    </p:anim>
                                    <p:anim calcmode="lin" valueType="num">
                                      <p:cBhvr additive="base">
                                        <p:cTn id="16" dur="500" fill="hold"/>
                                        <p:tgtEl>
                                          <p:spTgt spid="1169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Text Box 2"/>
          <p:cNvSpPr txBox="1">
            <a:spLocks noChangeArrowheads="1"/>
          </p:cNvSpPr>
          <p:nvPr/>
        </p:nvSpPr>
        <p:spPr bwMode="auto">
          <a:xfrm>
            <a:off x="323852" y="765177"/>
            <a:ext cx="8569325" cy="2160591"/>
          </a:xfrm>
          <a:prstGeom prst="rect">
            <a:avLst/>
          </a:prstGeom>
          <a:solidFill>
            <a:srgbClr val="F3FF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lnSpc>
                <a:spcPct val="140000"/>
              </a:lnSpc>
              <a:defRPr/>
            </a:pPr>
            <a:r>
              <a:rPr lang="en-US" altLang="zh-CN" sz="3200" b="1">
                <a:latin typeface="宋体" pitchFamily="2" charset="-122"/>
              </a:rPr>
              <a:t>(3)</a:t>
            </a:r>
            <a:r>
              <a:rPr lang="en-US" altLang="zh-CN" sz="3200">
                <a:latin typeface="宋体" pitchFamily="2" charset="-122"/>
              </a:rPr>
              <a:t> </a:t>
            </a:r>
            <a:r>
              <a:rPr lang="zh-CN" altLang="en-US" sz="3200">
                <a:latin typeface="宋体" pitchFamily="2" charset="-122"/>
              </a:rPr>
              <a:t>若</a:t>
            </a:r>
            <a:r>
              <a:rPr lang="en-US" altLang="zh-CN" sz="3200">
                <a:latin typeface="宋体" pitchFamily="2" charset="-122"/>
              </a:rPr>
              <a:t>f(x)</a:t>
            </a:r>
            <a:r>
              <a:rPr lang="zh-CN" altLang="en-US" sz="3200">
                <a:latin typeface="宋体" pitchFamily="2" charset="-122"/>
              </a:rPr>
              <a:t>与</a:t>
            </a:r>
            <a:r>
              <a:rPr lang="en-US" altLang="zh-CN" sz="3200">
                <a:latin typeface="宋体" pitchFamily="2" charset="-122"/>
              </a:rPr>
              <a:t>f(x1)</a:t>
            </a:r>
            <a:r>
              <a:rPr lang="zh-CN" altLang="en-US" sz="3200">
                <a:latin typeface="宋体" pitchFamily="2" charset="-122"/>
              </a:rPr>
              <a:t>同符号</a:t>
            </a:r>
            <a:r>
              <a:rPr lang="en-US" altLang="zh-CN" sz="3200">
                <a:latin typeface="宋体" pitchFamily="2" charset="-122"/>
              </a:rPr>
              <a:t>,</a:t>
            </a:r>
            <a:r>
              <a:rPr lang="zh-CN" altLang="en-US" sz="3200">
                <a:latin typeface="宋体" pitchFamily="2" charset="-122"/>
              </a:rPr>
              <a:t>则根必在</a:t>
            </a:r>
            <a:r>
              <a:rPr lang="en-US" altLang="zh-CN" sz="3200">
                <a:latin typeface="宋体" pitchFamily="2" charset="-122"/>
              </a:rPr>
              <a:t>(x,x2)</a:t>
            </a:r>
            <a:r>
              <a:rPr lang="zh-CN" altLang="en-US" sz="3200">
                <a:latin typeface="宋体" pitchFamily="2" charset="-122"/>
              </a:rPr>
              <a:t>区间内</a:t>
            </a:r>
            <a:r>
              <a:rPr lang="en-US" altLang="zh-CN" sz="3200">
                <a:latin typeface="宋体" pitchFamily="2" charset="-122"/>
              </a:rPr>
              <a:t>,</a:t>
            </a:r>
            <a:r>
              <a:rPr lang="zh-CN" altLang="en-US" sz="3200">
                <a:latin typeface="宋体" pitchFamily="2" charset="-122"/>
              </a:rPr>
              <a:t>此时将</a:t>
            </a:r>
            <a:r>
              <a:rPr lang="en-US" altLang="zh-CN" sz="3200">
                <a:latin typeface="宋体" pitchFamily="2" charset="-122"/>
              </a:rPr>
              <a:t>x</a:t>
            </a:r>
            <a:r>
              <a:rPr lang="zh-CN" altLang="en-US" sz="3200">
                <a:latin typeface="宋体" pitchFamily="2" charset="-122"/>
              </a:rPr>
              <a:t>作为新的</a:t>
            </a:r>
            <a:r>
              <a:rPr lang="en-US" altLang="zh-CN" sz="3200">
                <a:latin typeface="宋体" pitchFamily="2" charset="-122"/>
              </a:rPr>
              <a:t>x1</a:t>
            </a:r>
            <a:r>
              <a:rPr lang="zh-CN" altLang="en-US" sz="3200">
                <a:latin typeface="宋体" pitchFamily="2" charset="-122"/>
              </a:rPr>
              <a:t>。如果</a:t>
            </a:r>
            <a:r>
              <a:rPr lang="en-US" altLang="zh-CN" sz="3200">
                <a:latin typeface="宋体" pitchFamily="2" charset="-122"/>
              </a:rPr>
              <a:t>f(x)</a:t>
            </a:r>
            <a:r>
              <a:rPr lang="zh-CN" altLang="en-US" sz="3200">
                <a:latin typeface="宋体" pitchFamily="2" charset="-122"/>
              </a:rPr>
              <a:t>与</a:t>
            </a:r>
            <a:r>
              <a:rPr lang="en-US" altLang="zh-CN" sz="3200">
                <a:latin typeface="宋体" pitchFamily="2" charset="-122"/>
              </a:rPr>
              <a:t>f(x2)</a:t>
            </a:r>
            <a:r>
              <a:rPr lang="zh-CN" altLang="en-US" sz="3200">
                <a:latin typeface="宋体" pitchFamily="2" charset="-122"/>
              </a:rPr>
              <a:t>同符号</a:t>
            </a:r>
            <a:r>
              <a:rPr lang="en-US" altLang="zh-CN" sz="3200">
                <a:latin typeface="宋体" pitchFamily="2" charset="-122"/>
              </a:rPr>
              <a:t>,</a:t>
            </a:r>
            <a:r>
              <a:rPr lang="zh-CN" altLang="en-US" sz="3200">
                <a:latin typeface="宋体" pitchFamily="2" charset="-122"/>
              </a:rPr>
              <a:t>则表示根在</a:t>
            </a:r>
            <a:r>
              <a:rPr lang="en-US" altLang="zh-CN" sz="3200">
                <a:latin typeface="宋体" pitchFamily="2" charset="-122"/>
              </a:rPr>
              <a:t>(x1,x)</a:t>
            </a:r>
            <a:r>
              <a:rPr lang="zh-CN" altLang="en-US" sz="3200">
                <a:latin typeface="宋体" pitchFamily="2" charset="-122"/>
              </a:rPr>
              <a:t>区间内</a:t>
            </a:r>
            <a:r>
              <a:rPr lang="en-US" altLang="zh-CN" sz="3200">
                <a:latin typeface="宋体" pitchFamily="2" charset="-122"/>
              </a:rPr>
              <a:t>,</a:t>
            </a:r>
            <a:r>
              <a:rPr lang="zh-CN" altLang="en-US" sz="3200">
                <a:latin typeface="宋体" pitchFamily="2" charset="-122"/>
              </a:rPr>
              <a:t>将</a:t>
            </a:r>
            <a:r>
              <a:rPr lang="en-US" altLang="zh-CN" sz="3200">
                <a:latin typeface="宋体" pitchFamily="2" charset="-122"/>
              </a:rPr>
              <a:t>x</a:t>
            </a:r>
            <a:r>
              <a:rPr lang="zh-CN" altLang="en-US" sz="3200">
                <a:latin typeface="宋体" pitchFamily="2" charset="-122"/>
              </a:rPr>
              <a:t>作为新的</a:t>
            </a:r>
            <a:r>
              <a:rPr lang="en-US" altLang="zh-CN" sz="3200">
                <a:latin typeface="宋体" pitchFamily="2" charset="-122"/>
              </a:rPr>
              <a:t>x2</a:t>
            </a:r>
            <a:r>
              <a:rPr lang="zh-CN" altLang="en-US" sz="3200">
                <a:latin typeface="宋体" pitchFamily="2" charset="-122"/>
              </a:rPr>
              <a:t>。</a:t>
            </a:r>
          </a:p>
        </p:txBody>
      </p:sp>
      <p:sp>
        <p:nvSpPr>
          <p:cNvPr id="1170435" name="Text Box 3"/>
          <p:cNvSpPr txBox="1">
            <a:spLocks noChangeArrowheads="1"/>
          </p:cNvSpPr>
          <p:nvPr/>
        </p:nvSpPr>
        <p:spPr bwMode="auto">
          <a:xfrm>
            <a:off x="323852" y="4221163"/>
            <a:ext cx="8569325" cy="1611312"/>
          </a:xfrm>
          <a:prstGeom prst="rect">
            <a:avLst/>
          </a:prstGeom>
          <a:solidFill>
            <a:srgbClr val="F3FFFF"/>
          </a:solidFill>
          <a:ln w="57150">
            <a:solidFill>
              <a:srgbClr val="FFCC99"/>
            </a:solidFill>
            <a:miter lim="800000"/>
            <a:headEnd/>
            <a:tailEnd/>
          </a:ln>
          <a:effectLst>
            <a:outerShdw dist="107763" dir="18900000" algn="ctr" rotWithShape="0">
              <a:schemeClr val="bg2">
                <a:alpha val="50000"/>
              </a:schemeClr>
            </a:outerShdw>
          </a:effectLst>
        </p:spPr>
        <p:txBody>
          <a:bodyPr>
            <a:spAutoFit/>
          </a:bodyPr>
          <a:lstStyle/>
          <a:p>
            <a:pPr algn="l">
              <a:defRPr/>
            </a:pPr>
            <a:r>
              <a:rPr lang="en-US" altLang="zh-CN" sz="3200" b="1" dirty="0">
                <a:latin typeface="宋体" pitchFamily="2" charset="-122"/>
              </a:rPr>
              <a:t>(4)</a:t>
            </a:r>
            <a:r>
              <a:rPr lang="en-US" altLang="zh-CN" sz="3200" dirty="0">
                <a:latin typeface="宋体" pitchFamily="2" charset="-122"/>
              </a:rPr>
              <a:t> </a:t>
            </a:r>
            <a:r>
              <a:rPr lang="zh-CN" altLang="en-US" sz="3200" dirty="0">
                <a:latin typeface="宋体" pitchFamily="2" charset="-122"/>
              </a:rPr>
              <a:t>重复步骤 </a:t>
            </a:r>
            <a:r>
              <a:rPr lang="en-US" altLang="zh-CN" sz="3200" dirty="0">
                <a:latin typeface="宋体" pitchFamily="2" charset="-122"/>
              </a:rPr>
              <a:t>(2) </a:t>
            </a:r>
            <a:r>
              <a:rPr lang="zh-CN" altLang="en-US" sz="3200" dirty="0">
                <a:latin typeface="宋体" pitchFamily="2" charset="-122"/>
              </a:rPr>
              <a:t>和 </a:t>
            </a:r>
            <a:r>
              <a:rPr lang="en-US" altLang="zh-CN" sz="3200" dirty="0">
                <a:latin typeface="宋体" pitchFamily="2" charset="-122"/>
              </a:rPr>
              <a:t>(3) , </a:t>
            </a:r>
            <a:r>
              <a:rPr lang="zh-CN" altLang="en-US" sz="3200" dirty="0">
                <a:latin typeface="宋体" pitchFamily="2" charset="-122"/>
              </a:rPr>
              <a:t>直到 ｜</a:t>
            </a:r>
            <a:r>
              <a:rPr lang="en-US" altLang="zh-CN" sz="3200" dirty="0">
                <a:latin typeface="宋体" pitchFamily="2" charset="-122"/>
              </a:rPr>
              <a:t>f(x)</a:t>
            </a:r>
            <a:r>
              <a:rPr lang="zh-CN" altLang="en-US" sz="3200" dirty="0">
                <a:latin typeface="宋体" pitchFamily="2" charset="-122"/>
              </a:rPr>
              <a:t>｜＜</a:t>
            </a:r>
            <a:r>
              <a:rPr lang="en-US" altLang="zh-CN" sz="3200" dirty="0">
                <a:latin typeface="宋体" pitchFamily="2" charset="-122"/>
              </a:rPr>
              <a:t>ε </a:t>
            </a:r>
            <a:r>
              <a:rPr lang="zh-CN" altLang="en-US" sz="3200" dirty="0">
                <a:latin typeface="宋体" pitchFamily="2" charset="-122"/>
              </a:rPr>
              <a:t>为止</a:t>
            </a:r>
            <a:r>
              <a:rPr lang="en-US" altLang="zh-CN" sz="3200" dirty="0">
                <a:latin typeface="宋体" pitchFamily="2" charset="-122"/>
              </a:rPr>
              <a:t>, ε</a:t>
            </a:r>
            <a:r>
              <a:rPr lang="zh-CN" altLang="en-US" sz="3200" dirty="0">
                <a:latin typeface="宋体" pitchFamily="2" charset="-122"/>
              </a:rPr>
              <a:t>为一个很小的数</a:t>
            </a:r>
            <a:r>
              <a:rPr lang="en-US" altLang="zh-CN" sz="3200" dirty="0">
                <a:latin typeface="宋体" pitchFamily="2" charset="-122"/>
              </a:rPr>
              <a:t>, </a:t>
            </a:r>
            <a:r>
              <a:rPr lang="zh-CN" altLang="en-US" sz="3200" dirty="0">
                <a:latin typeface="宋体" pitchFamily="2" charset="-122"/>
              </a:rPr>
              <a:t>例如 </a:t>
            </a:r>
            <a:r>
              <a:rPr lang="en-US" altLang="zh-CN" sz="3200" dirty="0" smtClean="0">
                <a:latin typeface="宋体" pitchFamily="2" charset="-122"/>
              </a:rPr>
              <a:t>10-6. </a:t>
            </a:r>
            <a:r>
              <a:rPr lang="zh-CN" altLang="en-US" sz="3200" dirty="0">
                <a:latin typeface="宋体" pitchFamily="2" charset="-122"/>
              </a:rPr>
              <a:t>此时认为 </a:t>
            </a:r>
            <a:r>
              <a:rPr lang="en-US" altLang="zh-CN" sz="3200" dirty="0">
                <a:latin typeface="宋体" pitchFamily="2" charset="-122"/>
              </a:rPr>
              <a:t>f(x)≈0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48</a:t>
            </a:fld>
            <a:endParaRPr lang="zh-CN" altLang="en-US"/>
          </a:p>
        </p:txBody>
      </p:sp>
    </p:spTree>
    <p:extLst>
      <p:ext uri="{BB962C8B-B14F-4D97-AF65-F5344CB8AC3E}">
        <p14:creationId xmlns:p14="http://schemas.microsoft.com/office/powerpoint/2010/main" val="1557938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withEffect">
                                  <p:stCondLst>
                                    <p:cond delay="0"/>
                                  </p:stCondLst>
                                  <p:childTnLst>
                                    <p:set>
                                      <p:cBhvr>
                                        <p:cTn id="6" dur="1" fill="hold">
                                          <p:stCondLst>
                                            <p:cond delay="0"/>
                                          </p:stCondLst>
                                        </p:cTn>
                                        <p:tgtEl>
                                          <p:spTgt spid="1170434"/>
                                        </p:tgtEl>
                                        <p:attrNameLst>
                                          <p:attrName>style.visibility</p:attrName>
                                        </p:attrNameLst>
                                      </p:cBhvr>
                                      <p:to>
                                        <p:strVal val="visible"/>
                                      </p:to>
                                    </p:set>
                                    <p:animEffect transition="in" filter="wheel(4)">
                                      <p:cBhvr>
                                        <p:cTn id="7" dur="500"/>
                                        <p:tgtEl>
                                          <p:spTgt spid="1170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170435"/>
                                        </p:tgtEl>
                                        <p:attrNameLst>
                                          <p:attrName>style.visibility</p:attrName>
                                        </p:attrNameLst>
                                      </p:cBhvr>
                                      <p:to>
                                        <p:strVal val="visible"/>
                                      </p:to>
                                    </p:set>
                                    <p:animEffect transition="in" filter="wheel(4)">
                                      <p:cBhvr>
                                        <p:cTn id="12" dur="500"/>
                                        <p:tgtEl>
                                          <p:spTgt spid="1170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Text Box 2"/>
          <p:cNvSpPr txBox="1">
            <a:spLocks noChangeArrowheads="1"/>
          </p:cNvSpPr>
          <p:nvPr/>
        </p:nvSpPr>
        <p:spPr bwMode="auto">
          <a:xfrm>
            <a:off x="288927" y="473075"/>
            <a:ext cx="6443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t>分别用几个函数来实现各部分功能</a:t>
            </a:r>
            <a:r>
              <a:rPr lang="en-US" altLang="zh-CN" sz="3200" b="1"/>
              <a:t>:</a:t>
            </a:r>
          </a:p>
        </p:txBody>
      </p:sp>
      <p:sp>
        <p:nvSpPr>
          <p:cNvPr id="1172483" name="Text Box 3"/>
          <p:cNvSpPr txBox="1">
            <a:spLocks noChangeArrowheads="1"/>
          </p:cNvSpPr>
          <p:nvPr/>
        </p:nvSpPr>
        <p:spPr bwMode="auto">
          <a:xfrm>
            <a:off x="468313" y="1125538"/>
            <a:ext cx="8355012" cy="4583112"/>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30000"/>
              </a:lnSpc>
              <a:defRPr/>
            </a:pPr>
            <a:r>
              <a:rPr lang="en-US" altLang="zh-CN" sz="3200">
                <a:solidFill>
                  <a:srgbClr val="CC0000"/>
                </a:solidFill>
              </a:rPr>
              <a:t>(1)</a:t>
            </a:r>
            <a:r>
              <a:rPr lang="en-US" altLang="zh-CN" sz="3200"/>
              <a:t> </a:t>
            </a:r>
            <a:r>
              <a:rPr lang="zh-CN" altLang="en-US" sz="3200"/>
              <a:t>用函数</a:t>
            </a:r>
            <a:r>
              <a:rPr lang="en-US" altLang="zh-CN" sz="3200"/>
              <a:t>f(x)</a:t>
            </a:r>
            <a:r>
              <a:rPr lang="zh-CN" altLang="en-US" sz="3200"/>
              <a:t>代表</a:t>
            </a:r>
            <a:r>
              <a:rPr lang="en-US" altLang="zh-CN" sz="3200"/>
              <a:t>x</a:t>
            </a:r>
            <a:r>
              <a:rPr lang="zh-CN" altLang="en-US" sz="3200"/>
              <a:t>的函数</a:t>
            </a:r>
            <a:r>
              <a:rPr lang="en-US" altLang="zh-CN" sz="3200"/>
              <a:t>:x3-5x2+16x-80.</a:t>
            </a:r>
          </a:p>
          <a:p>
            <a:pPr algn="l">
              <a:lnSpc>
                <a:spcPct val="130000"/>
              </a:lnSpc>
              <a:defRPr/>
            </a:pPr>
            <a:r>
              <a:rPr lang="en-US" altLang="zh-CN" sz="3200">
                <a:solidFill>
                  <a:srgbClr val="CC0000"/>
                </a:solidFill>
              </a:rPr>
              <a:t>(2)</a:t>
            </a:r>
            <a:r>
              <a:rPr lang="en-US" altLang="zh-CN" sz="3200"/>
              <a:t> </a:t>
            </a:r>
            <a:r>
              <a:rPr lang="zh-CN" altLang="en-US" sz="3200"/>
              <a:t>用函数调用</a:t>
            </a:r>
            <a:r>
              <a:rPr lang="en-US" altLang="zh-CN" sz="3200"/>
              <a:t>xpoint (x1,x2)</a:t>
            </a:r>
            <a:r>
              <a:rPr lang="zh-CN" altLang="en-US" sz="3200"/>
              <a:t>来求</a:t>
            </a:r>
            <a:r>
              <a:rPr lang="en-US" altLang="zh-CN" sz="3200"/>
              <a:t>(x1,f(x1))</a:t>
            </a:r>
            <a:r>
              <a:rPr lang="zh-CN" altLang="en-US" sz="3200"/>
              <a:t>和</a:t>
            </a:r>
          </a:p>
          <a:p>
            <a:pPr algn="l">
              <a:lnSpc>
                <a:spcPct val="130000"/>
              </a:lnSpc>
              <a:defRPr/>
            </a:pPr>
            <a:r>
              <a:rPr lang="zh-CN" altLang="en-US" sz="3200"/>
              <a:t>     </a:t>
            </a:r>
            <a:r>
              <a:rPr lang="en-US" altLang="zh-CN" sz="3200"/>
              <a:t>(x2,f(x2))</a:t>
            </a:r>
            <a:r>
              <a:rPr lang="zh-CN" altLang="en-US" sz="3200"/>
              <a:t>的连线与</a:t>
            </a:r>
            <a:r>
              <a:rPr lang="en-US" altLang="zh-CN" sz="3200"/>
              <a:t>x</a:t>
            </a:r>
            <a:r>
              <a:rPr lang="zh-CN" altLang="en-US" sz="3200"/>
              <a:t>轴的交点</a:t>
            </a:r>
            <a:r>
              <a:rPr lang="en-US" altLang="zh-CN" sz="3200"/>
              <a:t>x</a:t>
            </a:r>
            <a:r>
              <a:rPr lang="zh-CN" altLang="en-US" sz="3200"/>
              <a:t>的坐标。</a:t>
            </a:r>
          </a:p>
          <a:p>
            <a:pPr algn="l">
              <a:lnSpc>
                <a:spcPct val="130000"/>
              </a:lnSpc>
              <a:defRPr/>
            </a:pPr>
            <a:r>
              <a:rPr lang="en-US" altLang="zh-CN" sz="3200">
                <a:solidFill>
                  <a:srgbClr val="CC0000"/>
                </a:solidFill>
              </a:rPr>
              <a:t>(3)</a:t>
            </a:r>
            <a:r>
              <a:rPr lang="en-US" altLang="zh-CN" sz="3200"/>
              <a:t> </a:t>
            </a:r>
            <a:r>
              <a:rPr lang="zh-CN" altLang="en-US" sz="3200"/>
              <a:t>用函数调用</a:t>
            </a:r>
            <a:r>
              <a:rPr lang="en-US" altLang="zh-CN" sz="3200"/>
              <a:t>root (x1,x2)</a:t>
            </a:r>
            <a:r>
              <a:rPr lang="zh-CN" altLang="en-US" sz="3200"/>
              <a:t>来求</a:t>
            </a:r>
            <a:r>
              <a:rPr lang="en-US" altLang="zh-CN" sz="3200"/>
              <a:t>(x1,x2)</a:t>
            </a:r>
            <a:r>
              <a:rPr lang="zh-CN" altLang="en-US" sz="3200"/>
              <a:t>区间的</a:t>
            </a:r>
          </a:p>
          <a:p>
            <a:pPr algn="l">
              <a:lnSpc>
                <a:spcPct val="130000"/>
              </a:lnSpc>
              <a:defRPr/>
            </a:pPr>
            <a:r>
              <a:rPr lang="zh-CN" altLang="en-US" sz="3200"/>
              <a:t>     那个实根。显然</a:t>
            </a:r>
            <a:r>
              <a:rPr lang="en-US" altLang="zh-CN" sz="3200"/>
              <a:t>,</a:t>
            </a:r>
            <a:r>
              <a:rPr lang="zh-CN" altLang="en-US" sz="3200"/>
              <a:t>执行</a:t>
            </a:r>
            <a:r>
              <a:rPr lang="en-US" altLang="zh-CN" sz="3200"/>
              <a:t>root</a:t>
            </a:r>
            <a:r>
              <a:rPr lang="zh-CN" altLang="en-US" sz="3200"/>
              <a:t>函数过程中要用</a:t>
            </a:r>
          </a:p>
          <a:p>
            <a:pPr algn="l">
              <a:lnSpc>
                <a:spcPct val="130000"/>
              </a:lnSpc>
              <a:defRPr/>
            </a:pPr>
            <a:r>
              <a:rPr lang="zh-CN" altLang="en-US" sz="3200"/>
              <a:t>     到函数</a:t>
            </a:r>
            <a:r>
              <a:rPr lang="en-US" altLang="zh-CN" sz="3200"/>
              <a:t>xpoint,</a:t>
            </a:r>
            <a:r>
              <a:rPr lang="zh-CN" altLang="en-US" sz="3200"/>
              <a:t>而执行</a:t>
            </a:r>
            <a:r>
              <a:rPr lang="en-US" altLang="zh-CN" sz="3200"/>
              <a:t>xpoint</a:t>
            </a:r>
            <a:r>
              <a:rPr lang="zh-CN" altLang="en-US" sz="3200"/>
              <a:t>函数过程中要用</a:t>
            </a:r>
          </a:p>
          <a:p>
            <a:pPr algn="l">
              <a:lnSpc>
                <a:spcPct val="130000"/>
              </a:lnSpc>
              <a:defRPr/>
            </a:pPr>
            <a:r>
              <a:rPr lang="zh-CN" altLang="en-US" sz="3200"/>
              <a:t>     到</a:t>
            </a:r>
            <a:r>
              <a:rPr lang="en-US" altLang="zh-CN" sz="3200"/>
              <a:t>f</a:t>
            </a:r>
            <a:r>
              <a:rPr lang="zh-CN" altLang="en-US" sz="3200"/>
              <a:t>函数。</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49</a:t>
            </a:fld>
            <a:endParaRPr lang="zh-CN" altLang="en-US"/>
          </a:p>
        </p:txBody>
      </p:sp>
    </p:spTree>
    <p:extLst>
      <p:ext uri="{BB962C8B-B14F-4D97-AF65-F5344CB8AC3E}">
        <p14:creationId xmlns:p14="http://schemas.microsoft.com/office/powerpoint/2010/main" val="273558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72482"/>
                                        </p:tgtEl>
                                        <p:attrNameLst>
                                          <p:attrName>style.visibility</p:attrName>
                                        </p:attrNameLst>
                                      </p:cBhvr>
                                      <p:to>
                                        <p:strVal val="visible"/>
                                      </p:to>
                                    </p:set>
                                    <p:anim calcmode="lin" valueType="num">
                                      <p:cBhvr additive="base">
                                        <p:cTn id="7" dur="500" fill="hold"/>
                                        <p:tgtEl>
                                          <p:spTgt spid="1172482"/>
                                        </p:tgtEl>
                                        <p:attrNameLst>
                                          <p:attrName>ppt_x</p:attrName>
                                        </p:attrNameLst>
                                      </p:cBhvr>
                                      <p:tavLst>
                                        <p:tav tm="0">
                                          <p:val>
                                            <p:strVal val="0-#ppt_w/2"/>
                                          </p:val>
                                        </p:tav>
                                        <p:tav tm="100000">
                                          <p:val>
                                            <p:strVal val="#ppt_x"/>
                                          </p:val>
                                        </p:tav>
                                      </p:tavLst>
                                    </p:anim>
                                    <p:anim calcmode="lin" valueType="num">
                                      <p:cBhvr additive="base">
                                        <p:cTn id="8" dur="500" fill="hold"/>
                                        <p:tgtEl>
                                          <p:spTgt spid="11724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2483"/>
                                        </p:tgtEl>
                                        <p:attrNameLst>
                                          <p:attrName>style.visibility</p:attrName>
                                        </p:attrNameLst>
                                      </p:cBhvr>
                                      <p:to>
                                        <p:strVal val="visible"/>
                                      </p:to>
                                    </p:set>
                                    <p:anim calcmode="lin" valueType="num">
                                      <p:cBhvr additive="base">
                                        <p:cTn id="13" dur="500" fill="hold"/>
                                        <p:tgtEl>
                                          <p:spTgt spid="1172483"/>
                                        </p:tgtEl>
                                        <p:attrNameLst>
                                          <p:attrName>ppt_x</p:attrName>
                                        </p:attrNameLst>
                                      </p:cBhvr>
                                      <p:tavLst>
                                        <p:tav tm="0">
                                          <p:val>
                                            <p:strVal val="0-#ppt_w/2"/>
                                          </p:val>
                                        </p:tav>
                                        <p:tav tm="100000">
                                          <p:val>
                                            <p:strVal val="#ppt_x"/>
                                          </p:val>
                                        </p:tav>
                                      </p:tavLst>
                                    </p:anim>
                                    <p:anim calcmode="lin" valueType="num">
                                      <p:cBhvr additive="base">
                                        <p:cTn id="14" dur="500" fill="hold"/>
                                        <p:tgtEl>
                                          <p:spTgt spid="11724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2" grpId="0"/>
      <p:bldP spid="11724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Text Box 2"/>
          <p:cNvSpPr txBox="1">
            <a:spLocks noChangeArrowheads="1"/>
          </p:cNvSpPr>
          <p:nvPr/>
        </p:nvSpPr>
        <p:spPr bwMode="auto">
          <a:xfrm>
            <a:off x="381000" y="457200"/>
            <a:ext cx="8382000" cy="3944938"/>
          </a:xfrm>
          <a:prstGeom prst="rect">
            <a:avLst/>
          </a:prstGeom>
          <a:solidFill>
            <a:schemeClr val="bg1"/>
          </a:solidFill>
          <a:ln w="9525">
            <a:solidFill>
              <a:schemeClr val="bg2"/>
            </a:solidFill>
            <a:miter lim="800000"/>
            <a:headEnd/>
            <a:tailEnd/>
          </a:ln>
          <a:effectLst>
            <a:outerShdw dist="107763" dir="18900000" algn="ctr" rotWithShape="0">
              <a:schemeClr val="bg2"/>
            </a:outerShdw>
          </a:effectLst>
        </p:spPr>
        <p:txBody>
          <a:bodyPr>
            <a:spAutoFit/>
          </a:bodyPr>
          <a:lstStyle/>
          <a:p>
            <a:pPr algn="l">
              <a:defRPr/>
            </a:pPr>
            <a:r>
              <a:rPr lang="en-US" altLang="zh-CN" sz="2800" b="1" dirty="0"/>
              <a:t>void </a:t>
            </a:r>
            <a:r>
              <a:rPr lang="en-US" altLang="zh-CN" sz="2800" b="1" dirty="0" err="1"/>
              <a:t>printstar</a:t>
            </a:r>
            <a:r>
              <a:rPr lang="en-US" altLang="zh-CN" sz="2800" b="1" dirty="0"/>
              <a:t>()</a:t>
            </a:r>
            <a:r>
              <a:rPr lang="en-US" altLang="zh-CN" sz="2800" b="1" dirty="0">
                <a:solidFill>
                  <a:srgbClr val="FFFFE1"/>
                </a:solidFill>
              </a:rPr>
              <a:t> </a:t>
            </a:r>
            <a:r>
              <a:rPr lang="zh-CN" altLang="en-US" sz="2800" b="1" dirty="0">
                <a:solidFill>
                  <a:srgbClr val="FF6600"/>
                </a:solidFill>
              </a:rPr>
              <a:t>／*定义</a:t>
            </a:r>
            <a:r>
              <a:rPr lang="en-US" altLang="zh-CN" sz="2800" b="1" dirty="0" err="1">
                <a:solidFill>
                  <a:srgbClr val="FF6600"/>
                </a:solidFill>
              </a:rPr>
              <a:t>printstar</a:t>
            </a:r>
            <a:r>
              <a:rPr lang="zh-CN" altLang="en-US" sz="2800" b="1" dirty="0">
                <a:solidFill>
                  <a:srgbClr val="FF6600"/>
                </a:solidFill>
              </a:rPr>
              <a:t>函数*／</a:t>
            </a:r>
          </a:p>
          <a:p>
            <a:pPr algn="l">
              <a:defRPr/>
            </a:pPr>
            <a:r>
              <a:rPr lang="en-US" altLang="zh-CN" sz="2800" b="1" dirty="0"/>
              <a:t>{</a:t>
            </a:r>
          </a:p>
          <a:p>
            <a:pPr algn="l">
              <a:defRPr/>
            </a:pPr>
            <a:r>
              <a:rPr lang="en-US" altLang="zh-CN" sz="2800" b="1" dirty="0"/>
              <a:t> </a:t>
            </a:r>
            <a:r>
              <a:rPr lang="en-US" altLang="zh-CN" sz="2800" b="1" dirty="0" err="1"/>
              <a:t>printf</a:t>
            </a:r>
            <a:r>
              <a:rPr lang="en-US" altLang="zh-CN" sz="2800" b="1" dirty="0"/>
              <a:t>("* * * * * * * * * * * * * * * *\n");</a:t>
            </a:r>
          </a:p>
          <a:p>
            <a:pPr algn="l">
              <a:defRPr/>
            </a:pPr>
            <a:r>
              <a:rPr lang="en-US" altLang="zh-CN" sz="2800" b="1" dirty="0"/>
              <a:t>}</a:t>
            </a:r>
          </a:p>
          <a:p>
            <a:pPr algn="l">
              <a:defRPr/>
            </a:pPr>
            <a:endParaRPr lang="en-US" altLang="zh-CN" sz="2800" b="1" dirty="0"/>
          </a:p>
          <a:p>
            <a:pPr algn="l">
              <a:defRPr/>
            </a:pPr>
            <a:r>
              <a:rPr lang="en-US" altLang="zh-CN" sz="2800" b="1" dirty="0"/>
              <a:t>void </a:t>
            </a:r>
            <a:r>
              <a:rPr lang="en-US" altLang="zh-CN" sz="2800" b="1" dirty="0" err="1"/>
              <a:t>print_message</a:t>
            </a:r>
            <a:r>
              <a:rPr lang="en-US" altLang="zh-CN" sz="2800" b="1" dirty="0"/>
              <a:t>() </a:t>
            </a:r>
            <a:r>
              <a:rPr lang="zh-CN" altLang="en-US" sz="2800" b="1" dirty="0">
                <a:solidFill>
                  <a:srgbClr val="FF6600"/>
                </a:solidFill>
              </a:rPr>
              <a:t>／*定义</a:t>
            </a:r>
            <a:r>
              <a:rPr lang="en-US" altLang="zh-CN" sz="2800" b="1" dirty="0" err="1">
                <a:solidFill>
                  <a:srgbClr val="FF6600"/>
                </a:solidFill>
              </a:rPr>
              <a:t>print_message</a:t>
            </a:r>
            <a:r>
              <a:rPr lang="zh-CN" altLang="en-US" sz="2800" b="1" dirty="0">
                <a:solidFill>
                  <a:srgbClr val="FF6600"/>
                </a:solidFill>
              </a:rPr>
              <a:t>函数*／</a:t>
            </a:r>
          </a:p>
          <a:p>
            <a:pPr algn="l">
              <a:defRPr/>
            </a:pPr>
            <a:r>
              <a:rPr lang="en-US" altLang="zh-CN" sz="2800" b="1" dirty="0"/>
              <a:t>{</a:t>
            </a:r>
          </a:p>
          <a:p>
            <a:pPr algn="l">
              <a:defRPr/>
            </a:pPr>
            <a:r>
              <a:rPr lang="en-US" altLang="zh-CN" sz="2800" b="1" dirty="0"/>
              <a:t>  </a:t>
            </a:r>
            <a:r>
              <a:rPr lang="en-US" altLang="zh-CN" sz="2800" b="1" dirty="0" err="1"/>
              <a:t>printf</a:t>
            </a:r>
            <a:r>
              <a:rPr lang="en-US" altLang="zh-CN" sz="2800" b="1" dirty="0"/>
              <a:t>("How do you do!\n");</a:t>
            </a:r>
          </a:p>
          <a:p>
            <a:pPr algn="l">
              <a:defRPr/>
            </a:pPr>
            <a:r>
              <a:rPr lang="en-US" altLang="zh-CN" sz="2800" b="1" dirty="0"/>
              <a:t> }</a:t>
            </a:r>
          </a:p>
        </p:txBody>
      </p:sp>
      <p:sp>
        <p:nvSpPr>
          <p:cNvPr id="406531" name="Text Box 3"/>
          <p:cNvSpPr txBox="1">
            <a:spLocks noChangeArrowheads="1"/>
          </p:cNvSpPr>
          <p:nvPr/>
        </p:nvSpPr>
        <p:spPr bwMode="auto">
          <a:xfrm>
            <a:off x="323852" y="4941890"/>
            <a:ext cx="8569325" cy="1838325"/>
          </a:xfrm>
          <a:prstGeom prst="rect">
            <a:avLst/>
          </a:prstGeom>
          <a:solidFill>
            <a:srgbClr val="FFF3FF"/>
          </a:solidFill>
          <a:ln w="38100">
            <a:solidFill>
              <a:schemeClr val="bg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rgbClr val="006600"/>
                </a:solidFill>
                <a:latin typeface="宋体" panose="02010600030101010101" pitchFamily="2" charset="-122"/>
              </a:rPr>
              <a:t>运行情况如下：</a:t>
            </a:r>
          </a:p>
          <a:p>
            <a:pPr algn="l" eaLnBrk="1" hangingPunct="1"/>
            <a:r>
              <a:rPr lang="zh-CN" altLang="en-US" sz="2800" b="1">
                <a:solidFill>
                  <a:srgbClr val="006600"/>
                </a:solidFill>
                <a:latin typeface="宋体" panose="02010600030101010101" pitchFamily="2" charset="-122"/>
              </a:rPr>
              <a:t>* * * * * * * * * * * * * * * *</a:t>
            </a:r>
          </a:p>
          <a:p>
            <a:pPr algn="l" eaLnBrk="1" hangingPunct="1"/>
            <a:r>
              <a:rPr lang="en-US" altLang="zh-CN" sz="2800" b="1">
                <a:solidFill>
                  <a:srgbClr val="FF6600"/>
                </a:solidFill>
                <a:latin typeface="宋体" panose="02010600030101010101" pitchFamily="2" charset="-122"/>
              </a:rPr>
              <a:t>How do you do!</a:t>
            </a:r>
          </a:p>
          <a:p>
            <a:pPr algn="l" eaLnBrk="1" hangingPunct="1"/>
            <a:r>
              <a:rPr lang="en-US" altLang="zh-CN" sz="2800" b="1">
                <a:solidFill>
                  <a:srgbClr val="006600"/>
                </a:solidFill>
                <a:latin typeface="宋体" panose="02010600030101010101" pitchFamily="2" charset="-122"/>
              </a:rPr>
              <a:t>* * * * * * * * * * * * * * * *</a:t>
            </a:r>
            <a:endParaRPr lang="en-US" altLang="zh-CN" sz="2800" b="1">
              <a:solidFill>
                <a:srgbClr val="006600"/>
              </a:solidFill>
            </a:endParaRP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a:t>
            </a:fld>
            <a:endParaRPr lang="zh-CN" altLang="en-US"/>
          </a:p>
        </p:txBody>
      </p:sp>
    </p:spTree>
    <p:extLst>
      <p:ext uri="{BB962C8B-B14F-4D97-AF65-F5344CB8AC3E}">
        <p14:creationId xmlns:p14="http://schemas.microsoft.com/office/powerpoint/2010/main" val="7041518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Text Box 2"/>
          <p:cNvSpPr txBox="1">
            <a:spLocks noChangeArrowheads="1"/>
          </p:cNvSpPr>
          <p:nvPr/>
        </p:nvSpPr>
        <p:spPr bwMode="auto">
          <a:xfrm>
            <a:off x="323850" y="836613"/>
            <a:ext cx="8458200" cy="4475162"/>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defRPr/>
            </a:pPr>
            <a:r>
              <a:rPr lang="zh-CN" altLang="en-US" sz="3200" b="1" dirty="0"/>
              <a:t>＃ｉｎｃｌｕｄｅ  </a:t>
            </a:r>
            <a:r>
              <a:rPr lang="en-US" altLang="zh-CN" sz="3200" b="1" dirty="0"/>
              <a:t>&lt;</a:t>
            </a:r>
            <a:r>
              <a:rPr lang="en-US" altLang="zh-CN" sz="3200" b="1" dirty="0" err="1"/>
              <a:t>stdio</a:t>
            </a:r>
            <a:r>
              <a:rPr lang="zh-CN" altLang="en-US" sz="3200" b="1" dirty="0"/>
              <a:t>．ｈ</a:t>
            </a:r>
            <a:r>
              <a:rPr lang="en-US" altLang="zh-CN" sz="3200" b="1" dirty="0"/>
              <a:t>&gt;</a:t>
            </a:r>
          </a:p>
          <a:p>
            <a:pPr algn="l">
              <a:defRPr/>
            </a:pPr>
            <a:r>
              <a:rPr lang="zh-CN" altLang="en-US" sz="3200" b="1" dirty="0"/>
              <a:t>＃ｉｎｃｌｕｄｅ  </a:t>
            </a:r>
            <a:r>
              <a:rPr lang="en-US" altLang="zh-CN" sz="3200" b="1" dirty="0"/>
              <a:t>&lt;math</a:t>
            </a:r>
            <a:r>
              <a:rPr lang="zh-CN" altLang="en-US" sz="3200" b="1" dirty="0"/>
              <a:t>．ｈ</a:t>
            </a:r>
            <a:r>
              <a:rPr lang="en-US" altLang="zh-CN" sz="3200" b="1" dirty="0"/>
              <a:t>&gt;</a:t>
            </a:r>
          </a:p>
          <a:p>
            <a:pPr algn="l">
              <a:defRPr/>
            </a:pPr>
            <a:r>
              <a:rPr lang="en-US" altLang="zh-CN" sz="3200" b="1" dirty="0"/>
              <a:t>    </a:t>
            </a:r>
            <a:r>
              <a:rPr lang="en-US" altLang="zh-CN" sz="3200" b="1" dirty="0">
                <a:solidFill>
                  <a:srgbClr val="CC0000"/>
                </a:solidFill>
              </a:rPr>
              <a:t>float f(float x)</a:t>
            </a:r>
            <a:r>
              <a:rPr lang="en-US" altLang="zh-CN" sz="3200" b="1" dirty="0"/>
              <a:t>            </a:t>
            </a:r>
            <a:r>
              <a:rPr lang="zh-CN" altLang="en-US" sz="3200" b="1" dirty="0">
                <a:solidFill>
                  <a:srgbClr val="008000"/>
                </a:solidFill>
              </a:rPr>
              <a:t>／* 定义ｆ函数，以实</a:t>
            </a:r>
          </a:p>
          <a:p>
            <a:pPr algn="l">
              <a:defRPr/>
            </a:pPr>
            <a:r>
              <a:rPr lang="zh-CN" altLang="en-US" sz="3200" b="1" dirty="0">
                <a:solidFill>
                  <a:srgbClr val="008000"/>
                </a:solidFill>
              </a:rPr>
              <a:t>                                现</a:t>
            </a:r>
            <a:r>
              <a:rPr lang="en-US" altLang="zh-CN" sz="3200" b="1" dirty="0">
                <a:solidFill>
                  <a:srgbClr val="008000"/>
                </a:solidFill>
              </a:rPr>
              <a:t>f(x) </a:t>
            </a:r>
            <a:r>
              <a:rPr lang="zh-CN" altLang="en-US" sz="3200" b="1" dirty="0" smtClean="0">
                <a:solidFill>
                  <a:srgbClr val="008000"/>
                </a:solidFill>
              </a:rPr>
              <a:t>＝</a:t>
            </a:r>
            <a:r>
              <a:rPr lang="en-US" altLang="zh-CN" sz="3200" b="1" dirty="0" smtClean="0">
                <a:solidFill>
                  <a:srgbClr val="008000"/>
                </a:solidFill>
              </a:rPr>
              <a:t>x</a:t>
            </a:r>
            <a:r>
              <a:rPr lang="en-US" altLang="zh-CN" sz="3200" b="1" baseline="30000" dirty="0" smtClean="0">
                <a:solidFill>
                  <a:srgbClr val="008000"/>
                </a:solidFill>
              </a:rPr>
              <a:t>3</a:t>
            </a:r>
            <a:r>
              <a:rPr lang="en-US" altLang="zh-CN" sz="3200" b="1" dirty="0" smtClean="0">
                <a:solidFill>
                  <a:srgbClr val="008000"/>
                </a:solidFill>
              </a:rPr>
              <a:t>-5x</a:t>
            </a:r>
            <a:r>
              <a:rPr lang="en-US" altLang="zh-CN" sz="3200" b="1" baseline="30000" dirty="0" smtClean="0">
                <a:solidFill>
                  <a:srgbClr val="008000"/>
                </a:solidFill>
              </a:rPr>
              <a:t>2</a:t>
            </a:r>
            <a:r>
              <a:rPr lang="en-US" altLang="zh-CN" sz="3200" b="1" dirty="0" smtClean="0">
                <a:solidFill>
                  <a:srgbClr val="008000"/>
                </a:solidFill>
              </a:rPr>
              <a:t>+16x-80 </a:t>
            </a:r>
            <a:r>
              <a:rPr lang="en-US" altLang="zh-CN" sz="3200" b="1" dirty="0">
                <a:solidFill>
                  <a:srgbClr val="008000"/>
                </a:solidFill>
              </a:rPr>
              <a:t>*</a:t>
            </a:r>
            <a:r>
              <a:rPr lang="zh-CN" altLang="en-US" sz="3200" b="1" dirty="0">
                <a:solidFill>
                  <a:srgbClr val="008000"/>
                </a:solidFill>
              </a:rPr>
              <a:t>／</a:t>
            </a:r>
          </a:p>
          <a:p>
            <a:pPr algn="l">
              <a:defRPr/>
            </a:pPr>
            <a:r>
              <a:rPr lang="zh-CN" altLang="en-US" sz="3200" b="1" dirty="0"/>
              <a:t>｛ｆｌｏａｔ ｙ；</a:t>
            </a:r>
          </a:p>
          <a:p>
            <a:pPr algn="l">
              <a:defRPr/>
            </a:pPr>
            <a:r>
              <a:rPr lang="zh-CN" altLang="en-US" sz="3200" b="1" dirty="0"/>
              <a:t>  ｙ</a:t>
            </a:r>
            <a:r>
              <a:rPr lang="en-US" altLang="zh-CN" sz="3200" b="1" dirty="0"/>
              <a:t>=((</a:t>
            </a:r>
            <a:r>
              <a:rPr lang="zh-CN" altLang="en-US" sz="3200" b="1" dirty="0"/>
              <a:t>ｘ</a:t>
            </a:r>
            <a:r>
              <a:rPr lang="en-US" altLang="zh-CN" sz="3200" b="1" dirty="0"/>
              <a:t>-</a:t>
            </a:r>
            <a:r>
              <a:rPr lang="zh-CN" altLang="en-US" sz="3200" b="1" dirty="0"/>
              <a:t>５</a:t>
            </a:r>
            <a:r>
              <a:rPr lang="en-US" altLang="zh-CN" sz="3200" b="1" dirty="0"/>
              <a:t>.</a:t>
            </a:r>
            <a:r>
              <a:rPr lang="zh-CN" altLang="en-US" sz="3200" b="1" dirty="0"/>
              <a:t>０</a:t>
            </a:r>
            <a:r>
              <a:rPr lang="en-US" altLang="zh-CN" sz="3200" b="1" dirty="0"/>
              <a:t>)*</a:t>
            </a:r>
            <a:r>
              <a:rPr lang="zh-CN" altLang="en-US" sz="3200" b="1" dirty="0"/>
              <a:t>ｘ</a:t>
            </a:r>
            <a:r>
              <a:rPr lang="en-US" altLang="zh-CN" sz="3200" b="1" dirty="0"/>
              <a:t>+</a:t>
            </a:r>
            <a:r>
              <a:rPr lang="zh-CN" altLang="en-US" sz="3200" b="1" dirty="0"/>
              <a:t>１６</a:t>
            </a:r>
            <a:r>
              <a:rPr lang="en-US" altLang="zh-CN" sz="3200" b="1" dirty="0"/>
              <a:t>.</a:t>
            </a:r>
            <a:r>
              <a:rPr lang="zh-CN" altLang="en-US" sz="3200" b="1" dirty="0"/>
              <a:t>０</a:t>
            </a:r>
            <a:r>
              <a:rPr lang="en-US" altLang="zh-CN" sz="3200" b="1" dirty="0"/>
              <a:t>)*</a:t>
            </a:r>
            <a:r>
              <a:rPr lang="zh-CN" altLang="en-US" sz="3200" b="1" dirty="0"/>
              <a:t>ｘ</a:t>
            </a:r>
            <a:r>
              <a:rPr lang="en-US" altLang="zh-CN" sz="3200" b="1" dirty="0"/>
              <a:t>-</a:t>
            </a:r>
            <a:r>
              <a:rPr lang="zh-CN" altLang="en-US" sz="3200" b="1" dirty="0"/>
              <a:t>８０</a:t>
            </a:r>
            <a:r>
              <a:rPr lang="en-US" altLang="zh-CN" sz="3200" b="1" dirty="0"/>
              <a:t>.</a:t>
            </a:r>
            <a:r>
              <a:rPr lang="zh-CN" altLang="en-US" sz="3200" b="1" dirty="0"/>
              <a:t>０；</a:t>
            </a:r>
          </a:p>
          <a:p>
            <a:pPr algn="l">
              <a:defRPr/>
            </a:pPr>
            <a:r>
              <a:rPr lang="zh-CN" altLang="en-US" sz="3200" b="1" dirty="0"/>
              <a:t>  ｒｅｔｕｒｎ（ｙ）；</a:t>
            </a:r>
          </a:p>
          <a:p>
            <a:pPr algn="l">
              <a:defRPr/>
            </a:pPr>
            <a:r>
              <a:rPr lang="zh-CN" altLang="en-US" sz="3200" b="1" dirty="0"/>
              <a:t>｝</a:t>
            </a:r>
          </a:p>
          <a:p>
            <a:pPr>
              <a:defRPr/>
            </a:pPr>
            <a:r>
              <a:rPr lang="zh-CN" altLang="en-US" sz="2800" b="1" dirty="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50</a:t>
            </a:fld>
            <a:endParaRPr lang="zh-CN" altLang="en-US"/>
          </a:p>
        </p:txBody>
      </p:sp>
    </p:spTree>
    <p:extLst>
      <p:ext uri="{BB962C8B-B14F-4D97-AF65-F5344CB8AC3E}">
        <p14:creationId xmlns:p14="http://schemas.microsoft.com/office/powerpoint/2010/main" val="3010747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73506"/>
                                        </p:tgtEl>
                                        <p:attrNameLst>
                                          <p:attrName>style.visibility</p:attrName>
                                        </p:attrNameLst>
                                      </p:cBhvr>
                                      <p:to>
                                        <p:strVal val="visible"/>
                                      </p:to>
                                    </p:set>
                                    <p:animEffect transition="in" filter="checkerboard(across)">
                                      <p:cBhvr>
                                        <p:cTn id="7" dur="1000"/>
                                        <p:tgtEl>
                                          <p:spTgt spid="1173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Text Box 2"/>
          <p:cNvSpPr txBox="1">
            <a:spLocks noChangeArrowheads="1"/>
          </p:cNvSpPr>
          <p:nvPr/>
        </p:nvSpPr>
        <p:spPr bwMode="auto">
          <a:xfrm>
            <a:off x="468313" y="1052513"/>
            <a:ext cx="8458200" cy="3560762"/>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defRPr/>
            </a:pPr>
            <a:r>
              <a:rPr lang="en-US" altLang="zh-CN" sz="3200" b="1" dirty="0">
                <a:solidFill>
                  <a:srgbClr val="CC0000"/>
                </a:solidFill>
              </a:rPr>
              <a:t>float </a:t>
            </a:r>
            <a:r>
              <a:rPr lang="en-US" altLang="zh-CN" sz="3200" b="1" dirty="0" err="1">
                <a:solidFill>
                  <a:srgbClr val="CC0000"/>
                </a:solidFill>
              </a:rPr>
              <a:t>xpoint</a:t>
            </a:r>
            <a:r>
              <a:rPr lang="en-US" altLang="zh-CN" sz="3200" b="1" dirty="0">
                <a:solidFill>
                  <a:srgbClr val="CC0000"/>
                </a:solidFill>
              </a:rPr>
              <a:t>(float x1</a:t>
            </a:r>
            <a:r>
              <a:rPr lang="zh-CN" altLang="en-US" sz="3200" b="1" dirty="0">
                <a:solidFill>
                  <a:srgbClr val="CC0000"/>
                </a:solidFill>
              </a:rPr>
              <a:t>，</a:t>
            </a:r>
            <a:r>
              <a:rPr lang="en-US" altLang="zh-CN" sz="3200" b="1" dirty="0">
                <a:solidFill>
                  <a:srgbClr val="CC0000"/>
                </a:solidFill>
              </a:rPr>
              <a:t>float x2) </a:t>
            </a:r>
          </a:p>
          <a:p>
            <a:pPr algn="l">
              <a:defRPr/>
            </a:pPr>
            <a:r>
              <a:rPr lang="en-US" altLang="zh-CN" sz="3200" b="1" dirty="0"/>
              <a:t>       </a:t>
            </a:r>
            <a:r>
              <a:rPr lang="zh-CN" altLang="en-US" sz="3200" b="1" dirty="0">
                <a:solidFill>
                  <a:srgbClr val="008000"/>
                </a:solidFill>
              </a:rPr>
              <a:t>／*定义</a:t>
            </a:r>
            <a:r>
              <a:rPr lang="en-US" altLang="zh-CN" sz="3200" b="1" dirty="0" err="1">
                <a:solidFill>
                  <a:srgbClr val="008000"/>
                </a:solidFill>
              </a:rPr>
              <a:t>xpoint</a:t>
            </a:r>
            <a:r>
              <a:rPr lang="zh-CN" altLang="en-US" sz="3200" b="1" dirty="0">
                <a:solidFill>
                  <a:srgbClr val="008000"/>
                </a:solidFill>
              </a:rPr>
              <a:t>函数，求出弦与</a:t>
            </a:r>
            <a:r>
              <a:rPr lang="en-US" altLang="zh-CN" sz="3200" b="1" dirty="0">
                <a:solidFill>
                  <a:srgbClr val="008000"/>
                </a:solidFill>
              </a:rPr>
              <a:t>x</a:t>
            </a:r>
            <a:r>
              <a:rPr lang="zh-CN" altLang="en-US" sz="3200" b="1" dirty="0">
                <a:solidFill>
                  <a:srgbClr val="008000"/>
                </a:solidFill>
              </a:rPr>
              <a:t>轴交点 *</a:t>
            </a:r>
            <a:r>
              <a:rPr lang="en-US" altLang="zh-CN" sz="3200" b="1" dirty="0">
                <a:solidFill>
                  <a:srgbClr val="008000"/>
                </a:solidFill>
              </a:rPr>
              <a:t>/</a:t>
            </a:r>
            <a:r>
              <a:rPr lang="zh-CN" altLang="en-US" sz="3200" b="1" dirty="0"/>
              <a:t>｛ｆｌｏａｔ </a:t>
            </a:r>
            <a:r>
              <a:rPr lang="en-US" altLang="zh-CN" sz="3200" b="1" dirty="0" smtClean="0"/>
              <a:t>x</a:t>
            </a:r>
            <a:r>
              <a:rPr lang="zh-CN" altLang="en-US" sz="3200" b="1" dirty="0" smtClean="0"/>
              <a:t>；</a:t>
            </a:r>
            <a:endParaRPr lang="zh-CN" altLang="en-US" sz="3200" b="1" dirty="0"/>
          </a:p>
          <a:p>
            <a:pPr algn="l">
              <a:defRPr/>
            </a:pPr>
            <a:r>
              <a:rPr lang="zh-CN" altLang="en-US" sz="3200" b="1" dirty="0"/>
              <a:t>   </a:t>
            </a:r>
            <a:r>
              <a:rPr lang="en-US" altLang="zh-CN" sz="3200" b="1" dirty="0" smtClean="0"/>
              <a:t>x=</a:t>
            </a:r>
            <a:r>
              <a:rPr lang="zh-CN" altLang="en-US" sz="3200" b="1" dirty="0"/>
              <a:t>（ｘ１*ｆ（ｘ２）</a:t>
            </a:r>
            <a:r>
              <a:rPr lang="en-US" altLang="zh-CN" sz="3200" b="1" dirty="0"/>
              <a:t>-</a:t>
            </a:r>
            <a:r>
              <a:rPr lang="zh-CN" altLang="en-US" sz="3200" b="1" dirty="0"/>
              <a:t>ｘ２*ｆ（ｘ１））</a:t>
            </a:r>
          </a:p>
          <a:p>
            <a:pPr algn="l">
              <a:defRPr/>
            </a:pPr>
            <a:r>
              <a:rPr lang="zh-CN" altLang="en-US" sz="3200" b="1" dirty="0"/>
              <a:t>          ／ｆ（ｘ２）</a:t>
            </a:r>
            <a:r>
              <a:rPr lang="en-US" altLang="zh-CN" sz="3200" b="1" dirty="0"/>
              <a:t>-</a:t>
            </a:r>
            <a:r>
              <a:rPr lang="zh-CN" altLang="en-US" sz="3200" b="1" dirty="0"/>
              <a:t>ｆ（ｘ１））；</a:t>
            </a:r>
          </a:p>
          <a:p>
            <a:pPr algn="l">
              <a:defRPr/>
            </a:pPr>
            <a:r>
              <a:rPr lang="zh-CN" altLang="en-US" sz="3200" b="1" dirty="0"/>
              <a:t>   ｒｅｔｕｒｎ</a:t>
            </a:r>
            <a:r>
              <a:rPr lang="zh-CN" altLang="en-US" sz="3200" b="1" dirty="0" smtClean="0"/>
              <a:t>（</a:t>
            </a:r>
            <a:r>
              <a:rPr lang="en-US" altLang="zh-CN" sz="3200" b="1" dirty="0" smtClean="0"/>
              <a:t>x</a:t>
            </a:r>
            <a:r>
              <a:rPr lang="zh-CN" altLang="en-US" sz="3200" b="1" dirty="0" smtClean="0"/>
              <a:t>）</a:t>
            </a:r>
            <a:r>
              <a:rPr lang="zh-CN" altLang="en-US" sz="3200" b="1" dirty="0"/>
              <a:t>；</a:t>
            </a:r>
          </a:p>
          <a:p>
            <a:pPr algn="l">
              <a:defRPr/>
            </a:pPr>
            <a:r>
              <a:rPr lang="zh-CN" altLang="en-US" sz="3200" b="1" dirty="0"/>
              <a:t>  ｝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51</a:t>
            </a:fld>
            <a:endParaRPr lang="zh-CN" altLang="en-US"/>
          </a:p>
        </p:txBody>
      </p:sp>
    </p:spTree>
    <p:extLst>
      <p:ext uri="{BB962C8B-B14F-4D97-AF65-F5344CB8AC3E}">
        <p14:creationId xmlns:p14="http://schemas.microsoft.com/office/powerpoint/2010/main" val="3226322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74530"/>
                                        </p:tgtEl>
                                        <p:attrNameLst>
                                          <p:attrName>style.visibility</p:attrName>
                                        </p:attrNameLst>
                                      </p:cBhvr>
                                      <p:to>
                                        <p:strVal val="visible"/>
                                      </p:to>
                                    </p:set>
                                    <p:animEffect transition="in" filter="checkerboard(across)">
                                      <p:cBhvr>
                                        <p:cTn id="7" dur="1000"/>
                                        <p:tgtEl>
                                          <p:spTgt spid="1174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0"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Text Box 2"/>
          <p:cNvSpPr txBox="1">
            <a:spLocks noChangeArrowheads="1"/>
          </p:cNvSpPr>
          <p:nvPr/>
        </p:nvSpPr>
        <p:spPr bwMode="auto">
          <a:xfrm>
            <a:off x="250827" y="187325"/>
            <a:ext cx="8748713" cy="6554788"/>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defRPr/>
            </a:pPr>
            <a:r>
              <a:rPr lang="en-US" altLang="zh-CN" sz="2800" b="1"/>
              <a:t>float root</a:t>
            </a:r>
            <a:r>
              <a:rPr lang="zh-CN" altLang="en-US" sz="2800" b="1"/>
              <a:t>（</a:t>
            </a:r>
            <a:r>
              <a:rPr lang="en-US" altLang="zh-CN" sz="2800" b="1"/>
              <a:t>float </a:t>
            </a:r>
            <a:r>
              <a:rPr lang="zh-CN" altLang="en-US" sz="2800" b="1"/>
              <a:t>ｘ１，</a:t>
            </a:r>
            <a:r>
              <a:rPr lang="en-US" altLang="zh-CN" sz="2800" b="1"/>
              <a:t>float </a:t>
            </a:r>
            <a:r>
              <a:rPr lang="zh-CN" altLang="en-US" sz="2800" b="1"/>
              <a:t>ｘ２）    </a:t>
            </a:r>
          </a:p>
          <a:p>
            <a:pPr algn="l">
              <a:defRPr/>
            </a:pPr>
            <a:r>
              <a:rPr lang="zh-CN" altLang="en-US" sz="2800" b="1"/>
              <a:t>                                    </a:t>
            </a:r>
            <a:r>
              <a:rPr lang="en-US" altLang="zh-CN" sz="2800" b="1">
                <a:solidFill>
                  <a:srgbClr val="008000"/>
                </a:solidFill>
              </a:rPr>
              <a:t>/* </a:t>
            </a:r>
            <a:r>
              <a:rPr lang="zh-CN" altLang="en-US" sz="2800" b="1">
                <a:solidFill>
                  <a:srgbClr val="008000"/>
                </a:solidFill>
              </a:rPr>
              <a:t>定义</a:t>
            </a:r>
            <a:r>
              <a:rPr lang="en-US" altLang="zh-CN" sz="2800" b="1">
                <a:solidFill>
                  <a:srgbClr val="008000"/>
                </a:solidFill>
              </a:rPr>
              <a:t>root</a:t>
            </a:r>
            <a:r>
              <a:rPr lang="zh-CN" altLang="en-US" sz="2800" b="1">
                <a:solidFill>
                  <a:srgbClr val="008000"/>
                </a:solidFill>
              </a:rPr>
              <a:t>函数，求近似根 *</a:t>
            </a:r>
            <a:r>
              <a:rPr lang="en-US" altLang="zh-CN" sz="2800" b="1">
                <a:solidFill>
                  <a:srgbClr val="008000"/>
                </a:solidFill>
              </a:rPr>
              <a:t>/</a:t>
            </a:r>
          </a:p>
          <a:p>
            <a:pPr algn="l">
              <a:defRPr/>
            </a:pPr>
            <a:r>
              <a:rPr lang="zh-CN" altLang="en-US" sz="2800" b="1"/>
              <a:t>｛ｆｌｏａｔ ｘ，ｙ，ｙ１；</a:t>
            </a:r>
          </a:p>
          <a:p>
            <a:pPr algn="l">
              <a:defRPr/>
            </a:pPr>
            <a:r>
              <a:rPr lang="zh-CN" altLang="en-US" sz="2800" b="1"/>
              <a:t>    ｙ１＝ｆ（ｘ１）；</a:t>
            </a:r>
          </a:p>
          <a:p>
            <a:pPr algn="l">
              <a:defRPr/>
            </a:pPr>
            <a:r>
              <a:rPr lang="zh-CN" altLang="en-US" sz="2800" b="1"/>
              <a:t>    </a:t>
            </a:r>
            <a:r>
              <a:rPr lang="en-US" altLang="zh-CN" sz="2800" b="1">
                <a:solidFill>
                  <a:srgbClr val="CC0000"/>
                </a:solidFill>
              </a:rPr>
              <a:t>do</a:t>
            </a:r>
          </a:p>
          <a:p>
            <a:pPr algn="l">
              <a:defRPr/>
            </a:pPr>
            <a:r>
              <a:rPr lang="en-US" altLang="zh-CN" sz="2800" b="1"/>
              <a:t>     </a:t>
            </a:r>
            <a:r>
              <a:rPr lang="zh-CN" altLang="en-US" sz="2800" b="1"/>
              <a:t>｛  ｘ＝ｘｐｏｉｎｔ（ｘ１，ｘ２）；</a:t>
            </a:r>
          </a:p>
          <a:p>
            <a:pPr algn="l">
              <a:defRPr/>
            </a:pPr>
            <a:r>
              <a:rPr lang="zh-CN" altLang="en-US" sz="2800" b="1"/>
              <a:t>           ｙ＝ｆ（ｘ）；</a:t>
            </a:r>
          </a:p>
          <a:p>
            <a:pPr algn="l">
              <a:defRPr/>
            </a:pPr>
            <a:r>
              <a:rPr lang="zh-CN" altLang="en-US" sz="2800" b="1"/>
              <a:t>       　</a:t>
            </a:r>
            <a:r>
              <a:rPr lang="en-US" altLang="zh-CN" sz="2800" b="1"/>
              <a:t>if</a:t>
            </a:r>
            <a:r>
              <a:rPr lang="zh-CN" altLang="en-US" sz="2800" b="1"/>
              <a:t>（ｙ*ｙ１＞０）   </a:t>
            </a:r>
            <a:r>
              <a:rPr lang="en-US" altLang="zh-CN" sz="2800" b="1">
                <a:solidFill>
                  <a:srgbClr val="008000"/>
                </a:solidFill>
              </a:rPr>
              <a:t>/*</a:t>
            </a:r>
            <a:r>
              <a:rPr lang="zh-CN" altLang="en-US" sz="2800" b="1">
                <a:solidFill>
                  <a:srgbClr val="008000"/>
                </a:solidFill>
              </a:rPr>
              <a:t>ｆ</a:t>
            </a:r>
            <a:r>
              <a:rPr lang="en-US" altLang="zh-CN" sz="2800" b="1">
                <a:solidFill>
                  <a:srgbClr val="008000"/>
                </a:solidFill>
              </a:rPr>
              <a:t>(</a:t>
            </a:r>
            <a:r>
              <a:rPr lang="zh-CN" altLang="en-US" sz="2800" b="1">
                <a:solidFill>
                  <a:srgbClr val="008000"/>
                </a:solidFill>
              </a:rPr>
              <a:t>ｘ</a:t>
            </a:r>
            <a:r>
              <a:rPr lang="en-US" altLang="zh-CN" sz="2800" b="1">
                <a:solidFill>
                  <a:srgbClr val="008000"/>
                </a:solidFill>
              </a:rPr>
              <a:t>)</a:t>
            </a:r>
            <a:r>
              <a:rPr lang="zh-CN" altLang="en-US" sz="2800" b="1">
                <a:solidFill>
                  <a:srgbClr val="008000"/>
                </a:solidFill>
              </a:rPr>
              <a:t>与ｆ</a:t>
            </a:r>
            <a:r>
              <a:rPr lang="en-US" altLang="zh-CN" sz="2800" b="1">
                <a:solidFill>
                  <a:srgbClr val="008000"/>
                </a:solidFill>
              </a:rPr>
              <a:t>(</a:t>
            </a:r>
            <a:r>
              <a:rPr lang="zh-CN" altLang="en-US" sz="2800" b="1">
                <a:solidFill>
                  <a:srgbClr val="008000"/>
                </a:solidFill>
              </a:rPr>
              <a:t>ｘ１</a:t>
            </a:r>
            <a:r>
              <a:rPr lang="en-US" altLang="zh-CN" sz="2800" b="1">
                <a:solidFill>
                  <a:srgbClr val="008000"/>
                </a:solidFill>
              </a:rPr>
              <a:t>)</a:t>
            </a:r>
            <a:r>
              <a:rPr lang="zh-CN" altLang="en-US" sz="2800" b="1">
                <a:solidFill>
                  <a:srgbClr val="008000"/>
                </a:solidFill>
              </a:rPr>
              <a:t>同符号 *</a:t>
            </a:r>
            <a:r>
              <a:rPr lang="en-US" altLang="zh-CN" sz="2800" b="1">
                <a:solidFill>
                  <a:srgbClr val="008000"/>
                </a:solidFill>
              </a:rPr>
              <a:t>/</a:t>
            </a:r>
          </a:p>
          <a:p>
            <a:pPr algn="l">
              <a:defRPr/>
            </a:pPr>
            <a:r>
              <a:rPr lang="en-US" altLang="zh-CN" sz="2800" b="1"/>
              <a:t>  </a:t>
            </a:r>
            <a:r>
              <a:rPr lang="zh-CN" altLang="en-US" sz="2800" b="1"/>
              <a:t>　       ｛   ｙ１＝ｙ；</a:t>
            </a:r>
          </a:p>
          <a:p>
            <a:pPr algn="l">
              <a:defRPr/>
            </a:pPr>
            <a:r>
              <a:rPr lang="zh-CN" altLang="en-US" sz="2800" b="1"/>
              <a:t>    　            ｘ１＝ｘ；｝</a:t>
            </a:r>
          </a:p>
          <a:p>
            <a:pPr algn="l">
              <a:defRPr/>
            </a:pPr>
            <a:r>
              <a:rPr lang="zh-CN" altLang="en-US" sz="2800" b="1"/>
              <a:t>        　    ｅｌｓｅ</a:t>
            </a:r>
          </a:p>
          <a:p>
            <a:pPr algn="l">
              <a:defRPr/>
            </a:pPr>
            <a:r>
              <a:rPr lang="zh-CN" altLang="en-US" sz="2800" b="1"/>
              <a:t>           ｘ２＝ｘ；</a:t>
            </a:r>
          </a:p>
          <a:p>
            <a:pPr algn="l">
              <a:defRPr/>
            </a:pPr>
            <a:r>
              <a:rPr lang="zh-CN" altLang="en-US" sz="2800" b="1"/>
              <a:t>        </a:t>
            </a:r>
            <a:r>
              <a:rPr lang="en-US" altLang="zh-CN" sz="2800" b="1"/>
              <a:t>}</a:t>
            </a:r>
            <a:r>
              <a:rPr lang="en-US" altLang="zh-CN" sz="2800" b="1">
                <a:solidFill>
                  <a:srgbClr val="CC0000"/>
                </a:solidFill>
              </a:rPr>
              <a:t> while</a:t>
            </a:r>
            <a:r>
              <a:rPr lang="zh-CN" altLang="en-US" sz="2800" b="1"/>
              <a:t>（ｆａｂｓ（ｙ）＞＝０</a:t>
            </a:r>
            <a:r>
              <a:rPr lang="en-US" altLang="zh-CN" sz="2800" b="1"/>
              <a:t>.</a:t>
            </a:r>
            <a:r>
              <a:rPr lang="zh-CN" altLang="en-US" sz="2800" b="1"/>
              <a:t>０００１）；</a:t>
            </a:r>
          </a:p>
          <a:p>
            <a:pPr algn="l">
              <a:defRPr/>
            </a:pPr>
            <a:r>
              <a:rPr lang="zh-CN" altLang="en-US" sz="2800" b="1"/>
              <a:t>          ｒｅｔｕｒｎ（ｘ）；</a:t>
            </a:r>
          </a:p>
          <a:p>
            <a:pPr algn="l">
              <a:defRPr/>
            </a:pPr>
            <a:r>
              <a:rPr lang="zh-CN" altLang="en-US" sz="2800" b="1"/>
              <a:t>         ｝</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52</a:t>
            </a:fld>
            <a:endParaRPr lang="zh-CN" altLang="en-US"/>
          </a:p>
        </p:txBody>
      </p:sp>
    </p:spTree>
    <p:extLst>
      <p:ext uri="{BB962C8B-B14F-4D97-AF65-F5344CB8AC3E}">
        <p14:creationId xmlns:p14="http://schemas.microsoft.com/office/powerpoint/2010/main" val="254889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75554"/>
                                        </p:tgtEl>
                                        <p:attrNameLst>
                                          <p:attrName>style.visibility</p:attrName>
                                        </p:attrNameLst>
                                      </p:cBhvr>
                                      <p:to>
                                        <p:strVal val="visible"/>
                                      </p:to>
                                    </p:set>
                                    <p:animEffect transition="in" filter="checkerboard(across)">
                                      <p:cBhvr>
                                        <p:cTn id="7" dur="1000"/>
                                        <p:tgtEl>
                                          <p:spTgt spid="1175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Text Box 2"/>
          <p:cNvSpPr txBox="1">
            <a:spLocks noChangeArrowheads="1"/>
          </p:cNvSpPr>
          <p:nvPr/>
        </p:nvSpPr>
        <p:spPr bwMode="auto">
          <a:xfrm>
            <a:off x="179388" y="404815"/>
            <a:ext cx="8748712" cy="4846637"/>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defRPr/>
            </a:pPr>
            <a:r>
              <a:rPr lang="en-US" altLang="zh-CN" sz="2800"/>
              <a:t> </a:t>
            </a:r>
            <a:r>
              <a:rPr lang="en-US" altLang="zh-CN" sz="2800" b="1"/>
              <a:t>void </a:t>
            </a:r>
            <a:r>
              <a:rPr lang="en-US" altLang="zh-CN" sz="2800" b="1">
                <a:solidFill>
                  <a:srgbClr val="CC0000"/>
                </a:solidFill>
              </a:rPr>
              <a:t>main</a:t>
            </a:r>
            <a:r>
              <a:rPr lang="zh-CN" altLang="en-US" sz="2800" b="1">
                <a:solidFill>
                  <a:srgbClr val="CC0000"/>
                </a:solidFill>
              </a:rPr>
              <a:t>（）</a:t>
            </a:r>
            <a:r>
              <a:rPr lang="zh-CN" altLang="en-US" sz="2800" b="1"/>
              <a:t>                           </a:t>
            </a:r>
            <a:r>
              <a:rPr lang="zh-CN" altLang="en-US" sz="2800" b="1">
                <a:solidFill>
                  <a:srgbClr val="008000"/>
                </a:solidFill>
              </a:rPr>
              <a:t>／主函数／</a:t>
            </a:r>
          </a:p>
          <a:p>
            <a:pPr algn="l">
              <a:defRPr/>
            </a:pPr>
            <a:r>
              <a:rPr lang="zh-CN" altLang="en-US" sz="2800" b="1"/>
              <a:t>｛</a:t>
            </a:r>
            <a:r>
              <a:rPr lang="en-US" altLang="zh-CN" sz="2800" b="1"/>
              <a:t>float </a:t>
            </a:r>
            <a:r>
              <a:rPr lang="zh-CN" altLang="en-US" sz="2800" b="1"/>
              <a:t>ｘ１，ｘ２，ｆ１，ｆ２，ｘ；</a:t>
            </a:r>
          </a:p>
          <a:p>
            <a:pPr algn="l">
              <a:defRPr/>
            </a:pPr>
            <a:r>
              <a:rPr lang="zh-CN" altLang="en-US" sz="2800" b="1"/>
              <a:t>    </a:t>
            </a:r>
            <a:r>
              <a:rPr lang="en-US" altLang="zh-CN" sz="2800" b="1">
                <a:solidFill>
                  <a:srgbClr val="CC0000"/>
                </a:solidFill>
              </a:rPr>
              <a:t>do</a:t>
            </a:r>
          </a:p>
          <a:p>
            <a:pPr algn="l">
              <a:defRPr/>
            </a:pPr>
            <a:r>
              <a:rPr lang="en-US" altLang="zh-CN" sz="2800" b="1"/>
              <a:t>    </a:t>
            </a:r>
            <a:r>
              <a:rPr lang="zh-CN" altLang="en-US" sz="2800" b="1">
                <a:solidFill>
                  <a:srgbClr val="008000"/>
                </a:solidFill>
              </a:rPr>
              <a:t>｛</a:t>
            </a:r>
            <a:r>
              <a:rPr lang="en-US" altLang="zh-CN" sz="2800" b="1"/>
              <a:t>printf</a:t>
            </a:r>
            <a:r>
              <a:rPr lang="zh-CN" altLang="en-US" sz="2800" b="1"/>
              <a:t>（＂ｉｎｐｕｔ ｘ１，ｘ２：＼ｎ＂）；</a:t>
            </a:r>
          </a:p>
          <a:p>
            <a:pPr algn="l">
              <a:defRPr/>
            </a:pPr>
            <a:r>
              <a:rPr lang="zh-CN" altLang="en-US" sz="2800" b="1"/>
              <a:t>        </a:t>
            </a:r>
            <a:r>
              <a:rPr lang="en-US" altLang="zh-CN" sz="2800" b="1"/>
              <a:t>scanf</a:t>
            </a:r>
            <a:r>
              <a:rPr lang="zh-CN" altLang="en-US" sz="2800" b="1"/>
              <a:t>（＂％ｆ，％ｆ＂，＆ｘ１，＆ｘ２）；</a:t>
            </a:r>
          </a:p>
          <a:p>
            <a:pPr algn="l">
              <a:defRPr/>
            </a:pPr>
            <a:r>
              <a:rPr lang="zh-CN" altLang="en-US" sz="2800" b="1"/>
              <a:t>      ｆ１＝ｆ（ｘ１）；</a:t>
            </a:r>
          </a:p>
          <a:p>
            <a:pPr algn="l">
              <a:defRPr/>
            </a:pPr>
            <a:r>
              <a:rPr lang="zh-CN" altLang="en-US" sz="2800" b="1"/>
              <a:t>      ｆ２＝ｆ（ｘ２）；</a:t>
            </a:r>
          </a:p>
          <a:p>
            <a:pPr algn="l">
              <a:defRPr/>
            </a:pPr>
            <a:r>
              <a:rPr lang="zh-CN" altLang="en-US" sz="2800" b="1"/>
              <a:t>      </a:t>
            </a:r>
            <a:r>
              <a:rPr lang="zh-CN" altLang="en-US" sz="2800" b="1">
                <a:solidFill>
                  <a:srgbClr val="008000"/>
                </a:solidFill>
              </a:rPr>
              <a:t>｝</a:t>
            </a:r>
            <a:r>
              <a:rPr lang="en-US" altLang="zh-CN" sz="2800" b="1">
                <a:solidFill>
                  <a:srgbClr val="CC0000"/>
                </a:solidFill>
              </a:rPr>
              <a:t>while</a:t>
            </a:r>
            <a:r>
              <a:rPr lang="zh-CN" altLang="en-US" sz="2800" b="1"/>
              <a:t>（ｆ１*ｆ２＞＝０）；</a:t>
            </a:r>
          </a:p>
          <a:p>
            <a:pPr algn="l">
              <a:defRPr/>
            </a:pPr>
            <a:r>
              <a:rPr lang="zh-CN" altLang="en-US" sz="2800" b="1"/>
              <a:t>   ｘ＝ｒｏｏｔ（ｘ１，ｘ２）；</a:t>
            </a:r>
          </a:p>
          <a:p>
            <a:pPr algn="l">
              <a:defRPr/>
            </a:pPr>
            <a:r>
              <a:rPr lang="zh-CN" altLang="en-US" sz="2800" b="1"/>
              <a:t>    </a:t>
            </a:r>
            <a:r>
              <a:rPr lang="en-US" altLang="zh-CN" sz="2800" b="1"/>
              <a:t>printf(</a:t>
            </a:r>
            <a:r>
              <a:rPr lang="zh-CN" altLang="en-US" sz="2800" b="1"/>
              <a:t>＂Ａ </a:t>
            </a:r>
            <a:r>
              <a:rPr lang="en-US" altLang="zh-CN" sz="2800" b="1"/>
              <a:t>root of equation is  </a:t>
            </a:r>
            <a:r>
              <a:rPr lang="zh-CN" altLang="en-US" sz="2800" b="1"/>
              <a:t>％８</a:t>
            </a:r>
            <a:r>
              <a:rPr lang="en-US" altLang="zh-CN" sz="2800" b="1"/>
              <a:t>.</a:t>
            </a:r>
            <a:r>
              <a:rPr lang="zh-CN" altLang="en-US" sz="2800" b="1"/>
              <a:t>４ｆ</a:t>
            </a:r>
            <a:r>
              <a:rPr lang="en-US" altLang="zh-CN" sz="2800" b="1"/>
              <a:t>\n</a:t>
            </a:r>
            <a:r>
              <a:rPr lang="zh-CN" altLang="en-US" sz="2800" b="1"/>
              <a:t>＂，ｘ</a:t>
            </a:r>
            <a:r>
              <a:rPr lang="en-US" altLang="zh-CN" sz="2800" b="1"/>
              <a:t>)</a:t>
            </a:r>
            <a:r>
              <a:rPr lang="zh-CN" altLang="en-US" sz="2800" b="1"/>
              <a:t>；</a:t>
            </a:r>
          </a:p>
          <a:p>
            <a:pPr algn="l">
              <a:defRPr/>
            </a:pPr>
            <a:r>
              <a:rPr lang="zh-CN" altLang="en-US" sz="2800" b="1"/>
              <a:t>  ｝</a:t>
            </a:r>
          </a:p>
        </p:txBody>
      </p:sp>
      <p:sp>
        <p:nvSpPr>
          <p:cNvPr id="1176579" name="Text Box 3"/>
          <p:cNvSpPr txBox="1">
            <a:spLocks noChangeArrowheads="1"/>
          </p:cNvSpPr>
          <p:nvPr/>
        </p:nvSpPr>
        <p:spPr bwMode="auto">
          <a:xfrm>
            <a:off x="3025514" y="4659373"/>
            <a:ext cx="5489836" cy="2062103"/>
          </a:xfrm>
          <a:prstGeom prst="rect">
            <a:avLst/>
          </a:prstGeom>
          <a:solidFill>
            <a:srgbClr val="EDFFED"/>
          </a:solidFill>
          <a:ln w="38100">
            <a:solidFill>
              <a:srgbClr val="000080"/>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latin typeface="黑体" panose="02010609060101010101" pitchFamily="49" charset="-122"/>
                <a:ea typeface="黑体" panose="02010609060101010101" pitchFamily="49" charset="-122"/>
              </a:rPr>
              <a:t>运行情况如下：</a:t>
            </a:r>
          </a:p>
          <a:p>
            <a:pPr algn="l" eaLnBrk="1" hangingPunct="1"/>
            <a:r>
              <a:rPr lang="zh-CN" altLang="en-US" sz="3200" dirty="0">
                <a:latin typeface="黑体" panose="02010609060101010101" pitchFamily="49" charset="-122"/>
                <a:ea typeface="黑体" panose="02010609060101010101" pitchFamily="49" charset="-122"/>
              </a:rPr>
              <a:t>ｉｎｐｕｔ ｘ１，ｘ２：</a:t>
            </a:r>
          </a:p>
          <a:p>
            <a:pPr algn="l" eaLnBrk="1" hangingPunct="1"/>
            <a:r>
              <a:rPr lang="zh-CN" altLang="en-US" sz="3200" dirty="0">
                <a:latin typeface="黑体" panose="02010609060101010101" pitchFamily="49" charset="-122"/>
                <a:ea typeface="黑体" panose="02010609060101010101" pitchFamily="49" charset="-122"/>
              </a:rPr>
              <a:t>２，６</a:t>
            </a:r>
          </a:p>
          <a:p>
            <a:pPr algn="l" eaLnBrk="1" hangingPunct="1"/>
            <a:r>
              <a:rPr lang="zh-CN" altLang="en-US" sz="2400" b="1" dirty="0"/>
              <a:t>Ａ </a:t>
            </a:r>
            <a:r>
              <a:rPr lang="en-US" altLang="zh-CN" sz="2400" b="1" dirty="0"/>
              <a:t>root of equation is</a:t>
            </a:r>
            <a:r>
              <a:rPr lang="en-US" altLang="zh-CN" sz="2400" dirty="0"/>
              <a:t> </a:t>
            </a:r>
            <a:r>
              <a:rPr lang="zh-CN" altLang="en-US" sz="3200" dirty="0">
                <a:latin typeface="黑体" panose="02010609060101010101" pitchFamily="49" charset="-122"/>
                <a:ea typeface="黑体" panose="02010609060101010101" pitchFamily="49" charset="-122"/>
              </a:rPr>
              <a:t>５．００００</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53</a:t>
            </a:fld>
            <a:endParaRPr lang="zh-CN" altLang="en-US"/>
          </a:p>
        </p:txBody>
      </p:sp>
    </p:spTree>
    <p:extLst>
      <p:ext uri="{BB962C8B-B14F-4D97-AF65-F5344CB8AC3E}">
        <p14:creationId xmlns:p14="http://schemas.microsoft.com/office/powerpoint/2010/main" val="1159343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76578"/>
                                        </p:tgtEl>
                                        <p:attrNameLst>
                                          <p:attrName>style.visibility</p:attrName>
                                        </p:attrNameLst>
                                      </p:cBhvr>
                                      <p:to>
                                        <p:strVal val="visible"/>
                                      </p:to>
                                    </p:set>
                                    <p:animEffect transition="in" filter="checkerboard(across)">
                                      <p:cBhvr>
                                        <p:cTn id="7" dur="1000"/>
                                        <p:tgtEl>
                                          <p:spTgt spid="1176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76579"/>
                                        </p:tgtEl>
                                        <p:attrNameLst>
                                          <p:attrName>style.visibility</p:attrName>
                                        </p:attrNameLst>
                                      </p:cBhvr>
                                      <p:to>
                                        <p:strVal val="visible"/>
                                      </p:to>
                                    </p:set>
                                    <p:anim calcmode="lin" valueType="num">
                                      <p:cBhvr additive="base">
                                        <p:cTn id="12" dur="500" fill="hold"/>
                                        <p:tgtEl>
                                          <p:spTgt spid="1176579"/>
                                        </p:tgtEl>
                                        <p:attrNameLst>
                                          <p:attrName>ppt_x</p:attrName>
                                        </p:attrNameLst>
                                      </p:cBhvr>
                                      <p:tavLst>
                                        <p:tav tm="0">
                                          <p:val>
                                            <p:strVal val="1+#ppt_w/2"/>
                                          </p:val>
                                        </p:tav>
                                        <p:tav tm="100000">
                                          <p:val>
                                            <p:strVal val="#ppt_x"/>
                                          </p:val>
                                        </p:tav>
                                      </p:tavLst>
                                    </p:anim>
                                    <p:anim calcmode="lin" valueType="num">
                                      <p:cBhvr additive="base">
                                        <p:cTn id="13" dur="500" fill="hold"/>
                                        <p:tgtEl>
                                          <p:spTgt spid="1176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578" grpId="0" animBg="1" autoUpdateAnimBg="0"/>
      <p:bldP spid="1176579"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8754" name="Picture 2" descr="h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90" y="1052515"/>
            <a:ext cx="8675687" cy="4054475"/>
          </a:xfrm>
          <a:prstGeom prst="rect">
            <a:avLst/>
          </a:prstGeom>
          <a:noFill/>
          <a:ln w="57150">
            <a:solidFill>
              <a:srgbClr val="003366"/>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8FB94D60-2BC5-417B-AAFA-7AB077D6874D}" type="slidenum">
              <a:rPr lang="zh-CN" altLang="en-US" smtClean="0"/>
              <a:t>54</a:t>
            </a:fld>
            <a:endParaRPr lang="zh-CN" altLang="en-US"/>
          </a:p>
        </p:txBody>
      </p:sp>
    </p:spTree>
    <p:extLst>
      <p:ext uri="{BB962C8B-B14F-4D97-AF65-F5344CB8AC3E}">
        <p14:creationId xmlns:p14="http://schemas.microsoft.com/office/powerpoint/2010/main" val="10017310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ChangeArrowheads="1"/>
          </p:cNvSpPr>
          <p:nvPr/>
        </p:nvSpPr>
        <p:spPr bwMode="auto">
          <a:xfrm>
            <a:off x="323850" y="260350"/>
            <a:ext cx="5257800" cy="4318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a:t>
            </a:r>
            <a:r>
              <a:rPr kumimoji="1" lang="zh-CN" altLang="en-US" sz="3600" b="1">
                <a:effectLst>
                  <a:outerShdw blurRad="38100" dist="38100" dir="2700000" algn="tl">
                    <a:srgbClr val="C0C0C0"/>
                  </a:outerShdw>
                </a:effectLst>
              </a:rPr>
              <a:t>．６函数的递归调用</a:t>
            </a:r>
            <a:r>
              <a:rPr kumimoji="1" lang="zh-CN" altLang="en-US" sz="2800"/>
              <a:t> </a:t>
            </a:r>
          </a:p>
        </p:txBody>
      </p:sp>
      <p:sp>
        <p:nvSpPr>
          <p:cNvPr id="1177603" name="Text Box 3"/>
          <p:cNvSpPr txBox="1">
            <a:spLocks noChangeArrowheads="1"/>
          </p:cNvSpPr>
          <p:nvPr/>
        </p:nvSpPr>
        <p:spPr bwMode="auto">
          <a:xfrm>
            <a:off x="468313" y="1196977"/>
            <a:ext cx="8355012" cy="268287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just">
              <a:lnSpc>
                <a:spcPct val="130000"/>
              </a:lnSpc>
              <a:defRPr/>
            </a:pPr>
            <a:r>
              <a:rPr lang="zh-CN" altLang="en-US" sz="3200" b="1">
                <a:solidFill>
                  <a:srgbClr val="006699"/>
                </a:solidFill>
                <a:ea typeface="楷体_GB2312" pitchFamily="49" charset="-122"/>
              </a:rPr>
              <a:t>在调用一个函数的过程中又出现直接或间接地调用该函数本身，称为函数的递归调用。Ｃ语言的特点之一就在于允许函数的递归调用。例如：</a:t>
            </a:r>
          </a:p>
        </p:txBody>
      </p:sp>
      <p:sp>
        <p:nvSpPr>
          <p:cNvPr id="1177604" name="Text Box 4"/>
          <p:cNvSpPr txBox="1">
            <a:spLocks noChangeArrowheads="1"/>
          </p:cNvSpPr>
          <p:nvPr/>
        </p:nvSpPr>
        <p:spPr bwMode="auto">
          <a:xfrm>
            <a:off x="2987677" y="3573465"/>
            <a:ext cx="4608513" cy="277177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2800" b="1"/>
              <a:t>ｉｎｔ </a:t>
            </a:r>
            <a:r>
              <a:rPr lang="zh-CN" altLang="en-US" sz="3200" b="1">
                <a:solidFill>
                  <a:srgbClr val="CC0000"/>
                </a:solidFill>
              </a:rPr>
              <a:t>ｆ（</a:t>
            </a:r>
            <a:r>
              <a:rPr lang="en-US" altLang="zh-CN" sz="3200" b="1">
                <a:solidFill>
                  <a:srgbClr val="CC0000"/>
                </a:solidFill>
              </a:rPr>
              <a:t>int </a:t>
            </a:r>
            <a:r>
              <a:rPr lang="zh-CN" altLang="en-US" sz="3200" b="1">
                <a:solidFill>
                  <a:srgbClr val="CC0000"/>
                </a:solidFill>
              </a:rPr>
              <a:t>ｘ）</a:t>
            </a:r>
          </a:p>
          <a:p>
            <a:pPr algn="l">
              <a:defRPr/>
            </a:pPr>
            <a:r>
              <a:rPr lang="zh-CN" altLang="en-US" sz="2800" b="1"/>
              <a:t>｛</a:t>
            </a:r>
          </a:p>
          <a:p>
            <a:pPr algn="l">
              <a:defRPr/>
            </a:pPr>
            <a:r>
              <a:rPr lang="zh-CN" altLang="en-US" sz="2800" b="1"/>
              <a:t>    ｉｎｔ ｙ，ｚ；</a:t>
            </a:r>
          </a:p>
          <a:p>
            <a:pPr algn="l">
              <a:defRPr/>
            </a:pPr>
            <a:r>
              <a:rPr lang="zh-CN" altLang="en-US" sz="2800" b="1"/>
              <a:t>    ｚ＝ｆ（ｙ）；</a:t>
            </a:r>
          </a:p>
          <a:p>
            <a:pPr algn="l">
              <a:defRPr/>
            </a:pPr>
            <a:r>
              <a:rPr lang="zh-CN" altLang="en-US" sz="2800" b="1"/>
              <a:t>     </a:t>
            </a:r>
            <a:r>
              <a:rPr lang="en-US" altLang="zh-CN" sz="2800" b="1"/>
              <a:t>return</a:t>
            </a:r>
            <a:r>
              <a:rPr lang="zh-CN" altLang="en-US" sz="2800" b="1"/>
              <a:t>（２*ｚ）；</a:t>
            </a:r>
          </a:p>
          <a:p>
            <a:pPr algn="l">
              <a:defRPr/>
            </a:pPr>
            <a:r>
              <a:rPr lang="zh-CN" altLang="en-US" sz="2800" b="1"/>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55</a:t>
            </a:fld>
            <a:endParaRPr lang="zh-CN" altLang="en-US"/>
          </a:p>
        </p:txBody>
      </p:sp>
    </p:spTree>
    <p:extLst>
      <p:ext uri="{BB962C8B-B14F-4D97-AF65-F5344CB8AC3E}">
        <p14:creationId xmlns:p14="http://schemas.microsoft.com/office/powerpoint/2010/main" val="3241449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77602"/>
                                        </p:tgtEl>
                                        <p:attrNameLst>
                                          <p:attrName>style.visibility</p:attrName>
                                        </p:attrNameLst>
                                      </p:cBhvr>
                                      <p:to>
                                        <p:strVal val="visible"/>
                                      </p:to>
                                    </p:set>
                                    <p:anim calcmode="lin" valueType="num">
                                      <p:cBhvr additive="base">
                                        <p:cTn id="7" dur="500" fill="hold"/>
                                        <p:tgtEl>
                                          <p:spTgt spid="1177602"/>
                                        </p:tgtEl>
                                        <p:attrNameLst>
                                          <p:attrName>ppt_x</p:attrName>
                                        </p:attrNameLst>
                                      </p:cBhvr>
                                      <p:tavLst>
                                        <p:tav tm="0">
                                          <p:val>
                                            <p:strVal val="0-#ppt_w/2"/>
                                          </p:val>
                                        </p:tav>
                                        <p:tav tm="100000">
                                          <p:val>
                                            <p:strVal val="#ppt_x"/>
                                          </p:val>
                                        </p:tav>
                                      </p:tavLst>
                                    </p:anim>
                                    <p:anim calcmode="lin" valueType="num">
                                      <p:cBhvr additive="base">
                                        <p:cTn id="8" dur="500" fill="hold"/>
                                        <p:tgtEl>
                                          <p:spTgt spid="11776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7603"/>
                                        </p:tgtEl>
                                        <p:attrNameLst>
                                          <p:attrName>style.visibility</p:attrName>
                                        </p:attrNameLst>
                                      </p:cBhvr>
                                      <p:to>
                                        <p:strVal val="visible"/>
                                      </p:to>
                                    </p:set>
                                    <p:anim calcmode="lin" valueType="num">
                                      <p:cBhvr additive="base">
                                        <p:cTn id="13" dur="500" fill="hold"/>
                                        <p:tgtEl>
                                          <p:spTgt spid="1177603"/>
                                        </p:tgtEl>
                                        <p:attrNameLst>
                                          <p:attrName>ppt_x</p:attrName>
                                        </p:attrNameLst>
                                      </p:cBhvr>
                                      <p:tavLst>
                                        <p:tav tm="0">
                                          <p:val>
                                            <p:strVal val="0-#ppt_w/2"/>
                                          </p:val>
                                        </p:tav>
                                        <p:tav tm="100000">
                                          <p:val>
                                            <p:strVal val="#ppt_x"/>
                                          </p:val>
                                        </p:tav>
                                      </p:tavLst>
                                    </p:anim>
                                    <p:anim calcmode="lin" valueType="num">
                                      <p:cBhvr additive="base">
                                        <p:cTn id="14" dur="500" fill="hold"/>
                                        <p:tgtEl>
                                          <p:spTgt spid="11776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77604"/>
                                        </p:tgtEl>
                                        <p:attrNameLst>
                                          <p:attrName>style.visibility</p:attrName>
                                        </p:attrNameLst>
                                      </p:cBhvr>
                                      <p:to>
                                        <p:strVal val="visible"/>
                                      </p:to>
                                    </p:set>
                                    <p:anim calcmode="lin" valueType="num">
                                      <p:cBhvr additive="base">
                                        <p:cTn id="19" dur="500" fill="hold"/>
                                        <p:tgtEl>
                                          <p:spTgt spid="1177604"/>
                                        </p:tgtEl>
                                        <p:attrNameLst>
                                          <p:attrName>ppt_x</p:attrName>
                                        </p:attrNameLst>
                                      </p:cBhvr>
                                      <p:tavLst>
                                        <p:tav tm="0">
                                          <p:val>
                                            <p:strVal val="0-#ppt_w/2"/>
                                          </p:val>
                                        </p:tav>
                                        <p:tav tm="100000">
                                          <p:val>
                                            <p:strVal val="#ppt_x"/>
                                          </p:val>
                                        </p:tav>
                                      </p:tavLst>
                                    </p:anim>
                                    <p:anim calcmode="lin" valueType="num">
                                      <p:cBhvr additive="base">
                                        <p:cTn id="20" dur="500" fill="hold"/>
                                        <p:tgtEl>
                                          <p:spTgt spid="1177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2" grpId="0"/>
      <p:bldP spid="1177603" grpId="0" animBg="1"/>
      <p:bldP spid="117760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Text Box 2"/>
          <p:cNvSpPr txBox="1">
            <a:spLocks noChangeArrowheads="1"/>
          </p:cNvSpPr>
          <p:nvPr/>
        </p:nvSpPr>
        <p:spPr bwMode="auto">
          <a:xfrm>
            <a:off x="323852" y="2"/>
            <a:ext cx="8424863" cy="2227263"/>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  </a:t>
            </a:r>
            <a:r>
              <a:rPr lang="en-US" altLang="zh-CN" sz="2800" b="1">
                <a:solidFill>
                  <a:schemeClr val="bg1"/>
                </a:solidFill>
              </a:rPr>
              <a:t>8</a:t>
            </a:r>
            <a:r>
              <a:rPr lang="zh-CN" altLang="en-US" sz="2800" b="1">
                <a:solidFill>
                  <a:schemeClr val="bg1"/>
                </a:solidFill>
              </a:rPr>
              <a:t>．７ 有５个人坐在一起，问第５个人多少岁？他说比第４个人大２岁。问第４个人岁数，他说比第３个人大２岁。问第３个人，又说比第２个人大２岁。问第２个人，说比第１个人大２岁。最后问第１个人，他说是１０岁。请问第５个人多大。</a:t>
            </a:r>
            <a:r>
              <a:rPr lang="zh-CN" altLang="en-US" sz="2800"/>
              <a:t> </a:t>
            </a:r>
          </a:p>
        </p:txBody>
      </p:sp>
      <p:sp>
        <p:nvSpPr>
          <p:cNvPr id="1179651" name="Text Box 3"/>
          <p:cNvSpPr txBox="1">
            <a:spLocks noChangeArrowheads="1"/>
          </p:cNvSpPr>
          <p:nvPr/>
        </p:nvSpPr>
        <p:spPr bwMode="auto">
          <a:xfrm>
            <a:off x="538163" y="2636840"/>
            <a:ext cx="8355012" cy="404812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3200" b="1"/>
              <a:t>ａｇｅ（５）＝ａｇｅ（４）＋２</a:t>
            </a:r>
          </a:p>
          <a:p>
            <a:pPr algn="l">
              <a:defRPr/>
            </a:pPr>
            <a:r>
              <a:rPr lang="zh-CN" altLang="en-US" sz="3200" b="1"/>
              <a:t>ａｇｅ（４）＝ａｇｅ（３）＋２</a:t>
            </a:r>
          </a:p>
          <a:p>
            <a:pPr algn="l">
              <a:defRPr/>
            </a:pPr>
            <a:r>
              <a:rPr lang="zh-CN" altLang="en-US" sz="3200" b="1"/>
              <a:t>ａｇｅ（３）＝ａｇｅ（２）＋２</a:t>
            </a:r>
          </a:p>
          <a:p>
            <a:pPr algn="l">
              <a:defRPr/>
            </a:pPr>
            <a:r>
              <a:rPr lang="zh-CN" altLang="en-US" sz="3200" b="1"/>
              <a:t>ａｇｅ（２）＝ａｇｅ（１）＋２</a:t>
            </a:r>
          </a:p>
          <a:p>
            <a:pPr algn="l">
              <a:defRPr/>
            </a:pPr>
            <a:r>
              <a:rPr lang="zh-CN" altLang="en-US" sz="3200" b="1"/>
              <a:t>ａｇｅ（１）＝１０</a:t>
            </a:r>
          </a:p>
          <a:p>
            <a:pPr algn="l">
              <a:defRPr/>
            </a:pPr>
            <a:r>
              <a:rPr lang="zh-CN" altLang="en-US" sz="3200" b="1">
                <a:solidFill>
                  <a:srgbClr val="008000"/>
                </a:solidFill>
              </a:rPr>
              <a:t>可以用数学公式表述如下：</a:t>
            </a:r>
          </a:p>
          <a:p>
            <a:pPr algn="l">
              <a:defRPr/>
            </a:pPr>
            <a:r>
              <a:rPr lang="zh-CN" altLang="en-US" sz="3200" b="1"/>
              <a:t>ａｇｅ（ｎ）＝１０                      （ｎ＝１）</a:t>
            </a:r>
          </a:p>
          <a:p>
            <a:pPr algn="l">
              <a:defRPr/>
            </a:pPr>
            <a:r>
              <a:rPr lang="zh-CN" altLang="en-US" sz="3200" b="1"/>
              <a:t>ａｇｅ（ｎ－１）＋２         （ｎ＞１</a:t>
            </a:r>
            <a:r>
              <a:rPr lang="zh-CN" altLang="en-US" sz="2800" b="1"/>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56</a:t>
            </a:fld>
            <a:endParaRPr lang="zh-CN" altLang="en-US"/>
          </a:p>
        </p:txBody>
      </p:sp>
    </p:spTree>
    <p:extLst>
      <p:ext uri="{BB962C8B-B14F-4D97-AF65-F5344CB8AC3E}">
        <p14:creationId xmlns:p14="http://schemas.microsoft.com/office/powerpoint/2010/main" val="4258472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79650"/>
                                        </p:tgtEl>
                                        <p:attrNameLst>
                                          <p:attrName>style.visibility</p:attrName>
                                        </p:attrNameLst>
                                      </p:cBhvr>
                                      <p:to>
                                        <p:strVal val="visible"/>
                                      </p:to>
                                    </p:set>
                                    <p:anim calcmode="lin" valueType="num">
                                      <p:cBhvr additive="base">
                                        <p:cTn id="7" dur="500" fill="hold"/>
                                        <p:tgtEl>
                                          <p:spTgt spid="1179650"/>
                                        </p:tgtEl>
                                        <p:attrNameLst>
                                          <p:attrName>ppt_x</p:attrName>
                                        </p:attrNameLst>
                                      </p:cBhvr>
                                      <p:tavLst>
                                        <p:tav tm="0">
                                          <p:val>
                                            <p:strVal val="0-#ppt_w/2"/>
                                          </p:val>
                                        </p:tav>
                                        <p:tav tm="100000">
                                          <p:val>
                                            <p:strVal val="#ppt_x"/>
                                          </p:val>
                                        </p:tav>
                                      </p:tavLst>
                                    </p:anim>
                                    <p:anim calcmode="lin" valueType="num">
                                      <p:cBhvr additive="base">
                                        <p:cTn id="8" dur="500" fill="hold"/>
                                        <p:tgtEl>
                                          <p:spTgt spid="11796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9651"/>
                                        </p:tgtEl>
                                        <p:attrNameLst>
                                          <p:attrName>style.visibility</p:attrName>
                                        </p:attrNameLst>
                                      </p:cBhvr>
                                      <p:to>
                                        <p:strVal val="visible"/>
                                      </p:to>
                                    </p:set>
                                    <p:anim calcmode="lin" valueType="num">
                                      <p:cBhvr additive="base">
                                        <p:cTn id="13" dur="500" fill="hold"/>
                                        <p:tgtEl>
                                          <p:spTgt spid="1179651"/>
                                        </p:tgtEl>
                                        <p:attrNameLst>
                                          <p:attrName>ppt_x</p:attrName>
                                        </p:attrNameLst>
                                      </p:cBhvr>
                                      <p:tavLst>
                                        <p:tav tm="0">
                                          <p:val>
                                            <p:strVal val="0-#ppt_w/2"/>
                                          </p:val>
                                        </p:tav>
                                        <p:tav tm="100000">
                                          <p:val>
                                            <p:strVal val="#ppt_x"/>
                                          </p:val>
                                        </p:tav>
                                      </p:tavLst>
                                    </p:anim>
                                    <p:anim calcmode="lin" valueType="num">
                                      <p:cBhvr additive="base">
                                        <p:cTn id="14" dur="500" fill="hold"/>
                                        <p:tgtEl>
                                          <p:spTgt spid="11796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0" grpId="0" animBg="1" autoUpdateAnimBg="0"/>
      <p:bldP spid="117965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Text Box 2"/>
          <p:cNvSpPr txBox="1">
            <a:spLocks noChangeArrowheads="1"/>
          </p:cNvSpPr>
          <p:nvPr/>
        </p:nvSpPr>
        <p:spPr bwMode="auto">
          <a:xfrm>
            <a:off x="215902" y="404813"/>
            <a:ext cx="8748713" cy="5700712"/>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p>
            <a:pPr algn="l">
              <a:defRPr/>
            </a:pPr>
            <a:r>
              <a:rPr lang="zh-CN" altLang="en-US" sz="2800" b="1"/>
              <a:t>可以用一个函数来描述上述递归过程：</a:t>
            </a:r>
          </a:p>
          <a:p>
            <a:pPr algn="l">
              <a:defRPr/>
            </a:pPr>
            <a:r>
              <a:rPr lang="en-US" altLang="zh-CN" sz="2800" b="1"/>
              <a:t>int </a:t>
            </a:r>
            <a:r>
              <a:rPr lang="en-US" altLang="zh-CN" sz="2800" b="1">
                <a:solidFill>
                  <a:srgbClr val="CC0000"/>
                </a:solidFill>
              </a:rPr>
              <a:t>age</a:t>
            </a:r>
            <a:r>
              <a:rPr lang="zh-CN" altLang="en-US" sz="2800" b="1"/>
              <a:t>（</a:t>
            </a:r>
            <a:r>
              <a:rPr lang="en-US" altLang="zh-CN" sz="2800" b="1"/>
              <a:t>int </a:t>
            </a:r>
            <a:r>
              <a:rPr lang="zh-CN" altLang="en-US" sz="2800" b="1"/>
              <a:t>ｎ）        </a:t>
            </a:r>
            <a:r>
              <a:rPr lang="zh-CN" altLang="en-US" sz="2800" b="1">
                <a:solidFill>
                  <a:srgbClr val="008000"/>
                </a:solidFill>
              </a:rPr>
              <a:t>／*求年龄的递归函数*／</a:t>
            </a:r>
          </a:p>
          <a:p>
            <a:pPr algn="l">
              <a:defRPr/>
            </a:pPr>
            <a:r>
              <a:rPr lang="zh-CN" altLang="en-US" sz="2800" b="1"/>
              <a:t> </a:t>
            </a:r>
            <a:r>
              <a:rPr lang="en-US" altLang="zh-CN" sz="2800" b="1"/>
              <a:t>{  int </a:t>
            </a:r>
            <a:r>
              <a:rPr lang="zh-CN" altLang="en-US" sz="2800" b="1"/>
              <a:t>ｃ； </a:t>
            </a:r>
            <a:r>
              <a:rPr lang="zh-CN" altLang="en-US" sz="2800" b="1">
                <a:solidFill>
                  <a:srgbClr val="008000"/>
                </a:solidFill>
              </a:rPr>
              <a:t>／* ｃ用作存放函数的返回值的变量 *／</a:t>
            </a:r>
          </a:p>
          <a:p>
            <a:pPr algn="l">
              <a:defRPr/>
            </a:pPr>
            <a:r>
              <a:rPr lang="zh-CN" altLang="en-US" sz="2800" b="1"/>
              <a:t>    </a:t>
            </a:r>
            <a:r>
              <a:rPr lang="en-US" altLang="zh-CN" sz="2800" b="1"/>
              <a:t>if</a:t>
            </a:r>
            <a:r>
              <a:rPr lang="zh-CN" altLang="en-US" sz="2800" b="1"/>
              <a:t>（ｎ＝＝１） ｃ＝１０；</a:t>
            </a:r>
          </a:p>
          <a:p>
            <a:pPr algn="l">
              <a:defRPr/>
            </a:pPr>
            <a:r>
              <a:rPr lang="zh-CN" altLang="en-US" sz="2800" b="1"/>
              <a:t>       </a:t>
            </a:r>
            <a:r>
              <a:rPr lang="en-US" altLang="zh-CN" sz="2800" b="1"/>
              <a:t>else  </a:t>
            </a:r>
            <a:r>
              <a:rPr lang="zh-CN" altLang="en-US" sz="2800" b="1"/>
              <a:t>ｃ＝ａｇｅ（ｎ－１）＋２；</a:t>
            </a:r>
          </a:p>
          <a:p>
            <a:pPr algn="l">
              <a:defRPr/>
            </a:pPr>
            <a:r>
              <a:rPr lang="zh-CN" altLang="en-US" sz="2800" b="1"/>
              <a:t>   </a:t>
            </a:r>
            <a:r>
              <a:rPr lang="en-US" altLang="zh-CN" sz="2800" b="1"/>
              <a:t>return</a:t>
            </a:r>
            <a:r>
              <a:rPr lang="zh-CN" altLang="en-US" sz="2800" b="1"/>
              <a:t>（ｃ）；</a:t>
            </a:r>
          </a:p>
          <a:p>
            <a:pPr algn="l">
              <a:defRPr/>
            </a:pPr>
            <a:r>
              <a:rPr lang="zh-CN" altLang="en-US" sz="2800" b="1"/>
              <a:t>｝</a:t>
            </a:r>
          </a:p>
          <a:p>
            <a:pPr algn="l">
              <a:defRPr/>
            </a:pPr>
            <a:r>
              <a:rPr lang="zh-CN" altLang="en-US" sz="2800" b="1"/>
              <a:t>用一个主函数调用</a:t>
            </a:r>
            <a:r>
              <a:rPr lang="en-US" altLang="zh-CN" sz="2800" b="1"/>
              <a:t>age</a:t>
            </a:r>
            <a:r>
              <a:rPr lang="zh-CN" altLang="en-US" sz="2800" b="1"/>
              <a:t>函数，求得第</a:t>
            </a:r>
            <a:r>
              <a:rPr lang="en-US" altLang="zh-CN" sz="2800" b="1"/>
              <a:t>5</a:t>
            </a:r>
            <a:r>
              <a:rPr lang="zh-CN" altLang="en-US" sz="2800" b="1"/>
              <a:t>人的年龄。</a:t>
            </a:r>
          </a:p>
          <a:p>
            <a:pPr algn="l">
              <a:defRPr/>
            </a:pPr>
            <a:r>
              <a:rPr lang="en-US" altLang="zh-CN" sz="2800" b="1"/>
              <a:t>#include &lt;stdio.h&gt;</a:t>
            </a:r>
          </a:p>
          <a:p>
            <a:pPr algn="l">
              <a:defRPr/>
            </a:pPr>
            <a:r>
              <a:rPr lang="en-US" altLang="zh-CN" sz="2800" b="1"/>
              <a:t>void </a:t>
            </a:r>
            <a:r>
              <a:rPr lang="en-US" altLang="zh-CN" sz="2800" b="1">
                <a:solidFill>
                  <a:srgbClr val="CC0000"/>
                </a:solidFill>
              </a:rPr>
              <a:t>main</a:t>
            </a:r>
            <a:r>
              <a:rPr lang="zh-CN" altLang="en-US" sz="2800" b="1"/>
              <a:t>（）</a:t>
            </a:r>
          </a:p>
          <a:p>
            <a:pPr algn="l">
              <a:defRPr/>
            </a:pPr>
            <a:r>
              <a:rPr lang="zh-CN" altLang="en-US" sz="2800" b="1"/>
              <a:t>      ｛</a:t>
            </a:r>
          </a:p>
          <a:p>
            <a:pPr algn="l">
              <a:defRPr/>
            </a:pPr>
            <a:r>
              <a:rPr lang="zh-CN" altLang="en-US" sz="2800" b="1"/>
              <a:t>       ｐｒｉｎｔｆ（</a:t>
            </a:r>
            <a:r>
              <a:rPr lang="en-US" altLang="zh-CN" sz="2800" b="1"/>
              <a:t>″</a:t>
            </a:r>
            <a:r>
              <a:rPr lang="zh-CN" altLang="en-US" sz="2800" b="1"/>
              <a:t>％ｄ</a:t>
            </a:r>
            <a:r>
              <a:rPr lang="en-US" altLang="zh-CN" sz="2800" b="1"/>
              <a:t>″</a:t>
            </a:r>
            <a:r>
              <a:rPr lang="zh-CN" altLang="en-US" sz="2800" b="1"/>
              <a:t>，ａｇｅ（５））；</a:t>
            </a:r>
          </a:p>
          <a:p>
            <a:pPr algn="l">
              <a:defRPr/>
            </a:pPr>
            <a:r>
              <a:rPr lang="zh-CN" altLang="en-US" sz="2800" b="1"/>
              <a:t>｝</a:t>
            </a:r>
            <a:r>
              <a:rPr lang="zh-CN" altLang="en-US" sz="2800"/>
              <a:t> </a:t>
            </a:r>
          </a:p>
        </p:txBody>
      </p:sp>
      <p:sp>
        <p:nvSpPr>
          <p:cNvPr id="1180675" name="Text Box 3"/>
          <p:cNvSpPr txBox="1">
            <a:spLocks noChangeArrowheads="1"/>
          </p:cNvSpPr>
          <p:nvPr/>
        </p:nvSpPr>
        <p:spPr bwMode="auto">
          <a:xfrm>
            <a:off x="5795963" y="4005263"/>
            <a:ext cx="3078162" cy="1104900"/>
          </a:xfrm>
          <a:prstGeom prst="rect">
            <a:avLst/>
          </a:prstGeom>
          <a:solidFill>
            <a:srgbClr val="EDFFED"/>
          </a:solidFill>
          <a:ln w="38100">
            <a:solidFill>
              <a:srgbClr val="000080"/>
            </a:solidFill>
            <a:miter lim="800000"/>
            <a:headEnd/>
            <a:tailEnd/>
          </a:ln>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t>运行结果如下：</a:t>
            </a:r>
          </a:p>
          <a:p>
            <a:pPr algn="l" eaLnBrk="1" hangingPunct="1"/>
            <a:r>
              <a:rPr lang="zh-CN" altLang="en-US" sz="3200" b="1"/>
              <a:t>１８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57</a:t>
            </a:fld>
            <a:endParaRPr lang="zh-CN" altLang="en-US"/>
          </a:p>
        </p:txBody>
      </p:sp>
    </p:spTree>
    <p:extLst>
      <p:ext uri="{BB962C8B-B14F-4D97-AF65-F5344CB8AC3E}">
        <p14:creationId xmlns:p14="http://schemas.microsoft.com/office/powerpoint/2010/main" val="2474073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80674"/>
                                        </p:tgtEl>
                                        <p:attrNameLst>
                                          <p:attrName>style.visibility</p:attrName>
                                        </p:attrNameLst>
                                      </p:cBhvr>
                                      <p:to>
                                        <p:strVal val="visible"/>
                                      </p:to>
                                    </p:set>
                                    <p:animEffect transition="in" filter="checkerboard(across)">
                                      <p:cBhvr>
                                        <p:cTn id="7" dur="1000"/>
                                        <p:tgtEl>
                                          <p:spTgt spid="1180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80675"/>
                                        </p:tgtEl>
                                        <p:attrNameLst>
                                          <p:attrName>style.visibility</p:attrName>
                                        </p:attrNameLst>
                                      </p:cBhvr>
                                      <p:to>
                                        <p:strVal val="visible"/>
                                      </p:to>
                                    </p:set>
                                    <p:anim calcmode="lin" valueType="num">
                                      <p:cBhvr additive="base">
                                        <p:cTn id="12" dur="500" fill="hold"/>
                                        <p:tgtEl>
                                          <p:spTgt spid="1180675"/>
                                        </p:tgtEl>
                                        <p:attrNameLst>
                                          <p:attrName>ppt_x</p:attrName>
                                        </p:attrNameLst>
                                      </p:cBhvr>
                                      <p:tavLst>
                                        <p:tav tm="0">
                                          <p:val>
                                            <p:strVal val="1+#ppt_w/2"/>
                                          </p:val>
                                        </p:tav>
                                        <p:tav tm="100000">
                                          <p:val>
                                            <p:strVal val="#ppt_x"/>
                                          </p:val>
                                        </p:tav>
                                      </p:tavLst>
                                    </p:anim>
                                    <p:anim calcmode="lin" valueType="num">
                                      <p:cBhvr additive="base">
                                        <p:cTn id="13" dur="500" fill="hold"/>
                                        <p:tgtEl>
                                          <p:spTgt spid="11806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4" grpId="0" animBg="1" autoUpdateAnimBg="0"/>
      <p:bldP spid="1180675"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Text Box 2"/>
          <p:cNvSpPr txBox="1">
            <a:spLocks noChangeArrowheads="1"/>
          </p:cNvSpPr>
          <p:nvPr/>
        </p:nvSpPr>
        <p:spPr bwMode="auto">
          <a:xfrm>
            <a:off x="323850" y="0"/>
            <a:ext cx="5780088" cy="6413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a:solidFill>
                  <a:schemeClr val="bg1"/>
                </a:solidFill>
                <a:latin typeface="宋体" panose="02010600030101010101" pitchFamily="2" charset="-122"/>
              </a:rPr>
              <a:t>例　</a:t>
            </a:r>
            <a:r>
              <a:rPr lang="en-US" altLang="zh-CN" sz="3600" b="1">
                <a:solidFill>
                  <a:schemeClr val="bg1"/>
                </a:solidFill>
                <a:latin typeface="宋体" panose="02010600030101010101" pitchFamily="2" charset="-122"/>
              </a:rPr>
              <a:t>8.</a:t>
            </a:r>
            <a:r>
              <a:rPr lang="zh-CN" altLang="en-US" sz="3600" b="1">
                <a:solidFill>
                  <a:schemeClr val="bg1"/>
                </a:solidFill>
                <a:latin typeface="宋体" panose="02010600030101010101" pitchFamily="2" charset="-122"/>
              </a:rPr>
              <a:t>８用递归方法求ｎ！</a:t>
            </a:r>
            <a:r>
              <a:rPr lang="zh-CN" altLang="en-US" sz="2800"/>
              <a:t> </a:t>
            </a:r>
          </a:p>
        </p:txBody>
      </p:sp>
      <p:sp>
        <p:nvSpPr>
          <p:cNvPr id="1181699" name="Text Box 3"/>
          <p:cNvSpPr txBox="1">
            <a:spLocks noChangeArrowheads="1"/>
          </p:cNvSpPr>
          <p:nvPr/>
        </p:nvSpPr>
        <p:spPr bwMode="auto">
          <a:xfrm>
            <a:off x="539752" y="1125540"/>
            <a:ext cx="8355013" cy="399097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40000"/>
              </a:lnSpc>
              <a:defRPr/>
            </a:pPr>
            <a:r>
              <a:rPr lang="zh-CN" altLang="en-US" sz="3600" b="1"/>
              <a:t>求ｎ！也可以用递归方法，即５！等于４！</a:t>
            </a:r>
            <a:r>
              <a:rPr lang="en-US" altLang="zh-CN" sz="3600" b="1"/>
              <a:t>×</a:t>
            </a:r>
            <a:r>
              <a:rPr lang="zh-CN" altLang="en-US" sz="3600" b="1"/>
              <a:t>５，而４！＝３！</a:t>
            </a:r>
            <a:r>
              <a:rPr lang="en-US" altLang="zh-CN" sz="3600" b="1"/>
              <a:t>×</a:t>
            </a:r>
            <a:r>
              <a:rPr lang="zh-CN" altLang="en-US" sz="3600" b="1"/>
              <a:t>４</a:t>
            </a:r>
            <a:r>
              <a:rPr lang="en-US" altLang="zh-CN" sz="3600" b="1"/>
              <a:t>…</a:t>
            </a:r>
            <a:r>
              <a:rPr lang="zh-CN" altLang="en-US" sz="3600" b="1"/>
              <a:t>１！＝１。可用下面的递归公式表示：</a:t>
            </a:r>
          </a:p>
          <a:p>
            <a:pPr algn="l">
              <a:lnSpc>
                <a:spcPct val="140000"/>
              </a:lnSpc>
              <a:defRPr/>
            </a:pPr>
            <a:r>
              <a:rPr lang="zh-CN" altLang="en-US" sz="3600" b="1"/>
              <a:t> </a:t>
            </a:r>
            <a:r>
              <a:rPr lang="zh-CN" altLang="en-US" sz="3600" b="1">
                <a:solidFill>
                  <a:srgbClr val="006699"/>
                </a:solidFill>
              </a:rPr>
              <a:t>ｎ！＝１                      （ｎ＝０，１）</a:t>
            </a:r>
          </a:p>
          <a:p>
            <a:pPr algn="l">
              <a:lnSpc>
                <a:spcPct val="140000"/>
              </a:lnSpc>
              <a:defRPr/>
            </a:pPr>
            <a:r>
              <a:rPr lang="zh-CN" altLang="en-US" sz="3600" b="1">
                <a:solidFill>
                  <a:srgbClr val="006699"/>
                </a:solidFill>
              </a:rPr>
              <a:t> ｎ</a:t>
            </a:r>
            <a:r>
              <a:rPr lang="en-US" altLang="zh-CN" sz="3600" b="1">
                <a:solidFill>
                  <a:srgbClr val="006699"/>
                </a:solidFill>
              </a:rPr>
              <a:t>·</a:t>
            </a:r>
            <a:r>
              <a:rPr lang="zh-CN" altLang="en-US" sz="3600" b="1">
                <a:solidFill>
                  <a:srgbClr val="006699"/>
                </a:solidFill>
              </a:rPr>
              <a:t>（ｎ－１）！          （ｎ＞１）</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58</a:t>
            </a:fld>
            <a:endParaRPr lang="zh-CN" altLang="en-US"/>
          </a:p>
        </p:txBody>
      </p:sp>
    </p:spTree>
    <p:extLst>
      <p:ext uri="{BB962C8B-B14F-4D97-AF65-F5344CB8AC3E}">
        <p14:creationId xmlns:p14="http://schemas.microsoft.com/office/powerpoint/2010/main" val="2167710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1698"/>
                                        </p:tgtEl>
                                        <p:attrNameLst>
                                          <p:attrName>style.visibility</p:attrName>
                                        </p:attrNameLst>
                                      </p:cBhvr>
                                      <p:to>
                                        <p:strVal val="visible"/>
                                      </p:to>
                                    </p:set>
                                    <p:anim calcmode="lin" valueType="num">
                                      <p:cBhvr additive="base">
                                        <p:cTn id="7" dur="500" fill="hold"/>
                                        <p:tgtEl>
                                          <p:spTgt spid="1181698"/>
                                        </p:tgtEl>
                                        <p:attrNameLst>
                                          <p:attrName>ppt_x</p:attrName>
                                        </p:attrNameLst>
                                      </p:cBhvr>
                                      <p:tavLst>
                                        <p:tav tm="0">
                                          <p:val>
                                            <p:strVal val="0-#ppt_w/2"/>
                                          </p:val>
                                        </p:tav>
                                        <p:tav tm="100000">
                                          <p:val>
                                            <p:strVal val="#ppt_x"/>
                                          </p:val>
                                        </p:tav>
                                      </p:tavLst>
                                    </p:anim>
                                    <p:anim calcmode="lin" valueType="num">
                                      <p:cBhvr additive="base">
                                        <p:cTn id="8" dur="500" fill="hold"/>
                                        <p:tgtEl>
                                          <p:spTgt spid="11816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1699"/>
                                        </p:tgtEl>
                                        <p:attrNameLst>
                                          <p:attrName>style.visibility</p:attrName>
                                        </p:attrNameLst>
                                      </p:cBhvr>
                                      <p:to>
                                        <p:strVal val="visible"/>
                                      </p:to>
                                    </p:set>
                                    <p:anim calcmode="lin" valueType="num">
                                      <p:cBhvr additive="base">
                                        <p:cTn id="13" dur="500" fill="hold"/>
                                        <p:tgtEl>
                                          <p:spTgt spid="1181699"/>
                                        </p:tgtEl>
                                        <p:attrNameLst>
                                          <p:attrName>ppt_x</p:attrName>
                                        </p:attrNameLst>
                                      </p:cBhvr>
                                      <p:tavLst>
                                        <p:tav tm="0">
                                          <p:val>
                                            <p:strVal val="0-#ppt_w/2"/>
                                          </p:val>
                                        </p:tav>
                                        <p:tav tm="100000">
                                          <p:val>
                                            <p:strVal val="#ppt_x"/>
                                          </p:val>
                                        </p:tav>
                                      </p:tavLst>
                                    </p:anim>
                                    <p:anim calcmode="lin" valueType="num">
                                      <p:cBhvr additive="base">
                                        <p:cTn id="14" dur="500" fill="hold"/>
                                        <p:tgtEl>
                                          <p:spTgt spid="1181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698" grpId="0" animBg="1"/>
      <p:bldP spid="118169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Text Box 2"/>
          <p:cNvSpPr txBox="1">
            <a:spLocks noChangeArrowheads="1"/>
          </p:cNvSpPr>
          <p:nvPr/>
        </p:nvSpPr>
        <p:spPr bwMode="auto">
          <a:xfrm>
            <a:off x="323850" y="242890"/>
            <a:ext cx="8497888" cy="6574107"/>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sz="3200" b="1">
                <a:solidFill>
                  <a:srgbClr val="E5F5FF"/>
                </a:solidFill>
                <a:latin typeface="宋体" panose="02010600030101010101" pitchFamily="2" charset="-122"/>
              </a:rPr>
              <a:t>例  </a:t>
            </a:r>
            <a:r>
              <a:rPr lang="en-US" altLang="zh-CN" sz="3200" b="1">
                <a:solidFill>
                  <a:srgbClr val="E5F5FF"/>
                </a:solidFill>
                <a:latin typeface="宋体" panose="02010600030101010101" pitchFamily="2" charset="-122"/>
              </a:rPr>
              <a:t>8.</a:t>
            </a:r>
            <a:r>
              <a:rPr lang="zh-CN" altLang="en-US" sz="3200" b="1">
                <a:solidFill>
                  <a:srgbClr val="E5F5FF"/>
                </a:solidFill>
                <a:latin typeface="宋体" panose="02010600030101010101" pitchFamily="2" charset="-122"/>
              </a:rPr>
              <a:t>９</a:t>
            </a:r>
            <a:r>
              <a:rPr lang="zh-CN" altLang="en-US" sz="3200" b="1">
                <a:solidFill>
                  <a:schemeClr val="bg1"/>
                </a:solidFill>
                <a:latin typeface="宋体" panose="02010600030101010101" pitchFamily="2" charset="-122"/>
              </a:rPr>
              <a:t> </a:t>
            </a:r>
            <a:r>
              <a:rPr lang="zh-CN" altLang="en-US" sz="3600" b="1">
                <a:solidFill>
                  <a:schemeClr val="accent1"/>
                </a:solidFill>
                <a:latin typeface="宋体" panose="02010600030101010101" pitchFamily="2" charset="-122"/>
              </a:rPr>
              <a:t>Ｈａｎｏｉ（汉诺）塔问题</a:t>
            </a:r>
            <a:r>
              <a:rPr lang="zh-CN" altLang="en-US" sz="3200" b="1">
                <a:solidFill>
                  <a:schemeClr val="bg1"/>
                </a:solidFill>
                <a:latin typeface="宋体" panose="02010600030101010101" pitchFamily="2" charset="-122"/>
              </a:rPr>
              <a:t>。这是一个古典的数学问题，是一个用递归方法解题的典型例子。问题是这样的：古代有一个梵塔，塔内有</a:t>
            </a:r>
            <a:r>
              <a:rPr lang="en-US" altLang="zh-CN" sz="3200" b="1">
                <a:solidFill>
                  <a:schemeClr val="bg1"/>
                </a:solidFill>
                <a:latin typeface="宋体" panose="02010600030101010101" pitchFamily="2" charset="-122"/>
              </a:rPr>
              <a:t>3</a:t>
            </a:r>
            <a:r>
              <a:rPr lang="zh-CN" altLang="en-US" sz="3200" b="1">
                <a:solidFill>
                  <a:schemeClr val="bg1"/>
                </a:solidFill>
                <a:latin typeface="宋体" panose="02010600030101010101" pitchFamily="2" charset="-122"/>
              </a:rPr>
              <a:t>个座</a:t>
            </a:r>
            <a:r>
              <a:rPr lang="en-US" altLang="zh-CN" sz="3200" b="1">
                <a:solidFill>
                  <a:schemeClr val="bg1"/>
                </a:solidFill>
                <a:latin typeface="宋体" panose="02010600030101010101" pitchFamily="2" charset="-122"/>
              </a:rPr>
              <a:t>A</a:t>
            </a:r>
            <a:r>
              <a:rPr lang="zh-CN" altLang="en-US" sz="3200" b="1">
                <a:solidFill>
                  <a:schemeClr val="bg1"/>
                </a:solidFill>
                <a:latin typeface="宋体" panose="02010600030101010101" pitchFamily="2" charset="-122"/>
              </a:rPr>
              <a:t>、</a:t>
            </a:r>
            <a:r>
              <a:rPr lang="en-US" altLang="zh-CN" sz="3200" b="1">
                <a:solidFill>
                  <a:schemeClr val="bg1"/>
                </a:solidFill>
                <a:latin typeface="宋体" panose="02010600030101010101" pitchFamily="2" charset="-122"/>
              </a:rPr>
              <a:t>B</a:t>
            </a:r>
            <a:r>
              <a:rPr lang="zh-CN" altLang="en-US" sz="3200" b="1">
                <a:solidFill>
                  <a:schemeClr val="bg1"/>
                </a:solidFill>
                <a:latin typeface="宋体" panose="02010600030101010101" pitchFamily="2" charset="-122"/>
              </a:rPr>
              <a:t>、</a:t>
            </a:r>
            <a:r>
              <a:rPr lang="en-US" altLang="zh-CN" sz="3200" b="1">
                <a:solidFill>
                  <a:schemeClr val="bg1"/>
                </a:solidFill>
                <a:latin typeface="宋体" panose="02010600030101010101" pitchFamily="2" charset="-122"/>
              </a:rPr>
              <a:t>C</a:t>
            </a:r>
            <a:r>
              <a:rPr lang="zh-CN" altLang="en-US" sz="3200" b="1">
                <a:solidFill>
                  <a:schemeClr val="bg1"/>
                </a:solidFill>
                <a:latin typeface="宋体" panose="02010600030101010101" pitchFamily="2" charset="-122"/>
              </a:rPr>
              <a:t>，开始时Ａ座上有６４个盘子，盘子大小不等，大的在下，小的在上（见图</a:t>
            </a:r>
            <a:r>
              <a:rPr lang="en-US" altLang="zh-CN" sz="3200" b="1">
                <a:solidFill>
                  <a:schemeClr val="bg1"/>
                </a:solidFill>
                <a:latin typeface="宋体" panose="02010600030101010101" pitchFamily="2" charset="-122"/>
              </a:rPr>
              <a:t>8</a:t>
            </a:r>
            <a:r>
              <a:rPr lang="zh-CN" altLang="en-US" sz="3200" b="1">
                <a:solidFill>
                  <a:schemeClr val="bg1"/>
                </a:solidFill>
                <a:latin typeface="宋体" panose="02010600030101010101" pitchFamily="2" charset="-122"/>
              </a:rPr>
              <a:t>．１３）。有一个老和尚想把这６４个盘子从Ａ座移到Ｃ座，但每次只允许移动一个盘，且在移动过程中在</a:t>
            </a:r>
            <a:r>
              <a:rPr lang="en-US" altLang="zh-CN" sz="3200" b="1">
                <a:solidFill>
                  <a:schemeClr val="bg1"/>
                </a:solidFill>
                <a:latin typeface="宋体" panose="02010600030101010101" pitchFamily="2" charset="-122"/>
              </a:rPr>
              <a:t>3</a:t>
            </a:r>
            <a:r>
              <a:rPr lang="zh-CN" altLang="en-US" sz="3200" b="1">
                <a:solidFill>
                  <a:schemeClr val="bg1"/>
                </a:solidFill>
                <a:latin typeface="宋体" panose="02010600030101010101" pitchFamily="2" charset="-122"/>
              </a:rPr>
              <a:t>个座上都始终保持大盘在下，小盘在上。在移动过程中可以利用Ｂ座，要求编程序打印出移动的步骤。</a:t>
            </a:r>
            <a:r>
              <a:rPr lang="zh-CN" altLang="en-US" sz="2800">
                <a:solidFill>
                  <a:schemeClr val="bg1"/>
                </a:solidFill>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59</a:t>
            </a:fld>
            <a:endParaRPr lang="zh-CN" altLang="en-US"/>
          </a:p>
        </p:txBody>
      </p:sp>
    </p:spTree>
    <p:extLst>
      <p:ext uri="{BB962C8B-B14F-4D97-AF65-F5344CB8AC3E}">
        <p14:creationId xmlns:p14="http://schemas.microsoft.com/office/powerpoint/2010/main" val="219048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2722"/>
                                        </p:tgtEl>
                                        <p:attrNameLst>
                                          <p:attrName>style.visibility</p:attrName>
                                        </p:attrNameLst>
                                      </p:cBhvr>
                                      <p:to>
                                        <p:strVal val="visible"/>
                                      </p:to>
                                    </p:set>
                                    <p:anim calcmode="lin" valueType="num">
                                      <p:cBhvr additive="base">
                                        <p:cTn id="7" dur="500" fill="hold"/>
                                        <p:tgtEl>
                                          <p:spTgt spid="1182722"/>
                                        </p:tgtEl>
                                        <p:attrNameLst>
                                          <p:attrName>ppt_x</p:attrName>
                                        </p:attrNameLst>
                                      </p:cBhvr>
                                      <p:tavLst>
                                        <p:tav tm="0">
                                          <p:val>
                                            <p:strVal val="0-#ppt_w/2"/>
                                          </p:val>
                                        </p:tav>
                                        <p:tav tm="100000">
                                          <p:val>
                                            <p:strVal val="#ppt_x"/>
                                          </p:val>
                                        </p:tav>
                                      </p:tavLst>
                                    </p:anim>
                                    <p:anim calcmode="lin" valueType="num">
                                      <p:cBhvr additive="base">
                                        <p:cTn id="8" dur="500" fill="hold"/>
                                        <p:tgtEl>
                                          <p:spTgt spid="1182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ChangeArrowheads="1"/>
          </p:cNvSpPr>
          <p:nvPr/>
        </p:nvSpPr>
        <p:spPr bwMode="auto">
          <a:xfrm>
            <a:off x="228600" y="762000"/>
            <a:ext cx="8610600" cy="5105400"/>
          </a:xfrm>
          <a:prstGeom prst="rect">
            <a:avLst/>
          </a:prstGeom>
          <a:solidFill>
            <a:schemeClr val="bg1"/>
          </a:solidFill>
          <a:ln w="28575">
            <a:solidFill>
              <a:schemeClr val="accent2"/>
            </a:solidFill>
            <a:miter lim="800000"/>
            <a:headEnd/>
            <a:tailEnd/>
          </a:ln>
          <a:effectLst/>
        </p:spPr>
        <p:txBody>
          <a:bodyPr/>
          <a:lstStyle/>
          <a:p>
            <a:pPr marL="342900" indent="-342900" algn="just" defTabSz="762000" eaLnBrk="0" hangingPunct="0">
              <a:spcBef>
                <a:spcPct val="20000"/>
              </a:spcBef>
              <a:defRPr/>
            </a:pPr>
            <a:r>
              <a:rPr kumimoji="1" lang="en-US" altLang="zh-CN" sz="2400">
                <a:solidFill>
                  <a:srgbClr val="000099"/>
                </a:solidFill>
                <a:effectLst>
                  <a:outerShdw blurRad="38100" dist="38100" dir="2700000" algn="tl">
                    <a:srgbClr val="C0C0C0"/>
                  </a:outerShdw>
                </a:effectLst>
                <a:latin typeface="宋体" pitchFamily="2" charset="-122"/>
              </a:rPr>
              <a:t> </a:t>
            </a:r>
            <a:r>
              <a:rPr kumimoji="1" lang="zh-CN" altLang="en-US" sz="3600" b="1">
                <a:effectLst>
                  <a:outerShdw blurRad="38100" dist="38100" dir="2700000" algn="tl">
                    <a:srgbClr val="C0C0C0"/>
                  </a:outerShdw>
                </a:effectLst>
                <a:latin typeface="宋体" pitchFamily="2" charset="-122"/>
              </a:rPr>
              <a:t>说明：</a:t>
            </a:r>
          </a:p>
          <a:p>
            <a:pPr marL="342900" indent="-342900" algn="just" defTabSz="762000" eaLnBrk="0" hangingPunct="0">
              <a:lnSpc>
                <a:spcPct val="120000"/>
              </a:lnSpc>
              <a:spcBef>
                <a:spcPct val="20000"/>
              </a:spcBef>
              <a:defRPr/>
            </a:pPr>
            <a:r>
              <a:rPr kumimoji="1" lang="zh-CN" altLang="en-US" sz="2800" b="1">
                <a:solidFill>
                  <a:srgbClr val="CC0000"/>
                </a:solidFill>
                <a:latin typeface="宋体" pitchFamily="2" charset="-122"/>
              </a:rPr>
              <a:t>（</a:t>
            </a:r>
            <a:r>
              <a:rPr kumimoji="1" lang="en-US" altLang="zh-CN" sz="2800" b="1">
                <a:solidFill>
                  <a:srgbClr val="CC0000"/>
                </a:solidFill>
                <a:latin typeface="宋体" pitchFamily="2" charset="-122"/>
              </a:rPr>
              <a:t>1</a:t>
            </a:r>
            <a:r>
              <a:rPr kumimoji="1" lang="zh-CN" altLang="en-US" sz="2800" b="1">
                <a:solidFill>
                  <a:srgbClr val="CC0000"/>
                </a:solidFill>
                <a:latin typeface="宋体" pitchFamily="2" charset="-122"/>
              </a:rPr>
              <a:t>）</a:t>
            </a:r>
            <a:r>
              <a:rPr kumimoji="1" lang="zh-CN" altLang="en-US" sz="3200">
                <a:latin typeface="宋体" pitchFamily="2" charset="-122"/>
              </a:rPr>
              <a:t>一个Ｃ程序由一个或多个程序模块组成，每一个程序模块作为一个源程序文件。对较大的程序，一般不希望把所有内容全放在一个文件中，而是将他们分别放在若干个源文件中，再由若干源程序文件组成一个</a:t>
            </a:r>
            <a:r>
              <a:rPr kumimoji="1" lang="en-US" altLang="zh-CN" sz="3200">
                <a:cs typeface="Times New Roman" pitchFamily="18" charset="0"/>
              </a:rPr>
              <a:t>C</a:t>
            </a:r>
            <a:r>
              <a:rPr kumimoji="1" lang="zh-CN" altLang="en-US" sz="3200">
                <a:latin typeface="宋体" pitchFamily="2" charset="-122"/>
              </a:rPr>
              <a:t>程序。这样便于分别编写、分别编译，提高调试效率。一个源程序文件可以为多个</a:t>
            </a:r>
            <a:r>
              <a:rPr kumimoji="1" lang="en-US" altLang="zh-CN" sz="3200">
                <a:cs typeface="Times New Roman" pitchFamily="18" charset="0"/>
              </a:rPr>
              <a:t>C</a:t>
            </a:r>
            <a:r>
              <a:rPr kumimoji="1" lang="zh-CN" altLang="en-US" sz="3200">
                <a:latin typeface="宋体" pitchFamily="2" charset="-122"/>
              </a:rPr>
              <a:t>程序公用。</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a:t>
            </a:fld>
            <a:endParaRPr lang="zh-CN" altLang="en-US"/>
          </a:p>
        </p:txBody>
      </p:sp>
    </p:spTree>
    <p:extLst>
      <p:ext uri="{BB962C8B-B14F-4D97-AF65-F5344CB8AC3E}">
        <p14:creationId xmlns:p14="http://schemas.microsoft.com/office/powerpoint/2010/main" val="3718643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7426"/>
                                        </p:tgtEl>
                                        <p:attrNameLst>
                                          <p:attrName>style.visibility</p:attrName>
                                        </p:attrNameLst>
                                      </p:cBhvr>
                                      <p:to>
                                        <p:strVal val="visible"/>
                                      </p:to>
                                    </p:set>
                                    <p:animEffect transition="in" filter="wipe(left)">
                                      <p:cBhvr>
                                        <p:cTn id="7" dur="500"/>
                                        <p:tgtEl>
                                          <p:spTgt spid="1127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26"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874" name="Picture 2" descr="h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90" y="1773240"/>
            <a:ext cx="8713787" cy="3235325"/>
          </a:xfrm>
          <a:prstGeom prst="rect">
            <a:avLst/>
          </a:prstGeom>
          <a:noFill/>
          <a:ln w="57150">
            <a:solidFill>
              <a:srgbClr val="003366"/>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8FB94D60-2BC5-417B-AAFA-7AB077D6874D}" type="slidenum">
              <a:rPr lang="zh-CN" altLang="en-US" smtClean="0"/>
              <a:t>60</a:t>
            </a:fld>
            <a:endParaRPr lang="zh-CN" altLang="en-US"/>
          </a:p>
        </p:txBody>
      </p:sp>
    </p:spTree>
    <p:extLst>
      <p:ext uri="{BB962C8B-B14F-4D97-AF65-F5344CB8AC3E}">
        <p14:creationId xmlns:p14="http://schemas.microsoft.com/office/powerpoint/2010/main" val="19980293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Text Box 2"/>
          <p:cNvSpPr txBox="1">
            <a:spLocks noChangeArrowheads="1"/>
          </p:cNvSpPr>
          <p:nvPr/>
        </p:nvSpPr>
        <p:spPr bwMode="auto">
          <a:xfrm>
            <a:off x="539752" y="188913"/>
            <a:ext cx="7993063" cy="946150"/>
          </a:xfrm>
          <a:prstGeom prst="rect">
            <a:avLst/>
          </a:prstGeom>
          <a:solidFill>
            <a:srgbClr val="E5F5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为便于理解，我们先分析将Ａ座上３个盘子移到Ｃ座上的过程：</a:t>
            </a:r>
          </a:p>
        </p:txBody>
      </p:sp>
      <p:sp>
        <p:nvSpPr>
          <p:cNvPr id="1184771" name="Text Box 3"/>
          <p:cNvSpPr txBox="1">
            <a:spLocks noChangeArrowheads="1"/>
          </p:cNvSpPr>
          <p:nvPr/>
        </p:nvSpPr>
        <p:spPr bwMode="auto">
          <a:xfrm>
            <a:off x="395288" y="1468440"/>
            <a:ext cx="8355012" cy="5216525"/>
          </a:xfrm>
          <a:prstGeom prst="rect">
            <a:avLst/>
          </a:prstGeom>
          <a:solidFill>
            <a:schemeClr val="bg1"/>
          </a:solidFill>
          <a:ln w="57150">
            <a:no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a:latin typeface="宋体" pitchFamily="2" charset="-122"/>
              </a:rPr>
              <a:t>(1) </a:t>
            </a:r>
            <a:r>
              <a:rPr lang="zh-CN" altLang="en-US" sz="2800">
                <a:latin typeface="宋体" pitchFamily="2" charset="-122"/>
              </a:rPr>
              <a:t>将Ａ座上２个盘子移到Ｂ座上（借助Ｃ）；</a:t>
            </a:r>
          </a:p>
          <a:p>
            <a:pPr algn="l">
              <a:defRPr/>
            </a:pPr>
            <a:r>
              <a:rPr lang="en-US" altLang="zh-CN" sz="2800">
                <a:latin typeface="宋体" pitchFamily="2" charset="-122"/>
              </a:rPr>
              <a:t>(2) </a:t>
            </a:r>
            <a:r>
              <a:rPr lang="zh-CN" altLang="en-US" sz="2800">
                <a:latin typeface="宋体" pitchFamily="2" charset="-122"/>
              </a:rPr>
              <a:t>将Ａ座上１个盘子移到Ｃ座上；</a:t>
            </a:r>
          </a:p>
          <a:p>
            <a:pPr algn="l">
              <a:defRPr/>
            </a:pPr>
            <a:r>
              <a:rPr lang="en-US" altLang="zh-CN" sz="2800">
                <a:latin typeface="宋体" pitchFamily="2" charset="-122"/>
              </a:rPr>
              <a:t>(3) </a:t>
            </a:r>
            <a:r>
              <a:rPr lang="zh-CN" altLang="en-US" sz="2800">
                <a:latin typeface="宋体" pitchFamily="2" charset="-122"/>
              </a:rPr>
              <a:t>将Ｂ座上２个盘子移到Ｃ座上（借助Ａ）。</a:t>
            </a:r>
          </a:p>
          <a:p>
            <a:pPr algn="l">
              <a:defRPr/>
            </a:pPr>
            <a:r>
              <a:rPr lang="zh-CN" altLang="en-US" sz="2800">
                <a:latin typeface="宋体" pitchFamily="2" charset="-122"/>
              </a:rPr>
              <a:t>其中第</a:t>
            </a:r>
            <a:r>
              <a:rPr lang="en-US" altLang="zh-CN" sz="2800">
                <a:latin typeface="宋体" pitchFamily="2" charset="-122"/>
              </a:rPr>
              <a:t>(</a:t>
            </a:r>
            <a:r>
              <a:rPr lang="zh-CN" altLang="en-US" sz="2800">
                <a:latin typeface="宋体" pitchFamily="2" charset="-122"/>
              </a:rPr>
              <a:t>２</a:t>
            </a:r>
            <a:r>
              <a:rPr lang="en-US" altLang="zh-CN" sz="2800">
                <a:latin typeface="宋体" pitchFamily="2" charset="-122"/>
              </a:rPr>
              <a:t>)</a:t>
            </a:r>
            <a:r>
              <a:rPr lang="zh-CN" altLang="en-US" sz="2800">
                <a:latin typeface="宋体" pitchFamily="2" charset="-122"/>
              </a:rPr>
              <a:t>步可以直接实现。第１步又可用递归方法分解为：</a:t>
            </a:r>
          </a:p>
          <a:p>
            <a:pPr algn="l">
              <a:defRPr/>
            </a:pPr>
            <a:r>
              <a:rPr lang="zh-CN" altLang="en-US" sz="2800">
                <a:latin typeface="宋体" pitchFamily="2" charset="-122"/>
              </a:rPr>
              <a:t>１．１ 将Ａ上１个盘子从Ａ移到Ｃ；</a:t>
            </a:r>
          </a:p>
          <a:p>
            <a:pPr algn="l">
              <a:defRPr/>
            </a:pPr>
            <a:r>
              <a:rPr lang="zh-CN" altLang="en-US" sz="2800">
                <a:latin typeface="宋体" pitchFamily="2" charset="-122"/>
              </a:rPr>
              <a:t>１．２ 将Ａ上１个盘子从Ａ移到Ｂ；</a:t>
            </a:r>
          </a:p>
          <a:p>
            <a:pPr algn="l">
              <a:defRPr/>
            </a:pPr>
            <a:r>
              <a:rPr lang="zh-CN" altLang="en-US" sz="2800">
                <a:latin typeface="宋体" pitchFamily="2" charset="-122"/>
              </a:rPr>
              <a:t>１．３ 将Ｃ上１个盘子从Ｃ移到Ｂ。</a:t>
            </a:r>
          </a:p>
          <a:p>
            <a:pPr algn="l">
              <a:defRPr/>
            </a:pPr>
            <a:r>
              <a:rPr lang="zh-CN" altLang="en-US" sz="2800">
                <a:latin typeface="宋体" pitchFamily="2" charset="-122"/>
              </a:rPr>
              <a:t>第</a:t>
            </a:r>
            <a:r>
              <a:rPr lang="en-US" altLang="zh-CN" sz="2800">
                <a:latin typeface="宋体" pitchFamily="2" charset="-122"/>
              </a:rPr>
              <a:t>(</a:t>
            </a:r>
            <a:r>
              <a:rPr lang="zh-CN" altLang="en-US" sz="2800">
                <a:latin typeface="宋体" pitchFamily="2" charset="-122"/>
              </a:rPr>
              <a:t>３</a:t>
            </a:r>
            <a:r>
              <a:rPr lang="en-US" altLang="zh-CN" sz="2800">
                <a:latin typeface="宋体" pitchFamily="2" charset="-122"/>
              </a:rPr>
              <a:t>)</a:t>
            </a:r>
            <a:r>
              <a:rPr lang="zh-CN" altLang="en-US" sz="2800">
                <a:latin typeface="宋体" pitchFamily="2" charset="-122"/>
              </a:rPr>
              <a:t>步可以分解为：</a:t>
            </a:r>
          </a:p>
          <a:p>
            <a:pPr algn="l">
              <a:defRPr/>
            </a:pPr>
            <a:r>
              <a:rPr lang="zh-CN" altLang="en-US" sz="2800">
                <a:latin typeface="宋体" pitchFamily="2" charset="-122"/>
              </a:rPr>
              <a:t>３．１ 将Ｂ上１个盘子从Ｂ移到Ａ上；</a:t>
            </a:r>
          </a:p>
          <a:p>
            <a:pPr algn="l">
              <a:defRPr/>
            </a:pPr>
            <a:r>
              <a:rPr lang="zh-CN" altLang="en-US" sz="2800">
                <a:latin typeface="宋体" pitchFamily="2" charset="-122"/>
              </a:rPr>
              <a:t>３．２ 将Ｂ上１个盘子从Ｂ移到Ｃ上；</a:t>
            </a:r>
          </a:p>
          <a:p>
            <a:pPr algn="l">
              <a:defRPr/>
            </a:pPr>
            <a:r>
              <a:rPr lang="zh-CN" altLang="en-US" sz="2800">
                <a:latin typeface="宋体" pitchFamily="2" charset="-122"/>
              </a:rPr>
              <a:t>３．３ 将Ａ上１个盘子从Ａ移到Ｃ上。</a:t>
            </a:r>
          </a:p>
        </p:txBody>
      </p:sp>
      <p:sp>
        <p:nvSpPr>
          <p:cNvPr id="1184772" name="Text Box 4"/>
          <p:cNvSpPr txBox="1">
            <a:spLocks noChangeArrowheads="1"/>
          </p:cNvSpPr>
          <p:nvPr/>
        </p:nvSpPr>
        <p:spPr bwMode="auto">
          <a:xfrm>
            <a:off x="395288" y="549275"/>
            <a:ext cx="8355012" cy="1430338"/>
          </a:xfrm>
          <a:prstGeom prst="rect">
            <a:avLst/>
          </a:prstGeom>
          <a:solidFill>
            <a:srgbClr val="006699"/>
          </a:solidFill>
          <a:ln w="57150">
            <a:solidFill>
              <a:schemeClr val="tx1"/>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2800">
                <a:solidFill>
                  <a:schemeClr val="bg1"/>
                </a:solidFill>
              </a:rPr>
              <a:t>将以上综合起来，可得到移动</a:t>
            </a:r>
            <a:r>
              <a:rPr lang="en-US" altLang="zh-CN" sz="2800">
                <a:solidFill>
                  <a:schemeClr val="bg1"/>
                </a:solidFill>
              </a:rPr>
              <a:t>3</a:t>
            </a:r>
            <a:r>
              <a:rPr lang="zh-CN" altLang="en-US" sz="2800">
                <a:solidFill>
                  <a:schemeClr val="bg1"/>
                </a:solidFill>
              </a:rPr>
              <a:t>个盘子的步骤为</a:t>
            </a:r>
          </a:p>
          <a:p>
            <a:pPr algn="l">
              <a:defRPr/>
            </a:pPr>
            <a:r>
              <a:rPr lang="zh-CN" altLang="en-US" sz="2800">
                <a:solidFill>
                  <a:schemeClr val="bg1"/>
                </a:solidFill>
              </a:rPr>
              <a:t>Ａ→Ｃ，Ａ→Ｂ，Ｃ→Ｂ，Ａ→Ｃ，Ｂ→Ａ，Ｂ→Ｃ，Ａ→Ｃ。</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61</a:t>
            </a:fld>
            <a:endParaRPr lang="zh-CN" altLang="en-US"/>
          </a:p>
        </p:txBody>
      </p:sp>
    </p:spTree>
    <p:extLst>
      <p:ext uri="{BB962C8B-B14F-4D97-AF65-F5344CB8AC3E}">
        <p14:creationId xmlns:p14="http://schemas.microsoft.com/office/powerpoint/2010/main" val="1667344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4770"/>
                                        </p:tgtEl>
                                        <p:attrNameLst>
                                          <p:attrName>style.visibility</p:attrName>
                                        </p:attrNameLst>
                                      </p:cBhvr>
                                      <p:to>
                                        <p:strVal val="visible"/>
                                      </p:to>
                                    </p:set>
                                    <p:anim calcmode="lin" valueType="num">
                                      <p:cBhvr additive="base">
                                        <p:cTn id="7" dur="500" fill="hold"/>
                                        <p:tgtEl>
                                          <p:spTgt spid="1184770"/>
                                        </p:tgtEl>
                                        <p:attrNameLst>
                                          <p:attrName>ppt_x</p:attrName>
                                        </p:attrNameLst>
                                      </p:cBhvr>
                                      <p:tavLst>
                                        <p:tav tm="0">
                                          <p:val>
                                            <p:strVal val="0-#ppt_w/2"/>
                                          </p:val>
                                        </p:tav>
                                        <p:tav tm="100000">
                                          <p:val>
                                            <p:strVal val="#ppt_x"/>
                                          </p:val>
                                        </p:tav>
                                      </p:tavLst>
                                    </p:anim>
                                    <p:anim calcmode="lin" valueType="num">
                                      <p:cBhvr additive="base">
                                        <p:cTn id="8" dur="500" fill="hold"/>
                                        <p:tgtEl>
                                          <p:spTgt spid="11847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84771"/>
                                        </p:tgtEl>
                                        <p:attrNameLst>
                                          <p:attrName>style.visibility</p:attrName>
                                        </p:attrNameLst>
                                      </p:cBhvr>
                                      <p:to>
                                        <p:strVal val="visible"/>
                                      </p:to>
                                    </p:set>
                                    <p:animEffect transition="in" filter="wipe(left)">
                                      <p:cBhvr>
                                        <p:cTn id="13" dur="500"/>
                                        <p:tgtEl>
                                          <p:spTgt spid="11847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84772"/>
                                        </p:tgtEl>
                                        <p:attrNameLst>
                                          <p:attrName>style.visibility</p:attrName>
                                        </p:attrNameLst>
                                      </p:cBhvr>
                                      <p:to>
                                        <p:strVal val="visible"/>
                                      </p:to>
                                    </p:set>
                                    <p:anim calcmode="lin" valueType="num">
                                      <p:cBhvr additive="base">
                                        <p:cTn id="18" dur="500" fill="hold"/>
                                        <p:tgtEl>
                                          <p:spTgt spid="1184772"/>
                                        </p:tgtEl>
                                        <p:attrNameLst>
                                          <p:attrName>ppt_x</p:attrName>
                                        </p:attrNameLst>
                                      </p:cBhvr>
                                      <p:tavLst>
                                        <p:tav tm="0">
                                          <p:val>
                                            <p:strVal val="0-#ppt_w/2"/>
                                          </p:val>
                                        </p:tav>
                                        <p:tav tm="100000">
                                          <p:val>
                                            <p:strVal val="#ppt_x"/>
                                          </p:val>
                                        </p:tav>
                                      </p:tavLst>
                                    </p:anim>
                                    <p:anim calcmode="lin" valueType="num">
                                      <p:cBhvr additive="base">
                                        <p:cTn id="19" dur="500" fill="hold"/>
                                        <p:tgtEl>
                                          <p:spTgt spid="1184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0" grpId="0" animBg="1"/>
      <p:bldP spid="1184771" grpId="0" animBg="1"/>
      <p:bldP spid="118477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Text Box 2"/>
          <p:cNvSpPr txBox="1">
            <a:spLocks noChangeArrowheads="1"/>
          </p:cNvSpPr>
          <p:nvPr/>
        </p:nvSpPr>
        <p:spPr bwMode="auto">
          <a:xfrm>
            <a:off x="611190" y="1484313"/>
            <a:ext cx="7705725" cy="3560762"/>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3200">
                <a:solidFill>
                  <a:schemeClr val="accent2"/>
                </a:solidFill>
                <a:latin typeface="黑体" pitchFamily="2" charset="-122"/>
                <a:ea typeface="黑体" pitchFamily="2" charset="-122"/>
              </a:rPr>
              <a:t>由上面的分析可知：将ｎ个盘子从Ａ座移到Ｃ座可以分解为以下</a:t>
            </a:r>
            <a:r>
              <a:rPr lang="en-US" altLang="zh-CN" sz="3200">
                <a:solidFill>
                  <a:schemeClr val="accent2"/>
                </a:solidFill>
                <a:latin typeface="黑体" pitchFamily="2" charset="-122"/>
                <a:ea typeface="黑体" pitchFamily="2" charset="-122"/>
              </a:rPr>
              <a:t>3</a:t>
            </a:r>
            <a:r>
              <a:rPr lang="zh-CN" altLang="en-US" sz="3200">
                <a:solidFill>
                  <a:schemeClr val="accent2"/>
                </a:solidFill>
                <a:latin typeface="黑体" pitchFamily="2" charset="-122"/>
                <a:ea typeface="黑体" pitchFamily="2" charset="-122"/>
              </a:rPr>
              <a:t>个步骤：</a:t>
            </a:r>
          </a:p>
          <a:p>
            <a:pPr algn="l">
              <a:defRPr/>
            </a:pPr>
            <a:r>
              <a:rPr lang="en-US" altLang="zh-CN" sz="3200">
                <a:solidFill>
                  <a:srgbClr val="CC0000"/>
                </a:solidFill>
              </a:rPr>
              <a:t>(1)</a:t>
            </a:r>
            <a:r>
              <a:rPr lang="en-US" altLang="zh-CN" sz="3200"/>
              <a:t> </a:t>
            </a:r>
            <a:r>
              <a:rPr lang="zh-CN" altLang="en-US" sz="3200"/>
              <a:t>将Ａ上ｎ－１个盘借助Ｃ座先移到Ｂ座上。</a:t>
            </a:r>
          </a:p>
          <a:p>
            <a:pPr algn="l">
              <a:defRPr/>
            </a:pPr>
            <a:r>
              <a:rPr lang="en-US" altLang="zh-CN" sz="3200">
                <a:solidFill>
                  <a:srgbClr val="CC0000"/>
                </a:solidFill>
              </a:rPr>
              <a:t>(2)</a:t>
            </a:r>
            <a:r>
              <a:rPr lang="en-US" altLang="zh-CN" sz="3200"/>
              <a:t> </a:t>
            </a:r>
            <a:r>
              <a:rPr lang="zh-CN" altLang="en-US" sz="3200"/>
              <a:t>把Ａ座上剩下的一个盘移到Ｃ座上。</a:t>
            </a:r>
          </a:p>
          <a:p>
            <a:pPr algn="l">
              <a:defRPr/>
            </a:pPr>
            <a:r>
              <a:rPr lang="en-US" altLang="zh-CN" sz="3200">
                <a:solidFill>
                  <a:srgbClr val="CC0000"/>
                </a:solidFill>
              </a:rPr>
              <a:t>(3)</a:t>
            </a:r>
            <a:r>
              <a:rPr lang="en-US" altLang="zh-CN" sz="3200"/>
              <a:t> </a:t>
            </a:r>
            <a:r>
              <a:rPr lang="zh-CN" altLang="en-US" sz="3200"/>
              <a:t>将ｎ－１个盘从Ｂ座借助于Ａ座移到Ｃ座上。</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62</a:t>
            </a:fld>
            <a:endParaRPr lang="zh-CN" altLang="en-US"/>
          </a:p>
        </p:txBody>
      </p:sp>
    </p:spTree>
    <p:extLst>
      <p:ext uri="{BB962C8B-B14F-4D97-AF65-F5344CB8AC3E}">
        <p14:creationId xmlns:p14="http://schemas.microsoft.com/office/powerpoint/2010/main" val="1050193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85794"/>
                                        </p:tgtEl>
                                        <p:attrNameLst>
                                          <p:attrName>style.visibility</p:attrName>
                                        </p:attrNameLst>
                                      </p:cBhvr>
                                      <p:to>
                                        <p:strVal val="visible"/>
                                      </p:to>
                                    </p:set>
                                    <p:animEffect transition="in" filter="wipe(left)">
                                      <p:cBhvr>
                                        <p:cTn id="7" dur="500"/>
                                        <p:tgtEl>
                                          <p:spTgt spid="1185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Text Box 2"/>
          <p:cNvSpPr txBox="1">
            <a:spLocks noChangeArrowheads="1"/>
          </p:cNvSpPr>
          <p:nvPr/>
        </p:nvSpPr>
        <p:spPr bwMode="auto">
          <a:xfrm>
            <a:off x="468313" y="620715"/>
            <a:ext cx="8355012" cy="527367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2800" b="1"/>
              <a:t>程序如下：</a:t>
            </a:r>
          </a:p>
          <a:p>
            <a:pPr algn="l">
              <a:defRPr/>
            </a:pPr>
            <a:r>
              <a:rPr lang="en-US" altLang="zh-CN" sz="2800" b="1"/>
              <a:t>#include &lt;stdio.h&gt;</a:t>
            </a:r>
          </a:p>
          <a:p>
            <a:pPr algn="l">
              <a:defRPr/>
            </a:pPr>
            <a:r>
              <a:rPr lang="en-US" altLang="zh-CN" sz="2800" b="1"/>
              <a:t>void </a:t>
            </a:r>
            <a:r>
              <a:rPr lang="en-US" altLang="zh-CN" sz="2800" b="1">
                <a:solidFill>
                  <a:srgbClr val="CC0000"/>
                </a:solidFill>
              </a:rPr>
              <a:t>main</a:t>
            </a:r>
            <a:r>
              <a:rPr lang="en-US" altLang="zh-CN" sz="2800" b="1"/>
              <a:t>()</a:t>
            </a:r>
          </a:p>
          <a:p>
            <a:pPr algn="l">
              <a:defRPr/>
            </a:pPr>
            <a:r>
              <a:rPr lang="en-US" altLang="zh-CN" sz="2800" b="1"/>
              <a:t>{</a:t>
            </a:r>
          </a:p>
          <a:p>
            <a:pPr algn="l">
              <a:defRPr/>
            </a:pPr>
            <a:r>
              <a:rPr lang="en-US" altLang="zh-CN" sz="2800" b="1">
                <a:solidFill>
                  <a:schemeClr val="accent2"/>
                </a:solidFill>
              </a:rPr>
              <a:t>void hanoi(int n,char one,char two,char three);</a:t>
            </a:r>
            <a:r>
              <a:rPr lang="en-US" altLang="zh-CN" sz="2800" b="1"/>
              <a:t>   </a:t>
            </a:r>
          </a:p>
          <a:p>
            <a:pPr algn="l">
              <a:defRPr/>
            </a:pPr>
            <a:r>
              <a:rPr lang="en-US" altLang="zh-CN" sz="2800" b="1"/>
              <a:t> </a:t>
            </a:r>
            <a:r>
              <a:rPr lang="en-US" altLang="zh-CN" sz="2800" b="1">
                <a:solidFill>
                  <a:srgbClr val="008000"/>
                </a:solidFill>
              </a:rPr>
              <a:t>/* </a:t>
            </a:r>
            <a:r>
              <a:rPr lang="zh-CN" altLang="en-US" sz="2800" b="1">
                <a:solidFill>
                  <a:srgbClr val="008000"/>
                </a:solidFill>
              </a:rPr>
              <a:t>对</a:t>
            </a:r>
            <a:r>
              <a:rPr lang="en-US" altLang="zh-CN" sz="2800" b="1">
                <a:solidFill>
                  <a:srgbClr val="008000"/>
                </a:solidFill>
              </a:rPr>
              <a:t>hanoi</a:t>
            </a:r>
            <a:r>
              <a:rPr lang="zh-CN" altLang="en-US" sz="2800" b="1">
                <a:solidFill>
                  <a:srgbClr val="008000"/>
                </a:solidFill>
              </a:rPr>
              <a:t>函数的声明 *</a:t>
            </a:r>
            <a:r>
              <a:rPr lang="en-US" altLang="zh-CN" sz="2800" b="1">
                <a:solidFill>
                  <a:srgbClr val="008000"/>
                </a:solidFill>
              </a:rPr>
              <a:t>/</a:t>
            </a:r>
          </a:p>
          <a:p>
            <a:pPr algn="l">
              <a:defRPr/>
            </a:pPr>
            <a:r>
              <a:rPr lang="en-US" altLang="zh-CN" sz="2800" b="1"/>
              <a:t> int m;</a:t>
            </a:r>
          </a:p>
          <a:p>
            <a:pPr algn="l">
              <a:defRPr/>
            </a:pPr>
            <a:r>
              <a:rPr lang="en-US" altLang="zh-CN" sz="2800" b="1"/>
              <a:t> printf("input the number of diskes:");</a:t>
            </a:r>
          </a:p>
          <a:p>
            <a:pPr algn="l">
              <a:defRPr/>
            </a:pPr>
            <a:r>
              <a:rPr lang="en-US" altLang="zh-CN" sz="2800" b="1"/>
              <a:t> scanf(“%d”,&amp;m);</a:t>
            </a:r>
          </a:p>
          <a:p>
            <a:pPr algn="l">
              <a:defRPr/>
            </a:pPr>
            <a:r>
              <a:rPr lang="en-US" altLang="zh-CN" sz="2800" b="1"/>
              <a:t> printf("The step to moveing %d diskes:\n",m);</a:t>
            </a:r>
          </a:p>
          <a:p>
            <a:pPr algn="l">
              <a:defRPr/>
            </a:pPr>
            <a:r>
              <a:rPr lang="en-US" altLang="zh-CN" sz="2800" b="1"/>
              <a:t> </a:t>
            </a:r>
            <a:r>
              <a:rPr lang="en-US" altLang="zh-CN" sz="2800" b="1">
                <a:solidFill>
                  <a:srgbClr val="CC0000"/>
                </a:solidFill>
              </a:rPr>
              <a:t>hanoi</a:t>
            </a:r>
            <a:r>
              <a:rPr lang="en-US" altLang="zh-CN" sz="2800" b="1"/>
              <a:t>(m,'A','B','C');</a:t>
            </a:r>
          </a:p>
          <a:p>
            <a:pPr algn="l">
              <a:defRPr/>
            </a:pPr>
            <a:r>
              <a:rPr lang="en-US" altLang="zh-CN" sz="2800" b="1"/>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63</a:t>
            </a:fld>
            <a:endParaRPr lang="zh-CN" altLang="en-US"/>
          </a:p>
        </p:txBody>
      </p:sp>
    </p:spTree>
    <p:extLst>
      <p:ext uri="{BB962C8B-B14F-4D97-AF65-F5344CB8AC3E}">
        <p14:creationId xmlns:p14="http://schemas.microsoft.com/office/powerpoint/2010/main" val="1010824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6818"/>
                                        </p:tgtEl>
                                        <p:attrNameLst>
                                          <p:attrName>style.visibility</p:attrName>
                                        </p:attrNameLst>
                                      </p:cBhvr>
                                      <p:to>
                                        <p:strVal val="visible"/>
                                      </p:to>
                                    </p:set>
                                    <p:anim calcmode="lin" valueType="num">
                                      <p:cBhvr additive="base">
                                        <p:cTn id="7" dur="500" fill="hold"/>
                                        <p:tgtEl>
                                          <p:spTgt spid="1186818"/>
                                        </p:tgtEl>
                                        <p:attrNameLst>
                                          <p:attrName>ppt_x</p:attrName>
                                        </p:attrNameLst>
                                      </p:cBhvr>
                                      <p:tavLst>
                                        <p:tav tm="0">
                                          <p:val>
                                            <p:strVal val="0-#ppt_w/2"/>
                                          </p:val>
                                        </p:tav>
                                        <p:tav tm="100000">
                                          <p:val>
                                            <p:strVal val="#ppt_x"/>
                                          </p:val>
                                        </p:tav>
                                      </p:tavLst>
                                    </p:anim>
                                    <p:anim calcmode="lin" valueType="num">
                                      <p:cBhvr additive="base">
                                        <p:cTn id="8" dur="500" fill="hold"/>
                                        <p:tgtEl>
                                          <p:spTgt spid="11868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68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Text Box 2"/>
          <p:cNvSpPr txBox="1">
            <a:spLocks noChangeArrowheads="1"/>
          </p:cNvSpPr>
          <p:nvPr/>
        </p:nvSpPr>
        <p:spPr bwMode="auto">
          <a:xfrm>
            <a:off x="323852" y="188915"/>
            <a:ext cx="8569325" cy="6554787"/>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a:t>void </a:t>
            </a:r>
            <a:r>
              <a:rPr lang="en-US" altLang="zh-CN" sz="2800" b="1">
                <a:solidFill>
                  <a:schemeClr val="accent2"/>
                </a:solidFill>
              </a:rPr>
              <a:t>hanoi</a:t>
            </a:r>
            <a:r>
              <a:rPr lang="en-US" altLang="zh-CN" sz="2800" b="1"/>
              <a:t>(int n,char one,char two,char three)  </a:t>
            </a:r>
          </a:p>
          <a:p>
            <a:pPr algn="l">
              <a:defRPr/>
            </a:pPr>
            <a:r>
              <a:rPr lang="en-US" altLang="zh-CN" sz="2800" b="1"/>
              <a:t> </a:t>
            </a:r>
            <a:r>
              <a:rPr lang="en-US" altLang="zh-CN" sz="2800" b="1">
                <a:solidFill>
                  <a:srgbClr val="008000"/>
                </a:solidFill>
              </a:rPr>
              <a:t>/*  </a:t>
            </a:r>
            <a:r>
              <a:rPr lang="zh-CN" altLang="en-US" sz="2800" b="1">
                <a:solidFill>
                  <a:srgbClr val="008000"/>
                </a:solidFill>
              </a:rPr>
              <a:t>定义</a:t>
            </a:r>
            <a:r>
              <a:rPr lang="en-US" altLang="zh-CN" sz="2800" b="1">
                <a:solidFill>
                  <a:srgbClr val="008000"/>
                </a:solidFill>
              </a:rPr>
              <a:t>hanoi</a:t>
            </a:r>
            <a:r>
              <a:rPr lang="zh-CN" altLang="en-US" sz="2800" b="1">
                <a:solidFill>
                  <a:srgbClr val="008000"/>
                </a:solidFill>
              </a:rPr>
              <a:t>函数</a:t>
            </a:r>
            <a:r>
              <a:rPr lang="en-US" altLang="zh-CN" sz="2800" b="1">
                <a:solidFill>
                  <a:srgbClr val="008000"/>
                </a:solidFill>
              </a:rPr>
              <a:t>,</a:t>
            </a:r>
            <a:r>
              <a:rPr lang="zh-CN" altLang="en-US" sz="2800" b="1">
                <a:solidFill>
                  <a:srgbClr val="008000"/>
                </a:solidFill>
              </a:rPr>
              <a:t>将ｎ个盘从</a:t>
            </a:r>
            <a:r>
              <a:rPr lang="en-US" altLang="zh-CN" sz="2800" b="1">
                <a:solidFill>
                  <a:srgbClr val="008000"/>
                </a:solidFill>
              </a:rPr>
              <a:t>one</a:t>
            </a:r>
            <a:r>
              <a:rPr lang="zh-CN" altLang="en-US" sz="2800" b="1">
                <a:solidFill>
                  <a:srgbClr val="008000"/>
                </a:solidFill>
              </a:rPr>
              <a:t>座借助</a:t>
            </a:r>
            <a:r>
              <a:rPr lang="en-US" altLang="zh-CN" sz="2800" b="1">
                <a:solidFill>
                  <a:srgbClr val="008000"/>
                </a:solidFill>
              </a:rPr>
              <a:t>two</a:t>
            </a:r>
            <a:r>
              <a:rPr lang="zh-CN" altLang="en-US" sz="2800" b="1">
                <a:solidFill>
                  <a:srgbClr val="008000"/>
                </a:solidFill>
              </a:rPr>
              <a:t>座，移到</a:t>
            </a:r>
            <a:r>
              <a:rPr lang="en-US" altLang="zh-CN" sz="2800" b="1">
                <a:solidFill>
                  <a:srgbClr val="008000"/>
                </a:solidFill>
              </a:rPr>
              <a:t>three</a:t>
            </a:r>
            <a:r>
              <a:rPr lang="zh-CN" altLang="en-US" sz="2800" b="1">
                <a:solidFill>
                  <a:srgbClr val="008000"/>
                </a:solidFill>
              </a:rPr>
              <a:t>座 *</a:t>
            </a:r>
            <a:r>
              <a:rPr lang="en-US" altLang="zh-CN" sz="2800" b="1">
                <a:solidFill>
                  <a:srgbClr val="008000"/>
                </a:solidFill>
              </a:rPr>
              <a:t>/</a:t>
            </a:r>
          </a:p>
          <a:p>
            <a:pPr algn="l">
              <a:defRPr/>
            </a:pPr>
            <a:r>
              <a:rPr lang="en-US" altLang="zh-CN" sz="2800" b="1"/>
              <a:t> </a:t>
            </a:r>
            <a:r>
              <a:rPr lang="en-US" altLang="zh-CN" sz="2800" b="1">
                <a:solidFill>
                  <a:schemeClr val="accent2"/>
                </a:solidFill>
              </a:rPr>
              <a:t>{</a:t>
            </a:r>
          </a:p>
          <a:p>
            <a:pPr algn="l">
              <a:defRPr/>
            </a:pPr>
            <a:r>
              <a:rPr lang="en-US" altLang="zh-CN" sz="2800" b="1"/>
              <a:t>  void </a:t>
            </a:r>
            <a:r>
              <a:rPr lang="en-US" altLang="zh-CN" sz="2800" b="1">
                <a:solidFill>
                  <a:srgbClr val="CC0000"/>
                </a:solidFill>
              </a:rPr>
              <a:t>move</a:t>
            </a:r>
            <a:r>
              <a:rPr lang="en-US" altLang="zh-CN" sz="2800" b="1"/>
              <a:t>(char x,char y);     </a:t>
            </a:r>
            <a:r>
              <a:rPr lang="en-US" altLang="zh-CN" sz="2800" b="1">
                <a:solidFill>
                  <a:srgbClr val="008000"/>
                </a:solidFill>
              </a:rPr>
              <a:t>/* </a:t>
            </a:r>
            <a:r>
              <a:rPr lang="zh-CN" altLang="en-US" sz="2800" b="1">
                <a:solidFill>
                  <a:srgbClr val="008000"/>
                </a:solidFill>
              </a:rPr>
              <a:t>对</a:t>
            </a:r>
            <a:r>
              <a:rPr lang="en-US" altLang="zh-CN" sz="2800" b="1">
                <a:solidFill>
                  <a:srgbClr val="008000"/>
                </a:solidFill>
              </a:rPr>
              <a:t>move</a:t>
            </a:r>
            <a:r>
              <a:rPr lang="zh-CN" altLang="en-US" sz="2800" b="1">
                <a:solidFill>
                  <a:srgbClr val="008000"/>
                </a:solidFill>
              </a:rPr>
              <a:t>函数的声明 *</a:t>
            </a:r>
            <a:r>
              <a:rPr lang="en-US" altLang="zh-CN" sz="2800" b="1">
                <a:solidFill>
                  <a:srgbClr val="008000"/>
                </a:solidFill>
              </a:rPr>
              <a:t>/</a:t>
            </a:r>
          </a:p>
          <a:p>
            <a:pPr algn="l">
              <a:defRPr/>
            </a:pPr>
            <a:r>
              <a:rPr lang="en-US" altLang="zh-CN" sz="2800" b="1"/>
              <a:t>  if(n==1) move(one,three);</a:t>
            </a:r>
          </a:p>
          <a:p>
            <a:pPr algn="l">
              <a:defRPr/>
            </a:pPr>
            <a:r>
              <a:rPr lang="en-US" altLang="zh-CN" sz="2800" b="1"/>
              <a:t>     else</a:t>
            </a:r>
          </a:p>
          <a:p>
            <a:pPr algn="l">
              <a:defRPr/>
            </a:pPr>
            <a:r>
              <a:rPr lang="en-US" altLang="zh-CN" sz="2800" b="1"/>
              <a:t>      {  hanoi(n-1,one,three,two);</a:t>
            </a:r>
          </a:p>
          <a:p>
            <a:pPr algn="l">
              <a:defRPr/>
            </a:pPr>
            <a:r>
              <a:rPr lang="en-US" altLang="zh-CN" sz="2800" b="1"/>
              <a:t>         move(one,three);</a:t>
            </a:r>
          </a:p>
          <a:p>
            <a:pPr algn="l">
              <a:defRPr/>
            </a:pPr>
            <a:r>
              <a:rPr lang="en-US" altLang="zh-CN" sz="2800" b="1"/>
              <a:t>         hanoi(n-1,two,one,three);  }</a:t>
            </a:r>
          </a:p>
          <a:p>
            <a:pPr algn="l">
              <a:defRPr/>
            </a:pPr>
            <a:r>
              <a:rPr lang="en-US" altLang="zh-CN" sz="2800" b="1">
                <a:solidFill>
                  <a:schemeClr val="accent2"/>
                </a:solidFill>
              </a:rPr>
              <a:t>  } </a:t>
            </a:r>
          </a:p>
          <a:p>
            <a:pPr algn="l">
              <a:defRPr/>
            </a:pPr>
            <a:r>
              <a:rPr lang="en-US" altLang="zh-CN" sz="2800" b="1"/>
              <a:t>void</a:t>
            </a:r>
            <a:r>
              <a:rPr lang="en-US" altLang="zh-CN" sz="2800" b="1">
                <a:solidFill>
                  <a:srgbClr val="CC0000"/>
                </a:solidFill>
              </a:rPr>
              <a:t> move</a:t>
            </a:r>
            <a:r>
              <a:rPr lang="en-US" altLang="zh-CN" sz="2800" b="1"/>
              <a:t>(char x,char y)           </a:t>
            </a:r>
            <a:r>
              <a:rPr lang="en-US" altLang="zh-CN" sz="2800" b="1">
                <a:solidFill>
                  <a:srgbClr val="008000"/>
                </a:solidFill>
              </a:rPr>
              <a:t>/*  </a:t>
            </a:r>
            <a:r>
              <a:rPr lang="zh-CN" altLang="en-US" sz="2800" b="1">
                <a:solidFill>
                  <a:srgbClr val="008000"/>
                </a:solidFill>
              </a:rPr>
              <a:t>定义</a:t>
            </a:r>
            <a:r>
              <a:rPr lang="en-US" altLang="zh-CN" sz="2800" b="1">
                <a:solidFill>
                  <a:srgbClr val="008000"/>
                </a:solidFill>
              </a:rPr>
              <a:t>move</a:t>
            </a:r>
            <a:r>
              <a:rPr lang="zh-CN" altLang="en-US" sz="2800" b="1">
                <a:solidFill>
                  <a:srgbClr val="008000"/>
                </a:solidFill>
              </a:rPr>
              <a:t>函数 *</a:t>
            </a:r>
            <a:r>
              <a:rPr lang="en-US" altLang="zh-CN" sz="2800" b="1">
                <a:solidFill>
                  <a:srgbClr val="008000"/>
                </a:solidFill>
              </a:rPr>
              <a:t>/</a:t>
            </a:r>
          </a:p>
          <a:p>
            <a:pPr algn="l">
              <a:defRPr/>
            </a:pPr>
            <a:r>
              <a:rPr lang="en-US" altLang="zh-CN" sz="2800" b="1"/>
              <a:t> {</a:t>
            </a:r>
          </a:p>
          <a:p>
            <a:pPr algn="l">
              <a:defRPr/>
            </a:pPr>
            <a:r>
              <a:rPr lang="en-US" altLang="zh-CN" sz="2800" b="1"/>
              <a:t>    printf(“%c--&gt;%c\n",x,y);</a:t>
            </a:r>
          </a:p>
          <a:p>
            <a:pPr algn="l">
              <a:defRPr/>
            </a:pPr>
            <a:r>
              <a:rPr lang="en-US" altLang="zh-CN" sz="2800" b="1"/>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64</a:t>
            </a:fld>
            <a:endParaRPr lang="zh-CN" altLang="en-US"/>
          </a:p>
        </p:txBody>
      </p:sp>
    </p:spTree>
    <p:extLst>
      <p:ext uri="{BB962C8B-B14F-4D97-AF65-F5344CB8AC3E}">
        <p14:creationId xmlns:p14="http://schemas.microsoft.com/office/powerpoint/2010/main" val="1230453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7842"/>
                                        </p:tgtEl>
                                        <p:attrNameLst>
                                          <p:attrName>style.visibility</p:attrName>
                                        </p:attrNameLst>
                                      </p:cBhvr>
                                      <p:to>
                                        <p:strVal val="visible"/>
                                      </p:to>
                                    </p:set>
                                    <p:anim calcmode="lin" valueType="num">
                                      <p:cBhvr additive="base">
                                        <p:cTn id="7" dur="500" fill="hold"/>
                                        <p:tgtEl>
                                          <p:spTgt spid="1187842"/>
                                        </p:tgtEl>
                                        <p:attrNameLst>
                                          <p:attrName>ppt_x</p:attrName>
                                        </p:attrNameLst>
                                      </p:cBhvr>
                                      <p:tavLst>
                                        <p:tav tm="0">
                                          <p:val>
                                            <p:strVal val="0-#ppt_w/2"/>
                                          </p:val>
                                        </p:tav>
                                        <p:tav tm="100000">
                                          <p:val>
                                            <p:strVal val="#ppt_x"/>
                                          </p:val>
                                        </p:tav>
                                      </p:tavLst>
                                    </p:anim>
                                    <p:anim calcmode="lin" valueType="num">
                                      <p:cBhvr additive="base">
                                        <p:cTn id="8" dur="500" fill="hold"/>
                                        <p:tgtEl>
                                          <p:spTgt spid="11878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4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Text Box 2"/>
          <p:cNvSpPr txBox="1">
            <a:spLocks noChangeArrowheads="1"/>
          </p:cNvSpPr>
          <p:nvPr/>
        </p:nvSpPr>
        <p:spPr bwMode="auto">
          <a:xfrm>
            <a:off x="574675" y="981075"/>
            <a:ext cx="7742238" cy="4362450"/>
          </a:xfrm>
          <a:prstGeom prst="rect">
            <a:avLst/>
          </a:prstGeom>
          <a:solidFill>
            <a:schemeClr val="bg1"/>
          </a:solidFill>
          <a:ln w="57150">
            <a:no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2800" b="1">
                <a:solidFill>
                  <a:schemeClr val="accent2"/>
                </a:solidFill>
              </a:rPr>
              <a:t>运行情况如下：</a:t>
            </a:r>
          </a:p>
          <a:p>
            <a:pPr algn="l">
              <a:defRPr/>
            </a:pPr>
            <a:r>
              <a:rPr lang="en-US" altLang="zh-CN" sz="2800" b="1"/>
              <a:t>input the number of diskes:3</a:t>
            </a:r>
            <a:r>
              <a:rPr lang="en-US" altLang="zh-CN" sz="2800" b="1" u="sng"/>
              <a:t>↙</a:t>
            </a:r>
            <a:r>
              <a:rPr lang="en-US" altLang="zh-CN" sz="2800" b="1"/>
              <a:t></a:t>
            </a:r>
          </a:p>
          <a:p>
            <a:pPr algn="l">
              <a:defRPr/>
            </a:pPr>
            <a:r>
              <a:rPr lang="en-US" altLang="zh-CN" sz="2800" b="1"/>
              <a:t> The steps to noving 3 diskes:</a:t>
            </a:r>
          </a:p>
          <a:p>
            <a:pPr algn="l">
              <a:defRPr/>
            </a:pPr>
            <a:r>
              <a:rPr lang="en-US" altLang="zh-CN" sz="2800" b="1"/>
              <a:t>      </a:t>
            </a:r>
            <a:r>
              <a:rPr lang="zh-CN" altLang="en-US" sz="2800" b="1"/>
              <a:t>Ａ－－＞Ｃ</a:t>
            </a:r>
          </a:p>
          <a:p>
            <a:pPr algn="l">
              <a:defRPr/>
            </a:pPr>
            <a:r>
              <a:rPr lang="zh-CN" altLang="en-US" sz="2800" b="1"/>
              <a:t>      Ａ－－＞Ｂ</a:t>
            </a:r>
          </a:p>
          <a:p>
            <a:pPr algn="l">
              <a:defRPr/>
            </a:pPr>
            <a:r>
              <a:rPr lang="zh-CN" altLang="en-US" sz="2800" b="1"/>
              <a:t>      Ｃ－－＞Ｂ</a:t>
            </a:r>
          </a:p>
          <a:p>
            <a:pPr algn="l">
              <a:defRPr/>
            </a:pPr>
            <a:r>
              <a:rPr lang="zh-CN" altLang="en-US" sz="2800" b="1"/>
              <a:t>      Ａ－－＞Ｃ</a:t>
            </a:r>
          </a:p>
          <a:p>
            <a:pPr algn="l">
              <a:defRPr/>
            </a:pPr>
            <a:r>
              <a:rPr lang="zh-CN" altLang="en-US" sz="2800" b="1"/>
              <a:t>      Ｂ－－＞Ａ</a:t>
            </a:r>
          </a:p>
          <a:p>
            <a:pPr algn="l">
              <a:defRPr/>
            </a:pPr>
            <a:r>
              <a:rPr lang="zh-CN" altLang="en-US" sz="2800" b="1"/>
              <a:t>      Ｂ－－＞Ｃ</a:t>
            </a:r>
          </a:p>
          <a:p>
            <a:pPr algn="l">
              <a:defRPr/>
            </a:pPr>
            <a:r>
              <a:rPr lang="zh-CN" altLang="en-US" sz="2800" b="1"/>
              <a:t>      Ａ－－＞Ｃ</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65</a:t>
            </a:fld>
            <a:endParaRPr lang="zh-CN" altLang="en-US"/>
          </a:p>
        </p:txBody>
      </p:sp>
    </p:spTree>
    <p:extLst>
      <p:ext uri="{BB962C8B-B14F-4D97-AF65-F5344CB8AC3E}">
        <p14:creationId xmlns:p14="http://schemas.microsoft.com/office/powerpoint/2010/main" val="2420315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8866"/>
                                        </p:tgtEl>
                                        <p:attrNameLst>
                                          <p:attrName>style.visibility</p:attrName>
                                        </p:attrNameLst>
                                      </p:cBhvr>
                                      <p:to>
                                        <p:strVal val="visible"/>
                                      </p:to>
                                    </p:set>
                                    <p:anim calcmode="lin" valueType="num">
                                      <p:cBhvr additive="base">
                                        <p:cTn id="7" dur="500" fill="hold"/>
                                        <p:tgtEl>
                                          <p:spTgt spid="1188866"/>
                                        </p:tgtEl>
                                        <p:attrNameLst>
                                          <p:attrName>ppt_x</p:attrName>
                                        </p:attrNameLst>
                                      </p:cBhvr>
                                      <p:tavLst>
                                        <p:tav tm="0">
                                          <p:val>
                                            <p:strVal val="0-#ppt_w/2"/>
                                          </p:val>
                                        </p:tav>
                                        <p:tav tm="100000">
                                          <p:val>
                                            <p:strVal val="#ppt_x"/>
                                          </p:val>
                                        </p:tav>
                                      </p:tavLst>
                                    </p:anim>
                                    <p:anim calcmode="lin" valueType="num">
                                      <p:cBhvr additive="base">
                                        <p:cTn id="8" dur="500" fill="hold"/>
                                        <p:tgtEl>
                                          <p:spTgt spid="1188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ChangeArrowheads="1"/>
          </p:cNvSpPr>
          <p:nvPr/>
        </p:nvSpPr>
        <p:spPr bwMode="auto">
          <a:xfrm>
            <a:off x="323850" y="260350"/>
            <a:ext cx="5761038" cy="4318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a:t>
            </a:r>
            <a:r>
              <a:rPr kumimoji="1" lang="zh-CN" altLang="en-US" sz="3600" b="1">
                <a:effectLst>
                  <a:outerShdw blurRad="38100" dist="38100" dir="2700000" algn="tl">
                    <a:srgbClr val="C0C0C0"/>
                  </a:outerShdw>
                </a:effectLst>
              </a:rPr>
              <a:t>７数组作为函数参数</a:t>
            </a:r>
          </a:p>
        </p:txBody>
      </p:sp>
      <p:sp>
        <p:nvSpPr>
          <p:cNvPr id="1189891" name="Rectangle 3"/>
          <p:cNvSpPr>
            <a:spLocks noChangeArrowheads="1"/>
          </p:cNvSpPr>
          <p:nvPr/>
        </p:nvSpPr>
        <p:spPr bwMode="auto">
          <a:xfrm>
            <a:off x="539752" y="908052"/>
            <a:ext cx="5076825"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8.7.1 </a:t>
            </a:r>
            <a:r>
              <a:rPr kumimoji="1" lang="zh-CN" altLang="en-US" sz="2800" b="1">
                <a:effectLst>
                  <a:outerShdw blurRad="38100" dist="38100" dir="2700000" algn="tl">
                    <a:srgbClr val="C0C0C0"/>
                  </a:outerShdw>
                </a:effectLst>
              </a:rPr>
              <a:t>数组元素作函数实参</a:t>
            </a:r>
          </a:p>
        </p:txBody>
      </p:sp>
      <p:sp>
        <p:nvSpPr>
          <p:cNvPr id="1189892" name="Text Box 4"/>
          <p:cNvSpPr txBox="1">
            <a:spLocks noChangeArrowheads="1"/>
          </p:cNvSpPr>
          <p:nvPr/>
        </p:nvSpPr>
        <p:spPr bwMode="auto">
          <a:xfrm>
            <a:off x="323852" y="1557340"/>
            <a:ext cx="8355013" cy="237172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just">
              <a:lnSpc>
                <a:spcPct val="130000"/>
              </a:lnSpc>
              <a:defRPr/>
            </a:pPr>
            <a:r>
              <a:rPr lang="zh-CN" altLang="en-US" sz="2800" b="1"/>
              <a:t>由于实参可以是表达式，而数组元素可以是表达式的组成部分，因此数组元素当然可以作为函数的实参，与用变量作实参一样，是单向传递，即“值传送”方式。</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66</a:t>
            </a:fld>
            <a:endParaRPr lang="zh-CN" altLang="en-US"/>
          </a:p>
        </p:txBody>
      </p:sp>
    </p:spTree>
    <p:extLst>
      <p:ext uri="{BB962C8B-B14F-4D97-AF65-F5344CB8AC3E}">
        <p14:creationId xmlns:p14="http://schemas.microsoft.com/office/powerpoint/2010/main" val="1804253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9890"/>
                                        </p:tgtEl>
                                        <p:attrNameLst>
                                          <p:attrName>style.visibility</p:attrName>
                                        </p:attrNameLst>
                                      </p:cBhvr>
                                      <p:to>
                                        <p:strVal val="visible"/>
                                      </p:to>
                                    </p:set>
                                    <p:anim calcmode="lin" valueType="num">
                                      <p:cBhvr additive="base">
                                        <p:cTn id="7" dur="500" fill="hold"/>
                                        <p:tgtEl>
                                          <p:spTgt spid="1189890"/>
                                        </p:tgtEl>
                                        <p:attrNameLst>
                                          <p:attrName>ppt_x</p:attrName>
                                        </p:attrNameLst>
                                      </p:cBhvr>
                                      <p:tavLst>
                                        <p:tav tm="0">
                                          <p:val>
                                            <p:strVal val="0-#ppt_w/2"/>
                                          </p:val>
                                        </p:tav>
                                        <p:tav tm="100000">
                                          <p:val>
                                            <p:strVal val="#ppt_x"/>
                                          </p:val>
                                        </p:tav>
                                      </p:tavLst>
                                    </p:anim>
                                    <p:anim calcmode="lin" valueType="num">
                                      <p:cBhvr additive="base">
                                        <p:cTn id="8" dur="500" fill="hold"/>
                                        <p:tgtEl>
                                          <p:spTgt spid="11898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89891"/>
                                        </p:tgtEl>
                                        <p:attrNameLst>
                                          <p:attrName>style.visibility</p:attrName>
                                        </p:attrNameLst>
                                      </p:cBhvr>
                                      <p:to>
                                        <p:strVal val="visible"/>
                                      </p:to>
                                    </p:set>
                                    <p:anim calcmode="lin" valueType="num">
                                      <p:cBhvr additive="base">
                                        <p:cTn id="12" dur="500" fill="hold"/>
                                        <p:tgtEl>
                                          <p:spTgt spid="1189891"/>
                                        </p:tgtEl>
                                        <p:attrNameLst>
                                          <p:attrName>ppt_x</p:attrName>
                                        </p:attrNameLst>
                                      </p:cBhvr>
                                      <p:tavLst>
                                        <p:tav tm="0">
                                          <p:val>
                                            <p:strVal val="0-#ppt_w/2"/>
                                          </p:val>
                                        </p:tav>
                                        <p:tav tm="100000">
                                          <p:val>
                                            <p:strVal val="#ppt_x"/>
                                          </p:val>
                                        </p:tav>
                                      </p:tavLst>
                                    </p:anim>
                                    <p:anim calcmode="lin" valueType="num">
                                      <p:cBhvr additive="base">
                                        <p:cTn id="13" dur="500" fill="hold"/>
                                        <p:tgtEl>
                                          <p:spTgt spid="118989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89892"/>
                                        </p:tgtEl>
                                        <p:attrNameLst>
                                          <p:attrName>style.visibility</p:attrName>
                                        </p:attrNameLst>
                                      </p:cBhvr>
                                      <p:to>
                                        <p:strVal val="visible"/>
                                      </p:to>
                                    </p:set>
                                    <p:anim calcmode="lin" valueType="num">
                                      <p:cBhvr additive="base">
                                        <p:cTn id="18" dur="500" fill="hold"/>
                                        <p:tgtEl>
                                          <p:spTgt spid="1189892"/>
                                        </p:tgtEl>
                                        <p:attrNameLst>
                                          <p:attrName>ppt_x</p:attrName>
                                        </p:attrNameLst>
                                      </p:cBhvr>
                                      <p:tavLst>
                                        <p:tav tm="0">
                                          <p:val>
                                            <p:strVal val="0-#ppt_w/2"/>
                                          </p:val>
                                        </p:tav>
                                        <p:tav tm="100000">
                                          <p:val>
                                            <p:strVal val="#ppt_x"/>
                                          </p:val>
                                        </p:tav>
                                      </p:tavLst>
                                    </p:anim>
                                    <p:anim calcmode="lin" valueType="num">
                                      <p:cBhvr additive="base">
                                        <p:cTn id="19" dur="500" fill="hold"/>
                                        <p:tgtEl>
                                          <p:spTgt spid="1189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0" grpId="0"/>
      <p:bldP spid="1189891" grpId="0" autoUpdateAnimBg="0"/>
      <p:bldP spid="118989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ChangeArrowheads="1"/>
          </p:cNvSpPr>
          <p:nvPr/>
        </p:nvSpPr>
        <p:spPr bwMode="auto">
          <a:xfrm>
            <a:off x="323850" y="260350"/>
            <a:ext cx="5761038" cy="431800"/>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44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a:t>
            </a:r>
            <a:r>
              <a:rPr kumimoji="1" lang="zh-CN" altLang="en-US" sz="3600" b="1">
                <a:effectLst>
                  <a:outerShdw blurRad="38100" dist="38100" dir="2700000" algn="tl">
                    <a:srgbClr val="C0C0C0"/>
                  </a:outerShdw>
                </a:effectLst>
              </a:rPr>
              <a:t>７数组作为函数参数</a:t>
            </a:r>
          </a:p>
        </p:txBody>
      </p:sp>
      <p:sp>
        <p:nvSpPr>
          <p:cNvPr id="1189891" name="Rectangle 3"/>
          <p:cNvSpPr>
            <a:spLocks noChangeArrowheads="1"/>
          </p:cNvSpPr>
          <p:nvPr/>
        </p:nvSpPr>
        <p:spPr bwMode="auto">
          <a:xfrm>
            <a:off x="539752" y="908052"/>
            <a:ext cx="5076825"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8.7.1 </a:t>
            </a:r>
            <a:r>
              <a:rPr kumimoji="1" lang="zh-CN" altLang="en-US" sz="2800" b="1">
                <a:effectLst>
                  <a:outerShdw blurRad="38100" dist="38100" dir="2700000" algn="tl">
                    <a:srgbClr val="C0C0C0"/>
                  </a:outerShdw>
                </a:effectLst>
              </a:rPr>
              <a:t>数组元素作函数实参</a:t>
            </a:r>
          </a:p>
        </p:txBody>
      </p:sp>
      <p:sp>
        <p:nvSpPr>
          <p:cNvPr id="1189893" name="Text Box 5"/>
          <p:cNvSpPr txBox="1">
            <a:spLocks noChangeArrowheads="1"/>
          </p:cNvSpPr>
          <p:nvPr/>
        </p:nvSpPr>
        <p:spPr bwMode="auto">
          <a:xfrm>
            <a:off x="395288" y="1844677"/>
            <a:ext cx="8355012" cy="4594225"/>
          </a:xfrm>
          <a:prstGeom prst="rect">
            <a:avLst/>
          </a:prstGeom>
          <a:solidFill>
            <a:srgbClr val="006699"/>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just">
              <a:lnSpc>
                <a:spcPct val="130000"/>
              </a:lnSpc>
              <a:defRPr/>
            </a:pPr>
            <a:r>
              <a:rPr lang="zh-CN" altLang="en-US" sz="2800" b="1" dirty="0">
                <a:solidFill>
                  <a:schemeClr val="bg1"/>
                </a:solidFill>
              </a:rPr>
              <a:t>例</a:t>
            </a:r>
            <a:r>
              <a:rPr lang="en-US" altLang="zh-CN" sz="2800" b="1" dirty="0">
                <a:solidFill>
                  <a:schemeClr val="bg1"/>
                </a:solidFill>
              </a:rPr>
              <a:t>8.</a:t>
            </a:r>
            <a:r>
              <a:rPr lang="zh-CN" altLang="en-US" sz="2800" b="1" dirty="0">
                <a:solidFill>
                  <a:schemeClr val="bg1"/>
                </a:solidFill>
              </a:rPr>
              <a:t>１０ 有两个数组ａ和ｂ，各有１０个元素，将它们对应地逐个相比（即ａ［０］与ｂ［０］比，ａ［１］与ｂ［１］比</a:t>
            </a:r>
            <a:r>
              <a:rPr lang="en-US" altLang="zh-CN" sz="2800" b="1" dirty="0">
                <a:solidFill>
                  <a:schemeClr val="bg1"/>
                </a:solidFill>
              </a:rPr>
              <a:t>……</a:t>
            </a:r>
            <a:r>
              <a:rPr lang="zh-CN" altLang="en-US" sz="2800" b="1" dirty="0">
                <a:solidFill>
                  <a:schemeClr val="bg1"/>
                </a:solidFill>
              </a:rPr>
              <a:t>）。如果ａ数组中的元素大于ｂ数组中的相应元素的数目多于</a:t>
            </a:r>
            <a:r>
              <a:rPr lang="en-US" altLang="zh-CN" sz="2800" b="1" dirty="0">
                <a:solidFill>
                  <a:schemeClr val="bg1"/>
                </a:solidFill>
              </a:rPr>
              <a:t>b</a:t>
            </a:r>
            <a:r>
              <a:rPr lang="zh-CN" altLang="en-US" sz="2800" b="1" dirty="0">
                <a:solidFill>
                  <a:schemeClr val="bg1"/>
                </a:solidFill>
              </a:rPr>
              <a:t>数组中元素大于</a:t>
            </a:r>
            <a:r>
              <a:rPr lang="en-US" altLang="zh-CN" sz="2800" b="1" dirty="0">
                <a:solidFill>
                  <a:schemeClr val="bg1"/>
                </a:solidFill>
              </a:rPr>
              <a:t>a</a:t>
            </a:r>
            <a:r>
              <a:rPr lang="zh-CN" altLang="en-US" sz="2800" b="1" dirty="0">
                <a:solidFill>
                  <a:schemeClr val="bg1"/>
                </a:solidFill>
              </a:rPr>
              <a:t>数组中相应元素的数目</a:t>
            </a:r>
            <a:r>
              <a:rPr lang="en-US" altLang="zh-CN" sz="2800" b="1" dirty="0">
                <a:solidFill>
                  <a:schemeClr val="bg1"/>
                </a:solidFill>
              </a:rPr>
              <a:t>(</a:t>
            </a:r>
            <a:r>
              <a:rPr lang="zh-CN" altLang="en-US" sz="2800" b="1" dirty="0">
                <a:solidFill>
                  <a:schemeClr val="bg1"/>
                </a:solidFill>
              </a:rPr>
              <a:t>例如，</a:t>
            </a:r>
            <a:r>
              <a:rPr lang="en-US" altLang="zh-CN" sz="2800" b="1" dirty="0">
                <a:solidFill>
                  <a:schemeClr val="bg1"/>
                </a:solidFill>
              </a:rPr>
              <a:t>a</a:t>
            </a:r>
            <a:r>
              <a:rPr lang="zh-CN" altLang="en-US" sz="2800" b="1" dirty="0">
                <a:solidFill>
                  <a:schemeClr val="bg1"/>
                </a:solidFill>
              </a:rPr>
              <a:t>［</a:t>
            </a:r>
            <a:r>
              <a:rPr lang="en-US" altLang="zh-CN" sz="2800" b="1" dirty="0" err="1">
                <a:solidFill>
                  <a:schemeClr val="bg1"/>
                </a:solidFill>
              </a:rPr>
              <a:t>i</a:t>
            </a:r>
            <a:r>
              <a:rPr lang="zh-CN" altLang="en-US" sz="2800" b="1" dirty="0">
                <a:solidFill>
                  <a:schemeClr val="bg1"/>
                </a:solidFill>
              </a:rPr>
              <a:t>］</a:t>
            </a:r>
            <a:r>
              <a:rPr lang="en-US" altLang="zh-CN" sz="2800" b="1" dirty="0">
                <a:solidFill>
                  <a:schemeClr val="bg1"/>
                </a:solidFill>
              </a:rPr>
              <a:t>&gt;b</a:t>
            </a:r>
            <a:r>
              <a:rPr lang="zh-CN" altLang="en-US" sz="2800" b="1" dirty="0">
                <a:solidFill>
                  <a:schemeClr val="bg1"/>
                </a:solidFill>
              </a:rPr>
              <a:t>［</a:t>
            </a:r>
            <a:r>
              <a:rPr lang="en-US" altLang="zh-CN" sz="2800" b="1" dirty="0" err="1">
                <a:solidFill>
                  <a:schemeClr val="bg1"/>
                </a:solidFill>
              </a:rPr>
              <a:t>i</a:t>
            </a:r>
            <a:r>
              <a:rPr lang="zh-CN" altLang="en-US" sz="2800" b="1" dirty="0">
                <a:solidFill>
                  <a:schemeClr val="bg1"/>
                </a:solidFill>
              </a:rPr>
              <a:t>］</a:t>
            </a:r>
            <a:r>
              <a:rPr lang="en-US" altLang="zh-CN" sz="2800" b="1" dirty="0">
                <a:solidFill>
                  <a:schemeClr val="bg1"/>
                </a:solidFill>
              </a:rPr>
              <a:t>6</a:t>
            </a:r>
            <a:r>
              <a:rPr lang="zh-CN" altLang="en-US" sz="2800" b="1" dirty="0">
                <a:solidFill>
                  <a:schemeClr val="bg1"/>
                </a:solidFill>
              </a:rPr>
              <a:t>次，</a:t>
            </a:r>
            <a:r>
              <a:rPr lang="en-US" altLang="zh-CN" sz="2800" b="1" dirty="0">
                <a:solidFill>
                  <a:schemeClr val="bg1"/>
                </a:solidFill>
              </a:rPr>
              <a:t>b</a:t>
            </a:r>
            <a:r>
              <a:rPr lang="zh-CN" altLang="en-US" sz="2800" b="1" dirty="0">
                <a:solidFill>
                  <a:schemeClr val="bg1"/>
                </a:solidFill>
              </a:rPr>
              <a:t>［</a:t>
            </a:r>
            <a:r>
              <a:rPr lang="en-US" altLang="zh-CN" sz="2800" b="1" dirty="0" err="1">
                <a:solidFill>
                  <a:schemeClr val="bg1"/>
                </a:solidFill>
              </a:rPr>
              <a:t>i</a:t>
            </a:r>
            <a:r>
              <a:rPr lang="zh-CN" altLang="en-US" sz="2800" b="1" dirty="0">
                <a:solidFill>
                  <a:schemeClr val="bg1"/>
                </a:solidFill>
              </a:rPr>
              <a:t>］</a:t>
            </a:r>
            <a:r>
              <a:rPr lang="en-US" altLang="zh-CN" sz="2800" b="1" dirty="0">
                <a:solidFill>
                  <a:schemeClr val="bg1"/>
                </a:solidFill>
              </a:rPr>
              <a:t>&gt;a</a:t>
            </a:r>
            <a:r>
              <a:rPr lang="zh-CN" altLang="en-US" sz="2800" b="1" dirty="0">
                <a:solidFill>
                  <a:schemeClr val="bg1"/>
                </a:solidFill>
              </a:rPr>
              <a:t>［</a:t>
            </a:r>
            <a:r>
              <a:rPr lang="en-US" altLang="zh-CN" sz="2800" b="1" dirty="0" err="1">
                <a:solidFill>
                  <a:schemeClr val="bg1"/>
                </a:solidFill>
              </a:rPr>
              <a:t>i</a:t>
            </a:r>
            <a:r>
              <a:rPr lang="zh-CN" altLang="en-US" sz="2800" b="1" dirty="0">
                <a:solidFill>
                  <a:schemeClr val="bg1"/>
                </a:solidFill>
              </a:rPr>
              <a:t>］</a:t>
            </a:r>
            <a:r>
              <a:rPr lang="en-US" altLang="zh-CN" sz="2800" b="1" dirty="0">
                <a:solidFill>
                  <a:schemeClr val="bg1"/>
                </a:solidFill>
              </a:rPr>
              <a:t>3</a:t>
            </a:r>
            <a:r>
              <a:rPr lang="zh-CN" altLang="en-US" sz="2800" b="1" dirty="0">
                <a:solidFill>
                  <a:schemeClr val="bg1"/>
                </a:solidFill>
              </a:rPr>
              <a:t>次，其中</a:t>
            </a:r>
            <a:r>
              <a:rPr lang="en-US" altLang="zh-CN" sz="2800" b="1" dirty="0" err="1">
                <a:solidFill>
                  <a:schemeClr val="bg1"/>
                </a:solidFill>
              </a:rPr>
              <a:t>i</a:t>
            </a:r>
            <a:r>
              <a:rPr lang="zh-CN" altLang="en-US" sz="2800" b="1" dirty="0">
                <a:solidFill>
                  <a:schemeClr val="bg1"/>
                </a:solidFill>
              </a:rPr>
              <a:t>每次为不同的值</a:t>
            </a:r>
            <a:r>
              <a:rPr lang="en-US" altLang="zh-CN" sz="2800" b="1" dirty="0">
                <a:solidFill>
                  <a:schemeClr val="bg1"/>
                </a:solidFill>
              </a:rPr>
              <a:t>)</a:t>
            </a:r>
            <a:r>
              <a:rPr lang="zh-CN" altLang="en-US" sz="2800" b="1" dirty="0">
                <a:solidFill>
                  <a:schemeClr val="bg1"/>
                </a:solidFill>
              </a:rPr>
              <a:t>，则认为</a:t>
            </a:r>
            <a:r>
              <a:rPr lang="en-US" altLang="zh-CN" sz="2800" b="1" dirty="0">
                <a:solidFill>
                  <a:schemeClr val="bg1"/>
                </a:solidFill>
              </a:rPr>
              <a:t>a</a:t>
            </a:r>
            <a:r>
              <a:rPr lang="zh-CN" altLang="en-US" sz="2800" b="1" dirty="0">
                <a:solidFill>
                  <a:schemeClr val="bg1"/>
                </a:solidFill>
              </a:rPr>
              <a:t>数组大于</a:t>
            </a:r>
            <a:r>
              <a:rPr lang="en-US" altLang="zh-CN" sz="2800" b="1" dirty="0">
                <a:solidFill>
                  <a:schemeClr val="bg1"/>
                </a:solidFill>
              </a:rPr>
              <a:t>b</a:t>
            </a:r>
            <a:r>
              <a:rPr lang="zh-CN" altLang="en-US" sz="2800" b="1" dirty="0">
                <a:solidFill>
                  <a:schemeClr val="bg1"/>
                </a:solidFill>
              </a:rPr>
              <a:t>数组，并分别统计出两个数组相应元素大于、等于、小于的次数。</a:t>
            </a:r>
            <a:r>
              <a:rPr lang="zh-CN" altLang="en-US" sz="2800" dirty="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67</a:t>
            </a:fld>
            <a:endParaRPr lang="zh-CN" altLang="en-US"/>
          </a:p>
        </p:txBody>
      </p:sp>
    </p:spTree>
    <p:extLst>
      <p:ext uri="{BB962C8B-B14F-4D97-AF65-F5344CB8AC3E}">
        <p14:creationId xmlns:p14="http://schemas.microsoft.com/office/powerpoint/2010/main" val="3926460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9890"/>
                                        </p:tgtEl>
                                        <p:attrNameLst>
                                          <p:attrName>style.visibility</p:attrName>
                                        </p:attrNameLst>
                                      </p:cBhvr>
                                      <p:to>
                                        <p:strVal val="visible"/>
                                      </p:to>
                                    </p:set>
                                    <p:anim calcmode="lin" valueType="num">
                                      <p:cBhvr additive="base">
                                        <p:cTn id="7" dur="500" fill="hold"/>
                                        <p:tgtEl>
                                          <p:spTgt spid="1189890"/>
                                        </p:tgtEl>
                                        <p:attrNameLst>
                                          <p:attrName>ppt_x</p:attrName>
                                        </p:attrNameLst>
                                      </p:cBhvr>
                                      <p:tavLst>
                                        <p:tav tm="0">
                                          <p:val>
                                            <p:strVal val="0-#ppt_w/2"/>
                                          </p:val>
                                        </p:tav>
                                        <p:tav tm="100000">
                                          <p:val>
                                            <p:strVal val="#ppt_x"/>
                                          </p:val>
                                        </p:tav>
                                      </p:tavLst>
                                    </p:anim>
                                    <p:anim calcmode="lin" valueType="num">
                                      <p:cBhvr additive="base">
                                        <p:cTn id="8" dur="500" fill="hold"/>
                                        <p:tgtEl>
                                          <p:spTgt spid="11898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89891"/>
                                        </p:tgtEl>
                                        <p:attrNameLst>
                                          <p:attrName>style.visibility</p:attrName>
                                        </p:attrNameLst>
                                      </p:cBhvr>
                                      <p:to>
                                        <p:strVal val="visible"/>
                                      </p:to>
                                    </p:set>
                                    <p:anim calcmode="lin" valueType="num">
                                      <p:cBhvr additive="base">
                                        <p:cTn id="12" dur="500" fill="hold"/>
                                        <p:tgtEl>
                                          <p:spTgt spid="1189891"/>
                                        </p:tgtEl>
                                        <p:attrNameLst>
                                          <p:attrName>ppt_x</p:attrName>
                                        </p:attrNameLst>
                                      </p:cBhvr>
                                      <p:tavLst>
                                        <p:tav tm="0">
                                          <p:val>
                                            <p:strVal val="0-#ppt_w/2"/>
                                          </p:val>
                                        </p:tav>
                                        <p:tav tm="100000">
                                          <p:val>
                                            <p:strVal val="#ppt_x"/>
                                          </p:val>
                                        </p:tav>
                                      </p:tavLst>
                                    </p:anim>
                                    <p:anim calcmode="lin" valueType="num">
                                      <p:cBhvr additive="base">
                                        <p:cTn id="13" dur="500" fill="hold"/>
                                        <p:tgtEl>
                                          <p:spTgt spid="118989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89893"/>
                                        </p:tgtEl>
                                        <p:attrNameLst>
                                          <p:attrName>style.visibility</p:attrName>
                                        </p:attrNameLst>
                                      </p:cBhvr>
                                      <p:to>
                                        <p:strVal val="visible"/>
                                      </p:to>
                                    </p:set>
                                    <p:anim calcmode="lin" valueType="num">
                                      <p:cBhvr additive="base">
                                        <p:cTn id="18" dur="500" fill="hold"/>
                                        <p:tgtEl>
                                          <p:spTgt spid="1189893"/>
                                        </p:tgtEl>
                                        <p:attrNameLst>
                                          <p:attrName>ppt_x</p:attrName>
                                        </p:attrNameLst>
                                      </p:cBhvr>
                                      <p:tavLst>
                                        <p:tav tm="0">
                                          <p:val>
                                            <p:strVal val="0-#ppt_w/2"/>
                                          </p:val>
                                        </p:tav>
                                        <p:tav tm="100000">
                                          <p:val>
                                            <p:strVal val="#ppt_x"/>
                                          </p:val>
                                        </p:tav>
                                      </p:tavLst>
                                    </p:anim>
                                    <p:anim calcmode="lin" valueType="num">
                                      <p:cBhvr additive="base">
                                        <p:cTn id="19" dur="500" fill="hold"/>
                                        <p:tgtEl>
                                          <p:spTgt spid="1189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0" grpId="0"/>
      <p:bldP spid="1189891" grpId="0" autoUpdateAnimBg="0"/>
      <p:bldP spid="118989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Text Box 2"/>
          <p:cNvSpPr txBox="1">
            <a:spLocks noChangeArrowheads="1"/>
          </p:cNvSpPr>
          <p:nvPr/>
        </p:nvSpPr>
        <p:spPr bwMode="auto">
          <a:xfrm>
            <a:off x="323852" y="85727"/>
            <a:ext cx="8569325" cy="665162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95000"/>
              </a:lnSpc>
              <a:defRPr/>
            </a:pPr>
            <a:r>
              <a:rPr lang="en-US" altLang="zh-CN" sz="2800" b="1"/>
              <a:t>#include &lt;stdio.h&gt;</a:t>
            </a:r>
          </a:p>
          <a:p>
            <a:pPr algn="l">
              <a:lnSpc>
                <a:spcPct val="95000"/>
              </a:lnSpc>
              <a:defRPr/>
            </a:pPr>
            <a:r>
              <a:rPr lang="en-US" altLang="zh-CN" sz="2800" b="1"/>
              <a:t>void</a:t>
            </a:r>
            <a:r>
              <a:rPr lang="en-US" altLang="zh-CN" sz="2800" b="1">
                <a:solidFill>
                  <a:srgbClr val="CC0000"/>
                </a:solidFill>
              </a:rPr>
              <a:t> main</a:t>
            </a:r>
            <a:r>
              <a:rPr lang="zh-CN" altLang="en-US" sz="2800" b="1"/>
              <a:t>（）</a:t>
            </a:r>
          </a:p>
          <a:p>
            <a:pPr algn="l">
              <a:lnSpc>
                <a:spcPct val="95000"/>
              </a:lnSpc>
              <a:defRPr/>
            </a:pPr>
            <a:r>
              <a:rPr lang="zh-CN" altLang="en-US" sz="2800" b="1">
                <a:solidFill>
                  <a:srgbClr val="CC0000"/>
                </a:solidFill>
              </a:rPr>
              <a:t>｛ </a:t>
            </a:r>
            <a:r>
              <a:rPr lang="zh-CN" altLang="en-US" sz="2800" b="1"/>
              <a:t>  </a:t>
            </a:r>
            <a:r>
              <a:rPr lang="en-US" altLang="zh-CN" sz="2800" b="1"/>
              <a:t>int </a:t>
            </a:r>
            <a:r>
              <a:rPr lang="en-US" altLang="zh-CN" sz="2800" b="1">
                <a:solidFill>
                  <a:srgbClr val="006699"/>
                </a:solidFill>
              </a:rPr>
              <a:t>large</a:t>
            </a:r>
            <a:r>
              <a:rPr lang="en-US" altLang="zh-CN" sz="2800" b="1"/>
              <a:t>(int x</a:t>
            </a:r>
            <a:r>
              <a:rPr lang="zh-CN" altLang="en-US" sz="2800" b="1"/>
              <a:t>，</a:t>
            </a:r>
            <a:r>
              <a:rPr lang="en-US" altLang="zh-CN" sz="2800" b="1"/>
              <a:t>int y)</a:t>
            </a:r>
            <a:r>
              <a:rPr lang="zh-CN" altLang="en-US" sz="2800" b="1"/>
              <a:t>；         </a:t>
            </a:r>
            <a:r>
              <a:rPr lang="en-US" altLang="zh-CN" sz="2800" b="1">
                <a:solidFill>
                  <a:srgbClr val="008000"/>
                </a:solidFill>
              </a:rPr>
              <a:t>/*  </a:t>
            </a:r>
            <a:r>
              <a:rPr lang="zh-CN" altLang="en-US" sz="2800" b="1">
                <a:solidFill>
                  <a:srgbClr val="008000"/>
                </a:solidFill>
              </a:rPr>
              <a:t>函数声明 *</a:t>
            </a:r>
            <a:r>
              <a:rPr lang="en-US" altLang="zh-CN" sz="2800" b="1">
                <a:solidFill>
                  <a:srgbClr val="008000"/>
                </a:solidFill>
              </a:rPr>
              <a:t>/</a:t>
            </a:r>
          </a:p>
          <a:p>
            <a:pPr algn="l">
              <a:lnSpc>
                <a:spcPct val="95000"/>
              </a:lnSpc>
              <a:defRPr/>
            </a:pPr>
            <a:r>
              <a:rPr lang="en-US" altLang="zh-CN" sz="2800" b="1"/>
              <a:t>       int </a:t>
            </a:r>
            <a:r>
              <a:rPr lang="zh-CN" altLang="en-US" sz="2800" b="1"/>
              <a:t>ａ</a:t>
            </a:r>
            <a:r>
              <a:rPr lang="en-US" altLang="zh-CN" sz="2800" b="1"/>
              <a:t>[10],</a:t>
            </a:r>
            <a:r>
              <a:rPr lang="zh-CN" altLang="en-US" sz="2800" b="1"/>
              <a:t>ｂ</a:t>
            </a:r>
            <a:r>
              <a:rPr lang="en-US" altLang="zh-CN" sz="2800" b="1"/>
              <a:t>[10],</a:t>
            </a:r>
            <a:r>
              <a:rPr lang="zh-CN" altLang="en-US" sz="2800" b="1"/>
              <a:t>ｉ，ｎ＝０，ｍ＝０，ｋ＝０；</a:t>
            </a:r>
          </a:p>
          <a:p>
            <a:pPr algn="l">
              <a:lnSpc>
                <a:spcPct val="95000"/>
              </a:lnSpc>
              <a:defRPr/>
            </a:pPr>
            <a:r>
              <a:rPr lang="zh-CN" altLang="en-US" sz="2800" b="1"/>
              <a:t>       </a:t>
            </a:r>
            <a:r>
              <a:rPr lang="en-US" altLang="zh-CN" sz="2800" b="1"/>
              <a:t>printf</a:t>
            </a:r>
            <a:r>
              <a:rPr lang="zh-CN" altLang="en-US" sz="2800" b="1"/>
              <a:t>（</a:t>
            </a:r>
            <a:r>
              <a:rPr lang="en-US" altLang="zh-CN" sz="2800" b="1"/>
              <a:t>″enter array a∶</a:t>
            </a:r>
            <a:r>
              <a:rPr lang="zh-CN" altLang="en-US" sz="2800" b="1"/>
              <a:t>＼ｎ</a:t>
            </a:r>
            <a:r>
              <a:rPr lang="en-US" altLang="zh-CN" sz="2800" b="1"/>
              <a:t>″</a:t>
            </a:r>
            <a:r>
              <a:rPr lang="zh-CN" altLang="en-US" sz="2800" b="1"/>
              <a:t>）；</a:t>
            </a:r>
          </a:p>
          <a:p>
            <a:pPr algn="l">
              <a:lnSpc>
                <a:spcPct val="95000"/>
              </a:lnSpc>
              <a:defRPr/>
            </a:pPr>
            <a:r>
              <a:rPr lang="zh-CN" altLang="en-US" sz="2800" b="1"/>
              <a:t>       </a:t>
            </a:r>
            <a:r>
              <a:rPr lang="en-US" altLang="zh-CN" sz="2800" b="1"/>
              <a:t>for</a:t>
            </a:r>
            <a:r>
              <a:rPr lang="zh-CN" altLang="en-US" sz="2800" b="1"/>
              <a:t>（ｉ＝０；ｉ＜１０；ｉ＋＋＝</a:t>
            </a:r>
            <a:r>
              <a:rPr lang="en-US" altLang="zh-CN" sz="2800" b="1"/>
              <a:t>)</a:t>
            </a:r>
          </a:p>
          <a:p>
            <a:pPr algn="l">
              <a:lnSpc>
                <a:spcPct val="95000"/>
              </a:lnSpc>
              <a:defRPr/>
            </a:pPr>
            <a:r>
              <a:rPr lang="en-US" altLang="zh-CN" sz="2800" b="1"/>
              <a:t>       scanf</a:t>
            </a:r>
            <a:r>
              <a:rPr lang="zh-CN" altLang="en-US" sz="2800" b="1"/>
              <a:t>（</a:t>
            </a:r>
            <a:r>
              <a:rPr lang="en-US" altLang="zh-CN" sz="2800" b="1"/>
              <a:t>″</a:t>
            </a:r>
            <a:r>
              <a:rPr lang="zh-CN" altLang="en-US" sz="2800" b="1"/>
              <a:t>％ｄ</a:t>
            </a:r>
            <a:r>
              <a:rPr lang="en-US" altLang="zh-CN" sz="2800" b="1"/>
              <a:t>″</a:t>
            </a:r>
            <a:r>
              <a:rPr lang="zh-CN" altLang="en-US" sz="2800" b="1"/>
              <a:t>，＆ａ［ｉ］）；</a:t>
            </a:r>
          </a:p>
          <a:p>
            <a:pPr algn="l">
              <a:lnSpc>
                <a:spcPct val="95000"/>
              </a:lnSpc>
              <a:defRPr/>
            </a:pPr>
            <a:r>
              <a:rPr lang="zh-CN" altLang="en-US" sz="2800" b="1"/>
              <a:t>       </a:t>
            </a:r>
            <a:r>
              <a:rPr lang="zh-CN" altLang="en-US" sz="2800"/>
              <a:t> </a:t>
            </a:r>
            <a:r>
              <a:rPr lang="en-US" altLang="zh-CN" sz="2800" b="1"/>
              <a:t>printf</a:t>
            </a:r>
            <a:r>
              <a:rPr lang="zh-CN" altLang="en-US" sz="2800" b="1"/>
              <a:t>（</a:t>
            </a:r>
            <a:r>
              <a:rPr lang="en-US" altLang="zh-CN" sz="2800" b="1"/>
              <a:t>″</a:t>
            </a:r>
            <a:r>
              <a:rPr lang="zh-CN" altLang="en-US" sz="2800" b="1"/>
              <a:t>＼ｎ</a:t>
            </a:r>
            <a:r>
              <a:rPr lang="en-US" altLang="zh-CN" sz="2800" b="1"/>
              <a:t>″</a:t>
            </a:r>
            <a:r>
              <a:rPr lang="zh-CN" altLang="en-US" sz="2800" b="1"/>
              <a:t>）；</a:t>
            </a:r>
          </a:p>
          <a:p>
            <a:pPr algn="l">
              <a:lnSpc>
                <a:spcPct val="95000"/>
              </a:lnSpc>
              <a:defRPr/>
            </a:pPr>
            <a:r>
              <a:rPr lang="zh-CN" altLang="en-US" sz="2800" b="1"/>
              <a:t>       </a:t>
            </a:r>
            <a:r>
              <a:rPr lang="zh-CN" altLang="en-US" sz="2800"/>
              <a:t> </a:t>
            </a:r>
            <a:r>
              <a:rPr lang="en-US" altLang="zh-CN" sz="2800" b="1"/>
              <a:t>printf</a:t>
            </a:r>
            <a:r>
              <a:rPr lang="zh-CN" altLang="en-US" sz="2800" b="1"/>
              <a:t>（</a:t>
            </a:r>
            <a:r>
              <a:rPr lang="en-US" altLang="zh-CN" sz="2800" b="1"/>
              <a:t>″ enter array</a:t>
            </a:r>
            <a:r>
              <a:rPr lang="zh-CN" altLang="en-US" sz="2800" b="1"/>
              <a:t>ｂ∶＼ｎ</a:t>
            </a:r>
            <a:r>
              <a:rPr lang="en-US" altLang="zh-CN" sz="2800" b="1"/>
              <a:t>″</a:t>
            </a:r>
            <a:r>
              <a:rPr lang="zh-CN" altLang="en-US" sz="2800" b="1"/>
              <a:t>）；</a:t>
            </a:r>
          </a:p>
          <a:p>
            <a:pPr algn="l">
              <a:lnSpc>
                <a:spcPct val="95000"/>
              </a:lnSpc>
              <a:defRPr/>
            </a:pPr>
            <a:r>
              <a:rPr lang="zh-CN" altLang="en-US" sz="2800" b="1"/>
              <a:t>       </a:t>
            </a:r>
            <a:r>
              <a:rPr lang="en-US" altLang="zh-CN" sz="2800" b="1"/>
              <a:t>for</a:t>
            </a:r>
            <a:r>
              <a:rPr lang="zh-CN" altLang="en-US" sz="2800" b="1"/>
              <a:t>（ｉ＝０；ｉ＜１０；ｉ＋＋＝</a:t>
            </a:r>
            <a:r>
              <a:rPr lang="en-US" altLang="zh-CN" sz="2800" b="1"/>
              <a:t>)</a:t>
            </a:r>
          </a:p>
          <a:p>
            <a:pPr algn="l">
              <a:lnSpc>
                <a:spcPct val="95000"/>
              </a:lnSpc>
              <a:defRPr/>
            </a:pPr>
            <a:r>
              <a:rPr lang="en-US" altLang="zh-CN" sz="2800" b="1"/>
              <a:t>       scanf</a:t>
            </a:r>
            <a:r>
              <a:rPr lang="en-US" altLang="zh-CN" sz="2800"/>
              <a:t> </a:t>
            </a:r>
            <a:r>
              <a:rPr lang="zh-CN" altLang="en-US" sz="2800" b="1"/>
              <a:t>（</a:t>
            </a:r>
            <a:r>
              <a:rPr lang="en-US" altLang="zh-CN" sz="2800" b="1"/>
              <a:t>″</a:t>
            </a:r>
            <a:r>
              <a:rPr lang="zh-CN" altLang="en-US" sz="2800" b="1"/>
              <a:t>％ｄ</a:t>
            </a:r>
            <a:r>
              <a:rPr lang="en-US" altLang="zh-CN" sz="2800" b="1"/>
              <a:t>″</a:t>
            </a:r>
            <a:r>
              <a:rPr lang="zh-CN" altLang="en-US" sz="2800" b="1"/>
              <a:t>，＆ｂ［ｉ］）；</a:t>
            </a:r>
          </a:p>
          <a:p>
            <a:pPr algn="l">
              <a:lnSpc>
                <a:spcPct val="95000"/>
              </a:lnSpc>
              <a:defRPr/>
            </a:pPr>
            <a:r>
              <a:rPr lang="zh-CN" altLang="en-US" sz="2800" b="1"/>
              <a:t>       </a:t>
            </a:r>
            <a:r>
              <a:rPr lang="en-US" altLang="zh-CN" sz="2800" b="1"/>
              <a:t>printf</a:t>
            </a:r>
            <a:r>
              <a:rPr lang="zh-CN" altLang="en-US" sz="2800" b="1"/>
              <a:t>（</a:t>
            </a:r>
            <a:r>
              <a:rPr lang="en-US" altLang="zh-CN" sz="2800" b="1"/>
              <a:t>″</a:t>
            </a:r>
            <a:r>
              <a:rPr lang="zh-CN" altLang="en-US" sz="2800" b="1"/>
              <a:t>＼ｎ</a:t>
            </a:r>
            <a:r>
              <a:rPr lang="en-US" altLang="zh-CN" sz="2800" b="1"/>
              <a:t>″</a:t>
            </a:r>
            <a:r>
              <a:rPr lang="zh-CN" altLang="en-US" sz="2800" b="1"/>
              <a:t>）；</a:t>
            </a:r>
          </a:p>
          <a:p>
            <a:pPr algn="l">
              <a:lnSpc>
                <a:spcPct val="95000"/>
              </a:lnSpc>
              <a:defRPr/>
            </a:pPr>
            <a:r>
              <a:rPr lang="zh-CN" altLang="en-US" sz="2800" b="1"/>
              <a:t>       </a:t>
            </a:r>
            <a:r>
              <a:rPr lang="en-US" altLang="zh-CN" sz="2800" b="1"/>
              <a:t>for</a:t>
            </a:r>
            <a:r>
              <a:rPr lang="zh-CN" altLang="en-US" sz="2800" b="1"/>
              <a:t>（ｉ＝０；ｉ＜１０；ｉ＋＋）</a:t>
            </a:r>
          </a:p>
          <a:p>
            <a:pPr algn="l">
              <a:lnSpc>
                <a:spcPct val="95000"/>
              </a:lnSpc>
              <a:defRPr/>
            </a:pPr>
            <a:r>
              <a:rPr lang="zh-CN" altLang="en-US" sz="2800" b="1"/>
              <a:t>       </a:t>
            </a:r>
            <a:r>
              <a:rPr lang="zh-CN" altLang="en-US" sz="2800" b="1">
                <a:solidFill>
                  <a:srgbClr val="008000"/>
                </a:solidFill>
              </a:rPr>
              <a:t> </a:t>
            </a:r>
            <a:r>
              <a:rPr lang="en-US" altLang="zh-CN" sz="2800" b="1">
                <a:solidFill>
                  <a:srgbClr val="008000"/>
                </a:solidFill>
              </a:rPr>
              <a:t>{ </a:t>
            </a:r>
            <a:r>
              <a:rPr lang="en-US" altLang="zh-CN" sz="2800" b="1"/>
              <a:t> if</a:t>
            </a:r>
            <a:r>
              <a:rPr lang="zh-CN" altLang="en-US" sz="2800" b="1"/>
              <a:t>（</a:t>
            </a:r>
            <a:r>
              <a:rPr lang="en-US" altLang="zh-CN" sz="2800" b="1">
                <a:solidFill>
                  <a:srgbClr val="006699"/>
                </a:solidFill>
              </a:rPr>
              <a:t>large </a:t>
            </a:r>
            <a:r>
              <a:rPr lang="en-US" altLang="zh-CN" sz="2800" b="1"/>
              <a:t>(</a:t>
            </a:r>
            <a:r>
              <a:rPr lang="zh-CN" altLang="en-US" sz="2800" b="1"/>
              <a:t>ａ</a:t>
            </a:r>
            <a:r>
              <a:rPr lang="en-US" altLang="zh-CN" sz="2800" b="1"/>
              <a:t>[i],</a:t>
            </a:r>
            <a:r>
              <a:rPr lang="zh-CN" altLang="en-US" sz="2800" b="1"/>
              <a:t>ｂ</a:t>
            </a:r>
            <a:r>
              <a:rPr lang="en-US" altLang="zh-CN" sz="2800" b="1"/>
              <a:t>[i] )==</a:t>
            </a:r>
            <a:r>
              <a:rPr lang="en-US" altLang="zh-CN" sz="2800"/>
              <a:t> </a:t>
            </a:r>
            <a:r>
              <a:rPr lang="zh-CN" altLang="en-US" sz="2800" b="1"/>
              <a:t>１）  ｎ＝ｎ＋１；</a:t>
            </a:r>
          </a:p>
          <a:p>
            <a:pPr algn="l">
              <a:lnSpc>
                <a:spcPct val="95000"/>
              </a:lnSpc>
              <a:defRPr/>
            </a:pPr>
            <a:r>
              <a:rPr lang="zh-CN" altLang="en-US" sz="2800" b="1"/>
              <a:t>     　   </a:t>
            </a:r>
            <a:r>
              <a:rPr lang="en-US" altLang="zh-CN" sz="2800" b="1"/>
              <a:t>else if</a:t>
            </a:r>
            <a:r>
              <a:rPr lang="zh-CN" altLang="en-US" sz="2800" b="1"/>
              <a:t>（ </a:t>
            </a:r>
            <a:r>
              <a:rPr lang="en-US" altLang="zh-CN" sz="2800" b="1">
                <a:solidFill>
                  <a:srgbClr val="006699"/>
                </a:solidFill>
              </a:rPr>
              <a:t>large</a:t>
            </a:r>
            <a:r>
              <a:rPr lang="en-US" altLang="zh-CN" sz="2800"/>
              <a:t> </a:t>
            </a:r>
            <a:r>
              <a:rPr lang="en-US" altLang="zh-CN" sz="2800" b="1"/>
              <a:t>(</a:t>
            </a:r>
            <a:r>
              <a:rPr lang="zh-CN" altLang="en-US" sz="2800" b="1"/>
              <a:t>ａ</a:t>
            </a:r>
            <a:r>
              <a:rPr lang="en-US" altLang="zh-CN" sz="2800" b="1"/>
              <a:t>[i],</a:t>
            </a:r>
            <a:r>
              <a:rPr lang="zh-CN" altLang="en-US" sz="2800" b="1"/>
              <a:t>ｂ</a:t>
            </a:r>
            <a:r>
              <a:rPr lang="en-US" altLang="zh-CN" sz="2800" b="1"/>
              <a:t>[i] )==</a:t>
            </a:r>
            <a:r>
              <a:rPr lang="zh-CN" altLang="en-US" sz="2800" b="1"/>
              <a:t>０） ｍ</a:t>
            </a:r>
            <a:r>
              <a:rPr lang="en-US" altLang="zh-CN" sz="2800" b="1"/>
              <a:t>=</a:t>
            </a:r>
            <a:r>
              <a:rPr lang="zh-CN" altLang="en-US" sz="2800" b="1"/>
              <a:t>ｍ</a:t>
            </a:r>
            <a:r>
              <a:rPr lang="en-US" altLang="zh-CN" sz="2800" b="1"/>
              <a:t>+</a:t>
            </a:r>
            <a:r>
              <a:rPr lang="zh-CN" altLang="en-US" sz="2800" b="1"/>
              <a:t>１；</a:t>
            </a:r>
          </a:p>
          <a:p>
            <a:pPr algn="l">
              <a:lnSpc>
                <a:spcPct val="95000"/>
              </a:lnSpc>
              <a:defRPr/>
            </a:pPr>
            <a:r>
              <a:rPr lang="zh-CN" altLang="en-US" sz="2800" b="1"/>
              <a:t>                 </a:t>
            </a:r>
            <a:r>
              <a:rPr lang="en-US" altLang="zh-CN" sz="2800" b="1"/>
              <a:t>else </a:t>
            </a:r>
            <a:r>
              <a:rPr lang="zh-CN" altLang="en-US" sz="2800" b="1"/>
              <a:t>ｋ＝ｋ＋１；</a:t>
            </a:r>
            <a:r>
              <a:rPr lang="en-US" altLang="zh-CN" sz="2800" b="1">
                <a:solidFill>
                  <a:srgbClr val="008000"/>
                </a:solidFill>
              </a:rPr>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68</a:t>
            </a:fld>
            <a:endParaRPr lang="zh-CN" altLang="en-US"/>
          </a:p>
        </p:txBody>
      </p:sp>
    </p:spTree>
    <p:extLst>
      <p:ext uri="{BB962C8B-B14F-4D97-AF65-F5344CB8AC3E}">
        <p14:creationId xmlns:p14="http://schemas.microsoft.com/office/powerpoint/2010/main" val="2184117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90914"/>
                                        </p:tgtEl>
                                        <p:attrNameLst>
                                          <p:attrName>style.visibility</p:attrName>
                                        </p:attrNameLst>
                                      </p:cBhvr>
                                      <p:to>
                                        <p:strVal val="visible"/>
                                      </p:to>
                                    </p:set>
                                    <p:anim calcmode="lin" valueType="num">
                                      <p:cBhvr additive="base">
                                        <p:cTn id="7" dur="500" fill="hold"/>
                                        <p:tgtEl>
                                          <p:spTgt spid="1190914"/>
                                        </p:tgtEl>
                                        <p:attrNameLst>
                                          <p:attrName>ppt_x</p:attrName>
                                        </p:attrNameLst>
                                      </p:cBhvr>
                                      <p:tavLst>
                                        <p:tav tm="0">
                                          <p:val>
                                            <p:strVal val="0-#ppt_w/2"/>
                                          </p:val>
                                        </p:tav>
                                        <p:tav tm="100000">
                                          <p:val>
                                            <p:strVal val="#ppt_x"/>
                                          </p:val>
                                        </p:tav>
                                      </p:tavLst>
                                    </p:anim>
                                    <p:anim calcmode="lin" valueType="num">
                                      <p:cBhvr additive="base">
                                        <p:cTn id="8" dur="500" fill="hold"/>
                                        <p:tgtEl>
                                          <p:spTgt spid="11909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09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Text Box 2"/>
          <p:cNvSpPr txBox="1">
            <a:spLocks noChangeArrowheads="1"/>
          </p:cNvSpPr>
          <p:nvPr/>
        </p:nvSpPr>
        <p:spPr bwMode="auto">
          <a:xfrm>
            <a:off x="107952" y="404813"/>
            <a:ext cx="8964613" cy="5700712"/>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a:t>printf("a[i]&gt;b[i] %d times\na[i]=b[i] %d  </a:t>
            </a:r>
          </a:p>
          <a:p>
            <a:pPr algn="l">
              <a:defRPr/>
            </a:pPr>
            <a:r>
              <a:rPr lang="en-US" altLang="zh-CN" sz="2800" b="1"/>
              <a:t>             times\na[i]&lt;b[i] %d times\n",n,m,k);</a:t>
            </a:r>
          </a:p>
          <a:p>
            <a:pPr algn="l">
              <a:defRPr/>
            </a:pPr>
            <a:r>
              <a:rPr lang="en-US" altLang="zh-CN" sz="2800" b="1"/>
              <a:t>if(n&gt;k) printf("array a is larger than array b</a:t>
            </a:r>
            <a:r>
              <a:rPr lang="zh-CN" altLang="en-US" sz="2800" b="1"/>
              <a:t>＼</a:t>
            </a:r>
            <a:r>
              <a:rPr lang="en-US" altLang="zh-CN" sz="2800" b="1"/>
              <a:t>n");</a:t>
            </a:r>
          </a:p>
          <a:p>
            <a:pPr algn="l">
              <a:defRPr/>
            </a:pPr>
            <a:r>
              <a:rPr lang="en-US" altLang="zh-CN" sz="2800" b="1"/>
              <a:t>   else if (n&lt;k) printf("array a is smaller than array b\n");</a:t>
            </a:r>
          </a:p>
          <a:p>
            <a:pPr algn="l">
              <a:defRPr/>
            </a:pPr>
            <a:r>
              <a:rPr lang="en-US" altLang="zh-CN" sz="2800" b="1"/>
              <a:t>     </a:t>
            </a:r>
            <a:r>
              <a:rPr lang="zh-CN" altLang="en-US" sz="2800" b="1"/>
              <a:t>　</a:t>
            </a:r>
            <a:r>
              <a:rPr lang="en-US" altLang="zh-CN" sz="2800" b="1"/>
              <a:t>else  printf("array </a:t>
            </a:r>
            <a:r>
              <a:rPr lang="zh-CN" altLang="en-US" sz="2800" b="1"/>
              <a:t>ａ </a:t>
            </a:r>
            <a:r>
              <a:rPr lang="en-US" altLang="zh-CN" sz="2800" b="1"/>
              <a:t>is equal to array b</a:t>
            </a:r>
            <a:r>
              <a:rPr lang="zh-CN" altLang="en-US" sz="2800" b="1"/>
              <a:t>＼</a:t>
            </a:r>
            <a:r>
              <a:rPr lang="en-US" altLang="zh-CN" sz="2800" b="1"/>
              <a:t>n");</a:t>
            </a:r>
          </a:p>
          <a:p>
            <a:pPr algn="l">
              <a:defRPr/>
            </a:pPr>
            <a:r>
              <a:rPr lang="zh-CN" altLang="en-US" sz="2800" b="1">
                <a:solidFill>
                  <a:srgbClr val="CC0000"/>
                </a:solidFill>
              </a:rPr>
              <a:t>｝</a:t>
            </a:r>
          </a:p>
          <a:p>
            <a:pPr algn="l">
              <a:defRPr/>
            </a:pPr>
            <a:r>
              <a:rPr lang="en-US" altLang="zh-CN" sz="2800" b="1">
                <a:solidFill>
                  <a:srgbClr val="006699"/>
                </a:solidFill>
              </a:rPr>
              <a:t>large</a:t>
            </a:r>
            <a:r>
              <a:rPr lang="zh-CN" altLang="en-US" sz="2800" b="1"/>
              <a:t>（</a:t>
            </a:r>
            <a:r>
              <a:rPr lang="en-US" altLang="zh-CN" sz="2800" b="1"/>
              <a:t>int </a:t>
            </a:r>
            <a:r>
              <a:rPr lang="zh-CN" altLang="en-US" sz="2800" b="1"/>
              <a:t>ｘ，</a:t>
            </a:r>
            <a:r>
              <a:rPr lang="en-US" altLang="zh-CN" sz="2800" b="1"/>
              <a:t>int </a:t>
            </a:r>
            <a:r>
              <a:rPr lang="zh-CN" altLang="en-US" sz="2800" b="1"/>
              <a:t>ｙ）</a:t>
            </a:r>
          </a:p>
          <a:p>
            <a:pPr algn="l">
              <a:defRPr/>
            </a:pPr>
            <a:r>
              <a:rPr lang="en-US" altLang="zh-CN" sz="2800" b="1">
                <a:solidFill>
                  <a:srgbClr val="006699"/>
                </a:solidFill>
              </a:rPr>
              <a:t>{  </a:t>
            </a:r>
            <a:r>
              <a:rPr lang="en-US" altLang="zh-CN" sz="2800" b="1"/>
              <a:t>int </a:t>
            </a:r>
            <a:r>
              <a:rPr lang="zh-CN" altLang="en-US" sz="2800" b="1"/>
              <a:t>ｆｌａｇ；</a:t>
            </a:r>
          </a:p>
          <a:p>
            <a:pPr algn="l">
              <a:defRPr/>
            </a:pPr>
            <a:r>
              <a:rPr lang="zh-CN" altLang="en-US" sz="2800" b="1"/>
              <a:t>   </a:t>
            </a:r>
            <a:r>
              <a:rPr lang="en-US" altLang="zh-CN" sz="2800" b="1"/>
              <a:t>if</a:t>
            </a:r>
            <a:r>
              <a:rPr lang="zh-CN" altLang="en-US" sz="2800" b="1"/>
              <a:t>（ｘ＞ｙ）ｆｌａｇ＝１；</a:t>
            </a:r>
          </a:p>
          <a:p>
            <a:pPr algn="l">
              <a:defRPr/>
            </a:pPr>
            <a:r>
              <a:rPr lang="zh-CN" altLang="en-US" sz="2800" b="1"/>
              <a:t>　</a:t>
            </a:r>
            <a:r>
              <a:rPr lang="en-US" altLang="zh-CN" sz="2800" b="1"/>
              <a:t>else if</a:t>
            </a:r>
            <a:r>
              <a:rPr lang="zh-CN" altLang="en-US" sz="2800" b="1"/>
              <a:t>（ｘ＜ｙ）</a:t>
            </a:r>
            <a:r>
              <a:rPr lang="en-US" altLang="zh-CN" sz="2800" b="1"/>
              <a:t>flag</a:t>
            </a:r>
            <a:r>
              <a:rPr lang="zh-CN" altLang="en-US" sz="2800" b="1"/>
              <a:t>＝－１；</a:t>
            </a:r>
          </a:p>
          <a:p>
            <a:pPr algn="l">
              <a:defRPr/>
            </a:pPr>
            <a:r>
              <a:rPr lang="zh-CN" altLang="en-US" sz="2800" b="1"/>
              <a:t>　　</a:t>
            </a:r>
            <a:r>
              <a:rPr lang="en-US" altLang="zh-CN" sz="2800" b="1"/>
              <a:t>else flag</a:t>
            </a:r>
            <a:r>
              <a:rPr lang="zh-CN" altLang="en-US" sz="2800" b="1"/>
              <a:t>＝０；</a:t>
            </a:r>
          </a:p>
          <a:p>
            <a:pPr algn="l">
              <a:defRPr/>
            </a:pPr>
            <a:r>
              <a:rPr lang="zh-CN" altLang="en-US" sz="2800" b="1"/>
              <a:t>   </a:t>
            </a:r>
            <a:r>
              <a:rPr lang="en-US" altLang="zh-CN" sz="2800" b="1"/>
              <a:t>return</a:t>
            </a:r>
            <a:r>
              <a:rPr lang="zh-CN" altLang="en-US" sz="2800" b="1"/>
              <a:t>（</a:t>
            </a:r>
            <a:r>
              <a:rPr lang="en-US" altLang="zh-CN" sz="2800" b="1"/>
              <a:t>flag</a:t>
            </a:r>
            <a:r>
              <a:rPr lang="zh-CN" altLang="en-US" sz="2800" b="1"/>
              <a:t>）；</a:t>
            </a:r>
          </a:p>
          <a:p>
            <a:pPr algn="l">
              <a:defRPr/>
            </a:pPr>
            <a:r>
              <a:rPr lang="zh-CN" altLang="en-US" sz="2800" b="1">
                <a:solidFill>
                  <a:srgbClr val="006699"/>
                </a:solidFill>
              </a:rPr>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69</a:t>
            </a:fld>
            <a:endParaRPr lang="zh-CN" altLang="en-US"/>
          </a:p>
        </p:txBody>
      </p:sp>
    </p:spTree>
    <p:extLst>
      <p:ext uri="{BB962C8B-B14F-4D97-AF65-F5344CB8AC3E}">
        <p14:creationId xmlns:p14="http://schemas.microsoft.com/office/powerpoint/2010/main" val="2543272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91938"/>
                                        </p:tgtEl>
                                        <p:attrNameLst>
                                          <p:attrName>style.visibility</p:attrName>
                                        </p:attrNameLst>
                                      </p:cBhvr>
                                      <p:to>
                                        <p:strVal val="visible"/>
                                      </p:to>
                                    </p:set>
                                    <p:anim calcmode="lin" valueType="num">
                                      <p:cBhvr additive="base">
                                        <p:cTn id="7" dur="500" fill="hold"/>
                                        <p:tgtEl>
                                          <p:spTgt spid="1191938"/>
                                        </p:tgtEl>
                                        <p:attrNameLst>
                                          <p:attrName>ppt_x</p:attrName>
                                        </p:attrNameLst>
                                      </p:cBhvr>
                                      <p:tavLst>
                                        <p:tav tm="0">
                                          <p:val>
                                            <p:strVal val="0-#ppt_w/2"/>
                                          </p:val>
                                        </p:tav>
                                        <p:tav tm="100000">
                                          <p:val>
                                            <p:strVal val="#ppt_x"/>
                                          </p:val>
                                        </p:tav>
                                      </p:tavLst>
                                    </p:anim>
                                    <p:anim calcmode="lin" valueType="num">
                                      <p:cBhvr additive="base">
                                        <p:cTn id="8" dur="500" fill="hold"/>
                                        <p:tgtEl>
                                          <p:spTgt spid="11919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9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Text Box 2"/>
          <p:cNvSpPr txBox="1">
            <a:spLocks noChangeArrowheads="1"/>
          </p:cNvSpPr>
          <p:nvPr/>
        </p:nvSpPr>
        <p:spPr bwMode="auto">
          <a:xfrm>
            <a:off x="381000" y="152400"/>
            <a:ext cx="8382000" cy="3041650"/>
          </a:xfrm>
          <a:prstGeom prst="rect">
            <a:avLst/>
          </a:prstGeom>
          <a:solidFill>
            <a:schemeClr val="bg1"/>
          </a:solidFill>
          <a:ln w="28575">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a:lnSpc>
                <a:spcPct val="120000"/>
              </a:lnSpc>
              <a:spcBef>
                <a:spcPct val="20000"/>
              </a:spcBef>
            </a:pPr>
            <a:r>
              <a:rPr kumimoji="1" lang="zh-CN" altLang="en-US" sz="3200" b="1">
                <a:solidFill>
                  <a:srgbClr val="CC0000"/>
                </a:solidFill>
                <a:latin typeface="宋体" panose="02010600030101010101" pitchFamily="2" charset="-122"/>
              </a:rPr>
              <a:t>（</a:t>
            </a:r>
            <a:r>
              <a:rPr kumimoji="1" lang="en-US" altLang="zh-CN" sz="3200" b="1">
                <a:solidFill>
                  <a:srgbClr val="CC0000"/>
                </a:solidFill>
                <a:latin typeface="宋体" panose="02010600030101010101" pitchFamily="2" charset="-122"/>
              </a:rPr>
              <a:t>2</a:t>
            </a:r>
            <a:r>
              <a:rPr kumimoji="1" lang="zh-CN" altLang="en-US" sz="3200" b="1">
                <a:solidFill>
                  <a:srgbClr val="CC0000"/>
                </a:solidFill>
                <a:latin typeface="宋体" panose="02010600030101010101" pitchFamily="2" charset="-122"/>
              </a:rPr>
              <a:t>）</a:t>
            </a:r>
            <a:r>
              <a:rPr kumimoji="1" lang="zh-CN" altLang="en-US" sz="2800">
                <a:cs typeface="Times New Roman" panose="02020603050405020304" pitchFamily="18" charset="0"/>
              </a:rPr>
              <a:t> </a:t>
            </a:r>
            <a:r>
              <a:rPr kumimoji="1" lang="zh-CN" altLang="en-US" sz="3200">
                <a:latin typeface="宋体" panose="02010600030101010101" pitchFamily="2" charset="-122"/>
              </a:rPr>
              <a:t>一个源程序文件由一个或多个函数以及其他有关内容（如命令行、数据定义等）组成。一个源程序文件是一个编译单位，在程序编译时是以源程序文件为单位进行编译的，而不是以函数为单位进行编译的。</a:t>
            </a:r>
            <a:r>
              <a:rPr kumimoji="1" lang="zh-CN" altLang="en-US" sz="2800">
                <a:latin typeface="宋体" panose="02010600030101010101" pitchFamily="2" charset="-122"/>
              </a:rPr>
              <a:t> </a:t>
            </a:r>
          </a:p>
        </p:txBody>
      </p:sp>
      <p:sp>
        <p:nvSpPr>
          <p:cNvPr id="1128451" name="Text Box 3"/>
          <p:cNvSpPr txBox="1">
            <a:spLocks noChangeArrowheads="1"/>
          </p:cNvSpPr>
          <p:nvPr/>
        </p:nvSpPr>
        <p:spPr bwMode="auto">
          <a:xfrm>
            <a:off x="381000" y="3581400"/>
            <a:ext cx="8382000" cy="2457450"/>
          </a:xfrm>
          <a:prstGeom prst="rect">
            <a:avLst/>
          </a:prstGeom>
          <a:solidFill>
            <a:schemeClr val="bg1"/>
          </a:solidFill>
          <a:ln w="28575">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pPr>
            <a:r>
              <a:rPr kumimoji="1" lang="zh-CN" altLang="en-US" sz="3200" b="1">
                <a:solidFill>
                  <a:srgbClr val="CC0000"/>
                </a:solidFill>
                <a:latin typeface="宋体" panose="02010600030101010101" pitchFamily="2" charset="-122"/>
              </a:rPr>
              <a:t>（</a:t>
            </a:r>
            <a:r>
              <a:rPr kumimoji="1" lang="en-US" altLang="zh-CN" sz="3200" b="1">
                <a:solidFill>
                  <a:srgbClr val="CC0000"/>
                </a:solidFill>
                <a:latin typeface="宋体" panose="02010600030101010101" pitchFamily="2" charset="-122"/>
              </a:rPr>
              <a:t>3</a:t>
            </a:r>
            <a:r>
              <a:rPr kumimoji="1" lang="zh-CN" altLang="en-US" sz="3200" b="1">
                <a:solidFill>
                  <a:srgbClr val="CC0000"/>
                </a:solidFill>
                <a:latin typeface="宋体" panose="02010600030101010101" pitchFamily="2" charset="-122"/>
              </a:rPr>
              <a:t>）</a:t>
            </a:r>
            <a:r>
              <a:rPr kumimoji="1" lang="zh-CN" altLang="en-US" sz="3200">
                <a:latin typeface="宋体" panose="02010600030101010101" pitchFamily="2" charset="-122"/>
              </a:rPr>
              <a:t>Ｃ程序的执行是从ｍａｉｎ函数开始的，如是在ｍａｉｎ函数中调用其他函数，在调用后流程返回到ｍａｉｎ函数，在ｍａｉｎ函数中结束整个程序的运行。</a:t>
            </a:r>
            <a:r>
              <a:rPr kumimoji="1" lang="zh-CN" altLang="en-US" sz="2800">
                <a:latin typeface="宋体" panose="02010600030101010101" pitchFamily="2" charset="-122"/>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a:t>
            </a:fld>
            <a:endParaRPr lang="zh-CN" altLang="en-US"/>
          </a:p>
        </p:txBody>
      </p:sp>
    </p:spTree>
    <p:extLst>
      <p:ext uri="{BB962C8B-B14F-4D97-AF65-F5344CB8AC3E}">
        <p14:creationId xmlns:p14="http://schemas.microsoft.com/office/powerpoint/2010/main" val="511214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28450"/>
                                        </p:tgtEl>
                                        <p:attrNameLst>
                                          <p:attrName>style.visibility</p:attrName>
                                        </p:attrNameLst>
                                      </p:cBhvr>
                                      <p:to>
                                        <p:strVal val="visible"/>
                                      </p:to>
                                    </p:set>
                                    <p:animEffect transition="in" filter="strips(downRight)">
                                      <p:cBhvr>
                                        <p:cTn id="7" dur="500"/>
                                        <p:tgtEl>
                                          <p:spTgt spid="112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8451"/>
                                        </p:tgtEl>
                                        <p:attrNameLst>
                                          <p:attrName>style.visibility</p:attrName>
                                        </p:attrNameLst>
                                      </p:cBhvr>
                                      <p:to>
                                        <p:strVal val="visible"/>
                                      </p:to>
                                    </p:set>
                                    <p:animEffect transition="in" filter="strips(downRight)">
                                      <p:cBhvr>
                                        <p:cTn id="12" dur="500"/>
                                        <p:tgtEl>
                                          <p:spTgt spid="112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0" grpId="0" animBg="1" autoUpdateAnimBg="0"/>
      <p:bldP spid="1128451"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Text Box 2"/>
          <p:cNvSpPr txBox="1">
            <a:spLocks noChangeArrowheads="1"/>
          </p:cNvSpPr>
          <p:nvPr/>
        </p:nvSpPr>
        <p:spPr bwMode="auto">
          <a:xfrm>
            <a:off x="250827" y="836615"/>
            <a:ext cx="8562975" cy="4516437"/>
          </a:xfrm>
          <a:prstGeom prst="rect">
            <a:avLst/>
          </a:prstGeom>
          <a:solidFill>
            <a:srgbClr val="EDFFED"/>
          </a:solidFill>
          <a:ln w="38100">
            <a:solidFill>
              <a:srgbClr val="000080"/>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a:t>运行情况如下：</a:t>
            </a:r>
          </a:p>
          <a:p>
            <a:pPr algn="l" eaLnBrk="1" hangingPunct="1"/>
            <a:r>
              <a:rPr lang="zh-CN" altLang="en-US" sz="3200" b="1"/>
              <a:t>     </a:t>
            </a:r>
            <a:r>
              <a:rPr lang="en-US" altLang="zh-CN" sz="3200" b="1"/>
              <a:t>enter array a</a:t>
            </a:r>
            <a:r>
              <a:rPr lang="zh-CN" altLang="en-US" sz="3200" b="1"/>
              <a:t>：</a:t>
            </a:r>
          </a:p>
          <a:p>
            <a:pPr algn="l" eaLnBrk="1" hangingPunct="1"/>
            <a:r>
              <a:rPr lang="zh-CN" altLang="en-US" sz="3200" b="1"/>
              <a:t>      </a:t>
            </a:r>
            <a:r>
              <a:rPr lang="zh-CN" altLang="en-US" sz="3200" b="1" u="sng"/>
              <a:t>１ ３ ５ ７ ９ ８ ６ ４ ２ ０↙</a:t>
            </a:r>
            <a:r>
              <a:rPr lang="zh-CN" altLang="en-US" sz="3200" b="1"/>
              <a:t></a:t>
            </a:r>
          </a:p>
          <a:p>
            <a:pPr algn="l" eaLnBrk="1" hangingPunct="1"/>
            <a:r>
              <a:rPr lang="zh-CN" altLang="en-US" sz="3200" b="1"/>
              <a:t>       ｅｎｔｅｒ ａｒｒａｙ ｂ∶</a:t>
            </a:r>
          </a:p>
          <a:p>
            <a:pPr algn="l" eaLnBrk="1" hangingPunct="1"/>
            <a:r>
              <a:rPr lang="zh-CN" altLang="en-US" sz="3200" b="1"/>
              <a:t>      </a:t>
            </a:r>
            <a:r>
              <a:rPr lang="en-US" altLang="zh-CN" sz="3200" b="1" u="sng"/>
              <a:t>5 3 8 9 –1 –3 5 6 0 4↙</a:t>
            </a:r>
            <a:r>
              <a:rPr lang="en-US" altLang="zh-CN" sz="3200" b="1"/>
              <a:t></a:t>
            </a:r>
          </a:p>
          <a:p>
            <a:pPr algn="l" eaLnBrk="1" hangingPunct="1"/>
            <a:r>
              <a:rPr lang="en-US" altLang="zh-CN" sz="3200" b="1"/>
              <a:t>      </a:t>
            </a:r>
            <a:r>
              <a:rPr lang="zh-CN" altLang="en-US" sz="3200" b="1"/>
              <a:t>ａ［ｉ］＞ｂ［ｉ］ ４ ｔｉｍｅｓ</a:t>
            </a:r>
          </a:p>
          <a:p>
            <a:pPr algn="l" eaLnBrk="1" hangingPunct="1"/>
            <a:r>
              <a:rPr lang="zh-CN" altLang="en-US" sz="3200" b="1"/>
              <a:t>      ａ［ｉ］＝ｂ［ｉ］ １ ｔｉｍｅｓ</a:t>
            </a:r>
          </a:p>
          <a:p>
            <a:pPr algn="l" eaLnBrk="1" hangingPunct="1"/>
            <a:r>
              <a:rPr lang="zh-CN" altLang="en-US" sz="3200" b="1"/>
              <a:t>      ａ［ｉ］＜ｂ［ｉ］ ５ ｔｉｍｅｓ</a:t>
            </a:r>
          </a:p>
          <a:p>
            <a:pPr algn="l" eaLnBrk="1" hangingPunct="1"/>
            <a:r>
              <a:rPr lang="zh-CN" altLang="en-US" sz="3200" b="1"/>
              <a:t>      </a:t>
            </a:r>
            <a:r>
              <a:rPr lang="en-US" altLang="zh-CN" sz="3200" b="1"/>
              <a:t>array a is smaller thann array b</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70</a:t>
            </a:fld>
            <a:endParaRPr lang="zh-CN" altLang="en-US"/>
          </a:p>
        </p:txBody>
      </p:sp>
    </p:spTree>
    <p:extLst>
      <p:ext uri="{BB962C8B-B14F-4D97-AF65-F5344CB8AC3E}">
        <p14:creationId xmlns:p14="http://schemas.microsoft.com/office/powerpoint/2010/main" val="1414689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92962"/>
                                        </p:tgtEl>
                                        <p:attrNameLst>
                                          <p:attrName>style.visibility</p:attrName>
                                        </p:attrNameLst>
                                      </p:cBhvr>
                                      <p:to>
                                        <p:strVal val="visible"/>
                                      </p:to>
                                    </p:set>
                                    <p:anim calcmode="lin" valueType="num">
                                      <p:cBhvr additive="base">
                                        <p:cTn id="7" dur="500" fill="hold"/>
                                        <p:tgtEl>
                                          <p:spTgt spid="1192962"/>
                                        </p:tgtEl>
                                        <p:attrNameLst>
                                          <p:attrName>ppt_x</p:attrName>
                                        </p:attrNameLst>
                                      </p:cBhvr>
                                      <p:tavLst>
                                        <p:tav tm="0">
                                          <p:val>
                                            <p:strVal val="1+#ppt_w/2"/>
                                          </p:val>
                                        </p:tav>
                                        <p:tav tm="100000">
                                          <p:val>
                                            <p:strVal val="#ppt_x"/>
                                          </p:val>
                                        </p:tav>
                                      </p:tavLst>
                                    </p:anim>
                                    <p:anim calcmode="lin" valueType="num">
                                      <p:cBhvr additive="base">
                                        <p:cTn id="8" dur="500" fill="hold"/>
                                        <p:tgtEl>
                                          <p:spTgt spid="11929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2"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ChangeArrowheads="1"/>
          </p:cNvSpPr>
          <p:nvPr/>
        </p:nvSpPr>
        <p:spPr bwMode="auto">
          <a:xfrm>
            <a:off x="250825" y="188915"/>
            <a:ext cx="5759450"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8.7.2 </a:t>
            </a:r>
            <a:r>
              <a:rPr kumimoji="1" lang="zh-CN" altLang="en-US" sz="3600" b="1">
                <a:effectLst>
                  <a:outerShdw blurRad="38100" dist="38100" dir="2700000" algn="tl">
                    <a:srgbClr val="C0C0C0"/>
                  </a:outerShdw>
                </a:effectLst>
              </a:rPr>
              <a:t>数组名作函数参数</a:t>
            </a:r>
            <a:r>
              <a:rPr kumimoji="1" lang="zh-CN" altLang="en-US" sz="3600"/>
              <a:t> </a:t>
            </a:r>
          </a:p>
        </p:txBody>
      </p:sp>
      <p:sp>
        <p:nvSpPr>
          <p:cNvPr id="1193987" name="Text Box 3"/>
          <p:cNvSpPr txBox="1">
            <a:spLocks noChangeArrowheads="1"/>
          </p:cNvSpPr>
          <p:nvPr/>
        </p:nvSpPr>
        <p:spPr bwMode="auto">
          <a:xfrm>
            <a:off x="395288" y="836615"/>
            <a:ext cx="8355012" cy="126047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just">
              <a:lnSpc>
                <a:spcPct val="130000"/>
              </a:lnSpc>
              <a:defRPr/>
            </a:pPr>
            <a:r>
              <a:rPr lang="zh-CN" altLang="en-US" sz="2800" b="1"/>
              <a:t>可以用数组名作函数参数，此时形参应当用数组名或用指针变量</a:t>
            </a:r>
            <a:r>
              <a:rPr lang="zh-CN" altLang="en-US" sz="2800"/>
              <a:t> 。</a:t>
            </a:r>
          </a:p>
        </p:txBody>
      </p:sp>
      <p:sp>
        <p:nvSpPr>
          <p:cNvPr id="1193988" name="Text Box 4"/>
          <p:cNvSpPr txBox="1">
            <a:spLocks noChangeArrowheads="1"/>
          </p:cNvSpPr>
          <p:nvPr/>
        </p:nvSpPr>
        <p:spPr bwMode="auto">
          <a:xfrm>
            <a:off x="323852" y="2708277"/>
            <a:ext cx="8424863" cy="1190625"/>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a:solidFill>
                  <a:schemeClr val="bg1"/>
                </a:solidFill>
              </a:rPr>
              <a:t>例</a:t>
            </a:r>
            <a:r>
              <a:rPr lang="en-US" altLang="zh-CN" sz="3600" b="1">
                <a:solidFill>
                  <a:schemeClr val="bg1"/>
                </a:solidFill>
              </a:rPr>
              <a:t>8.11 </a:t>
            </a:r>
            <a:r>
              <a:rPr lang="zh-CN" altLang="en-US" sz="3600" b="1">
                <a:solidFill>
                  <a:schemeClr val="bg1"/>
                </a:solidFill>
              </a:rPr>
              <a:t>有一个一维数组ｓｃｏｒｅ，内放１０个学生成绩，求平均成绩。</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71</a:t>
            </a:fld>
            <a:endParaRPr lang="zh-CN" altLang="en-US"/>
          </a:p>
        </p:txBody>
      </p:sp>
    </p:spTree>
    <p:extLst>
      <p:ext uri="{BB962C8B-B14F-4D97-AF65-F5344CB8AC3E}">
        <p14:creationId xmlns:p14="http://schemas.microsoft.com/office/powerpoint/2010/main" val="2475098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3986"/>
                                        </p:tgtEl>
                                        <p:attrNameLst>
                                          <p:attrName>style.visibility</p:attrName>
                                        </p:attrNameLst>
                                      </p:cBhvr>
                                      <p:to>
                                        <p:strVal val="visible"/>
                                      </p:to>
                                    </p:set>
                                    <p:anim calcmode="lin" valueType="num">
                                      <p:cBhvr additive="base">
                                        <p:cTn id="7" dur="500" fill="hold"/>
                                        <p:tgtEl>
                                          <p:spTgt spid="1193986"/>
                                        </p:tgtEl>
                                        <p:attrNameLst>
                                          <p:attrName>ppt_x</p:attrName>
                                        </p:attrNameLst>
                                      </p:cBhvr>
                                      <p:tavLst>
                                        <p:tav tm="0">
                                          <p:val>
                                            <p:strVal val="0-#ppt_w/2"/>
                                          </p:val>
                                        </p:tav>
                                        <p:tav tm="100000">
                                          <p:val>
                                            <p:strVal val="#ppt_x"/>
                                          </p:val>
                                        </p:tav>
                                      </p:tavLst>
                                    </p:anim>
                                    <p:anim calcmode="lin" valueType="num">
                                      <p:cBhvr additive="base">
                                        <p:cTn id="8" dur="500" fill="hold"/>
                                        <p:tgtEl>
                                          <p:spTgt spid="11939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3987"/>
                                        </p:tgtEl>
                                        <p:attrNameLst>
                                          <p:attrName>style.visibility</p:attrName>
                                        </p:attrNameLst>
                                      </p:cBhvr>
                                      <p:to>
                                        <p:strVal val="visible"/>
                                      </p:to>
                                    </p:set>
                                    <p:anim calcmode="lin" valueType="num">
                                      <p:cBhvr additive="base">
                                        <p:cTn id="13" dur="500" fill="hold"/>
                                        <p:tgtEl>
                                          <p:spTgt spid="1193987"/>
                                        </p:tgtEl>
                                        <p:attrNameLst>
                                          <p:attrName>ppt_x</p:attrName>
                                        </p:attrNameLst>
                                      </p:cBhvr>
                                      <p:tavLst>
                                        <p:tav tm="0">
                                          <p:val>
                                            <p:strVal val="0-#ppt_w/2"/>
                                          </p:val>
                                        </p:tav>
                                        <p:tav tm="100000">
                                          <p:val>
                                            <p:strVal val="#ppt_x"/>
                                          </p:val>
                                        </p:tav>
                                      </p:tavLst>
                                    </p:anim>
                                    <p:anim calcmode="lin" valueType="num">
                                      <p:cBhvr additive="base">
                                        <p:cTn id="14" dur="500" fill="hold"/>
                                        <p:tgtEl>
                                          <p:spTgt spid="11939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3988"/>
                                        </p:tgtEl>
                                        <p:attrNameLst>
                                          <p:attrName>style.visibility</p:attrName>
                                        </p:attrNameLst>
                                      </p:cBhvr>
                                      <p:to>
                                        <p:strVal val="visible"/>
                                      </p:to>
                                    </p:set>
                                    <p:anim calcmode="lin" valueType="num">
                                      <p:cBhvr additive="base">
                                        <p:cTn id="19" dur="500" fill="hold"/>
                                        <p:tgtEl>
                                          <p:spTgt spid="1193988"/>
                                        </p:tgtEl>
                                        <p:attrNameLst>
                                          <p:attrName>ppt_x</p:attrName>
                                        </p:attrNameLst>
                                      </p:cBhvr>
                                      <p:tavLst>
                                        <p:tav tm="0">
                                          <p:val>
                                            <p:strVal val="0-#ppt_w/2"/>
                                          </p:val>
                                        </p:tav>
                                        <p:tav tm="100000">
                                          <p:val>
                                            <p:strVal val="#ppt_x"/>
                                          </p:val>
                                        </p:tav>
                                      </p:tavLst>
                                    </p:anim>
                                    <p:anim calcmode="lin" valueType="num">
                                      <p:cBhvr additive="base">
                                        <p:cTn id="20" dur="500" fill="hold"/>
                                        <p:tgtEl>
                                          <p:spTgt spid="1193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6" grpId="0" autoUpdateAnimBg="0"/>
      <p:bldP spid="1193987" grpId="0" animBg="1"/>
      <p:bldP spid="119398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Text Box 2"/>
          <p:cNvSpPr txBox="1">
            <a:spLocks noChangeArrowheads="1"/>
          </p:cNvSpPr>
          <p:nvPr/>
        </p:nvSpPr>
        <p:spPr bwMode="auto">
          <a:xfrm>
            <a:off x="179388" y="404815"/>
            <a:ext cx="8712200" cy="630237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20000"/>
              </a:lnSpc>
              <a:defRPr/>
            </a:pPr>
            <a:r>
              <a:rPr lang="en-US" altLang="zh-CN" sz="2800" b="1"/>
              <a:t>#include &lt;stdio.h&gt;</a:t>
            </a:r>
          </a:p>
          <a:p>
            <a:pPr algn="l">
              <a:lnSpc>
                <a:spcPct val="120000"/>
              </a:lnSpc>
              <a:defRPr/>
            </a:pPr>
            <a:r>
              <a:rPr lang="en-US" altLang="zh-CN" sz="2800" b="1"/>
              <a:t>void </a:t>
            </a:r>
            <a:r>
              <a:rPr lang="en-US" altLang="zh-CN" sz="2800" b="1">
                <a:solidFill>
                  <a:srgbClr val="CC0000"/>
                </a:solidFill>
              </a:rPr>
              <a:t>main</a:t>
            </a:r>
            <a:r>
              <a:rPr lang="zh-CN" altLang="en-US" sz="2800" b="1"/>
              <a:t>（）</a:t>
            </a:r>
          </a:p>
          <a:p>
            <a:pPr algn="l">
              <a:lnSpc>
                <a:spcPct val="120000"/>
              </a:lnSpc>
              <a:defRPr/>
            </a:pPr>
            <a:r>
              <a:rPr lang="zh-CN" altLang="en-US" sz="2800" b="1"/>
              <a:t>｛ </a:t>
            </a:r>
            <a:r>
              <a:rPr lang="en-US" altLang="zh-CN" sz="2800" b="1"/>
              <a:t>float </a:t>
            </a:r>
            <a:r>
              <a:rPr lang="en-US" altLang="zh-CN" sz="2800" b="1">
                <a:solidFill>
                  <a:srgbClr val="008000"/>
                </a:solidFill>
              </a:rPr>
              <a:t> </a:t>
            </a:r>
            <a:r>
              <a:rPr lang="en-US" altLang="zh-CN" sz="2800" b="1">
                <a:solidFill>
                  <a:srgbClr val="006699"/>
                </a:solidFill>
              </a:rPr>
              <a:t>average</a:t>
            </a:r>
            <a:r>
              <a:rPr lang="zh-CN" altLang="en-US" sz="2800" b="1"/>
              <a:t>（</a:t>
            </a:r>
            <a:r>
              <a:rPr lang="en-US" altLang="zh-CN" sz="2800" b="1"/>
              <a:t>float array</a:t>
            </a:r>
            <a:r>
              <a:rPr lang="zh-CN" altLang="en-US" sz="2800" b="1"/>
              <a:t>［</a:t>
            </a:r>
            <a:r>
              <a:rPr lang="en-US" altLang="zh-CN" sz="2800" b="1"/>
              <a:t>10</a:t>
            </a:r>
            <a:r>
              <a:rPr lang="zh-CN" altLang="en-US" sz="2800" b="1"/>
              <a:t>］）</a:t>
            </a:r>
            <a:r>
              <a:rPr lang="en-US" altLang="zh-CN" sz="2800" b="1"/>
              <a:t>;  </a:t>
            </a:r>
            <a:r>
              <a:rPr lang="en-US" altLang="zh-CN" sz="2800" b="1">
                <a:solidFill>
                  <a:srgbClr val="008000"/>
                </a:solidFill>
              </a:rPr>
              <a:t>/* </a:t>
            </a:r>
            <a:r>
              <a:rPr lang="zh-CN" altLang="en-US" sz="2800" b="1">
                <a:solidFill>
                  <a:srgbClr val="008000"/>
                </a:solidFill>
              </a:rPr>
              <a:t>函数声明 *</a:t>
            </a:r>
            <a:r>
              <a:rPr lang="en-US" altLang="zh-CN" sz="2800" b="1">
                <a:solidFill>
                  <a:srgbClr val="008000"/>
                </a:solidFill>
              </a:rPr>
              <a:t>/</a:t>
            </a:r>
          </a:p>
          <a:p>
            <a:pPr algn="l">
              <a:lnSpc>
                <a:spcPct val="120000"/>
              </a:lnSpc>
              <a:defRPr/>
            </a:pPr>
            <a:r>
              <a:rPr lang="en-US" altLang="zh-CN" sz="2800" b="1"/>
              <a:t>     float score[10] , aver</a:t>
            </a:r>
            <a:r>
              <a:rPr lang="zh-CN" altLang="en-US" sz="2800" b="1"/>
              <a:t>；</a:t>
            </a:r>
          </a:p>
          <a:p>
            <a:pPr algn="l">
              <a:lnSpc>
                <a:spcPct val="120000"/>
              </a:lnSpc>
              <a:defRPr/>
            </a:pPr>
            <a:r>
              <a:rPr lang="zh-CN" altLang="en-US" sz="2800" b="1"/>
              <a:t>　 </a:t>
            </a:r>
            <a:r>
              <a:rPr lang="en-US" altLang="zh-CN" sz="2800" b="1"/>
              <a:t>int </a:t>
            </a:r>
            <a:r>
              <a:rPr lang="zh-CN" altLang="en-US" sz="2800" b="1"/>
              <a:t>ｉ；</a:t>
            </a:r>
          </a:p>
          <a:p>
            <a:pPr algn="l">
              <a:lnSpc>
                <a:spcPct val="120000"/>
              </a:lnSpc>
              <a:defRPr/>
            </a:pPr>
            <a:r>
              <a:rPr lang="zh-CN" altLang="en-US" sz="2800" b="1"/>
              <a:t>　 </a:t>
            </a:r>
            <a:r>
              <a:rPr lang="en-US" altLang="zh-CN" sz="2800" b="1"/>
              <a:t>printf</a:t>
            </a:r>
            <a:r>
              <a:rPr lang="zh-CN" altLang="en-US" sz="2800" b="1"/>
              <a:t>（</a:t>
            </a:r>
            <a:r>
              <a:rPr lang="en-US" altLang="zh-CN" sz="2800" b="1"/>
              <a:t>″input </a:t>
            </a:r>
            <a:r>
              <a:rPr lang="zh-CN" altLang="en-US" sz="2800" b="1"/>
              <a:t>１０ </a:t>
            </a:r>
            <a:r>
              <a:rPr lang="en-US" altLang="zh-CN" sz="2800" b="1"/>
              <a:t>scores</a:t>
            </a:r>
            <a:r>
              <a:rPr lang="zh-CN" altLang="en-US" sz="2800" b="1"/>
              <a:t>：＼ｎ</a:t>
            </a:r>
            <a:r>
              <a:rPr lang="en-US" altLang="zh-CN" sz="2800" b="1"/>
              <a:t>″</a:t>
            </a:r>
            <a:r>
              <a:rPr lang="zh-CN" altLang="en-US" sz="2800" b="1"/>
              <a:t>）；</a:t>
            </a:r>
          </a:p>
          <a:p>
            <a:pPr algn="l">
              <a:lnSpc>
                <a:spcPct val="120000"/>
              </a:lnSpc>
              <a:defRPr/>
            </a:pPr>
            <a:r>
              <a:rPr lang="zh-CN" altLang="en-US" sz="2800" b="1"/>
              <a:t>　 </a:t>
            </a:r>
            <a:r>
              <a:rPr lang="en-US" altLang="zh-CN" sz="2800" b="1"/>
              <a:t>for</a:t>
            </a:r>
            <a:r>
              <a:rPr lang="zh-CN" altLang="en-US" sz="2800" b="1"/>
              <a:t>（ｉ＝０；ｉ＜１０；ｉ＋＋＝</a:t>
            </a:r>
          </a:p>
          <a:p>
            <a:pPr algn="l">
              <a:lnSpc>
                <a:spcPct val="120000"/>
              </a:lnSpc>
              <a:defRPr/>
            </a:pPr>
            <a:r>
              <a:rPr lang="zh-CN" altLang="en-US" sz="2800" b="1"/>
              <a:t>     </a:t>
            </a:r>
            <a:r>
              <a:rPr lang="en-US" altLang="zh-CN" sz="2800" b="1"/>
              <a:t>scanf</a:t>
            </a:r>
            <a:r>
              <a:rPr lang="zh-CN" altLang="en-US" sz="2800" b="1"/>
              <a:t>（</a:t>
            </a:r>
            <a:r>
              <a:rPr lang="en-US" altLang="zh-CN" sz="2800" b="1"/>
              <a:t>″</a:t>
            </a:r>
            <a:r>
              <a:rPr lang="zh-CN" altLang="en-US" sz="2800" b="1"/>
              <a:t>％ｆ</a:t>
            </a:r>
            <a:r>
              <a:rPr lang="en-US" altLang="zh-CN" sz="2800" b="1"/>
              <a:t>″</a:t>
            </a:r>
            <a:r>
              <a:rPr lang="zh-CN" altLang="en-US" sz="2800" b="1"/>
              <a:t>，＆</a:t>
            </a:r>
            <a:r>
              <a:rPr lang="en-US" altLang="zh-CN" sz="2800" b="1"/>
              <a:t>score</a:t>
            </a:r>
            <a:r>
              <a:rPr lang="zh-CN" altLang="en-US" sz="2800" b="1"/>
              <a:t>［ｉ］）；</a:t>
            </a:r>
          </a:p>
          <a:p>
            <a:pPr algn="l">
              <a:lnSpc>
                <a:spcPct val="120000"/>
              </a:lnSpc>
              <a:defRPr/>
            </a:pPr>
            <a:r>
              <a:rPr lang="zh-CN" altLang="en-US" sz="2800" b="1"/>
              <a:t>　 </a:t>
            </a:r>
            <a:r>
              <a:rPr lang="en-US" altLang="zh-CN" sz="2800" b="1"/>
              <a:t>printf</a:t>
            </a:r>
            <a:r>
              <a:rPr lang="zh-CN" altLang="en-US" sz="2800" b="1"/>
              <a:t>（</a:t>
            </a:r>
            <a:r>
              <a:rPr lang="en-US" altLang="zh-CN" sz="2800" b="1"/>
              <a:t>″</a:t>
            </a:r>
            <a:r>
              <a:rPr lang="zh-CN" altLang="en-US" sz="2800" b="1"/>
              <a:t>＼ｎ</a:t>
            </a:r>
            <a:r>
              <a:rPr lang="en-US" altLang="zh-CN" sz="2800" b="1"/>
              <a:t>″</a:t>
            </a:r>
            <a:r>
              <a:rPr lang="zh-CN" altLang="en-US" sz="2800" b="1"/>
              <a:t>）；</a:t>
            </a:r>
          </a:p>
          <a:p>
            <a:pPr algn="l">
              <a:lnSpc>
                <a:spcPct val="120000"/>
              </a:lnSpc>
              <a:defRPr/>
            </a:pPr>
            <a:r>
              <a:rPr lang="zh-CN" altLang="en-US" sz="2800" b="1"/>
              <a:t>　 </a:t>
            </a:r>
            <a:r>
              <a:rPr lang="en-US" altLang="zh-CN" sz="2800" b="1"/>
              <a:t>aver</a:t>
            </a:r>
            <a:r>
              <a:rPr lang="zh-CN" altLang="en-US" sz="2800" b="1"/>
              <a:t>＝</a:t>
            </a:r>
            <a:r>
              <a:rPr lang="en-US" altLang="zh-CN" sz="2800" b="1">
                <a:solidFill>
                  <a:srgbClr val="006699"/>
                </a:solidFill>
              </a:rPr>
              <a:t>average</a:t>
            </a:r>
            <a:r>
              <a:rPr lang="zh-CN" altLang="en-US" sz="2800" b="1"/>
              <a:t>（ </a:t>
            </a:r>
            <a:r>
              <a:rPr lang="en-US" altLang="zh-CN" sz="2800" b="1"/>
              <a:t>score</a:t>
            </a:r>
            <a:r>
              <a:rPr lang="en-US" altLang="zh-CN" sz="2800"/>
              <a:t> </a:t>
            </a:r>
            <a:r>
              <a:rPr lang="zh-CN" altLang="en-US" sz="2800" b="1"/>
              <a:t>）；</a:t>
            </a:r>
          </a:p>
          <a:p>
            <a:pPr algn="l">
              <a:lnSpc>
                <a:spcPct val="120000"/>
              </a:lnSpc>
              <a:defRPr/>
            </a:pPr>
            <a:r>
              <a:rPr lang="zh-CN" altLang="en-US" sz="2800" b="1"/>
              <a:t>　 </a:t>
            </a:r>
            <a:r>
              <a:rPr lang="en-US" altLang="zh-CN" sz="2800" b="1"/>
              <a:t>printf</a:t>
            </a:r>
            <a:r>
              <a:rPr lang="en-US" altLang="zh-CN" sz="2800"/>
              <a:t> </a:t>
            </a:r>
            <a:r>
              <a:rPr lang="zh-CN" altLang="en-US" sz="2800" b="1"/>
              <a:t>（</a:t>
            </a:r>
            <a:r>
              <a:rPr lang="en-US" altLang="zh-CN" sz="2800" b="1"/>
              <a:t>″ average score is </a:t>
            </a:r>
            <a:r>
              <a:rPr lang="zh-CN" altLang="en-US" sz="2800" b="1"/>
              <a:t>％５</a:t>
            </a:r>
            <a:r>
              <a:rPr lang="en-US" altLang="zh-CN" sz="2800" b="1"/>
              <a:t>.</a:t>
            </a:r>
            <a:r>
              <a:rPr lang="zh-CN" altLang="en-US" sz="2800" b="1"/>
              <a:t>２ｆ</a:t>
            </a:r>
            <a:r>
              <a:rPr lang="en-US" altLang="zh-CN" sz="2800" b="1"/>
              <a:t>\n″, aver</a:t>
            </a:r>
            <a:r>
              <a:rPr lang="zh-CN" altLang="en-US" sz="2800" b="1"/>
              <a:t>）；</a:t>
            </a:r>
          </a:p>
          <a:p>
            <a:pPr algn="l">
              <a:lnSpc>
                <a:spcPct val="120000"/>
              </a:lnSpc>
              <a:defRPr/>
            </a:pPr>
            <a:r>
              <a:rPr lang="zh-CN" altLang="en-US" sz="2800" b="1"/>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72</a:t>
            </a:fld>
            <a:endParaRPr lang="zh-CN" altLang="en-US"/>
          </a:p>
        </p:txBody>
      </p:sp>
    </p:spTree>
    <p:extLst>
      <p:ext uri="{BB962C8B-B14F-4D97-AF65-F5344CB8AC3E}">
        <p14:creationId xmlns:p14="http://schemas.microsoft.com/office/powerpoint/2010/main" val="2096529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95010"/>
                                        </p:tgtEl>
                                        <p:attrNameLst>
                                          <p:attrName>style.visibility</p:attrName>
                                        </p:attrNameLst>
                                      </p:cBhvr>
                                      <p:to>
                                        <p:strVal val="visible"/>
                                      </p:to>
                                    </p:set>
                                    <p:anim calcmode="lin" valueType="num">
                                      <p:cBhvr additive="base">
                                        <p:cTn id="7" dur="500" fill="hold"/>
                                        <p:tgtEl>
                                          <p:spTgt spid="1195010"/>
                                        </p:tgtEl>
                                        <p:attrNameLst>
                                          <p:attrName>ppt_x</p:attrName>
                                        </p:attrNameLst>
                                      </p:cBhvr>
                                      <p:tavLst>
                                        <p:tav tm="0">
                                          <p:val>
                                            <p:strVal val="0-#ppt_w/2"/>
                                          </p:val>
                                        </p:tav>
                                        <p:tav tm="100000">
                                          <p:val>
                                            <p:strVal val="#ppt_x"/>
                                          </p:val>
                                        </p:tav>
                                      </p:tavLst>
                                    </p:anim>
                                    <p:anim calcmode="lin" valueType="num">
                                      <p:cBhvr additive="base">
                                        <p:cTn id="8" dur="500" fill="hold"/>
                                        <p:tgtEl>
                                          <p:spTgt spid="11950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Text Box 2"/>
          <p:cNvSpPr txBox="1">
            <a:spLocks noChangeArrowheads="1"/>
          </p:cNvSpPr>
          <p:nvPr/>
        </p:nvSpPr>
        <p:spPr bwMode="auto">
          <a:xfrm>
            <a:off x="468315" y="476252"/>
            <a:ext cx="8137525" cy="4031873"/>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3200" b="1"/>
              <a:t>float  </a:t>
            </a:r>
            <a:r>
              <a:rPr lang="en-US" altLang="zh-CN" sz="3200" b="1">
                <a:solidFill>
                  <a:srgbClr val="006699"/>
                </a:solidFill>
              </a:rPr>
              <a:t>average</a:t>
            </a:r>
            <a:r>
              <a:rPr lang="en-US" altLang="zh-CN" sz="3200">
                <a:solidFill>
                  <a:srgbClr val="006699"/>
                </a:solidFill>
              </a:rPr>
              <a:t> </a:t>
            </a:r>
            <a:r>
              <a:rPr lang="zh-CN" altLang="en-US" sz="3200" b="1"/>
              <a:t>（</a:t>
            </a:r>
            <a:r>
              <a:rPr lang="en-US" altLang="zh-CN" sz="3200" b="1"/>
              <a:t>float array</a:t>
            </a:r>
            <a:r>
              <a:rPr lang="zh-CN" altLang="en-US" sz="3200" b="1"/>
              <a:t>［</a:t>
            </a:r>
            <a:r>
              <a:rPr lang="en-US" altLang="zh-CN" sz="3200" b="1"/>
              <a:t>10</a:t>
            </a:r>
            <a:r>
              <a:rPr lang="zh-CN" altLang="en-US" sz="3200" b="1"/>
              <a:t>］）</a:t>
            </a:r>
          </a:p>
          <a:p>
            <a:pPr algn="l">
              <a:defRPr/>
            </a:pPr>
            <a:r>
              <a:rPr lang="zh-CN" altLang="en-US" sz="3200" b="1"/>
              <a:t>｛ </a:t>
            </a:r>
            <a:r>
              <a:rPr lang="en-US" altLang="zh-CN" sz="3200" b="1"/>
              <a:t>int </a:t>
            </a:r>
            <a:r>
              <a:rPr lang="zh-CN" altLang="en-US" sz="3200" b="1"/>
              <a:t>ｉ；</a:t>
            </a:r>
          </a:p>
          <a:p>
            <a:pPr algn="l">
              <a:defRPr/>
            </a:pPr>
            <a:r>
              <a:rPr lang="zh-CN" altLang="en-US" sz="3200" b="1"/>
              <a:t>　 </a:t>
            </a:r>
            <a:r>
              <a:rPr lang="en-US" altLang="zh-CN" sz="3200" b="1"/>
              <a:t>float  aver</a:t>
            </a:r>
            <a:r>
              <a:rPr lang="zh-CN" altLang="en-US" sz="3200" b="1"/>
              <a:t>，ｓｕｍ＝ａｒｒａｙ［０］；</a:t>
            </a:r>
          </a:p>
          <a:p>
            <a:pPr algn="l">
              <a:defRPr/>
            </a:pPr>
            <a:r>
              <a:rPr lang="zh-CN" altLang="en-US" sz="3200" b="1"/>
              <a:t>　 </a:t>
            </a:r>
            <a:r>
              <a:rPr lang="en-US" altLang="zh-CN" sz="3200" b="1"/>
              <a:t>for  (</a:t>
            </a:r>
            <a:r>
              <a:rPr lang="zh-CN" altLang="en-US" sz="3200" b="1"/>
              <a:t>ｉ＝１；ｉ＜１０；ｉ＋＋＝</a:t>
            </a:r>
            <a:r>
              <a:rPr lang="en-US" altLang="zh-CN" sz="3200" b="1"/>
              <a:t>)</a:t>
            </a:r>
          </a:p>
          <a:p>
            <a:pPr algn="l">
              <a:defRPr/>
            </a:pPr>
            <a:r>
              <a:rPr lang="zh-CN" altLang="en-US" sz="3200" b="1"/>
              <a:t>　ｓｕｍ＝ｓｕｍ＋ａｒｒａｙ［ｉ］；</a:t>
            </a:r>
          </a:p>
          <a:p>
            <a:pPr algn="l">
              <a:defRPr/>
            </a:pPr>
            <a:r>
              <a:rPr lang="zh-CN" altLang="en-US" sz="3200" b="1"/>
              <a:t>　ａｖｅｒ＝ｓｕｍ／１０；</a:t>
            </a:r>
          </a:p>
          <a:p>
            <a:pPr algn="l">
              <a:defRPr/>
            </a:pPr>
            <a:r>
              <a:rPr lang="zh-CN" altLang="en-US" sz="3200" b="1"/>
              <a:t>　</a:t>
            </a:r>
            <a:r>
              <a:rPr lang="en-US" altLang="zh-CN" sz="3200" b="1"/>
              <a:t>return</a:t>
            </a:r>
            <a:r>
              <a:rPr lang="zh-CN" altLang="en-US" sz="3200" b="1"/>
              <a:t>（</a:t>
            </a:r>
            <a:r>
              <a:rPr lang="en-US" altLang="zh-CN" sz="3200" b="1"/>
              <a:t>aver</a:t>
            </a:r>
            <a:r>
              <a:rPr lang="zh-CN" altLang="en-US" sz="3200" b="1"/>
              <a:t>）；</a:t>
            </a:r>
          </a:p>
          <a:p>
            <a:pPr algn="l">
              <a:defRPr/>
            </a:pPr>
            <a:r>
              <a:rPr lang="zh-CN" altLang="en-US" sz="3200" b="1"/>
              <a:t>｝</a:t>
            </a:r>
          </a:p>
        </p:txBody>
      </p:sp>
      <p:sp>
        <p:nvSpPr>
          <p:cNvPr id="1196035" name="Text Box 3"/>
          <p:cNvSpPr txBox="1">
            <a:spLocks noChangeArrowheads="1"/>
          </p:cNvSpPr>
          <p:nvPr/>
        </p:nvSpPr>
        <p:spPr bwMode="auto">
          <a:xfrm>
            <a:off x="323852" y="4437063"/>
            <a:ext cx="8562975" cy="2265362"/>
          </a:xfrm>
          <a:prstGeom prst="rect">
            <a:avLst/>
          </a:prstGeom>
          <a:solidFill>
            <a:srgbClr val="EDFFED"/>
          </a:solidFill>
          <a:ln w="38100">
            <a:solidFill>
              <a:srgbClr val="000080"/>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运行情况如下：</a:t>
            </a:r>
          </a:p>
          <a:p>
            <a:pPr algn="l" eaLnBrk="1" hangingPunct="1"/>
            <a:r>
              <a:rPr lang="en-US" altLang="zh-CN" sz="2800" b="1"/>
              <a:t>input </a:t>
            </a:r>
            <a:r>
              <a:rPr lang="zh-CN" altLang="en-US" sz="2800" b="1"/>
              <a:t>１０ </a:t>
            </a:r>
            <a:r>
              <a:rPr lang="en-US" altLang="zh-CN" sz="2800" b="1"/>
              <a:t>scores</a:t>
            </a:r>
            <a:r>
              <a:rPr lang="zh-CN" altLang="en-US" sz="2800" b="1"/>
              <a:t>：</a:t>
            </a:r>
          </a:p>
          <a:p>
            <a:pPr algn="l" eaLnBrk="1" hangingPunct="1"/>
            <a:r>
              <a:rPr lang="zh-CN" altLang="en-US" sz="2800" b="1"/>
              <a:t>    </a:t>
            </a:r>
            <a:r>
              <a:rPr lang="zh-CN" altLang="en-US" sz="2800" b="1" u="sng"/>
              <a:t>１００ ５６ ７８ ９８</a:t>
            </a:r>
            <a:r>
              <a:rPr lang="en-US" altLang="zh-CN" sz="2800" b="1" u="sng"/>
              <a:t>.5 </a:t>
            </a:r>
            <a:r>
              <a:rPr lang="zh-CN" altLang="en-US" sz="2800" b="1" u="sng"/>
              <a:t>７６ ８７ ９９ ６７</a:t>
            </a:r>
            <a:r>
              <a:rPr lang="en-US" altLang="zh-CN" sz="2800" b="1" u="sng"/>
              <a:t>.5 </a:t>
            </a:r>
            <a:r>
              <a:rPr lang="zh-CN" altLang="en-US" sz="2800" b="1" u="sng"/>
              <a:t>７５ ９７↙</a:t>
            </a:r>
            <a:r>
              <a:rPr lang="zh-CN" altLang="en-US" sz="2800" b="1"/>
              <a:t></a:t>
            </a:r>
          </a:p>
          <a:p>
            <a:pPr algn="l" eaLnBrk="1" hangingPunct="1"/>
            <a:r>
              <a:rPr lang="en-US" altLang="zh-CN" sz="2800" b="1"/>
              <a:t>average score is 83.40</a:t>
            </a:r>
            <a:r>
              <a:rPr lang="en-US" altLang="zh-CN"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73</a:t>
            </a:fld>
            <a:endParaRPr lang="zh-CN" altLang="en-US"/>
          </a:p>
        </p:txBody>
      </p:sp>
    </p:spTree>
    <p:extLst>
      <p:ext uri="{BB962C8B-B14F-4D97-AF65-F5344CB8AC3E}">
        <p14:creationId xmlns:p14="http://schemas.microsoft.com/office/powerpoint/2010/main" val="2292930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96034"/>
                                        </p:tgtEl>
                                        <p:attrNameLst>
                                          <p:attrName>style.visibility</p:attrName>
                                        </p:attrNameLst>
                                      </p:cBhvr>
                                      <p:to>
                                        <p:strVal val="visible"/>
                                      </p:to>
                                    </p:set>
                                    <p:anim calcmode="lin" valueType="num">
                                      <p:cBhvr additive="base">
                                        <p:cTn id="7" dur="500" fill="hold"/>
                                        <p:tgtEl>
                                          <p:spTgt spid="1196034"/>
                                        </p:tgtEl>
                                        <p:attrNameLst>
                                          <p:attrName>ppt_x</p:attrName>
                                        </p:attrNameLst>
                                      </p:cBhvr>
                                      <p:tavLst>
                                        <p:tav tm="0">
                                          <p:val>
                                            <p:strVal val="0-#ppt_w/2"/>
                                          </p:val>
                                        </p:tav>
                                        <p:tav tm="100000">
                                          <p:val>
                                            <p:strVal val="#ppt_x"/>
                                          </p:val>
                                        </p:tav>
                                      </p:tavLst>
                                    </p:anim>
                                    <p:anim calcmode="lin" valueType="num">
                                      <p:cBhvr additive="base">
                                        <p:cTn id="8" dur="500" fill="hold"/>
                                        <p:tgtEl>
                                          <p:spTgt spid="11960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96035"/>
                                        </p:tgtEl>
                                        <p:attrNameLst>
                                          <p:attrName>style.visibility</p:attrName>
                                        </p:attrNameLst>
                                      </p:cBhvr>
                                      <p:to>
                                        <p:strVal val="visible"/>
                                      </p:to>
                                    </p:set>
                                    <p:anim calcmode="lin" valueType="num">
                                      <p:cBhvr additive="base">
                                        <p:cTn id="13" dur="500" fill="hold"/>
                                        <p:tgtEl>
                                          <p:spTgt spid="1196035"/>
                                        </p:tgtEl>
                                        <p:attrNameLst>
                                          <p:attrName>ppt_x</p:attrName>
                                        </p:attrNameLst>
                                      </p:cBhvr>
                                      <p:tavLst>
                                        <p:tav tm="0">
                                          <p:val>
                                            <p:strVal val="1+#ppt_w/2"/>
                                          </p:val>
                                        </p:tav>
                                        <p:tav tm="100000">
                                          <p:val>
                                            <p:strVal val="#ppt_x"/>
                                          </p:val>
                                        </p:tav>
                                      </p:tavLst>
                                    </p:anim>
                                    <p:anim calcmode="lin" valueType="num">
                                      <p:cBhvr additive="base">
                                        <p:cTn id="14" dur="500" fill="hold"/>
                                        <p:tgtEl>
                                          <p:spTgt spid="1196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4" grpId="0" animBg="1"/>
      <p:bldP spid="1196035"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Text Box 2"/>
          <p:cNvSpPr txBox="1">
            <a:spLocks noChangeArrowheads="1"/>
          </p:cNvSpPr>
          <p:nvPr/>
        </p:nvSpPr>
        <p:spPr bwMode="auto">
          <a:xfrm>
            <a:off x="323850" y="115888"/>
            <a:ext cx="6192838" cy="6413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a:solidFill>
                  <a:schemeClr val="bg1"/>
                </a:solidFill>
              </a:rPr>
              <a:t>例 </a:t>
            </a:r>
            <a:r>
              <a:rPr lang="en-US" altLang="zh-CN" sz="3600" b="1">
                <a:solidFill>
                  <a:schemeClr val="bg1"/>
                </a:solidFill>
              </a:rPr>
              <a:t>8.</a:t>
            </a:r>
            <a:r>
              <a:rPr lang="zh-CN" altLang="en-US" sz="3600" b="1">
                <a:solidFill>
                  <a:schemeClr val="bg1"/>
                </a:solidFill>
              </a:rPr>
              <a:t>１２形参数组不定义长度</a:t>
            </a:r>
          </a:p>
        </p:txBody>
      </p:sp>
      <p:sp>
        <p:nvSpPr>
          <p:cNvPr id="1197059" name="Text Box 3"/>
          <p:cNvSpPr txBox="1">
            <a:spLocks noChangeArrowheads="1"/>
          </p:cNvSpPr>
          <p:nvPr/>
        </p:nvSpPr>
        <p:spPr bwMode="auto">
          <a:xfrm>
            <a:off x="323852" y="908052"/>
            <a:ext cx="8355013" cy="578802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10000"/>
              </a:lnSpc>
              <a:defRPr/>
            </a:pPr>
            <a:r>
              <a:rPr lang="en-US" altLang="zh-CN" sz="2800" b="1"/>
              <a:t>#include &lt;stdio.h&gt;</a:t>
            </a:r>
          </a:p>
          <a:p>
            <a:pPr algn="l">
              <a:lnSpc>
                <a:spcPct val="110000"/>
              </a:lnSpc>
              <a:defRPr/>
            </a:pPr>
            <a:r>
              <a:rPr lang="en-US" altLang="zh-CN" sz="2800" b="1"/>
              <a:t>void  </a:t>
            </a:r>
            <a:r>
              <a:rPr lang="en-US" altLang="zh-CN" sz="2800" b="1">
                <a:solidFill>
                  <a:srgbClr val="CC0000"/>
                </a:solidFill>
              </a:rPr>
              <a:t>main</a:t>
            </a:r>
            <a:r>
              <a:rPr lang="zh-CN" altLang="en-US" sz="2800" b="1"/>
              <a:t>（）</a:t>
            </a:r>
          </a:p>
          <a:p>
            <a:pPr algn="l">
              <a:lnSpc>
                <a:spcPct val="110000"/>
              </a:lnSpc>
              <a:defRPr/>
            </a:pPr>
            <a:r>
              <a:rPr lang="zh-CN" altLang="en-US" sz="2800" b="1"/>
              <a:t>｛  </a:t>
            </a:r>
            <a:r>
              <a:rPr lang="en-US" altLang="zh-CN" sz="2800" b="1"/>
              <a:t>float  </a:t>
            </a:r>
            <a:r>
              <a:rPr lang="en-US" altLang="zh-CN" sz="2800" b="1">
                <a:solidFill>
                  <a:srgbClr val="006699"/>
                </a:solidFill>
              </a:rPr>
              <a:t> average</a:t>
            </a:r>
            <a:r>
              <a:rPr lang="zh-CN" altLang="en-US" sz="2800" b="1"/>
              <a:t>（</a:t>
            </a:r>
            <a:r>
              <a:rPr lang="en-US" altLang="zh-CN" sz="2800" b="1"/>
              <a:t>float </a:t>
            </a:r>
            <a:r>
              <a:rPr lang="zh-CN" altLang="en-US" sz="2800" b="1"/>
              <a:t>ａｒｒａｙ［ ］，</a:t>
            </a:r>
            <a:r>
              <a:rPr lang="en-US" altLang="zh-CN" sz="2800" b="1"/>
              <a:t>int </a:t>
            </a:r>
            <a:r>
              <a:rPr lang="zh-CN" altLang="en-US" sz="2800" b="1"/>
              <a:t>ｎ）</a:t>
            </a:r>
          </a:p>
          <a:p>
            <a:pPr algn="l">
              <a:lnSpc>
                <a:spcPct val="110000"/>
              </a:lnSpc>
              <a:defRPr/>
            </a:pPr>
            <a:r>
              <a:rPr lang="zh-CN" altLang="en-US" sz="2800" b="1"/>
              <a:t>      </a:t>
            </a:r>
            <a:r>
              <a:rPr lang="en-US" altLang="zh-CN" sz="2800" b="1"/>
              <a:t>float  score_1[5] </a:t>
            </a:r>
            <a:r>
              <a:rPr lang="zh-CN" altLang="en-US" sz="2800" b="1"/>
              <a:t>＝</a:t>
            </a:r>
            <a:r>
              <a:rPr lang="en-US" altLang="zh-CN" sz="2800" b="1"/>
              <a:t>{</a:t>
            </a:r>
            <a:r>
              <a:rPr lang="zh-CN" altLang="en-US" sz="2800" b="1"/>
              <a:t>９８．５，９７，９</a:t>
            </a:r>
          </a:p>
          <a:p>
            <a:pPr algn="l">
              <a:lnSpc>
                <a:spcPct val="110000"/>
              </a:lnSpc>
              <a:defRPr/>
            </a:pPr>
            <a:r>
              <a:rPr lang="zh-CN" altLang="en-US" sz="2800" b="1"/>
              <a:t>                                          １</a:t>
            </a:r>
            <a:r>
              <a:rPr lang="en-US" altLang="zh-CN" sz="2800" b="1"/>
              <a:t>.</a:t>
            </a:r>
            <a:r>
              <a:rPr lang="zh-CN" altLang="en-US" sz="2800" b="1"/>
              <a:t>５，６０，５５</a:t>
            </a:r>
            <a:r>
              <a:rPr lang="en-US" altLang="zh-CN" sz="2800" b="1"/>
              <a:t>}</a:t>
            </a:r>
            <a:r>
              <a:rPr lang="zh-CN" altLang="en-US" sz="2800" b="1"/>
              <a:t>；</a:t>
            </a:r>
          </a:p>
          <a:p>
            <a:pPr algn="l">
              <a:lnSpc>
                <a:spcPct val="110000"/>
              </a:lnSpc>
              <a:defRPr/>
            </a:pPr>
            <a:r>
              <a:rPr lang="zh-CN" altLang="en-US" sz="2800" b="1"/>
              <a:t>      </a:t>
            </a:r>
            <a:r>
              <a:rPr lang="en-US" altLang="zh-CN" sz="2800" b="1"/>
              <a:t>float score_2</a:t>
            </a:r>
            <a:r>
              <a:rPr lang="zh-CN" altLang="en-US" sz="2800" b="1"/>
              <a:t>［</a:t>
            </a:r>
            <a:r>
              <a:rPr lang="en-US" altLang="zh-CN" sz="2800" b="1"/>
              <a:t>10</a:t>
            </a:r>
            <a:r>
              <a:rPr lang="zh-CN" altLang="en-US" sz="2800" b="1"/>
              <a:t>］</a:t>
            </a:r>
            <a:r>
              <a:rPr lang="en-US" altLang="zh-CN" sz="2800" b="1"/>
              <a:t>={ 67.5</a:t>
            </a:r>
            <a:r>
              <a:rPr lang="zh-CN" altLang="en-US" sz="2800" b="1"/>
              <a:t>，</a:t>
            </a:r>
            <a:r>
              <a:rPr lang="en-US" altLang="zh-CN" sz="2800" b="1"/>
              <a:t>89.5</a:t>
            </a:r>
            <a:r>
              <a:rPr lang="zh-CN" altLang="en-US" sz="2800" b="1"/>
              <a:t>，</a:t>
            </a:r>
            <a:r>
              <a:rPr lang="en-US" altLang="zh-CN" sz="2800" b="1"/>
              <a:t>99</a:t>
            </a:r>
            <a:r>
              <a:rPr lang="zh-CN" altLang="en-US" sz="2800" b="1"/>
              <a:t>，</a:t>
            </a:r>
            <a:r>
              <a:rPr lang="en-US" altLang="zh-CN" sz="2800" b="1"/>
              <a:t>6</a:t>
            </a:r>
            <a:r>
              <a:rPr lang="zh-CN" altLang="en-US" sz="2800" b="1"/>
              <a:t>９</a:t>
            </a:r>
            <a:r>
              <a:rPr lang="en-US" altLang="zh-CN" sz="2800" b="1"/>
              <a:t>.5</a:t>
            </a:r>
            <a:r>
              <a:rPr lang="zh-CN" altLang="en-US" sz="2800" b="1"/>
              <a:t>，</a:t>
            </a:r>
          </a:p>
          <a:p>
            <a:pPr algn="l">
              <a:lnSpc>
                <a:spcPct val="110000"/>
              </a:lnSpc>
              <a:defRPr/>
            </a:pPr>
            <a:r>
              <a:rPr lang="zh-CN" altLang="en-US" sz="2800" b="1"/>
              <a:t>                                </a:t>
            </a:r>
            <a:r>
              <a:rPr lang="en-US" altLang="zh-CN" sz="2800" b="1"/>
              <a:t>77</a:t>
            </a:r>
            <a:r>
              <a:rPr lang="zh-CN" altLang="en-US" sz="2800" b="1"/>
              <a:t>，</a:t>
            </a:r>
            <a:r>
              <a:rPr lang="en-US" altLang="zh-CN" sz="2800" b="1"/>
              <a:t>89.5</a:t>
            </a:r>
            <a:r>
              <a:rPr lang="zh-CN" altLang="en-US" sz="2800" b="1"/>
              <a:t>，</a:t>
            </a:r>
            <a:r>
              <a:rPr lang="en-US" altLang="zh-CN" sz="2800" b="1"/>
              <a:t>76.5</a:t>
            </a:r>
            <a:r>
              <a:rPr lang="zh-CN" altLang="en-US" sz="2800" b="1"/>
              <a:t>，</a:t>
            </a:r>
            <a:r>
              <a:rPr lang="en-US" altLang="zh-CN" sz="2800" b="1"/>
              <a:t>54</a:t>
            </a:r>
            <a:r>
              <a:rPr lang="zh-CN" altLang="en-US" sz="2800" b="1"/>
              <a:t>，</a:t>
            </a:r>
            <a:r>
              <a:rPr lang="en-US" altLang="zh-CN" sz="2800" b="1"/>
              <a:t>60</a:t>
            </a:r>
            <a:r>
              <a:rPr lang="zh-CN" altLang="en-US" sz="2800" b="1"/>
              <a:t>，</a:t>
            </a:r>
            <a:r>
              <a:rPr lang="en-US" altLang="zh-CN" sz="2800" b="1"/>
              <a:t>99.5};</a:t>
            </a:r>
          </a:p>
          <a:p>
            <a:pPr algn="l">
              <a:lnSpc>
                <a:spcPct val="110000"/>
              </a:lnSpc>
              <a:defRPr/>
            </a:pPr>
            <a:r>
              <a:rPr lang="zh-CN" altLang="en-US" sz="2800" b="1"/>
              <a:t>　 </a:t>
            </a:r>
            <a:r>
              <a:rPr lang="en-US" altLang="zh-CN" sz="2800" b="1"/>
              <a:t>printf(“the average of class A is %6.2f</a:t>
            </a:r>
            <a:r>
              <a:rPr lang="zh-CN" altLang="en-US" sz="2800" b="1"/>
              <a:t>＼</a:t>
            </a:r>
            <a:r>
              <a:rPr lang="en-US" altLang="zh-CN" sz="2800" b="1"/>
              <a:t>n”</a:t>
            </a:r>
            <a:r>
              <a:rPr lang="zh-CN" altLang="en-US" sz="2800" b="1"/>
              <a:t>，</a:t>
            </a:r>
          </a:p>
          <a:p>
            <a:pPr algn="l">
              <a:lnSpc>
                <a:spcPct val="110000"/>
              </a:lnSpc>
              <a:defRPr/>
            </a:pPr>
            <a:r>
              <a:rPr lang="zh-CN" altLang="en-US" sz="2800" b="1"/>
              <a:t>                   </a:t>
            </a:r>
            <a:r>
              <a:rPr lang="en-US" altLang="zh-CN" sz="2800" b="1"/>
              <a:t>average(score_1</a:t>
            </a:r>
            <a:r>
              <a:rPr lang="zh-CN" altLang="en-US" sz="2800" b="1"/>
              <a:t>，</a:t>
            </a:r>
            <a:r>
              <a:rPr lang="en-US" altLang="zh-CN" sz="2800" b="1"/>
              <a:t>5));</a:t>
            </a:r>
          </a:p>
          <a:p>
            <a:pPr algn="l">
              <a:lnSpc>
                <a:spcPct val="110000"/>
              </a:lnSpc>
              <a:defRPr/>
            </a:pPr>
            <a:r>
              <a:rPr lang="en-US" altLang="zh-CN" sz="2800" b="1"/>
              <a:t>     printf(“the average of class B is %6.2f</a:t>
            </a:r>
            <a:r>
              <a:rPr lang="zh-CN" altLang="en-US" sz="2800" b="1"/>
              <a:t>＼</a:t>
            </a:r>
            <a:r>
              <a:rPr lang="en-US" altLang="zh-CN" sz="2800" b="1"/>
              <a:t>n”</a:t>
            </a:r>
            <a:r>
              <a:rPr lang="zh-CN" altLang="en-US" sz="2800" b="1"/>
              <a:t>，</a:t>
            </a:r>
          </a:p>
          <a:p>
            <a:pPr algn="l">
              <a:lnSpc>
                <a:spcPct val="110000"/>
              </a:lnSpc>
              <a:defRPr/>
            </a:pPr>
            <a:r>
              <a:rPr lang="zh-CN" altLang="en-US" sz="2800" b="1"/>
              <a:t>                   </a:t>
            </a:r>
            <a:r>
              <a:rPr lang="en-US" altLang="zh-CN" sz="2800" b="1"/>
              <a:t>average(score_2</a:t>
            </a:r>
            <a:r>
              <a:rPr lang="zh-CN" altLang="en-US" sz="2800" b="1"/>
              <a:t>，</a:t>
            </a:r>
            <a:r>
              <a:rPr lang="en-US" altLang="zh-CN" sz="2800" b="1"/>
              <a:t>10));</a:t>
            </a:r>
          </a:p>
          <a:p>
            <a:pPr algn="l">
              <a:lnSpc>
                <a:spcPct val="110000"/>
              </a:lnSpc>
              <a:defRPr/>
            </a:pPr>
            <a:r>
              <a:rPr lang="en-US" altLang="zh-CN" sz="2800" b="1"/>
              <a:t> </a:t>
            </a:r>
            <a:r>
              <a:rPr lang="zh-CN" altLang="en-US" sz="2800" b="1"/>
              <a:t>｝</a:t>
            </a:r>
            <a:endParaRPr lang="zh-CN" altLang="en-US" sz="2800"/>
          </a:p>
        </p:txBody>
      </p:sp>
      <p:sp>
        <p:nvSpPr>
          <p:cNvPr id="2" name="灯片编号占位符 1"/>
          <p:cNvSpPr>
            <a:spLocks noGrp="1"/>
          </p:cNvSpPr>
          <p:nvPr>
            <p:ph type="sldNum" sz="quarter" idx="12"/>
          </p:nvPr>
        </p:nvSpPr>
        <p:spPr/>
        <p:txBody>
          <a:bodyPr/>
          <a:lstStyle/>
          <a:p>
            <a:fld id="{8FB94D60-2BC5-417B-AAFA-7AB077D6874D}" type="slidenum">
              <a:rPr lang="zh-CN" altLang="en-US" smtClean="0"/>
              <a:t>74</a:t>
            </a:fld>
            <a:endParaRPr lang="zh-CN" altLang="en-US"/>
          </a:p>
        </p:txBody>
      </p:sp>
    </p:spTree>
    <p:extLst>
      <p:ext uri="{BB962C8B-B14F-4D97-AF65-F5344CB8AC3E}">
        <p14:creationId xmlns:p14="http://schemas.microsoft.com/office/powerpoint/2010/main" val="379019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97058"/>
                                        </p:tgtEl>
                                        <p:attrNameLst>
                                          <p:attrName>style.visibility</p:attrName>
                                        </p:attrNameLst>
                                      </p:cBhvr>
                                      <p:to>
                                        <p:strVal val="visible"/>
                                      </p:to>
                                    </p:set>
                                    <p:anim calcmode="lin" valueType="num">
                                      <p:cBhvr additive="base">
                                        <p:cTn id="7" dur="500" fill="hold"/>
                                        <p:tgtEl>
                                          <p:spTgt spid="1197058"/>
                                        </p:tgtEl>
                                        <p:attrNameLst>
                                          <p:attrName>ppt_x</p:attrName>
                                        </p:attrNameLst>
                                      </p:cBhvr>
                                      <p:tavLst>
                                        <p:tav tm="0">
                                          <p:val>
                                            <p:strVal val="0-#ppt_w/2"/>
                                          </p:val>
                                        </p:tav>
                                        <p:tav tm="100000">
                                          <p:val>
                                            <p:strVal val="#ppt_x"/>
                                          </p:val>
                                        </p:tav>
                                      </p:tavLst>
                                    </p:anim>
                                    <p:anim calcmode="lin" valueType="num">
                                      <p:cBhvr additive="base">
                                        <p:cTn id="8" dur="500" fill="hold"/>
                                        <p:tgtEl>
                                          <p:spTgt spid="11970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7059"/>
                                        </p:tgtEl>
                                        <p:attrNameLst>
                                          <p:attrName>style.visibility</p:attrName>
                                        </p:attrNameLst>
                                      </p:cBhvr>
                                      <p:to>
                                        <p:strVal val="visible"/>
                                      </p:to>
                                    </p:set>
                                    <p:anim calcmode="lin" valueType="num">
                                      <p:cBhvr additive="base">
                                        <p:cTn id="13" dur="500" fill="hold"/>
                                        <p:tgtEl>
                                          <p:spTgt spid="1197059"/>
                                        </p:tgtEl>
                                        <p:attrNameLst>
                                          <p:attrName>ppt_x</p:attrName>
                                        </p:attrNameLst>
                                      </p:cBhvr>
                                      <p:tavLst>
                                        <p:tav tm="0">
                                          <p:val>
                                            <p:strVal val="0-#ppt_w/2"/>
                                          </p:val>
                                        </p:tav>
                                        <p:tav tm="100000">
                                          <p:val>
                                            <p:strVal val="#ppt_x"/>
                                          </p:val>
                                        </p:tav>
                                      </p:tavLst>
                                    </p:anim>
                                    <p:anim calcmode="lin" valueType="num">
                                      <p:cBhvr additive="base">
                                        <p:cTn id="14" dur="500" fill="hold"/>
                                        <p:tgtEl>
                                          <p:spTgt spid="1197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058" grpId="0" animBg="1"/>
      <p:bldP spid="119705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Text Box 2"/>
          <p:cNvSpPr txBox="1">
            <a:spLocks noChangeArrowheads="1"/>
          </p:cNvSpPr>
          <p:nvPr/>
        </p:nvSpPr>
        <p:spPr bwMode="auto">
          <a:xfrm>
            <a:off x="468313" y="404815"/>
            <a:ext cx="8355012" cy="404812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3200" b="1" dirty="0"/>
              <a:t>float  </a:t>
            </a:r>
            <a:r>
              <a:rPr lang="en-US" altLang="zh-CN" sz="3200" b="1" dirty="0">
                <a:solidFill>
                  <a:srgbClr val="006699"/>
                </a:solidFill>
              </a:rPr>
              <a:t> average</a:t>
            </a:r>
            <a:r>
              <a:rPr lang="zh-CN" altLang="en-US" sz="3200" b="1" dirty="0"/>
              <a:t>（</a:t>
            </a:r>
            <a:r>
              <a:rPr lang="en-US" altLang="zh-CN" sz="3200" b="1" dirty="0"/>
              <a:t>float </a:t>
            </a:r>
            <a:r>
              <a:rPr lang="zh-CN" altLang="en-US" sz="3200" b="1" dirty="0"/>
              <a:t>ａｒｒａｙ［ ］，</a:t>
            </a:r>
            <a:r>
              <a:rPr lang="en-US" altLang="zh-CN" sz="3200" b="1" dirty="0" err="1"/>
              <a:t>int</a:t>
            </a:r>
            <a:r>
              <a:rPr lang="en-US" altLang="zh-CN" sz="3200" b="1" dirty="0"/>
              <a:t> </a:t>
            </a:r>
            <a:r>
              <a:rPr lang="zh-CN" altLang="en-US" sz="3200" b="1" dirty="0"/>
              <a:t>ｎ）</a:t>
            </a:r>
          </a:p>
          <a:p>
            <a:pPr algn="l">
              <a:defRPr/>
            </a:pPr>
            <a:r>
              <a:rPr lang="zh-CN" altLang="en-US" sz="3200" b="1" dirty="0"/>
              <a:t>｛  </a:t>
            </a:r>
            <a:r>
              <a:rPr lang="en-US" altLang="zh-CN" sz="3200" b="1" dirty="0" err="1"/>
              <a:t>int</a:t>
            </a:r>
            <a:r>
              <a:rPr lang="en-US" altLang="zh-CN" sz="3200" b="1" dirty="0"/>
              <a:t> </a:t>
            </a:r>
            <a:r>
              <a:rPr lang="zh-CN" altLang="en-US" sz="3200" b="1" dirty="0"/>
              <a:t>ｉ；</a:t>
            </a:r>
          </a:p>
          <a:p>
            <a:pPr algn="l">
              <a:defRPr/>
            </a:pPr>
            <a:r>
              <a:rPr lang="zh-CN" altLang="en-US" sz="3200" b="1" dirty="0"/>
              <a:t> 　 </a:t>
            </a:r>
            <a:r>
              <a:rPr lang="en-US" altLang="zh-CN" sz="3200" b="1" dirty="0"/>
              <a:t>float  aver</a:t>
            </a:r>
            <a:r>
              <a:rPr lang="zh-CN" altLang="en-US" sz="3200" b="1" dirty="0"/>
              <a:t>，ｓｕｍ＝ａｒｒａｙ［０］；</a:t>
            </a:r>
          </a:p>
          <a:p>
            <a:pPr algn="l">
              <a:defRPr/>
            </a:pPr>
            <a:r>
              <a:rPr lang="zh-CN" altLang="en-US" sz="3200" b="1" dirty="0"/>
              <a:t> 　 </a:t>
            </a:r>
            <a:r>
              <a:rPr lang="en-US" altLang="zh-CN" sz="3200" b="1" dirty="0"/>
              <a:t>for</a:t>
            </a:r>
            <a:r>
              <a:rPr lang="zh-CN" altLang="en-US" sz="3200" b="1" dirty="0"/>
              <a:t>（ｉ＝１；ｉ＜ｎ；ｉ</a:t>
            </a:r>
            <a:r>
              <a:rPr lang="zh-CN" altLang="en-US" sz="3200" b="1" dirty="0" smtClean="0"/>
              <a:t>＋＋</a:t>
            </a:r>
            <a:r>
              <a:rPr lang="en-US" altLang="zh-CN" sz="3200" b="1" dirty="0" smtClean="0"/>
              <a:t>)</a:t>
            </a:r>
            <a:endParaRPr lang="zh-CN" altLang="en-US" sz="3200" b="1" dirty="0"/>
          </a:p>
          <a:p>
            <a:pPr algn="l">
              <a:defRPr/>
            </a:pPr>
            <a:r>
              <a:rPr lang="zh-CN" altLang="en-US" sz="3200" b="1" dirty="0"/>
              <a:t>       </a:t>
            </a:r>
            <a:r>
              <a:rPr lang="en-US" altLang="zh-CN" sz="3200" b="1" dirty="0"/>
              <a:t>sum</a:t>
            </a:r>
            <a:r>
              <a:rPr lang="zh-CN" altLang="en-US" sz="3200" b="1" dirty="0"/>
              <a:t>＝</a:t>
            </a:r>
            <a:r>
              <a:rPr lang="en-US" altLang="zh-CN" sz="3200" b="1" dirty="0"/>
              <a:t>sum</a:t>
            </a:r>
            <a:r>
              <a:rPr lang="zh-CN" altLang="en-US" sz="3200" b="1" dirty="0"/>
              <a:t>＋</a:t>
            </a:r>
            <a:r>
              <a:rPr lang="en-US" altLang="zh-CN" sz="3200" b="1" dirty="0"/>
              <a:t>array</a:t>
            </a:r>
            <a:r>
              <a:rPr lang="zh-CN" altLang="en-US" sz="3200" b="1" dirty="0"/>
              <a:t>［ｉ］；</a:t>
            </a:r>
          </a:p>
          <a:p>
            <a:pPr algn="l">
              <a:defRPr/>
            </a:pPr>
            <a:r>
              <a:rPr lang="zh-CN" altLang="en-US" sz="3200" b="1" dirty="0"/>
              <a:t> 　  </a:t>
            </a:r>
            <a:r>
              <a:rPr lang="en-US" altLang="zh-CN" sz="3200" b="1" dirty="0"/>
              <a:t>aver</a:t>
            </a:r>
            <a:r>
              <a:rPr lang="zh-CN" altLang="en-US" sz="3200" b="1" dirty="0"/>
              <a:t>＝</a:t>
            </a:r>
            <a:r>
              <a:rPr lang="en-US" altLang="zh-CN" sz="3200" b="1" dirty="0"/>
              <a:t>sum</a:t>
            </a:r>
            <a:r>
              <a:rPr lang="zh-CN" altLang="en-US" sz="3200" b="1" dirty="0"/>
              <a:t>／ｎ；</a:t>
            </a:r>
          </a:p>
          <a:p>
            <a:pPr algn="l">
              <a:defRPr/>
            </a:pPr>
            <a:r>
              <a:rPr lang="zh-CN" altLang="en-US" sz="3200" b="1" dirty="0"/>
              <a:t> 　 </a:t>
            </a:r>
            <a:r>
              <a:rPr lang="en-US" altLang="zh-CN" sz="3200" b="1" dirty="0"/>
              <a:t>return</a:t>
            </a:r>
            <a:r>
              <a:rPr lang="zh-CN" altLang="en-US" sz="3200" b="1" dirty="0"/>
              <a:t>（ａｖｅｒ）；</a:t>
            </a:r>
          </a:p>
          <a:p>
            <a:pPr algn="l">
              <a:defRPr/>
            </a:pPr>
            <a:r>
              <a:rPr lang="zh-CN" altLang="en-US" sz="3200" b="1" dirty="0"/>
              <a:t>｝</a:t>
            </a:r>
            <a:r>
              <a:rPr lang="zh-CN" altLang="en-US" sz="2800" dirty="0"/>
              <a:t> </a:t>
            </a:r>
          </a:p>
        </p:txBody>
      </p:sp>
      <p:sp>
        <p:nvSpPr>
          <p:cNvPr id="1198083" name="Text Box 3"/>
          <p:cNvSpPr txBox="1">
            <a:spLocks noChangeArrowheads="1"/>
          </p:cNvSpPr>
          <p:nvPr/>
        </p:nvSpPr>
        <p:spPr bwMode="auto">
          <a:xfrm>
            <a:off x="330202" y="5300665"/>
            <a:ext cx="8562975" cy="1411287"/>
          </a:xfrm>
          <a:prstGeom prst="rect">
            <a:avLst/>
          </a:prstGeom>
          <a:solidFill>
            <a:srgbClr val="EDFFED"/>
          </a:solidFill>
          <a:ln w="38100">
            <a:solidFill>
              <a:srgbClr val="000080"/>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运行结果如下：</a:t>
            </a:r>
          </a:p>
          <a:p>
            <a:pPr algn="l" eaLnBrk="1" hangingPunct="1"/>
            <a:r>
              <a:rPr lang="en-US" altLang="zh-CN" sz="2800" b="1"/>
              <a:t>the average of class A is 80.40</a:t>
            </a:r>
          </a:p>
          <a:p>
            <a:pPr algn="l" eaLnBrk="1" hangingPunct="1"/>
            <a:r>
              <a:rPr lang="en-US" altLang="zh-CN" sz="2800" b="1"/>
              <a:t>The average of class  </a:t>
            </a:r>
            <a:r>
              <a:rPr lang="zh-CN" altLang="en-US" sz="2800" b="1"/>
              <a:t>Ｂ </a:t>
            </a:r>
            <a:r>
              <a:rPr lang="en-US" altLang="zh-CN" sz="2800" b="1"/>
              <a:t>is  78.20</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75</a:t>
            </a:fld>
            <a:endParaRPr lang="zh-CN" altLang="en-US"/>
          </a:p>
        </p:txBody>
      </p:sp>
    </p:spTree>
    <p:extLst>
      <p:ext uri="{BB962C8B-B14F-4D97-AF65-F5344CB8AC3E}">
        <p14:creationId xmlns:p14="http://schemas.microsoft.com/office/powerpoint/2010/main" val="1676010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98082"/>
                                        </p:tgtEl>
                                        <p:attrNameLst>
                                          <p:attrName>style.visibility</p:attrName>
                                        </p:attrNameLst>
                                      </p:cBhvr>
                                      <p:to>
                                        <p:strVal val="visible"/>
                                      </p:to>
                                    </p:set>
                                    <p:anim calcmode="lin" valueType="num">
                                      <p:cBhvr additive="base">
                                        <p:cTn id="7" dur="500" fill="hold"/>
                                        <p:tgtEl>
                                          <p:spTgt spid="1198082"/>
                                        </p:tgtEl>
                                        <p:attrNameLst>
                                          <p:attrName>ppt_x</p:attrName>
                                        </p:attrNameLst>
                                      </p:cBhvr>
                                      <p:tavLst>
                                        <p:tav tm="0">
                                          <p:val>
                                            <p:strVal val="0-#ppt_w/2"/>
                                          </p:val>
                                        </p:tav>
                                        <p:tav tm="100000">
                                          <p:val>
                                            <p:strVal val="#ppt_x"/>
                                          </p:val>
                                        </p:tav>
                                      </p:tavLst>
                                    </p:anim>
                                    <p:anim calcmode="lin" valueType="num">
                                      <p:cBhvr additive="base">
                                        <p:cTn id="8" dur="500" fill="hold"/>
                                        <p:tgtEl>
                                          <p:spTgt spid="11980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98083"/>
                                        </p:tgtEl>
                                        <p:attrNameLst>
                                          <p:attrName>style.visibility</p:attrName>
                                        </p:attrNameLst>
                                      </p:cBhvr>
                                      <p:to>
                                        <p:strVal val="visible"/>
                                      </p:to>
                                    </p:set>
                                    <p:anim calcmode="lin" valueType="num">
                                      <p:cBhvr additive="base">
                                        <p:cTn id="13" dur="500" fill="hold"/>
                                        <p:tgtEl>
                                          <p:spTgt spid="1198083"/>
                                        </p:tgtEl>
                                        <p:attrNameLst>
                                          <p:attrName>ppt_x</p:attrName>
                                        </p:attrNameLst>
                                      </p:cBhvr>
                                      <p:tavLst>
                                        <p:tav tm="0">
                                          <p:val>
                                            <p:strVal val="1+#ppt_w/2"/>
                                          </p:val>
                                        </p:tav>
                                        <p:tav tm="100000">
                                          <p:val>
                                            <p:strVal val="#ppt_x"/>
                                          </p:val>
                                        </p:tav>
                                      </p:tavLst>
                                    </p:anim>
                                    <p:anim calcmode="lin" valueType="num">
                                      <p:cBhvr additive="base">
                                        <p:cTn id="14" dur="500" fill="hold"/>
                                        <p:tgtEl>
                                          <p:spTgt spid="1198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2" grpId="0" animBg="1"/>
      <p:bldP spid="1198083"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Text Box 2"/>
          <p:cNvSpPr txBox="1">
            <a:spLocks noChangeArrowheads="1"/>
          </p:cNvSpPr>
          <p:nvPr/>
        </p:nvSpPr>
        <p:spPr bwMode="auto">
          <a:xfrm>
            <a:off x="395288" y="1196975"/>
            <a:ext cx="8424862" cy="4044950"/>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3600" b="1">
                <a:solidFill>
                  <a:schemeClr val="bg1"/>
                </a:solidFill>
              </a:rPr>
              <a:t>例 </a:t>
            </a:r>
            <a:r>
              <a:rPr lang="en-US" altLang="zh-CN" sz="3600" b="1">
                <a:solidFill>
                  <a:schemeClr val="bg1"/>
                </a:solidFill>
              </a:rPr>
              <a:t>8.13 </a:t>
            </a:r>
            <a:r>
              <a:rPr lang="zh-CN" altLang="en-US" sz="3600" b="1">
                <a:solidFill>
                  <a:schemeClr val="bg1"/>
                </a:solidFill>
              </a:rPr>
              <a:t>用选择法对数组中</a:t>
            </a:r>
            <a:r>
              <a:rPr lang="en-US" altLang="zh-CN" sz="3600" b="1">
                <a:solidFill>
                  <a:schemeClr val="bg1"/>
                </a:solidFill>
              </a:rPr>
              <a:t>10</a:t>
            </a:r>
            <a:r>
              <a:rPr lang="zh-CN" altLang="en-US" sz="3600" b="1">
                <a:solidFill>
                  <a:schemeClr val="bg1"/>
                </a:solidFill>
              </a:rPr>
              <a:t>个整数按由小到大排序。所谓选择法就是先将</a:t>
            </a:r>
            <a:r>
              <a:rPr lang="en-US" altLang="zh-CN" sz="3600" b="1">
                <a:solidFill>
                  <a:schemeClr val="bg1"/>
                </a:solidFill>
              </a:rPr>
              <a:t>10</a:t>
            </a:r>
            <a:r>
              <a:rPr lang="zh-CN" altLang="en-US" sz="3600" b="1">
                <a:solidFill>
                  <a:schemeClr val="bg1"/>
                </a:solidFill>
              </a:rPr>
              <a:t>个数中最小的数与</a:t>
            </a:r>
            <a:r>
              <a:rPr lang="en-US" altLang="zh-CN" sz="3600" b="1">
                <a:solidFill>
                  <a:schemeClr val="bg1"/>
                </a:solidFill>
              </a:rPr>
              <a:t>a</a:t>
            </a:r>
            <a:r>
              <a:rPr lang="zh-CN" altLang="en-US" sz="3600" b="1">
                <a:solidFill>
                  <a:schemeClr val="bg1"/>
                </a:solidFill>
              </a:rPr>
              <a:t>［</a:t>
            </a:r>
            <a:r>
              <a:rPr lang="en-US" altLang="zh-CN" sz="3600" b="1">
                <a:solidFill>
                  <a:schemeClr val="bg1"/>
                </a:solidFill>
              </a:rPr>
              <a:t>0</a:t>
            </a:r>
            <a:r>
              <a:rPr lang="zh-CN" altLang="en-US" sz="3600" b="1">
                <a:solidFill>
                  <a:schemeClr val="bg1"/>
                </a:solidFill>
              </a:rPr>
              <a:t>］对换</a:t>
            </a:r>
            <a:r>
              <a:rPr lang="en-US" altLang="zh-CN" sz="3600" b="1">
                <a:solidFill>
                  <a:schemeClr val="bg1"/>
                </a:solidFill>
              </a:rPr>
              <a:t>;</a:t>
            </a:r>
            <a:r>
              <a:rPr lang="zh-CN" altLang="en-US" sz="3600" b="1">
                <a:solidFill>
                  <a:schemeClr val="bg1"/>
                </a:solidFill>
              </a:rPr>
              <a:t>再将</a:t>
            </a:r>
            <a:r>
              <a:rPr lang="en-US" altLang="zh-CN" sz="3600" b="1">
                <a:solidFill>
                  <a:schemeClr val="bg1"/>
                </a:solidFill>
              </a:rPr>
              <a:t>a</a:t>
            </a:r>
            <a:r>
              <a:rPr lang="zh-CN" altLang="en-US" sz="3600" b="1">
                <a:solidFill>
                  <a:schemeClr val="bg1"/>
                </a:solidFill>
              </a:rPr>
              <a:t>［</a:t>
            </a:r>
            <a:r>
              <a:rPr lang="en-US" altLang="zh-CN" sz="3600" b="1">
                <a:solidFill>
                  <a:schemeClr val="bg1"/>
                </a:solidFill>
              </a:rPr>
              <a:t>1</a:t>
            </a:r>
            <a:r>
              <a:rPr lang="zh-CN" altLang="en-US" sz="3600" b="1">
                <a:solidFill>
                  <a:schemeClr val="bg1"/>
                </a:solidFill>
              </a:rPr>
              <a:t>］到</a:t>
            </a:r>
            <a:r>
              <a:rPr lang="en-US" altLang="zh-CN" sz="3600" b="1">
                <a:solidFill>
                  <a:schemeClr val="bg1"/>
                </a:solidFill>
              </a:rPr>
              <a:t>a</a:t>
            </a:r>
            <a:r>
              <a:rPr lang="zh-CN" altLang="en-US" sz="3600" b="1">
                <a:solidFill>
                  <a:schemeClr val="bg1"/>
                </a:solidFill>
              </a:rPr>
              <a:t>［</a:t>
            </a:r>
            <a:r>
              <a:rPr lang="en-US" altLang="zh-CN" sz="3600" b="1">
                <a:solidFill>
                  <a:schemeClr val="bg1"/>
                </a:solidFill>
              </a:rPr>
              <a:t>9</a:t>
            </a:r>
            <a:r>
              <a:rPr lang="zh-CN" altLang="en-US" sz="3600" b="1">
                <a:solidFill>
                  <a:schemeClr val="bg1"/>
                </a:solidFill>
              </a:rPr>
              <a:t>］中最小的数与</a:t>
            </a:r>
            <a:r>
              <a:rPr lang="en-US" altLang="zh-CN" sz="3600" b="1">
                <a:solidFill>
                  <a:schemeClr val="bg1"/>
                </a:solidFill>
              </a:rPr>
              <a:t>a</a:t>
            </a:r>
            <a:r>
              <a:rPr lang="zh-CN" altLang="en-US" sz="3600" b="1">
                <a:solidFill>
                  <a:schemeClr val="bg1"/>
                </a:solidFill>
              </a:rPr>
              <a:t>［</a:t>
            </a:r>
            <a:r>
              <a:rPr lang="en-US" altLang="zh-CN" sz="3600" b="1">
                <a:solidFill>
                  <a:schemeClr val="bg1"/>
                </a:solidFill>
              </a:rPr>
              <a:t>1</a:t>
            </a:r>
            <a:r>
              <a:rPr lang="zh-CN" altLang="en-US" sz="3600" b="1">
                <a:solidFill>
                  <a:schemeClr val="bg1"/>
                </a:solidFill>
              </a:rPr>
              <a:t>］对换</a:t>
            </a:r>
            <a:r>
              <a:rPr lang="en-US" altLang="zh-CN" sz="3600" b="1">
                <a:solidFill>
                  <a:schemeClr val="bg1"/>
                </a:solidFill>
              </a:rPr>
              <a:t>……</a:t>
            </a:r>
            <a:r>
              <a:rPr lang="zh-CN" altLang="en-US" sz="3600" b="1">
                <a:solidFill>
                  <a:schemeClr val="bg1"/>
                </a:solidFill>
              </a:rPr>
              <a:t>每比较一轮</a:t>
            </a:r>
            <a:r>
              <a:rPr lang="en-US" altLang="zh-CN" sz="3600" b="1">
                <a:solidFill>
                  <a:schemeClr val="bg1"/>
                </a:solidFill>
              </a:rPr>
              <a:t>,</a:t>
            </a:r>
            <a:r>
              <a:rPr lang="zh-CN" altLang="en-US" sz="3600" b="1">
                <a:solidFill>
                  <a:schemeClr val="bg1"/>
                </a:solidFill>
              </a:rPr>
              <a:t>找出一个未经排序的数中最小的一个。共比较</a:t>
            </a:r>
            <a:r>
              <a:rPr lang="en-US" altLang="zh-CN" sz="3600" b="1">
                <a:solidFill>
                  <a:schemeClr val="bg1"/>
                </a:solidFill>
              </a:rPr>
              <a:t>9</a:t>
            </a:r>
            <a:r>
              <a:rPr lang="zh-CN" altLang="en-US" sz="3600" b="1">
                <a:solidFill>
                  <a:schemeClr val="bg1"/>
                </a:solidFill>
              </a:rPr>
              <a:t>轮。</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76</a:t>
            </a:fld>
            <a:endParaRPr lang="zh-CN" altLang="en-US"/>
          </a:p>
        </p:txBody>
      </p:sp>
    </p:spTree>
    <p:extLst>
      <p:ext uri="{BB962C8B-B14F-4D97-AF65-F5344CB8AC3E}">
        <p14:creationId xmlns:p14="http://schemas.microsoft.com/office/powerpoint/2010/main" val="2877155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99106"/>
                                        </p:tgtEl>
                                        <p:attrNameLst>
                                          <p:attrName>style.visibility</p:attrName>
                                        </p:attrNameLst>
                                      </p:cBhvr>
                                      <p:to>
                                        <p:strVal val="visible"/>
                                      </p:to>
                                    </p:set>
                                    <p:anim calcmode="lin" valueType="num">
                                      <p:cBhvr additive="base">
                                        <p:cTn id="7" dur="500" fill="hold"/>
                                        <p:tgtEl>
                                          <p:spTgt spid="1199106"/>
                                        </p:tgtEl>
                                        <p:attrNameLst>
                                          <p:attrName>ppt_x</p:attrName>
                                        </p:attrNameLst>
                                      </p:cBhvr>
                                      <p:tavLst>
                                        <p:tav tm="0">
                                          <p:val>
                                            <p:strVal val="0-#ppt_w/2"/>
                                          </p:val>
                                        </p:tav>
                                        <p:tav tm="100000">
                                          <p:val>
                                            <p:strVal val="#ppt_x"/>
                                          </p:val>
                                        </p:tav>
                                      </p:tavLst>
                                    </p:anim>
                                    <p:anim calcmode="lin" valueType="num">
                                      <p:cBhvr additive="base">
                                        <p:cTn id="8" dur="500" fill="hold"/>
                                        <p:tgtEl>
                                          <p:spTgt spid="1199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0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Text Box 2"/>
          <p:cNvSpPr txBox="1">
            <a:spLocks noChangeArrowheads="1"/>
          </p:cNvSpPr>
          <p:nvPr/>
        </p:nvSpPr>
        <p:spPr bwMode="auto">
          <a:xfrm>
            <a:off x="323850" y="908050"/>
            <a:ext cx="8496300" cy="4846638"/>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marL="457200" indent="-457200">
              <a:defRPr/>
            </a:pPr>
            <a:r>
              <a:rPr lang="en-US" altLang="zh-CN" sz="2800" b="1"/>
              <a:t>a[0]   a[1]  a[2]   a[3]   a[4]</a:t>
            </a:r>
          </a:p>
          <a:p>
            <a:pPr marL="457200" indent="-457200">
              <a:defRPr/>
            </a:pPr>
            <a:r>
              <a:rPr lang="en-US" altLang="zh-CN" sz="2800" b="1"/>
              <a:t>  3      6       1         9        4      </a:t>
            </a:r>
            <a:r>
              <a:rPr lang="zh-CN" altLang="en-US" sz="2800" b="1">
                <a:solidFill>
                  <a:srgbClr val="008000"/>
                </a:solidFill>
              </a:rPr>
              <a:t>未排序时的情况</a:t>
            </a:r>
          </a:p>
          <a:p>
            <a:pPr marL="457200" indent="-457200">
              <a:defRPr/>
            </a:pPr>
            <a:r>
              <a:rPr lang="zh-CN" altLang="en-US" sz="2800" b="1"/>
              <a:t>  </a:t>
            </a:r>
            <a:r>
              <a:rPr lang="en-US" altLang="zh-CN" sz="2800" b="1"/>
              <a:t>1      6       3         9        4    </a:t>
            </a:r>
          </a:p>
          <a:p>
            <a:pPr marL="457200" indent="-457200">
              <a:defRPr/>
            </a:pPr>
            <a:r>
              <a:rPr lang="en-US" altLang="zh-CN" sz="2800" b="1"/>
              <a:t>                               </a:t>
            </a:r>
            <a:r>
              <a:rPr lang="zh-CN" altLang="en-US" sz="2800" b="1">
                <a:solidFill>
                  <a:srgbClr val="008000"/>
                </a:solidFill>
              </a:rPr>
              <a:t>将</a:t>
            </a:r>
            <a:r>
              <a:rPr lang="en-US" altLang="zh-CN" sz="2800" b="1">
                <a:solidFill>
                  <a:srgbClr val="008000"/>
                </a:solidFill>
              </a:rPr>
              <a:t>5</a:t>
            </a:r>
            <a:r>
              <a:rPr lang="zh-CN" altLang="en-US" sz="2800" b="1">
                <a:solidFill>
                  <a:srgbClr val="008000"/>
                </a:solidFill>
              </a:rPr>
              <a:t>个数中最小的数</a:t>
            </a:r>
            <a:r>
              <a:rPr lang="en-US" altLang="zh-CN" sz="2800" b="1">
                <a:solidFill>
                  <a:srgbClr val="008000"/>
                </a:solidFill>
              </a:rPr>
              <a:t>1</a:t>
            </a:r>
            <a:r>
              <a:rPr lang="zh-CN" altLang="en-US" sz="2800" b="1">
                <a:solidFill>
                  <a:srgbClr val="008000"/>
                </a:solidFill>
              </a:rPr>
              <a:t>与</a:t>
            </a:r>
            <a:r>
              <a:rPr lang="en-US" altLang="zh-CN" sz="2800" b="1">
                <a:solidFill>
                  <a:srgbClr val="008000"/>
                </a:solidFill>
              </a:rPr>
              <a:t>a</a:t>
            </a:r>
            <a:r>
              <a:rPr lang="zh-CN" altLang="en-US" sz="2800" b="1">
                <a:solidFill>
                  <a:srgbClr val="008000"/>
                </a:solidFill>
              </a:rPr>
              <a:t>［</a:t>
            </a:r>
            <a:r>
              <a:rPr lang="en-US" altLang="zh-CN" sz="2800" b="1">
                <a:solidFill>
                  <a:srgbClr val="008000"/>
                </a:solidFill>
              </a:rPr>
              <a:t>0</a:t>
            </a:r>
            <a:r>
              <a:rPr lang="zh-CN" altLang="en-US" sz="2800" b="1">
                <a:solidFill>
                  <a:srgbClr val="008000"/>
                </a:solidFill>
              </a:rPr>
              <a:t>］对换</a:t>
            </a:r>
            <a:r>
              <a:rPr lang="zh-CN" altLang="en-US" sz="2800" b="1"/>
              <a:t> </a:t>
            </a:r>
          </a:p>
          <a:p>
            <a:pPr marL="457200" indent="-457200">
              <a:defRPr/>
            </a:pPr>
            <a:r>
              <a:rPr lang="zh-CN" altLang="en-US" sz="2800" b="1"/>
              <a:t>  </a:t>
            </a:r>
            <a:r>
              <a:rPr lang="en-US" altLang="zh-CN" sz="2800" b="1"/>
              <a:t>1      3       6         9        4      </a:t>
            </a:r>
          </a:p>
          <a:p>
            <a:pPr marL="457200" indent="-457200">
              <a:defRPr/>
            </a:pPr>
            <a:r>
              <a:rPr lang="en-US" altLang="zh-CN" sz="2800" b="1"/>
              <a:t>                   </a:t>
            </a:r>
            <a:r>
              <a:rPr lang="zh-CN" altLang="en-US" sz="2800" b="1">
                <a:solidFill>
                  <a:srgbClr val="008000"/>
                </a:solidFill>
              </a:rPr>
              <a:t>将余下的</a:t>
            </a:r>
            <a:r>
              <a:rPr lang="en-US" altLang="zh-CN" sz="2800" b="1">
                <a:solidFill>
                  <a:srgbClr val="008000"/>
                </a:solidFill>
              </a:rPr>
              <a:t>4</a:t>
            </a:r>
            <a:r>
              <a:rPr lang="zh-CN" altLang="en-US" sz="2800" b="1">
                <a:solidFill>
                  <a:srgbClr val="008000"/>
                </a:solidFill>
              </a:rPr>
              <a:t>个数中最小的数</a:t>
            </a:r>
            <a:r>
              <a:rPr lang="en-US" altLang="zh-CN" sz="2800" b="1">
                <a:solidFill>
                  <a:srgbClr val="008000"/>
                </a:solidFill>
              </a:rPr>
              <a:t>3</a:t>
            </a:r>
            <a:r>
              <a:rPr lang="zh-CN" altLang="en-US" sz="2800" b="1">
                <a:solidFill>
                  <a:srgbClr val="008000"/>
                </a:solidFill>
              </a:rPr>
              <a:t>与</a:t>
            </a:r>
            <a:r>
              <a:rPr lang="en-US" altLang="zh-CN" sz="2800" b="1">
                <a:solidFill>
                  <a:srgbClr val="008000"/>
                </a:solidFill>
              </a:rPr>
              <a:t>a</a:t>
            </a:r>
            <a:r>
              <a:rPr lang="zh-CN" altLang="en-US" sz="2800" b="1">
                <a:solidFill>
                  <a:srgbClr val="008000"/>
                </a:solidFill>
              </a:rPr>
              <a:t>［</a:t>
            </a:r>
            <a:r>
              <a:rPr lang="en-US" altLang="zh-CN" sz="2800" b="1">
                <a:solidFill>
                  <a:srgbClr val="008000"/>
                </a:solidFill>
              </a:rPr>
              <a:t>1</a:t>
            </a:r>
            <a:r>
              <a:rPr lang="zh-CN" altLang="en-US" sz="2800" b="1">
                <a:solidFill>
                  <a:srgbClr val="008000"/>
                </a:solidFill>
              </a:rPr>
              <a:t>］对换</a:t>
            </a:r>
            <a:r>
              <a:rPr lang="zh-CN" altLang="en-US" sz="2800" b="1"/>
              <a:t> </a:t>
            </a:r>
          </a:p>
          <a:p>
            <a:pPr marL="457200" indent="-457200">
              <a:defRPr/>
            </a:pPr>
            <a:r>
              <a:rPr lang="zh-CN" altLang="en-US" sz="2800" b="1"/>
              <a:t>  </a:t>
            </a:r>
            <a:r>
              <a:rPr lang="en-US" altLang="zh-CN" sz="2800" b="1"/>
              <a:t>1      3       4         9        6      </a:t>
            </a:r>
          </a:p>
          <a:p>
            <a:pPr marL="457200" indent="-457200">
              <a:defRPr/>
            </a:pPr>
            <a:r>
              <a:rPr lang="en-US" altLang="zh-CN" sz="2800" b="1"/>
              <a:t>                   </a:t>
            </a:r>
            <a:r>
              <a:rPr lang="zh-CN" altLang="en-US" sz="2800" b="1">
                <a:solidFill>
                  <a:srgbClr val="008000"/>
                </a:solidFill>
              </a:rPr>
              <a:t>将余下的</a:t>
            </a:r>
            <a:r>
              <a:rPr lang="en-US" altLang="zh-CN" sz="2800" b="1">
                <a:solidFill>
                  <a:srgbClr val="008000"/>
                </a:solidFill>
              </a:rPr>
              <a:t>3</a:t>
            </a:r>
            <a:r>
              <a:rPr lang="zh-CN" altLang="en-US" sz="2800" b="1">
                <a:solidFill>
                  <a:srgbClr val="008000"/>
                </a:solidFill>
              </a:rPr>
              <a:t>个数中最小的数</a:t>
            </a:r>
            <a:r>
              <a:rPr lang="en-US" altLang="zh-CN" sz="2800" b="1">
                <a:solidFill>
                  <a:srgbClr val="008000"/>
                </a:solidFill>
              </a:rPr>
              <a:t>4</a:t>
            </a:r>
            <a:r>
              <a:rPr lang="zh-CN" altLang="en-US" sz="2800" b="1">
                <a:solidFill>
                  <a:srgbClr val="008000"/>
                </a:solidFill>
              </a:rPr>
              <a:t>与</a:t>
            </a:r>
            <a:r>
              <a:rPr lang="en-US" altLang="zh-CN" sz="2800" b="1">
                <a:solidFill>
                  <a:srgbClr val="008000"/>
                </a:solidFill>
              </a:rPr>
              <a:t>a</a:t>
            </a:r>
            <a:r>
              <a:rPr lang="zh-CN" altLang="en-US" sz="2800" b="1">
                <a:solidFill>
                  <a:srgbClr val="008000"/>
                </a:solidFill>
              </a:rPr>
              <a:t>［</a:t>
            </a:r>
            <a:r>
              <a:rPr lang="en-US" altLang="zh-CN" sz="2800" b="1">
                <a:solidFill>
                  <a:srgbClr val="008000"/>
                </a:solidFill>
              </a:rPr>
              <a:t>2</a:t>
            </a:r>
            <a:r>
              <a:rPr lang="zh-CN" altLang="en-US" sz="2800" b="1">
                <a:solidFill>
                  <a:srgbClr val="008000"/>
                </a:solidFill>
              </a:rPr>
              <a:t>］对换</a:t>
            </a:r>
            <a:r>
              <a:rPr lang="zh-CN" altLang="en-US" sz="2800" b="1"/>
              <a:t> </a:t>
            </a:r>
          </a:p>
          <a:p>
            <a:pPr marL="457200" indent="-457200">
              <a:defRPr/>
            </a:pPr>
            <a:r>
              <a:rPr lang="zh-CN" altLang="en-US" sz="2800" b="1"/>
              <a:t>  </a:t>
            </a:r>
            <a:r>
              <a:rPr lang="en-US" altLang="zh-CN" sz="2800" b="1"/>
              <a:t>1      3       4         6        9      </a:t>
            </a:r>
          </a:p>
          <a:p>
            <a:pPr marL="457200" indent="-457200">
              <a:defRPr/>
            </a:pPr>
            <a:r>
              <a:rPr lang="en-US" altLang="zh-CN" sz="2800" b="1"/>
              <a:t>                    </a:t>
            </a:r>
            <a:r>
              <a:rPr lang="zh-CN" altLang="en-US" sz="2800" b="1">
                <a:solidFill>
                  <a:srgbClr val="008000"/>
                </a:solidFill>
              </a:rPr>
              <a:t>将余下的</a:t>
            </a:r>
            <a:r>
              <a:rPr lang="en-US" altLang="zh-CN" sz="2800" b="1">
                <a:solidFill>
                  <a:srgbClr val="008000"/>
                </a:solidFill>
              </a:rPr>
              <a:t>2</a:t>
            </a:r>
            <a:r>
              <a:rPr lang="zh-CN" altLang="en-US" sz="2800" b="1">
                <a:solidFill>
                  <a:srgbClr val="008000"/>
                </a:solidFill>
              </a:rPr>
              <a:t>个数中最小的数</a:t>
            </a:r>
            <a:r>
              <a:rPr lang="en-US" altLang="zh-CN" sz="2800" b="1">
                <a:solidFill>
                  <a:srgbClr val="008000"/>
                </a:solidFill>
              </a:rPr>
              <a:t>6</a:t>
            </a:r>
            <a:r>
              <a:rPr lang="zh-CN" altLang="en-US" sz="2800" b="1">
                <a:solidFill>
                  <a:srgbClr val="008000"/>
                </a:solidFill>
              </a:rPr>
              <a:t>与</a:t>
            </a:r>
            <a:r>
              <a:rPr lang="en-US" altLang="zh-CN" sz="2800" b="1">
                <a:solidFill>
                  <a:srgbClr val="008000"/>
                </a:solidFill>
              </a:rPr>
              <a:t>a</a:t>
            </a:r>
            <a:r>
              <a:rPr lang="zh-CN" altLang="en-US" sz="2800" b="1">
                <a:solidFill>
                  <a:srgbClr val="008000"/>
                </a:solidFill>
              </a:rPr>
              <a:t>［</a:t>
            </a:r>
            <a:r>
              <a:rPr lang="en-US" altLang="zh-CN" sz="2800" b="1">
                <a:solidFill>
                  <a:srgbClr val="008000"/>
                </a:solidFill>
              </a:rPr>
              <a:t>3</a:t>
            </a:r>
            <a:r>
              <a:rPr lang="zh-CN" altLang="en-US" sz="2800" b="1">
                <a:solidFill>
                  <a:srgbClr val="008000"/>
                </a:solidFill>
              </a:rPr>
              <a:t>］对</a:t>
            </a:r>
          </a:p>
          <a:p>
            <a:pPr marL="457200" indent="-457200">
              <a:defRPr/>
            </a:pPr>
            <a:r>
              <a:rPr lang="zh-CN" altLang="en-US" sz="2800" b="1">
                <a:solidFill>
                  <a:srgbClr val="008000"/>
                </a:solidFill>
              </a:rPr>
              <a:t>                    换，至此完成排序</a:t>
            </a:r>
            <a:r>
              <a:rPr lang="zh-CN" altLang="en-US" sz="2800">
                <a:solidFill>
                  <a:srgbClr val="008000"/>
                </a:solidFill>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77</a:t>
            </a:fld>
            <a:endParaRPr lang="zh-CN" altLang="en-US"/>
          </a:p>
        </p:txBody>
      </p:sp>
    </p:spTree>
    <p:extLst>
      <p:ext uri="{BB962C8B-B14F-4D97-AF65-F5344CB8AC3E}">
        <p14:creationId xmlns:p14="http://schemas.microsoft.com/office/powerpoint/2010/main" val="2810691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0130"/>
                                        </p:tgtEl>
                                        <p:attrNameLst>
                                          <p:attrName>style.visibility</p:attrName>
                                        </p:attrNameLst>
                                      </p:cBhvr>
                                      <p:to>
                                        <p:strVal val="visible"/>
                                      </p:to>
                                    </p:set>
                                    <p:anim calcmode="lin" valueType="num">
                                      <p:cBhvr additive="base">
                                        <p:cTn id="7" dur="500" fill="hold"/>
                                        <p:tgtEl>
                                          <p:spTgt spid="1200130"/>
                                        </p:tgtEl>
                                        <p:attrNameLst>
                                          <p:attrName>ppt_x</p:attrName>
                                        </p:attrNameLst>
                                      </p:cBhvr>
                                      <p:tavLst>
                                        <p:tav tm="0">
                                          <p:val>
                                            <p:strVal val="0-#ppt_w/2"/>
                                          </p:val>
                                        </p:tav>
                                        <p:tav tm="100000">
                                          <p:val>
                                            <p:strVal val="#ppt_x"/>
                                          </p:val>
                                        </p:tav>
                                      </p:tavLst>
                                    </p:anim>
                                    <p:anim calcmode="lin" valueType="num">
                                      <p:cBhvr additive="base">
                                        <p:cTn id="8" dur="500" fill="hold"/>
                                        <p:tgtEl>
                                          <p:spTgt spid="1200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3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Text Box 2"/>
          <p:cNvSpPr txBox="1">
            <a:spLocks noChangeArrowheads="1"/>
          </p:cNvSpPr>
          <p:nvPr/>
        </p:nvSpPr>
        <p:spPr bwMode="auto">
          <a:xfrm>
            <a:off x="395288" y="476250"/>
            <a:ext cx="8355012" cy="6127750"/>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2800" b="1" dirty="0">
                <a:solidFill>
                  <a:srgbClr val="008000"/>
                </a:solidFill>
              </a:rPr>
              <a:t>程序实例</a:t>
            </a:r>
          </a:p>
          <a:p>
            <a:pPr algn="l">
              <a:defRPr/>
            </a:pPr>
            <a:r>
              <a:rPr lang="en-US" altLang="zh-CN" sz="2800" b="1" dirty="0"/>
              <a:t>#include &lt;</a:t>
            </a:r>
            <a:r>
              <a:rPr lang="en-US" altLang="zh-CN" sz="2800" b="1" dirty="0" err="1"/>
              <a:t>stdio.h</a:t>
            </a:r>
            <a:r>
              <a:rPr lang="en-US" altLang="zh-CN" sz="2800" b="1" dirty="0"/>
              <a:t>&gt;</a:t>
            </a:r>
          </a:p>
          <a:p>
            <a:pPr algn="l">
              <a:defRPr/>
            </a:pPr>
            <a:r>
              <a:rPr lang="en-US" altLang="zh-CN" sz="2800" b="1" dirty="0"/>
              <a:t>void  </a:t>
            </a:r>
            <a:r>
              <a:rPr lang="en-US" altLang="zh-CN" sz="2800" b="1" dirty="0">
                <a:solidFill>
                  <a:srgbClr val="CC0000"/>
                </a:solidFill>
              </a:rPr>
              <a:t>main</a:t>
            </a:r>
            <a:r>
              <a:rPr lang="zh-CN" altLang="en-US" sz="2800" b="1" dirty="0"/>
              <a:t>（）</a:t>
            </a:r>
          </a:p>
          <a:p>
            <a:pPr algn="l">
              <a:defRPr/>
            </a:pPr>
            <a:r>
              <a:rPr lang="zh-CN" altLang="en-US" sz="2800" b="1" dirty="0">
                <a:solidFill>
                  <a:srgbClr val="CC0000"/>
                </a:solidFill>
              </a:rPr>
              <a:t>｛</a:t>
            </a:r>
            <a:r>
              <a:rPr lang="zh-CN" altLang="en-US" sz="2800" b="1" dirty="0"/>
              <a:t>  </a:t>
            </a:r>
            <a:r>
              <a:rPr lang="en-US" altLang="zh-CN" sz="2800" b="1" dirty="0"/>
              <a:t>void   </a:t>
            </a:r>
            <a:r>
              <a:rPr lang="en-US" altLang="zh-CN" sz="2800" b="1" dirty="0">
                <a:solidFill>
                  <a:srgbClr val="006699"/>
                </a:solidFill>
              </a:rPr>
              <a:t>sort</a:t>
            </a:r>
            <a:r>
              <a:rPr lang="zh-CN" altLang="en-US" sz="2800" b="1" dirty="0"/>
              <a:t>（</a:t>
            </a:r>
            <a:r>
              <a:rPr lang="en-US" altLang="zh-CN" sz="2800" b="1" dirty="0" err="1"/>
              <a:t>int</a:t>
            </a:r>
            <a:r>
              <a:rPr lang="en-US" altLang="zh-CN" sz="2800" b="1" dirty="0"/>
              <a:t> </a:t>
            </a:r>
            <a:r>
              <a:rPr lang="zh-CN" altLang="en-US" sz="2800" b="1" dirty="0"/>
              <a:t>ａｒｒａｙ［］，</a:t>
            </a:r>
            <a:r>
              <a:rPr lang="en-US" altLang="zh-CN" sz="2800" b="1" dirty="0" err="1"/>
              <a:t>int</a:t>
            </a:r>
            <a:r>
              <a:rPr lang="en-US" altLang="zh-CN" sz="2800" b="1" dirty="0"/>
              <a:t> </a:t>
            </a:r>
            <a:r>
              <a:rPr lang="zh-CN" altLang="en-US" sz="2800" b="1" dirty="0"/>
              <a:t>ｎ）</a:t>
            </a:r>
            <a:r>
              <a:rPr lang="en-US" altLang="zh-CN" sz="2800" b="1" dirty="0"/>
              <a:t>;</a:t>
            </a:r>
          </a:p>
          <a:p>
            <a:pPr algn="l">
              <a:defRPr/>
            </a:pPr>
            <a:r>
              <a:rPr lang="en-US" altLang="zh-CN" sz="2800" b="1" dirty="0"/>
              <a:t>      </a:t>
            </a:r>
            <a:r>
              <a:rPr lang="en-US" altLang="zh-CN" sz="2800" b="1" dirty="0" err="1"/>
              <a:t>int</a:t>
            </a:r>
            <a:r>
              <a:rPr lang="en-US" altLang="zh-CN" sz="2800" b="1" dirty="0"/>
              <a:t> </a:t>
            </a:r>
            <a:r>
              <a:rPr lang="zh-CN" altLang="en-US" sz="2800" b="1" dirty="0"/>
              <a:t>ａ［１０］，ｉ；</a:t>
            </a:r>
          </a:p>
          <a:p>
            <a:pPr algn="l">
              <a:defRPr/>
            </a:pPr>
            <a:r>
              <a:rPr lang="zh-CN" altLang="en-US" sz="2800" b="1" dirty="0"/>
              <a:t>      </a:t>
            </a:r>
            <a:r>
              <a:rPr lang="en-US" altLang="zh-CN" sz="2800" b="1" dirty="0" err="1"/>
              <a:t>printf</a:t>
            </a:r>
            <a:r>
              <a:rPr lang="zh-CN" altLang="en-US" sz="2800" b="1" dirty="0"/>
              <a:t>（</a:t>
            </a:r>
            <a:r>
              <a:rPr lang="en-US" altLang="zh-CN" sz="2800" b="1" dirty="0"/>
              <a:t>″enter  the  array</a:t>
            </a:r>
            <a:r>
              <a:rPr lang="zh-CN" altLang="en-US" sz="2800" b="1" dirty="0"/>
              <a:t>＼ｎ</a:t>
            </a:r>
            <a:r>
              <a:rPr lang="en-US" altLang="zh-CN" sz="2800" b="1" dirty="0"/>
              <a:t>″</a:t>
            </a:r>
            <a:r>
              <a:rPr lang="zh-CN" altLang="en-US" sz="2800" b="1" dirty="0"/>
              <a:t>）；</a:t>
            </a:r>
          </a:p>
          <a:p>
            <a:pPr algn="l">
              <a:defRPr/>
            </a:pPr>
            <a:r>
              <a:rPr lang="zh-CN" altLang="en-US" sz="2800" b="1" dirty="0"/>
              <a:t>      </a:t>
            </a:r>
            <a:r>
              <a:rPr lang="en-US" altLang="zh-CN" sz="2800" b="1" dirty="0"/>
              <a:t>for</a:t>
            </a:r>
            <a:r>
              <a:rPr lang="zh-CN" altLang="en-US" sz="2800" b="1" dirty="0"/>
              <a:t>（ｉ＝０；ｉ＜１０；ｉ</a:t>
            </a:r>
            <a:r>
              <a:rPr lang="zh-CN" altLang="en-US" sz="2800" b="1" dirty="0" smtClean="0"/>
              <a:t>＋＋</a:t>
            </a:r>
            <a:r>
              <a:rPr lang="en-US" altLang="zh-CN" sz="2800" b="1" dirty="0" smtClean="0"/>
              <a:t>)</a:t>
            </a:r>
            <a:endParaRPr lang="zh-CN" altLang="en-US" sz="2800" b="1" dirty="0"/>
          </a:p>
          <a:p>
            <a:pPr algn="l">
              <a:defRPr/>
            </a:pPr>
            <a:r>
              <a:rPr lang="zh-CN" altLang="en-US" sz="2800" b="1" dirty="0"/>
              <a:t>　 </a:t>
            </a:r>
            <a:r>
              <a:rPr lang="en-US" altLang="zh-CN" sz="2800" b="1" dirty="0" err="1"/>
              <a:t>scanf</a:t>
            </a:r>
            <a:r>
              <a:rPr lang="zh-CN" altLang="en-US" sz="2800" b="1" dirty="0"/>
              <a:t>（</a:t>
            </a:r>
            <a:r>
              <a:rPr lang="en-US" altLang="zh-CN" sz="2800" b="1" dirty="0"/>
              <a:t>″</a:t>
            </a:r>
            <a:r>
              <a:rPr lang="zh-CN" altLang="en-US" sz="2800" b="1" dirty="0"/>
              <a:t>％ｄ</a:t>
            </a:r>
            <a:r>
              <a:rPr lang="en-US" altLang="zh-CN" sz="2800" b="1" dirty="0"/>
              <a:t>″</a:t>
            </a:r>
            <a:r>
              <a:rPr lang="zh-CN" altLang="en-US" sz="2800" b="1" dirty="0"/>
              <a:t>，＆ａ［ｉ］）；</a:t>
            </a:r>
          </a:p>
          <a:p>
            <a:pPr algn="l">
              <a:defRPr/>
            </a:pPr>
            <a:r>
              <a:rPr lang="zh-CN" altLang="en-US" sz="2800" b="1" dirty="0"/>
              <a:t>    </a:t>
            </a:r>
            <a:r>
              <a:rPr lang="zh-CN" altLang="en-US" sz="2800" b="1" dirty="0">
                <a:solidFill>
                  <a:srgbClr val="006699"/>
                </a:solidFill>
              </a:rPr>
              <a:t> </a:t>
            </a:r>
            <a:r>
              <a:rPr lang="en-US" altLang="zh-CN" sz="2800" b="1" dirty="0">
                <a:solidFill>
                  <a:srgbClr val="006699"/>
                </a:solidFill>
              </a:rPr>
              <a:t>sort</a:t>
            </a:r>
            <a:r>
              <a:rPr lang="zh-CN" altLang="en-US" sz="2800" b="1" dirty="0"/>
              <a:t>（ａ，１０）；</a:t>
            </a:r>
          </a:p>
          <a:p>
            <a:pPr algn="l">
              <a:defRPr/>
            </a:pPr>
            <a:r>
              <a:rPr lang="zh-CN" altLang="en-US" sz="2800" b="1" dirty="0"/>
              <a:t>      </a:t>
            </a:r>
            <a:r>
              <a:rPr lang="en-US" altLang="zh-CN" sz="2800" b="1" dirty="0" err="1"/>
              <a:t>printf</a:t>
            </a:r>
            <a:r>
              <a:rPr lang="zh-CN" altLang="en-US" sz="2800" b="1" dirty="0"/>
              <a:t>（</a:t>
            </a:r>
            <a:r>
              <a:rPr lang="en-US" altLang="zh-CN" sz="2800" b="1" dirty="0"/>
              <a:t>″the  sorted array∶</a:t>
            </a:r>
            <a:r>
              <a:rPr lang="zh-CN" altLang="en-US" sz="2800" b="1" dirty="0"/>
              <a:t>＼ｎ</a:t>
            </a:r>
            <a:r>
              <a:rPr lang="en-US" altLang="zh-CN" sz="2800" b="1" dirty="0"/>
              <a:t>″</a:t>
            </a:r>
            <a:r>
              <a:rPr lang="zh-CN" altLang="en-US" sz="2800" b="1" dirty="0"/>
              <a:t>）；</a:t>
            </a:r>
          </a:p>
          <a:p>
            <a:pPr algn="l">
              <a:defRPr/>
            </a:pPr>
            <a:r>
              <a:rPr lang="zh-CN" altLang="en-US" sz="2800" b="1" dirty="0"/>
              <a:t>     </a:t>
            </a:r>
            <a:r>
              <a:rPr lang="en-US" altLang="zh-CN" sz="2800" b="1" dirty="0"/>
              <a:t>for</a:t>
            </a:r>
            <a:r>
              <a:rPr lang="zh-CN" altLang="en-US" sz="2800" b="1" dirty="0"/>
              <a:t>（ｉ＝０；ｉ＜１０；ｉ</a:t>
            </a:r>
            <a:r>
              <a:rPr lang="zh-CN" altLang="en-US" sz="2800" b="1" dirty="0" smtClean="0"/>
              <a:t>＋＋</a:t>
            </a:r>
            <a:r>
              <a:rPr lang="en-US" altLang="zh-CN" sz="2800" b="1" dirty="0" smtClean="0"/>
              <a:t>)</a:t>
            </a:r>
            <a:endParaRPr lang="zh-CN" altLang="en-US" sz="2800" b="1" dirty="0"/>
          </a:p>
          <a:p>
            <a:pPr algn="l">
              <a:defRPr/>
            </a:pPr>
            <a:r>
              <a:rPr lang="zh-CN" altLang="en-US" sz="2800" b="1" dirty="0"/>
              <a:t>　　 </a:t>
            </a:r>
            <a:r>
              <a:rPr lang="en-US" altLang="zh-CN" sz="2800" b="1" dirty="0" err="1"/>
              <a:t>printf</a:t>
            </a:r>
            <a:r>
              <a:rPr lang="zh-CN" altLang="en-US" sz="2800" b="1" dirty="0"/>
              <a:t>（</a:t>
            </a:r>
            <a:r>
              <a:rPr lang="en-US" altLang="zh-CN" sz="2800" b="1" dirty="0"/>
              <a:t>″</a:t>
            </a:r>
            <a:r>
              <a:rPr lang="zh-CN" altLang="en-US" sz="2800" b="1" dirty="0"/>
              <a:t>％ｄ</a:t>
            </a:r>
            <a:r>
              <a:rPr lang="en-US" altLang="zh-CN" sz="2800" b="1" dirty="0"/>
              <a:t>″</a:t>
            </a:r>
            <a:r>
              <a:rPr lang="zh-CN" altLang="en-US" sz="2800" b="1" dirty="0"/>
              <a:t>，ａ［ｉ］）；</a:t>
            </a:r>
          </a:p>
          <a:p>
            <a:pPr algn="l">
              <a:defRPr/>
            </a:pPr>
            <a:r>
              <a:rPr lang="zh-CN" altLang="en-US" sz="2800" b="1" dirty="0"/>
              <a:t>   　  </a:t>
            </a:r>
            <a:r>
              <a:rPr lang="en-US" altLang="zh-CN" sz="2800" b="1" dirty="0" err="1"/>
              <a:t>printf</a:t>
            </a:r>
            <a:r>
              <a:rPr lang="zh-CN" altLang="en-US" sz="2800" b="1" dirty="0"/>
              <a:t>（</a:t>
            </a:r>
            <a:r>
              <a:rPr lang="en-US" altLang="zh-CN" sz="2800" b="1" dirty="0"/>
              <a:t>″</a:t>
            </a:r>
            <a:r>
              <a:rPr lang="zh-CN" altLang="en-US" sz="2800" b="1" dirty="0"/>
              <a:t>＼ｎ</a:t>
            </a:r>
            <a:r>
              <a:rPr lang="en-US" altLang="zh-CN" sz="2800" b="1" dirty="0"/>
              <a:t>″</a:t>
            </a:r>
            <a:r>
              <a:rPr lang="zh-CN" altLang="en-US" sz="2800" b="1" dirty="0"/>
              <a:t>）；</a:t>
            </a:r>
          </a:p>
          <a:p>
            <a:pPr algn="l">
              <a:defRPr/>
            </a:pPr>
            <a:r>
              <a:rPr lang="zh-CN" altLang="en-US" sz="2800" b="1" dirty="0"/>
              <a:t>　</a:t>
            </a:r>
            <a:r>
              <a:rPr lang="zh-CN" altLang="en-US" sz="2800" b="1" dirty="0">
                <a:solidFill>
                  <a:srgbClr val="CC0000"/>
                </a:solidFill>
              </a:rPr>
              <a:t> ｝</a:t>
            </a:r>
            <a:r>
              <a:rPr lang="zh-CN" altLang="en-US" sz="2800" b="1" dirty="0"/>
              <a:t>　</a:t>
            </a:r>
            <a:r>
              <a:rPr lang="zh-CN" altLang="en-US" sz="2800" dirty="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78</a:t>
            </a:fld>
            <a:endParaRPr lang="zh-CN" altLang="en-US"/>
          </a:p>
        </p:txBody>
      </p:sp>
    </p:spTree>
    <p:extLst>
      <p:ext uri="{BB962C8B-B14F-4D97-AF65-F5344CB8AC3E}">
        <p14:creationId xmlns:p14="http://schemas.microsoft.com/office/powerpoint/2010/main" val="1838220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1154"/>
                                        </p:tgtEl>
                                        <p:attrNameLst>
                                          <p:attrName>style.visibility</p:attrName>
                                        </p:attrNameLst>
                                      </p:cBhvr>
                                      <p:to>
                                        <p:strVal val="visible"/>
                                      </p:to>
                                    </p:set>
                                    <p:anim calcmode="lin" valueType="num">
                                      <p:cBhvr additive="base">
                                        <p:cTn id="7" dur="500" fill="hold"/>
                                        <p:tgtEl>
                                          <p:spTgt spid="1201154"/>
                                        </p:tgtEl>
                                        <p:attrNameLst>
                                          <p:attrName>ppt_x</p:attrName>
                                        </p:attrNameLst>
                                      </p:cBhvr>
                                      <p:tavLst>
                                        <p:tav tm="0">
                                          <p:val>
                                            <p:strVal val="0-#ppt_w/2"/>
                                          </p:val>
                                        </p:tav>
                                        <p:tav tm="100000">
                                          <p:val>
                                            <p:strVal val="#ppt_x"/>
                                          </p:val>
                                        </p:tav>
                                      </p:tavLst>
                                    </p:anim>
                                    <p:anim calcmode="lin" valueType="num">
                                      <p:cBhvr additive="base">
                                        <p:cTn id="8" dur="500" fill="hold"/>
                                        <p:tgtEl>
                                          <p:spTgt spid="1201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5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Text Box 2"/>
          <p:cNvSpPr txBox="1">
            <a:spLocks noChangeArrowheads="1"/>
          </p:cNvSpPr>
          <p:nvPr/>
        </p:nvSpPr>
        <p:spPr bwMode="auto">
          <a:xfrm>
            <a:off x="468313" y="1125538"/>
            <a:ext cx="8355012" cy="4419600"/>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kern="0" dirty="0"/>
              <a:t>void  </a:t>
            </a:r>
            <a:r>
              <a:rPr lang="en-US" altLang="zh-CN" sz="2800" b="1" kern="0" dirty="0">
                <a:solidFill>
                  <a:srgbClr val="006699"/>
                </a:solidFill>
              </a:rPr>
              <a:t>sort</a:t>
            </a:r>
            <a:r>
              <a:rPr lang="zh-CN" altLang="en-US" sz="2800" b="1" kern="0" dirty="0"/>
              <a:t>（</a:t>
            </a:r>
            <a:r>
              <a:rPr lang="en-US" altLang="zh-CN" sz="2800" b="1" kern="0" dirty="0" err="1"/>
              <a:t>int</a:t>
            </a:r>
            <a:r>
              <a:rPr lang="en-US" altLang="zh-CN" sz="2800" b="1" kern="0" dirty="0"/>
              <a:t> </a:t>
            </a:r>
            <a:r>
              <a:rPr lang="en-US" altLang="zh-CN" sz="2800" b="1" kern="0" dirty="0" smtClean="0"/>
              <a:t>array[]</a:t>
            </a:r>
            <a:r>
              <a:rPr lang="zh-CN" altLang="en-US" sz="2800" b="1" kern="0" dirty="0" smtClean="0"/>
              <a:t>，</a:t>
            </a:r>
            <a:r>
              <a:rPr lang="en-US" altLang="zh-CN" sz="2800" b="1" kern="0" dirty="0" err="1"/>
              <a:t>int</a:t>
            </a:r>
            <a:r>
              <a:rPr lang="en-US" altLang="zh-CN" sz="2800" b="1" kern="0" dirty="0"/>
              <a:t> </a:t>
            </a:r>
            <a:r>
              <a:rPr lang="zh-CN" altLang="en-US" sz="2800" b="1" kern="0" dirty="0" smtClean="0"/>
              <a:t>ｎ）</a:t>
            </a:r>
            <a:endParaRPr lang="en-US" altLang="zh-CN" sz="2800" b="1" kern="0" dirty="0" smtClean="0"/>
          </a:p>
          <a:p>
            <a:pPr algn="l">
              <a:defRPr/>
            </a:pPr>
            <a:r>
              <a:rPr lang="zh-CN" altLang="en-US" sz="2800" b="1" kern="0" dirty="0" smtClean="0"/>
              <a:t>｛  </a:t>
            </a:r>
            <a:r>
              <a:rPr lang="en-US" altLang="zh-CN" sz="2800" b="1" kern="0" dirty="0" err="1"/>
              <a:t>int</a:t>
            </a:r>
            <a:r>
              <a:rPr lang="en-US" altLang="zh-CN" sz="2800" b="1" kern="0" dirty="0"/>
              <a:t> </a:t>
            </a:r>
            <a:r>
              <a:rPr lang="zh-CN" altLang="en-US" sz="2800" b="1" kern="0" dirty="0"/>
              <a:t>ｉ，ｊ，ｋ，ｔ；</a:t>
            </a:r>
          </a:p>
          <a:p>
            <a:pPr>
              <a:defRPr/>
            </a:pPr>
            <a:r>
              <a:rPr lang="zh-CN" altLang="en-US" sz="2800" b="1" kern="0" dirty="0"/>
              <a:t>       </a:t>
            </a:r>
            <a:r>
              <a:rPr lang="en-US" altLang="zh-CN" sz="2800" b="1" kern="0" dirty="0"/>
              <a:t>for</a:t>
            </a:r>
            <a:r>
              <a:rPr lang="zh-CN" altLang="en-US" sz="2800" b="1" kern="0" dirty="0"/>
              <a:t>（ｉ＝０；ｉ＜ｎ－１；ｉ＋＋）</a:t>
            </a:r>
          </a:p>
          <a:p>
            <a:pPr algn="l">
              <a:defRPr/>
            </a:pPr>
            <a:r>
              <a:rPr lang="zh-CN" altLang="en-US" sz="2800" b="1" kern="0" dirty="0"/>
              <a:t>　　｛     ｋ＝ｉ；</a:t>
            </a:r>
          </a:p>
          <a:p>
            <a:pPr algn="l">
              <a:defRPr/>
            </a:pPr>
            <a:r>
              <a:rPr lang="zh-CN" altLang="en-US" sz="2800" b="1" kern="0" dirty="0"/>
              <a:t>　　　　   </a:t>
            </a:r>
            <a:r>
              <a:rPr lang="en-US" altLang="zh-CN" sz="2800" b="1" kern="0" dirty="0"/>
              <a:t>for</a:t>
            </a:r>
            <a:r>
              <a:rPr lang="zh-CN" altLang="en-US" sz="2800" b="1" kern="0" dirty="0"/>
              <a:t>（ｊ＝ｉ＋１；ｊ＜ｎ；ｊ＋＋）</a:t>
            </a:r>
          </a:p>
          <a:p>
            <a:pPr algn="l">
              <a:defRPr/>
            </a:pPr>
            <a:r>
              <a:rPr lang="zh-CN" altLang="en-US" sz="2800" b="1" kern="0" dirty="0"/>
              <a:t>       　　　</a:t>
            </a:r>
            <a:r>
              <a:rPr lang="en-US" altLang="zh-CN" sz="2800" b="1" kern="0" dirty="0"/>
              <a:t>if</a:t>
            </a:r>
            <a:r>
              <a:rPr lang="zh-CN" altLang="en-US" sz="2800" b="1" kern="0" dirty="0"/>
              <a:t>（</a:t>
            </a:r>
            <a:r>
              <a:rPr lang="en-US" altLang="zh-CN" sz="2800" b="1" kern="0" dirty="0"/>
              <a:t>array[</a:t>
            </a:r>
            <a:r>
              <a:rPr lang="zh-CN" altLang="en-US" sz="2800" b="1" kern="0" dirty="0"/>
              <a:t>ｊ</a:t>
            </a:r>
            <a:r>
              <a:rPr lang="en-US" altLang="zh-CN" sz="2800" b="1" kern="0" dirty="0"/>
              <a:t>] </a:t>
            </a:r>
            <a:r>
              <a:rPr lang="zh-CN" altLang="en-US" sz="2800" b="1" kern="0" dirty="0"/>
              <a:t>＜ </a:t>
            </a:r>
            <a:r>
              <a:rPr lang="en-US" altLang="zh-CN" sz="2800" b="1" kern="0" dirty="0"/>
              <a:t>array[</a:t>
            </a:r>
            <a:r>
              <a:rPr lang="zh-CN" altLang="en-US" sz="2800" b="1" kern="0" dirty="0"/>
              <a:t>ｋ</a:t>
            </a:r>
            <a:r>
              <a:rPr lang="en-US" altLang="zh-CN" sz="2800" b="1" kern="0" dirty="0" smtClean="0"/>
              <a:t>]) </a:t>
            </a:r>
            <a:r>
              <a:rPr lang="zh-CN" altLang="en-US" sz="2800" b="1" kern="0" dirty="0" smtClean="0"/>
              <a:t>ｋ</a:t>
            </a:r>
            <a:r>
              <a:rPr lang="en-US" altLang="zh-CN" sz="2800" b="1" kern="0" dirty="0"/>
              <a:t>=</a:t>
            </a:r>
            <a:r>
              <a:rPr lang="zh-CN" altLang="en-US" sz="2800" b="1" kern="0" dirty="0"/>
              <a:t>ｊ；</a:t>
            </a:r>
          </a:p>
          <a:p>
            <a:pPr algn="l">
              <a:defRPr/>
            </a:pPr>
            <a:r>
              <a:rPr lang="zh-CN" altLang="en-US" sz="2800" b="1" kern="0" dirty="0"/>
              <a:t>　　　　     ｔ</a:t>
            </a:r>
            <a:r>
              <a:rPr lang="en-US" altLang="zh-CN" sz="2800" b="1" kern="0" dirty="0"/>
              <a:t>=array[k]</a:t>
            </a:r>
            <a:r>
              <a:rPr lang="zh-CN" altLang="en-US" sz="2800" b="1" kern="0" dirty="0"/>
              <a:t>；</a:t>
            </a:r>
          </a:p>
          <a:p>
            <a:pPr algn="l">
              <a:defRPr/>
            </a:pPr>
            <a:r>
              <a:rPr lang="zh-CN" altLang="en-US" sz="2800" b="1" kern="0" dirty="0"/>
              <a:t>                   </a:t>
            </a:r>
            <a:r>
              <a:rPr lang="en-US" altLang="zh-CN" sz="2800" b="1" kern="0" dirty="0"/>
              <a:t>array[k]=array[</a:t>
            </a:r>
            <a:r>
              <a:rPr lang="en-US" altLang="zh-CN" sz="2800" b="1" kern="0" dirty="0" err="1"/>
              <a:t>i</a:t>
            </a:r>
            <a:r>
              <a:rPr lang="en-US" altLang="zh-CN" sz="2800" b="1" kern="0" dirty="0" smtClean="0"/>
              <a:t>]; array[</a:t>
            </a:r>
            <a:r>
              <a:rPr lang="en-US" altLang="zh-CN" sz="2800" b="1" kern="0" dirty="0" err="1" smtClean="0"/>
              <a:t>i</a:t>
            </a:r>
            <a:r>
              <a:rPr lang="en-US" altLang="zh-CN" sz="2800" b="1" kern="0" dirty="0"/>
              <a:t>]=t</a:t>
            </a:r>
          </a:p>
          <a:p>
            <a:pPr algn="l">
              <a:defRPr/>
            </a:pPr>
            <a:r>
              <a:rPr lang="en-US" altLang="zh-CN" sz="2800" b="1" kern="0" dirty="0"/>
              <a:t>           </a:t>
            </a:r>
            <a:r>
              <a:rPr lang="zh-CN" altLang="en-US" sz="2800" b="1" kern="0" dirty="0"/>
              <a:t>｝</a:t>
            </a:r>
          </a:p>
          <a:p>
            <a:pPr algn="l">
              <a:defRPr/>
            </a:pPr>
            <a:r>
              <a:rPr lang="zh-CN" altLang="en-US" sz="2800" b="1" kern="0" dirty="0"/>
              <a:t>  </a:t>
            </a:r>
            <a:r>
              <a:rPr lang="zh-CN" altLang="en-US" sz="2800" b="1" kern="0" dirty="0" smtClean="0"/>
              <a:t>｝</a:t>
            </a:r>
            <a:endParaRPr lang="zh-CN" altLang="en-US" sz="2800" b="1" kern="0" dirty="0"/>
          </a:p>
        </p:txBody>
      </p:sp>
      <p:sp>
        <p:nvSpPr>
          <p:cNvPr id="2" name="灯片编号占位符 1"/>
          <p:cNvSpPr>
            <a:spLocks noGrp="1"/>
          </p:cNvSpPr>
          <p:nvPr>
            <p:ph type="sldNum" sz="quarter" idx="12"/>
          </p:nvPr>
        </p:nvSpPr>
        <p:spPr/>
        <p:txBody>
          <a:bodyPr/>
          <a:lstStyle/>
          <a:p>
            <a:fld id="{8FB94D60-2BC5-417B-AAFA-7AB077D6874D}" type="slidenum">
              <a:rPr lang="zh-CN" altLang="en-US" smtClean="0"/>
              <a:t>79</a:t>
            </a:fld>
            <a:endParaRPr lang="zh-CN" altLang="en-US"/>
          </a:p>
        </p:txBody>
      </p:sp>
    </p:spTree>
    <p:extLst>
      <p:ext uri="{BB962C8B-B14F-4D97-AF65-F5344CB8AC3E}">
        <p14:creationId xmlns:p14="http://schemas.microsoft.com/office/powerpoint/2010/main" val="3435690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2178"/>
                                        </p:tgtEl>
                                        <p:attrNameLst>
                                          <p:attrName>style.visibility</p:attrName>
                                        </p:attrNameLst>
                                      </p:cBhvr>
                                      <p:to>
                                        <p:strVal val="visible"/>
                                      </p:to>
                                    </p:set>
                                    <p:anim calcmode="lin" valueType="num">
                                      <p:cBhvr additive="base">
                                        <p:cTn id="7" dur="500" fill="hold"/>
                                        <p:tgtEl>
                                          <p:spTgt spid="1202178"/>
                                        </p:tgtEl>
                                        <p:attrNameLst>
                                          <p:attrName>ppt_x</p:attrName>
                                        </p:attrNameLst>
                                      </p:cBhvr>
                                      <p:tavLst>
                                        <p:tav tm="0">
                                          <p:val>
                                            <p:strVal val="0-#ppt_w/2"/>
                                          </p:val>
                                        </p:tav>
                                        <p:tav tm="100000">
                                          <p:val>
                                            <p:strVal val="#ppt_x"/>
                                          </p:val>
                                        </p:tav>
                                      </p:tavLst>
                                    </p:anim>
                                    <p:anim calcmode="lin" valueType="num">
                                      <p:cBhvr additive="base">
                                        <p:cTn id="8" dur="500" fill="hold"/>
                                        <p:tgtEl>
                                          <p:spTgt spid="1202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Text Box 2"/>
          <p:cNvSpPr txBox="1">
            <a:spLocks noChangeArrowheads="1"/>
          </p:cNvSpPr>
          <p:nvPr/>
        </p:nvSpPr>
        <p:spPr bwMode="auto">
          <a:xfrm>
            <a:off x="381000" y="1524000"/>
            <a:ext cx="8382000" cy="3041650"/>
          </a:xfrm>
          <a:prstGeom prst="rect">
            <a:avLst/>
          </a:prstGeom>
          <a:solidFill>
            <a:schemeClr val="bg1"/>
          </a:solidFill>
          <a:ln w="28575">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pPr>
            <a:r>
              <a:rPr kumimoji="1" lang="zh-CN" altLang="en-US" sz="3200" b="1">
                <a:solidFill>
                  <a:srgbClr val="CC0000"/>
                </a:solidFill>
                <a:latin typeface="宋体" panose="02010600030101010101" pitchFamily="2" charset="-122"/>
              </a:rPr>
              <a:t>（</a:t>
            </a:r>
            <a:r>
              <a:rPr kumimoji="1" lang="en-US" altLang="zh-CN" sz="3200" b="1">
                <a:solidFill>
                  <a:srgbClr val="CC0000"/>
                </a:solidFill>
                <a:latin typeface="宋体" panose="02010600030101010101" pitchFamily="2" charset="-122"/>
              </a:rPr>
              <a:t>4</a:t>
            </a:r>
            <a:r>
              <a:rPr kumimoji="1" lang="zh-CN" altLang="en-US" sz="3200" b="1">
                <a:solidFill>
                  <a:srgbClr val="CC0000"/>
                </a:solidFill>
                <a:latin typeface="宋体" panose="02010600030101010101" pitchFamily="2" charset="-122"/>
              </a:rPr>
              <a:t>）</a:t>
            </a:r>
            <a:r>
              <a:rPr kumimoji="1" lang="zh-CN" altLang="en-US" sz="3200">
                <a:latin typeface="宋体" panose="02010600030101010101" pitchFamily="2" charset="-122"/>
              </a:rPr>
              <a:t> 所有函数都是平行的，即在定义函数时是分别进行的，是互相独立的。一个函数并不从属于另一函数，即函数不能嵌套定义。函数间可以互相调用，但不能调用ｍａｉｎ函数。ｍａｉｎ函数是系统调用的。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a:t>
            </a:fld>
            <a:endParaRPr lang="zh-CN" altLang="en-US"/>
          </a:p>
        </p:txBody>
      </p:sp>
    </p:spTree>
    <p:extLst>
      <p:ext uri="{BB962C8B-B14F-4D97-AF65-F5344CB8AC3E}">
        <p14:creationId xmlns:p14="http://schemas.microsoft.com/office/powerpoint/2010/main" val="1304399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29474"/>
                                        </p:tgtEl>
                                        <p:attrNameLst>
                                          <p:attrName>style.visibility</p:attrName>
                                        </p:attrNameLst>
                                      </p:cBhvr>
                                      <p:to>
                                        <p:strVal val="visible"/>
                                      </p:to>
                                    </p:set>
                                    <p:animEffect transition="in" filter="strips(downRight)">
                                      <p:cBhvr>
                                        <p:cTn id="7" dur="500"/>
                                        <p:tgtEl>
                                          <p:spTgt spid="112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4"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ChangeArrowheads="1"/>
          </p:cNvSpPr>
          <p:nvPr/>
        </p:nvSpPr>
        <p:spPr bwMode="auto">
          <a:xfrm>
            <a:off x="250827" y="188915"/>
            <a:ext cx="6480175"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8.7.3. </a:t>
            </a:r>
            <a:r>
              <a:rPr kumimoji="1" lang="zh-CN" altLang="en-US" sz="3600" b="1">
                <a:effectLst>
                  <a:outerShdw blurRad="38100" dist="38100" dir="2700000" algn="tl">
                    <a:srgbClr val="C0C0C0"/>
                  </a:outerShdw>
                </a:effectLst>
              </a:rPr>
              <a:t>多维数组名作函数参数</a:t>
            </a:r>
          </a:p>
        </p:txBody>
      </p:sp>
      <p:sp>
        <p:nvSpPr>
          <p:cNvPr id="1203203" name="Text Box 3"/>
          <p:cNvSpPr txBox="1">
            <a:spLocks noChangeArrowheads="1"/>
          </p:cNvSpPr>
          <p:nvPr/>
        </p:nvSpPr>
        <p:spPr bwMode="auto">
          <a:xfrm>
            <a:off x="323852" y="1412877"/>
            <a:ext cx="8569325" cy="404812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zh-CN" altLang="en-US" sz="3200" b="1" dirty="0">
                <a:solidFill>
                  <a:srgbClr val="008000"/>
                </a:solidFill>
              </a:rPr>
              <a:t>程序如下：</a:t>
            </a:r>
          </a:p>
          <a:p>
            <a:pPr algn="l">
              <a:defRPr/>
            </a:pPr>
            <a:r>
              <a:rPr lang="en-US" altLang="zh-CN" sz="3200" b="1" dirty="0"/>
              <a:t>#include &lt;</a:t>
            </a:r>
            <a:r>
              <a:rPr lang="en-US" altLang="zh-CN" sz="3200" b="1" dirty="0" err="1"/>
              <a:t>stdio.h</a:t>
            </a:r>
            <a:r>
              <a:rPr lang="en-US" altLang="zh-CN" sz="3200" b="1" dirty="0"/>
              <a:t>&gt;</a:t>
            </a:r>
          </a:p>
          <a:p>
            <a:pPr algn="l">
              <a:defRPr/>
            </a:pPr>
            <a:r>
              <a:rPr lang="en-US" altLang="zh-CN" sz="3200" b="1" dirty="0"/>
              <a:t>void  </a:t>
            </a:r>
            <a:r>
              <a:rPr lang="en-US" altLang="zh-CN" sz="3200" b="1" dirty="0">
                <a:solidFill>
                  <a:srgbClr val="CC0000"/>
                </a:solidFill>
              </a:rPr>
              <a:t>main</a:t>
            </a:r>
            <a:r>
              <a:rPr lang="zh-CN" altLang="en-US" sz="3200" b="1" dirty="0"/>
              <a:t>（）</a:t>
            </a:r>
          </a:p>
          <a:p>
            <a:pPr algn="l">
              <a:defRPr/>
            </a:pPr>
            <a:r>
              <a:rPr lang="zh-CN" altLang="en-US" sz="3200" b="1" dirty="0"/>
              <a:t>｛ </a:t>
            </a:r>
            <a:r>
              <a:rPr lang="en-US" altLang="zh-CN" sz="3200" b="1" dirty="0" err="1">
                <a:solidFill>
                  <a:srgbClr val="006699"/>
                </a:solidFill>
              </a:rPr>
              <a:t>max_value</a:t>
            </a:r>
            <a:r>
              <a:rPr lang="en-US" altLang="zh-CN" sz="3200" b="1" dirty="0"/>
              <a:t> ( </a:t>
            </a:r>
            <a:r>
              <a:rPr lang="en-US" altLang="zh-CN" sz="3200" b="1" dirty="0" err="1"/>
              <a:t>int</a:t>
            </a:r>
            <a:r>
              <a:rPr lang="en-US" altLang="zh-CN" sz="3200" b="1" dirty="0"/>
              <a:t> </a:t>
            </a:r>
            <a:r>
              <a:rPr lang="en-US" altLang="zh-CN" sz="3200" b="1" dirty="0" smtClean="0"/>
              <a:t>array[][4]);</a:t>
            </a:r>
            <a:endParaRPr lang="en-US" altLang="zh-CN" sz="3200" b="1" dirty="0"/>
          </a:p>
          <a:p>
            <a:pPr algn="l">
              <a:defRPr/>
            </a:pPr>
            <a:r>
              <a:rPr lang="en-US" altLang="zh-CN" sz="3200" b="1" dirty="0"/>
              <a:t>   </a:t>
            </a:r>
            <a:r>
              <a:rPr lang="en-US" altLang="zh-CN" sz="3200" b="1" dirty="0" err="1"/>
              <a:t>int</a:t>
            </a:r>
            <a:r>
              <a:rPr lang="en-US" altLang="zh-CN" sz="3200" b="1" dirty="0"/>
              <a:t> [3][4]={{1,3,5,7},{2,4,6,8},{15,17,34,12}}</a:t>
            </a:r>
            <a:r>
              <a:rPr lang="zh-CN" altLang="en-US" sz="3200" b="1" dirty="0"/>
              <a:t>；</a:t>
            </a:r>
          </a:p>
          <a:p>
            <a:pPr algn="l">
              <a:defRPr/>
            </a:pPr>
            <a:r>
              <a:rPr lang="zh-CN" altLang="en-US" sz="3200" b="1" dirty="0"/>
              <a:t>   </a:t>
            </a:r>
            <a:r>
              <a:rPr lang="en-US" altLang="zh-CN" sz="3200" b="1" dirty="0" err="1"/>
              <a:t>printf</a:t>
            </a:r>
            <a:r>
              <a:rPr lang="zh-CN" altLang="en-US" sz="3200" b="1" dirty="0"/>
              <a:t>（</a:t>
            </a:r>
            <a:r>
              <a:rPr lang="en-US" altLang="zh-CN" sz="3200" b="1" dirty="0"/>
              <a:t>″max value is </a:t>
            </a:r>
            <a:r>
              <a:rPr lang="zh-CN" altLang="en-US" sz="3200" b="1" dirty="0"/>
              <a:t>％ｄ＼ｎ</a:t>
            </a:r>
            <a:r>
              <a:rPr lang="en-US" altLang="zh-CN" sz="3200" b="1" dirty="0"/>
              <a:t>″</a:t>
            </a:r>
            <a:r>
              <a:rPr lang="zh-CN" altLang="en-US" sz="3200" b="1" dirty="0"/>
              <a:t>，</a:t>
            </a:r>
          </a:p>
          <a:p>
            <a:pPr algn="l">
              <a:defRPr/>
            </a:pPr>
            <a:r>
              <a:rPr lang="zh-CN" altLang="en-US" sz="3200" b="1" dirty="0"/>
              <a:t>                    </a:t>
            </a:r>
            <a:r>
              <a:rPr lang="en-US" altLang="zh-CN" sz="3200" b="1" dirty="0" err="1">
                <a:solidFill>
                  <a:srgbClr val="006699"/>
                </a:solidFill>
              </a:rPr>
              <a:t>max_value</a:t>
            </a:r>
            <a:r>
              <a:rPr lang="en-US" altLang="zh-CN" sz="3200" b="1" dirty="0"/>
              <a:t>(a) </a:t>
            </a:r>
            <a:r>
              <a:rPr lang="zh-CN" altLang="en-US" sz="3200" b="1" dirty="0"/>
              <a:t>）；</a:t>
            </a:r>
          </a:p>
          <a:p>
            <a:pPr algn="l">
              <a:defRPr/>
            </a:pPr>
            <a:r>
              <a:rPr lang="zh-CN" altLang="en-US" sz="3200" b="1" dirty="0"/>
              <a:t>  ｝</a:t>
            </a:r>
            <a:r>
              <a:rPr lang="zh-CN" altLang="en-US" sz="2800" b="1" dirty="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80</a:t>
            </a:fld>
            <a:endParaRPr lang="zh-CN" altLang="en-US"/>
          </a:p>
        </p:txBody>
      </p:sp>
    </p:spTree>
    <p:extLst>
      <p:ext uri="{BB962C8B-B14F-4D97-AF65-F5344CB8AC3E}">
        <p14:creationId xmlns:p14="http://schemas.microsoft.com/office/powerpoint/2010/main" val="704109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3202"/>
                                        </p:tgtEl>
                                        <p:attrNameLst>
                                          <p:attrName>style.visibility</p:attrName>
                                        </p:attrNameLst>
                                      </p:cBhvr>
                                      <p:to>
                                        <p:strVal val="visible"/>
                                      </p:to>
                                    </p:set>
                                    <p:anim calcmode="lin" valueType="num">
                                      <p:cBhvr additive="base">
                                        <p:cTn id="7" dur="500" fill="hold"/>
                                        <p:tgtEl>
                                          <p:spTgt spid="1203202"/>
                                        </p:tgtEl>
                                        <p:attrNameLst>
                                          <p:attrName>ppt_x</p:attrName>
                                        </p:attrNameLst>
                                      </p:cBhvr>
                                      <p:tavLst>
                                        <p:tav tm="0">
                                          <p:val>
                                            <p:strVal val="0-#ppt_w/2"/>
                                          </p:val>
                                        </p:tav>
                                        <p:tav tm="100000">
                                          <p:val>
                                            <p:strVal val="#ppt_x"/>
                                          </p:val>
                                        </p:tav>
                                      </p:tavLst>
                                    </p:anim>
                                    <p:anim calcmode="lin" valueType="num">
                                      <p:cBhvr additive="base">
                                        <p:cTn id="8" dur="500" fill="hold"/>
                                        <p:tgtEl>
                                          <p:spTgt spid="12032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3203"/>
                                        </p:tgtEl>
                                        <p:attrNameLst>
                                          <p:attrName>style.visibility</p:attrName>
                                        </p:attrNameLst>
                                      </p:cBhvr>
                                      <p:to>
                                        <p:strVal val="visible"/>
                                      </p:to>
                                    </p:set>
                                    <p:anim calcmode="lin" valueType="num">
                                      <p:cBhvr additive="base">
                                        <p:cTn id="13" dur="500" fill="hold"/>
                                        <p:tgtEl>
                                          <p:spTgt spid="1203203"/>
                                        </p:tgtEl>
                                        <p:attrNameLst>
                                          <p:attrName>ppt_x</p:attrName>
                                        </p:attrNameLst>
                                      </p:cBhvr>
                                      <p:tavLst>
                                        <p:tav tm="0">
                                          <p:val>
                                            <p:strVal val="0-#ppt_w/2"/>
                                          </p:val>
                                        </p:tav>
                                        <p:tav tm="100000">
                                          <p:val>
                                            <p:strVal val="#ppt_x"/>
                                          </p:val>
                                        </p:tav>
                                      </p:tavLst>
                                    </p:anim>
                                    <p:anim calcmode="lin" valueType="num">
                                      <p:cBhvr additive="base">
                                        <p:cTn id="14" dur="500" fill="hold"/>
                                        <p:tgtEl>
                                          <p:spTgt spid="1203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2" grpId="0" autoUpdateAnimBg="0"/>
      <p:bldP spid="120320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Text Box 2"/>
          <p:cNvSpPr txBox="1">
            <a:spLocks noChangeArrowheads="1"/>
          </p:cNvSpPr>
          <p:nvPr/>
        </p:nvSpPr>
        <p:spPr bwMode="auto">
          <a:xfrm>
            <a:off x="395288" y="836615"/>
            <a:ext cx="8355012" cy="4535487"/>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3200" b="1">
                <a:solidFill>
                  <a:srgbClr val="006699"/>
                </a:solidFill>
              </a:rPr>
              <a:t>max_value</a:t>
            </a:r>
            <a:r>
              <a:rPr lang="en-US" altLang="zh-CN" sz="3200"/>
              <a:t> </a:t>
            </a:r>
            <a:r>
              <a:rPr lang="zh-CN" altLang="en-US" sz="3200" b="1"/>
              <a:t>（  </a:t>
            </a:r>
            <a:r>
              <a:rPr lang="en-US" altLang="zh-CN" sz="3200" b="1"/>
              <a:t>int array</a:t>
            </a:r>
            <a:r>
              <a:rPr lang="zh-CN" altLang="en-US" sz="3200" b="1"/>
              <a:t>［ ］［</a:t>
            </a:r>
            <a:r>
              <a:rPr lang="en-US" altLang="zh-CN" sz="3200" b="1"/>
              <a:t>4</a:t>
            </a:r>
            <a:r>
              <a:rPr lang="zh-CN" altLang="en-US" sz="3200" b="1"/>
              <a:t>］）</a:t>
            </a:r>
          </a:p>
          <a:p>
            <a:pPr algn="l">
              <a:defRPr/>
            </a:pPr>
            <a:r>
              <a:rPr lang="zh-CN" altLang="en-US" sz="3200" b="1"/>
              <a:t>｛  </a:t>
            </a:r>
            <a:r>
              <a:rPr lang="en-US" altLang="zh-CN" sz="3200" b="1"/>
              <a:t>int </a:t>
            </a:r>
            <a:r>
              <a:rPr lang="zh-CN" altLang="en-US" sz="3200" b="1"/>
              <a:t>ｉ，ｊ，ｋ，ｍａｘ；</a:t>
            </a:r>
          </a:p>
          <a:p>
            <a:pPr algn="l">
              <a:defRPr/>
            </a:pPr>
            <a:r>
              <a:rPr lang="zh-CN" altLang="en-US" sz="3200" b="1"/>
              <a:t>     ｍａｘ</a:t>
            </a:r>
            <a:r>
              <a:rPr lang="en-US" altLang="zh-CN" sz="3200" b="1"/>
              <a:t>=</a:t>
            </a:r>
            <a:r>
              <a:rPr lang="zh-CN" altLang="en-US" sz="3200" b="1"/>
              <a:t>ａｒｒａｙ［０］［０］；</a:t>
            </a:r>
          </a:p>
          <a:p>
            <a:pPr algn="l">
              <a:defRPr/>
            </a:pPr>
            <a:r>
              <a:rPr lang="zh-CN" altLang="en-US" sz="3200" b="1"/>
              <a:t>　 ｆｏｒ（ｉ</a:t>
            </a:r>
            <a:r>
              <a:rPr lang="en-US" altLang="zh-CN" sz="3200" b="1"/>
              <a:t>=</a:t>
            </a:r>
            <a:r>
              <a:rPr lang="zh-CN" altLang="en-US" sz="3200" b="1"/>
              <a:t>０；ｉ＜３；ｉ＋＋）</a:t>
            </a:r>
          </a:p>
          <a:p>
            <a:pPr algn="l">
              <a:defRPr/>
            </a:pPr>
            <a:r>
              <a:rPr lang="zh-CN" altLang="en-US" sz="3200" b="1"/>
              <a:t>     　ｆｏｒ（ｊ＝０；ｊ＜４；ｊ＋＋＝</a:t>
            </a:r>
          </a:p>
          <a:p>
            <a:pPr algn="l">
              <a:defRPr/>
            </a:pPr>
            <a:r>
              <a:rPr lang="zh-CN" altLang="en-US" sz="3200" b="1"/>
              <a:t>　　　ｉｆ（</a:t>
            </a:r>
            <a:r>
              <a:rPr lang="en-US" altLang="zh-CN" sz="3200" b="1"/>
              <a:t>array</a:t>
            </a:r>
            <a:r>
              <a:rPr lang="zh-CN" altLang="en-US" sz="3200" b="1"/>
              <a:t>［ｉ］［ｊ］＞ｍａｘ）</a:t>
            </a:r>
          </a:p>
          <a:p>
            <a:pPr algn="l">
              <a:defRPr/>
            </a:pPr>
            <a:r>
              <a:rPr lang="zh-CN" altLang="en-US" sz="3200" b="1"/>
              <a:t>                    ｍａｘ</a:t>
            </a:r>
            <a:r>
              <a:rPr lang="en-US" altLang="zh-CN" sz="3200" b="1"/>
              <a:t>= array</a:t>
            </a:r>
            <a:r>
              <a:rPr lang="en-US" altLang="zh-CN" sz="3200"/>
              <a:t> </a:t>
            </a:r>
            <a:r>
              <a:rPr lang="zh-CN" altLang="en-US" sz="3200" b="1"/>
              <a:t>［ｉ］［ｊ］；</a:t>
            </a:r>
          </a:p>
          <a:p>
            <a:pPr algn="l">
              <a:defRPr/>
            </a:pPr>
            <a:r>
              <a:rPr lang="zh-CN" altLang="en-US" sz="3200" b="1"/>
              <a:t>     </a:t>
            </a:r>
            <a:r>
              <a:rPr lang="en-US" altLang="zh-CN" sz="3200" b="1"/>
              <a:t>return</a:t>
            </a:r>
            <a:r>
              <a:rPr lang="zh-CN" altLang="en-US" sz="3200" b="1"/>
              <a:t>（ｍａｘ）；</a:t>
            </a:r>
          </a:p>
          <a:p>
            <a:pPr algn="l">
              <a:defRPr/>
            </a:pPr>
            <a:r>
              <a:rPr lang="zh-CN" altLang="en-US" sz="3200" b="1"/>
              <a:t>｝</a:t>
            </a:r>
            <a:r>
              <a:rPr lang="zh-CN" altLang="en-US" sz="3200"/>
              <a:t> </a:t>
            </a:r>
            <a:r>
              <a:rPr lang="zh-CN" altLang="en-US" sz="3200" b="1"/>
              <a:t>　</a:t>
            </a:r>
            <a:r>
              <a:rPr lang="zh-CN" altLang="en-US" sz="2800" b="1"/>
              <a:t>　</a:t>
            </a:r>
          </a:p>
        </p:txBody>
      </p:sp>
      <p:sp>
        <p:nvSpPr>
          <p:cNvPr id="1204227" name="Text Box 3"/>
          <p:cNvSpPr txBox="1">
            <a:spLocks noChangeArrowheads="1"/>
          </p:cNvSpPr>
          <p:nvPr/>
        </p:nvSpPr>
        <p:spPr bwMode="auto">
          <a:xfrm>
            <a:off x="4716465" y="4941890"/>
            <a:ext cx="3959225" cy="1228725"/>
          </a:xfrm>
          <a:prstGeom prst="rect">
            <a:avLst/>
          </a:prstGeom>
          <a:solidFill>
            <a:srgbClr val="EDFFED"/>
          </a:solidFill>
          <a:ln w="38100">
            <a:solidFill>
              <a:srgbClr val="000080"/>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600" b="1"/>
              <a:t>运行结果如下：</a:t>
            </a:r>
          </a:p>
          <a:p>
            <a:pPr algn="l" eaLnBrk="1" hangingPunct="1"/>
            <a:r>
              <a:rPr lang="en-US" altLang="zh-CN" sz="3600" b="1"/>
              <a:t>Max value is 34</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81</a:t>
            </a:fld>
            <a:endParaRPr lang="zh-CN" altLang="en-US"/>
          </a:p>
        </p:txBody>
      </p:sp>
    </p:spTree>
    <p:extLst>
      <p:ext uri="{BB962C8B-B14F-4D97-AF65-F5344CB8AC3E}">
        <p14:creationId xmlns:p14="http://schemas.microsoft.com/office/powerpoint/2010/main" val="4271770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4226"/>
                                        </p:tgtEl>
                                        <p:attrNameLst>
                                          <p:attrName>style.visibility</p:attrName>
                                        </p:attrNameLst>
                                      </p:cBhvr>
                                      <p:to>
                                        <p:strVal val="visible"/>
                                      </p:to>
                                    </p:set>
                                    <p:anim calcmode="lin" valueType="num">
                                      <p:cBhvr additive="base">
                                        <p:cTn id="7" dur="500" fill="hold"/>
                                        <p:tgtEl>
                                          <p:spTgt spid="1204226"/>
                                        </p:tgtEl>
                                        <p:attrNameLst>
                                          <p:attrName>ppt_x</p:attrName>
                                        </p:attrNameLst>
                                      </p:cBhvr>
                                      <p:tavLst>
                                        <p:tav tm="0">
                                          <p:val>
                                            <p:strVal val="0-#ppt_w/2"/>
                                          </p:val>
                                        </p:tav>
                                        <p:tav tm="100000">
                                          <p:val>
                                            <p:strVal val="#ppt_x"/>
                                          </p:val>
                                        </p:tav>
                                      </p:tavLst>
                                    </p:anim>
                                    <p:anim calcmode="lin" valueType="num">
                                      <p:cBhvr additive="base">
                                        <p:cTn id="8" dur="500" fill="hold"/>
                                        <p:tgtEl>
                                          <p:spTgt spid="12042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04227"/>
                                        </p:tgtEl>
                                        <p:attrNameLst>
                                          <p:attrName>style.visibility</p:attrName>
                                        </p:attrNameLst>
                                      </p:cBhvr>
                                      <p:to>
                                        <p:strVal val="visible"/>
                                      </p:to>
                                    </p:set>
                                    <p:anim calcmode="lin" valueType="num">
                                      <p:cBhvr additive="base">
                                        <p:cTn id="13" dur="500" fill="hold"/>
                                        <p:tgtEl>
                                          <p:spTgt spid="1204227"/>
                                        </p:tgtEl>
                                        <p:attrNameLst>
                                          <p:attrName>ppt_x</p:attrName>
                                        </p:attrNameLst>
                                      </p:cBhvr>
                                      <p:tavLst>
                                        <p:tav tm="0">
                                          <p:val>
                                            <p:strVal val="1+#ppt_w/2"/>
                                          </p:val>
                                        </p:tav>
                                        <p:tav tm="100000">
                                          <p:val>
                                            <p:strVal val="#ppt_x"/>
                                          </p:val>
                                        </p:tav>
                                      </p:tavLst>
                                    </p:anim>
                                    <p:anim calcmode="lin" valueType="num">
                                      <p:cBhvr additive="base">
                                        <p:cTn id="14" dur="500" fill="hold"/>
                                        <p:tgtEl>
                                          <p:spTgt spid="12042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6" grpId="0" animBg="1"/>
      <p:bldP spid="1204227"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ChangeArrowheads="1"/>
          </p:cNvSpPr>
          <p:nvPr/>
        </p:nvSpPr>
        <p:spPr bwMode="auto">
          <a:xfrm>
            <a:off x="250827" y="765177"/>
            <a:ext cx="6480175"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8.8</a:t>
            </a:r>
            <a:r>
              <a:rPr kumimoji="1" lang="zh-CN" altLang="en-US" sz="3600" b="1">
                <a:effectLst>
                  <a:outerShdw blurRad="38100" dist="38100" dir="2700000" algn="tl">
                    <a:srgbClr val="C0C0C0"/>
                  </a:outerShdw>
                </a:effectLst>
              </a:rPr>
              <a:t>局部变量和全局变量</a:t>
            </a:r>
          </a:p>
        </p:txBody>
      </p:sp>
      <p:sp>
        <p:nvSpPr>
          <p:cNvPr id="1205251" name="Rectangle 3"/>
          <p:cNvSpPr>
            <a:spLocks noChangeArrowheads="1"/>
          </p:cNvSpPr>
          <p:nvPr/>
        </p:nvSpPr>
        <p:spPr bwMode="auto">
          <a:xfrm>
            <a:off x="468313" y="1462090"/>
            <a:ext cx="3168650"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8.8.1</a:t>
            </a:r>
            <a:r>
              <a:rPr kumimoji="1" lang="zh-CN" altLang="en-US" sz="2800" b="1">
                <a:effectLst>
                  <a:outerShdw blurRad="38100" dist="38100" dir="2700000" algn="tl">
                    <a:srgbClr val="C0C0C0"/>
                  </a:outerShdw>
                </a:effectLst>
              </a:rPr>
              <a:t>局部变量</a:t>
            </a:r>
          </a:p>
        </p:txBody>
      </p:sp>
      <p:sp>
        <p:nvSpPr>
          <p:cNvPr id="1205252" name="Text Box 4"/>
          <p:cNvSpPr txBox="1">
            <a:spLocks noChangeArrowheads="1"/>
          </p:cNvSpPr>
          <p:nvPr/>
        </p:nvSpPr>
        <p:spPr bwMode="auto">
          <a:xfrm>
            <a:off x="468313" y="2398715"/>
            <a:ext cx="8355012" cy="2543175"/>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40000"/>
              </a:lnSpc>
              <a:defRPr/>
            </a:pPr>
            <a:r>
              <a:rPr lang="zh-CN" altLang="en-US" sz="2800"/>
              <a:t>在一个函数内部定义的变量是内部变量，它只在本函数范围内有效，也就是说只有在本函数内才能使用它们，在此函数以外是不能使用这些变量的。这称为“局部变量”。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82</a:t>
            </a:fld>
            <a:endParaRPr lang="zh-CN" altLang="en-US"/>
          </a:p>
        </p:txBody>
      </p:sp>
    </p:spTree>
    <p:extLst>
      <p:ext uri="{BB962C8B-B14F-4D97-AF65-F5344CB8AC3E}">
        <p14:creationId xmlns:p14="http://schemas.microsoft.com/office/powerpoint/2010/main" val="1906345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5250"/>
                                        </p:tgtEl>
                                        <p:attrNameLst>
                                          <p:attrName>style.visibility</p:attrName>
                                        </p:attrNameLst>
                                      </p:cBhvr>
                                      <p:to>
                                        <p:strVal val="visible"/>
                                      </p:to>
                                    </p:set>
                                    <p:anim calcmode="lin" valueType="num">
                                      <p:cBhvr additive="base">
                                        <p:cTn id="7" dur="500" fill="hold"/>
                                        <p:tgtEl>
                                          <p:spTgt spid="1205250"/>
                                        </p:tgtEl>
                                        <p:attrNameLst>
                                          <p:attrName>ppt_x</p:attrName>
                                        </p:attrNameLst>
                                      </p:cBhvr>
                                      <p:tavLst>
                                        <p:tav tm="0">
                                          <p:val>
                                            <p:strVal val="0-#ppt_w/2"/>
                                          </p:val>
                                        </p:tav>
                                        <p:tav tm="100000">
                                          <p:val>
                                            <p:strVal val="#ppt_x"/>
                                          </p:val>
                                        </p:tav>
                                      </p:tavLst>
                                    </p:anim>
                                    <p:anim calcmode="lin" valueType="num">
                                      <p:cBhvr additive="base">
                                        <p:cTn id="8" dur="500" fill="hold"/>
                                        <p:tgtEl>
                                          <p:spTgt spid="12052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05251"/>
                                        </p:tgtEl>
                                        <p:attrNameLst>
                                          <p:attrName>style.visibility</p:attrName>
                                        </p:attrNameLst>
                                      </p:cBhvr>
                                      <p:to>
                                        <p:strVal val="visible"/>
                                      </p:to>
                                    </p:set>
                                    <p:anim calcmode="lin" valueType="num">
                                      <p:cBhvr additive="base">
                                        <p:cTn id="12" dur="500" fill="hold"/>
                                        <p:tgtEl>
                                          <p:spTgt spid="1205251"/>
                                        </p:tgtEl>
                                        <p:attrNameLst>
                                          <p:attrName>ppt_x</p:attrName>
                                        </p:attrNameLst>
                                      </p:cBhvr>
                                      <p:tavLst>
                                        <p:tav tm="0">
                                          <p:val>
                                            <p:strVal val="0-#ppt_w/2"/>
                                          </p:val>
                                        </p:tav>
                                        <p:tav tm="100000">
                                          <p:val>
                                            <p:strVal val="#ppt_x"/>
                                          </p:val>
                                        </p:tav>
                                      </p:tavLst>
                                    </p:anim>
                                    <p:anim calcmode="lin" valueType="num">
                                      <p:cBhvr additive="base">
                                        <p:cTn id="13" dur="500" fill="hold"/>
                                        <p:tgtEl>
                                          <p:spTgt spid="1205251"/>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205252"/>
                                        </p:tgtEl>
                                        <p:attrNameLst>
                                          <p:attrName>style.visibility</p:attrName>
                                        </p:attrNameLst>
                                      </p:cBhvr>
                                      <p:to>
                                        <p:strVal val="visible"/>
                                      </p:to>
                                    </p:set>
                                    <p:anim calcmode="lin" valueType="num">
                                      <p:cBhvr additive="base">
                                        <p:cTn id="16" dur="500" fill="hold"/>
                                        <p:tgtEl>
                                          <p:spTgt spid="1205252"/>
                                        </p:tgtEl>
                                        <p:attrNameLst>
                                          <p:attrName>ppt_x</p:attrName>
                                        </p:attrNameLst>
                                      </p:cBhvr>
                                      <p:tavLst>
                                        <p:tav tm="0">
                                          <p:val>
                                            <p:strVal val="0-#ppt_w/2"/>
                                          </p:val>
                                        </p:tav>
                                        <p:tav tm="100000">
                                          <p:val>
                                            <p:strVal val="#ppt_x"/>
                                          </p:val>
                                        </p:tav>
                                      </p:tavLst>
                                    </p:anim>
                                    <p:anim calcmode="lin" valueType="num">
                                      <p:cBhvr additive="base">
                                        <p:cTn id="17" dur="500" fill="hold"/>
                                        <p:tgtEl>
                                          <p:spTgt spid="1205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0" grpId="0" autoUpdateAnimBg="0"/>
      <p:bldP spid="120525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Text Box 2"/>
          <p:cNvSpPr txBox="1">
            <a:spLocks noChangeArrowheads="1"/>
          </p:cNvSpPr>
          <p:nvPr/>
        </p:nvSpPr>
        <p:spPr bwMode="auto">
          <a:xfrm>
            <a:off x="1116013" y="476252"/>
            <a:ext cx="6767512" cy="5510213"/>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3200" b="1"/>
              <a:t>float f1( int a)           </a:t>
            </a:r>
            <a:r>
              <a:rPr lang="en-US" altLang="zh-CN" sz="3200" b="1">
                <a:solidFill>
                  <a:srgbClr val="008000"/>
                </a:solidFill>
              </a:rPr>
              <a:t>/*</a:t>
            </a:r>
            <a:r>
              <a:rPr lang="zh-CN" altLang="en-US" sz="3200" b="1">
                <a:solidFill>
                  <a:srgbClr val="008000"/>
                </a:solidFill>
              </a:rPr>
              <a:t>函数</a:t>
            </a:r>
            <a:r>
              <a:rPr lang="en-US" altLang="zh-CN" sz="3200" b="1">
                <a:solidFill>
                  <a:srgbClr val="008000"/>
                </a:solidFill>
              </a:rPr>
              <a:t>f1 */</a:t>
            </a:r>
          </a:p>
          <a:p>
            <a:pPr algn="l">
              <a:defRPr/>
            </a:pPr>
            <a:r>
              <a:rPr lang="en-US" altLang="zh-CN" sz="3200" b="1"/>
              <a:t>{int b,c;</a:t>
            </a:r>
          </a:p>
          <a:p>
            <a:pPr algn="l">
              <a:defRPr/>
            </a:pPr>
            <a:r>
              <a:rPr lang="en-US" altLang="zh-CN" sz="3200" b="1"/>
              <a:t>…                     </a:t>
            </a:r>
            <a:r>
              <a:rPr lang="en-US" altLang="zh-CN" sz="3200" b="1">
                <a:solidFill>
                  <a:srgbClr val="008000"/>
                </a:solidFill>
              </a:rPr>
              <a:t>a</a:t>
            </a:r>
            <a:r>
              <a:rPr lang="zh-CN" altLang="en-US" sz="3200" b="1">
                <a:solidFill>
                  <a:srgbClr val="008000"/>
                </a:solidFill>
              </a:rPr>
              <a:t>、</a:t>
            </a:r>
            <a:r>
              <a:rPr lang="en-US" altLang="zh-CN" sz="3200" b="1">
                <a:solidFill>
                  <a:srgbClr val="008000"/>
                </a:solidFill>
              </a:rPr>
              <a:t>b</a:t>
            </a:r>
            <a:r>
              <a:rPr lang="zh-CN" altLang="en-US" sz="3200" b="1">
                <a:solidFill>
                  <a:srgbClr val="008000"/>
                </a:solidFill>
              </a:rPr>
              <a:t>、</a:t>
            </a:r>
            <a:r>
              <a:rPr lang="en-US" altLang="zh-CN" sz="3200" b="1">
                <a:solidFill>
                  <a:srgbClr val="008000"/>
                </a:solidFill>
              </a:rPr>
              <a:t>c</a:t>
            </a:r>
            <a:r>
              <a:rPr lang="zh-CN" altLang="en-US" sz="3200" b="1">
                <a:solidFill>
                  <a:srgbClr val="008000"/>
                </a:solidFill>
              </a:rPr>
              <a:t>有效</a:t>
            </a:r>
          </a:p>
          <a:p>
            <a:pPr algn="l">
              <a:defRPr/>
            </a:pPr>
            <a:r>
              <a:rPr lang="en-US" altLang="zh-CN" sz="3200" b="1"/>
              <a:t>}                  </a:t>
            </a:r>
          </a:p>
          <a:p>
            <a:pPr algn="l">
              <a:defRPr/>
            </a:pPr>
            <a:r>
              <a:rPr lang="en-US" altLang="zh-CN" sz="3200" b="1"/>
              <a:t>char f2(int x,int y)       </a:t>
            </a:r>
            <a:r>
              <a:rPr lang="en-US" altLang="zh-CN" sz="3200" b="1">
                <a:solidFill>
                  <a:srgbClr val="008000"/>
                </a:solidFill>
              </a:rPr>
              <a:t>/*</a:t>
            </a:r>
            <a:r>
              <a:rPr lang="zh-CN" altLang="en-US" sz="3200" b="1">
                <a:solidFill>
                  <a:srgbClr val="008000"/>
                </a:solidFill>
              </a:rPr>
              <a:t>函数</a:t>
            </a:r>
            <a:r>
              <a:rPr lang="en-US" altLang="zh-CN" sz="3200" b="1">
                <a:solidFill>
                  <a:srgbClr val="008000"/>
                </a:solidFill>
              </a:rPr>
              <a:t>f2 */</a:t>
            </a:r>
          </a:p>
          <a:p>
            <a:pPr algn="l">
              <a:defRPr/>
            </a:pPr>
            <a:r>
              <a:rPr lang="en-US" altLang="zh-CN" sz="3200" b="1"/>
              <a:t>{int i,j;                 </a:t>
            </a:r>
            <a:r>
              <a:rPr lang="en-US" altLang="zh-CN" sz="3200" b="1">
                <a:solidFill>
                  <a:srgbClr val="008000"/>
                </a:solidFill>
              </a:rPr>
              <a:t>x</a:t>
            </a:r>
            <a:r>
              <a:rPr lang="zh-CN" altLang="en-US" sz="3200" b="1">
                <a:solidFill>
                  <a:srgbClr val="008000"/>
                </a:solidFill>
              </a:rPr>
              <a:t>、</a:t>
            </a:r>
            <a:r>
              <a:rPr lang="en-US" altLang="zh-CN" sz="3200" b="1">
                <a:solidFill>
                  <a:srgbClr val="008000"/>
                </a:solidFill>
              </a:rPr>
              <a:t>y</a:t>
            </a:r>
            <a:r>
              <a:rPr lang="zh-CN" altLang="en-US" sz="3200" b="1">
                <a:solidFill>
                  <a:srgbClr val="008000"/>
                </a:solidFill>
              </a:rPr>
              <a:t>、</a:t>
            </a:r>
            <a:r>
              <a:rPr lang="en-US" altLang="zh-CN" sz="3200" b="1">
                <a:solidFill>
                  <a:srgbClr val="008000"/>
                </a:solidFill>
              </a:rPr>
              <a:t>i</a:t>
            </a:r>
            <a:r>
              <a:rPr lang="zh-CN" altLang="en-US" sz="3200" b="1">
                <a:solidFill>
                  <a:srgbClr val="008000"/>
                </a:solidFill>
              </a:rPr>
              <a:t>、</a:t>
            </a:r>
            <a:r>
              <a:rPr lang="en-US" altLang="zh-CN" sz="3200" b="1">
                <a:solidFill>
                  <a:srgbClr val="008000"/>
                </a:solidFill>
              </a:rPr>
              <a:t>j</a:t>
            </a:r>
            <a:r>
              <a:rPr lang="zh-CN" altLang="en-US" sz="3200" b="1">
                <a:solidFill>
                  <a:srgbClr val="008000"/>
                </a:solidFill>
              </a:rPr>
              <a:t>有效</a:t>
            </a:r>
          </a:p>
          <a:p>
            <a:pPr algn="l">
              <a:defRPr/>
            </a:pPr>
            <a:r>
              <a:rPr lang="en-US" altLang="zh-CN" sz="3200" b="1"/>
              <a:t>} </a:t>
            </a:r>
          </a:p>
          <a:p>
            <a:pPr algn="l">
              <a:defRPr/>
            </a:pPr>
            <a:r>
              <a:rPr lang="en-US" altLang="zh-CN" sz="3200" b="1"/>
              <a:t>void main( )               </a:t>
            </a:r>
            <a:r>
              <a:rPr lang="en-US" altLang="zh-CN" sz="3200" b="1">
                <a:solidFill>
                  <a:srgbClr val="008000"/>
                </a:solidFill>
              </a:rPr>
              <a:t>/*</a:t>
            </a:r>
            <a:r>
              <a:rPr lang="zh-CN" altLang="en-US" sz="3200" b="1">
                <a:solidFill>
                  <a:srgbClr val="008000"/>
                </a:solidFill>
              </a:rPr>
              <a:t>主函数*</a:t>
            </a:r>
            <a:r>
              <a:rPr lang="en-US" altLang="zh-CN" sz="3200" b="1">
                <a:solidFill>
                  <a:srgbClr val="008000"/>
                </a:solidFill>
              </a:rPr>
              <a:t>/</a:t>
            </a:r>
          </a:p>
          <a:p>
            <a:pPr algn="l">
              <a:defRPr/>
            </a:pPr>
            <a:r>
              <a:rPr lang="en-US" altLang="zh-CN" sz="3200" b="1"/>
              <a:t>{int m,n;</a:t>
            </a:r>
          </a:p>
          <a:p>
            <a:pPr algn="l">
              <a:defRPr/>
            </a:pPr>
            <a:r>
              <a:rPr lang="en-US" altLang="zh-CN" sz="3200" b="1"/>
              <a:t>…                         </a:t>
            </a:r>
            <a:r>
              <a:rPr lang="en-US" altLang="zh-CN" sz="3200" b="1">
                <a:solidFill>
                  <a:srgbClr val="008000"/>
                </a:solidFill>
              </a:rPr>
              <a:t>m</a:t>
            </a:r>
            <a:r>
              <a:rPr lang="zh-CN" altLang="en-US" sz="3200" b="1">
                <a:solidFill>
                  <a:srgbClr val="008000"/>
                </a:solidFill>
              </a:rPr>
              <a:t>、</a:t>
            </a:r>
            <a:r>
              <a:rPr lang="en-US" altLang="zh-CN" sz="3200" b="1">
                <a:solidFill>
                  <a:srgbClr val="008000"/>
                </a:solidFill>
              </a:rPr>
              <a:t>n</a:t>
            </a:r>
            <a:r>
              <a:rPr lang="zh-CN" altLang="en-US" sz="3200" b="1">
                <a:solidFill>
                  <a:srgbClr val="008000"/>
                </a:solidFill>
              </a:rPr>
              <a:t>有效</a:t>
            </a:r>
          </a:p>
          <a:p>
            <a:pPr algn="l">
              <a:defRPr/>
            </a:pPr>
            <a:r>
              <a:rPr lang="en-US" altLang="zh-CN" sz="3200" b="1"/>
              <a:t>}</a:t>
            </a:r>
            <a:r>
              <a:rPr lang="en-US" altLang="zh-CN" sz="3200"/>
              <a:t> </a:t>
            </a:r>
            <a:r>
              <a:rPr lang="zh-CN" altLang="en-US" sz="3200" b="1"/>
              <a:t>　</a:t>
            </a:r>
            <a:r>
              <a:rPr lang="zh-CN" altLang="en-US" sz="2800" b="1"/>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83</a:t>
            </a:fld>
            <a:endParaRPr lang="zh-CN" altLang="en-US"/>
          </a:p>
        </p:txBody>
      </p:sp>
    </p:spTree>
    <p:extLst>
      <p:ext uri="{BB962C8B-B14F-4D97-AF65-F5344CB8AC3E}">
        <p14:creationId xmlns:p14="http://schemas.microsoft.com/office/powerpoint/2010/main" val="2305046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6274"/>
                                        </p:tgtEl>
                                        <p:attrNameLst>
                                          <p:attrName>style.visibility</p:attrName>
                                        </p:attrNameLst>
                                      </p:cBhvr>
                                      <p:to>
                                        <p:strVal val="visible"/>
                                      </p:to>
                                    </p:set>
                                    <p:anim calcmode="lin" valueType="num">
                                      <p:cBhvr additive="base">
                                        <p:cTn id="7" dur="500" fill="hold"/>
                                        <p:tgtEl>
                                          <p:spTgt spid="1206274"/>
                                        </p:tgtEl>
                                        <p:attrNameLst>
                                          <p:attrName>ppt_x</p:attrName>
                                        </p:attrNameLst>
                                      </p:cBhvr>
                                      <p:tavLst>
                                        <p:tav tm="0">
                                          <p:val>
                                            <p:strVal val="0-#ppt_w/2"/>
                                          </p:val>
                                        </p:tav>
                                        <p:tav tm="100000">
                                          <p:val>
                                            <p:strVal val="#ppt_x"/>
                                          </p:val>
                                        </p:tav>
                                      </p:tavLst>
                                    </p:anim>
                                    <p:anim calcmode="lin" valueType="num">
                                      <p:cBhvr additive="base">
                                        <p:cTn id="8" dur="500" fill="hold"/>
                                        <p:tgtEl>
                                          <p:spTgt spid="1206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Text Box 2"/>
          <p:cNvSpPr txBox="1">
            <a:spLocks noChangeArrowheads="1"/>
          </p:cNvSpPr>
          <p:nvPr/>
        </p:nvSpPr>
        <p:spPr bwMode="auto">
          <a:xfrm>
            <a:off x="681038" y="0"/>
            <a:ext cx="8355012" cy="1430338"/>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a:t>(1) </a:t>
            </a:r>
            <a:r>
              <a:rPr lang="zh-CN" altLang="en-US" sz="2800"/>
              <a:t>主函数中定义的变量</a:t>
            </a:r>
            <a:r>
              <a:rPr lang="en-US" altLang="zh-CN" sz="2800"/>
              <a:t>(m,n)</a:t>
            </a:r>
            <a:r>
              <a:rPr lang="zh-CN" altLang="en-US" sz="2800"/>
              <a:t>也只在主函数中有效</a:t>
            </a:r>
            <a:r>
              <a:rPr lang="en-US" altLang="zh-CN" sz="2800"/>
              <a:t>,</a:t>
            </a:r>
            <a:r>
              <a:rPr lang="zh-CN" altLang="en-US" sz="2800"/>
              <a:t>而不因为在主函数中定义而在整个文件或程序中有效。主函数也不能使用其他函数中定义的变量。</a:t>
            </a:r>
          </a:p>
        </p:txBody>
      </p:sp>
      <p:sp>
        <p:nvSpPr>
          <p:cNvPr id="1207299" name="Text Box 3"/>
          <p:cNvSpPr txBox="1">
            <a:spLocks noChangeArrowheads="1"/>
          </p:cNvSpPr>
          <p:nvPr/>
        </p:nvSpPr>
        <p:spPr bwMode="auto">
          <a:xfrm>
            <a:off x="681038" y="1628777"/>
            <a:ext cx="8355012" cy="1857375"/>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a:t>(2) </a:t>
            </a:r>
            <a:r>
              <a:rPr lang="zh-CN" altLang="en-US" sz="2800"/>
              <a:t>不同函数中可以使用相同名字的变量</a:t>
            </a:r>
            <a:r>
              <a:rPr lang="en-US" altLang="zh-CN" sz="2800"/>
              <a:t>,</a:t>
            </a:r>
            <a:r>
              <a:rPr lang="zh-CN" altLang="en-US" sz="2800"/>
              <a:t>它们代表不同的对象</a:t>
            </a:r>
            <a:r>
              <a:rPr lang="en-US" altLang="zh-CN" sz="2800"/>
              <a:t>,</a:t>
            </a:r>
            <a:r>
              <a:rPr lang="zh-CN" altLang="en-US" sz="2800"/>
              <a:t>互不干扰。例如</a:t>
            </a:r>
            <a:r>
              <a:rPr lang="en-US" altLang="zh-CN" sz="2800"/>
              <a:t>, </a:t>
            </a:r>
            <a:r>
              <a:rPr lang="zh-CN" altLang="en-US" sz="2800"/>
              <a:t>上面在</a:t>
            </a:r>
            <a:r>
              <a:rPr lang="en-US" altLang="zh-CN" sz="2800"/>
              <a:t>f1</a:t>
            </a:r>
            <a:r>
              <a:rPr lang="zh-CN" altLang="en-US" sz="2800"/>
              <a:t>函数中定义了变量</a:t>
            </a:r>
            <a:r>
              <a:rPr lang="en-US" altLang="zh-CN" sz="2800"/>
              <a:t>b</a:t>
            </a:r>
            <a:r>
              <a:rPr lang="zh-CN" altLang="en-US" sz="2800"/>
              <a:t>和</a:t>
            </a:r>
            <a:r>
              <a:rPr lang="en-US" altLang="zh-CN" sz="2800"/>
              <a:t>c,</a:t>
            </a:r>
            <a:r>
              <a:rPr lang="zh-CN" altLang="en-US" sz="2800"/>
              <a:t>倘若在</a:t>
            </a:r>
            <a:r>
              <a:rPr lang="en-US" altLang="zh-CN" sz="2800"/>
              <a:t>f2</a:t>
            </a:r>
            <a:r>
              <a:rPr lang="zh-CN" altLang="en-US" sz="2800"/>
              <a:t>函数中也定义变量</a:t>
            </a:r>
            <a:r>
              <a:rPr lang="en-US" altLang="zh-CN" sz="2800"/>
              <a:t>b</a:t>
            </a:r>
            <a:r>
              <a:rPr lang="zh-CN" altLang="en-US" sz="2800"/>
              <a:t>和</a:t>
            </a:r>
            <a:r>
              <a:rPr lang="en-US" altLang="zh-CN" sz="2800"/>
              <a:t>c,</a:t>
            </a:r>
            <a:r>
              <a:rPr lang="zh-CN" altLang="en-US" sz="2800"/>
              <a:t>它们在内存中占不同的单元</a:t>
            </a:r>
            <a:r>
              <a:rPr lang="en-US" altLang="zh-CN" sz="2800"/>
              <a:t>,</a:t>
            </a:r>
            <a:r>
              <a:rPr lang="zh-CN" altLang="en-US" sz="2800"/>
              <a:t>互不混淆。</a:t>
            </a:r>
          </a:p>
        </p:txBody>
      </p:sp>
      <p:sp>
        <p:nvSpPr>
          <p:cNvPr id="1207300" name="Text Box 4"/>
          <p:cNvSpPr txBox="1">
            <a:spLocks noChangeArrowheads="1"/>
          </p:cNvSpPr>
          <p:nvPr/>
        </p:nvSpPr>
        <p:spPr bwMode="auto">
          <a:xfrm>
            <a:off x="681038" y="3644900"/>
            <a:ext cx="8355012" cy="1430338"/>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a:t>(3) </a:t>
            </a:r>
            <a:r>
              <a:rPr lang="zh-CN" altLang="en-US" sz="2800"/>
              <a:t>形式参数也是局部变量。例如上面</a:t>
            </a:r>
            <a:r>
              <a:rPr lang="en-US" altLang="zh-CN" sz="2800"/>
              <a:t>f1</a:t>
            </a:r>
            <a:r>
              <a:rPr lang="zh-CN" altLang="en-US" sz="2800"/>
              <a:t>函数中的形参</a:t>
            </a:r>
            <a:r>
              <a:rPr lang="en-US" altLang="zh-CN" sz="2800"/>
              <a:t>a,</a:t>
            </a:r>
            <a:r>
              <a:rPr lang="zh-CN" altLang="en-US" sz="2800"/>
              <a:t>也只在</a:t>
            </a:r>
            <a:r>
              <a:rPr lang="en-US" altLang="zh-CN" sz="2800"/>
              <a:t>f1</a:t>
            </a:r>
            <a:r>
              <a:rPr lang="zh-CN" altLang="en-US" sz="2800"/>
              <a:t>函数中有效。其他函数可以调用</a:t>
            </a:r>
            <a:r>
              <a:rPr lang="en-US" altLang="zh-CN" sz="2800"/>
              <a:t>f1</a:t>
            </a:r>
            <a:r>
              <a:rPr lang="zh-CN" altLang="en-US" sz="2800"/>
              <a:t>函数，但不能引用</a:t>
            </a:r>
            <a:r>
              <a:rPr lang="en-US" altLang="zh-CN" sz="2800"/>
              <a:t>f1</a:t>
            </a:r>
            <a:r>
              <a:rPr lang="zh-CN" altLang="en-US" sz="2800"/>
              <a:t>函数的形参</a:t>
            </a:r>
            <a:r>
              <a:rPr lang="en-US" altLang="zh-CN" sz="2800"/>
              <a:t>a</a:t>
            </a:r>
            <a:r>
              <a:rPr lang="zh-CN" altLang="en-US" sz="2800"/>
              <a:t>。</a:t>
            </a:r>
          </a:p>
        </p:txBody>
      </p:sp>
      <p:sp>
        <p:nvSpPr>
          <p:cNvPr id="1207301" name="Text Box 5"/>
          <p:cNvSpPr txBox="1">
            <a:spLocks noChangeArrowheads="1"/>
          </p:cNvSpPr>
          <p:nvPr/>
        </p:nvSpPr>
        <p:spPr bwMode="auto">
          <a:xfrm>
            <a:off x="681038" y="5229225"/>
            <a:ext cx="8355012" cy="1430338"/>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a:t>(4) </a:t>
            </a:r>
            <a:r>
              <a:rPr lang="zh-CN" altLang="en-US" sz="2800"/>
              <a:t>在一个函数内部</a:t>
            </a:r>
            <a:r>
              <a:rPr lang="en-US" altLang="zh-CN" sz="2800"/>
              <a:t>,</a:t>
            </a:r>
            <a:r>
              <a:rPr lang="zh-CN" altLang="en-US" sz="2800"/>
              <a:t>可以在复合语句中定义变量</a:t>
            </a:r>
            <a:r>
              <a:rPr lang="en-US" altLang="zh-CN" sz="2800"/>
              <a:t>,</a:t>
            </a:r>
            <a:r>
              <a:rPr lang="zh-CN" altLang="en-US" sz="2800"/>
              <a:t>这些变量只在本复合语句中有效</a:t>
            </a:r>
            <a:r>
              <a:rPr lang="en-US" altLang="zh-CN" sz="2800"/>
              <a:t>,</a:t>
            </a:r>
            <a:r>
              <a:rPr lang="zh-CN" altLang="en-US" sz="2800"/>
              <a:t>这种复合语句也称为“分程序”或“程序块”。</a:t>
            </a:r>
          </a:p>
        </p:txBody>
      </p:sp>
      <p:sp>
        <p:nvSpPr>
          <p:cNvPr id="487430" name="Text Box 6"/>
          <p:cNvSpPr txBox="1">
            <a:spLocks noChangeArrowheads="1"/>
          </p:cNvSpPr>
          <p:nvPr/>
        </p:nvSpPr>
        <p:spPr bwMode="auto">
          <a:xfrm>
            <a:off x="0" y="404815"/>
            <a:ext cx="545342" cy="954107"/>
          </a:xfrm>
          <a:prstGeom prst="rect">
            <a:avLst/>
          </a:prstGeom>
          <a:gradFill rotWithShape="1">
            <a:gsLst>
              <a:gs pos="0">
                <a:srgbClr val="CC0000"/>
              </a:gs>
              <a:gs pos="100000">
                <a:srgbClr val="5E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bg1"/>
                </a:solidFill>
              </a:rPr>
              <a:t>说</a:t>
            </a:r>
          </a:p>
          <a:p>
            <a:pPr eaLnBrk="1" hangingPunct="1"/>
            <a:r>
              <a:rPr lang="zh-CN" altLang="en-US" sz="2800" b="1">
                <a:solidFill>
                  <a:schemeClr val="bg1"/>
                </a:solidFill>
              </a:rPr>
              <a:t>明</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84</a:t>
            </a:fld>
            <a:endParaRPr lang="zh-CN" altLang="en-US"/>
          </a:p>
        </p:txBody>
      </p:sp>
    </p:spTree>
    <p:extLst>
      <p:ext uri="{BB962C8B-B14F-4D97-AF65-F5344CB8AC3E}">
        <p14:creationId xmlns:p14="http://schemas.microsoft.com/office/powerpoint/2010/main" val="3963370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207298"/>
                                        </p:tgtEl>
                                        <p:attrNameLst>
                                          <p:attrName>style.visibility</p:attrName>
                                        </p:attrNameLst>
                                      </p:cBhvr>
                                      <p:to>
                                        <p:strVal val="visible"/>
                                      </p:to>
                                    </p:set>
                                    <p:anim calcmode="lin" valueType="num">
                                      <p:cBhvr additive="base">
                                        <p:cTn id="7" dur="500" fill="hold"/>
                                        <p:tgtEl>
                                          <p:spTgt spid="1207298"/>
                                        </p:tgtEl>
                                        <p:attrNameLst>
                                          <p:attrName>ppt_x</p:attrName>
                                        </p:attrNameLst>
                                      </p:cBhvr>
                                      <p:tavLst>
                                        <p:tav tm="0">
                                          <p:val>
                                            <p:strVal val="0-#ppt_w/2"/>
                                          </p:val>
                                        </p:tav>
                                        <p:tav tm="100000">
                                          <p:val>
                                            <p:strVal val="#ppt_x"/>
                                          </p:val>
                                        </p:tav>
                                      </p:tavLst>
                                    </p:anim>
                                    <p:anim calcmode="lin" valueType="num">
                                      <p:cBhvr additive="base">
                                        <p:cTn id="8" dur="500" fill="hold"/>
                                        <p:tgtEl>
                                          <p:spTgt spid="1207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07299"/>
                                        </p:tgtEl>
                                        <p:attrNameLst>
                                          <p:attrName>style.visibility</p:attrName>
                                        </p:attrNameLst>
                                      </p:cBhvr>
                                      <p:to>
                                        <p:strVal val="visible"/>
                                      </p:to>
                                    </p:set>
                                    <p:anim calcmode="lin" valueType="num">
                                      <p:cBhvr additive="base">
                                        <p:cTn id="13" dur="500" fill="hold"/>
                                        <p:tgtEl>
                                          <p:spTgt spid="1207299"/>
                                        </p:tgtEl>
                                        <p:attrNameLst>
                                          <p:attrName>ppt_x</p:attrName>
                                        </p:attrNameLst>
                                      </p:cBhvr>
                                      <p:tavLst>
                                        <p:tav tm="0">
                                          <p:val>
                                            <p:strVal val="0-#ppt_w/2"/>
                                          </p:val>
                                        </p:tav>
                                        <p:tav tm="100000">
                                          <p:val>
                                            <p:strVal val="#ppt_x"/>
                                          </p:val>
                                        </p:tav>
                                      </p:tavLst>
                                    </p:anim>
                                    <p:anim calcmode="lin" valueType="num">
                                      <p:cBhvr additive="base">
                                        <p:cTn id="14" dur="500" fill="hold"/>
                                        <p:tgtEl>
                                          <p:spTgt spid="12072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07300"/>
                                        </p:tgtEl>
                                        <p:attrNameLst>
                                          <p:attrName>style.visibility</p:attrName>
                                        </p:attrNameLst>
                                      </p:cBhvr>
                                      <p:to>
                                        <p:strVal val="visible"/>
                                      </p:to>
                                    </p:set>
                                    <p:anim calcmode="lin" valueType="num">
                                      <p:cBhvr additive="base">
                                        <p:cTn id="19" dur="500" fill="hold"/>
                                        <p:tgtEl>
                                          <p:spTgt spid="1207300"/>
                                        </p:tgtEl>
                                        <p:attrNameLst>
                                          <p:attrName>ppt_x</p:attrName>
                                        </p:attrNameLst>
                                      </p:cBhvr>
                                      <p:tavLst>
                                        <p:tav tm="0">
                                          <p:val>
                                            <p:strVal val="0-#ppt_w/2"/>
                                          </p:val>
                                        </p:tav>
                                        <p:tav tm="100000">
                                          <p:val>
                                            <p:strVal val="#ppt_x"/>
                                          </p:val>
                                        </p:tav>
                                      </p:tavLst>
                                    </p:anim>
                                    <p:anim calcmode="lin" valueType="num">
                                      <p:cBhvr additive="base">
                                        <p:cTn id="20" dur="500" fill="hold"/>
                                        <p:tgtEl>
                                          <p:spTgt spid="120730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07301"/>
                                        </p:tgtEl>
                                        <p:attrNameLst>
                                          <p:attrName>style.visibility</p:attrName>
                                        </p:attrNameLst>
                                      </p:cBhvr>
                                      <p:to>
                                        <p:strVal val="visible"/>
                                      </p:to>
                                    </p:set>
                                    <p:anim calcmode="lin" valueType="num">
                                      <p:cBhvr additive="base">
                                        <p:cTn id="25" dur="500" fill="hold"/>
                                        <p:tgtEl>
                                          <p:spTgt spid="1207301"/>
                                        </p:tgtEl>
                                        <p:attrNameLst>
                                          <p:attrName>ppt_x</p:attrName>
                                        </p:attrNameLst>
                                      </p:cBhvr>
                                      <p:tavLst>
                                        <p:tav tm="0">
                                          <p:val>
                                            <p:strVal val="0-#ppt_w/2"/>
                                          </p:val>
                                        </p:tav>
                                        <p:tav tm="100000">
                                          <p:val>
                                            <p:strVal val="#ppt_x"/>
                                          </p:val>
                                        </p:tav>
                                      </p:tavLst>
                                    </p:anim>
                                    <p:anim calcmode="lin" valueType="num">
                                      <p:cBhvr additive="base">
                                        <p:cTn id="26" dur="500" fill="hold"/>
                                        <p:tgtEl>
                                          <p:spTgt spid="1207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Text Box 2"/>
          <p:cNvSpPr txBox="1">
            <a:spLocks noChangeArrowheads="1"/>
          </p:cNvSpPr>
          <p:nvPr/>
        </p:nvSpPr>
        <p:spPr bwMode="auto">
          <a:xfrm>
            <a:off x="395290" y="836615"/>
            <a:ext cx="8569325" cy="4535487"/>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3200" b="1"/>
              <a:t>void main ( )</a:t>
            </a:r>
          </a:p>
          <a:p>
            <a:pPr algn="l">
              <a:defRPr/>
            </a:pPr>
            <a:r>
              <a:rPr lang="en-US" altLang="zh-CN" sz="3200" b="1"/>
              <a:t>{int a,b;</a:t>
            </a:r>
          </a:p>
          <a:p>
            <a:pPr algn="l">
              <a:defRPr/>
            </a:pPr>
            <a:r>
              <a:rPr lang="en-US" altLang="zh-CN" sz="3200" b="1"/>
              <a:t>…</a:t>
            </a:r>
          </a:p>
          <a:p>
            <a:pPr algn="l">
              <a:defRPr/>
            </a:pPr>
            <a:r>
              <a:rPr lang="en-US" altLang="zh-CN" sz="3200" b="1"/>
              <a:t>{int c;</a:t>
            </a:r>
          </a:p>
          <a:p>
            <a:pPr algn="l">
              <a:defRPr/>
            </a:pPr>
            <a:r>
              <a:rPr lang="en-US" altLang="zh-CN" sz="3200" b="1"/>
              <a:t> c=a+b;  </a:t>
            </a:r>
            <a:r>
              <a:rPr lang="en-US" altLang="zh-CN" sz="3200" b="1">
                <a:solidFill>
                  <a:srgbClr val="008000"/>
                </a:solidFill>
              </a:rPr>
              <a:t>c</a:t>
            </a:r>
            <a:r>
              <a:rPr lang="zh-CN" altLang="en-US" sz="3200" b="1">
                <a:solidFill>
                  <a:srgbClr val="008000"/>
                </a:solidFill>
              </a:rPr>
              <a:t>在此范围内有效   </a:t>
            </a:r>
            <a:r>
              <a:rPr lang="en-US" altLang="zh-CN" sz="3200" b="1">
                <a:solidFill>
                  <a:srgbClr val="008000"/>
                </a:solidFill>
              </a:rPr>
              <a:t>a,b</a:t>
            </a:r>
            <a:r>
              <a:rPr lang="zh-CN" altLang="en-US" sz="3200" b="1">
                <a:solidFill>
                  <a:srgbClr val="008000"/>
                </a:solidFill>
              </a:rPr>
              <a:t>在此范围内有效</a:t>
            </a:r>
          </a:p>
          <a:p>
            <a:pPr algn="l">
              <a:defRPr/>
            </a:pPr>
            <a:r>
              <a:rPr lang="zh-CN" altLang="en-US" sz="3200" b="1"/>
              <a:t> </a:t>
            </a:r>
            <a:r>
              <a:rPr lang="en-US" altLang="zh-CN" sz="3200" b="1"/>
              <a:t>… </a:t>
            </a:r>
          </a:p>
          <a:p>
            <a:pPr algn="l">
              <a:defRPr/>
            </a:pPr>
            <a:r>
              <a:rPr lang="en-US" altLang="zh-CN" sz="3200" b="1"/>
              <a:t>        }</a:t>
            </a:r>
          </a:p>
          <a:p>
            <a:pPr algn="l">
              <a:defRPr/>
            </a:pPr>
            <a:r>
              <a:rPr lang="en-US" altLang="zh-CN" sz="3200" b="1"/>
              <a:t>…</a:t>
            </a:r>
          </a:p>
          <a:p>
            <a:pPr algn="l">
              <a:defRPr/>
            </a:pPr>
            <a:r>
              <a:rPr lang="en-US" altLang="zh-CN" sz="3200" b="1"/>
              <a:t>}</a:t>
            </a:r>
            <a:r>
              <a:rPr lang="en-US" altLang="zh-CN" sz="2800"/>
              <a:t> </a:t>
            </a:r>
            <a:r>
              <a:rPr lang="zh-CN" altLang="en-US" sz="2800" b="1"/>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85</a:t>
            </a:fld>
            <a:endParaRPr lang="zh-CN" altLang="en-US"/>
          </a:p>
        </p:txBody>
      </p:sp>
    </p:spTree>
    <p:extLst>
      <p:ext uri="{BB962C8B-B14F-4D97-AF65-F5344CB8AC3E}">
        <p14:creationId xmlns:p14="http://schemas.microsoft.com/office/powerpoint/2010/main" val="3659618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8322"/>
                                        </p:tgtEl>
                                        <p:attrNameLst>
                                          <p:attrName>style.visibility</p:attrName>
                                        </p:attrNameLst>
                                      </p:cBhvr>
                                      <p:to>
                                        <p:strVal val="visible"/>
                                      </p:to>
                                    </p:set>
                                    <p:anim calcmode="lin" valueType="num">
                                      <p:cBhvr additive="base">
                                        <p:cTn id="7" dur="500" fill="hold"/>
                                        <p:tgtEl>
                                          <p:spTgt spid="1208322"/>
                                        </p:tgtEl>
                                        <p:attrNameLst>
                                          <p:attrName>ppt_x</p:attrName>
                                        </p:attrNameLst>
                                      </p:cBhvr>
                                      <p:tavLst>
                                        <p:tav tm="0">
                                          <p:val>
                                            <p:strVal val="0-#ppt_w/2"/>
                                          </p:val>
                                        </p:tav>
                                        <p:tav tm="100000">
                                          <p:val>
                                            <p:strVal val="#ppt_x"/>
                                          </p:val>
                                        </p:tav>
                                      </p:tavLst>
                                    </p:anim>
                                    <p:anim calcmode="lin" valueType="num">
                                      <p:cBhvr additive="base">
                                        <p:cTn id="8" dur="500" fill="hold"/>
                                        <p:tgtEl>
                                          <p:spTgt spid="1208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ChangeArrowheads="1"/>
          </p:cNvSpPr>
          <p:nvPr/>
        </p:nvSpPr>
        <p:spPr bwMode="auto">
          <a:xfrm>
            <a:off x="323852" y="188915"/>
            <a:ext cx="3960813"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8.8.2 </a:t>
            </a:r>
            <a:r>
              <a:rPr kumimoji="1" lang="zh-CN" altLang="en-US" sz="3600" b="1">
                <a:effectLst>
                  <a:outerShdw blurRad="38100" dist="38100" dir="2700000" algn="tl">
                    <a:srgbClr val="C0C0C0"/>
                  </a:outerShdw>
                </a:effectLst>
              </a:rPr>
              <a:t>全局变量</a:t>
            </a:r>
          </a:p>
        </p:txBody>
      </p:sp>
      <p:sp>
        <p:nvSpPr>
          <p:cNvPr id="1209347" name="Text Box 3"/>
          <p:cNvSpPr txBox="1">
            <a:spLocks noChangeArrowheads="1"/>
          </p:cNvSpPr>
          <p:nvPr/>
        </p:nvSpPr>
        <p:spPr bwMode="auto">
          <a:xfrm>
            <a:off x="395288" y="1268413"/>
            <a:ext cx="8355012" cy="3562350"/>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40000"/>
              </a:lnSpc>
              <a:defRPr/>
            </a:pPr>
            <a:r>
              <a:rPr lang="zh-CN" altLang="en-US" sz="3200" b="1"/>
              <a:t>在函数内定义的变量是</a:t>
            </a:r>
            <a:r>
              <a:rPr lang="zh-CN" altLang="en-US" sz="3200" b="1">
                <a:solidFill>
                  <a:srgbClr val="006699"/>
                </a:solidFill>
              </a:rPr>
              <a:t>局部</a:t>
            </a:r>
            <a:r>
              <a:rPr lang="zh-CN" altLang="en-US" sz="3200" b="1">
                <a:solidFill>
                  <a:srgbClr val="CC0000"/>
                </a:solidFill>
              </a:rPr>
              <a:t>变量</a:t>
            </a:r>
            <a:r>
              <a:rPr lang="en-US" altLang="zh-CN" sz="3200" b="1"/>
              <a:t>,</a:t>
            </a:r>
            <a:r>
              <a:rPr lang="zh-CN" altLang="en-US" sz="3200" b="1"/>
              <a:t>而在函数之外定义的变量称为</a:t>
            </a:r>
            <a:r>
              <a:rPr lang="zh-CN" altLang="en-US" sz="3200" b="1">
                <a:solidFill>
                  <a:srgbClr val="CC0000"/>
                </a:solidFill>
              </a:rPr>
              <a:t>外部变量</a:t>
            </a:r>
            <a:r>
              <a:rPr lang="en-US" altLang="zh-CN" sz="3200"/>
              <a:t>,</a:t>
            </a:r>
            <a:r>
              <a:rPr lang="zh-CN" altLang="en-US" sz="3200"/>
              <a:t>外部变量是全局变量</a:t>
            </a:r>
            <a:r>
              <a:rPr lang="en-US" altLang="zh-CN" sz="3200"/>
              <a:t>(</a:t>
            </a:r>
            <a:r>
              <a:rPr lang="zh-CN" altLang="en-US" sz="3200"/>
              <a:t>也称全程变量</a:t>
            </a:r>
            <a:r>
              <a:rPr lang="en-US" altLang="zh-CN" sz="3200"/>
              <a:t>)</a:t>
            </a:r>
            <a:r>
              <a:rPr lang="zh-CN" altLang="en-US" sz="3200"/>
              <a:t>。全局变量可以为本文件中其他函数所共用。它的有效范围为从定义变量的位置开始到本源文件结束。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86</a:t>
            </a:fld>
            <a:endParaRPr lang="zh-CN" altLang="en-US"/>
          </a:p>
        </p:txBody>
      </p:sp>
    </p:spTree>
    <p:extLst>
      <p:ext uri="{BB962C8B-B14F-4D97-AF65-F5344CB8AC3E}">
        <p14:creationId xmlns:p14="http://schemas.microsoft.com/office/powerpoint/2010/main" val="1622900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09346"/>
                                        </p:tgtEl>
                                        <p:attrNameLst>
                                          <p:attrName>style.visibility</p:attrName>
                                        </p:attrNameLst>
                                      </p:cBhvr>
                                      <p:to>
                                        <p:strVal val="visible"/>
                                      </p:to>
                                    </p:set>
                                    <p:anim calcmode="lin" valueType="num">
                                      <p:cBhvr additive="base">
                                        <p:cTn id="7" dur="500" fill="hold"/>
                                        <p:tgtEl>
                                          <p:spTgt spid="1209346"/>
                                        </p:tgtEl>
                                        <p:attrNameLst>
                                          <p:attrName>ppt_x</p:attrName>
                                        </p:attrNameLst>
                                      </p:cBhvr>
                                      <p:tavLst>
                                        <p:tav tm="0">
                                          <p:val>
                                            <p:strVal val="0-#ppt_w/2"/>
                                          </p:val>
                                        </p:tav>
                                        <p:tav tm="100000">
                                          <p:val>
                                            <p:strVal val="#ppt_x"/>
                                          </p:val>
                                        </p:tav>
                                      </p:tavLst>
                                    </p:anim>
                                    <p:anim calcmode="lin" valueType="num">
                                      <p:cBhvr additive="base">
                                        <p:cTn id="8" dur="500" fill="hold"/>
                                        <p:tgtEl>
                                          <p:spTgt spid="1209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09347"/>
                                        </p:tgtEl>
                                        <p:attrNameLst>
                                          <p:attrName>style.visibility</p:attrName>
                                        </p:attrNameLst>
                                      </p:cBhvr>
                                      <p:to>
                                        <p:strVal val="visible"/>
                                      </p:to>
                                    </p:set>
                                    <p:anim calcmode="lin" valueType="num">
                                      <p:cBhvr additive="base">
                                        <p:cTn id="13" dur="500" fill="hold"/>
                                        <p:tgtEl>
                                          <p:spTgt spid="1209347"/>
                                        </p:tgtEl>
                                        <p:attrNameLst>
                                          <p:attrName>ppt_x</p:attrName>
                                        </p:attrNameLst>
                                      </p:cBhvr>
                                      <p:tavLst>
                                        <p:tav tm="0">
                                          <p:val>
                                            <p:strVal val="0-#ppt_w/2"/>
                                          </p:val>
                                        </p:tav>
                                        <p:tav tm="100000">
                                          <p:val>
                                            <p:strVal val="#ppt_x"/>
                                          </p:val>
                                        </p:tav>
                                      </p:tavLst>
                                    </p:anim>
                                    <p:anim calcmode="lin" valueType="num">
                                      <p:cBhvr additive="base">
                                        <p:cTn id="14" dur="500" fill="hold"/>
                                        <p:tgtEl>
                                          <p:spTgt spid="1209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Text Box 2"/>
          <p:cNvSpPr txBox="1">
            <a:spLocks noChangeArrowheads="1"/>
          </p:cNvSpPr>
          <p:nvPr/>
        </p:nvSpPr>
        <p:spPr bwMode="auto">
          <a:xfrm>
            <a:off x="1331913" y="476250"/>
            <a:ext cx="6767512" cy="6127750"/>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a:t>int p=1,q=5;                </a:t>
            </a:r>
            <a:r>
              <a:rPr lang="en-US" altLang="zh-CN" sz="2800" b="1">
                <a:solidFill>
                  <a:srgbClr val="008000"/>
                </a:solidFill>
              </a:rPr>
              <a:t>/* </a:t>
            </a:r>
            <a:r>
              <a:rPr lang="zh-CN" altLang="en-US" sz="2800" b="1">
                <a:solidFill>
                  <a:srgbClr val="008000"/>
                </a:solidFill>
              </a:rPr>
              <a:t>外部变量 *</a:t>
            </a:r>
            <a:r>
              <a:rPr lang="en-US" altLang="zh-CN" sz="2800" b="1">
                <a:solidFill>
                  <a:srgbClr val="008000"/>
                </a:solidFill>
              </a:rPr>
              <a:t>/</a:t>
            </a:r>
          </a:p>
          <a:p>
            <a:pPr algn="l">
              <a:defRPr/>
            </a:pPr>
            <a:r>
              <a:rPr lang="en-US" altLang="zh-CN" sz="2800" b="1"/>
              <a:t>float f1(int a)            </a:t>
            </a:r>
            <a:r>
              <a:rPr lang="en-US" altLang="zh-CN" sz="2800" b="1">
                <a:solidFill>
                  <a:srgbClr val="008000"/>
                </a:solidFill>
              </a:rPr>
              <a:t>/* </a:t>
            </a:r>
            <a:r>
              <a:rPr lang="zh-CN" altLang="en-US" sz="2800" b="1">
                <a:solidFill>
                  <a:srgbClr val="008000"/>
                </a:solidFill>
              </a:rPr>
              <a:t>定义函数</a:t>
            </a:r>
            <a:r>
              <a:rPr lang="en-US" altLang="zh-CN" sz="2800" b="1">
                <a:solidFill>
                  <a:srgbClr val="008000"/>
                </a:solidFill>
              </a:rPr>
              <a:t>f1 */</a:t>
            </a:r>
          </a:p>
          <a:p>
            <a:pPr algn="l">
              <a:defRPr/>
            </a:pPr>
            <a:r>
              <a:rPr lang="en-US" altLang="zh-CN" sz="2800" b="1"/>
              <a:t>{int b,c;</a:t>
            </a:r>
          </a:p>
          <a:p>
            <a:pPr algn="l">
              <a:defRPr/>
            </a:pPr>
            <a:r>
              <a:rPr lang="en-US" altLang="zh-CN" sz="2800" b="1"/>
              <a:t>…</a:t>
            </a:r>
          </a:p>
          <a:p>
            <a:pPr algn="l">
              <a:defRPr/>
            </a:pPr>
            <a:r>
              <a:rPr lang="en-US" altLang="zh-CN" sz="2800" b="1"/>
              <a:t>}</a:t>
            </a:r>
          </a:p>
          <a:p>
            <a:pPr algn="l">
              <a:defRPr/>
            </a:pPr>
            <a:r>
              <a:rPr lang="en-US" altLang="zh-CN" sz="2800" b="1"/>
              <a:t>char c1,c2;                 </a:t>
            </a:r>
            <a:r>
              <a:rPr lang="en-US" altLang="zh-CN" sz="2800" b="1">
                <a:solidFill>
                  <a:srgbClr val="008000"/>
                </a:solidFill>
              </a:rPr>
              <a:t>/* </a:t>
            </a:r>
            <a:r>
              <a:rPr lang="zh-CN" altLang="en-US" sz="2800" b="1">
                <a:solidFill>
                  <a:srgbClr val="008000"/>
                </a:solidFill>
              </a:rPr>
              <a:t>外部变量*</a:t>
            </a:r>
            <a:r>
              <a:rPr lang="en-US" altLang="zh-CN" sz="2800" b="1">
                <a:solidFill>
                  <a:srgbClr val="008000"/>
                </a:solidFill>
              </a:rPr>
              <a:t>/</a:t>
            </a:r>
          </a:p>
          <a:p>
            <a:pPr algn="l">
              <a:defRPr/>
            </a:pPr>
            <a:r>
              <a:rPr lang="en-US" altLang="zh-CN" sz="2800" b="1"/>
              <a:t>char f2 (int x, int y)      </a:t>
            </a:r>
            <a:r>
              <a:rPr lang="en-US" altLang="zh-CN" sz="2800" b="1">
                <a:solidFill>
                  <a:srgbClr val="008000"/>
                </a:solidFill>
              </a:rPr>
              <a:t>/* </a:t>
            </a:r>
            <a:r>
              <a:rPr lang="zh-CN" altLang="en-US" sz="2800" b="1">
                <a:solidFill>
                  <a:srgbClr val="008000"/>
                </a:solidFill>
              </a:rPr>
              <a:t>定义函数</a:t>
            </a:r>
            <a:r>
              <a:rPr lang="en-US" altLang="zh-CN" sz="2800" b="1">
                <a:solidFill>
                  <a:srgbClr val="008000"/>
                </a:solidFill>
              </a:rPr>
              <a:t>f2 */</a:t>
            </a:r>
          </a:p>
          <a:p>
            <a:pPr algn="l">
              <a:defRPr/>
            </a:pPr>
            <a:r>
              <a:rPr lang="en-US" altLang="zh-CN" sz="2800" b="1"/>
              <a:t>{int i,j;                  </a:t>
            </a:r>
            <a:r>
              <a:rPr lang="zh-CN" altLang="en-US" sz="2800" b="1">
                <a:solidFill>
                  <a:srgbClr val="008000"/>
                </a:solidFill>
              </a:rPr>
              <a:t>全局变量</a:t>
            </a:r>
            <a:r>
              <a:rPr lang="en-US" altLang="zh-CN" sz="2800" b="1">
                <a:solidFill>
                  <a:srgbClr val="008000"/>
                </a:solidFill>
              </a:rPr>
              <a:t>p,q</a:t>
            </a:r>
            <a:r>
              <a:rPr lang="zh-CN" altLang="en-US" sz="2800" b="1">
                <a:solidFill>
                  <a:srgbClr val="008000"/>
                </a:solidFill>
              </a:rPr>
              <a:t>的作用范围</a:t>
            </a:r>
          </a:p>
          <a:p>
            <a:pPr algn="l">
              <a:defRPr/>
            </a:pPr>
            <a:r>
              <a:rPr lang="zh-CN" altLang="en-US" sz="2800" b="1"/>
              <a:t>  </a:t>
            </a:r>
            <a:r>
              <a:rPr lang="en-US" altLang="zh-CN" sz="2800" b="1"/>
              <a:t>…                    </a:t>
            </a:r>
            <a:r>
              <a:rPr lang="zh-CN" altLang="en-US" sz="2800" b="1">
                <a:solidFill>
                  <a:srgbClr val="008000"/>
                </a:solidFill>
              </a:rPr>
              <a:t>全局变量</a:t>
            </a:r>
            <a:r>
              <a:rPr lang="en-US" altLang="zh-CN" sz="2800" b="1">
                <a:solidFill>
                  <a:srgbClr val="008000"/>
                </a:solidFill>
              </a:rPr>
              <a:t>c1,c2</a:t>
            </a:r>
            <a:r>
              <a:rPr lang="zh-CN" altLang="en-US" sz="2800" b="1">
                <a:solidFill>
                  <a:srgbClr val="008000"/>
                </a:solidFill>
              </a:rPr>
              <a:t>的作用范围</a:t>
            </a:r>
          </a:p>
          <a:p>
            <a:pPr algn="l">
              <a:defRPr/>
            </a:pPr>
            <a:r>
              <a:rPr lang="en-US" altLang="zh-CN" sz="2800" b="1"/>
              <a:t>}</a:t>
            </a:r>
          </a:p>
          <a:p>
            <a:pPr algn="l">
              <a:defRPr/>
            </a:pPr>
            <a:r>
              <a:rPr lang="en-US" altLang="zh-CN" sz="2800" b="1"/>
              <a:t>void main ( )               </a:t>
            </a:r>
            <a:r>
              <a:rPr lang="en-US" altLang="zh-CN" sz="2800" b="1">
                <a:solidFill>
                  <a:srgbClr val="008000"/>
                </a:solidFill>
              </a:rPr>
              <a:t>/*</a:t>
            </a:r>
            <a:r>
              <a:rPr lang="zh-CN" altLang="en-US" sz="2800" b="1">
                <a:solidFill>
                  <a:srgbClr val="008000"/>
                </a:solidFill>
              </a:rPr>
              <a:t>主函数*</a:t>
            </a:r>
            <a:r>
              <a:rPr lang="en-US" altLang="zh-CN" sz="2800" b="1">
                <a:solidFill>
                  <a:srgbClr val="008000"/>
                </a:solidFill>
              </a:rPr>
              <a:t>/</a:t>
            </a:r>
          </a:p>
          <a:p>
            <a:pPr algn="l">
              <a:defRPr/>
            </a:pPr>
            <a:r>
              <a:rPr lang="en-US" altLang="zh-CN" sz="2800" b="1"/>
              <a:t>{int m,n;</a:t>
            </a:r>
          </a:p>
          <a:p>
            <a:pPr algn="l">
              <a:defRPr/>
            </a:pPr>
            <a:r>
              <a:rPr lang="en-US" altLang="zh-CN" sz="2800" b="1"/>
              <a:t>…</a:t>
            </a:r>
          </a:p>
          <a:p>
            <a:pPr algn="l">
              <a:defRPr/>
            </a:pPr>
            <a:r>
              <a:rPr lang="en-US" altLang="zh-CN" sz="2800" b="1"/>
              <a:t>}</a:t>
            </a:r>
            <a:r>
              <a:rPr lang="en-US" altLang="zh-CN" sz="2800"/>
              <a:t> </a:t>
            </a:r>
            <a:r>
              <a:rPr lang="zh-CN" altLang="en-US" sz="2800" b="1"/>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87</a:t>
            </a:fld>
            <a:endParaRPr lang="zh-CN" altLang="en-US"/>
          </a:p>
        </p:txBody>
      </p:sp>
    </p:spTree>
    <p:extLst>
      <p:ext uri="{BB962C8B-B14F-4D97-AF65-F5344CB8AC3E}">
        <p14:creationId xmlns:p14="http://schemas.microsoft.com/office/powerpoint/2010/main" val="594683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10370"/>
                                        </p:tgtEl>
                                        <p:attrNameLst>
                                          <p:attrName>style.visibility</p:attrName>
                                        </p:attrNameLst>
                                      </p:cBhvr>
                                      <p:to>
                                        <p:strVal val="visible"/>
                                      </p:to>
                                    </p:set>
                                    <p:anim calcmode="lin" valueType="num">
                                      <p:cBhvr additive="base">
                                        <p:cTn id="7" dur="500" fill="hold"/>
                                        <p:tgtEl>
                                          <p:spTgt spid="1210370"/>
                                        </p:tgtEl>
                                        <p:attrNameLst>
                                          <p:attrName>ppt_x</p:attrName>
                                        </p:attrNameLst>
                                      </p:cBhvr>
                                      <p:tavLst>
                                        <p:tav tm="0">
                                          <p:val>
                                            <p:strVal val="0-#ppt_w/2"/>
                                          </p:val>
                                        </p:tav>
                                        <p:tav tm="100000">
                                          <p:val>
                                            <p:strVal val="#ppt_x"/>
                                          </p:val>
                                        </p:tav>
                                      </p:tavLst>
                                    </p:anim>
                                    <p:anim calcmode="lin" valueType="num">
                                      <p:cBhvr additive="base">
                                        <p:cTn id="8" dur="500" fill="hold"/>
                                        <p:tgtEl>
                                          <p:spTgt spid="1210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7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Text Box 2"/>
          <p:cNvSpPr txBox="1">
            <a:spLocks noChangeArrowheads="1"/>
          </p:cNvSpPr>
          <p:nvPr/>
        </p:nvSpPr>
        <p:spPr bwMode="auto">
          <a:xfrm>
            <a:off x="395290" y="260350"/>
            <a:ext cx="8353425" cy="94615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rPr>
              <a:t>例  </a:t>
            </a:r>
            <a:r>
              <a:rPr lang="en-US" altLang="zh-CN" sz="2800" b="1">
                <a:solidFill>
                  <a:schemeClr val="bg1"/>
                </a:solidFill>
              </a:rPr>
              <a:t>8.15 </a:t>
            </a:r>
            <a:r>
              <a:rPr lang="zh-CN" altLang="en-US" sz="2800" b="1">
                <a:solidFill>
                  <a:schemeClr val="bg1"/>
                </a:solidFill>
              </a:rPr>
              <a:t>有一个一维数组，内放１０个学生成绩，写一个函数，求出平均分、最高分和最低分。</a:t>
            </a:r>
            <a:r>
              <a:rPr lang="zh-CN" altLang="en-US" sz="2800">
                <a:solidFill>
                  <a:schemeClr val="bg1"/>
                </a:solidFill>
              </a:rPr>
              <a:t> </a:t>
            </a:r>
          </a:p>
        </p:txBody>
      </p:sp>
      <p:sp>
        <p:nvSpPr>
          <p:cNvPr id="1211395" name="Text Box 3"/>
          <p:cNvSpPr txBox="1">
            <a:spLocks noChangeArrowheads="1"/>
          </p:cNvSpPr>
          <p:nvPr/>
        </p:nvSpPr>
        <p:spPr bwMode="auto">
          <a:xfrm>
            <a:off x="323852" y="1412877"/>
            <a:ext cx="8569325" cy="5273675"/>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a:t>#include &lt;stdio.h&gt;</a:t>
            </a:r>
          </a:p>
          <a:p>
            <a:pPr algn="l">
              <a:defRPr/>
            </a:pPr>
            <a:r>
              <a:rPr lang="en-US" altLang="zh-CN" sz="2800" b="1"/>
              <a:t>float   Max</a:t>
            </a:r>
            <a:r>
              <a:rPr lang="zh-CN" altLang="en-US" sz="2800" b="1"/>
              <a:t>＝０，</a:t>
            </a:r>
            <a:r>
              <a:rPr lang="en-US" altLang="zh-CN" sz="2800" b="1"/>
              <a:t>Min</a:t>
            </a:r>
            <a:r>
              <a:rPr lang="zh-CN" altLang="en-US" sz="2800" b="1"/>
              <a:t>＝０；    </a:t>
            </a:r>
            <a:r>
              <a:rPr lang="zh-CN" altLang="en-US" sz="2800" b="1">
                <a:solidFill>
                  <a:srgbClr val="008000"/>
                </a:solidFill>
              </a:rPr>
              <a:t>／*全局变量*／</a:t>
            </a:r>
          </a:p>
          <a:p>
            <a:pPr algn="l">
              <a:defRPr/>
            </a:pPr>
            <a:r>
              <a:rPr lang="en-US" altLang="zh-CN" sz="2800" b="1"/>
              <a:t>void  </a:t>
            </a:r>
            <a:r>
              <a:rPr lang="en-US" altLang="zh-CN" sz="2800" b="1">
                <a:solidFill>
                  <a:srgbClr val="CC0000"/>
                </a:solidFill>
              </a:rPr>
              <a:t>main</a:t>
            </a:r>
            <a:r>
              <a:rPr lang="zh-CN" altLang="en-US" sz="2800" b="1"/>
              <a:t>（）</a:t>
            </a:r>
          </a:p>
          <a:p>
            <a:pPr algn="l">
              <a:defRPr/>
            </a:pPr>
            <a:r>
              <a:rPr lang="zh-CN" altLang="en-US" sz="2800" b="1"/>
              <a:t>｛   </a:t>
            </a:r>
            <a:r>
              <a:rPr lang="en-US" altLang="zh-CN" sz="2800" b="1"/>
              <a:t>float   </a:t>
            </a:r>
            <a:r>
              <a:rPr lang="en-US" altLang="zh-CN" sz="2800" b="1">
                <a:solidFill>
                  <a:srgbClr val="006699"/>
                </a:solidFill>
              </a:rPr>
              <a:t>average</a:t>
            </a:r>
            <a:r>
              <a:rPr lang="zh-CN" altLang="en-US" sz="2800" b="1"/>
              <a:t>（</a:t>
            </a:r>
            <a:r>
              <a:rPr lang="en-US" altLang="zh-CN" sz="2800" b="1"/>
              <a:t>float array</a:t>
            </a:r>
            <a:r>
              <a:rPr lang="zh-CN" altLang="en-US" sz="2800" b="1"/>
              <a:t>［ ］，</a:t>
            </a:r>
            <a:r>
              <a:rPr lang="en-US" altLang="zh-CN" sz="2800" b="1"/>
              <a:t>int n</a:t>
            </a:r>
            <a:r>
              <a:rPr lang="zh-CN" altLang="en-US" sz="2800" b="1"/>
              <a:t>）</a:t>
            </a:r>
            <a:r>
              <a:rPr lang="en-US" altLang="zh-CN" sz="2800" b="1"/>
              <a:t>;</a:t>
            </a:r>
          </a:p>
          <a:p>
            <a:pPr algn="l">
              <a:defRPr/>
            </a:pPr>
            <a:r>
              <a:rPr lang="en-US" altLang="zh-CN" sz="2800" b="1"/>
              <a:t>       float   ave</a:t>
            </a:r>
            <a:r>
              <a:rPr lang="zh-CN" altLang="en-US" sz="2800" b="1"/>
              <a:t>，</a:t>
            </a:r>
            <a:r>
              <a:rPr lang="en-US" altLang="zh-CN" sz="2800" b="1"/>
              <a:t>score[10]</a:t>
            </a:r>
            <a:r>
              <a:rPr lang="zh-CN" altLang="en-US" sz="2800" b="1"/>
              <a:t>；</a:t>
            </a:r>
          </a:p>
          <a:p>
            <a:pPr algn="l">
              <a:defRPr/>
            </a:pPr>
            <a:r>
              <a:rPr lang="zh-CN" altLang="en-US" sz="2800" b="1"/>
              <a:t>       </a:t>
            </a:r>
            <a:r>
              <a:rPr lang="en-US" altLang="zh-CN" sz="2800" b="1"/>
              <a:t>int </a:t>
            </a:r>
            <a:r>
              <a:rPr lang="zh-CN" altLang="en-US" sz="2800" b="1"/>
              <a:t>ｉ；</a:t>
            </a:r>
          </a:p>
          <a:p>
            <a:pPr algn="l">
              <a:defRPr/>
            </a:pPr>
            <a:r>
              <a:rPr lang="zh-CN" altLang="en-US" sz="2800" b="1"/>
              <a:t>　   </a:t>
            </a:r>
            <a:r>
              <a:rPr lang="en-US" altLang="zh-CN" sz="2800" b="1"/>
              <a:t>for</a:t>
            </a:r>
            <a:r>
              <a:rPr lang="zh-CN" altLang="en-US" sz="2800" b="1"/>
              <a:t>（ｉ＝０；ｉ＜１０；ｉ＋＋）</a:t>
            </a:r>
          </a:p>
          <a:p>
            <a:pPr algn="l">
              <a:defRPr/>
            </a:pPr>
            <a:r>
              <a:rPr lang="zh-CN" altLang="en-US" sz="2800" b="1"/>
              <a:t>　     </a:t>
            </a:r>
            <a:r>
              <a:rPr lang="en-US" altLang="zh-CN" sz="2800" b="1"/>
              <a:t>scanf</a:t>
            </a:r>
            <a:r>
              <a:rPr lang="zh-CN" altLang="en-US" sz="2800" b="1"/>
              <a:t>（</a:t>
            </a:r>
            <a:r>
              <a:rPr lang="en-US" altLang="zh-CN" sz="2800" b="1"/>
              <a:t>″</a:t>
            </a:r>
            <a:r>
              <a:rPr lang="zh-CN" altLang="en-US" sz="2800" b="1"/>
              <a:t>％ｆ</a:t>
            </a:r>
            <a:r>
              <a:rPr lang="en-US" altLang="zh-CN" sz="2800" b="1"/>
              <a:t>″</a:t>
            </a:r>
            <a:r>
              <a:rPr lang="zh-CN" altLang="en-US" sz="2800" b="1"/>
              <a:t>，＆ｓｃｏｒｅ［ｉ］）；</a:t>
            </a:r>
          </a:p>
          <a:p>
            <a:pPr algn="l">
              <a:defRPr/>
            </a:pPr>
            <a:r>
              <a:rPr lang="zh-CN" altLang="en-US" sz="2800" b="1"/>
              <a:t>       </a:t>
            </a:r>
            <a:r>
              <a:rPr lang="en-US" altLang="zh-CN" sz="2800" b="1"/>
              <a:t>ave=</a:t>
            </a:r>
            <a:r>
              <a:rPr lang="en-US" altLang="zh-CN" sz="2800"/>
              <a:t> </a:t>
            </a:r>
            <a:r>
              <a:rPr lang="en-US" altLang="zh-CN" sz="2800" b="1">
                <a:solidFill>
                  <a:srgbClr val="006699"/>
                </a:solidFill>
              </a:rPr>
              <a:t>average</a:t>
            </a:r>
            <a:r>
              <a:rPr lang="zh-CN" altLang="en-US" sz="2800" b="1"/>
              <a:t>（ｓｃｏｒｅ，１０）；</a:t>
            </a:r>
          </a:p>
          <a:p>
            <a:pPr algn="l">
              <a:defRPr/>
            </a:pPr>
            <a:r>
              <a:rPr lang="zh-CN" altLang="en-US" sz="2800" b="1"/>
              <a:t>　   </a:t>
            </a:r>
            <a:r>
              <a:rPr lang="en-US" altLang="zh-CN" sz="2800" b="1"/>
              <a:t>printf(“max=%6.2f</a:t>
            </a:r>
            <a:r>
              <a:rPr lang="zh-CN" altLang="en-US" sz="2800" b="1"/>
              <a:t>＼</a:t>
            </a:r>
            <a:r>
              <a:rPr lang="en-US" altLang="zh-CN" sz="2800" b="1"/>
              <a:t>nmin=%6.2f</a:t>
            </a:r>
            <a:r>
              <a:rPr lang="zh-CN" altLang="en-US" sz="2800" b="1"/>
              <a:t>＼</a:t>
            </a:r>
            <a:r>
              <a:rPr lang="en-US" altLang="zh-CN" sz="2800" b="1"/>
              <a:t>n</a:t>
            </a:r>
          </a:p>
          <a:p>
            <a:pPr algn="l">
              <a:defRPr/>
            </a:pPr>
            <a:r>
              <a:rPr lang="en-US" altLang="zh-CN" sz="2800" b="1"/>
              <a:t>                  average=%6.2f</a:t>
            </a:r>
            <a:r>
              <a:rPr lang="zh-CN" altLang="en-US" sz="2800" b="1"/>
              <a:t>＼</a:t>
            </a:r>
            <a:r>
              <a:rPr lang="en-US" altLang="zh-CN" sz="2800" b="1"/>
              <a:t>n“</a:t>
            </a:r>
            <a:r>
              <a:rPr lang="zh-CN" altLang="en-US" sz="2800" b="1"/>
              <a:t>，</a:t>
            </a:r>
            <a:r>
              <a:rPr lang="en-US" altLang="zh-CN" sz="2800" b="1"/>
              <a:t>Max</a:t>
            </a:r>
            <a:r>
              <a:rPr lang="zh-CN" altLang="en-US" sz="2800" b="1"/>
              <a:t>，</a:t>
            </a:r>
            <a:r>
              <a:rPr lang="en-US" altLang="zh-CN" sz="2800" b="1"/>
              <a:t>Min</a:t>
            </a:r>
            <a:r>
              <a:rPr lang="zh-CN" altLang="en-US" sz="2800" b="1"/>
              <a:t>，</a:t>
            </a:r>
            <a:r>
              <a:rPr lang="en-US" altLang="zh-CN" sz="2800" b="1"/>
              <a:t>ave)</a:t>
            </a:r>
            <a:r>
              <a:rPr lang="zh-CN" altLang="en-US" sz="2800" b="1"/>
              <a:t>；</a:t>
            </a:r>
          </a:p>
          <a:p>
            <a:pPr algn="l">
              <a:defRPr/>
            </a:pPr>
            <a:r>
              <a:rPr lang="zh-CN" altLang="en-US" sz="2800" b="1"/>
              <a:t>  </a:t>
            </a:r>
            <a:r>
              <a:rPr lang="en-US" altLang="zh-CN" sz="2800" b="1"/>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88</a:t>
            </a:fld>
            <a:endParaRPr lang="zh-CN" altLang="en-US"/>
          </a:p>
        </p:txBody>
      </p:sp>
    </p:spTree>
    <p:extLst>
      <p:ext uri="{BB962C8B-B14F-4D97-AF65-F5344CB8AC3E}">
        <p14:creationId xmlns:p14="http://schemas.microsoft.com/office/powerpoint/2010/main" val="290908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11394"/>
                                        </p:tgtEl>
                                        <p:attrNameLst>
                                          <p:attrName>style.visibility</p:attrName>
                                        </p:attrNameLst>
                                      </p:cBhvr>
                                      <p:to>
                                        <p:strVal val="visible"/>
                                      </p:to>
                                    </p:set>
                                    <p:anim calcmode="lin" valueType="num">
                                      <p:cBhvr additive="base">
                                        <p:cTn id="7" dur="500" fill="hold"/>
                                        <p:tgtEl>
                                          <p:spTgt spid="1211394"/>
                                        </p:tgtEl>
                                        <p:attrNameLst>
                                          <p:attrName>ppt_x</p:attrName>
                                        </p:attrNameLst>
                                      </p:cBhvr>
                                      <p:tavLst>
                                        <p:tav tm="0">
                                          <p:val>
                                            <p:strVal val="0-#ppt_w/2"/>
                                          </p:val>
                                        </p:tav>
                                        <p:tav tm="100000">
                                          <p:val>
                                            <p:strVal val="#ppt_x"/>
                                          </p:val>
                                        </p:tav>
                                      </p:tavLst>
                                    </p:anim>
                                    <p:anim calcmode="lin" valueType="num">
                                      <p:cBhvr additive="base">
                                        <p:cTn id="8" dur="500" fill="hold"/>
                                        <p:tgtEl>
                                          <p:spTgt spid="1211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1395"/>
                                        </p:tgtEl>
                                        <p:attrNameLst>
                                          <p:attrName>style.visibility</p:attrName>
                                        </p:attrNameLst>
                                      </p:cBhvr>
                                      <p:to>
                                        <p:strVal val="visible"/>
                                      </p:to>
                                    </p:set>
                                    <p:anim calcmode="lin" valueType="num">
                                      <p:cBhvr additive="base">
                                        <p:cTn id="13" dur="500" fill="hold"/>
                                        <p:tgtEl>
                                          <p:spTgt spid="1211395"/>
                                        </p:tgtEl>
                                        <p:attrNameLst>
                                          <p:attrName>ppt_x</p:attrName>
                                        </p:attrNameLst>
                                      </p:cBhvr>
                                      <p:tavLst>
                                        <p:tav tm="0">
                                          <p:val>
                                            <p:strVal val="0-#ppt_w/2"/>
                                          </p:val>
                                        </p:tav>
                                        <p:tav tm="100000">
                                          <p:val>
                                            <p:strVal val="#ppt_x"/>
                                          </p:val>
                                        </p:tav>
                                      </p:tavLst>
                                    </p:anim>
                                    <p:anim calcmode="lin" valueType="num">
                                      <p:cBhvr additive="base">
                                        <p:cTn id="14" dur="500" fill="hold"/>
                                        <p:tgtEl>
                                          <p:spTgt spid="1211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4" grpId="0" animBg="1"/>
      <p:bldP spid="121139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Text Box 2"/>
          <p:cNvSpPr txBox="1">
            <a:spLocks noChangeArrowheads="1"/>
          </p:cNvSpPr>
          <p:nvPr/>
        </p:nvSpPr>
        <p:spPr bwMode="auto">
          <a:xfrm>
            <a:off x="179390" y="188913"/>
            <a:ext cx="8713787" cy="5700712"/>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a:t>float </a:t>
            </a:r>
            <a:r>
              <a:rPr lang="en-US" altLang="zh-CN" sz="2800" b="1">
                <a:solidFill>
                  <a:srgbClr val="006699"/>
                </a:solidFill>
              </a:rPr>
              <a:t>average</a:t>
            </a:r>
            <a:r>
              <a:rPr lang="zh-CN" altLang="en-US" sz="2800" b="1"/>
              <a:t>（</a:t>
            </a:r>
            <a:r>
              <a:rPr lang="en-US" altLang="zh-CN" sz="2800" b="1"/>
              <a:t>float array</a:t>
            </a:r>
            <a:r>
              <a:rPr lang="zh-CN" altLang="en-US" sz="2800" b="1"/>
              <a:t>［ ］，</a:t>
            </a:r>
            <a:r>
              <a:rPr lang="en-US" altLang="zh-CN" sz="2800" b="1"/>
              <a:t>int n</a:t>
            </a:r>
            <a:r>
              <a:rPr lang="zh-CN" altLang="en-US" sz="2800" b="1"/>
              <a:t>） </a:t>
            </a:r>
          </a:p>
          <a:p>
            <a:pPr algn="l">
              <a:defRPr/>
            </a:pPr>
            <a:r>
              <a:rPr lang="zh-CN" altLang="en-US" sz="2800" b="1"/>
              <a:t>                                     </a:t>
            </a:r>
            <a:r>
              <a:rPr lang="zh-CN" altLang="en-US" sz="2800" b="1">
                <a:solidFill>
                  <a:srgbClr val="008000"/>
                </a:solidFill>
              </a:rPr>
              <a:t>／*  定义函数，形参为数组 *</a:t>
            </a:r>
            <a:r>
              <a:rPr lang="en-US" altLang="zh-CN" sz="2800" b="1">
                <a:solidFill>
                  <a:srgbClr val="008000"/>
                </a:solidFill>
              </a:rPr>
              <a:t>/</a:t>
            </a:r>
          </a:p>
          <a:p>
            <a:pPr algn="l">
              <a:defRPr/>
            </a:pPr>
            <a:r>
              <a:rPr lang="zh-CN" altLang="en-US" sz="2800" b="1">
                <a:solidFill>
                  <a:srgbClr val="006699"/>
                </a:solidFill>
              </a:rPr>
              <a:t>｛</a:t>
            </a:r>
            <a:r>
              <a:rPr lang="zh-CN" altLang="en-US" sz="2800" b="1"/>
              <a:t> </a:t>
            </a:r>
            <a:r>
              <a:rPr lang="en-US" altLang="zh-CN" sz="2800" b="1"/>
              <a:t>int </a:t>
            </a:r>
            <a:r>
              <a:rPr lang="zh-CN" altLang="en-US" sz="2800" b="1"/>
              <a:t>ｉ；</a:t>
            </a:r>
          </a:p>
          <a:p>
            <a:pPr algn="l">
              <a:defRPr/>
            </a:pPr>
            <a:r>
              <a:rPr lang="zh-CN" altLang="en-US" sz="2800" b="1"/>
              <a:t>     </a:t>
            </a:r>
            <a:r>
              <a:rPr lang="en-US" altLang="zh-CN" sz="2800" b="1"/>
              <a:t>float   aver</a:t>
            </a:r>
            <a:r>
              <a:rPr lang="zh-CN" altLang="en-US" sz="2800" b="1"/>
              <a:t>，</a:t>
            </a:r>
            <a:r>
              <a:rPr lang="en-US" altLang="zh-CN" sz="2800" b="1"/>
              <a:t>sum=array</a:t>
            </a:r>
            <a:r>
              <a:rPr lang="zh-CN" altLang="en-US" sz="2800" b="1"/>
              <a:t>［０］；</a:t>
            </a:r>
          </a:p>
          <a:p>
            <a:pPr algn="l">
              <a:defRPr/>
            </a:pPr>
            <a:r>
              <a:rPr lang="zh-CN" altLang="en-US" sz="2800" b="1"/>
              <a:t>     </a:t>
            </a:r>
            <a:r>
              <a:rPr lang="en-US" altLang="zh-CN" sz="2800" b="1"/>
              <a:t>Max=Min=array</a:t>
            </a:r>
            <a:r>
              <a:rPr lang="zh-CN" altLang="en-US" sz="2800" b="1"/>
              <a:t>［０］；</a:t>
            </a:r>
          </a:p>
          <a:p>
            <a:pPr algn="l">
              <a:defRPr/>
            </a:pPr>
            <a:r>
              <a:rPr lang="zh-CN" altLang="en-US" sz="2800" b="1"/>
              <a:t>     </a:t>
            </a:r>
            <a:r>
              <a:rPr lang="en-US" altLang="zh-CN" sz="2800" b="1"/>
              <a:t>for</a:t>
            </a:r>
            <a:r>
              <a:rPr lang="zh-CN" altLang="en-US" sz="2800" b="1"/>
              <a:t>（ｉ</a:t>
            </a:r>
            <a:r>
              <a:rPr lang="en-US" altLang="zh-CN" sz="2800" b="1"/>
              <a:t>=</a:t>
            </a:r>
            <a:r>
              <a:rPr lang="zh-CN" altLang="en-US" sz="2800" b="1"/>
              <a:t>１；ｉ＜ｎ；ｉ＋＋）</a:t>
            </a:r>
          </a:p>
          <a:p>
            <a:pPr algn="l">
              <a:defRPr/>
            </a:pPr>
            <a:r>
              <a:rPr lang="zh-CN" altLang="en-US" sz="2800" b="1"/>
              <a:t>｛  </a:t>
            </a:r>
            <a:r>
              <a:rPr lang="en-US" altLang="zh-CN" sz="2800" b="1"/>
              <a:t>if</a:t>
            </a:r>
            <a:r>
              <a:rPr lang="zh-CN" altLang="en-US" sz="2800" b="1"/>
              <a:t>（</a:t>
            </a:r>
            <a:r>
              <a:rPr lang="en-US" altLang="zh-CN" sz="2800" b="1"/>
              <a:t>array</a:t>
            </a:r>
            <a:r>
              <a:rPr lang="zh-CN" altLang="en-US" sz="2800" b="1"/>
              <a:t>［ｉ］＞</a:t>
            </a:r>
            <a:r>
              <a:rPr lang="en-US" altLang="zh-CN" sz="2800" b="1"/>
              <a:t>Max</a:t>
            </a:r>
            <a:r>
              <a:rPr lang="zh-CN" altLang="en-US" sz="2800" b="1"/>
              <a:t>）</a:t>
            </a:r>
            <a:r>
              <a:rPr lang="en-US" altLang="zh-CN" sz="2800" b="1"/>
              <a:t>Max</a:t>
            </a:r>
            <a:r>
              <a:rPr lang="zh-CN" altLang="en-US" sz="2800" b="1"/>
              <a:t>＝</a:t>
            </a:r>
            <a:r>
              <a:rPr lang="en-US" altLang="zh-CN" sz="2800" b="1"/>
              <a:t>array</a:t>
            </a:r>
            <a:r>
              <a:rPr lang="zh-CN" altLang="en-US" sz="2800" b="1"/>
              <a:t>［ｉ］；</a:t>
            </a:r>
          </a:p>
          <a:p>
            <a:pPr algn="l">
              <a:defRPr/>
            </a:pPr>
            <a:r>
              <a:rPr lang="zh-CN" altLang="en-US" sz="2800" b="1"/>
              <a:t>　 </a:t>
            </a:r>
            <a:r>
              <a:rPr lang="en-US" altLang="zh-CN" sz="2800" b="1"/>
              <a:t>else  if</a:t>
            </a:r>
            <a:r>
              <a:rPr lang="zh-CN" altLang="en-US" sz="2800" b="1"/>
              <a:t>（</a:t>
            </a:r>
            <a:r>
              <a:rPr lang="en-US" altLang="zh-CN" sz="2800" b="1"/>
              <a:t>array</a:t>
            </a:r>
            <a:r>
              <a:rPr lang="zh-CN" altLang="en-US" sz="2800" b="1"/>
              <a:t>［ｉ］＜</a:t>
            </a:r>
            <a:r>
              <a:rPr lang="en-US" altLang="zh-CN" sz="2800" b="1"/>
              <a:t>Min</a:t>
            </a:r>
            <a:r>
              <a:rPr lang="zh-CN" altLang="en-US" sz="2800" b="1"/>
              <a:t>）</a:t>
            </a:r>
            <a:r>
              <a:rPr lang="en-US" altLang="zh-CN" sz="2800" b="1"/>
              <a:t>Min</a:t>
            </a:r>
            <a:r>
              <a:rPr lang="zh-CN" altLang="en-US" sz="2800" b="1"/>
              <a:t>＝ </a:t>
            </a:r>
            <a:r>
              <a:rPr lang="en-US" altLang="zh-CN" sz="2800" b="1"/>
              <a:t>array</a:t>
            </a:r>
            <a:r>
              <a:rPr lang="zh-CN" altLang="en-US" sz="2800" b="1"/>
              <a:t>［ｉ］；</a:t>
            </a:r>
          </a:p>
          <a:p>
            <a:pPr algn="l">
              <a:defRPr/>
            </a:pPr>
            <a:r>
              <a:rPr lang="zh-CN" altLang="en-US" sz="2800" b="1"/>
              <a:t>     　</a:t>
            </a:r>
            <a:r>
              <a:rPr lang="en-US" altLang="zh-CN" sz="2800" b="1"/>
              <a:t>sum=sum+array</a:t>
            </a:r>
            <a:r>
              <a:rPr lang="zh-CN" altLang="en-US" sz="2800" b="1"/>
              <a:t>［ｉ］；</a:t>
            </a:r>
          </a:p>
          <a:p>
            <a:pPr algn="l">
              <a:defRPr/>
            </a:pPr>
            <a:r>
              <a:rPr lang="zh-CN" altLang="en-US" sz="2800" b="1"/>
              <a:t>　 ｝</a:t>
            </a:r>
          </a:p>
          <a:p>
            <a:pPr algn="l">
              <a:defRPr/>
            </a:pPr>
            <a:r>
              <a:rPr lang="zh-CN" altLang="en-US" sz="2800" b="1"/>
              <a:t>    </a:t>
            </a:r>
            <a:r>
              <a:rPr lang="en-US" altLang="zh-CN" sz="2800" b="1"/>
              <a:t>aver</a:t>
            </a:r>
            <a:r>
              <a:rPr lang="zh-CN" altLang="en-US" sz="2800" b="1"/>
              <a:t>＝ｓｕｍ／ｎ；</a:t>
            </a:r>
          </a:p>
          <a:p>
            <a:pPr algn="l">
              <a:defRPr/>
            </a:pPr>
            <a:r>
              <a:rPr lang="zh-CN" altLang="en-US" sz="2800" b="1"/>
              <a:t>    </a:t>
            </a:r>
            <a:r>
              <a:rPr lang="en-US" altLang="zh-CN" sz="2800" b="1"/>
              <a:t>return</a:t>
            </a:r>
            <a:r>
              <a:rPr lang="zh-CN" altLang="en-US" sz="2800" b="1"/>
              <a:t>（ａｖｅｒ）；</a:t>
            </a:r>
          </a:p>
          <a:p>
            <a:pPr algn="l">
              <a:defRPr/>
            </a:pPr>
            <a:r>
              <a:rPr lang="zh-CN" altLang="en-US" sz="2800" b="1">
                <a:solidFill>
                  <a:srgbClr val="006699"/>
                </a:solidFill>
              </a:rPr>
              <a:t>｝</a:t>
            </a:r>
            <a:r>
              <a:rPr lang="zh-CN" altLang="en-US" sz="2800"/>
              <a:t> </a:t>
            </a:r>
          </a:p>
        </p:txBody>
      </p:sp>
      <p:sp>
        <p:nvSpPr>
          <p:cNvPr id="1212419" name="Text Box 3"/>
          <p:cNvSpPr txBox="1">
            <a:spLocks noChangeArrowheads="1"/>
          </p:cNvSpPr>
          <p:nvPr/>
        </p:nvSpPr>
        <p:spPr bwMode="auto">
          <a:xfrm>
            <a:off x="2339977" y="4005263"/>
            <a:ext cx="6696075" cy="2692400"/>
          </a:xfrm>
          <a:prstGeom prst="rect">
            <a:avLst/>
          </a:prstGeom>
          <a:solidFill>
            <a:srgbClr val="EDFFED"/>
          </a:solidFill>
          <a:ln w="38100">
            <a:solidFill>
              <a:srgbClr val="000080"/>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t>运行情况如下：</a:t>
            </a:r>
            <a:endParaRPr lang="zh-CN" altLang="en-US" sz="2800" b="1" u="sng"/>
          </a:p>
          <a:p>
            <a:pPr algn="l" eaLnBrk="1" hangingPunct="1"/>
            <a:r>
              <a:rPr lang="zh-CN" altLang="en-US" sz="2800" b="1" u="sng"/>
              <a:t>９９ ４５ ７８ ９７ １００ ６７．５ ８９ ９２ ６６ ４３</a:t>
            </a:r>
            <a:r>
              <a:rPr lang="zh-CN" altLang="en-US" sz="2800" b="1"/>
              <a:t>↙</a:t>
            </a:r>
          </a:p>
          <a:p>
            <a:pPr algn="l" eaLnBrk="1" hangingPunct="1"/>
            <a:r>
              <a:rPr lang="zh-CN" altLang="en-US" sz="2800" b="1"/>
              <a:t>    ｍａｘ＝１００．００</a:t>
            </a:r>
          </a:p>
          <a:p>
            <a:pPr algn="l" eaLnBrk="1" hangingPunct="1"/>
            <a:r>
              <a:rPr lang="zh-CN" altLang="en-US" sz="2800" b="1"/>
              <a:t>    ｍｉｎ＝４３．００</a:t>
            </a:r>
          </a:p>
          <a:p>
            <a:pPr algn="l" eaLnBrk="1" hangingPunct="1"/>
            <a:r>
              <a:rPr lang="zh-CN" altLang="en-US" sz="2800" b="1"/>
              <a:t>ａｖｅｒａｇｅ＝７７．６５</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89</a:t>
            </a:fld>
            <a:endParaRPr lang="zh-CN" altLang="en-US"/>
          </a:p>
        </p:txBody>
      </p:sp>
    </p:spTree>
    <p:extLst>
      <p:ext uri="{BB962C8B-B14F-4D97-AF65-F5344CB8AC3E}">
        <p14:creationId xmlns:p14="http://schemas.microsoft.com/office/powerpoint/2010/main" val="485515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12418"/>
                                        </p:tgtEl>
                                        <p:attrNameLst>
                                          <p:attrName>style.visibility</p:attrName>
                                        </p:attrNameLst>
                                      </p:cBhvr>
                                      <p:to>
                                        <p:strVal val="visible"/>
                                      </p:to>
                                    </p:set>
                                    <p:anim calcmode="lin" valueType="num">
                                      <p:cBhvr additive="base">
                                        <p:cTn id="7" dur="500" fill="hold"/>
                                        <p:tgtEl>
                                          <p:spTgt spid="1212418"/>
                                        </p:tgtEl>
                                        <p:attrNameLst>
                                          <p:attrName>ppt_x</p:attrName>
                                        </p:attrNameLst>
                                      </p:cBhvr>
                                      <p:tavLst>
                                        <p:tav tm="0">
                                          <p:val>
                                            <p:strVal val="0-#ppt_w/2"/>
                                          </p:val>
                                        </p:tav>
                                        <p:tav tm="100000">
                                          <p:val>
                                            <p:strVal val="#ppt_x"/>
                                          </p:val>
                                        </p:tav>
                                      </p:tavLst>
                                    </p:anim>
                                    <p:anim calcmode="lin" valueType="num">
                                      <p:cBhvr additive="base">
                                        <p:cTn id="8" dur="500" fill="hold"/>
                                        <p:tgtEl>
                                          <p:spTgt spid="1212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12419"/>
                                        </p:tgtEl>
                                        <p:attrNameLst>
                                          <p:attrName>style.visibility</p:attrName>
                                        </p:attrNameLst>
                                      </p:cBhvr>
                                      <p:to>
                                        <p:strVal val="visible"/>
                                      </p:to>
                                    </p:set>
                                    <p:anim calcmode="lin" valueType="num">
                                      <p:cBhvr additive="base">
                                        <p:cTn id="13" dur="500" fill="hold"/>
                                        <p:tgtEl>
                                          <p:spTgt spid="1212419"/>
                                        </p:tgtEl>
                                        <p:attrNameLst>
                                          <p:attrName>ppt_x</p:attrName>
                                        </p:attrNameLst>
                                      </p:cBhvr>
                                      <p:tavLst>
                                        <p:tav tm="0">
                                          <p:val>
                                            <p:strVal val="1+#ppt_w/2"/>
                                          </p:val>
                                        </p:tav>
                                        <p:tav tm="100000">
                                          <p:val>
                                            <p:strVal val="#ppt_x"/>
                                          </p:val>
                                        </p:tav>
                                      </p:tavLst>
                                    </p:anim>
                                    <p:anim calcmode="lin" valueType="num">
                                      <p:cBhvr additive="base">
                                        <p:cTn id="14" dur="500" fill="hold"/>
                                        <p:tgtEl>
                                          <p:spTgt spid="1212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18" grpId="0" animBg="1"/>
      <p:bldP spid="121241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Text Box 2"/>
          <p:cNvSpPr txBox="1">
            <a:spLocks noChangeArrowheads="1"/>
          </p:cNvSpPr>
          <p:nvPr/>
        </p:nvSpPr>
        <p:spPr bwMode="auto">
          <a:xfrm>
            <a:off x="457200" y="727077"/>
            <a:ext cx="8229600" cy="4987925"/>
          </a:xfrm>
          <a:prstGeom prst="rect">
            <a:avLst/>
          </a:prstGeom>
          <a:solidFill>
            <a:schemeClr val="bg1"/>
          </a:solidFill>
          <a:ln w="28575">
            <a:solidFill>
              <a:schemeClr val="accent2"/>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pPr>
            <a:r>
              <a:rPr kumimoji="1" lang="zh-CN" altLang="en-US" sz="3200" b="1">
                <a:solidFill>
                  <a:srgbClr val="CC0000"/>
                </a:solidFill>
                <a:latin typeface="宋体" panose="02010600030101010101" pitchFamily="2" charset="-122"/>
              </a:rPr>
              <a:t>（</a:t>
            </a:r>
            <a:r>
              <a:rPr kumimoji="1" lang="en-US" altLang="zh-CN" sz="3200" b="1">
                <a:solidFill>
                  <a:srgbClr val="CC0000"/>
                </a:solidFill>
                <a:latin typeface="宋体" panose="02010600030101010101" pitchFamily="2" charset="-122"/>
              </a:rPr>
              <a:t>5</a:t>
            </a:r>
            <a:r>
              <a:rPr kumimoji="1" lang="zh-CN" altLang="en-US" sz="3200" b="1">
                <a:solidFill>
                  <a:srgbClr val="CC0000"/>
                </a:solidFill>
                <a:latin typeface="宋体" panose="02010600030101010101" pitchFamily="2" charset="-122"/>
              </a:rPr>
              <a:t>）</a:t>
            </a:r>
            <a:r>
              <a:rPr kumimoji="1" lang="zh-CN" altLang="en-US" sz="3200">
                <a:latin typeface="宋体" panose="02010600030101010101" pitchFamily="2" charset="-122"/>
              </a:rPr>
              <a:t>从用户使用的角度看，函数有两种： </a:t>
            </a:r>
          </a:p>
          <a:p>
            <a:pPr algn="just">
              <a:lnSpc>
                <a:spcPct val="120000"/>
              </a:lnSpc>
              <a:spcBef>
                <a:spcPct val="20000"/>
              </a:spcBef>
            </a:pPr>
            <a:r>
              <a:rPr kumimoji="1" lang="zh-CN" altLang="en-US" sz="3200">
                <a:latin typeface="宋体" panose="02010600030101010101" pitchFamily="2" charset="-122"/>
              </a:rPr>
              <a:t>①</a:t>
            </a:r>
            <a:r>
              <a:rPr kumimoji="1" lang="zh-CN" altLang="en-US" sz="3200">
                <a:cs typeface="Times New Roman" panose="02020603050405020304" pitchFamily="18" charset="0"/>
              </a:rPr>
              <a:t> </a:t>
            </a:r>
            <a:r>
              <a:rPr kumimoji="1" lang="zh-CN" altLang="en-US" sz="3200" b="1">
                <a:latin typeface="宋体" panose="02010600030101010101" pitchFamily="2" charset="-122"/>
              </a:rPr>
              <a:t>标准函数</a:t>
            </a:r>
            <a:r>
              <a:rPr kumimoji="1" lang="zh-CN" altLang="en-US" sz="3200">
                <a:latin typeface="宋体" panose="02010600030101010101" pitchFamily="2" charset="-122"/>
              </a:rPr>
              <a:t>，即库函数。这是由系统提供的，用户不必自己定义这些函数，可以直接使用它们。应该说明，不同的</a:t>
            </a:r>
            <a:r>
              <a:rPr kumimoji="1" lang="en-US" altLang="zh-CN" sz="3200">
                <a:cs typeface="Times New Roman" panose="02020603050405020304" pitchFamily="18" charset="0"/>
              </a:rPr>
              <a:t>C</a:t>
            </a:r>
            <a:r>
              <a:rPr kumimoji="1" lang="zh-CN" altLang="en-US" sz="3200">
                <a:latin typeface="宋体" panose="02010600030101010101" pitchFamily="2" charset="-122"/>
              </a:rPr>
              <a:t>系统提供的库函数的数量和功能会有一些不同，当然许多基本的函数是共同的。</a:t>
            </a:r>
          </a:p>
          <a:p>
            <a:pPr algn="just">
              <a:lnSpc>
                <a:spcPct val="120000"/>
              </a:lnSpc>
              <a:spcBef>
                <a:spcPct val="20000"/>
              </a:spcBef>
            </a:pPr>
            <a:r>
              <a:rPr kumimoji="1" lang="zh-CN" altLang="en-US" sz="3200">
                <a:latin typeface="宋体" panose="02010600030101010101" pitchFamily="2" charset="-122"/>
              </a:rPr>
              <a:t>② </a:t>
            </a:r>
            <a:r>
              <a:rPr kumimoji="1" lang="zh-CN" altLang="en-US" sz="3200" b="1">
                <a:latin typeface="宋体" panose="02010600030101010101" pitchFamily="2" charset="-122"/>
              </a:rPr>
              <a:t>用户自己定义的函数</a:t>
            </a:r>
            <a:r>
              <a:rPr kumimoji="1" lang="zh-CN" altLang="en-US" sz="3200">
                <a:latin typeface="宋体" panose="02010600030101010101" pitchFamily="2" charset="-122"/>
              </a:rPr>
              <a:t>。用以解决用户的专门需要。</a:t>
            </a:r>
            <a:r>
              <a:rPr kumimoji="1" lang="zh-CN" altLang="en-US" sz="2800">
                <a:latin typeface="宋体" panose="02010600030101010101" pitchFamily="2" charset="-122"/>
              </a:rPr>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a:t>
            </a:fld>
            <a:endParaRPr lang="zh-CN" altLang="en-US"/>
          </a:p>
        </p:txBody>
      </p:sp>
    </p:spTree>
    <p:extLst>
      <p:ext uri="{BB962C8B-B14F-4D97-AF65-F5344CB8AC3E}">
        <p14:creationId xmlns:p14="http://schemas.microsoft.com/office/powerpoint/2010/main" val="3236593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30498"/>
                                        </p:tgtEl>
                                        <p:attrNameLst>
                                          <p:attrName>style.visibility</p:attrName>
                                        </p:attrNameLst>
                                      </p:cBhvr>
                                      <p:to>
                                        <p:strVal val="visible"/>
                                      </p:to>
                                    </p:set>
                                    <p:animEffect transition="in" filter="strips(downRight)">
                                      <p:cBhvr>
                                        <p:cTn id="7" dur="500"/>
                                        <p:tgtEl>
                                          <p:spTgt spid="113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498"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570" name="Picture 2" descr="h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90" y="558802"/>
            <a:ext cx="8353425" cy="4797425"/>
          </a:xfrm>
          <a:prstGeom prst="rect">
            <a:avLst/>
          </a:prstGeom>
          <a:noFill/>
          <a:ln w="38100">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8FB94D60-2BC5-417B-AAFA-7AB077D6874D}" type="slidenum">
              <a:rPr lang="zh-CN" altLang="en-US" smtClean="0"/>
              <a:t>90</a:t>
            </a:fld>
            <a:endParaRPr lang="zh-CN" altLang="en-US"/>
          </a:p>
        </p:txBody>
      </p:sp>
    </p:spTree>
    <p:extLst>
      <p:ext uri="{BB962C8B-B14F-4D97-AF65-F5344CB8AC3E}">
        <p14:creationId xmlns:p14="http://schemas.microsoft.com/office/powerpoint/2010/main" val="21839463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Text Box 2"/>
          <p:cNvSpPr txBox="1">
            <a:spLocks noChangeArrowheads="1"/>
          </p:cNvSpPr>
          <p:nvPr/>
        </p:nvSpPr>
        <p:spPr bwMode="auto">
          <a:xfrm>
            <a:off x="250827" y="188913"/>
            <a:ext cx="8137525" cy="523220"/>
          </a:xfrm>
          <a:prstGeom prst="rect">
            <a:avLst/>
          </a:prstGeom>
          <a:solidFill>
            <a:srgbClr val="E5F5FF"/>
          </a:solidFill>
          <a:ln w="57150">
            <a:solidFill>
              <a:srgbClr val="003366"/>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建议不在必要时不要使用全局变量，原因如下： </a:t>
            </a:r>
          </a:p>
        </p:txBody>
      </p:sp>
      <p:sp>
        <p:nvSpPr>
          <p:cNvPr id="1214467" name="Text Box 3"/>
          <p:cNvSpPr txBox="1">
            <a:spLocks noChangeArrowheads="1"/>
          </p:cNvSpPr>
          <p:nvPr/>
        </p:nvSpPr>
        <p:spPr bwMode="auto">
          <a:xfrm>
            <a:off x="395288" y="1773238"/>
            <a:ext cx="8355012" cy="3740150"/>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40000"/>
              </a:lnSpc>
              <a:defRPr/>
            </a:pPr>
            <a:r>
              <a:rPr lang="en-US" altLang="zh-CN" sz="2800"/>
              <a:t>① </a:t>
            </a:r>
            <a:r>
              <a:rPr lang="zh-CN" altLang="en-US" sz="2800"/>
              <a:t>全局变量在程序的全部执行过程中都占用存储单元，而不是仅在需要时才开辟单元。</a:t>
            </a:r>
          </a:p>
          <a:p>
            <a:pPr algn="l">
              <a:lnSpc>
                <a:spcPct val="140000"/>
              </a:lnSpc>
              <a:defRPr/>
            </a:pPr>
            <a:r>
              <a:rPr lang="zh-CN" altLang="en-US" sz="2800"/>
              <a:t>② 使用全局变量过多，会降低程序的清晰性，人们往往难以清楚地判断出每个瞬时各个外部变量的值。在各个函数执行时都可能改变外部变量的值，程序容易出错。因此，要限制使用全局变量。</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91</a:t>
            </a:fld>
            <a:endParaRPr lang="zh-CN" altLang="en-US"/>
          </a:p>
        </p:txBody>
      </p:sp>
    </p:spTree>
    <p:extLst>
      <p:ext uri="{BB962C8B-B14F-4D97-AF65-F5344CB8AC3E}">
        <p14:creationId xmlns:p14="http://schemas.microsoft.com/office/powerpoint/2010/main" val="1535468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14466"/>
                                        </p:tgtEl>
                                        <p:attrNameLst>
                                          <p:attrName>style.visibility</p:attrName>
                                        </p:attrNameLst>
                                      </p:cBhvr>
                                      <p:to>
                                        <p:strVal val="visible"/>
                                      </p:to>
                                    </p:set>
                                    <p:anim calcmode="lin" valueType="num">
                                      <p:cBhvr additive="base">
                                        <p:cTn id="7" dur="500" fill="hold"/>
                                        <p:tgtEl>
                                          <p:spTgt spid="1214466"/>
                                        </p:tgtEl>
                                        <p:attrNameLst>
                                          <p:attrName>ppt_x</p:attrName>
                                        </p:attrNameLst>
                                      </p:cBhvr>
                                      <p:tavLst>
                                        <p:tav tm="0">
                                          <p:val>
                                            <p:strVal val="0-#ppt_w/2"/>
                                          </p:val>
                                        </p:tav>
                                        <p:tav tm="100000">
                                          <p:val>
                                            <p:strVal val="#ppt_x"/>
                                          </p:val>
                                        </p:tav>
                                      </p:tavLst>
                                    </p:anim>
                                    <p:anim calcmode="lin" valueType="num">
                                      <p:cBhvr additive="base">
                                        <p:cTn id="8" dur="500" fill="hold"/>
                                        <p:tgtEl>
                                          <p:spTgt spid="12144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14467"/>
                                        </p:tgtEl>
                                        <p:attrNameLst>
                                          <p:attrName>style.visibility</p:attrName>
                                        </p:attrNameLst>
                                      </p:cBhvr>
                                      <p:to>
                                        <p:strVal val="visible"/>
                                      </p:to>
                                    </p:set>
                                    <p:anim calcmode="lin" valueType="num">
                                      <p:cBhvr additive="base">
                                        <p:cTn id="13" dur="500" fill="hold"/>
                                        <p:tgtEl>
                                          <p:spTgt spid="1214467"/>
                                        </p:tgtEl>
                                        <p:attrNameLst>
                                          <p:attrName>ppt_x</p:attrName>
                                        </p:attrNameLst>
                                      </p:cBhvr>
                                      <p:tavLst>
                                        <p:tav tm="0">
                                          <p:val>
                                            <p:strVal val="0-#ppt_w/2"/>
                                          </p:val>
                                        </p:tav>
                                        <p:tav tm="100000">
                                          <p:val>
                                            <p:strVal val="#ppt_x"/>
                                          </p:val>
                                        </p:tav>
                                      </p:tavLst>
                                    </p:anim>
                                    <p:anim calcmode="lin" valueType="num">
                                      <p:cBhvr additive="base">
                                        <p:cTn id="14" dur="500" fill="hold"/>
                                        <p:tgtEl>
                                          <p:spTgt spid="1214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46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Text Box 2"/>
          <p:cNvSpPr txBox="1">
            <a:spLocks noChangeArrowheads="1"/>
          </p:cNvSpPr>
          <p:nvPr/>
        </p:nvSpPr>
        <p:spPr bwMode="auto">
          <a:xfrm>
            <a:off x="395288" y="260352"/>
            <a:ext cx="8355012" cy="4937125"/>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40000"/>
              </a:lnSpc>
              <a:defRPr/>
            </a:pPr>
            <a:r>
              <a:rPr lang="en-US" altLang="zh-CN" sz="2800"/>
              <a:t>③</a:t>
            </a:r>
            <a:r>
              <a:rPr lang="zh-CN" altLang="en-US" sz="2800"/>
              <a:t>它使函数的通用性降低了，因为函数在执行时要依赖于其所在的外部变量。如果将一个函数移到另一个文件中，还要将有关的外部变量及其值一起移过去。但若该外部变量与其他文件的变量同名时，就会出现问题，降低了程序的可靠性和通用性。一般要求把Ｃ程序中的函数做成一个封闭体，除了可以通过“实参</a:t>
            </a:r>
            <a:r>
              <a:rPr lang="en-US" altLang="zh-CN" sz="2800"/>
              <a:t>——</a:t>
            </a:r>
            <a:r>
              <a:rPr lang="zh-CN" altLang="en-US" sz="2800"/>
              <a:t>形参”的渠道与外界发生联系外，没有其他渠道。</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92</a:t>
            </a:fld>
            <a:endParaRPr lang="zh-CN" altLang="en-US"/>
          </a:p>
        </p:txBody>
      </p:sp>
    </p:spTree>
    <p:extLst>
      <p:ext uri="{BB962C8B-B14F-4D97-AF65-F5344CB8AC3E}">
        <p14:creationId xmlns:p14="http://schemas.microsoft.com/office/powerpoint/2010/main" val="1155923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215490"/>
                                        </p:tgtEl>
                                        <p:attrNameLst>
                                          <p:attrName>style.visibility</p:attrName>
                                        </p:attrNameLst>
                                      </p:cBhvr>
                                      <p:to>
                                        <p:strVal val="visible"/>
                                      </p:to>
                                    </p:set>
                                    <p:anim calcmode="lin" valueType="num">
                                      <p:cBhvr additive="base">
                                        <p:cTn id="7" dur="500" fill="hold"/>
                                        <p:tgtEl>
                                          <p:spTgt spid="1215490"/>
                                        </p:tgtEl>
                                        <p:attrNameLst>
                                          <p:attrName>ppt_x</p:attrName>
                                        </p:attrNameLst>
                                      </p:cBhvr>
                                      <p:tavLst>
                                        <p:tav tm="0">
                                          <p:val>
                                            <p:strVal val="0-#ppt_w/2"/>
                                          </p:val>
                                        </p:tav>
                                        <p:tav tm="100000">
                                          <p:val>
                                            <p:strVal val="#ppt_x"/>
                                          </p:val>
                                        </p:tav>
                                      </p:tavLst>
                                    </p:anim>
                                    <p:anim calcmode="lin" valueType="num">
                                      <p:cBhvr additive="base">
                                        <p:cTn id="8" dur="500" fill="hold"/>
                                        <p:tgtEl>
                                          <p:spTgt spid="12154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Text Box 2"/>
          <p:cNvSpPr txBox="1">
            <a:spLocks noChangeArrowheads="1"/>
          </p:cNvSpPr>
          <p:nvPr/>
        </p:nvSpPr>
        <p:spPr bwMode="auto">
          <a:xfrm>
            <a:off x="395288" y="188913"/>
            <a:ext cx="6337300" cy="51911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chemeClr val="bg1"/>
                </a:solidFill>
                <a:latin typeface="黑体" panose="02010609060101010101" pitchFamily="49" charset="-122"/>
                <a:ea typeface="黑体" panose="02010609060101010101" pitchFamily="49" charset="-122"/>
              </a:rPr>
              <a:t>例  </a:t>
            </a:r>
            <a:r>
              <a:rPr lang="en-US" altLang="zh-CN" sz="2800" b="1">
                <a:solidFill>
                  <a:schemeClr val="bg1"/>
                </a:solidFill>
                <a:latin typeface="黑体" panose="02010609060101010101" pitchFamily="49" charset="-122"/>
                <a:ea typeface="黑体" panose="02010609060101010101" pitchFamily="49" charset="-122"/>
              </a:rPr>
              <a:t>8.</a:t>
            </a:r>
            <a:r>
              <a:rPr lang="zh-CN" altLang="en-US" sz="2800" b="1">
                <a:solidFill>
                  <a:schemeClr val="bg1"/>
                </a:solidFill>
                <a:latin typeface="黑体" panose="02010609060101010101" pitchFamily="49" charset="-122"/>
                <a:ea typeface="黑体" panose="02010609060101010101" pitchFamily="49" charset="-122"/>
              </a:rPr>
              <a:t>１</a:t>
            </a:r>
            <a:r>
              <a:rPr lang="en-US" altLang="zh-CN" sz="2800" b="1">
                <a:solidFill>
                  <a:schemeClr val="bg1"/>
                </a:solidFill>
                <a:latin typeface="黑体" panose="02010609060101010101" pitchFamily="49" charset="-122"/>
                <a:ea typeface="黑体" panose="02010609060101010101" pitchFamily="49" charset="-122"/>
              </a:rPr>
              <a:t>6 </a:t>
            </a:r>
            <a:r>
              <a:rPr lang="zh-CN" altLang="en-US" sz="2800" b="1">
                <a:solidFill>
                  <a:schemeClr val="bg1"/>
                </a:solidFill>
                <a:latin typeface="黑体" panose="02010609060101010101" pitchFamily="49" charset="-122"/>
                <a:ea typeface="黑体" panose="02010609060101010101" pitchFamily="49" charset="-122"/>
              </a:rPr>
              <a:t>外部变量与局部变量同名</a:t>
            </a:r>
          </a:p>
        </p:txBody>
      </p:sp>
      <p:sp>
        <p:nvSpPr>
          <p:cNvPr id="1216515" name="Text Box 3"/>
          <p:cNvSpPr txBox="1">
            <a:spLocks noChangeArrowheads="1"/>
          </p:cNvSpPr>
          <p:nvPr/>
        </p:nvSpPr>
        <p:spPr bwMode="auto">
          <a:xfrm>
            <a:off x="250827" y="908050"/>
            <a:ext cx="8569325" cy="4846638"/>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b="1"/>
              <a:t>#include &lt;stdio.h&gt;</a:t>
            </a:r>
          </a:p>
          <a:p>
            <a:pPr algn="l">
              <a:defRPr/>
            </a:pPr>
            <a:r>
              <a:rPr lang="en-US" altLang="zh-CN" sz="2800" b="1"/>
              <a:t>int a=3,b=5;          </a:t>
            </a:r>
            <a:r>
              <a:rPr lang="en-US" altLang="zh-CN" sz="2800" b="1">
                <a:solidFill>
                  <a:srgbClr val="008000"/>
                </a:solidFill>
              </a:rPr>
              <a:t>/* a,b</a:t>
            </a:r>
            <a:r>
              <a:rPr lang="zh-CN" altLang="en-US" sz="2800" b="1">
                <a:solidFill>
                  <a:srgbClr val="008000"/>
                </a:solidFill>
              </a:rPr>
              <a:t>为外部变量*</a:t>
            </a:r>
            <a:r>
              <a:rPr lang="en-US" altLang="zh-CN" sz="2800" b="1">
                <a:solidFill>
                  <a:srgbClr val="008000"/>
                </a:solidFill>
              </a:rPr>
              <a:t>/   a,b</a:t>
            </a:r>
            <a:r>
              <a:rPr lang="zh-CN" altLang="en-US" sz="2800" b="1">
                <a:solidFill>
                  <a:srgbClr val="008000"/>
                </a:solidFill>
              </a:rPr>
              <a:t>作用范围</a:t>
            </a:r>
          </a:p>
          <a:p>
            <a:pPr algn="l">
              <a:defRPr/>
            </a:pPr>
            <a:r>
              <a:rPr lang="en-US" altLang="zh-CN" sz="2800" b="1"/>
              <a:t>void</a:t>
            </a:r>
            <a:r>
              <a:rPr lang="en-US" altLang="zh-CN" sz="2800" b="1">
                <a:solidFill>
                  <a:srgbClr val="CC0000"/>
                </a:solidFill>
              </a:rPr>
              <a:t> main </a:t>
            </a:r>
            <a:r>
              <a:rPr lang="en-US" altLang="zh-CN" sz="2800" b="1"/>
              <a:t>( )</a:t>
            </a:r>
          </a:p>
          <a:p>
            <a:pPr algn="l">
              <a:defRPr/>
            </a:pPr>
            <a:r>
              <a:rPr lang="en-US" altLang="zh-CN" sz="2800" b="1"/>
              <a:t> </a:t>
            </a:r>
            <a:r>
              <a:rPr lang="en-US" altLang="zh-CN" sz="2800" b="1">
                <a:solidFill>
                  <a:srgbClr val="CC0000"/>
                </a:solidFill>
              </a:rPr>
              <a:t>{ </a:t>
            </a:r>
            <a:r>
              <a:rPr lang="en-US" altLang="zh-CN" sz="2800" b="1"/>
              <a:t> int a=8;      </a:t>
            </a:r>
            <a:r>
              <a:rPr lang="en-US" altLang="zh-CN" sz="2800" b="1">
                <a:solidFill>
                  <a:srgbClr val="008000"/>
                </a:solidFill>
              </a:rPr>
              <a:t>/*a</a:t>
            </a:r>
            <a:r>
              <a:rPr lang="zh-CN" altLang="en-US" sz="2800" b="1">
                <a:solidFill>
                  <a:srgbClr val="008000"/>
                </a:solidFill>
              </a:rPr>
              <a:t>为局部变量 *</a:t>
            </a:r>
            <a:r>
              <a:rPr lang="en-US" altLang="zh-CN" sz="2800" b="1">
                <a:solidFill>
                  <a:srgbClr val="008000"/>
                </a:solidFill>
              </a:rPr>
              <a:t>/    </a:t>
            </a:r>
            <a:r>
              <a:rPr lang="zh-CN" altLang="en-US" sz="2800" b="1">
                <a:solidFill>
                  <a:srgbClr val="008000"/>
                </a:solidFill>
              </a:rPr>
              <a:t>局部变量</a:t>
            </a:r>
            <a:r>
              <a:rPr lang="en-US" altLang="zh-CN" sz="2800" b="1">
                <a:solidFill>
                  <a:srgbClr val="008000"/>
                </a:solidFill>
              </a:rPr>
              <a:t>a</a:t>
            </a:r>
            <a:r>
              <a:rPr lang="zh-CN" altLang="en-US" sz="2800" b="1">
                <a:solidFill>
                  <a:srgbClr val="008000"/>
                </a:solidFill>
              </a:rPr>
              <a:t>作用范围</a:t>
            </a:r>
          </a:p>
          <a:p>
            <a:pPr algn="l">
              <a:defRPr/>
            </a:pPr>
            <a:r>
              <a:rPr lang="zh-CN" altLang="en-US" sz="2800" b="1"/>
              <a:t>    </a:t>
            </a:r>
            <a:r>
              <a:rPr lang="en-US" altLang="zh-CN" sz="2800" b="1"/>
              <a:t>printf (″%d″,</a:t>
            </a:r>
            <a:r>
              <a:rPr lang="en-US" altLang="zh-CN" sz="2800" b="1">
                <a:solidFill>
                  <a:srgbClr val="006699"/>
                </a:solidFill>
              </a:rPr>
              <a:t> max</a:t>
            </a:r>
            <a:r>
              <a:rPr lang="en-US" altLang="zh-CN" sz="2800" b="1"/>
              <a:t> (a,b));   </a:t>
            </a:r>
            <a:r>
              <a:rPr lang="zh-CN" altLang="en-US" sz="2800" b="1">
                <a:solidFill>
                  <a:srgbClr val="008000"/>
                </a:solidFill>
              </a:rPr>
              <a:t>全局变量</a:t>
            </a:r>
            <a:r>
              <a:rPr lang="en-US" altLang="zh-CN" sz="2800" b="1">
                <a:solidFill>
                  <a:srgbClr val="008000"/>
                </a:solidFill>
              </a:rPr>
              <a:t>b</a:t>
            </a:r>
            <a:r>
              <a:rPr lang="zh-CN" altLang="en-US" sz="2800" b="1">
                <a:solidFill>
                  <a:srgbClr val="008000"/>
                </a:solidFill>
              </a:rPr>
              <a:t>的作用范围</a:t>
            </a:r>
          </a:p>
          <a:p>
            <a:pPr algn="l">
              <a:defRPr/>
            </a:pPr>
            <a:r>
              <a:rPr lang="zh-CN" altLang="en-US" sz="2800" b="1">
                <a:solidFill>
                  <a:srgbClr val="CC0000"/>
                </a:solidFill>
              </a:rPr>
              <a:t> </a:t>
            </a:r>
            <a:r>
              <a:rPr lang="en-US" altLang="zh-CN" sz="2800" b="1">
                <a:solidFill>
                  <a:srgbClr val="CC0000"/>
                </a:solidFill>
              </a:rPr>
              <a:t>}</a:t>
            </a:r>
          </a:p>
          <a:p>
            <a:pPr algn="l">
              <a:defRPr/>
            </a:pPr>
            <a:r>
              <a:rPr lang="en-US" altLang="zh-CN" sz="2800" b="1">
                <a:solidFill>
                  <a:srgbClr val="006699"/>
                </a:solidFill>
              </a:rPr>
              <a:t>max</a:t>
            </a:r>
            <a:r>
              <a:rPr lang="en-US" altLang="zh-CN" sz="2800" b="1"/>
              <a:t> (int a, int b)          </a:t>
            </a:r>
            <a:r>
              <a:rPr lang="en-US" altLang="zh-CN" sz="2800" b="1">
                <a:solidFill>
                  <a:srgbClr val="008000"/>
                </a:solidFill>
              </a:rPr>
              <a:t>/*a,b</a:t>
            </a:r>
            <a:r>
              <a:rPr lang="zh-CN" altLang="en-US" sz="2800" b="1">
                <a:solidFill>
                  <a:srgbClr val="008000"/>
                </a:solidFill>
              </a:rPr>
              <a:t>为局部变量 *</a:t>
            </a:r>
            <a:r>
              <a:rPr lang="en-US" altLang="zh-CN" sz="2800" b="1">
                <a:solidFill>
                  <a:srgbClr val="008000"/>
                </a:solidFill>
              </a:rPr>
              <a:t>/</a:t>
            </a:r>
            <a:r>
              <a:rPr lang="en-US" altLang="zh-CN" sz="2800" b="1"/>
              <a:t> </a:t>
            </a:r>
          </a:p>
          <a:p>
            <a:pPr algn="l">
              <a:defRPr/>
            </a:pPr>
            <a:r>
              <a:rPr lang="en-US" altLang="zh-CN" sz="2800" b="1">
                <a:solidFill>
                  <a:srgbClr val="006699"/>
                </a:solidFill>
              </a:rPr>
              <a:t>{</a:t>
            </a:r>
            <a:r>
              <a:rPr lang="en-US" altLang="zh-CN" sz="2800" b="1"/>
              <a:t>   int c;</a:t>
            </a:r>
          </a:p>
          <a:p>
            <a:pPr algn="l">
              <a:defRPr/>
            </a:pPr>
            <a:r>
              <a:rPr lang="en-US" altLang="zh-CN" sz="2800" b="1"/>
              <a:t>     c=a</a:t>
            </a:r>
            <a:r>
              <a:rPr lang="zh-CN" altLang="en-US" sz="2800" b="1"/>
              <a:t>＞</a:t>
            </a:r>
            <a:r>
              <a:rPr lang="en-US" altLang="zh-CN" sz="2800" b="1"/>
              <a:t>b?a∶b;               </a:t>
            </a:r>
            <a:r>
              <a:rPr lang="zh-CN" altLang="en-US" sz="2800" b="1">
                <a:solidFill>
                  <a:srgbClr val="008000"/>
                </a:solidFill>
              </a:rPr>
              <a:t>形参</a:t>
            </a:r>
            <a:r>
              <a:rPr lang="en-US" altLang="zh-CN" sz="2800" b="1">
                <a:solidFill>
                  <a:srgbClr val="008000"/>
                </a:solidFill>
              </a:rPr>
              <a:t>a</a:t>
            </a:r>
            <a:r>
              <a:rPr lang="zh-CN" altLang="en-US" sz="2800" b="1">
                <a:solidFill>
                  <a:srgbClr val="008000"/>
                </a:solidFill>
              </a:rPr>
              <a:t>、</a:t>
            </a:r>
            <a:r>
              <a:rPr lang="en-US" altLang="zh-CN" sz="2800" b="1">
                <a:solidFill>
                  <a:srgbClr val="008000"/>
                </a:solidFill>
              </a:rPr>
              <a:t>b</a:t>
            </a:r>
            <a:r>
              <a:rPr lang="zh-CN" altLang="en-US" sz="2800" b="1">
                <a:solidFill>
                  <a:srgbClr val="008000"/>
                </a:solidFill>
              </a:rPr>
              <a:t>作用范围</a:t>
            </a:r>
          </a:p>
          <a:p>
            <a:pPr algn="l">
              <a:defRPr/>
            </a:pPr>
            <a:r>
              <a:rPr lang="zh-CN" altLang="en-US" sz="2800" b="1"/>
              <a:t>     </a:t>
            </a:r>
            <a:r>
              <a:rPr lang="en-US" altLang="zh-CN" sz="2800" b="1"/>
              <a:t>return (c);    </a:t>
            </a:r>
          </a:p>
          <a:p>
            <a:pPr algn="l">
              <a:defRPr/>
            </a:pPr>
            <a:r>
              <a:rPr lang="en-US" altLang="zh-CN" sz="2800" b="1"/>
              <a:t> </a:t>
            </a:r>
            <a:r>
              <a:rPr lang="en-US" altLang="zh-CN" sz="2800" b="1">
                <a:solidFill>
                  <a:srgbClr val="006699"/>
                </a:solidFill>
              </a:rPr>
              <a:t>}</a:t>
            </a:r>
          </a:p>
        </p:txBody>
      </p:sp>
      <p:sp>
        <p:nvSpPr>
          <p:cNvPr id="1216516" name="Text Box 4"/>
          <p:cNvSpPr txBox="1">
            <a:spLocks noChangeArrowheads="1"/>
          </p:cNvSpPr>
          <p:nvPr/>
        </p:nvSpPr>
        <p:spPr bwMode="auto">
          <a:xfrm>
            <a:off x="3995740" y="5589588"/>
            <a:ext cx="4211637" cy="984250"/>
          </a:xfrm>
          <a:prstGeom prst="rect">
            <a:avLst/>
          </a:prstGeom>
          <a:solidFill>
            <a:srgbClr val="EDFFED"/>
          </a:solidFill>
          <a:ln w="38100">
            <a:solidFill>
              <a:srgbClr val="000080"/>
            </a:solidFill>
            <a:miter lim="800000"/>
            <a:headEnd/>
            <a:tailEnd/>
          </a:ln>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u="sng"/>
              <a:t>运行结果为</a:t>
            </a:r>
          </a:p>
          <a:p>
            <a:pPr eaLnBrk="1" hangingPunct="1"/>
            <a:r>
              <a:rPr lang="en-US" altLang="zh-CN" sz="2800" b="1" u="sng"/>
              <a:t>8</a:t>
            </a:r>
            <a:r>
              <a:rPr lang="en-US" altLang="zh-CN"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93</a:t>
            </a:fld>
            <a:endParaRPr lang="zh-CN" altLang="en-US"/>
          </a:p>
        </p:txBody>
      </p:sp>
    </p:spTree>
    <p:extLst>
      <p:ext uri="{BB962C8B-B14F-4D97-AF65-F5344CB8AC3E}">
        <p14:creationId xmlns:p14="http://schemas.microsoft.com/office/powerpoint/2010/main" val="3136780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16514"/>
                                        </p:tgtEl>
                                        <p:attrNameLst>
                                          <p:attrName>style.visibility</p:attrName>
                                        </p:attrNameLst>
                                      </p:cBhvr>
                                      <p:to>
                                        <p:strVal val="visible"/>
                                      </p:to>
                                    </p:set>
                                    <p:anim calcmode="lin" valueType="num">
                                      <p:cBhvr additive="base">
                                        <p:cTn id="7" dur="500" fill="hold"/>
                                        <p:tgtEl>
                                          <p:spTgt spid="1216514"/>
                                        </p:tgtEl>
                                        <p:attrNameLst>
                                          <p:attrName>ppt_x</p:attrName>
                                        </p:attrNameLst>
                                      </p:cBhvr>
                                      <p:tavLst>
                                        <p:tav tm="0">
                                          <p:val>
                                            <p:strVal val="0-#ppt_w/2"/>
                                          </p:val>
                                        </p:tav>
                                        <p:tav tm="100000">
                                          <p:val>
                                            <p:strVal val="#ppt_x"/>
                                          </p:val>
                                        </p:tav>
                                      </p:tavLst>
                                    </p:anim>
                                    <p:anim calcmode="lin" valueType="num">
                                      <p:cBhvr additive="base">
                                        <p:cTn id="8" dur="500" fill="hold"/>
                                        <p:tgtEl>
                                          <p:spTgt spid="12165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6515"/>
                                        </p:tgtEl>
                                        <p:attrNameLst>
                                          <p:attrName>style.visibility</p:attrName>
                                        </p:attrNameLst>
                                      </p:cBhvr>
                                      <p:to>
                                        <p:strVal val="visible"/>
                                      </p:to>
                                    </p:set>
                                    <p:anim calcmode="lin" valueType="num">
                                      <p:cBhvr additive="base">
                                        <p:cTn id="13" dur="500" fill="hold"/>
                                        <p:tgtEl>
                                          <p:spTgt spid="1216515"/>
                                        </p:tgtEl>
                                        <p:attrNameLst>
                                          <p:attrName>ppt_x</p:attrName>
                                        </p:attrNameLst>
                                      </p:cBhvr>
                                      <p:tavLst>
                                        <p:tav tm="0">
                                          <p:val>
                                            <p:strVal val="0-#ppt_w/2"/>
                                          </p:val>
                                        </p:tav>
                                        <p:tav tm="100000">
                                          <p:val>
                                            <p:strVal val="#ppt_x"/>
                                          </p:val>
                                        </p:tav>
                                      </p:tavLst>
                                    </p:anim>
                                    <p:anim calcmode="lin" valueType="num">
                                      <p:cBhvr additive="base">
                                        <p:cTn id="14" dur="500" fill="hold"/>
                                        <p:tgtEl>
                                          <p:spTgt spid="12165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16516"/>
                                        </p:tgtEl>
                                        <p:attrNameLst>
                                          <p:attrName>style.visibility</p:attrName>
                                        </p:attrNameLst>
                                      </p:cBhvr>
                                      <p:to>
                                        <p:strVal val="visible"/>
                                      </p:to>
                                    </p:set>
                                    <p:anim calcmode="lin" valueType="num">
                                      <p:cBhvr additive="base">
                                        <p:cTn id="19" dur="500" fill="hold"/>
                                        <p:tgtEl>
                                          <p:spTgt spid="1216516"/>
                                        </p:tgtEl>
                                        <p:attrNameLst>
                                          <p:attrName>ppt_x</p:attrName>
                                        </p:attrNameLst>
                                      </p:cBhvr>
                                      <p:tavLst>
                                        <p:tav tm="0">
                                          <p:val>
                                            <p:strVal val="1+#ppt_w/2"/>
                                          </p:val>
                                        </p:tav>
                                        <p:tav tm="100000">
                                          <p:val>
                                            <p:strVal val="#ppt_x"/>
                                          </p:val>
                                        </p:tav>
                                      </p:tavLst>
                                    </p:anim>
                                    <p:anim calcmode="lin" valueType="num">
                                      <p:cBhvr additive="base">
                                        <p:cTn id="20" dur="500" fill="hold"/>
                                        <p:tgtEl>
                                          <p:spTgt spid="1216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14" grpId="0" animBg="1"/>
      <p:bldP spid="1216515" grpId="0" animBg="1"/>
      <p:bldP spid="1216516"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ChangeArrowheads="1"/>
          </p:cNvSpPr>
          <p:nvPr/>
        </p:nvSpPr>
        <p:spPr bwMode="auto">
          <a:xfrm>
            <a:off x="250825" y="333377"/>
            <a:ext cx="532923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600" b="1">
                <a:effectLst>
                  <a:outerShdw blurRad="38100" dist="38100" dir="2700000" algn="tl">
                    <a:srgbClr val="C0C0C0"/>
                  </a:outerShdw>
                </a:effectLst>
                <a:latin typeface="黑体" pitchFamily="2" charset="-122"/>
                <a:ea typeface="黑体" pitchFamily="2" charset="-122"/>
              </a:rPr>
              <a:t>§</a:t>
            </a:r>
            <a:r>
              <a:rPr kumimoji="1" lang="en-US" altLang="zh-CN" sz="3600" b="1">
                <a:effectLst>
                  <a:outerShdw blurRad="38100" dist="38100" dir="2700000" algn="tl">
                    <a:srgbClr val="C0C0C0"/>
                  </a:outerShdw>
                </a:effectLst>
              </a:rPr>
              <a:t>8.</a:t>
            </a:r>
            <a:r>
              <a:rPr kumimoji="1" lang="zh-CN" altLang="en-US" sz="3600" b="1">
                <a:effectLst>
                  <a:outerShdw blurRad="38100" dist="38100" dir="2700000" algn="tl">
                    <a:srgbClr val="C0C0C0"/>
                  </a:outerShdw>
                </a:effectLst>
              </a:rPr>
              <a:t>９ 变量的存储类别</a:t>
            </a:r>
            <a:r>
              <a:rPr kumimoji="1" lang="zh-CN" altLang="en-US" sz="2800"/>
              <a:t> </a:t>
            </a:r>
          </a:p>
        </p:txBody>
      </p:sp>
      <p:sp>
        <p:nvSpPr>
          <p:cNvPr id="1217539" name="Rectangle 3"/>
          <p:cNvSpPr>
            <a:spLocks noChangeArrowheads="1"/>
          </p:cNvSpPr>
          <p:nvPr/>
        </p:nvSpPr>
        <p:spPr bwMode="auto">
          <a:xfrm>
            <a:off x="250825" y="765177"/>
            <a:ext cx="662463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32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a:t>
            </a:r>
            <a:r>
              <a:rPr kumimoji="1" lang="zh-CN" altLang="en-US" sz="2800" b="1">
                <a:effectLst>
                  <a:outerShdw blurRad="38100" dist="38100" dir="2700000" algn="tl">
                    <a:srgbClr val="C0C0C0"/>
                  </a:outerShdw>
                </a:effectLst>
              </a:rPr>
              <a:t>９</a:t>
            </a:r>
            <a:r>
              <a:rPr kumimoji="1" lang="en-US" altLang="zh-CN" sz="2800" b="1">
                <a:effectLst>
                  <a:outerShdw blurRad="38100" dist="38100" dir="2700000" algn="tl">
                    <a:srgbClr val="C0C0C0"/>
                  </a:outerShdw>
                </a:effectLst>
              </a:rPr>
              <a:t>.</a:t>
            </a:r>
            <a:r>
              <a:rPr kumimoji="1" lang="zh-CN" altLang="en-US" sz="2800" b="1">
                <a:effectLst>
                  <a:outerShdw blurRad="38100" dist="38100" dir="2700000" algn="tl">
                    <a:srgbClr val="C0C0C0"/>
                  </a:outerShdw>
                </a:effectLst>
              </a:rPr>
              <a:t>１ 动态存储方式与静态存储方式</a:t>
            </a:r>
          </a:p>
        </p:txBody>
      </p:sp>
      <p:sp>
        <p:nvSpPr>
          <p:cNvPr id="1217540" name="Text Box 4"/>
          <p:cNvSpPr txBox="1">
            <a:spLocks noChangeArrowheads="1"/>
          </p:cNvSpPr>
          <p:nvPr/>
        </p:nvSpPr>
        <p:spPr bwMode="auto">
          <a:xfrm>
            <a:off x="395288" y="1412877"/>
            <a:ext cx="8355012" cy="1857375"/>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a:t> </a:t>
            </a:r>
            <a:r>
              <a:rPr lang="zh-CN" altLang="en-US" sz="2800"/>
              <a:t>前面已介绍了从变量的作用域（即从空间）角度来分，可以分为</a:t>
            </a:r>
            <a:r>
              <a:rPr lang="zh-CN" altLang="en-US" sz="2800" b="1"/>
              <a:t>全局变量</a:t>
            </a:r>
            <a:r>
              <a:rPr lang="zh-CN" altLang="en-US" sz="2800"/>
              <a:t>和</a:t>
            </a:r>
            <a:r>
              <a:rPr lang="zh-CN" altLang="en-US" sz="2800" b="1"/>
              <a:t>局部变量</a:t>
            </a:r>
            <a:r>
              <a:rPr lang="zh-CN" altLang="en-US" sz="2800"/>
              <a:t>。那么从变量值存在的时间（即生存期）角度来分，又可以分为</a:t>
            </a:r>
            <a:r>
              <a:rPr lang="zh-CN" altLang="en-US" sz="2800" b="1"/>
              <a:t>静态存储方式</a:t>
            </a:r>
            <a:r>
              <a:rPr lang="zh-CN" altLang="en-US" sz="2800"/>
              <a:t>和</a:t>
            </a:r>
            <a:r>
              <a:rPr lang="zh-CN" altLang="en-US" sz="2800" b="1"/>
              <a:t>动态存储方式</a:t>
            </a:r>
            <a:r>
              <a:rPr lang="zh-CN" altLang="en-US" sz="2800"/>
              <a:t>。</a:t>
            </a:r>
          </a:p>
        </p:txBody>
      </p:sp>
      <p:sp>
        <p:nvSpPr>
          <p:cNvPr id="1217541" name="Text Box 5"/>
          <p:cNvSpPr txBox="1">
            <a:spLocks noChangeArrowheads="1"/>
          </p:cNvSpPr>
          <p:nvPr/>
        </p:nvSpPr>
        <p:spPr bwMode="auto">
          <a:xfrm>
            <a:off x="395288" y="3500440"/>
            <a:ext cx="8355012" cy="3138487"/>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defRPr/>
            </a:pPr>
            <a:r>
              <a:rPr lang="en-US" altLang="zh-CN" sz="2800"/>
              <a:t>     </a:t>
            </a:r>
            <a:r>
              <a:rPr lang="zh-CN" altLang="en-US" sz="2800"/>
              <a:t>所谓静态存储方式是指在程序运行期间由系统分配固定的存储空间的方式。而动态存储方式则是在程序运行期间根据需要进行动态的分配存储空间的方式。这个存储空间可以分为三部分：  </a:t>
            </a:r>
          </a:p>
          <a:p>
            <a:pPr lvl="2" algn="l">
              <a:buFontTx/>
              <a:buChar char="•"/>
              <a:defRPr/>
            </a:pPr>
            <a:r>
              <a:rPr lang="zh-CN" altLang="en-US" sz="2800" b="1">
                <a:solidFill>
                  <a:srgbClr val="CC0000"/>
                </a:solidFill>
              </a:rPr>
              <a:t>程序区</a:t>
            </a:r>
          </a:p>
          <a:p>
            <a:pPr lvl="2" algn="l">
              <a:buFontTx/>
              <a:buChar char="•"/>
              <a:defRPr/>
            </a:pPr>
            <a:r>
              <a:rPr lang="zh-CN" altLang="en-US" sz="2800" b="1">
                <a:solidFill>
                  <a:srgbClr val="006699"/>
                </a:solidFill>
              </a:rPr>
              <a:t>静态存储区</a:t>
            </a:r>
          </a:p>
          <a:p>
            <a:pPr lvl="2" algn="l">
              <a:buFontTx/>
              <a:buChar char="•"/>
              <a:defRPr/>
            </a:pPr>
            <a:r>
              <a:rPr lang="zh-CN" altLang="en-US" sz="2800" b="1">
                <a:solidFill>
                  <a:srgbClr val="008000"/>
                </a:solidFill>
              </a:rPr>
              <a:t>动态存储区</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94</a:t>
            </a:fld>
            <a:endParaRPr lang="zh-CN" altLang="en-US"/>
          </a:p>
        </p:txBody>
      </p:sp>
    </p:spTree>
    <p:extLst>
      <p:ext uri="{BB962C8B-B14F-4D97-AF65-F5344CB8AC3E}">
        <p14:creationId xmlns:p14="http://schemas.microsoft.com/office/powerpoint/2010/main" val="187054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17538"/>
                                        </p:tgtEl>
                                        <p:attrNameLst>
                                          <p:attrName>style.visibility</p:attrName>
                                        </p:attrNameLst>
                                      </p:cBhvr>
                                      <p:to>
                                        <p:strVal val="visible"/>
                                      </p:to>
                                    </p:set>
                                    <p:anim calcmode="lin" valueType="num">
                                      <p:cBhvr additive="base">
                                        <p:cTn id="7" dur="500" fill="hold"/>
                                        <p:tgtEl>
                                          <p:spTgt spid="1217538"/>
                                        </p:tgtEl>
                                        <p:attrNameLst>
                                          <p:attrName>ppt_x</p:attrName>
                                        </p:attrNameLst>
                                      </p:cBhvr>
                                      <p:tavLst>
                                        <p:tav tm="0">
                                          <p:val>
                                            <p:strVal val="0-#ppt_w/2"/>
                                          </p:val>
                                        </p:tav>
                                        <p:tav tm="100000">
                                          <p:val>
                                            <p:strVal val="#ppt_x"/>
                                          </p:val>
                                        </p:tav>
                                      </p:tavLst>
                                    </p:anim>
                                    <p:anim calcmode="lin" valueType="num">
                                      <p:cBhvr additive="base">
                                        <p:cTn id="8" dur="500" fill="hold"/>
                                        <p:tgtEl>
                                          <p:spTgt spid="12175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17539"/>
                                        </p:tgtEl>
                                        <p:attrNameLst>
                                          <p:attrName>style.visibility</p:attrName>
                                        </p:attrNameLst>
                                      </p:cBhvr>
                                      <p:to>
                                        <p:strVal val="visible"/>
                                      </p:to>
                                    </p:set>
                                    <p:anim calcmode="lin" valueType="num">
                                      <p:cBhvr additive="base">
                                        <p:cTn id="12" dur="500" fill="hold"/>
                                        <p:tgtEl>
                                          <p:spTgt spid="1217539"/>
                                        </p:tgtEl>
                                        <p:attrNameLst>
                                          <p:attrName>ppt_x</p:attrName>
                                        </p:attrNameLst>
                                      </p:cBhvr>
                                      <p:tavLst>
                                        <p:tav tm="0">
                                          <p:val>
                                            <p:strVal val="0-#ppt_w/2"/>
                                          </p:val>
                                        </p:tav>
                                        <p:tav tm="100000">
                                          <p:val>
                                            <p:strVal val="#ppt_x"/>
                                          </p:val>
                                        </p:tav>
                                      </p:tavLst>
                                    </p:anim>
                                    <p:anim calcmode="lin" valueType="num">
                                      <p:cBhvr additive="base">
                                        <p:cTn id="13" dur="500" fill="hold"/>
                                        <p:tgtEl>
                                          <p:spTgt spid="12175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217540"/>
                                        </p:tgtEl>
                                        <p:attrNameLst>
                                          <p:attrName>style.visibility</p:attrName>
                                        </p:attrNameLst>
                                      </p:cBhvr>
                                      <p:to>
                                        <p:strVal val="visible"/>
                                      </p:to>
                                    </p:set>
                                    <p:anim calcmode="lin" valueType="num">
                                      <p:cBhvr additive="base">
                                        <p:cTn id="18" dur="500" fill="hold"/>
                                        <p:tgtEl>
                                          <p:spTgt spid="1217540"/>
                                        </p:tgtEl>
                                        <p:attrNameLst>
                                          <p:attrName>ppt_x</p:attrName>
                                        </p:attrNameLst>
                                      </p:cBhvr>
                                      <p:tavLst>
                                        <p:tav tm="0">
                                          <p:val>
                                            <p:strVal val="0-#ppt_w/2"/>
                                          </p:val>
                                        </p:tav>
                                        <p:tav tm="100000">
                                          <p:val>
                                            <p:strVal val="#ppt_x"/>
                                          </p:val>
                                        </p:tav>
                                      </p:tavLst>
                                    </p:anim>
                                    <p:anim calcmode="lin" valueType="num">
                                      <p:cBhvr additive="base">
                                        <p:cTn id="19" dur="500" fill="hold"/>
                                        <p:tgtEl>
                                          <p:spTgt spid="121754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217541"/>
                                        </p:tgtEl>
                                        <p:attrNameLst>
                                          <p:attrName>style.visibility</p:attrName>
                                        </p:attrNameLst>
                                      </p:cBhvr>
                                      <p:to>
                                        <p:strVal val="visible"/>
                                      </p:to>
                                    </p:set>
                                    <p:anim calcmode="lin" valueType="num">
                                      <p:cBhvr additive="base">
                                        <p:cTn id="24" dur="500" fill="hold"/>
                                        <p:tgtEl>
                                          <p:spTgt spid="1217541"/>
                                        </p:tgtEl>
                                        <p:attrNameLst>
                                          <p:attrName>ppt_x</p:attrName>
                                        </p:attrNameLst>
                                      </p:cBhvr>
                                      <p:tavLst>
                                        <p:tav tm="0">
                                          <p:val>
                                            <p:strVal val="0-#ppt_w/2"/>
                                          </p:val>
                                        </p:tav>
                                        <p:tav tm="100000">
                                          <p:val>
                                            <p:strVal val="#ppt_x"/>
                                          </p:val>
                                        </p:tav>
                                      </p:tavLst>
                                    </p:anim>
                                    <p:anim calcmode="lin" valueType="num">
                                      <p:cBhvr additive="base">
                                        <p:cTn id="25" dur="500" fill="hold"/>
                                        <p:tgtEl>
                                          <p:spTgt spid="1217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38" grpId="0" autoUpdateAnimBg="0"/>
      <p:bldP spid="121753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Text Box 2"/>
          <p:cNvSpPr txBox="1">
            <a:spLocks noChangeArrowheads="1"/>
          </p:cNvSpPr>
          <p:nvPr/>
        </p:nvSpPr>
        <p:spPr bwMode="auto">
          <a:xfrm>
            <a:off x="395288" y="620713"/>
            <a:ext cx="8355012" cy="5410712"/>
          </a:xfrm>
          <a:prstGeom prst="rect">
            <a:avLst/>
          </a:prstGeom>
          <a:solidFill>
            <a:srgbClr val="F3FFFF"/>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p>
            <a:pPr algn="l">
              <a:lnSpc>
                <a:spcPct val="120000"/>
              </a:lnSpc>
              <a:defRPr/>
            </a:pPr>
            <a:r>
              <a:rPr lang="zh-CN" altLang="en-US" sz="3200"/>
              <a:t>在Ｃ语言中每一个变量和函数有两个属性：</a:t>
            </a:r>
            <a:r>
              <a:rPr lang="zh-CN" altLang="en-US" sz="3200" b="1"/>
              <a:t>数据类型</a:t>
            </a:r>
            <a:r>
              <a:rPr lang="zh-CN" altLang="en-US" sz="3200"/>
              <a:t>和</a:t>
            </a:r>
            <a:r>
              <a:rPr lang="zh-CN" altLang="en-US" sz="3200" b="1"/>
              <a:t>数据的存储类别</a:t>
            </a:r>
            <a:r>
              <a:rPr lang="zh-CN" altLang="en-US" sz="3200"/>
              <a:t>。对数据类型，读者已熟悉（如整型、字符型等）。存储类别指的是数据在内存中存储的方式。存储方式分为两大类：静态存储类和动态存储类。具体包含四种：</a:t>
            </a:r>
            <a:r>
              <a:rPr lang="zh-CN" altLang="en-US" sz="3200" b="1">
                <a:solidFill>
                  <a:srgbClr val="CC0000"/>
                </a:solidFill>
              </a:rPr>
              <a:t>自动的</a:t>
            </a:r>
            <a:r>
              <a:rPr lang="zh-CN" altLang="en-US" sz="3200" b="1">
                <a:solidFill>
                  <a:srgbClr val="006699"/>
                </a:solidFill>
              </a:rPr>
              <a:t>（ａｕｔｏ），</a:t>
            </a:r>
            <a:r>
              <a:rPr lang="zh-CN" altLang="en-US" sz="3200" b="1">
                <a:solidFill>
                  <a:srgbClr val="CC0000"/>
                </a:solidFill>
              </a:rPr>
              <a:t>静态的</a:t>
            </a:r>
            <a:r>
              <a:rPr lang="zh-CN" altLang="en-US" sz="3200" b="1">
                <a:solidFill>
                  <a:srgbClr val="006699"/>
                </a:solidFill>
              </a:rPr>
              <a:t>（ｓｔａｔｉｃ），</a:t>
            </a:r>
            <a:r>
              <a:rPr lang="zh-CN" altLang="en-US" sz="3200" b="1">
                <a:solidFill>
                  <a:srgbClr val="CC0000"/>
                </a:solidFill>
              </a:rPr>
              <a:t>寄存器的</a:t>
            </a:r>
            <a:r>
              <a:rPr lang="zh-CN" altLang="en-US" sz="3200" b="1">
                <a:solidFill>
                  <a:srgbClr val="006699"/>
                </a:solidFill>
              </a:rPr>
              <a:t>（ｒｅｇｉｓｔｅｒ），</a:t>
            </a:r>
            <a:r>
              <a:rPr lang="zh-CN" altLang="en-US" sz="3200" b="1">
                <a:solidFill>
                  <a:srgbClr val="CC0000"/>
                </a:solidFill>
              </a:rPr>
              <a:t>外部的</a:t>
            </a:r>
            <a:r>
              <a:rPr lang="zh-CN" altLang="en-US" sz="3200" b="1">
                <a:solidFill>
                  <a:srgbClr val="006699"/>
                </a:solidFill>
              </a:rPr>
              <a:t>（ｅｘｔｅｒｎ）</a:t>
            </a:r>
            <a:r>
              <a:rPr lang="zh-CN" altLang="en-US" sz="3200">
                <a:solidFill>
                  <a:srgbClr val="CC0000"/>
                </a:solidFill>
              </a:rPr>
              <a:t>。</a:t>
            </a:r>
            <a:r>
              <a:rPr lang="zh-CN" altLang="en-US" sz="3200"/>
              <a:t>根据变量的存储类别，可以知道变量的作用域和生存期。</a:t>
            </a:r>
            <a:r>
              <a:rPr lang="zh-CN" altLang="en-US" sz="280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95</a:t>
            </a:fld>
            <a:endParaRPr lang="zh-CN" altLang="en-US"/>
          </a:p>
        </p:txBody>
      </p:sp>
    </p:spTree>
    <p:extLst>
      <p:ext uri="{BB962C8B-B14F-4D97-AF65-F5344CB8AC3E}">
        <p14:creationId xmlns:p14="http://schemas.microsoft.com/office/powerpoint/2010/main" val="2862230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18562"/>
                                        </p:tgtEl>
                                        <p:attrNameLst>
                                          <p:attrName>style.visibility</p:attrName>
                                        </p:attrNameLst>
                                      </p:cBhvr>
                                      <p:to>
                                        <p:strVal val="visible"/>
                                      </p:to>
                                    </p:set>
                                    <p:anim calcmode="lin" valueType="num">
                                      <p:cBhvr additive="base">
                                        <p:cTn id="7" dur="500" fill="hold"/>
                                        <p:tgtEl>
                                          <p:spTgt spid="1218562"/>
                                        </p:tgtEl>
                                        <p:attrNameLst>
                                          <p:attrName>ppt_x</p:attrName>
                                        </p:attrNameLst>
                                      </p:cBhvr>
                                      <p:tavLst>
                                        <p:tav tm="0">
                                          <p:val>
                                            <p:strVal val="0-#ppt_w/2"/>
                                          </p:val>
                                        </p:tav>
                                        <p:tav tm="100000">
                                          <p:val>
                                            <p:strVal val="#ppt_x"/>
                                          </p:val>
                                        </p:tav>
                                      </p:tavLst>
                                    </p:anim>
                                    <p:anim calcmode="lin" valueType="num">
                                      <p:cBhvr additive="base">
                                        <p:cTn id="8" dur="500" fill="hold"/>
                                        <p:tgtEl>
                                          <p:spTgt spid="1218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auto">
          <a:xfrm>
            <a:off x="323850" y="188915"/>
            <a:ext cx="431958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2800" b="1">
                <a:effectLst>
                  <a:outerShdw blurRad="38100" dist="38100" dir="2700000" algn="tl">
                    <a:srgbClr val="C0C0C0"/>
                  </a:outerShdw>
                </a:effectLst>
                <a:latin typeface="黑体" pitchFamily="2" charset="-122"/>
                <a:ea typeface="黑体" pitchFamily="2" charset="-122"/>
              </a:rPr>
              <a:t>§</a:t>
            </a:r>
            <a:r>
              <a:rPr kumimoji="1" lang="en-US" altLang="zh-CN" sz="2800" b="1">
                <a:effectLst>
                  <a:outerShdw blurRad="38100" dist="38100" dir="2700000" algn="tl">
                    <a:srgbClr val="C0C0C0"/>
                  </a:outerShdw>
                </a:effectLst>
              </a:rPr>
              <a:t>8.</a:t>
            </a:r>
            <a:r>
              <a:rPr kumimoji="1" lang="zh-CN" altLang="en-US" sz="2800" b="1">
                <a:effectLst>
                  <a:outerShdw blurRad="38100" dist="38100" dir="2700000" algn="tl">
                    <a:srgbClr val="C0C0C0"/>
                  </a:outerShdw>
                </a:effectLst>
              </a:rPr>
              <a:t>９</a:t>
            </a:r>
            <a:r>
              <a:rPr kumimoji="1" lang="en-US" altLang="zh-CN" sz="2800" b="1">
                <a:effectLst>
                  <a:outerShdw blurRad="38100" dist="38100" dir="2700000" algn="tl">
                    <a:srgbClr val="C0C0C0"/>
                  </a:outerShdw>
                </a:effectLst>
              </a:rPr>
              <a:t>.</a:t>
            </a:r>
            <a:r>
              <a:rPr kumimoji="1" lang="zh-CN" altLang="en-US" sz="2800" b="1">
                <a:effectLst>
                  <a:outerShdw blurRad="38100" dist="38100" dir="2700000" algn="tl">
                    <a:srgbClr val="C0C0C0"/>
                  </a:outerShdw>
                </a:effectLst>
              </a:rPr>
              <a:t>２ </a:t>
            </a:r>
            <a:r>
              <a:rPr kumimoji="1" lang="en-US" altLang="zh-CN" sz="2800" b="1">
                <a:effectLst>
                  <a:outerShdw blurRad="38100" dist="38100" dir="2700000" algn="tl">
                    <a:srgbClr val="C0C0C0"/>
                  </a:outerShdw>
                </a:effectLst>
              </a:rPr>
              <a:t>auto</a:t>
            </a:r>
            <a:r>
              <a:rPr kumimoji="1" lang="zh-CN" altLang="en-US" sz="2800" b="1">
                <a:effectLst>
                  <a:outerShdw blurRad="38100" dist="38100" dir="2700000" algn="tl">
                    <a:srgbClr val="C0C0C0"/>
                  </a:outerShdw>
                </a:effectLst>
              </a:rPr>
              <a:t>变量</a:t>
            </a:r>
          </a:p>
        </p:txBody>
      </p:sp>
      <p:sp>
        <p:nvSpPr>
          <p:cNvPr id="1219587" name="Text Box 3"/>
          <p:cNvSpPr txBox="1">
            <a:spLocks noChangeArrowheads="1"/>
          </p:cNvSpPr>
          <p:nvPr/>
        </p:nvSpPr>
        <p:spPr bwMode="auto">
          <a:xfrm>
            <a:off x="107952" y="549275"/>
            <a:ext cx="8893175"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sz="2800"/>
              <a:t>函数中的局部变量，如不专门声明为</a:t>
            </a:r>
            <a:r>
              <a:rPr lang="en-US" altLang="zh-CN" sz="2800"/>
              <a:t>static</a:t>
            </a:r>
            <a:r>
              <a:rPr lang="zh-CN" altLang="en-US" sz="2800"/>
              <a:t>存储类别，都是动态地分配存储空间的，数据存储在动态存储区中。函数中的形参和在函数中定义的变量</a:t>
            </a:r>
            <a:r>
              <a:rPr lang="en-US" altLang="zh-CN" sz="2800"/>
              <a:t>(</a:t>
            </a:r>
            <a:r>
              <a:rPr lang="zh-CN" altLang="en-US" sz="2800"/>
              <a:t>包括在复合语句中定义的变量</a:t>
            </a:r>
            <a:r>
              <a:rPr lang="en-US" altLang="zh-CN" sz="2800"/>
              <a:t>)</a:t>
            </a:r>
            <a:r>
              <a:rPr lang="zh-CN" altLang="en-US" sz="2800"/>
              <a:t>，都属此类，在调用该函数时系统会给它们分配存储空间，在函数调用结束时就自动释放这些存储空间。因此这类局部变量称为自动变量。自动变量用关键字ａｕｔｏ作存储类别的声明。例如：</a:t>
            </a:r>
          </a:p>
          <a:p>
            <a:pPr algn="l" eaLnBrk="1" hangingPunct="1">
              <a:lnSpc>
                <a:spcPct val="130000"/>
              </a:lnSpc>
            </a:pPr>
            <a:r>
              <a:rPr lang="en-US" altLang="zh-CN" sz="2800"/>
              <a:t>int </a:t>
            </a:r>
            <a:r>
              <a:rPr lang="zh-CN" altLang="en-US" sz="2800"/>
              <a:t>ｆ（</a:t>
            </a:r>
            <a:r>
              <a:rPr lang="en-US" altLang="zh-CN" sz="2800"/>
              <a:t>int </a:t>
            </a:r>
            <a:r>
              <a:rPr lang="zh-CN" altLang="en-US" sz="2800"/>
              <a:t>ａ）  </a:t>
            </a:r>
            <a:r>
              <a:rPr lang="zh-CN" altLang="en-US" sz="2800">
                <a:solidFill>
                  <a:srgbClr val="008000"/>
                </a:solidFill>
              </a:rPr>
              <a:t>／*定义</a:t>
            </a:r>
            <a:r>
              <a:rPr lang="en-US" altLang="zh-CN" sz="2800">
                <a:solidFill>
                  <a:srgbClr val="008000"/>
                </a:solidFill>
              </a:rPr>
              <a:t>f</a:t>
            </a:r>
            <a:r>
              <a:rPr lang="zh-CN" altLang="en-US" sz="2800">
                <a:solidFill>
                  <a:srgbClr val="008000"/>
                </a:solidFill>
              </a:rPr>
              <a:t>函数，ａ为形参 *／</a:t>
            </a:r>
          </a:p>
          <a:p>
            <a:pPr algn="l" eaLnBrk="1" hangingPunct="1">
              <a:lnSpc>
                <a:spcPct val="130000"/>
              </a:lnSpc>
            </a:pPr>
            <a:r>
              <a:rPr lang="zh-CN" altLang="en-US" sz="2800"/>
              <a:t>｛</a:t>
            </a:r>
            <a:r>
              <a:rPr lang="en-US" altLang="zh-CN" sz="2800"/>
              <a:t>auto  int </a:t>
            </a:r>
            <a:r>
              <a:rPr lang="zh-CN" altLang="en-US" sz="2800"/>
              <a:t>ｂ，ｃ＝３；  </a:t>
            </a:r>
            <a:r>
              <a:rPr lang="zh-CN" altLang="en-US" sz="2800">
                <a:solidFill>
                  <a:srgbClr val="008000"/>
                </a:solidFill>
              </a:rPr>
              <a:t>／*定义ｂ、ｃ为自动变量 *／</a:t>
            </a:r>
          </a:p>
          <a:p>
            <a:pPr algn="l" eaLnBrk="1" hangingPunct="1">
              <a:lnSpc>
                <a:spcPct val="130000"/>
              </a:lnSpc>
            </a:pPr>
            <a:r>
              <a:rPr lang="zh-CN" altLang="en-US" sz="2800"/>
              <a:t>　</a:t>
            </a:r>
            <a:r>
              <a:rPr lang="en-US" altLang="zh-CN" sz="2800"/>
              <a:t>…</a:t>
            </a:r>
          </a:p>
          <a:p>
            <a:pPr algn="l" eaLnBrk="1" hangingPunct="1">
              <a:lnSpc>
                <a:spcPct val="130000"/>
              </a:lnSpc>
            </a:pPr>
            <a:r>
              <a:rPr lang="en-US" altLang="zh-CN" sz="2800"/>
              <a:t>    </a:t>
            </a:r>
            <a:r>
              <a:rPr lang="zh-CN" altLang="en-US" sz="2800"/>
              <a:t>｝</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96</a:t>
            </a:fld>
            <a:endParaRPr lang="zh-CN" altLang="en-US"/>
          </a:p>
        </p:txBody>
      </p:sp>
    </p:spTree>
    <p:extLst>
      <p:ext uri="{BB962C8B-B14F-4D97-AF65-F5344CB8AC3E}">
        <p14:creationId xmlns:p14="http://schemas.microsoft.com/office/powerpoint/2010/main" val="2865283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19586"/>
                                        </p:tgtEl>
                                        <p:attrNameLst>
                                          <p:attrName>style.visibility</p:attrName>
                                        </p:attrNameLst>
                                      </p:cBhvr>
                                      <p:to>
                                        <p:strVal val="visible"/>
                                      </p:to>
                                    </p:set>
                                    <p:anim calcmode="lin" valueType="num">
                                      <p:cBhvr additive="base">
                                        <p:cTn id="7" dur="500" fill="hold"/>
                                        <p:tgtEl>
                                          <p:spTgt spid="1219586"/>
                                        </p:tgtEl>
                                        <p:attrNameLst>
                                          <p:attrName>ppt_x</p:attrName>
                                        </p:attrNameLst>
                                      </p:cBhvr>
                                      <p:tavLst>
                                        <p:tav tm="0">
                                          <p:val>
                                            <p:strVal val="0-#ppt_w/2"/>
                                          </p:val>
                                        </p:tav>
                                        <p:tav tm="100000">
                                          <p:val>
                                            <p:strVal val="#ppt_x"/>
                                          </p:val>
                                        </p:tav>
                                      </p:tavLst>
                                    </p:anim>
                                    <p:anim calcmode="lin" valueType="num">
                                      <p:cBhvr additive="base">
                                        <p:cTn id="8" dur="500" fill="hold"/>
                                        <p:tgtEl>
                                          <p:spTgt spid="12195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19587"/>
                                        </p:tgtEl>
                                        <p:attrNameLst>
                                          <p:attrName>style.visibility</p:attrName>
                                        </p:attrNameLst>
                                      </p:cBhvr>
                                      <p:to>
                                        <p:strVal val="visible"/>
                                      </p:to>
                                    </p:set>
                                    <p:animEffect transition="in" filter="wipe(left)">
                                      <p:cBhvr>
                                        <p:cTn id="13" dur="500"/>
                                        <p:tgtEl>
                                          <p:spTgt spid="1219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586" grpId="0" autoUpdateAnimBg="0"/>
      <p:bldP spid="121958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Rectangle 2"/>
          <p:cNvSpPr>
            <a:spLocks noChangeArrowheads="1"/>
          </p:cNvSpPr>
          <p:nvPr/>
        </p:nvSpPr>
        <p:spPr bwMode="auto">
          <a:xfrm>
            <a:off x="539750" y="260352"/>
            <a:ext cx="4319588" cy="504825"/>
          </a:xfrm>
          <a:prstGeom prst="rect">
            <a:avLst/>
          </a:prstGeom>
          <a:noFill/>
          <a:ln w="9525">
            <a:noFill/>
            <a:miter lim="800000"/>
            <a:headEnd/>
            <a:tailEnd/>
          </a:ln>
          <a:effectLst/>
        </p:spPr>
        <p:txBody>
          <a:bodyPr lIns="92075" tIns="46038" rIns="92075" bIns="46038" anchor="ctr"/>
          <a:lstStyle/>
          <a:p>
            <a:pPr defTabSz="762000" eaLnBrk="0" hangingPunct="0">
              <a:defRPr/>
            </a:pPr>
            <a:r>
              <a:rPr kumimoji="1" lang="en-US" altLang="zh-CN" sz="2800" b="1">
                <a:effectLst>
                  <a:outerShdw blurRad="38100" dist="38100" dir="2700000" algn="tl">
                    <a:srgbClr val="C0C0C0"/>
                  </a:outerShdw>
                </a:effectLst>
              </a:rPr>
              <a:t>8.9.3</a:t>
            </a:r>
            <a:r>
              <a:rPr kumimoji="1" lang="zh-CN" altLang="en-US" sz="2800" b="1">
                <a:effectLst>
                  <a:outerShdw blurRad="38100" dist="38100" dir="2700000" algn="tl">
                    <a:srgbClr val="C0C0C0"/>
                  </a:outerShdw>
                </a:effectLst>
              </a:rPr>
              <a:t>用</a:t>
            </a:r>
            <a:r>
              <a:rPr kumimoji="1" lang="en-US" altLang="zh-CN" sz="2800" b="1">
                <a:effectLst>
                  <a:outerShdw blurRad="38100" dist="38100" dir="2700000" algn="tl">
                    <a:srgbClr val="C0C0C0"/>
                  </a:outerShdw>
                </a:effectLst>
              </a:rPr>
              <a:t>static</a:t>
            </a:r>
            <a:r>
              <a:rPr kumimoji="1" lang="zh-CN" altLang="en-US" sz="2800" b="1">
                <a:effectLst>
                  <a:outerShdw blurRad="38100" dist="38100" dir="2700000" algn="tl">
                    <a:srgbClr val="C0C0C0"/>
                  </a:outerShdw>
                </a:effectLst>
              </a:rPr>
              <a:t>声明局部变量</a:t>
            </a:r>
          </a:p>
        </p:txBody>
      </p:sp>
      <p:sp>
        <p:nvSpPr>
          <p:cNvPr id="500739" name="Text Box 3"/>
          <p:cNvSpPr txBox="1">
            <a:spLocks noChangeArrowheads="1"/>
          </p:cNvSpPr>
          <p:nvPr/>
        </p:nvSpPr>
        <p:spPr bwMode="auto">
          <a:xfrm>
            <a:off x="468313" y="1268415"/>
            <a:ext cx="820896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en-US" altLang="zh-CN" sz="2800"/>
              <a:t> </a:t>
            </a:r>
            <a:r>
              <a:rPr lang="zh-CN" altLang="en-US" sz="2800"/>
              <a:t>有时希望函数中的局部变量的值在函数调用结束后不消失而保留原值，即其占用的存储单元不释放，在下一次该函数调用时，该变量已有值，就是上一次函数调用结束时的值。这时就应该指定该局部变量为“静态局部变量”，用关键字ｓｔａｔｉｃ进行声明。通过下面简单的例子可以了解它的特点。</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97</a:t>
            </a:fld>
            <a:endParaRPr lang="zh-CN" altLang="en-US"/>
          </a:p>
        </p:txBody>
      </p:sp>
    </p:spTree>
    <p:extLst>
      <p:ext uri="{BB962C8B-B14F-4D97-AF65-F5344CB8AC3E}">
        <p14:creationId xmlns:p14="http://schemas.microsoft.com/office/powerpoint/2010/main" val="1023978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0610"/>
                                        </p:tgtEl>
                                        <p:attrNameLst>
                                          <p:attrName>style.visibility</p:attrName>
                                        </p:attrNameLst>
                                      </p:cBhvr>
                                      <p:to>
                                        <p:strVal val="visible"/>
                                      </p:to>
                                    </p:set>
                                    <p:anim calcmode="lin" valueType="num">
                                      <p:cBhvr additive="base">
                                        <p:cTn id="7" dur="500" fill="hold"/>
                                        <p:tgtEl>
                                          <p:spTgt spid="1220610"/>
                                        </p:tgtEl>
                                        <p:attrNameLst>
                                          <p:attrName>ppt_x</p:attrName>
                                        </p:attrNameLst>
                                      </p:cBhvr>
                                      <p:tavLst>
                                        <p:tav tm="0">
                                          <p:val>
                                            <p:strVal val="0-#ppt_w/2"/>
                                          </p:val>
                                        </p:tav>
                                        <p:tav tm="100000">
                                          <p:val>
                                            <p:strVal val="#ppt_x"/>
                                          </p:val>
                                        </p:tav>
                                      </p:tavLst>
                                    </p:anim>
                                    <p:anim calcmode="lin" valueType="num">
                                      <p:cBhvr additive="base">
                                        <p:cTn id="8" dur="500" fill="hold"/>
                                        <p:tgtEl>
                                          <p:spTgt spid="1220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10"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p:cNvSpPr txBox="1">
            <a:spLocks noChangeArrowheads="1"/>
          </p:cNvSpPr>
          <p:nvPr/>
        </p:nvSpPr>
        <p:spPr bwMode="auto">
          <a:xfrm>
            <a:off x="755650" y="115890"/>
            <a:ext cx="6587060" cy="6555641"/>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t>例</a:t>
            </a:r>
            <a:r>
              <a:rPr lang="en-US" altLang="zh-CN" sz="2800" b="1" dirty="0"/>
              <a:t>8</a:t>
            </a:r>
            <a:r>
              <a:rPr lang="zh-CN" altLang="en-US" sz="2800" b="1" dirty="0"/>
              <a:t>．１</a:t>
            </a:r>
            <a:r>
              <a:rPr lang="en-US" altLang="zh-CN" sz="2800" b="1" dirty="0"/>
              <a:t>7</a:t>
            </a:r>
            <a:r>
              <a:rPr lang="en-US" altLang="zh-CN" sz="2800" dirty="0"/>
              <a:t> </a:t>
            </a:r>
            <a:r>
              <a:rPr lang="zh-CN" altLang="en-US" sz="2800" dirty="0"/>
              <a:t>考察静态局部变量的值。</a:t>
            </a:r>
          </a:p>
          <a:p>
            <a:pPr algn="l" eaLnBrk="1" hangingPunct="1"/>
            <a:r>
              <a:rPr lang="en-US" altLang="zh-CN" sz="2800" dirty="0"/>
              <a:t>#include &lt;</a:t>
            </a:r>
            <a:r>
              <a:rPr lang="en-US" altLang="zh-CN" sz="2800" dirty="0" err="1"/>
              <a:t>stdio.h</a:t>
            </a:r>
            <a:r>
              <a:rPr lang="en-US" altLang="zh-CN" sz="2800" dirty="0"/>
              <a:t>&gt;</a:t>
            </a:r>
          </a:p>
          <a:p>
            <a:pPr algn="l" eaLnBrk="1" hangingPunct="1"/>
            <a:r>
              <a:rPr lang="en-US" altLang="zh-CN" sz="2800" dirty="0"/>
              <a:t>void  </a:t>
            </a:r>
            <a:r>
              <a:rPr lang="en-US" altLang="zh-CN" sz="2800" b="1" dirty="0">
                <a:solidFill>
                  <a:srgbClr val="CC0000"/>
                </a:solidFill>
              </a:rPr>
              <a:t>main</a:t>
            </a:r>
            <a:r>
              <a:rPr lang="zh-CN" altLang="en-US" sz="2800" dirty="0"/>
              <a:t>（）</a:t>
            </a:r>
          </a:p>
          <a:p>
            <a:pPr algn="l" eaLnBrk="1" hangingPunct="1"/>
            <a:r>
              <a:rPr lang="zh-CN" altLang="en-US" sz="2800" dirty="0"/>
              <a:t>｛</a:t>
            </a:r>
            <a:r>
              <a:rPr lang="en-US" altLang="zh-CN" sz="2800" dirty="0" err="1"/>
              <a:t>int</a:t>
            </a:r>
            <a:r>
              <a:rPr lang="en-US" altLang="zh-CN" sz="2800" dirty="0"/>
              <a:t> </a:t>
            </a:r>
            <a:r>
              <a:rPr lang="zh-CN" altLang="en-US" sz="2800" dirty="0"/>
              <a:t>ｆ（</a:t>
            </a:r>
            <a:r>
              <a:rPr lang="en-US" altLang="zh-CN" sz="2800" dirty="0" err="1"/>
              <a:t>int</a:t>
            </a:r>
            <a:r>
              <a:rPr lang="zh-CN" altLang="en-US" sz="2800" dirty="0"/>
              <a:t>）</a:t>
            </a:r>
            <a:r>
              <a:rPr lang="en-US" altLang="zh-CN" sz="2800" dirty="0"/>
              <a:t>;</a:t>
            </a:r>
          </a:p>
          <a:p>
            <a:pPr algn="l" eaLnBrk="1" hangingPunct="1"/>
            <a:r>
              <a:rPr lang="en-US" altLang="zh-CN" sz="2800" dirty="0"/>
              <a:t>  </a:t>
            </a:r>
            <a:r>
              <a:rPr lang="zh-CN" altLang="en-US" sz="2800" dirty="0"/>
              <a:t>ｉｎｔ ａ＝２，ｉ；</a:t>
            </a:r>
          </a:p>
          <a:p>
            <a:pPr algn="l" eaLnBrk="1" hangingPunct="1"/>
            <a:r>
              <a:rPr lang="zh-CN" altLang="en-US" sz="2800" dirty="0"/>
              <a:t>  ｆｏｒ（ｉ＝０；ｉ＜３；ｉ＋＋＝</a:t>
            </a:r>
          </a:p>
          <a:p>
            <a:pPr algn="l" eaLnBrk="1" hangingPunct="1"/>
            <a:r>
              <a:rPr lang="zh-CN" altLang="en-US" sz="2800" dirty="0"/>
              <a:t>   ｐｒｉｎｔｆ（</a:t>
            </a:r>
            <a:r>
              <a:rPr lang="en-US" altLang="zh-CN" sz="2800" dirty="0"/>
              <a:t>″</a:t>
            </a:r>
            <a:r>
              <a:rPr lang="zh-CN" altLang="en-US" sz="2800" dirty="0"/>
              <a:t>％ｄ </a:t>
            </a:r>
            <a:r>
              <a:rPr lang="en-US" altLang="zh-CN" sz="2800" dirty="0"/>
              <a:t>″</a:t>
            </a:r>
            <a:r>
              <a:rPr lang="zh-CN" altLang="en-US" sz="2800" dirty="0"/>
              <a:t>，ｆ（ａ））；</a:t>
            </a:r>
          </a:p>
          <a:p>
            <a:pPr algn="l" eaLnBrk="1" hangingPunct="1"/>
            <a:r>
              <a:rPr lang="zh-CN" altLang="en-US" sz="2800" dirty="0"/>
              <a:t>  　｝</a:t>
            </a:r>
          </a:p>
          <a:p>
            <a:pPr algn="l" eaLnBrk="1" hangingPunct="1"/>
            <a:r>
              <a:rPr lang="en-US" altLang="zh-CN" sz="2800" dirty="0" err="1"/>
              <a:t>int</a:t>
            </a:r>
            <a:r>
              <a:rPr lang="en-US" altLang="zh-CN" sz="2800" dirty="0"/>
              <a:t> </a:t>
            </a:r>
            <a:r>
              <a:rPr lang="zh-CN" altLang="en-US" sz="2800" dirty="0"/>
              <a:t>ｆ（</a:t>
            </a:r>
            <a:r>
              <a:rPr lang="en-US" altLang="zh-CN" sz="2800" dirty="0" err="1"/>
              <a:t>int</a:t>
            </a:r>
            <a:r>
              <a:rPr lang="en-US" altLang="zh-CN" sz="2800" dirty="0"/>
              <a:t> </a:t>
            </a:r>
            <a:r>
              <a:rPr lang="zh-CN" altLang="en-US" sz="2800" dirty="0"/>
              <a:t>ａ）</a:t>
            </a:r>
          </a:p>
          <a:p>
            <a:pPr algn="l" eaLnBrk="1" hangingPunct="1"/>
            <a:r>
              <a:rPr lang="zh-CN" altLang="en-US" sz="2800" dirty="0"/>
              <a:t>｛ａｕｔｏ  </a:t>
            </a:r>
            <a:r>
              <a:rPr lang="en-US" altLang="zh-CN" sz="2800" dirty="0" err="1"/>
              <a:t>int</a:t>
            </a:r>
            <a:r>
              <a:rPr lang="en-US" altLang="zh-CN" sz="2800" dirty="0"/>
              <a:t> </a:t>
            </a:r>
            <a:r>
              <a:rPr lang="zh-CN" altLang="en-US" sz="2800" dirty="0"/>
              <a:t>ｂ＝０；</a:t>
            </a:r>
          </a:p>
          <a:p>
            <a:pPr algn="l" eaLnBrk="1" hangingPunct="1"/>
            <a:r>
              <a:rPr lang="zh-CN" altLang="en-US" sz="2800" dirty="0"/>
              <a:t>    ｓｔａｔｉｃ ｃ＝３；</a:t>
            </a:r>
          </a:p>
          <a:p>
            <a:pPr algn="l" eaLnBrk="1" hangingPunct="1"/>
            <a:r>
              <a:rPr lang="zh-CN" altLang="en-US" sz="2800" dirty="0"/>
              <a:t>     ｂ＝ｂ＋１；</a:t>
            </a:r>
          </a:p>
          <a:p>
            <a:pPr algn="l" eaLnBrk="1" hangingPunct="1"/>
            <a:r>
              <a:rPr lang="zh-CN" altLang="en-US" sz="2800" dirty="0"/>
              <a:t>　ｃ＝ｃ＋１；</a:t>
            </a:r>
          </a:p>
          <a:p>
            <a:pPr algn="l" eaLnBrk="1" hangingPunct="1"/>
            <a:r>
              <a:rPr lang="zh-CN" altLang="en-US" sz="2800" dirty="0"/>
              <a:t>     ｒｅｔｕｒｎ（ａ＋ｂ＋ｃ）；</a:t>
            </a:r>
          </a:p>
          <a:p>
            <a:pPr algn="l" eaLnBrk="1" hangingPunct="1"/>
            <a:r>
              <a:rPr lang="zh-CN" altLang="en-US" sz="2800" dirty="0"/>
              <a:t>　 ｝</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98</a:t>
            </a:fld>
            <a:endParaRPr lang="zh-CN" altLang="en-US"/>
          </a:p>
        </p:txBody>
      </p:sp>
    </p:spTree>
    <p:extLst>
      <p:ext uri="{BB962C8B-B14F-4D97-AF65-F5344CB8AC3E}">
        <p14:creationId xmlns:p14="http://schemas.microsoft.com/office/powerpoint/2010/main" val="11690245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Text Box 2"/>
          <p:cNvSpPr txBox="1">
            <a:spLocks noChangeArrowheads="1"/>
          </p:cNvSpPr>
          <p:nvPr/>
        </p:nvSpPr>
        <p:spPr bwMode="auto">
          <a:xfrm>
            <a:off x="250825" y="98427"/>
            <a:ext cx="8675688"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ea typeface="宋体" panose="02010600030101010101" pitchFamily="2" charset="-122"/>
              </a:defRPr>
            </a:lvl1pPr>
            <a:lvl2pPr marL="742950" indent="-285750" eaLnBrk="0" hangingPunct="0">
              <a:defRPr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sz="4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b="1">
                <a:solidFill>
                  <a:srgbClr val="CC0000"/>
                </a:solidFill>
              </a:rPr>
              <a:t>对静态局部变量的说明：</a:t>
            </a:r>
          </a:p>
          <a:p>
            <a:pPr algn="l" eaLnBrk="1" hangingPunct="1">
              <a:lnSpc>
                <a:spcPct val="120000"/>
              </a:lnSpc>
            </a:pPr>
            <a:r>
              <a:rPr lang="en-US" altLang="zh-CN" sz="2800"/>
              <a:t>(1) </a:t>
            </a:r>
            <a:r>
              <a:rPr lang="zh-CN" altLang="en-US" sz="2800"/>
              <a:t>静态局部变量属于静态存储类别，在静态存储区内分配存储单元。在程序整个运行期间都不释放。而自动变量（即动态局部变量）属于动态存储类别，占动态存储区空间而不占静态存储区空间，函数调用结束后即释放。</a:t>
            </a:r>
          </a:p>
          <a:p>
            <a:pPr algn="l" eaLnBrk="1" hangingPunct="1">
              <a:lnSpc>
                <a:spcPct val="120000"/>
              </a:lnSpc>
            </a:pPr>
            <a:r>
              <a:rPr lang="en-US" altLang="zh-CN" sz="2800"/>
              <a:t>(2) </a:t>
            </a:r>
            <a:r>
              <a:rPr lang="zh-CN" altLang="en-US" sz="2800"/>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每调用一次函数重新给一次初值，相当于执行一次赋值语句。</a:t>
            </a:r>
          </a:p>
        </p:txBody>
      </p:sp>
      <p:sp>
        <p:nvSpPr>
          <p:cNvPr id="2" name="灯片编号占位符 1"/>
          <p:cNvSpPr>
            <a:spLocks noGrp="1"/>
          </p:cNvSpPr>
          <p:nvPr>
            <p:ph type="sldNum" sz="quarter" idx="12"/>
          </p:nvPr>
        </p:nvSpPr>
        <p:spPr/>
        <p:txBody>
          <a:bodyPr/>
          <a:lstStyle/>
          <a:p>
            <a:fld id="{8FB94D60-2BC5-417B-AAFA-7AB077D6874D}" type="slidenum">
              <a:rPr lang="zh-CN" altLang="en-US" smtClean="0"/>
              <a:t>99</a:t>
            </a:fld>
            <a:endParaRPr lang="zh-CN" altLang="en-US"/>
          </a:p>
        </p:txBody>
      </p:sp>
    </p:spTree>
    <p:extLst>
      <p:ext uri="{BB962C8B-B14F-4D97-AF65-F5344CB8AC3E}">
        <p14:creationId xmlns:p14="http://schemas.microsoft.com/office/powerpoint/2010/main" val="217855571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10110</Words>
  <Application>Microsoft Office PowerPoint</Application>
  <PresentationFormat>全屏显示(4:3)</PresentationFormat>
  <Paragraphs>961</Paragraphs>
  <Slides>120</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120</vt:i4>
      </vt:variant>
    </vt:vector>
  </HeadingPairs>
  <TitlesOfParts>
    <vt:vector size="134" baseType="lpstr">
      <vt:lpstr>方正舒体</vt:lpstr>
      <vt:lpstr>方正姚体</vt:lpstr>
      <vt:lpstr>黑体</vt:lpstr>
      <vt:lpstr>楷体_GB2312</vt:lpstr>
      <vt:lpstr>隶书</vt:lpstr>
      <vt:lpstr>宋体</vt:lpstr>
      <vt:lpstr>Arial</vt:lpstr>
      <vt:lpstr>Arial Black</vt:lpstr>
      <vt:lpstr>Calibri</vt:lpstr>
      <vt:lpstr>Calibri Light</vt:lpstr>
      <vt:lpstr>Courier New</vt:lpstr>
      <vt:lpstr>Times New Roman</vt:lpstr>
      <vt:lpstr>Wingdings</vt:lpstr>
      <vt:lpstr>Office 主题</vt:lpstr>
      <vt:lpstr>第八章</vt:lpstr>
      <vt:lpstr>PowerPoint 演示文稿</vt:lpstr>
      <vt:lpstr>§8.1概述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dc:title>
  <dc:creator>sz</dc:creator>
  <cp:lastModifiedBy>sz</cp:lastModifiedBy>
  <cp:revision>12</cp:revision>
  <dcterms:created xsi:type="dcterms:W3CDTF">2018-07-18T08:23:36Z</dcterms:created>
  <dcterms:modified xsi:type="dcterms:W3CDTF">2018-07-24T14:53:46Z</dcterms:modified>
</cp:coreProperties>
</file>