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5"/>
  </p:notesMasterIdLst>
  <p:handoutMasterIdLst>
    <p:handoutMasterId r:id="rId116"/>
  </p:handoutMasterIdLst>
  <p:sldIdLst>
    <p:sldId id="256" r:id="rId2"/>
    <p:sldId id="286" r:id="rId3"/>
    <p:sldId id="451" r:id="rId4"/>
    <p:sldId id="287" r:id="rId5"/>
    <p:sldId id="272" r:id="rId6"/>
    <p:sldId id="444" r:id="rId7"/>
    <p:sldId id="288" r:id="rId8"/>
    <p:sldId id="284" r:id="rId9"/>
    <p:sldId id="289" r:id="rId10"/>
    <p:sldId id="290" r:id="rId11"/>
    <p:sldId id="291" r:id="rId12"/>
    <p:sldId id="292" r:id="rId13"/>
    <p:sldId id="295" r:id="rId14"/>
    <p:sldId id="296" r:id="rId15"/>
    <p:sldId id="293" r:id="rId16"/>
    <p:sldId id="294" r:id="rId17"/>
    <p:sldId id="297" r:id="rId18"/>
    <p:sldId id="298" r:id="rId19"/>
    <p:sldId id="299" r:id="rId20"/>
    <p:sldId id="446" r:id="rId21"/>
    <p:sldId id="452" r:id="rId22"/>
    <p:sldId id="447" r:id="rId23"/>
    <p:sldId id="448" r:id="rId24"/>
    <p:sldId id="449" r:id="rId25"/>
    <p:sldId id="450" r:id="rId26"/>
    <p:sldId id="301" r:id="rId27"/>
    <p:sldId id="302"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7" r:id="rId41"/>
    <p:sldId id="303" r:id="rId42"/>
    <p:sldId id="304" r:id="rId43"/>
    <p:sldId id="338" r:id="rId44"/>
    <p:sldId id="339" r:id="rId45"/>
    <p:sldId id="305" r:id="rId46"/>
    <p:sldId id="359" r:id="rId47"/>
    <p:sldId id="360" r:id="rId48"/>
    <p:sldId id="343" r:id="rId49"/>
    <p:sldId id="361" r:id="rId50"/>
    <p:sldId id="362" r:id="rId51"/>
    <p:sldId id="363" r:id="rId52"/>
    <p:sldId id="364"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91" r:id="rId66"/>
    <p:sldId id="392" r:id="rId67"/>
    <p:sldId id="384" r:id="rId68"/>
    <p:sldId id="385" r:id="rId69"/>
    <p:sldId id="386" r:id="rId70"/>
    <p:sldId id="387" r:id="rId71"/>
    <p:sldId id="388" r:id="rId72"/>
    <p:sldId id="389" r:id="rId73"/>
    <p:sldId id="390" r:id="rId74"/>
    <p:sldId id="394"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8" r:id="rId96"/>
    <p:sldId id="419" r:id="rId97"/>
    <p:sldId id="420" r:id="rId98"/>
    <p:sldId id="421" r:id="rId99"/>
    <p:sldId id="422" r:id="rId100"/>
    <p:sldId id="423" r:id="rId101"/>
    <p:sldId id="425" r:id="rId102"/>
    <p:sldId id="426" r:id="rId103"/>
    <p:sldId id="428" r:id="rId104"/>
    <p:sldId id="429" r:id="rId105"/>
    <p:sldId id="430" r:id="rId106"/>
    <p:sldId id="431" r:id="rId107"/>
    <p:sldId id="432" r:id="rId108"/>
    <p:sldId id="433" r:id="rId109"/>
    <p:sldId id="434" r:id="rId110"/>
    <p:sldId id="435" r:id="rId111"/>
    <p:sldId id="436" r:id="rId112"/>
    <p:sldId id="454" r:id="rId113"/>
    <p:sldId id="453" r:id="rId1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5" autoAdjust="0"/>
    <p:restoredTop sz="94660"/>
  </p:normalViewPr>
  <p:slideViewPr>
    <p:cSldViewPr snapToGrid="0">
      <p:cViewPr varScale="1">
        <p:scale>
          <a:sx n="86" d="100"/>
          <a:sy n="86" d="100"/>
        </p:scale>
        <p:origin x="1530" y="96"/>
      </p:cViewPr>
      <p:guideLst>
        <p:guide orient="horz" pos="2160"/>
        <p:guide pos="2880"/>
      </p:guideLst>
    </p:cSldViewPr>
  </p:slideViewPr>
  <p:notesTextViewPr>
    <p:cViewPr>
      <p:scale>
        <a:sx n="1" d="1"/>
        <a:sy n="1" d="1"/>
      </p:scale>
      <p:origin x="0" y="0"/>
    </p:cViewPr>
  </p:notesTextViewPr>
  <p:notesViewPr>
    <p:cSldViewPr snapToGrid="0">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10F177-2F6A-4DDE-BD48-6C2EF454A527}" type="datetimeFigureOut">
              <a:rPr lang="zh-CN" altLang="en-US" smtClean="0"/>
              <a:t>2018-08-18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09B452-400B-4B98-8A58-D52106B197A2}"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2BA1-E2D1-46E6-8340-747B43510923}" type="datetimeFigureOut">
              <a:rPr lang="zh-CN" altLang="en-US" smtClean="0"/>
              <a:pPr/>
              <a:t>2018-08-18</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F40E8-B080-4069-9916-BB6BA31401C1}" type="slidenum">
              <a:rPr lang="zh-CN" altLang="en-US" smtClean="0"/>
              <a:pPr/>
              <a:t>‹#›</a:t>
            </a:fld>
            <a:endParaRPr lang="zh-CN" altLang="en-US"/>
          </a:p>
        </p:txBody>
      </p:sp>
    </p:spTree>
    <p:extLst>
      <p:ext uri="{BB962C8B-B14F-4D97-AF65-F5344CB8AC3E}">
        <p14:creationId xmlns:p14="http://schemas.microsoft.com/office/powerpoint/2010/main" val="236525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53F40E8-B080-4069-9916-BB6BA31401C1}" type="slidenum">
              <a:rPr lang="zh-CN" altLang="en-US" smtClean="0"/>
              <a:pPr/>
              <a:t>1</a:t>
            </a:fld>
            <a:endParaRPr lang="zh-CN" altLang="en-US"/>
          </a:p>
        </p:txBody>
      </p:sp>
    </p:spTree>
    <p:extLst>
      <p:ext uri="{BB962C8B-B14F-4D97-AF65-F5344CB8AC3E}">
        <p14:creationId xmlns:p14="http://schemas.microsoft.com/office/powerpoint/2010/main" val="195759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3F40E8-B080-4069-9916-BB6BA31401C1}" type="slidenum">
              <a:rPr lang="zh-CN" altLang="en-US" smtClean="0"/>
              <a:pPr/>
              <a:t>64</a:t>
            </a:fld>
            <a:endParaRPr lang="zh-CN" altLang="en-US"/>
          </a:p>
        </p:txBody>
      </p:sp>
    </p:spTree>
    <p:extLst>
      <p:ext uri="{BB962C8B-B14F-4D97-AF65-F5344CB8AC3E}">
        <p14:creationId xmlns:p14="http://schemas.microsoft.com/office/powerpoint/2010/main" val="89724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3F40E8-B080-4069-9916-BB6BA31401C1}" type="slidenum">
              <a:rPr lang="zh-CN" altLang="en-US" smtClean="0"/>
              <a:pPr/>
              <a:t>74</a:t>
            </a:fld>
            <a:endParaRPr lang="zh-CN" altLang="en-US"/>
          </a:p>
        </p:txBody>
      </p:sp>
    </p:spTree>
    <p:extLst>
      <p:ext uri="{BB962C8B-B14F-4D97-AF65-F5344CB8AC3E}">
        <p14:creationId xmlns:p14="http://schemas.microsoft.com/office/powerpoint/2010/main" val="70238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3F40E8-B080-4069-9916-BB6BA31401C1}" type="slidenum">
              <a:rPr lang="zh-CN" altLang="en-US" smtClean="0"/>
              <a:pPr/>
              <a:t>91</a:t>
            </a:fld>
            <a:endParaRPr lang="zh-CN" altLang="en-US"/>
          </a:p>
        </p:txBody>
      </p:sp>
    </p:spTree>
    <p:extLst>
      <p:ext uri="{BB962C8B-B14F-4D97-AF65-F5344CB8AC3E}">
        <p14:creationId xmlns:p14="http://schemas.microsoft.com/office/powerpoint/2010/main" val="6215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3F40E8-B080-4069-9916-BB6BA31401C1}" type="slidenum">
              <a:rPr lang="zh-CN" altLang="en-US" smtClean="0"/>
              <a:pPr/>
              <a:t>94</a:t>
            </a:fld>
            <a:endParaRPr lang="zh-CN" altLang="en-US"/>
          </a:p>
        </p:txBody>
      </p:sp>
    </p:spTree>
    <p:extLst>
      <p:ext uri="{BB962C8B-B14F-4D97-AF65-F5344CB8AC3E}">
        <p14:creationId xmlns:p14="http://schemas.microsoft.com/office/powerpoint/2010/main" val="418520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幻灯片图像占位符 1"/>
          <p:cNvSpPr>
            <a:spLocks noGrp="1" noRot="1" noChangeAspect="1"/>
          </p:cNvSpPr>
          <p:nvPr>
            <p:ph type="sldImg"/>
          </p:nvPr>
        </p:nvSpPr>
        <p:spPr bwMode="auto">
          <a:noFill/>
          <a:ln>
            <a:solidFill>
              <a:srgbClr val="000000"/>
            </a:solidFill>
            <a:miter lim="800000"/>
          </a:ln>
        </p:spPr>
      </p:sp>
      <p:sp>
        <p:nvSpPr>
          <p:cNvPr id="294914"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9491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4AAA4A30-F643-404A-80F4-58BF81F7EE2C}" type="slidenum">
              <a:rPr lang="zh-CN" altLang="en-US">
                <a:cs typeface="华文仿宋" panose="02010600040101010101" charset="-122"/>
              </a:rPr>
              <a:pPr fontAlgn="base">
                <a:spcBef>
                  <a:spcPct val="0"/>
                </a:spcBef>
                <a:spcAft>
                  <a:spcPct val="0"/>
                </a:spcAft>
              </a:pPr>
              <a:t>113</a:t>
            </a:fld>
            <a:endParaRPr lang="en-US" altLang="zh-CN">
              <a:cs typeface="华文仿宋" panose="02010600040101010101" charset="-122"/>
            </a:endParaRPr>
          </a:p>
        </p:txBody>
      </p:sp>
    </p:spTree>
    <p:extLst>
      <p:ext uri="{BB962C8B-B14F-4D97-AF65-F5344CB8AC3E}">
        <p14:creationId xmlns:p14="http://schemas.microsoft.com/office/powerpoint/2010/main" val="153466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5E659CC9-4A6F-4E19-98B9-B41A0489C635}" type="datetime1">
              <a:rPr lang="zh-CN" altLang="en-US" smtClean="0"/>
              <a:pPr/>
              <a:t>2018-08-18</a:t>
            </a:fld>
            <a:endParaRPr lang="zh-CN" altLang="en-US"/>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a:p>
        </p:txBody>
      </p:sp>
      <p:sp>
        <p:nvSpPr>
          <p:cNvPr id="6" name="Slide Number Placeholder 5"/>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102804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518EFBD-4B00-4C4D-B907-4CA0EF483619}" type="datetime1">
              <a:rPr lang="zh-CN" altLang="en-US" smtClean="0"/>
              <a:pPr/>
              <a:t>2018-08-18</a:t>
            </a:fld>
            <a:endParaRPr lang="zh-CN" altLang="en-US"/>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a:p>
        </p:txBody>
      </p:sp>
      <p:sp>
        <p:nvSpPr>
          <p:cNvPr id="6" name="Slide Number Placeholder 5"/>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278677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A2DACEBB-6F42-4B6B-83D7-23A02AE41607}" type="datetime1">
              <a:rPr lang="zh-CN" altLang="en-US" smtClean="0"/>
              <a:pPr/>
              <a:t>2018-08-18</a:t>
            </a:fld>
            <a:endParaRPr lang="zh-CN" altLang="en-US"/>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a:p>
        </p:txBody>
      </p:sp>
      <p:sp>
        <p:nvSpPr>
          <p:cNvPr id="6" name="Slide Number Placeholder 5"/>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131985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2214"/>
            <a:ext cx="7886700" cy="693274"/>
          </a:xfrm>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7D19A11-69A3-4850-99A4-CEC77194A0E1}" type="datetime1">
              <a:rPr lang="zh-CN" altLang="en-US" smtClean="0"/>
              <a:pPr/>
              <a:t>2018-08-18</a:t>
            </a:fld>
            <a:endParaRPr lang="zh-CN" altLang="en-US"/>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a:p>
        </p:txBody>
      </p:sp>
      <p:sp>
        <p:nvSpPr>
          <p:cNvPr id="6" name="Slide Number Placeholder 5"/>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51520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FA377F3D-22E9-4E2C-B43C-0385F981ACA8}" type="datetime1">
              <a:rPr lang="zh-CN" altLang="en-US" smtClean="0"/>
              <a:pPr/>
              <a:t>2018-08-18</a:t>
            </a:fld>
            <a:endParaRPr lang="zh-CN" altLang="en-US"/>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a:p>
        </p:txBody>
      </p:sp>
      <p:sp>
        <p:nvSpPr>
          <p:cNvPr id="6" name="Slide Number Placeholder 5"/>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132390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9C60D012-738E-4A62-83BB-93E166E81641}" type="datetime1">
              <a:rPr lang="zh-CN" altLang="en-US" smtClean="0"/>
              <a:pPr/>
              <a:t>2018-08-18</a:t>
            </a:fld>
            <a:endParaRPr lang="zh-CN" altLang="en-US"/>
          </a:p>
        </p:txBody>
      </p:sp>
      <p:sp>
        <p:nvSpPr>
          <p:cNvPr id="6" name="Footer Placeholder 5"/>
          <p:cNvSpPr>
            <a:spLocks noGrp="1"/>
          </p:cNvSpPr>
          <p:nvPr>
            <p:ph type="ftr" sz="quarter" idx="11"/>
          </p:nvPr>
        </p:nvSpPr>
        <p:spPr/>
        <p:txBody>
          <a:bodyPr/>
          <a:lstStyle/>
          <a:p>
            <a:r>
              <a:rPr lang="en-US" altLang="zh-CN" smtClean="0"/>
              <a:t>CH02 - Process Fundamentals</a:t>
            </a:r>
            <a:endParaRPr lang="zh-CN" altLang="en-US"/>
          </a:p>
        </p:txBody>
      </p:sp>
      <p:sp>
        <p:nvSpPr>
          <p:cNvPr id="7" name="Slide Number Placeholder 6"/>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282808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086086CF-D9C3-45C7-A833-F7B3926D76E2}" type="datetime1">
              <a:rPr lang="zh-CN" altLang="en-US" smtClean="0"/>
              <a:pPr/>
              <a:t>2018-08-18</a:t>
            </a:fld>
            <a:endParaRPr lang="zh-CN" altLang="en-US"/>
          </a:p>
        </p:txBody>
      </p:sp>
      <p:sp>
        <p:nvSpPr>
          <p:cNvPr id="8" name="Footer Placeholder 7"/>
          <p:cNvSpPr>
            <a:spLocks noGrp="1"/>
          </p:cNvSpPr>
          <p:nvPr>
            <p:ph type="ftr" sz="quarter" idx="11"/>
          </p:nvPr>
        </p:nvSpPr>
        <p:spPr/>
        <p:txBody>
          <a:bodyPr/>
          <a:lstStyle/>
          <a:p>
            <a:r>
              <a:rPr lang="en-US" altLang="zh-CN" smtClean="0"/>
              <a:t>CH02 - Process Fundamentals</a:t>
            </a:r>
            <a:endParaRPr lang="zh-CN" altLang="en-US"/>
          </a:p>
        </p:txBody>
      </p:sp>
      <p:sp>
        <p:nvSpPr>
          <p:cNvPr id="9" name="Slide Number Placeholder 8"/>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219591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9697D0A-D377-40CF-8917-5918F86EC35C}" type="datetime1">
              <a:rPr lang="zh-CN" altLang="en-US" smtClean="0"/>
              <a:pPr/>
              <a:t>2018-08-18</a:t>
            </a:fld>
            <a:endParaRPr lang="zh-CN" altLang="en-US"/>
          </a:p>
        </p:txBody>
      </p:sp>
      <p:sp>
        <p:nvSpPr>
          <p:cNvPr id="4" name="Footer Placeholder 3"/>
          <p:cNvSpPr>
            <a:spLocks noGrp="1"/>
          </p:cNvSpPr>
          <p:nvPr>
            <p:ph type="ftr" sz="quarter" idx="11"/>
          </p:nvPr>
        </p:nvSpPr>
        <p:spPr/>
        <p:txBody>
          <a:bodyPr/>
          <a:lstStyle/>
          <a:p>
            <a:r>
              <a:rPr lang="en-US" altLang="zh-CN" smtClean="0"/>
              <a:t>CH02 - Process Fundamentals</a:t>
            </a:r>
            <a:endParaRPr lang="zh-CN" altLang="en-US"/>
          </a:p>
        </p:txBody>
      </p:sp>
      <p:sp>
        <p:nvSpPr>
          <p:cNvPr id="5" name="Slide Number Placeholder 4"/>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328543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DCF49-2738-4AA1-8DBC-1EED3C76774B}" type="datetime1">
              <a:rPr lang="zh-CN" altLang="en-US" smtClean="0"/>
              <a:pPr/>
              <a:t>2018-08-18</a:t>
            </a:fld>
            <a:endParaRPr lang="zh-CN" altLang="en-US"/>
          </a:p>
        </p:txBody>
      </p:sp>
      <p:sp>
        <p:nvSpPr>
          <p:cNvPr id="3" name="Footer Placeholder 2"/>
          <p:cNvSpPr>
            <a:spLocks noGrp="1"/>
          </p:cNvSpPr>
          <p:nvPr>
            <p:ph type="ftr" sz="quarter" idx="11"/>
          </p:nvPr>
        </p:nvSpPr>
        <p:spPr/>
        <p:txBody>
          <a:bodyPr/>
          <a:lstStyle/>
          <a:p>
            <a:r>
              <a:rPr lang="en-US" altLang="zh-CN" smtClean="0"/>
              <a:t>CH02 - Process Fundamentals</a:t>
            </a:r>
            <a:endParaRPr lang="zh-CN" altLang="en-US"/>
          </a:p>
        </p:txBody>
      </p:sp>
      <p:sp>
        <p:nvSpPr>
          <p:cNvPr id="4" name="Slide Number Placeholder 3"/>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384681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563CA64-AB95-4C74-BC93-9C332DE2EDC4}" type="datetime1">
              <a:rPr lang="zh-CN" altLang="en-US" smtClean="0"/>
              <a:pPr/>
              <a:t>2018-08-18</a:t>
            </a:fld>
            <a:endParaRPr lang="zh-CN" altLang="en-US"/>
          </a:p>
        </p:txBody>
      </p:sp>
      <p:sp>
        <p:nvSpPr>
          <p:cNvPr id="6" name="Footer Placeholder 5"/>
          <p:cNvSpPr>
            <a:spLocks noGrp="1"/>
          </p:cNvSpPr>
          <p:nvPr>
            <p:ph type="ftr" sz="quarter" idx="11"/>
          </p:nvPr>
        </p:nvSpPr>
        <p:spPr/>
        <p:txBody>
          <a:bodyPr/>
          <a:lstStyle/>
          <a:p>
            <a:r>
              <a:rPr lang="en-US" altLang="zh-CN" smtClean="0"/>
              <a:t>CH02 - Process Fundamentals</a:t>
            </a:r>
            <a:endParaRPr lang="zh-CN" altLang="en-US"/>
          </a:p>
        </p:txBody>
      </p:sp>
      <p:sp>
        <p:nvSpPr>
          <p:cNvPr id="7" name="Slide Number Placeholder 6"/>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204489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5FE6BD0-AFFF-4588-ABFF-086618BAA2B5}" type="datetime1">
              <a:rPr lang="zh-CN" altLang="en-US" smtClean="0"/>
              <a:pPr/>
              <a:t>2018-08-18</a:t>
            </a:fld>
            <a:endParaRPr lang="zh-CN" altLang="en-US"/>
          </a:p>
        </p:txBody>
      </p:sp>
      <p:sp>
        <p:nvSpPr>
          <p:cNvPr id="6" name="Footer Placeholder 5"/>
          <p:cNvSpPr>
            <a:spLocks noGrp="1"/>
          </p:cNvSpPr>
          <p:nvPr>
            <p:ph type="ftr" sz="quarter" idx="11"/>
          </p:nvPr>
        </p:nvSpPr>
        <p:spPr/>
        <p:txBody>
          <a:bodyPr/>
          <a:lstStyle/>
          <a:p>
            <a:r>
              <a:rPr lang="en-US" altLang="zh-CN" smtClean="0"/>
              <a:t>CH02 - Process Fundamentals</a:t>
            </a:r>
            <a:endParaRPr lang="zh-CN" altLang="en-US"/>
          </a:p>
        </p:txBody>
      </p:sp>
      <p:sp>
        <p:nvSpPr>
          <p:cNvPr id="7" name="Slide Number Placeholder 6"/>
          <p:cNvSpPr>
            <a:spLocks noGrp="1"/>
          </p:cNvSpPr>
          <p:nvPr>
            <p:ph type="sldNum" sz="quarter" idx="12"/>
          </p:nvPr>
        </p:nvSpPr>
        <p:spPr/>
        <p:txBody>
          <a:body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31487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399" y="173934"/>
            <a:ext cx="7886700" cy="693274"/>
          </a:xfrm>
          <a:prstGeom prst="rect">
            <a:avLst/>
          </a:prstGeom>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628650" y="1317600"/>
            <a:ext cx="7886700" cy="491760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100">
                <a:solidFill>
                  <a:schemeClr val="tx1">
                    <a:tint val="75000"/>
                  </a:schemeClr>
                </a:solidFill>
                <a:latin typeface="Segoe UI Symbol" panose="020B0502040204020203" pitchFamily="34" charset="0"/>
              </a:defRPr>
            </a:lvl1pPr>
          </a:lstStyle>
          <a:p>
            <a:fld id="{3CAEE6B1-CCBD-4DC7-B1C4-0DD2715A27CE}" type="datetime1">
              <a:rPr lang="zh-CN" altLang="en-US" smtClean="0"/>
              <a:pPr/>
              <a:t>2018-08-18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100">
                <a:solidFill>
                  <a:schemeClr val="tx1">
                    <a:tint val="75000"/>
                  </a:schemeClr>
                </a:solidFill>
                <a:latin typeface="Segoe UI Symbol" panose="020B0502040204020203" pitchFamily="34" charset="0"/>
              </a:defRPr>
            </a:lvl1pPr>
          </a:lstStyle>
          <a:p>
            <a:r>
              <a:rPr lang="en-US" altLang="zh-CN" smtClean="0">
                <a:ea typeface="Segoe UI Symbol" panose="020B0502040204020203" pitchFamily="34" charset="0"/>
              </a:rPr>
              <a:t>CH02 - Process Fundamentals</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100">
                <a:solidFill>
                  <a:schemeClr val="tx1">
                    <a:tint val="75000"/>
                  </a:schemeClr>
                </a:solidFill>
                <a:latin typeface="Segoe UI Symbol" panose="020B0502040204020203" pitchFamily="34" charset="0"/>
              </a:defRPr>
            </a:lvl1pPr>
          </a:lstStyle>
          <a:p>
            <a:fld id="{56BAEEBF-3716-487D-AE7C-1F66A971DC3D}" type="slidenum">
              <a:rPr lang="zh-CN" altLang="en-US" smtClean="0"/>
              <a:pPr/>
              <a:t>‹#›</a:t>
            </a:fld>
            <a:endParaRPr lang="zh-CN" altLang="en-US"/>
          </a:p>
        </p:txBody>
      </p:sp>
    </p:spTree>
    <p:extLst>
      <p:ext uri="{BB962C8B-B14F-4D97-AF65-F5344CB8AC3E}">
        <p14:creationId xmlns:p14="http://schemas.microsoft.com/office/powerpoint/2010/main" val="1561290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ct val="90000"/>
        </a:lnSpc>
        <a:spcBef>
          <a:spcPct val="0"/>
        </a:spcBef>
        <a:buNone/>
        <a:defRPr sz="3600" kern="1200">
          <a:solidFill>
            <a:schemeClr val="tx1"/>
          </a:solidFill>
          <a:latin typeface="微软雅黑" pitchFamily="34" charset="-122"/>
          <a:ea typeface="微软雅黑" pitchFamily="34" charset="-122"/>
          <a:cs typeface="微软雅黑" pitchFamily="34" charset="-122"/>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微软雅黑" pitchFamily="34" charset="-122"/>
          <a:ea typeface="微软雅黑" pitchFamily="34" charset="-122"/>
          <a:cs typeface="微软雅黑" pitchFamily="34" charset="-122"/>
        </a:defRPr>
      </a:lvl1pPr>
      <a:lvl2pPr marL="685800" indent="-228600" algn="l" defTabSz="914400" rtl="0" eaLnBrk="1" latinLnBrk="0" hangingPunct="1">
        <a:lnSpc>
          <a:spcPct val="125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微软雅黑" pitchFamily="34" charset="-122"/>
        </a:defRPr>
      </a:lvl2pPr>
      <a:lvl3pPr marL="1143000" indent="-228600" algn="l" defTabSz="914400" rtl="0" eaLnBrk="1" latinLnBrk="0" hangingPunct="1">
        <a:lnSpc>
          <a:spcPct val="125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微软雅黑" pitchFamily="34" charset="-122"/>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微软雅黑" pitchFamily="34" charset="-122"/>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微软雅黑"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024697"/>
          </a:xfrm>
        </p:spPr>
        <p:txBody>
          <a:bodyPr>
            <a:normAutofit/>
          </a:bodyPr>
          <a:lstStyle/>
          <a:p>
            <a:r>
              <a:rPr lang="zh-CN" altLang="en-US" sz="4800" dirty="0" smtClean="0"/>
              <a:t>第</a:t>
            </a:r>
            <a:r>
              <a:rPr lang="en-US" altLang="zh-CN" sz="4800" dirty="0"/>
              <a:t>2</a:t>
            </a:r>
            <a:r>
              <a:rPr lang="zh-CN" altLang="en-US" sz="4800" dirty="0" smtClean="0"/>
              <a:t>章  进程的基本概念</a:t>
            </a:r>
            <a:endParaRPr lang="zh-CN" altLang="en-US" sz="4800" dirty="0"/>
          </a:p>
        </p:txBody>
      </p:sp>
      <p:sp>
        <p:nvSpPr>
          <p:cNvPr id="3" name="Subtitle 2"/>
          <p:cNvSpPr>
            <a:spLocks noGrp="1"/>
          </p:cNvSpPr>
          <p:nvPr>
            <p:ph type="subTitle" idx="1"/>
          </p:nvPr>
        </p:nvSpPr>
        <p:spPr>
          <a:xfrm>
            <a:off x="1143000" y="3815398"/>
            <a:ext cx="6858000" cy="1655762"/>
          </a:xfrm>
        </p:spPr>
        <p:txBody>
          <a:bodyPr>
            <a:normAutofit lnSpcReduction="10000"/>
          </a:bodyPr>
          <a:lstStyle/>
          <a:p>
            <a:r>
              <a:rPr lang="zh-CN" altLang="en-US" b="1" dirty="0" smtClean="0">
                <a:latin typeface="楷体" panose="02010609060101010101" pitchFamily="49" charset="-122"/>
                <a:ea typeface="楷体" panose="02010609060101010101" pitchFamily="49" charset="-122"/>
              </a:rPr>
              <a:t>朱宗卫</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中国科学技术大学  软件学院</a:t>
            </a:r>
            <a:endParaRPr lang="en-US" altLang="zh-CN" b="1" dirty="0" smtClean="0">
              <a:latin typeface="楷体" panose="02010609060101010101" pitchFamily="49" charset="-122"/>
              <a:ea typeface="楷体" panose="02010609060101010101" pitchFamily="49" charset="-122"/>
            </a:endParaRPr>
          </a:p>
          <a:p>
            <a:r>
              <a:rPr lang="en-US" altLang="zh-CN" b="1" smtClean="0">
                <a:latin typeface="楷体" panose="02010609060101010101" pitchFamily="49" charset="-122"/>
                <a:ea typeface="楷体" panose="02010609060101010101" pitchFamily="49" charset="-122"/>
              </a:rPr>
              <a:t>zzw1988@ustc.edu.cn</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02053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指令完成的主要功能</a:t>
            </a:r>
            <a:endParaRPr lang="zh-CN" altLang="en-US" dirty="0"/>
          </a:p>
        </p:txBody>
      </p:sp>
      <p:sp>
        <p:nvSpPr>
          <p:cNvPr id="3" name="内容占位符 2"/>
          <p:cNvSpPr>
            <a:spLocks noGrp="1"/>
          </p:cNvSpPr>
          <p:nvPr>
            <p:ph idx="1"/>
          </p:nvPr>
        </p:nvSpPr>
        <p:spPr/>
        <p:txBody>
          <a:bodyPr>
            <a:normAutofit/>
          </a:bodyPr>
          <a:lstStyle/>
          <a:p>
            <a:r>
              <a:rPr lang="zh-CN" altLang="en-US" dirty="0" smtClean="0"/>
              <a:t>内存访问</a:t>
            </a:r>
            <a:endParaRPr lang="en-US" altLang="zh-CN" dirty="0" smtClean="0"/>
          </a:p>
          <a:p>
            <a:pPr lvl="1"/>
            <a:r>
              <a:rPr lang="zh-CN" altLang="en-US" dirty="0" smtClean="0"/>
              <a:t>从内存向</a:t>
            </a:r>
            <a:r>
              <a:rPr lang="en-US" altLang="zh-CN" dirty="0" smtClean="0"/>
              <a:t>CPU</a:t>
            </a:r>
            <a:r>
              <a:rPr lang="zh-CN" altLang="en-US" dirty="0" smtClean="0"/>
              <a:t>载入数据，从</a:t>
            </a:r>
            <a:r>
              <a:rPr lang="en-US" altLang="zh-CN" dirty="0" smtClean="0"/>
              <a:t>CPU</a:t>
            </a:r>
            <a:r>
              <a:rPr lang="zh-CN" altLang="en-US" dirty="0" smtClean="0"/>
              <a:t>向内存写回数据</a:t>
            </a:r>
            <a:endParaRPr lang="en-US" altLang="zh-CN" dirty="0" smtClean="0"/>
          </a:p>
          <a:p>
            <a:r>
              <a:rPr lang="en-US" altLang="zh-CN" dirty="0" smtClean="0"/>
              <a:t>I/O</a:t>
            </a:r>
            <a:r>
              <a:rPr lang="zh-CN" altLang="en-US" dirty="0" smtClean="0"/>
              <a:t>访问</a:t>
            </a:r>
            <a:endParaRPr lang="en-US" altLang="zh-CN" dirty="0" smtClean="0"/>
          </a:p>
          <a:p>
            <a:pPr lvl="1"/>
            <a:r>
              <a:rPr lang="en-US" altLang="zh-CN" dirty="0" smtClean="0"/>
              <a:t>CPU</a:t>
            </a:r>
            <a:r>
              <a:rPr lang="zh-CN" altLang="en-US" dirty="0" smtClean="0"/>
              <a:t>与</a:t>
            </a:r>
            <a:r>
              <a:rPr lang="en-US" altLang="zh-CN" dirty="0" smtClean="0"/>
              <a:t>I/O</a:t>
            </a:r>
            <a:r>
              <a:rPr lang="zh-CN" altLang="en-US" dirty="0" smtClean="0"/>
              <a:t>设备之间传输数据</a:t>
            </a:r>
            <a:endParaRPr lang="en-US" altLang="zh-CN" dirty="0" smtClean="0"/>
          </a:p>
          <a:p>
            <a:r>
              <a:rPr lang="zh-CN" altLang="en-US" dirty="0" smtClean="0"/>
              <a:t>数据运算</a:t>
            </a:r>
            <a:endParaRPr lang="en-US" altLang="zh-CN" dirty="0" smtClean="0"/>
          </a:p>
          <a:p>
            <a:pPr lvl="1"/>
            <a:r>
              <a:rPr lang="zh-CN" altLang="en-US" dirty="0" smtClean="0"/>
              <a:t>对数据的算术或逻辑运算</a:t>
            </a:r>
            <a:endParaRPr lang="en-US" altLang="zh-CN" dirty="0" smtClean="0"/>
          </a:p>
          <a:p>
            <a:r>
              <a:rPr lang="zh-CN" altLang="en-US" dirty="0" smtClean="0"/>
              <a:t>控制</a:t>
            </a:r>
            <a:endParaRPr lang="en-US" altLang="zh-CN" dirty="0" smtClean="0"/>
          </a:p>
          <a:p>
            <a:pPr lvl="1"/>
            <a:r>
              <a:rPr lang="zh-CN" altLang="en-US" dirty="0" smtClean="0"/>
              <a:t>指令流的控制，如判断分支跳转</a:t>
            </a:r>
            <a:endParaRPr lang="en-US" altLang="zh-CN" dirty="0" smtClean="0"/>
          </a:p>
        </p:txBody>
      </p:sp>
      <p:sp>
        <p:nvSpPr>
          <p:cNvPr id="4" name="日期占位符 3"/>
          <p:cNvSpPr>
            <a:spLocks noGrp="1"/>
          </p:cNvSpPr>
          <p:nvPr>
            <p:ph type="dt" sz="half" idx="10"/>
          </p:nvPr>
        </p:nvSpPr>
        <p:spPr/>
        <p:txBody>
          <a:bodyPr/>
          <a:lstStyle/>
          <a:p>
            <a:fld id="{5C7D47EB-AA8D-4B0B-BBCC-C16705C6305A}"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10</a:t>
            </a:fld>
            <a:endParaRPr lang="zh-CN" altLang="en-US"/>
          </a:p>
        </p:txBody>
      </p:sp>
    </p:spTree>
    <p:extLst>
      <p:ext uri="{BB962C8B-B14F-4D97-AF65-F5344CB8AC3E}">
        <p14:creationId xmlns:p14="http://schemas.microsoft.com/office/powerpoint/2010/main" val="30718204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引入线程的好处</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solidFill>
                  <a:srgbClr val="0000FF"/>
                </a:solidFill>
              </a:rPr>
              <a:t>即使对于单处理机，线程依然能带来一些好处</a:t>
            </a:r>
            <a:endParaRPr lang="en-US" altLang="zh-CN" dirty="0" smtClean="0">
              <a:solidFill>
                <a:srgbClr val="0000FF"/>
              </a:solidFill>
            </a:endParaRPr>
          </a:p>
          <a:p>
            <a:pPr lvl="1"/>
            <a:endParaRPr lang="en-US" altLang="zh-CN" dirty="0" smtClean="0"/>
          </a:p>
          <a:p>
            <a:pPr lvl="1"/>
            <a:r>
              <a:rPr lang="zh-CN" altLang="en-US" dirty="0" smtClean="0"/>
              <a:t>当一个应用需要“多人”共同完成</a:t>
            </a:r>
            <a:endParaRPr lang="en-US" altLang="zh-CN" dirty="0" smtClean="0"/>
          </a:p>
          <a:p>
            <a:pPr lvl="2"/>
            <a:r>
              <a:rPr lang="en-US" altLang="zh-CN" dirty="0" smtClean="0"/>
              <a:t>Spreadsheet</a:t>
            </a:r>
            <a:r>
              <a:rPr lang="zh-CN" altLang="en-US" dirty="0" smtClean="0"/>
              <a:t>的例子</a:t>
            </a:r>
            <a:endParaRPr lang="en-US" altLang="zh-CN" dirty="0" smtClean="0"/>
          </a:p>
          <a:p>
            <a:pPr lvl="1"/>
            <a:endParaRPr lang="en-US" altLang="zh-CN" dirty="0" smtClean="0"/>
          </a:p>
          <a:p>
            <a:pPr lvl="1"/>
            <a:r>
              <a:rPr lang="zh-CN" altLang="en-US" dirty="0" smtClean="0"/>
              <a:t>当应用体现出异步操作的特性</a:t>
            </a:r>
            <a:endParaRPr lang="en-US" altLang="zh-CN" dirty="0" smtClean="0"/>
          </a:p>
          <a:p>
            <a:pPr lvl="2"/>
            <a:r>
              <a:rPr lang="en-US" altLang="zh-CN" dirty="0" smtClean="0"/>
              <a:t>Word Processor</a:t>
            </a:r>
            <a:r>
              <a:rPr lang="zh-CN" altLang="en-US" dirty="0" smtClean="0"/>
              <a:t>例子，定期从磁盘缓存向外存搬运数据</a:t>
            </a:r>
            <a:endParaRPr lang="en-US" altLang="zh-CN" dirty="0" smtClean="0"/>
          </a:p>
          <a:p>
            <a:pPr lvl="1"/>
            <a:endParaRPr lang="en-US" altLang="zh-CN" dirty="0" smtClean="0"/>
          </a:p>
          <a:p>
            <a:pPr lvl="1"/>
            <a:r>
              <a:rPr lang="zh-CN" altLang="en-US" dirty="0" smtClean="0"/>
              <a:t>工作步中有长时间等待</a:t>
            </a:r>
            <a:r>
              <a:rPr lang="en-US" altLang="zh-CN" dirty="0" smtClean="0"/>
              <a:t>I/O</a:t>
            </a:r>
            <a:r>
              <a:rPr lang="zh-CN" altLang="en-US" dirty="0" smtClean="0"/>
              <a:t>的情况</a:t>
            </a:r>
            <a:endParaRPr lang="en-US" altLang="zh-CN" dirty="0" smtClean="0"/>
          </a:p>
          <a:p>
            <a:pPr lvl="1"/>
            <a:endParaRPr lang="en-US" altLang="zh-CN" dirty="0" smtClean="0"/>
          </a:p>
          <a:p>
            <a:pPr lvl="1"/>
            <a:r>
              <a:rPr lang="zh-CN" altLang="en-US" dirty="0" smtClean="0"/>
              <a:t>一个应用由大量不同的活动组成，而每个活动又涉及不同的输入和输出</a:t>
            </a:r>
            <a:endParaRPr lang="en-US" altLang="zh-CN" dirty="0" smtClean="0"/>
          </a:p>
          <a:p>
            <a:pPr lvl="2"/>
            <a:r>
              <a:rPr lang="zh-CN" altLang="en-US" dirty="0"/>
              <a:t>简</a:t>
            </a:r>
            <a:r>
              <a:rPr lang="zh-CN" altLang="en-US" dirty="0" smtClean="0"/>
              <a:t>化编程</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1B61E5FF-5BE0-414B-B729-F4A98082E054}"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100</a:t>
            </a:fld>
            <a:endParaRPr lang="zh-CN" altLang="en-US" dirty="0"/>
          </a:p>
        </p:txBody>
      </p:sp>
    </p:spTree>
    <p:extLst>
      <p:ext uri="{BB962C8B-B14F-4D97-AF65-F5344CB8AC3E}">
        <p14:creationId xmlns:p14="http://schemas.microsoft.com/office/powerpoint/2010/main" val="41621060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说明线程性能优势的例子</a:t>
            </a:r>
            <a:endParaRPr lang="zh-CN" altLang="en-US" dirty="0"/>
          </a:p>
        </p:txBody>
      </p:sp>
      <p:sp>
        <p:nvSpPr>
          <p:cNvPr id="4" name="日期占位符 3"/>
          <p:cNvSpPr>
            <a:spLocks noGrp="1"/>
          </p:cNvSpPr>
          <p:nvPr>
            <p:ph type="dt" sz="half" idx="10"/>
          </p:nvPr>
        </p:nvSpPr>
        <p:spPr/>
        <p:txBody>
          <a:bodyPr/>
          <a:lstStyle/>
          <a:p>
            <a:fld id="{E79FC597-0B2A-4743-9177-48F2A8202459}"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101</a:t>
            </a:fld>
            <a:endParaRPr lang="zh-CN" altLang="en-US" dirty="0"/>
          </a:p>
        </p:txBody>
      </p:sp>
      <p:pic>
        <p:nvPicPr>
          <p:cNvPr id="7" name="Picture 6"/>
          <p:cNvPicPr>
            <a:picLocks noChangeAspect="1"/>
          </p:cNvPicPr>
          <p:nvPr/>
        </p:nvPicPr>
        <p:blipFill>
          <a:blip r:embed="rId2"/>
          <a:stretch>
            <a:fillRect/>
          </a:stretch>
        </p:blipFill>
        <p:spPr>
          <a:xfrm>
            <a:off x="2089677" y="1473915"/>
            <a:ext cx="4668554" cy="4466922"/>
          </a:xfrm>
          <a:prstGeom prst="rect">
            <a:avLst/>
          </a:prstGeom>
        </p:spPr>
      </p:pic>
    </p:spTree>
    <p:extLst>
      <p:ext uri="{BB962C8B-B14F-4D97-AF65-F5344CB8AC3E}">
        <p14:creationId xmlns:p14="http://schemas.microsoft.com/office/powerpoint/2010/main" val="284072938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线程的类型</a:t>
            </a:r>
            <a:endParaRPr lang="zh-CN" altLang="en-US" dirty="0"/>
          </a:p>
        </p:txBody>
      </p:sp>
      <p:sp>
        <p:nvSpPr>
          <p:cNvPr id="3" name="内容占位符 2"/>
          <p:cNvSpPr>
            <a:spLocks noGrp="1"/>
          </p:cNvSpPr>
          <p:nvPr>
            <p:ph idx="1"/>
          </p:nvPr>
        </p:nvSpPr>
        <p:spPr/>
        <p:txBody>
          <a:bodyPr/>
          <a:lstStyle/>
          <a:p>
            <a:r>
              <a:rPr lang="zh-CN" altLang="en-US" dirty="0" smtClean="0"/>
              <a:t>用户级线程（</a:t>
            </a:r>
            <a:r>
              <a:rPr lang="en-US" altLang="zh-CN" dirty="0" smtClean="0"/>
              <a:t>User Level Threads, ULTs</a:t>
            </a:r>
            <a:r>
              <a:rPr lang="zh-CN" altLang="en-US" dirty="0" smtClean="0"/>
              <a:t>）</a:t>
            </a:r>
            <a:endParaRPr lang="en-US" altLang="zh-CN" dirty="0" smtClean="0"/>
          </a:p>
          <a:p>
            <a:pPr lvl="1"/>
            <a:r>
              <a:rPr lang="zh-CN" altLang="en-US" dirty="0"/>
              <a:t>用户</a:t>
            </a:r>
            <a:r>
              <a:rPr lang="zh-CN" altLang="en-US" dirty="0" smtClean="0"/>
              <a:t>级应用程序来管理线程</a:t>
            </a:r>
            <a:endParaRPr lang="en-US" altLang="zh-CN" dirty="0" smtClean="0"/>
          </a:p>
          <a:p>
            <a:pPr lvl="1"/>
            <a:r>
              <a:rPr lang="zh-CN" altLang="en-US" dirty="0">
                <a:solidFill>
                  <a:srgbClr val="0000FF"/>
                </a:solidFill>
              </a:rPr>
              <a:t>操</a:t>
            </a:r>
            <a:r>
              <a:rPr lang="zh-CN" altLang="en-US" dirty="0" smtClean="0">
                <a:solidFill>
                  <a:srgbClr val="0000FF"/>
                </a:solidFill>
              </a:rPr>
              <a:t>作系统只能“看到”一个进程，看不到内部发生了什么</a:t>
            </a:r>
            <a:endParaRPr lang="en-US" altLang="zh-CN" dirty="0" smtClean="0">
              <a:solidFill>
                <a:srgbClr val="0000FF"/>
              </a:solidFill>
            </a:endParaRPr>
          </a:p>
          <a:p>
            <a:pPr lvl="1"/>
            <a:r>
              <a:rPr lang="zh-CN" altLang="en-US" dirty="0"/>
              <a:t>编</a:t>
            </a:r>
            <a:r>
              <a:rPr lang="zh-CN" altLang="en-US" dirty="0" smtClean="0"/>
              <a:t>程语言中，提供“线程库（</a:t>
            </a:r>
            <a:r>
              <a:rPr lang="en-US" altLang="zh-CN" dirty="0" smtClean="0"/>
              <a:t>Thread Library</a:t>
            </a:r>
            <a:r>
              <a:rPr lang="zh-CN" altLang="en-US" dirty="0" smtClean="0"/>
              <a:t>）”</a:t>
            </a:r>
            <a:endParaRPr lang="en-US" altLang="zh-CN" dirty="0" smtClean="0"/>
          </a:p>
          <a:p>
            <a:pPr lvl="2"/>
            <a:r>
              <a:rPr lang="zh-CN" altLang="en-US" dirty="0"/>
              <a:t>提</a:t>
            </a:r>
            <a:r>
              <a:rPr lang="zh-CN" altLang="en-US" dirty="0" smtClean="0"/>
              <a:t>供函数：创建、撤销、传递消息、调度、上下文维护等</a:t>
            </a:r>
            <a:endParaRPr lang="en-US" altLang="zh-CN" dirty="0" smtClean="0"/>
          </a:p>
          <a:p>
            <a:pPr lvl="2"/>
            <a:r>
              <a:rPr lang="zh-CN" altLang="en-US" dirty="0"/>
              <a:t>提</a:t>
            </a:r>
            <a:r>
              <a:rPr lang="zh-CN" altLang="en-US" dirty="0" smtClean="0"/>
              <a:t>供一个运行时环境</a:t>
            </a:r>
            <a:endParaRPr lang="zh-CN" altLang="en-US" dirty="0"/>
          </a:p>
        </p:txBody>
      </p:sp>
      <p:sp>
        <p:nvSpPr>
          <p:cNvPr id="4" name="日期占位符 3"/>
          <p:cNvSpPr>
            <a:spLocks noGrp="1"/>
          </p:cNvSpPr>
          <p:nvPr>
            <p:ph type="dt" sz="half" idx="10"/>
          </p:nvPr>
        </p:nvSpPr>
        <p:spPr/>
        <p:txBody>
          <a:bodyPr/>
          <a:lstStyle/>
          <a:p>
            <a:fld id="{20083396-EDAD-40C1-AE01-DF6446C34D7E}"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102</a:t>
            </a:fld>
            <a:endParaRPr lang="zh-CN" altLang="en-US" dirty="0"/>
          </a:p>
        </p:txBody>
      </p:sp>
      <p:pic>
        <p:nvPicPr>
          <p:cNvPr id="7" name="Picture 6"/>
          <p:cNvPicPr>
            <a:picLocks noChangeAspect="1"/>
          </p:cNvPicPr>
          <p:nvPr/>
        </p:nvPicPr>
        <p:blipFill>
          <a:blip r:embed="rId2"/>
          <a:stretch>
            <a:fillRect/>
          </a:stretch>
        </p:blipFill>
        <p:spPr>
          <a:xfrm>
            <a:off x="4322740" y="3691452"/>
            <a:ext cx="2989336" cy="2951782"/>
          </a:xfrm>
          <a:prstGeom prst="rect">
            <a:avLst/>
          </a:prstGeom>
        </p:spPr>
      </p:pic>
    </p:spTree>
    <p:extLst>
      <p:ext uri="{BB962C8B-B14F-4D97-AF65-F5344CB8AC3E}">
        <p14:creationId xmlns:p14="http://schemas.microsoft.com/office/powerpoint/2010/main" val="27295759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用户级线程的优缺点</a:t>
            </a:r>
            <a:endParaRPr lang="zh-CN" altLang="en-US" dirty="0"/>
          </a:p>
        </p:txBody>
      </p:sp>
      <p:sp>
        <p:nvSpPr>
          <p:cNvPr id="3" name="Content Placeholder 2"/>
          <p:cNvSpPr>
            <a:spLocks noGrp="1"/>
          </p:cNvSpPr>
          <p:nvPr>
            <p:ph idx="1"/>
          </p:nvPr>
        </p:nvSpPr>
        <p:spPr/>
        <p:txBody>
          <a:bodyPr/>
          <a:lstStyle/>
          <a:p>
            <a:r>
              <a:rPr lang="zh-CN" altLang="en-US" dirty="0" smtClean="0"/>
              <a:t>优点</a:t>
            </a:r>
            <a:endParaRPr lang="en-US" altLang="zh-CN" dirty="0" smtClean="0"/>
          </a:p>
          <a:p>
            <a:pPr lvl="1"/>
            <a:r>
              <a:rPr lang="zh-CN" altLang="en-US" dirty="0">
                <a:solidFill>
                  <a:srgbClr val="00B050"/>
                </a:solidFill>
              </a:rPr>
              <a:t>线</a:t>
            </a:r>
            <a:r>
              <a:rPr lang="zh-CN" altLang="en-US" dirty="0" smtClean="0">
                <a:solidFill>
                  <a:srgbClr val="00B050"/>
                </a:solidFill>
              </a:rPr>
              <a:t>程切换无须内核介入，减少了切换开销</a:t>
            </a:r>
            <a:endParaRPr lang="en-US" altLang="zh-CN" dirty="0" smtClean="0">
              <a:solidFill>
                <a:srgbClr val="00B050"/>
              </a:solidFill>
            </a:endParaRPr>
          </a:p>
          <a:p>
            <a:pPr lvl="1"/>
            <a:r>
              <a:rPr lang="zh-CN" altLang="en-US" dirty="0">
                <a:solidFill>
                  <a:srgbClr val="00B050"/>
                </a:solidFill>
              </a:rPr>
              <a:t>调</a:t>
            </a:r>
            <a:r>
              <a:rPr lang="zh-CN" altLang="en-US" dirty="0" smtClean="0">
                <a:solidFill>
                  <a:srgbClr val="00B050"/>
                </a:solidFill>
              </a:rPr>
              <a:t>度策略“因应用而异”</a:t>
            </a:r>
            <a:endParaRPr lang="en-US" altLang="zh-CN" dirty="0" smtClean="0">
              <a:solidFill>
                <a:srgbClr val="00B050"/>
              </a:solidFill>
            </a:endParaRPr>
          </a:p>
          <a:p>
            <a:pPr lvl="1"/>
            <a:r>
              <a:rPr lang="zh-CN" altLang="en-US" dirty="0" smtClean="0">
                <a:solidFill>
                  <a:srgbClr val="00B050"/>
                </a:solidFill>
              </a:rPr>
              <a:t>与操作系统关联少，所以可移植性好</a:t>
            </a:r>
            <a:endParaRPr lang="en-US" altLang="zh-CN" dirty="0" smtClean="0">
              <a:solidFill>
                <a:srgbClr val="00B050"/>
              </a:solidFill>
            </a:endParaRPr>
          </a:p>
          <a:p>
            <a:endParaRPr lang="en-US" altLang="zh-CN" dirty="0"/>
          </a:p>
          <a:p>
            <a:r>
              <a:rPr lang="zh-CN" altLang="en-US" dirty="0" smtClean="0"/>
              <a:t>缺点</a:t>
            </a:r>
            <a:endParaRPr lang="en-US" altLang="zh-CN" dirty="0" smtClean="0"/>
          </a:p>
          <a:p>
            <a:pPr lvl="1"/>
            <a:r>
              <a:rPr lang="zh-CN" altLang="en-US" dirty="0">
                <a:solidFill>
                  <a:srgbClr val="FF0000"/>
                </a:solidFill>
              </a:rPr>
              <a:t>一</a:t>
            </a:r>
            <a:r>
              <a:rPr lang="zh-CN" altLang="en-US" dirty="0" smtClean="0">
                <a:solidFill>
                  <a:srgbClr val="FF0000"/>
                </a:solidFill>
              </a:rPr>
              <a:t>个线程阻塞，将导致所有线程阻塞</a:t>
            </a:r>
            <a:endParaRPr lang="en-US" altLang="zh-CN" dirty="0" smtClean="0">
              <a:solidFill>
                <a:srgbClr val="FF0000"/>
              </a:solidFill>
            </a:endParaRPr>
          </a:p>
          <a:p>
            <a:pPr lvl="1"/>
            <a:r>
              <a:rPr lang="zh-CN" altLang="en-US" dirty="0" smtClean="0">
                <a:solidFill>
                  <a:srgbClr val="FF0000"/>
                </a:solidFill>
              </a:rPr>
              <a:t>纯</a:t>
            </a:r>
            <a:r>
              <a:rPr lang="en-US" altLang="zh-CN" dirty="0" smtClean="0">
                <a:solidFill>
                  <a:srgbClr val="FF0000"/>
                </a:solidFill>
              </a:rPr>
              <a:t>ULT</a:t>
            </a:r>
            <a:r>
              <a:rPr lang="zh-CN" altLang="en-US" dirty="0" smtClean="0">
                <a:solidFill>
                  <a:srgbClr val="FF0000"/>
                </a:solidFill>
              </a:rPr>
              <a:t>中，</a:t>
            </a:r>
            <a:r>
              <a:rPr lang="zh-CN" altLang="en-US" dirty="0">
                <a:solidFill>
                  <a:srgbClr val="FF0000"/>
                </a:solidFill>
              </a:rPr>
              <a:t>如果</a:t>
            </a:r>
            <a:r>
              <a:rPr lang="zh-CN" altLang="en-US" dirty="0" smtClean="0">
                <a:solidFill>
                  <a:srgbClr val="FF0000"/>
                </a:solidFill>
              </a:rPr>
              <a:t>一个进程只能分配一个处理机，</a:t>
            </a:r>
            <a:r>
              <a:rPr lang="zh-CN" altLang="en-US" dirty="0">
                <a:solidFill>
                  <a:srgbClr val="FF0000"/>
                </a:solidFill>
              </a:rPr>
              <a:t>那么</a:t>
            </a:r>
            <a:r>
              <a:rPr lang="en-US" altLang="zh-CN" dirty="0" smtClean="0">
                <a:solidFill>
                  <a:srgbClr val="FF0000"/>
                </a:solidFill>
              </a:rPr>
              <a:t>ULT</a:t>
            </a:r>
            <a:r>
              <a:rPr lang="zh-CN" altLang="en-US" dirty="0" smtClean="0">
                <a:solidFill>
                  <a:srgbClr val="FF0000"/>
                </a:solidFill>
              </a:rPr>
              <a:t>无法利用“多处理机”带来的优势</a:t>
            </a:r>
            <a:endParaRPr lang="zh-CN" altLang="en-US" dirty="0">
              <a:solidFill>
                <a:srgbClr val="FF0000"/>
              </a:solidFill>
            </a:endParaRPr>
          </a:p>
        </p:txBody>
      </p:sp>
      <p:sp>
        <p:nvSpPr>
          <p:cNvPr id="4" name="Date Placeholder 3"/>
          <p:cNvSpPr>
            <a:spLocks noGrp="1"/>
          </p:cNvSpPr>
          <p:nvPr>
            <p:ph type="dt" sz="half" idx="10"/>
          </p:nvPr>
        </p:nvSpPr>
        <p:spPr/>
        <p:txBody>
          <a:bodyPr/>
          <a:lstStyle/>
          <a:p>
            <a:fld id="{7ADA5289-E1C7-4839-913D-F799F9521279}"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103</a:t>
            </a:fld>
            <a:endParaRPr lang="zh-CN" altLang="en-US" dirty="0"/>
          </a:p>
        </p:txBody>
      </p:sp>
    </p:spTree>
    <p:extLst>
      <p:ext uri="{BB962C8B-B14F-4D97-AF65-F5344CB8AC3E}">
        <p14:creationId xmlns:p14="http://schemas.microsoft.com/office/powerpoint/2010/main" val="29502619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线</a:t>
            </a:r>
            <a:r>
              <a:rPr lang="zh-CN" altLang="en-US" dirty="0" smtClean="0"/>
              <a:t>程的类型</a:t>
            </a:r>
            <a:endParaRPr lang="zh-CN" altLang="en-US" dirty="0"/>
          </a:p>
        </p:txBody>
      </p:sp>
      <p:sp>
        <p:nvSpPr>
          <p:cNvPr id="3" name="Content Placeholder 2"/>
          <p:cNvSpPr>
            <a:spLocks noGrp="1"/>
          </p:cNvSpPr>
          <p:nvPr>
            <p:ph idx="1"/>
          </p:nvPr>
        </p:nvSpPr>
        <p:spPr/>
        <p:txBody>
          <a:bodyPr/>
          <a:lstStyle/>
          <a:p>
            <a:r>
              <a:rPr lang="zh-CN" altLang="en-US" dirty="0" smtClean="0"/>
              <a:t>内核级线程（</a:t>
            </a:r>
            <a:r>
              <a:rPr lang="en-US" altLang="zh-CN" dirty="0" smtClean="0"/>
              <a:t>Kernel Level Threads, KLTs</a:t>
            </a:r>
            <a:r>
              <a:rPr lang="zh-CN" altLang="en-US" dirty="0" smtClean="0"/>
              <a:t>）</a:t>
            </a:r>
            <a:endParaRPr lang="en-US" altLang="zh-CN" dirty="0" smtClean="0"/>
          </a:p>
          <a:p>
            <a:pPr lvl="1"/>
            <a:r>
              <a:rPr lang="zh-CN" altLang="en-US" dirty="0" smtClean="0"/>
              <a:t>由操作系统内核全权负责线程的管理</a:t>
            </a:r>
            <a:endParaRPr lang="en-US" altLang="zh-CN" dirty="0" smtClean="0"/>
          </a:p>
          <a:p>
            <a:pPr lvl="1"/>
            <a:r>
              <a:rPr lang="zh-CN" altLang="en-US" dirty="0" smtClean="0"/>
              <a:t>由操作系统内核提供线程有关的</a:t>
            </a:r>
            <a:r>
              <a:rPr lang="en-US" altLang="zh-CN" dirty="0" smtClean="0"/>
              <a:t>API</a:t>
            </a:r>
            <a:endParaRPr lang="zh-CN" altLang="en-US" dirty="0"/>
          </a:p>
        </p:txBody>
      </p:sp>
      <p:sp>
        <p:nvSpPr>
          <p:cNvPr id="4" name="Date Placeholder 3"/>
          <p:cNvSpPr>
            <a:spLocks noGrp="1"/>
          </p:cNvSpPr>
          <p:nvPr>
            <p:ph type="dt" sz="half" idx="10"/>
          </p:nvPr>
        </p:nvSpPr>
        <p:spPr/>
        <p:txBody>
          <a:bodyPr/>
          <a:lstStyle/>
          <a:p>
            <a:fld id="{CF8775E1-C1A7-4BCB-8FA7-D9FC34A4A7BF}"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104</a:t>
            </a:fld>
            <a:endParaRPr lang="zh-CN" altLang="en-US" dirty="0"/>
          </a:p>
        </p:txBody>
      </p:sp>
      <p:pic>
        <p:nvPicPr>
          <p:cNvPr id="7" name="Picture 6"/>
          <p:cNvPicPr>
            <a:picLocks noChangeAspect="1"/>
          </p:cNvPicPr>
          <p:nvPr/>
        </p:nvPicPr>
        <p:blipFill>
          <a:blip r:embed="rId2"/>
          <a:stretch>
            <a:fillRect/>
          </a:stretch>
        </p:blipFill>
        <p:spPr>
          <a:xfrm>
            <a:off x="3291139" y="2996952"/>
            <a:ext cx="2582986" cy="3300193"/>
          </a:xfrm>
          <a:prstGeom prst="rect">
            <a:avLst/>
          </a:prstGeom>
        </p:spPr>
      </p:pic>
    </p:spTree>
    <p:extLst>
      <p:ext uri="{BB962C8B-B14F-4D97-AF65-F5344CB8AC3E}">
        <p14:creationId xmlns:p14="http://schemas.microsoft.com/office/powerpoint/2010/main" val="170207020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内核级线程的优缺点</a:t>
            </a:r>
            <a:endParaRPr lang="zh-CN" altLang="en-US" dirty="0"/>
          </a:p>
        </p:txBody>
      </p:sp>
      <p:sp>
        <p:nvSpPr>
          <p:cNvPr id="3" name="Content Placeholder 2"/>
          <p:cNvSpPr>
            <a:spLocks noGrp="1"/>
          </p:cNvSpPr>
          <p:nvPr>
            <p:ph idx="1"/>
          </p:nvPr>
        </p:nvSpPr>
        <p:spPr/>
        <p:txBody>
          <a:bodyPr/>
          <a:lstStyle/>
          <a:p>
            <a:r>
              <a:rPr lang="zh-CN" altLang="en-US" dirty="0" smtClean="0"/>
              <a:t>优点（不存在</a:t>
            </a:r>
            <a:r>
              <a:rPr lang="en-US" altLang="zh-CN" dirty="0" smtClean="0"/>
              <a:t>ULT</a:t>
            </a:r>
            <a:r>
              <a:rPr lang="zh-CN" altLang="en-US" dirty="0" smtClean="0"/>
              <a:t>的问题）</a:t>
            </a:r>
            <a:endParaRPr lang="en-US" altLang="zh-CN" dirty="0" smtClean="0"/>
          </a:p>
          <a:p>
            <a:pPr lvl="1"/>
            <a:r>
              <a:rPr lang="zh-CN" altLang="en-US" dirty="0"/>
              <a:t>一</a:t>
            </a:r>
            <a:r>
              <a:rPr lang="zh-CN" altLang="en-US" dirty="0" smtClean="0"/>
              <a:t>个线程阻塞，其它线程仍可执行</a:t>
            </a:r>
            <a:endParaRPr lang="en-US" altLang="zh-CN" dirty="0" smtClean="0"/>
          </a:p>
          <a:p>
            <a:pPr lvl="1"/>
            <a:r>
              <a:rPr lang="zh-CN" altLang="en-US" dirty="0"/>
              <a:t>可</a:t>
            </a:r>
            <a:r>
              <a:rPr lang="zh-CN" altLang="en-US" dirty="0" smtClean="0"/>
              <a:t>以利用多处理机优势</a:t>
            </a:r>
            <a:endParaRPr lang="en-US" altLang="zh-CN" dirty="0" smtClean="0"/>
          </a:p>
          <a:p>
            <a:pPr lvl="1"/>
            <a:r>
              <a:rPr lang="zh-CN" altLang="en-US" dirty="0"/>
              <a:t>操</a:t>
            </a:r>
            <a:r>
              <a:rPr lang="zh-CN" altLang="en-US" dirty="0" smtClean="0"/>
              <a:t>作系统内核本身也可实现为多线程</a:t>
            </a:r>
            <a:endParaRPr lang="en-US" altLang="zh-CN" dirty="0" smtClean="0"/>
          </a:p>
          <a:p>
            <a:r>
              <a:rPr lang="zh-CN" altLang="en-US" dirty="0" smtClean="0"/>
              <a:t>缺点</a:t>
            </a:r>
            <a:endParaRPr lang="en-US" altLang="zh-CN" dirty="0" smtClean="0"/>
          </a:p>
          <a:p>
            <a:pPr lvl="1"/>
            <a:r>
              <a:rPr lang="zh-CN" altLang="en-US" dirty="0"/>
              <a:t>线</a:t>
            </a:r>
            <a:r>
              <a:rPr lang="zh-CN" altLang="en-US" dirty="0" smtClean="0"/>
              <a:t>程切换开销大</a:t>
            </a:r>
            <a:endParaRPr lang="en-US" altLang="zh-CN" dirty="0" smtClean="0"/>
          </a:p>
          <a:p>
            <a:r>
              <a:rPr lang="zh-CN" altLang="en-US" dirty="0" smtClean="0"/>
              <a:t>不同实现的开销对比（</a:t>
            </a:r>
            <a:r>
              <a:rPr lang="en-US" altLang="zh-CN" dirty="0" smtClean="0"/>
              <a:t>VAX</a:t>
            </a:r>
            <a:r>
              <a:rPr lang="zh-CN" altLang="en-US" dirty="0" smtClean="0"/>
              <a:t>机，</a:t>
            </a:r>
            <a:r>
              <a:rPr lang="en-US" altLang="zh-CN" dirty="0" smtClean="0"/>
              <a:t>UNIX</a:t>
            </a:r>
            <a:r>
              <a:rPr lang="zh-CN" altLang="en-US" dirty="0" smtClean="0"/>
              <a:t>操作系统，微秒）</a:t>
            </a:r>
            <a:endParaRPr lang="en-US" altLang="zh-CN" dirty="0" smtClean="0"/>
          </a:p>
          <a:p>
            <a:pPr lvl="1"/>
            <a:endParaRPr lang="zh-CN" altLang="en-US" dirty="0"/>
          </a:p>
        </p:txBody>
      </p:sp>
      <p:sp>
        <p:nvSpPr>
          <p:cNvPr id="4" name="Date Placeholder 3"/>
          <p:cNvSpPr>
            <a:spLocks noGrp="1"/>
          </p:cNvSpPr>
          <p:nvPr>
            <p:ph type="dt" sz="half" idx="10"/>
          </p:nvPr>
        </p:nvSpPr>
        <p:spPr/>
        <p:txBody>
          <a:bodyPr/>
          <a:lstStyle/>
          <a:p>
            <a:fld id="{EEB1FB4D-1232-40CE-804C-82BEC9ACDBD8}"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105</a:t>
            </a:fld>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1870325451"/>
              </p:ext>
            </p:extLst>
          </p:nvPr>
        </p:nvGraphicFramePr>
        <p:xfrm>
          <a:off x="908301" y="4987794"/>
          <a:ext cx="7128792" cy="1112520"/>
        </p:xfrm>
        <a:graphic>
          <a:graphicData uri="http://schemas.openxmlformats.org/drawingml/2006/table">
            <a:tbl>
              <a:tblPr firstRow="1" bandRow="1">
                <a:tableStyleId>{7DF18680-E054-41AD-8BC1-D1AEF772440D}</a:tableStyleId>
              </a:tblPr>
              <a:tblGrid>
                <a:gridCol w="1872208">
                  <a:extLst>
                    <a:ext uri="{9D8B030D-6E8A-4147-A177-3AD203B41FA5}">
                      <a16:colId xmlns:a16="http://schemas.microsoft.com/office/drawing/2014/main" val="20000"/>
                    </a:ext>
                  </a:extLst>
                </a:gridCol>
                <a:gridCol w="1692188">
                  <a:extLst>
                    <a:ext uri="{9D8B030D-6E8A-4147-A177-3AD203B41FA5}">
                      <a16:colId xmlns:a16="http://schemas.microsoft.com/office/drawing/2014/main" val="20001"/>
                    </a:ext>
                  </a:extLst>
                </a:gridCol>
                <a:gridCol w="1782198">
                  <a:extLst>
                    <a:ext uri="{9D8B030D-6E8A-4147-A177-3AD203B41FA5}">
                      <a16:colId xmlns:a16="http://schemas.microsoft.com/office/drawing/2014/main" val="20002"/>
                    </a:ext>
                  </a:extLst>
                </a:gridCol>
                <a:gridCol w="1782198">
                  <a:extLst>
                    <a:ext uri="{9D8B030D-6E8A-4147-A177-3AD203B41FA5}">
                      <a16:colId xmlns:a16="http://schemas.microsoft.com/office/drawing/2014/main" val="20003"/>
                    </a:ext>
                  </a:extLst>
                </a:gridCol>
              </a:tblGrid>
              <a:tr h="370840">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ULT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KLT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进程</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仅生成一个线程</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34</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948</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11,300</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唤醒等待实体</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37</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441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1,840</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739852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线程的类型</a:t>
            </a:r>
            <a:endParaRPr lang="zh-CN" altLang="en-US" dirty="0"/>
          </a:p>
        </p:txBody>
      </p:sp>
      <p:sp>
        <p:nvSpPr>
          <p:cNvPr id="3" name="Content Placeholder 2"/>
          <p:cNvSpPr>
            <a:spLocks noGrp="1"/>
          </p:cNvSpPr>
          <p:nvPr>
            <p:ph idx="1"/>
          </p:nvPr>
        </p:nvSpPr>
        <p:spPr/>
        <p:txBody>
          <a:bodyPr/>
          <a:lstStyle/>
          <a:p>
            <a:r>
              <a:rPr lang="zh-CN" altLang="en-US" dirty="0" smtClean="0"/>
              <a:t>混合式实现（</a:t>
            </a:r>
            <a:r>
              <a:rPr lang="en-US" altLang="zh-CN" dirty="0" smtClean="0"/>
              <a:t>Combined Approaches</a:t>
            </a:r>
            <a:r>
              <a:rPr lang="zh-CN" altLang="en-US" dirty="0" smtClean="0"/>
              <a:t>）</a:t>
            </a:r>
            <a:endParaRPr lang="en-US" altLang="zh-CN" dirty="0" smtClean="0"/>
          </a:p>
          <a:p>
            <a:pPr lvl="1"/>
            <a:r>
              <a:rPr lang="zh-CN" altLang="en-US" dirty="0"/>
              <a:t>线</a:t>
            </a:r>
            <a:r>
              <a:rPr lang="zh-CN" altLang="en-US" dirty="0" smtClean="0"/>
              <a:t>程的创建、调度、同步都实现在用户级</a:t>
            </a:r>
            <a:endParaRPr lang="en-US" altLang="zh-CN" dirty="0" smtClean="0"/>
          </a:p>
          <a:p>
            <a:pPr lvl="1"/>
            <a:r>
              <a:rPr lang="en-US" altLang="zh-CN" dirty="0" smtClean="0"/>
              <a:t>KLTs</a:t>
            </a:r>
            <a:r>
              <a:rPr lang="zh-CN" altLang="en-US" dirty="0" smtClean="0"/>
              <a:t>被用作“代理”</a:t>
            </a:r>
            <a:endParaRPr lang="en-US" altLang="zh-CN" dirty="0" smtClean="0"/>
          </a:p>
          <a:p>
            <a:pPr lvl="1"/>
            <a:r>
              <a:rPr lang="zh-CN" altLang="en-US" dirty="0"/>
              <a:t>试</a:t>
            </a:r>
            <a:r>
              <a:rPr lang="zh-CN" altLang="en-US" dirty="0" smtClean="0"/>
              <a:t>图综合</a:t>
            </a:r>
            <a:r>
              <a:rPr lang="en-US" altLang="zh-CN" dirty="0" smtClean="0"/>
              <a:t>ULT</a:t>
            </a:r>
            <a:r>
              <a:rPr lang="zh-CN" altLang="en-US" dirty="0" smtClean="0"/>
              <a:t>和</a:t>
            </a:r>
            <a:r>
              <a:rPr lang="en-US" altLang="zh-CN" dirty="0" smtClean="0"/>
              <a:t>KLT</a:t>
            </a:r>
            <a:r>
              <a:rPr lang="zh-CN" altLang="en-US" dirty="0" smtClean="0"/>
              <a:t>的优点</a:t>
            </a:r>
            <a:endParaRPr lang="zh-CN" altLang="en-US" dirty="0"/>
          </a:p>
        </p:txBody>
      </p:sp>
      <p:sp>
        <p:nvSpPr>
          <p:cNvPr id="4" name="Date Placeholder 3"/>
          <p:cNvSpPr>
            <a:spLocks noGrp="1"/>
          </p:cNvSpPr>
          <p:nvPr>
            <p:ph type="dt" sz="half" idx="10"/>
          </p:nvPr>
        </p:nvSpPr>
        <p:spPr/>
        <p:txBody>
          <a:bodyPr/>
          <a:lstStyle/>
          <a:p>
            <a:fld id="{AB3E2EF6-5976-401D-AC98-2FAB9C17F685}"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106</a:t>
            </a:fld>
            <a:endParaRPr lang="zh-CN" altLang="en-US" dirty="0"/>
          </a:p>
        </p:txBody>
      </p:sp>
      <p:pic>
        <p:nvPicPr>
          <p:cNvPr id="7" name="Picture 6"/>
          <p:cNvPicPr>
            <a:picLocks noChangeAspect="1"/>
          </p:cNvPicPr>
          <p:nvPr/>
        </p:nvPicPr>
        <p:blipFill>
          <a:blip r:embed="rId2"/>
          <a:stretch>
            <a:fillRect/>
          </a:stretch>
        </p:blipFill>
        <p:spPr>
          <a:xfrm>
            <a:off x="3136072" y="3161498"/>
            <a:ext cx="2893119" cy="3363846"/>
          </a:xfrm>
          <a:prstGeom prst="rect">
            <a:avLst/>
          </a:prstGeom>
        </p:spPr>
      </p:pic>
    </p:spTree>
    <p:extLst>
      <p:ext uri="{BB962C8B-B14F-4D97-AF65-F5344CB8AC3E}">
        <p14:creationId xmlns:p14="http://schemas.microsoft.com/office/powerpoint/2010/main" val="39370527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多线</a:t>
            </a:r>
            <a:r>
              <a:rPr lang="zh-CN" altLang="en-US" dirty="0" smtClean="0"/>
              <a:t>程到底能够带来多大收益？</a:t>
            </a:r>
            <a:endParaRPr lang="zh-CN" altLang="en-US" dirty="0"/>
          </a:p>
        </p:txBody>
      </p:sp>
      <p:sp>
        <p:nvSpPr>
          <p:cNvPr id="3" name="Content Placeholder 2"/>
          <p:cNvSpPr>
            <a:spLocks noGrp="1"/>
          </p:cNvSpPr>
          <p:nvPr>
            <p:ph idx="1"/>
          </p:nvPr>
        </p:nvSpPr>
        <p:spPr/>
        <p:txBody>
          <a:bodyPr/>
          <a:lstStyle/>
          <a:p>
            <a:r>
              <a:rPr lang="zh-CN" altLang="en-US" dirty="0" smtClean="0"/>
              <a:t>多处理机中的“</a:t>
            </a:r>
            <a:r>
              <a:rPr lang="en-US" altLang="zh-CN" dirty="0" smtClean="0"/>
              <a:t>Amdahl</a:t>
            </a:r>
            <a:r>
              <a:rPr lang="zh-CN" altLang="en-US" dirty="0" smtClean="0"/>
              <a:t>定律”</a:t>
            </a:r>
            <a:endParaRPr lang="en-US" altLang="zh-CN" dirty="0" smtClean="0"/>
          </a:p>
          <a:p>
            <a:pPr lvl="1"/>
            <a:r>
              <a:rPr lang="en-US" altLang="zh-CN" dirty="0" smtClean="0"/>
              <a:t>N</a:t>
            </a:r>
            <a:r>
              <a:rPr lang="zh-CN" altLang="en-US" dirty="0" smtClean="0"/>
              <a:t>是并行处理机的数量</a:t>
            </a:r>
            <a:endParaRPr lang="en-US" altLang="zh-CN" dirty="0" smtClean="0"/>
          </a:p>
          <a:p>
            <a:pPr lvl="1"/>
            <a:r>
              <a:rPr lang="en-US" altLang="zh-CN" i="1" dirty="0" smtClean="0"/>
              <a:t>f</a:t>
            </a:r>
            <a:r>
              <a:rPr lang="zh-CN" altLang="en-US" dirty="0" smtClean="0"/>
              <a:t>表示可并行部分代码所占比例</a:t>
            </a:r>
            <a:endParaRPr lang="zh-CN" altLang="en-US" dirty="0"/>
          </a:p>
        </p:txBody>
      </p:sp>
      <p:sp>
        <p:nvSpPr>
          <p:cNvPr id="4" name="Date Placeholder 3"/>
          <p:cNvSpPr>
            <a:spLocks noGrp="1"/>
          </p:cNvSpPr>
          <p:nvPr>
            <p:ph type="dt" sz="half" idx="10"/>
          </p:nvPr>
        </p:nvSpPr>
        <p:spPr/>
        <p:txBody>
          <a:bodyPr/>
          <a:lstStyle/>
          <a:p>
            <a:fld id="{A6D145B8-97E8-4B10-8636-A3B1180A10D9}"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107</a:t>
            </a:fld>
            <a:endParaRPr lang="zh-CN" altLang="en-US" dirty="0"/>
          </a:p>
        </p:txBody>
      </p:sp>
      <mc:AlternateContent xmlns:mc="http://schemas.openxmlformats.org/markup-compatibility/2006" xmlns:a14="http://schemas.microsoft.com/office/drawing/2010/main">
        <mc:Choice Requires="a14">
          <p:sp>
            <p:nvSpPr>
              <p:cNvPr id="10" name="TextBox 9"/>
              <p:cNvSpPr txBox="1"/>
              <p:nvPr/>
            </p:nvSpPr>
            <p:spPr>
              <a:xfrm>
                <a:off x="971600" y="3391693"/>
                <a:ext cx="7427546" cy="75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lumMod val="65000"/>
                              <a:lumOff val="35000"/>
                            </a:schemeClr>
                          </a:solidFill>
                          <a:latin typeface="Cambria Math" panose="02040503050406030204" pitchFamily="18" charset="0"/>
                        </a:rPr>
                        <m:t>𝑺𝒑𝒆𝒆𝒅𝒖𝒑</m:t>
                      </m:r>
                      <m:r>
                        <a:rPr lang="en-US" altLang="zh-CN" b="1" i="1" smtClean="0">
                          <a:solidFill>
                            <a:schemeClr val="tx1">
                              <a:lumMod val="65000"/>
                              <a:lumOff val="35000"/>
                            </a:schemeClr>
                          </a:solidFill>
                          <a:latin typeface="Cambria Math" panose="02040503050406030204" pitchFamily="18" charset="0"/>
                        </a:rPr>
                        <m:t>=</m:t>
                      </m:r>
                      <m:f>
                        <m:fPr>
                          <m:ctrlPr>
                            <a:rPr lang="en-US" altLang="zh-CN" b="1" i="1" smtClean="0">
                              <a:solidFill>
                                <a:schemeClr val="tx1">
                                  <a:lumMod val="65000"/>
                                  <a:lumOff val="35000"/>
                                </a:schemeClr>
                              </a:solidFill>
                              <a:latin typeface="Cambria Math" panose="02040503050406030204" pitchFamily="18" charset="0"/>
                            </a:rPr>
                          </m:ctrlPr>
                        </m:fPr>
                        <m:num>
                          <m:r>
                            <a:rPr lang="en-US" altLang="zh-CN" b="1" i="1" smtClean="0">
                              <a:solidFill>
                                <a:schemeClr val="tx1">
                                  <a:lumMod val="65000"/>
                                  <a:lumOff val="35000"/>
                                </a:schemeClr>
                              </a:solidFill>
                              <a:latin typeface="Cambria Math" panose="02040503050406030204" pitchFamily="18" charset="0"/>
                            </a:rPr>
                            <m:t>𝑻𝒊𝒎𝒆</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𝒕𝒐</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𝒆𝒙𝒆𝒄𝒖𝒕𝒆</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𝒐𝒏</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𝒂</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𝒔𝒊𝒏𝒈𝒍𝒆</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𝒑𝒓𝒐𝒄𝒆𝒔𝒔𝒐𝒓</m:t>
                          </m:r>
                        </m:num>
                        <m:den>
                          <m:r>
                            <a:rPr lang="en-US" altLang="zh-CN" b="1" i="1" smtClean="0">
                              <a:solidFill>
                                <a:schemeClr val="tx1">
                                  <a:lumMod val="65000"/>
                                  <a:lumOff val="35000"/>
                                </a:schemeClr>
                              </a:solidFill>
                              <a:latin typeface="Cambria Math" panose="02040503050406030204" pitchFamily="18" charset="0"/>
                            </a:rPr>
                            <m:t>𝑻𝒊𝒎𝒆</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𝒕𝒐</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𝒆𝒙𝒆𝒄𝒖𝒕𝒆</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𝒐𝒏</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𝑵</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𝒑𝒂𝒓𝒂𝒍𝒍𝒆𝒍</m:t>
                          </m:r>
                          <m:r>
                            <a:rPr lang="en-US" altLang="zh-CN" b="1" i="1" smtClean="0">
                              <a:solidFill>
                                <a:schemeClr val="tx1">
                                  <a:lumMod val="65000"/>
                                  <a:lumOff val="35000"/>
                                </a:schemeClr>
                              </a:solidFill>
                              <a:latin typeface="Cambria Math" panose="02040503050406030204" pitchFamily="18" charset="0"/>
                            </a:rPr>
                            <m:t> </m:t>
                          </m:r>
                          <m:r>
                            <a:rPr lang="en-US" altLang="zh-CN" b="1" i="1" smtClean="0">
                              <a:solidFill>
                                <a:schemeClr val="tx1">
                                  <a:lumMod val="65000"/>
                                  <a:lumOff val="35000"/>
                                </a:schemeClr>
                              </a:solidFill>
                              <a:latin typeface="Cambria Math" panose="02040503050406030204" pitchFamily="18" charset="0"/>
                            </a:rPr>
                            <m:t>𝒑𝒓𝒐𝒄𝒆𝒔𝒔𝒐𝒓𝒔</m:t>
                          </m:r>
                        </m:den>
                      </m:f>
                      <m:r>
                        <a:rPr lang="en-US" altLang="zh-CN" b="1" i="1" smtClean="0">
                          <a:solidFill>
                            <a:schemeClr val="tx1">
                              <a:lumMod val="65000"/>
                              <a:lumOff val="35000"/>
                            </a:schemeClr>
                          </a:solidFill>
                          <a:latin typeface="Cambria Math" panose="02040503050406030204" pitchFamily="18" charset="0"/>
                        </a:rPr>
                        <m:t>=</m:t>
                      </m:r>
                      <m:f>
                        <m:fPr>
                          <m:ctrlPr>
                            <a:rPr lang="en-US" altLang="zh-CN" b="1" i="1" smtClean="0">
                              <a:solidFill>
                                <a:schemeClr val="tx1">
                                  <a:lumMod val="65000"/>
                                  <a:lumOff val="35000"/>
                                </a:schemeClr>
                              </a:solidFill>
                              <a:latin typeface="Cambria Math" panose="02040503050406030204" pitchFamily="18" charset="0"/>
                            </a:rPr>
                          </m:ctrlPr>
                        </m:fPr>
                        <m:num>
                          <m:r>
                            <a:rPr lang="en-US" altLang="zh-CN" b="1" i="1" smtClean="0">
                              <a:solidFill>
                                <a:schemeClr val="tx1">
                                  <a:lumMod val="65000"/>
                                  <a:lumOff val="35000"/>
                                </a:schemeClr>
                              </a:solidFill>
                              <a:latin typeface="Cambria Math" panose="02040503050406030204" pitchFamily="18" charset="0"/>
                            </a:rPr>
                            <m:t>𝟏</m:t>
                          </m:r>
                        </m:num>
                        <m:den>
                          <m:d>
                            <m:dPr>
                              <m:ctrlPr>
                                <a:rPr lang="en-US" altLang="zh-CN" b="1" i="1" smtClean="0">
                                  <a:solidFill>
                                    <a:schemeClr val="tx1">
                                      <a:lumMod val="65000"/>
                                      <a:lumOff val="35000"/>
                                    </a:schemeClr>
                                  </a:solidFill>
                                  <a:latin typeface="Cambria Math" panose="02040503050406030204" pitchFamily="18" charset="0"/>
                                </a:rPr>
                              </m:ctrlPr>
                            </m:dPr>
                            <m:e>
                              <m:r>
                                <a:rPr lang="en-US" altLang="zh-CN" b="1" i="1" smtClean="0">
                                  <a:solidFill>
                                    <a:schemeClr val="tx1">
                                      <a:lumMod val="65000"/>
                                      <a:lumOff val="35000"/>
                                    </a:schemeClr>
                                  </a:solidFill>
                                  <a:latin typeface="Cambria Math" panose="02040503050406030204" pitchFamily="18" charset="0"/>
                                </a:rPr>
                                <m:t>𝟏</m:t>
                              </m:r>
                              <m:r>
                                <a:rPr lang="en-US" altLang="zh-CN" b="1" i="1" smtClean="0">
                                  <a:solidFill>
                                    <a:schemeClr val="tx1">
                                      <a:lumMod val="65000"/>
                                      <a:lumOff val="35000"/>
                                    </a:schemeClr>
                                  </a:solidFill>
                                  <a:latin typeface="Cambria Math" panose="02040503050406030204" pitchFamily="18" charset="0"/>
                                </a:rPr>
                                <m:t>−</m:t>
                              </m:r>
                              <m:r>
                                <a:rPr lang="en-US" altLang="zh-CN" b="1" i="1" smtClean="0">
                                  <a:solidFill>
                                    <a:schemeClr val="tx1">
                                      <a:lumMod val="65000"/>
                                      <a:lumOff val="35000"/>
                                    </a:schemeClr>
                                  </a:solidFill>
                                  <a:latin typeface="Cambria Math" panose="02040503050406030204" pitchFamily="18" charset="0"/>
                                </a:rPr>
                                <m:t>𝒇</m:t>
                              </m:r>
                            </m:e>
                          </m:d>
                          <m:r>
                            <a:rPr lang="en-US" altLang="zh-CN" b="1" i="1" smtClean="0">
                              <a:solidFill>
                                <a:schemeClr val="tx1">
                                  <a:lumMod val="65000"/>
                                  <a:lumOff val="35000"/>
                                </a:schemeClr>
                              </a:solidFill>
                              <a:latin typeface="Cambria Math" panose="02040503050406030204" pitchFamily="18" charset="0"/>
                            </a:rPr>
                            <m:t>+</m:t>
                          </m:r>
                          <m:f>
                            <m:fPr>
                              <m:ctrlPr>
                                <a:rPr lang="en-US" altLang="zh-CN" b="1" i="1" smtClean="0">
                                  <a:solidFill>
                                    <a:schemeClr val="tx1">
                                      <a:lumMod val="65000"/>
                                      <a:lumOff val="35000"/>
                                    </a:schemeClr>
                                  </a:solidFill>
                                  <a:latin typeface="Cambria Math" panose="02040503050406030204" pitchFamily="18" charset="0"/>
                                </a:rPr>
                              </m:ctrlPr>
                            </m:fPr>
                            <m:num>
                              <m:r>
                                <a:rPr lang="en-US" altLang="zh-CN" b="1" i="1" smtClean="0">
                                  <a:solidFill>
                                    <a:schemeClr val="tx1">
                                      <a:lumMod val="65000"/>
                                      <a:lumOff val="35000"/>
                                    </a:schemeClr>
                                  </a:solidFill>
                                  <a:latin typeface="Cambria Math" panose="02040503050406030204" pitchFamily="18" charset="0"/>
                                </a:rPr>
                                <m:t>𝒇</m:t>
                              </m:r>
                            </m:num>
                            <m:den>
                              <m:r>
                                <a:rPr lang="en-US" altLang="zh-CN" b="1" i="1" smtClean="0">
                                  <a:solidFill>
                                    <a:schemeClr val="tx1">
                                      <a:lumMod val="65000"/>
                                      <a:lumOff val="35000"/>
                                    </a:schemeClr>
                                  </a:solidFill>
                                  <a:latin typeface="Cambria Math" panose="02040503050406030204" pitchFamily="18" charset="0"/>
                                </a:rPr>
                                <m:t>𝑵</m:t>
                              </m:r>
                            </m:den>
                          </m:f>
                        </m:den>
                      </m:f>
                    </m:oMath>
                  </m:oMathPara>
                </a14:m>
                <a:endParaRPr lang="zh-CN" altLang="en-US" b="1" dirty="0">
                  <a:solidFill>
                    <a:schemeClr val="tx1">
                      <a:lumMod val="65000"/>
                      <a:lumOff val="3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71600" y="3391693"/>
                <a:ext cx="7427546" cy="757580"/>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63226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多线</a:t>
            </a:r>
            <a:r>
              <a:rPr lang="zh-CN" altLang="en-US" dirty="0" smtClean="0"/>
              <a:t>程到底能够带来多大收益？</a:t>
            </a:r>
            <a:endParaRPr lang="zh-CN" altLang="en-US" dirty="0"/>
          </a:p>
        </p:txBody>
      </p:sp>
      <p:sp>
        <p:nvSpPr>
          <p:cNvPr id="3" name="Content Placeholder 2"/>
          <p:cNvSpPr>
            <a:spLocks noGrp="1"/>
          </p:cNvSpPr>
          <p:nvPr>
            <p:ph idx="1"/>
          </p:nvPr>
        </p:nvSpPr>
        <p:spPr/>
        <p:txBody>
          <a:bodyPr/>
          <a:lstStyle/>
          <a:p>
            <a:r>
              <a:rPr lang="zh-CN" altLang="en-US" dirty="0" smtClean="0"/>
              <a:t>理想情况下的加速比</a:t>
            </a:r>
            <a:endParaRPr lang="zh-CN" altLang="en-US" dirty="0"/>
          </a:p>
        </p:txBody>
      </p:sp>
      <p:sp>
        <p:nvSpPr>
          <p:cNvPr id="4" name="Date Placeholder 3"/>
          <p:cNvSpPr>
            <a:spLocks noGrp="1"/>
          </p:cNvSpPr>
          <p:nvPr>
            <p:ph type="dt" sz="half" idx="10"/>
          </p:nvPr>
        </p:nvSpPr>
        <p:spPr/>
        <p:txBody>
          <a:bodyPr/>
          <a:lstStyle/>
          <a:p>
            <a:fld id="{96076ECA-E680-4ABD-AB3C-ABD7B4F66E6F}"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108</a:t>
            </a:fld>
            <a:endParaRPr lang="zh-CN" altLang="en-US" dirty="0"/>
          </a:p>
        </p:txBody>
      </p:sp>
      <p:pic>
        <p:nvPicPr>
          <p:cNvPr id="7" name="Picture 6"/>
          <p:cNvPicPr>
            <a:picLocks noChangeAspect="1"/>
          </p:cNvPicPr>
          <p:nvPr/>
        </p:nvPicPr>
        <p:blipFill>
          <a:blip r:embed="rId2"/>
          <a:stretch>
            <a:fillRect/>
          </a:stretch>
        </p:blipFill>
        <p:spPr>
          <a:xfrm>
            <a:off x="1835696" y="2276872"/>
            <a:ext cx="5063281" cy="3751053"/>
          </a:xfrm>
          <a:prstGeom prst="rect">
            <a:avLst/>
          </a:prstGeom>
        </p:spPr>
      </p:pic>
    </p:spTree>
    <p:extLst>
      <p:ext uri="{BB962C8B-B14F-4D97-AF65-F5344CB8AC3E}">
        <p14:creationId xmlns:p14="http://schemas.microsoft.com/office/powerpoint/2010/main" val="29489402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多线</a:t>
            </a:r>
            <a:r>
              <a:rPr lang="zh-CN" altLang="en-US" dirty="0" smtClean="0"/>
              <a:t>程到底能够带来多大收益？</a:t>
            </a:r>
            <a:endParaRPr lang="zh-CN" altLang="en-US" dirty="0"/>
          </a:p>
        </p:txBody>
      </p:sp>
      <p:sp>
        <p:nvSpPr>
          <p:cNvPr id="3" name="Content Placeholder 2"/>
          <p:cNvSpPr>
            <a:spLocks noGrp="1"/>
          </p:cNvSpPr>
          <p:nvPr>
            <p:ph idx="1"/>
          </p:nvPr>
        </p:nvSpPr>
        <p:spPr/>
        <p:txBody>
          <a:bodyPr/>
          <a:lstStyle/>
          <a:p>
            <a:r>
              <a:rPr lang="zh-CN" altLang="en-US" dirty="0" smtClean="0"/>
              <a:t>实际情况中的加速比（考虑开销）</a:t>
            </a:r>
            <a:endParaRPr lang="zh-CN" altLang="en-US" dirty="0"/>
          </a:p>
        </p:txBody>
      </p:sp>
      <p:sp>
        <p:nvSpPr>
          <p:cNvPr id="4" name="Date Placeholder 3"/>
          <p:cNvSpPr>
            <a:spLocks noGrp="1"/>
          </p:cNvSpPr>
          <p:nvPr>
            <p:ph type="dt" sz="half" idx="10"/>
          </p:nvPr>
        </p:nvSpPr>
        <p:spPr/>
        <p:txBody>
          <a:bodyPr/>
          <a:lstStyle/>
          <a:p>
            <a:fld id="{C9C3FF74-2F1B-4484-9AA2-2CE973BB3A19}"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109</a:t>
            </a:fld>
            <a:endParaRPr lang="zh-CN" altLang="en-US" dirty="0"/>
          </a:p>
        </p:txBody>
      </p:sp>
      <p:pic>
        <p:nvPicPr>
          <p:cNvPr id="7" name="Picture 6"/>
          <p:cNvPicPr>
            <a:picLocks noChangeAspect="1"/>
          </p:cNvPicPr>
          <p:nvPr/>
        </p:nvPicPr>
        <p:blipFill>
          <a:blip r:embed="rId2"/>
          <a:stretch>
            <a:fillRect/>
          </a:stretch>
        </p:blipFill>
        <p:spPr>
          <a:xfrm>
            <a:off x="1835696" y="2132856"/>
            <a:ext cx="5354751" cy="3975291"/>
          </a:xfrm>
          <a:prstGeom prst="rect">
            <a:avLst/>
          </a:prstGeom>
        </p:spPr>
      </p:pic>
    </p:spTree>
    <p:extLst>
      <p:ext uri="{BB962C8B-B14F-4D97-AF65-F5344CB8AC3E}">
        <p14:creationId xmlns:p14="http://schemas.microsoft.com/office/powerpoint/2010/main" val="3178398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指令的执行：加法运算举例</a:t>
            </a:r>
            <a:endParaRPr lang="zh-CN" altLang="en-US" dirty="0"/>
          </a:p>
        </p:txBody>
      </p:sp>
      <p:sp>
        <p:nvSpPr>
          <p:cNvPr id="4" name="日期占位符 3"/>
          <p:cNvSpPr>
            <a:spLocks noGrp="1"/>
          </p:cNvSpPr>
          <p:nvPr>
            <p:ph type="dt" sz="half" idx="10"/>
          </p:nvPr>
        </p:nvSpPr>
        <p:spPr/>
        <p:txBody>
          <a:bodyPr/>
          <a:lstStyle/>
          <a:p>
            <a:fld id="{F8158622-78FA-433C-937C-6B3AA845666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11</a:t>
            </a:fld>
            <a:endParaRPr lang="zh-CN" altLang="en-US"/>
          </a:p>
        </p:txBody>
      </p:sp>
      <p:pic>
        <p:nvPicPr>
          <p:cNvPr id="7" name="图片 6"/>
          <p:cNvPicPr>
            <a:picLocks noChangeAspect="1"/>
          </p:cNvPicPr>
          <p:nvPr/>
        </p:nvPicPr>
        <p:blipFill>
          <a:blip r:embed="rId2"/>
          <a:stretch>
            <a:fillRect/>
          </a:stretch>
        </p:blipFill>
        <p:spPr>
          <a:xfrm>
            <a:off x="2328726" y="1327530"/>
            <a:ext cx="4486547" cy="4759691"/>
          </a:xfrm>
          <a:prstGeom prst="rect">
            <a:avLst/>
          </a:prstGeom>
        </p:spPr>
      </p:pic>
    </p:spTree>
    <p:extLst>
      <p:ext uri="{BB962C8B-B14F-4D97-AF65-F5344CB8AC3E}">
        <p14:creationId xmlns:p14="http://schemas.microsoft.com/office/powerpoint/2010/main" val="232689962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线程模型举例</a:t>
            </a:r>
            <a:r>
              <a:rPr lang="en-US" altLang="zh-CN" dirty="0" smtClean="0"/>
              <a:t>——Solaris</a:t>
            </a:r>
            <a:endParaRPr lang="zh-CN" altLang="en-US" dirty="0"/>
          </a:p>
        </p:txBody>
      </p:sp>
      <p:sp>
        <p:nvSpPr>
          <p:cNvPr id="4" name="Date Placeholder 3"/>
          <p:cNvSpPr>
            <a:spLocks noGrp="1"/>
          </p:cNvSpPr>
          <p:nvPr>
            <p:ph type="dt" sz="half" idx="10"/>
          </p:nvPr>
        </p:nvSpPr>
        <p:spPr/>
        <p:txBody>
          <a:bodyPr/>
          <a:lstStyle/>
          <a:p>
            <a:fld id="{19D48255-5BED-47BF-B43C-DA8D4DECF1FA}"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110</a:t>
            </a:fld>
            <a:endParaRPr lang="zh-CN" altLang="en-US" dirty="0"/>
          </a:p>
        </p:txBody>
      </p:sp>
      <p:pic>
        <p:nvPicPr>
          <p:cNvPr id="9" name="Picture 8"/>
          <p:cNvPicPr>
            <a:picLocks noChangeAspect="1"/>
          </p:cNvPicPr>
          <p:nvPr/>
        </p:nvPicPr>
        <p:blipFill>
          <a:blip r:embed="rId2"/>
          <a:stretch>
            <a:fillRect/>
          </a:stretch>
        </p:blipFill>
        <p:spPr>
          <a:xfrm>
            <a:off x="1543087" y="1875370"/>
            <a:ext cx="6081713" cy="4043363"/>
          </a:xfrm>
          <a:prstGeom prst="rect">
            <a:avLst/>
          </a:prstGeom>
        </p:spPr>
      </p:pic>
    </p:spTree>
    <p:extLst>
      <p:ext uri="{BB962C8B-B14F-4D97-AF65-F5344CB8AC3E}">
        <p14:creationId xmlns:p14="http://schemas.microsoft.com/office/powerpoint/2010/main" val="16362021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线程模型举例</a:t>
            </a:r>
            <a:r>
              <a:rPr lang="en-US" altLang="zh-CN" dirty="0"/>
              <a:t>——Solaris</a:t>
            </a:r>
            <a:endParaRPr lang="zh-CN" altLang="en-US" dirty="0"/>
          </a:p>
        </p:txBody>
      </p:sp>
      <p:sp>
        <p:nvSpPr>
          <p:cNvPr id="3" name="Content Placeholder 2"/>
          <p:cNvSpPr>
            <a:spLocks noGrp="1"/>
          </p:cNvSpPr>
          <p:nvPr>
            <p:ph idx="1"/>
          </p:nvPr>
        </p:nvSpPr>
        <p:spPr/>
        <p:txBody>
          <a:bodyPr/>
          <a:lstStyle/>
          <a:p>
            <a:r>
              <a:rPr lang="zh-CN" altLang="en-US" dirty="0" smtClean="0"/>
              <a:t>与普通</a:t>
            </a:r>
            <a:r>
              <a:rPr lang="en-US" altLang="zh-CN" dirty="0" smtClean="0"/>
              <a:t>UNIX</a:t>
            </a:r>
            <a:r>
              <a:rPr lang="zh-CN" altLang="en-US" dirty="0" smtClean="0"/>
              <a:t>系统进程模型的对比</a:t>
            </a:r>
            <a:endParaRPr lang="zh-CN" altLang="en-US" dirty="0"/>
          </a:p>
        </p:txBody>
      </p:sp>
      <p:sp>
        <p:nvSpPr>
          <p:cNvPr id="4" name="Date Placeholder 3"/>
          <p:cNvSpPr>
            <a:spLocks noGrp="1"/>
          </p:cNvSpPr>
          <p:nvPr>
            <p:ph type="dt" sz="half" idx="10"/>
          </p:nvPr>
        </p:nvSpPr>
        <p:spPr/>
        <p:txBody>
          <a:bodyPr/>
          <a:lstStyle/>
          <a:p>
            <a:fld id="{ED6CDACD-6DC4-40DF-A0C8-52AA0F8555BF}"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111</a:t>
            </a:fld>
            <a:endParaRPr lang="zh-CN" altLang="en-US" dirty="0"/>
          </a:p>
        </p:txBody>
      </p:sp>
      <p:pic>
        <p:nvPicPr>
          <p:cNvPr id="8" name="Picture 7"/>
          <p:cNvPicPr>
            <a:picLocks noChangeAspect="1"/>
          </p:cNvPicPr>
          <p:nvPr/>
        </p:nvPicPr>
        <p:blipFill>
          <a:blip r:embed="rId2"/>
          <a:stretch>
            <a:fillRect/>
          </a:stretch>
        </p:blipFill>
        <p:spPr>
          <a:xfrm>
            <a:off x="1977390" y="2132856"/>
            <a:ext cx="5189220" cy="4143375"/>
          </a:xfrm>
          <a:prstGeom prst="rect">
            <a:avLst/>
          </a:prstGeom>
        </p:spPr>
      </p:pic>
    </p:spTree>
    <p:extLst>
      <p:ext uri="{BB962C8B-B14F-4D97-AF65-F5344CB8AC3E}">
        <p14:creationId xmlns:p14="http://schemas.microsoft.com/office/powerpoint/2010/main" val="12833557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作业与实验</a:t>
            </a:r>
            <a:endParaRPr lang="zh-CN" altLang="en-US" dirty="0"/>
          </a:p>
        </p:txBody>
      </p:sp>
      <p:sp>
        <p:nvSpPr>
          <p:cNvPr id="3" name="内容占位符 2"/>
          <p:cNvSpPr>
            <a:spLocks noGrp="1"/>
          </p:cNvSpPr>
          <p:nvPr>
            <p:ph idx="1"/>
          </p:nvPr>
        </p:nvSpPr>
        <p:spPr/>
        <p:txBody>
          <a:bodyPr/>
          <a:lstStyle/>
          <a:p>
            <a:r>
              <a:rPr lang="zh-CN" altLang="en-US" dirty="0" smtClean="0"/>
              <a:t>作业</a:t>
            </a:r>
            <a:r>
              <a:rPr lang="en-US" altLang="zh-CN" dirty="0" smtClean="0"/>
              <a:t>2</a:t>
            </a:r>
            <a:r>
              <a:rPr lang="zh-CN" altLang="en-US" dirty="0" smtClean="0"/>
              <a:t>：试从调度性、并发性、拥有资源及系统开销方面对进程和线程进行比较。</a:t>
            </a:r>
            <a:endParaRPr lang="en-US" altLang="zh-CN" dirty="0" smtClean="0"/>
          </a:p>
          <a:p>
            <a:r>
              <a:rPr lang="zh-CN" altLang="en-US" dirty="0" smtClean="0"/>
              <a:t>实验</a:t>
            </a:r>
            <a:r>
              <a:rPr lang="en-US" altLang="zh-CN" dirty="0" smtClean="0"/>
              <a:t>2</a:t>
            </a:r>
            <a:r>
              <a:rPr lang="zh-CN" altLang="en-US" dirty="0" smtClean="0"/>
              <a:t>：模拟</a:t>
            </a:r>
            <a:r>
              <a:rPr lang="zh-CN" altLang="en-US" dirty="0"/>
              <a:t>进程状态转换及其</a:t>
            </a:r>
            <a:r>
              <a:rPr lang="en-US" altLang="zh-CN" dirty="0"/>
              <a:t>PCB</a:t>
            </a:r>
            <a:r>
              <a:rPr lang="zh-CN" altLang="en-US" dirty="0"/>
              <a:t>的变化 </a:t>
            </a:r>
          </a:p>
          <a:p>
            <a:endParaRPr lang="zh-CN" altLang="en-US" dirty="0"/>
          </a:p>
        </p:txBody>
      </p:sp>
      <p:sp>
        <p:nvSpPr>
          <p:cNvPr id="4" name="日期占位符 3"/>
          <p:cNvSpPr>
            <a:spLocks noGrp="1"/>
          </p:cNvSpPr>
          <p:nvPr>
            <p:ph type="dt" sz="half" idx="10"/>
          </p:nvPr>
        </p:nvSpPr>
        <p:spPr/>
        <p:txBody>
          <a:bodyPr/>
          <a:lstStyle/>
          <a:p>
            <a:fld id="{D7D19A11-69A3-4850-99A4-CEC77194A0E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112</a:t>
            </a:fld>
            <a:endParaRPr lang="zh-CN" altLang="en-US"/>
          </a:p>
        </p:txBody>
      </p:sp>
    </p:spTree>
    <p:extLst>
      <p:ext uri="{BB962C8B-B14F-4D97-AF65-F5344CB8AC3E}">
        <p14:creationId xmlns:p14="http://schemas.microsoft.com/office/powerpoint/2010/main" val="35467423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normAutofit/>
          </a:bodyPr>
          <a:lstStyle/>
          <a:p>
            <a:pPr>
              <a:defRPr/>
            </a:pPr>
            <a:fld id="{F1D89CC5-1E91-4B07-A49D-F0591162D17E}" type="slidenum">
              <a:rPr lang="zh-CN" altLang="en-US" smtClean="0"/>
              <a:pPr>
                <a:defRPr/>
              </a:pPr>
              <a:t>113</a:t>
            </a:fld>
            <a:endParaRPr lang="en-US" altLang="zh-CN"/>
          </a:p>
        </p:txBody>
      </p:sp>
      <p:sp>
        <p:nvSpPr>
          <p:cNvPr id="293890" name="Text Box 15"/>
          <p:cNvSpPr txBox="1">
            <a:spLocks noChangeArrowheads="1"/>
          </p:cNvSpPr>
          <p:nvPr/>
        </p:nvSpPr>
        <p:spPr bwMode="auto">
          <a:xfrm>
            <a:off x="304800" y="2781300"/>
            <a:ext cx="8839200" cy="1016000"/>
          </a:xfrm>
          <a:prstGeom prst="rect">
            <a:avLst/>
          </a:prstGeom>
          <a:noFill/>
          <a:ln w="9525">
            <a:noFill/>
            <a:miter lim="800000"/>
          </a:ln>
        </p:spPr>
        <p:txBody>
          <a:bodyPr>
            <a:spAutoFit/>
          </a:bodyPr>
          <a:lstStyle/>
          <a:p>
            <a:pPr algn="ctr"/>
            <a:r>
              <a:rPr lang="zh-CN" altLang="en-US" sz="6000">
                <a:solidFill>
                  <a:srgbClr val="3737C3"/>
                </a:solidFill>
                <a:latin typeface="华文新魏" panose="02010800040101010101" charset="-122"/>
                <a:ea typeface="华文新魏" panose="02010800040101010101" charset="-122"/>
                <a:cs typeface="华文新魏" panose="02010800040101010101" charset="-122"/>
              </a:rPr>
              <a:t>谢谢！</a:t>
            </a:r>
            <a:endParaRPr lang="en-US" altLang="zh-CN" sz="6000">
              <a:solidFill>
                <a:srgbClr val="3737C3"/>
              </a:solidFill>
              <a:latin typeface="华文新魏" panose="02010800040101010101" charset="-122"/>
              <a:ea typeface="华文新魏" panose="02010800040101010101" charset="-122"/>
              <a:cs typeface="华文新魏" panose="02010800040101010101" charset="-122"/>
            </a:endParaRPr>
          </a:p>
        </p:txBody>
      </p:sp>
      <p:sp>
        <p:nvSpPr>
          <p:cNvPr id="6" name="Rectangle 5"/>
          <p:cNvSpPr/>
          <p:nvPr/>
        </p:nvSpPr>
        <p:spPr>
          <a:xfrm>
            <a:off x="8172450" y="-26988"/>
            <a:ext cx="958850" cy="895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93892" name="Picture 6"/>
          <p:cNvPicPr>
            <a:picLocks noChangeAspect="1"/>
          </p:cNvPicPr>
          <p:nvPr/>
        </p:nvPicPr>
        <p:blipFill>
          <a:blip r:embed="rId3" cstate="print"/>
          <a:srcRect/>
          <a:stretch>
            <a:fillRect/>
          </a:stretch>
        </p:blipFill>
        <p:spPr bwMode="auto">
          <a:xfrm>
            <a:off x="6372225" y="188913"/>
            <a:ext cx="2622550" cy="646112"/>
          </a:xfrm>
          <a:prstGeom prst="rect">
            <a:avLst/>
          </a:prstGeom>
          <a:noFill/>
          <a:ln w="9525">
            <a:noFill/>
            <a:miter lim="800000"/>
            <a:headEnd/>
            <a:tailEnd/>
          </a:ln>
        </p:spPr>
      </p:pic>
    </p:spTree>
    <p:extLst>
      <p:ext uri="{BB962C8B-B14F-4D97-AF65-F5344CB8AC3E}">
        <p14:creationId xmlns:p14="http://schemas.microsoft.com/office/powerpoint/2010/main" val="1675745832"/>
      </p:ext>
    </p:extLst>
  </p:cSld>
  <p:clrMapOvr>
    <a:masterClrMapping/>
  </p:clrMapOvr>
  <p:transition advTm="3985"/>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中断机制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中断机制：允许</a:t>
            </a:r>
            <a:r>
              <a:rPr lang="en-US" altLang="zh-CN" dirty="0" smtClean="0"/>
              <a:t>CPU</a:t>
            </a:r>
            <a:r>
              <a:rPr lang="zh-CN" altLang="en-US" dirty="0" smtClean="0"/>
              <a:t>的执行被打断</a:t>
            </a:r>
            <a:endParaRPr lang="en-US" altLang="zh-CN" dirty="0" smtClean="0"/>
          </a:p>
          <a:p>
            <a:endParaRPr lang="en-US" altLang="zh-CN" dirty="0" smtClean="0"/>
          </a:p>
          <a:p>
            <a:r>
              <a:rPr lang="zh-CN" altLang="en-US" dirty="0" smtClean="0"/>
              <a:t>为什么需要“中断”？</a:t>
            </a:r>
            <a:endParaRPr lang="en-US" altLang="zh-CN" dirty="0" smtClean="0"/>
          </a:p>
          <a:p>
            <a:pPr lvl="1"/>
            <a:r>
              <a:rPr lang="zh-CN" altLang="en-US" dirty="0" smtClean="0"/>
              <a:t>以</a:t>
            </a:r>
            <a:r>
              <a:rPr lang="en-US" altLang="zh-CN" dirty="0" smtClean="0"/>
              <a:t>CPU</a:t>
            </a:r>
            <a:r>
              <a:rPr lang="zh-CN" altLang="en-US" dirty="0" smtClean="0"/>
              <a:t>为中心，但系统应该是开放的</a:t>
            </a:r>
            <a:endParaRPr lang="en-US" altLang="zh-CN" dirty="0" smtClean="0"/>
          </a:p>
          <a:p>
            <a:pPr lvl="1"/>
            <a:r>
              <a:rPr lang="en-US" altLang="zh-CN" dirty="0" smtClean="0"/>
              <a:t>CPU</a:t>
            </a:r>
            <a:r>
              <a:rPr lang="zh-CN" altLang="en-US" dirty="0" smtClean="0"/>
              <a:t>使用效率问题</a:t>
            </a:r>
            <a:endParaRPr lang="en-US" altLang="zh-CN" dirty="0" smtClean="0"/>
          </a:p>
          <a:p>
            <a:endParaRPr lang="en-US" altLang="zh-CN" dirty="0" smtClean="0"/>
          </a:p>
          <a:p>
            <a:r>
              <a:rPr lang="zh-CN" altLang="en-US" dirty="0" smtClean="0"/>
              <a:t>系统中几类主要中断</a:t>
            </a:r>
            <a:endParaRPr lang="en-US" altLang="zh-CN" dirty="0" smtClean="0"/>
          </a:p>
          <a:p>
            <a:pPr lvl="1"/>
            <a:r>
              <a:rPr lang="zh-CN" altLang="en-US" dirty="0" smtClean="0"/>
              <a:t>程序执行异常</a:t>
            </a:r>
            <a:endParaRPr lang="en-US" altLang="zh-CN" dirty="0" smtClean="0"/>
          </a:p>
          <a:p>
            <a:pPr lvl="1"/>
            <a:r>
              <a:rPr lang="zh-CN" altLang="en-US" dirty="0" smtClean="0"/>
              <a:t>时钟中断，让</a:t>
            </a:r>
            <a:r>
              <a:rPr lang="en-US" altLang="zh-CN" dirty="0" smtClean="0"/>
              <a:t>OS</a:t>
            </a:r>
            <a:r>
              <a:rPr lang="zh-CN" altLang="en-US" dirty="0" smtClean="0"/>
              <a:t>感知时间</a:t>
            </a:r>
            <a:endParaRPr lang="en-US" altLang="zh-CN" dirty="0" smtClean="0"/>
          </a:p>
          <a:p>
            <a:pPr lvl="1"/>
            <a:r>
              <a:rPr lang="zh-CN" altLang="en-US" dirty="0" smtClean="0"/>
              <a:t>与外设通信</a:t>
            </a:r>
            <a:endParaRPr lang="en-US" altLang="zh-CN" dirty="0" smtClean="0"/>
          </a:p>
          <a:p>
            <a:pPr lvl="1"/>
            <a:r>
              <a:rPr lang="zh-CN" altLang="en-US" dirty="0" smtClean="0"/>
              <a:t>硬件故障</a:t>
            </a:r>
            <a:endParaRPr lang="en-US" altLang="zh-CN" dirty="0" smtClean="0"/>
          </a:p>
        </p:txBody>
      </p:sp>
      <p:sp>
        <p:nvSpPr>
          <p:cNvPr id="4" name="日期占位符 3"/>
          <p:cNvSpPr>
            <a:spLocks noGrp="1"/>
          </p:cNvSpPr>
          <p:nvPr>
            <p:ph type="dt" sz="half" idx="10"/>
          </p:nvPr>
        </p:nvSpPr>
        <p:spPr/>
        <p:txBody>
          <a:bodyPr/>
          <a:lstStyle/>
          <a:p>
            <a:fld id="{B6270DCB-F797-4868-A960-5CFB7F0325A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12</a:t>
            </a:fld>
            <a:endParaRPr lang="zh-CN" altLang="en-US"/>
          </a:p>
        </p:txBody>
      </p:sp>
    </p:spTree>
    <p:extLst>
      <p:ext uri="{BB962C8B-B14F-4D97-AF65-F5344CB8AC3E}">
        <p14:creationId xmlns:p14="http://schemas.microsoft.com/office/powerpoint/2010/main" val="2412887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有无中断的区别</a:t>
            </a:r>
            <a:endParaRPr lang="zh-CN" altLang="en-US" dirty="0"/>
          </a:p>
        </p:txBody>
      </p:sp>
      <p:sp>
        <p:nvSpPr>
          <p:cNvPr id="4" name="日期占位符 3"/>
          <p:cNvSpPr>
            <a:spLocks noGrp="1"/>
          </p:cNvSpPr>
          <p:nvPr>
            <p:ph type="dt" sz="half" idx="10"/>
          </p:nvPr>
        </p:nvSpPr>
        <p:spPr/>
        <p:txBody>
          <a:bodyPr/>
          <a:lstStyle/>
          <a:p>
            <a:fld id="{E686EC73-F006-45C4-9144-E618FAA6DFEC}"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13</a:t>
            </a:fld>
            <a:endParaRPr lang="zh-CN" altLang="en-US"/>
          </a:p>
        </p:txBody>
      </p:sp>
      <p:pic>
        <p:nvPicPr>
          <p:cNvPr id="7" name="图片 6"/>
          <p:cNvPicPr>
            <a:picLocks noChangeAspect="1"/>
          </p:cNvPicPr>
          <p:nvPr/>
        </p:nvPicPr>
        <p:blipFill>
          <a:blip r:embed="rId2"/>
          <a:stretch>
            <a:fillRect/>
          </a:stretch>
        </p:blipFill>
        <p:spPr>
          <a:xfrm>
            <a:off x="2047467" y="1452210"/>
            <a:ext cx="5049066" cy="4510332"/>
          </a:xfrm>
          <a:prstGeom prst="rect">
            <a:avLst/>
          </a:prstGeom>
        </p:spPr>
      </p:pic>
    </p:spTree>
    <p:extLst>
      <p:ext uri="{BB962C8B-B14F-4D97-AF65-F5344CB8AC3E}">
        <p14:creationId xmlns:p14="http://schemas.microsoft.com/office/powerpoint/2010/main" val="21904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中断执行过程中的控制转移</a:t>
            </a:r>
            <a:endParaRPr lang="zh-CN" altLang="en-US" dirty="0"/>
          </a:p>
        </p:txBody>
      </p:sp>
      <p:sp>
        <p:nvSpPr>
          <p:cNvPr id="4" name="日期占位符 3"/>
          <p:cNvSpPr>
            <a:spLocks noGrp="1"/>
          </p:cNvSpPr>
          <p:nvPr>
            <p:ph type="dt" sz="half" idx="10"/>
          </p:nvPr>
        </p:nvSpPr>
        <p:spPr/>
        <p:txBody>
          <a:bodyPr/>
          <a:lstStyle/>
          <a:p>
            <a:fld id="{DA4BE8C6-8078-4FC4-B6B8-2F4F6E0967B9}"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14</a:t>
            </a:fld>
            <a:endParaRPr lang="zh-CN" altLang="en-US"/>
          </a:p>
        </p:txBody>
      </p:sp>
      <p:pic>
        <p:nvPicPr>
          <p:cNvPr id="7" name="图片 6"/>
          <p:cNvPicPr>
            <a:picLocks noChangeAspect="1"/>
          </p:cNvPicPr>
          <p:nvPr/>
        </p:nvPicPr>
        <p:blipFill>
          <a:blip r:embed="rId2"/>
          <a:stretch>
            <a:fillRect/>
          </a:stretch>
        </p:blipFill>
        <p:spPr>
          <a:xfrm>
            <a:off x="1798456" y="1888392"/>
            <a:ext cx="5560287" cy="3650778"/>
          </a:xfrm>
          <a:prstGeom prst="rect">
            <a:avLst/>
          </a:prstGeom>
        </p:spPr>
      </p:pic>
    </p:spTree>
    <p:extLst>
      <p:ext uri="{BB962C8B-B14F-4D97-AF65-F5344CB8AC3E}">
        <p14:creationId xmlns:p14="http://schemas.microsoft.com/office/powerpoint/2010/main" val="657622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中断的感知</a:t>
            </a:r>
            <a:endParaRPr lang="zh-CN" altLang="en-US" dirty="0"/>
          </a:p>
        </p:txBody>
      </p:sp>
      <p:sp>
        <p:nvSpPr>
          <p:cNvPr id="3" name="内容占位符 2"/>
          <p:cNvSpPr>
            <a:spLocks noGrp="1"/>
          </p:cNvSpPr>
          <p:nvPr>
            <p:ph idx="1"/>
          </p:nvPr>
        </p:nvSpPr>
        <p:spPr/>
        <p:txBody>
          <a:bodyPr/>
          <a:lstStyle/>
          <a:p>
            <a:r>
              <a:rPr lang="zh-CN" altLang="en-US" dirty="0"/>
              <a:t>中断</a:t>
            </a:r>
            <a:r>
              <a:rPr lang="zh-CN" altLang="en-US" dirty="0" smtClean="0"/>
              <a:t>的产生</a:t>
            </a:r>
            <a:endParaRPr lang="en-US" altLang="zh-CN" dirty="0" smtClean="0"/>
          </a:p>
          <a:p>
            <a:pPr lvl="1"/>
            <a:r>
              <a:rPr lang="zh-CN" altLang="en-US" dirty="0" smtClean="0"/>
              <a:t>当</a:t>
            </a:r>
            <a:r>
              <a:rPr lang="zh-CN" altLang="en-US" dirty="0"/>
              <a:t>外设上有数据需要处理时，通过中断通知</a:t>
            </a:r>
            <a:r>
              <a:rPr lang="en-US" altLang="zh-CN" dirty="0"/>
              <a:t>CPU</a:t>
            </a:r>
          </a:p>
          <a:p>
            <a:pPr lvl="1"/>
            <a:r>
              <a:rPr lang="zh-CN" altLang="en-US" dirty="0"/>
              <a:t>产生的中断被记录在特定的寄存器中</a:t>
            </a:r>
            <a:endParaRPr lang="en-US" altLang="zh-CN" dirty="0"/>
          </a:p>
          <a:p>
            <a:pPr lvl="1"/>
            <a:r>
              <a:rPr lang="en-US" altLang="zh-CN" dirty="0"/>
              <a:t>CPU</a:t>
            </a:r>
            <a:r>
              <a:rPr lang="zh-CN" altLang="en-US" dirty="0"/>
              <a:t>根据中断类型和参数，进行相应的</a:t>
            </a:r>
            <a:r>
              <a:rPr lang="zh-CN" altLang="en-US" dirty="0" smtClean="0"/>
              <a:t>处理</a:t>
            </a:r>
            <a:endParaRPr lang="en-US" altLang="zh-CN" dirty="0" smtClean="0"/>
          </a:p>
          <a:p>
            <a:r>
              <a:rPr lang="zh-CN" altLang="en-US" dirty="0" smtClean="0"/>
              <a:t>中断的感知</a:t>
            </a:r>
            <a:endParaRPr lang="en-US" altLang="zh-CN" dirty="0"/>
          </a:p>
          <a:p>
            <a:endParaRPr lang="zh-CN" altLang="en-US" sz="2000" dirty="0"/>
          </a:p>
          <a:p>
            <a:endParaRPr lang="zh-CN" altLang="en-US" dirty="0"/>
          </a:p>
        </p:txBody>
      </p:sp>
      <p:sp>
        <p:nvSpPr>
          <p:cNvPr id="4" name="日期占位符 3"/>
          <p:cNvSpPr>
            <a:spLocks noGrp="1"/>
          </p:cNvSpPr>
          <p:nvPr>
            <p:ph type="dt" sz="half" idx="10"/>
          </p:nvPr>
        </p:nvSpPr>
        <p:spPr/>
        <p:txBody>
          <a:bodyPr/>
          <a:lstStyle/>
          <a:p>
            <a:fld id="{1FDF6F00-AA30-4C6B-8EB5-500BC9AC8765}"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15</a:t>
            </a:fld>
            <a:endParaRPr lang="zh-CN" altLang="en-US"/>
          </a:p>
        </p:txBody>
      </p:sp>
      <p:sp>
        <p:nvSpPr>
          <p:cNvPr id="7" name="流程图: 终止 6"/>
          <p:cNvSpPr/>
          <p:nvPr/>
        </p:nvSpPr>
        <p:spPr>
          <a:xfrm>
            <a:off x="628650" y="4853930"/>
            <a:ext cx="1210492" cy="355817"/>
          </a:xfrm>
          <a:prstGeom prst="flowChartTerminator">
            <a:avLst/>
          </a:prstGeom>
          <a:noFill/>
          <a:ln w="19050">
            <a:solidFill>
              <a:schemeClr val="tx1">
                <a:lumMod val="65000"/>
                <a:lumOff val="3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系统启动</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8" name="流程图: 终止 7"/>
          <p:cNvSpPr/>
          <p:nvPr/>
        </p:nvSpPr>
        <p:spPr>
          <a:xfrm>
            <a:off x="4639400" y="5687314"/>
            <a:ext cx="1210492" cy="355817"/>
          </a:xfrm>
          <a:prstGeom prst="flowChartTerminator">
            <a:avLst/>
          </a:prstGeom>
          <a:noFill/>
          <a:ln w="19050">
            <a:solidFill>
              <a:schemeClr val="tx1">
                <a:lumMod val="65000"/>
                <a:lumOff val="3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系统关机</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9" name="流程图: 过程 8"/>
          <p:cNvSpPr/>
          <p:nvPr/>
        </p:nvSpPr>
        <p:spPr>
          <a:xfrm>
            <a:off x="2434409" y="4709928"/>
            <a:ext cx="1476647" cy="643820"/>
          </a:xfrm>
          <a:prstGeom prst="flowChartProcess">
            <a:avLst/>
          </a:prstGeom>
          <a:solidFill>
            <a:schemeClr val="accent1">
              <a:lumMod val="20000"/>
              <a:lumOff val="80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取指令</a:t>
            </a:r>
            <a:endParaRPr lang="zh-CN" altLang="en-US" b="1"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0" name="流程图: 过程 9"/>
          <p:cNvSpPr/>
          <p:nvPr/>
        </p:nvSpPr>
        <p:spPr>
          <a:xfrm>
            <a:off x="4506323" y="4709928"/>
            <a:ext cx="1476647" cy="643820"/>
          </a:xfrm>
          <a:prstGeom prst="flowChartProcess">
            <a:avLst/>
          </a:prstGeom>
          <a:solidFill>
            <a:schemeClr val="accent1">
              <a:lumMod val="20000"/>
              <a:lumOff val="80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执行指令</a:t>
            </a:r>
            <a:endParaRPr lang="zh-CN" altLang="en-US" b="1"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cxnSp>
        <p:nvCxnSpPr>
          <p:cNvPr id="11" name="直接箭头连接符 10"/>
          <p:cNvCxnSpPr>
            <a:stCxn id="7" idx="3"/>
            <a:endCxn id="9" idx="1"/>
          </p:cNvCxnSpPr>
          <p:nvPr/>
        </p:nvCxnSpPr>
        <p:spPr>
          <a:xfrm flipV="1">
            <a:off x="1839142" y="5031838"/>
            <a:ext cx="595267" cy="1"/>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10" idx="1"/>
          </p:cNvCxnSpPr>
          <p:nvPr/>
        </p:nvCxnSpPr>
        <p:spPr>
          <a:xfrm>
            <a:off x="3911056" y="5031838"/>
            <a:ext cx="595267"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a:endCxn id="8" idx="0"/>
          </p:cNvCxnSpPr>
          <p:nvPr/>
        </p:nvCxnSpPr>
        <p:spPr>
          <a:xfrm flipH="1">
            <a:off x="5244646" y="5353748"/>
            <a:ext cx="1" cy="333566"/>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074273" y="3997234"/>
            <a:ext cx="8709" cy="1034604"/>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a:off x="2082982" y="4319451"/>
            <a:ext cx="4136571" cy="712387"/>
          </a:xfrm>
          <a:prstGeom prst="bentConnector3">
            <a:avLst>
              <a:gd name="adj1" fmla="val 100316"/>
            </a:avLst>
          </a:prstGeom>
          <a:ln w="158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6777718" y="4709928"/>
            <a:ext cx="1476647" cy="643820"/>
          </a:xfrm>
          <a:prstGeom prst="flowChartProcess">
            <a:avLst/>
          </a:prstGeom>
          <a:solidFill>
            <a:srgbClr val="FFC000"/>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中断检查</a:t>
            </a:r>
            <a:endParaRPr lang="zh-CN" altLang="en-US" b="1"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cxnSp>
        <p:nvCxnSpPr>
          <p:cNvPr id="25" name="直接箭头连接符 24"/>
          <p:cNvCxnSpPr>
            <a:stCxn id="10" idx="3"/>
            <a:endCxn id="24" idx="1"/>
          </p:cNvCxnSpPr>
          <p:nvPr/>
        </p:nvCxnSpPr>
        <p:spPr>
          <a:xfrm>
            <a:off x="5982970" y="5031838"/>
            <a:ext cx="794748"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肘形连接符 28"/>
          <p:cNvCxnSpPr>
            <a:endCxn id="24" idx="0"/>
          </p:cNvCxnSpPr>
          <p:nvPr/>
        </p:nvCxnSpPr>
        <p:spPr>
          <a:xfrm>
            <a:off x="2074273" y="4019004"/>
            <a:ext cx="5441769" cy="690924"/>
          </a:xfrm>
          <a:prstGeom prst="bent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556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系统时间行为：无中断</a:t>
            </a:r>
            <a:endParaRPr lang="zh-CN" altLang="en-US" dirty="0"/>
          </a:p>
        </p:txBody>
      </p:sp>
      <p:sp>
        <p:nvSpPr>
          <p:cNvPr id="4" name="日期占位符 3"/>
          <p:cNvSpPr>
            <a:spLocks noGrp="1"/>
          </p:cNvSpPr>
          <p:nvPr>
            <p:ph type="dt" sz="half" idx="10"/>
          </p:nvPr>
        </p:nvSpPr>
        <p:spPr/>
        <p:txBody>
          <a:bodyPr/>
          <a:lstStyle/>
          <a:p>
            <a:fld id="{CD35AE4F-CB0E-41F7-B70C-6A8378031473}"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16</a:t>
            </a:fld>
            <a:endParaRPr lang="zh-CN" altLang="en-US"/>
          </a:p>
        </p:txBody>
      </p:sp>
      <p:pic>
        <p:nvPicPr>
          <p:cNvPr id="7" name="图片 6"/>
          <p:cNvPicPr>
            <a:picLocks noChangeAspect="1"/>
          </p:cNvPicPr>
          <p:nvPr/>
        </p:nvPicPr>
        <p:blipFill>
          <a:blip r:embed="rId2"/>
          <a:stretch>
            <a:fillRect/>
          </a:stretch>
        </p:blipFill>
        <p:spPr>
          <a:xfrm>
            <a:off x="1412693" y="1697056"/>
            <a:ext cx="2221932" cy="4020639"/>
          </a:xfrm>
          <a:prstGeom prst="rect">
            <a:avLst/>
          </a:prstGeom>
        </p:spPr>
      </p:pic>
      <p:pic>
        <p:nvPicPr>
          <p:cNvPr id="8" name="图片 7"/>
          <p:cNvPicPr>
            <a:picLocks noChangeAspect="1"/>
          </p:cNvPicPr>
          <p:nvPr/>
        </p:nvPicPr>
        <p:blipFill>
          <a:blip r:embed="rId3"/>
          <a:stretch>
            <a:fillRect/>
          </a:stretch>
        </p:blipFill>
        <p:spPr>
          <a:xfrm>
            <a:off x="5626621" y="1401849"/>
            <a:ext cx="1860029" cy="4611052"/>
          </a:xfrm>
          <a:prstGeom prst="rect">
            <a:avLst/>
          </a:prstGeom>
        </p:spPr>
      </p:pic>
    </p:spTree>
    <p:extLst>
      <p:ext uri="{BB962C8B-B14F-4D97-AF65-F5344CB8AC3E}">
        <p14:creationId xmlns:p14="http://schemas.microsoft.com/office/powerpoint/2010/main" val="1161974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系统时间</a:t>
            </a:r>
            <a:r>
              <a:rPr lang="zh-CN" altLang="en-US" dirty="0" smtClean="0"/>
              <a:t>行为：有中断</a:t>
            </a:r>
            <a:endParaRPr lang="zh-CN" altLang="en-US" dirty="0"/>
          </a:p>
        </p:txBody>
      </p:sp>
      <p:sp>
        <p:nvSpPr>
          <p:cNvPr id="4" name="日期占位符 3"/>
          <p:cNvSpPr>
            <a:spLocks noGrp="1"/>
          </p:cNvSpPr>
          <p:nvPr>
            <p:ph type="dt" sz="half" idx="10"/>
          </p:nvPr>
        </p:nvSpPr>
        <p:spPr/>
        <p:txBody>
          <a:bodyPr/>
          <a:lstStyle/>
          <a:p>
            <a:fld id="{6D76CB81-E7E8-45C0-887C-C5F445BE5DD4}"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17</a:t>
            </a:fld>
            <a:endParaRPr lang="zh-CN" altLang="en-US"/>
          </a:p>
        </p:txBody>
      </p:sp>
      <p:pic>
        <p:nvPicPr>
          <p:cNvPr id="7" name="图片 6"/>
          <p:cNvPicPr>
            <a:picLocks noChangeAspect="1"/>
          </p:cNvPicPr>
          <p:nvPr/>
        </p:nvPicPr>
        <p:blipFill>
          <a:blip r:embed="rId2"/>
          <a:stretch>
            <a:fillRect/>
          </a:stretch>
        </p:blipFill>
        <p:spPr>
          <a:xfrm>
            <a:off x="1443581" y="1716855"/>
            <a:ext cx="2196695" cy="3981041"/>
          </a:xfrm>
          <a:prstGeom prst="rect">
            <a:avLst/>
          </a:prstGeom>
        </p:spPr>
      </p:pic>
      <p:pic>
        <p:nvPicPr>
          <p:cNvPr id="8" name="图片 7"/>
          <p:cNvPicPr>
            <a:picLocks noChangeAspect="1"/>
          </p:cNvPicPr>
          <p:nvPr/>
        </p:nvPicPr>
        <p:blipFill>
          <a:blip r:embed="rId3"/>
          <a:stretch>
            <a:fillRect/>
          </a:stretch>
        </p:blipFill>
        <p:spPr>
          <a:xfrm>
            <a:off x="5768640" y="1544793"/>
            <a:ext cx="1718010" cy="4325166"/>
          </a:xfrm>
          <a:prstGeom prst="rect">
            <a:avLst/>
          </a:prstGeom>
        </p:spPr>
      </p:pic>
    </p:spTree>
    <p:extLst>
      <p:ext uri="{BB962C8B-B14F-4D97-AF65-F5344CB8AC3E}">
        <p14:creationId xmlns:p14="http://schemas.microsoft.com/office/powerpoint/2010/main" val="4079290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系统时间</a:t>
            </a:r>
            <a:r>
              <a:rPr lang="zh-CN" altLang="en-US" dirty="0" smtClean="0"/>
              <a:t>行为：长等待</a:t>
            </a:r>
            <a:endParaRPr lang="zh-CN" altLang="en-US" dirty="0"/>
          </a:p>
        </p:txBody>
      </p:sp>
      <p:sp>
        <p:nvSpPr>
          <p:cNvPr id="4" name="日期占位符 3"/>
          <p:cNvSpPr>
            <a:spLocks noGrp="1"/>
          </p:cNvSpPr>
          <p:nvPr>
            <p:ph type="dt" sz="half" idx="10"/>
          </p:nvPr>
        </p:nvSpPr>
        <p:spPr/>
        <p:txBody>
          <a:bodyPr/>
          <a:lstStyle/>
          <a:p>
            <a:fld id="{402BE4C4-8AD3-4026-91CE-DACC1D956FA2}"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18</a:t>
            </a:fld>
            <a:endParaRPr lang="zh-CN" altLang="en-US"/>
          </a:p>
        </p:txBody>
      </p:sp>
      <p:pic>
        <p:nvPicPr>
          <p:cNvPr id="7" name="图片 6"/>
          <p:cNvPicPr>
            <a:picLocks noChangeAspect="1"/>
          </p:cNvPicPr>
          <p:nvPr/>
        </p:nvPicPr>
        <p:blipFill>
          <a:blip r:embed="rId2"/>
          <a:stretch>
            <a:fillRect/>
          </a:stretch>
        </p:blipFill>
        <p:spPr>
          <a:xfrm>
            <a:off x="1796007" y="1300748"/>
            <a:ext cx="1639171" cy="4813255"/>
          </a:xfrm>
          <a:prstGeom prst="rect">
            <a:avLst/>
          </a:prstGeom>
        </p:spPr>
      </p:pic>
      <p:pic>
        <p:nvPicPr>
          <p:cNvPr id="8" name="图片 7"/>
          <p:cNvPicPr>
            <a:picLocks noChangeAspect="1"/>
          </p:cNvPicPr>
          <p:nvPr/>
        </p:nvPicPr>
        <p:blipFill>
          <a:blip r:embed="rId3"/>
          <a:stretch>
            <a:fillRect/>
          </a:stretch>
        </p:blipFill>
        <p:spPr>
          <a:xfrm>
            <a:off x="5941151" y="1474600"/>
            <a:ext cx="1408884" cy="4465550"/>
          </a:xfrm>
          <a:prstGeom prst="rect">
            <a:avLst/>
          </a:prstGeom>
        </p:spPr>
      </p:pic>
    </p:spTree>
    <p:extLst>
      <p:ext uri="{BB962C8B-B14F-4D97-AF65-F5344CB8AC3E}">
        <p14:creationId xmlns:p14="http://schemas.microsoft.com/office/powerpoint/2010/main" val="382704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切换边界上的系统行为</a:t>
            </a:r>
            <a:endParaRPr lang="zh-CN" altLang="en-US" dirty="0"/>
          </a:p>
        </p:txBody>
      </p:sp>
      <p:sp>
        <p:nvSpPr>
          <p:cNvPr id="4" name="日期占位符 3"/>
          <p:cNvSpPr>
            <a:spLocks noGrp="1"/>
          </p:cNvSpPr>
          <p:nvPr>
            <p:ph type="dt" sz="half" idx="10"/>
          </p:nvPr>
        </p:nvSpPr>
        <p:spPr/>
        <p:txBody>
          <a:bodyPr/>
          <a:lstStyle/>
          <a:p>
            <a:fld id="{FB297B9D-4F5B-4BFF-92E9-9705353F0ED6}"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19</a:t>
            </a:fld>
            <a:endParaRPr lang="zh-CN" altLang="en-US"/>
          </a:p>
        </p:txBody>
      </p:sp>
      <p:sp>
        <p:nvSpPr>
          <p:cNvPr id="7" name="TextBox 6"/>
          <p:cNvSpPr txBox="1"/>
          <p:nvPr/>
        </p:nvSpPr>
        <p:spPr>
          <a:xfrm>
            <a:off x="1302526" y="2116987"/>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硬件产生中断</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8" name="TextBox 7"/>
          <p:cNvSpPr txBox="1"/>
          <p:nvPr/>
        </p:nvSpPr>
        <p:spPr>
          <a:xfrm>
            <a:off x="1302661" y="3041552"/>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处理器执行完当前指令</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9" name="TextBox 8"/>
          <p:cNvSpPr txBox="1"/>
          <p:nvPr/>
        </p:nvSpPr>
        <p:spPr>
          <a:xfrm>
            <a:off x="1302526" y="3966117"/>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处理器发现中断</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0" name="TextBox 9"/>
          <p:cNvSpPr txBox="1"/>
          <p:nvPr/>
        </p:nvSpPr>
        <p:spPr>
          <a:xfrm>
            <a:off x="1302526" y="4927238"/>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保存处理器现场</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1" name="TextBox 10"/>
          <p:cNvSpPr txBox="1"/>
          <p:nvPr/>
        </p:nvSpPr>
        <p:spPr>
          <a:xfrm>
            <a:off x="1302526" y="5888359"/>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a:latin typeface="华文黑体" panose="02010600040101010101" pitchFamily="2" charset="-122"/>
                <a:ea typeface="华文黑体" panose="02010600040101010101" pitchFamily="2" charset="-122"/>
                <a:cs typeface="华文黑体" panose="02010600040101010101" pitchFamily="2" charset="-122"/>
              </a:rPr>
              <a:t>设</a:t>
            </a: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置中断处理程序入口</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2" name="TextBox 11"/>
          <p:cNvSpPr txBox="1"/>
          <p:nvPr/>
        </p:nvSpPr>
        <p:spPr>
          <a:xfrm>
            <a:off x="5334974" y="2455541"/>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保存其它程序信息</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3" name="TextBox 12"/>
          <p:cNvSpPr txBox="1"/>
          <p:nvPr/>
        </p:nvSpPr>
        <p:spPr>
          <a:xfrm>
            <a:off x="5334974" y="3368855"/>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执行中断处理程序</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4" name="TextBox 13"/>
          <p:cNvSpPr txBox="1"/>
          <p:nvPr/>
        </p:nvSpPr>
        <p:spPr>
          <a:xfrm>
            <a:off x="5334974" y="4304671"/>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恢复其它程序信息</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5" name="TextBox 14"/>
          <p:cNvSpPr txBox="1"/>
          <p:nvPr/>
        </p:nvSpPr>
        <p:spPr>
          <a:xfrm>
            <a:off x="5334974" y="5265792"/>
            <a:ext cx="2448272" cy="338554"/>
          </a:xfrm>
          <a:prstGeom prst="rect">
            <a:avLst/>
          </a:prstGeom>
          <a:noFill/>
          <a:ln w="12700">
            <a:solidFill>
              <a:schemeClr val="accent1">
                <a:shade val="95000"/>
                <a:satMod val="105000"/>
              </a:schemeClr>
            </a:solidFill>
          </a:ln>
        </p:spPr>
        <p:txBody>
          <a:bodyPr wrap="square" rtlCol="0">
            <a:spAutoFit/>
          </a:bodyPr>
          <a:lstStyle/>
          <a:p>
            <a:pPr algn="ctr"/>
            <a:r>
              <a:rPr lang="zh-CN" altLang="en-US" sz="1600" dirty="0" smtClean="0">
                <a:latin typeface="华文黑体" panose="02010600040101010101" pitchFamily="2" charset="-122"/>
                <a:ea typeface="华文黑体" panose="02010600040101010101" pitchFamily="2" charset="-122"/>
                <a:cs typeface="华文黑体" panose="02010600040101010101" pitchFamily="2" charset="-122"/>
              </a:rPr>
              <a:t>恢复处理器现场</a:t>
            </a:r>
            <a:endParaRPr lang="zh-CN" altLang="en-US" sz="1600" dirty="0">
              <a:latin typeface="华文黑体" panose="02010600040101010101" pitchFamily="2" charset="-122"/>
              <a:ea typeface="华文黑体" panose="02010600040101010101" pitchFamily="2" charset="-122"/>
              <a:cs typeface="华文黑体" panose="02010600040101010101" pitchFamily="2" charset="-122"/>
            </a:endParaRPr>
          </a:p>
        </p:txBody>
      </p:sp>
      <p:cxnSp>
        <p:nvCxnSpPr>
          <p:cNvPr id="16" name="Straight Arrow Connector 16"/>
          <p:cNvCxnSpPr>
            <a:stCxn id="7" idx="2"/>
            <a:endCxn id="8" idx="0"/>
          </p:cNvCxnSpPr>
          <p:nvPr/>
        </p:nvCxnSpPr>
        <p:spPr>
          <a:xfrm>
            <a:off x="2526662" y="2455541"/>
            <a:ext cx="135" cy="58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p:cNvCxnSpPr>
            <a:stCxn id="8" idx="2"/>
            <a:endCxn id="9" idx="0"/>
          </p:cNvCxnSpPr>
          <p:nvPr/>
        </p:nvCxnSpPr>
        <p:spPr>
          <a:xfrm flipH="1">
            <a:off x="2526662" y="3380106"/>
            <a:ext cx="135" cy="58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0"/>
          <p:cNvCxnSpPr>
            <a:stCxn id="9" idx="2"/>
            <a:endCxn id="10" idx="0"/>
          </p:cNvCxnSpPr>
          <p:nvPr/>
        </p:nvCxnSpPr>
        <p:spPr>
          <a:xfrm>
            <a:off x="2526662" y="4304671"/>
            <a:ext cx="0"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2"/>
          <p:cNvCxnSpPr>
            <a:stCxn id="10" idx="2"/>
            <a:endCxn id="11" idx="0"/>
          </p:cNvCxnSpPr>
          <p:nvPr/>
        </p:nvCxnSpPr>
        <p:spPr>
          <a:xfrm>
            <a:off x="2526662" y="5265792"/>
            <a:ext cx="0"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24"/>
          <p:cNvCxnSpPr>
            <a:stCxn id="11" idx="3"/>
            <a:endCxn id="12" idx="0"/>
          </p:cNvCxnSpPr>
          <p:nvPr/>
        </p:nvCxnSpPr>
        <p:spPr>
          <a:xfrm flipV="1">
            <a:off x="3750798" y="2455541"/>
            <a:ext cx="2808312" cy="3602095"/>
          </a:xfrm>
          <a:prstGeom prst="bentConnector4">
            <a:avLst>
              <a:gd name="adj1" fmla="val 28205"/>
              <a:gd name="adj2" fmla="val 106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6"/>
          <p:cNvCxnSpPr>
            <a:stCxn id="12" idx="2"/>
            <a:endCxn id="13" idx="0"/>
          </p:cNvCxnSpPr>
          <p:nvPr/>
        </p:nvCxnSpPr>
        <p:spPr>
          <a:xfrm>
            <a:off x="6559110" y="2794095"/>
            <a:ext cx="0" cy="57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8"/>
          <p:cNvCxnSpPr>
            <a:stCxn id="13" idx="2"/>
            <a:endCxn id="14" idx="0"/>
          </p:cNvCxnSpPr>
          <p:nvPr/>
        </p:nvCxnSpPr>
        <p:spPr>
          <a:xfrm>
            <a:off x="6559110" y="3707409"/>
            <a:ext cx="0" cy="597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0"/>
          <p:cNvCxnSpPr>
            <a:stCxn id="14" idx="2"/>
            <a:endCxn id="15" idx="0"/>
          </p:cNvCxnSpPr>
          <p:nvPr/>
        </p:nvCxnSpPr>
        <p:spPr>
          <a:xfrm>
            <a:off x="6559110" y="4643225"/>
            <a:ext cx="0"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5875034" y="1689002"/>
            <a:ext cx="1368152" cy="338554"/>
          </a:xfrm>
          <a:prstGeom prst="rect">
            <a:avLst/>
          </a:prstGeom>
          <a:noFill/>
        </p:spPr>
        <p:txBody>
          <a:bodyPr wrap="square" rtlCol="0">
            <a:spAutoFit/>
          </a:bodyPr>
          <a:lstStyle/>
          <a:p>
            <a:pPr algn="ctr"/>
            <a:r>
              <a:rPr lang="zh-CN" altLang="en-US" sz="1600" dirty="0">
                <a:solidFill>
                  <a:srgbClr val="FF0000"/>
                </a:solidFill>
                <a:latin typeface="华文黑体" panose="02010600040101010101" pitchFamily="2" charset="-122"/>
                <a:ea typeface="华文黑体" panose="02010600040101010101" pitchFamily="2" charset="-122"/>
                <a:cs typeface="华文黑体" panose="02010600040101010101" pitchFamily="2" charset="-122"/>
              </a:rPr>
              <a:t>软</a:t>
            </a:r>
            <a:r>
              <a:rPr lang="zh-CN" altLang="en-US" sz="1600" dirty="0" smtClean="0">
                <a:solidFill>
                  <a:srgbClr val="FF0000"/>
                </a:solidFill>
                <a:latin typeface="华文黑体" panose="02010600040101010101" pitchFamily="2" charset="-122"/>
                <a:ea typeface="华文黑体" panose="02010600040101010101" pitchFamily="2" charset="-122"/>
                <a:cs typeface="华文黑体" panose="02010600040101010101" pitchFamily="2" charset="-122"/>
              </a:rPr>
              <a:t>件</a:t>
            </a:r>
            <a:endParaRPr lang="zh-CN" altLang="en-US" sz="1600" dirty="0">
              <a:solidFill>
                <a:srgbClr val="FF0000"/>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5" name="TextBox 32"/>
          <p:cNvSpPr txBox="1"/>
          <p:nvPr/>
        </p:nvSpPr>
        <p:spPr>
          <a:xfrm>
            <a:off x="1842586" y="1542145"/>
            <a:ext cx="1368152" cy="338554"/>
          </a:xfrm>
          <a:prstGeom prst="rect">
            <a:avLst/>
          </a:prstGeom>
          <a:noFill/>
        </p:spPr>
        <p:txBody>
          <a:bodyPr wrap="square" rtlCol="0">
            <a:spAutoFit/>
          </a:bodyPr>
          <a:lstStyle/>
          <a:p>
            <a:pPr algn="ctr"/>
            <a:r>
              <a:rPr lang="zh-CN" altLang="en-US" sz="1600" dirty="0">
                <a:solidFill>
                  <a:srgbClr val="FF0000"/>
                </a:solidFill>
                <a:latin typeface="华文黑体" panose="02010600040101010101" pitchFamily="2" charset="-122"/>
                <a:ea typeface="华文黑体" panose="02010600040101010101" pitchFamily="2" charset="-122"/>
                <a:cs typeface="华文黑体" panose="02010600040101010101" pitchFamily="2" charset="-122"/>
              </a:rPr>
              <a:t>硬件</a:t>
            </a:r>
          </a:p>
        </p:txBody>
      </p:sp>
    </p:spTree>
    <p:extLst>
      <p:ext uri="{BB962C8B-B14F-4D97-AF65-F5344CB8AC3E}">
        <p14:creationId xmlns:p14="http://schemas.microsoft.com/office/powerpoint/2010/main" val="4045804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t>计算机硬件基本知识补充（</a:t>
            </a:r>
            <a:r>
              <a:rPr lang="en-US" altLang="zh-CN" dirty="0" smtClean="0"/>
              <a:t>CPU</a:t>
            </a:r>
            <a:r>
              <a:rPr lang="zh-CN" altLang="en-US" dirty="0" smtClean="0"/>
              <a:t>工作原理）</a:t>
            </a:r>
            <a:endParaRPr lang="en-US" altLang="zh-CN" dirty="0" smtClean="0"/>
          </a:p>
          <a:p>
            <a:r>
              <a:rPr lang="en-US" altLang="zh-CN" dirty="0"/>
              <a:t>C</a:t>
            </a:r>
            <a:r>
              <a:rPr lang="zh-CN" altLang="en-US" dirty="0"/>
              <a:t>程序存储模型</a:t>
            </a:r>
            <a:endParaRPr lang="en-US" altLang="zh-CN" dirty="0"/>
          </a:p>
          <a:p>
            <a:r>
              <a:rPr lang="zh-CN" altLang="en-US" dirty="0" smtClean="0"/>
              <a:t>程序的并发执行</a:t>
            </a:r>
            <a:endParaRPr lang="en-US" altLang="zh-CN" dirty="0" smtClean="0"/>
          </a:p>
          <a:p>
            <a:r>
              <a:rPr lang="zh-CN" altLang="en-US" dirty="0" smtClean="0"/>
              <a:t>进程的基本概念</a:t>
            </a:r>
            <a:endParaRPr lang="en-US" altLang="zh-CN" dirty="0" smtClean="0"/>
          </a:p>
          <a:p>
            <a:r>
              <a:rPr lang="zh-CN" altLang="en-US" dirty="0" smtClean="0"/>
              <a:t>进程状态转换</a:t>
            </a:r>
            <a:endParaRPr lang="en-US" altLang="zh-CN" dirty="0" smtClean="0"/>
          </a:p>
          <a:p>
            <a:r>
              <a:rPr lang="zh-CN" altLang="en-US" dirty="0" smtClean="0"/>
              <a:t>进程在操作系统中的描述</a:t>
            </a:r>
            <a:endParaRPr lang="en-US" altLang="zh-CN" dirty="0" smtClean="0"/>
          </a:p>
          <a:p>
            <a:r>
              <a:rPr lang="zh-CN" altLang="en-US" dirty="0" smtClean="0"/>
              <a:t>进程控制</a:t>
            </a:r>
            <a:endParaRPr lang="en-US" altLang="zh-CN" dirty="0" smtClean="0"/>
          </a:p>
          <a:p>
            <a:r>
              <a:rPr lang="zh-CN" altLang="en-US" dirty="0"/>
              <a:t>线程</a:t>
            </a:r>
          </a:p>
        </p:txBody>
      </p:sp>
      <p:sp>
        <p:nvSpPr>
          <p:cNvPr id="4" name="日期占位符 3"/>
          <p:cNvSpPr>
            <a:spLocks noGrp="1"/>
          </p:cNvSpPr>
          <p:nvPr>
            <p:ph type="dt" sz="half" idx="10"/>
          </p:nvPr>
        </p:nvSpPr>
        <p:spPr/>
        <p:txBody>
          <a:bodyPr/>
          <a:lstStyle/>
          <a:p>
            <a:fld id="{421B62C0-FBA8-4921-A271-292C3E6D2EAF}"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a:t>
            </a:fld>
            <a:endParaRPr lang="zh-CN" altLang="en-US"/>
          </a:p>
        </p:txBody>
      </p:sp>
    </p:spTree>
    <p:extLst>
      <p:ext uri="{BB962C8B-B14F-4D97-AF65-F5344CB8AC3E}">
        <p14:creationId xmlns:p14="http://schemas.microsoft.com/office/powerpoint/2010/main" val="2960085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en-US" altLang="zh-CN" dirty="0">
                <a:solidFill>
                  <a:srgbClr val="FF3300"/>
                </a:solidFill>
              </a:rPr>
              <a:t>C</a:t>
            </a:r>
            <a:r>
              <a:rPr lang="zh-CN" altLang="en-US" dirty="0">
                <a:solidFill>
                  <a:srgbClr val="FF3300"/>
                </a:solidFill>
              </a:rPr>
              <a:t>程序存储模型</a:t>
            </a:r>
            <a:endParaRPr lang="en-US" altLang="zh-CN" dirty="0">
              <a:solidFill>
                <a:srgbClr val="FF3300"/>
              </a:solidFill>
            </a:endParaRPr>
          </a:p>
          <a:p>
            <a:r>
              <a:rPr lang="zh-CN" altLang="en-US" dirty="0" smtClean="0">
                <a:solidFill>
                  <a:schemeClr val="bg1">
                    <a:lumMod val="65000"/>
                  </a:schemeClr>
                </a:solidFill>
              </a:rPr>
              <a:t>程序</a:t>
            </a:r>
            <a:r>
              <a:rPr lang="zh-CN" altLang="en-US" dirty="0">
                <a:solidFill>
                  <a:schemeClr val="bg1">
                    <a:lumMod val="65000"/>
                  </a:schemeClr>
                </a:solidFill>
              </a:rPr>
              <a:t>的并发执行</a:t>
            </a:r>
            <a:endParaRPr lang="en-US" altLang="zh-CN" dirty="0">
              <a:solidFill>
                <a:schemeClr val="bg1">
                  <a:lumMod val="65000"/>
                </a:schemeClr>
              </a:solidFill>
            </a:endParaRPr>
          </a:p>
          <a:p>
            <a:r>
              <a:rPr lang="zh-CN" altLang="en-US" dirty="0">
                <a:solidFill>
                  <a:schemeClr val="bg1">
                    <a:lumMod val="65000"/>
                  </a:schemeClr>
                </a:solidFill>
              </a:rPr>
              <a:t>进程的基本概念</a:t>
            </a:r>
            <a:endParaRPr lang="en-US" altLang="zh-CN" dirty="0">
              <a:solidFill>
                <a:schemeClr val="bg1">
                  <a:lumMod val="65000"/>
                </a:schemeClr>
              </a:solidFill>
            </a:endParaRPr>
          </a:p>
          <a:p>
            <a:r>
              <a:rPr lang="zh-CN" altLang="en-US" dirty="0">
                <a:solidFill>
                  <a:schemeClr val="bg1">
                    <a:lumMod val="65000"/>
                  </a:schemeClr>
                </a:solidFill>
              </a:rPr>
              <a:t>进程状态转换</a:t>
            </a:r>
            <a:endParaRPr lang="en-US" altLang="zh-CN" dirty="0">
              <a:solidFill>
                <a:schemeClr val="bg1">
                  <a:lumMod val="65000"/>
                </a:schemeClr>
              </a:solidFill>
            </a:endParaRPr>
          </a:p>
          <a:p>
            <a:r>
              <a:rPr lang="zh-CN" altLang="en-US" dirty="0">
                <a:solidFill>
                  <a:schemeClr val="bg1">
                    <a:lumMod val="65000"/>
                  </a:schemeClr>
                </a:solidFill>
              </a:rPr>
              <a:t>进程在操作系统中的描述</a:t>
            </a:r>
            <a:endParaRPr lang="en-US" altLang="zh-CN" dirty="0">
              <a:solidFill>
                <a:schemeClr val="bg1">
                  <a:lumMod val="65000"/>
                </a:schemeClr>
              </a:solidFill>
            </a:endParaRPr>
          </a:p>
          <a:p>
            <a:r>
              <a:rPr lang="zh-CN" altLang="en-US" dirty="0" smtClean="0">
                <a:solidFill>
                  <a:schemeClr val="bg1">
                    <a:lumMod val="65000"/>
                  </a:schemeClr>
                </a:solidFill>
              </a:rPr>
              <a:t>进程控制</a:t>
            </a:r>
            <a:endParaRPr lang="en-US" altLang="zh-CN" dirty="0" smtClean="0">
              <a:solidFill>
                <a:schemeClr val="bg1">
                  <a:lumMod val="65000"/>
                </a:schemeClr>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F0FEEEDD-A321-4FAD-8E5D-431C85C2AF2B}"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20</a:t>
            </a:fld>
            <a:endParaRPr lang="zh-CN" altLang="en-US"/>
          </a:p>
        </p:txBody>
      </p:sp>
    </p:spTree>
    <p:extLst>
      <p:ext uri="{BB962C8B-B14F-4D97-AF65-F5344CB8AC3E}">
        <p14:creationId xmlns:p14="http://schemas.microsoft.com/office/powerpoint/2010/main" val="3574371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高级语言代码 </a:t>
            </a:r>
            <a:r>
              <a:rPr lang="en-US" altLang="zh-CN" dirty="0" smtClean="0">
                <a:sym typeface="Wingdings" panose="05000000000000000000" pitchFamily="2" charset="2"/>
              </a:rPr>
              <a:t> </a:t>
            </a:r>
            <a:r>
              <a:rPr lang="zh-CN" altLang="en-US" dirty="0" smtClean="0">
                <a:sym typeface="Wingdings" panose="05000000000000000000" pitchFamily="2" charset="2"/>
              </a:rPr>
              <a:t>机器码</a:t>
            </a:r>
            <a:endParaRPr lang="zh-CN" altLang="en-US" dirty="0"/>
          </a:p>
        </p:txBody>
      </p:sp>
      <p:sp>
        <p:nvSpPr>
          <p:cNvPr id="4" name="日期占位符 3"/>
          <p:cNvSpPr>
            <a:spLocks noGrp="1"/>
          </p:cNvSpPr>
          <p:nvPr>
            <p:ph type="dt" sz="half" idx="10"/>
          </p:nvPr>
        </p:nvSpPr>
        <p:spPr/>
        <p:txBody>
          <a:bodyPr/>
          <a:lstStyle/>
          <a:p>
            <a:fld id="{30260E75-6660-4A69-87D7-C391AD317DC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21</a:t>
            </a:fld>
            <a:endParaRPr lang="zh-CN" altLang="en-US"/>
          </a:p>
        </p:txBody>
      </p:sp>
      <p:sp>
        <p:nvSpPr>
          <p:cNvPr id="7" name="Rounded Rectangle 6"/>
          <p:cNvSpPr/>
          <p:nvPr/>
        </p:nvSpPr>
        <p:spPr>
          <a:xfrm>
            <a:off x="583200" y="2438400"/>
            <a:ext cx="2485505" cy="3023062"/>
          </a:xfrm>
          <a:prstGeom prst="roundRect">
            <a:avLst>
              <a:gd name="adj" fmla="val 2526"/>
            </a:avLst>
          </a:prstGeom>
        </p:spPr>
        <p:style>
          <a:lnRef idx="1">
            <a:schemeClr val="accent5"/>
          </a:lnRef>
          <a:fillRef idx="2">
            <a:schemeClr val="accent5"/>
          </a:fillRef>
          <a:effectRef idx="1">
            <a:schemeClr val="accent5"/>
          </a:effectRef>
          <a:fontRef idx="minor">
            <a:schemeClr val="dk1"/>
          </a:fontRef>
        </p:style>
        <p:txBody>
          <a:bodyPr rtlCol="0" anchor="ctr"/>
          <a:lstStyle/>
          <a:p>
            <a:pPr fontAlgn="auto">
              <a:lnSpc>
                <a:spcPct val="125000"/>
              </a:lnSpc>
              <a:spcBef>
                <a:spcPts val="0"/>
              </a:spcBef>
              <a:spcAft>
                <a:spcPts val="0"/>
              </a:spcAft>
              <a:defRPr/>
            </a:pPr>
            <a:r>
              <a:rPr lang="en-US" altLang="zh-CN" sz="1400" b="1" dirty="0">
                <a:solidFill>
                  <a:schemeClr val="tx1"/>
                </a:solidFill>
                <a:cs typeface="Courier New" pitchFamily="49" charset="0"/>
              </a:rPr>
              <a:t>void</a:t>
            </a:r>
            <a:r>
              <a:rPr lang="en-US" altLang="zh-CN" sz="1400" dirty="0">
                <a:solidFill>
                  <a:schemeClr val="tx1"/>
                </a:solidFill>
                <a:cs typeface="Courier New" pitchFamily="49" charset="0"/>
              </a:rPr>
              <a:t> main()</a:t>
            </a:r>
            <a:r>
              <a:rPr lang="zh-CN" altLang="en-US" sz="1400" dirty="0">
                <a:solidFill>
                  <a:schemeClr val="tx1"/>
                </a:solidFill>
                <a:cs typeface="Courier New" pitchFamily="49" charset="0"/>
              </a:rPr>
              <a:t> </a:t>
            </a:r>
            <a:r>
              <a:rPr lang="en-US" altLang="zh-CN" sz="1400" dirty="0">
                <a:solidFill>
                  <a:schemeClr val="tx1"/>
                </a:solidFill>
                <a:cs typeface="Courier New" pitchFamily="49" charset="0"/>
              </a:rPr>
              <a:t>{</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err="1" smtClean="0">
                <a:solidFill>
                  <a:schemeClr val="tx1"/>
                </a:solidFill>
                <a:cs typeface="Courier New" pitchFamily="49" charset="0"/>
              </a:rPr>
              <a:t>int</a:t>
            </a:r>
            <a:r>
              <a:rPr lang="en-US" altLang="zh-CN" sz="1400" dirty="0" smtClean="0">
                <a:solidFill>
                  <a:schemeClr val="tx1"/>
                </a:solidFill>
                <a:cs typeface="Courier New" pitchFamily="49" charset="0"/>
              </a:rPr>
              <a:t> </a:t>
            </a:r>
            <a:r>
              <a:rPr lang="en-US" altLang="zh-CN" sz="1400" dirty="0">
                <a:solidFill>
                  <a:schemeClr val="tx1"/>
                </a:solidFill>
                <a:cs typeface="Courier New" pitchFamily="49" charset="0"/>
              </a:rPr>
              <a:t>b;</a:t>
            </a:r>
            <a:r>
              <a:rPr lang="zh-CN" altLang="en-US" sz="1400" dirty="0">
                <a:solidFill>
                  <a:schemeClr val="tx1"/>
                </a:solidFill>
                <a:cs typeface="Courier New" pitchFamily="49" charset="0"/>
              </a:rPr>
              <a:t>	</a:t>
            </a: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err="1" smtClean="0">
                <a:solidFill>
                  <a:schemeClr val="tx1"/>
                </a:solidFill>
                <a:cs typeface="Courier New" pitchFamily="49" charset="0"/>
              </a:rPr>
              <a:t>int</a:t>
            </a:r>
            <a:r>
              <a:rPr lang="en-US" altLang="zh-CN" sz="1400" dirty="0" smtClean="0">
                <a:solidFill>
                  <a:schemeClr val="tx1"/>
                </a:solidFill>
                <a:cs typeface="Courier New" pitchFamily="49" charset="0"/>
              </a:rPr>
              <a:t> </a:t>
            </a:r>
            <a:r>
              <a:rPr lang="en-US" altLang="zh-CN" sz="1400" dirty="0" err="1">
                <a:solidFill>
                  <a:schemeClr val="tx1"/>
                </a:solidFill>
                <a:cs typeface="Courier New" pitchFamily="49" charset="0"/>
              </a:rPr>
              <a:t>i</a:t>
            </a:r>
            <a:r>
              <a:rPr lang="en-US" altLang="zh-CN" sz="1400" dirty="0">
                <a:solidFill>
                  <a:schemeClr val="tx1"/>
                </a:solidFill>
                <a:cs typeface="Courier New" pitchFamily="49" charset="0"/>
              </a:rPr>
              <a:t> = 0, j = 0;</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smtClean="0">
                <a:solidFill>
                  <a:schemeClr val="tx1"/>
                </a:solidFill>
                <a:cs typeface="Courier New" pitchFamily="49" charset="0"/>
              </a:rPr>
              <a:t>while</a:t>
            </a:r>
            <a:r>
              <a:rPr lang="en-US" altLang="zh-CN" sz="1400" dirty="0" smtClean="0">
                <a:solidFill>
                  <a:schemeClr val="tx1"/>
                </a:solidFill>
                <a:cs typeface="Courier New" pitchFamily="49" charset="0"/>
              </a:rPr>
              <a:t> </a:t>
            </a:r>
            <a:r>
              <a:rPr lang="en-US" altLang="zh-CN" sz="1400" dirty="0">
                <a:solidFill>
                  <a:schemeClr val="tx1"/>
                </a:solidFill>
                <a:cs typeface="Courier New" pitchFamily="49" charset="0"/>
              </a:rPr>
              <a:t>(</a:t>
            </a:r>
            <a:r>
              <a:rPr lang="en-US" altLang="zh-CN" sz="1400" dirty="0" err="1">
                <a:solidFill>
                  <a:schemeClr val="tx1"/>
                </a:solidFill>
                <a:cs typeface="Courier New" pitchFamily="49" charset="0"/>
              </a:rPr>
              <a:t>i</a:t>
            </a:r>
            <a:r>
              <a:rPr lang="en-US" altLang="zh-CN" sz="1400" dirty="0">
                <a:solidFill>
                  <a:schemeClr val="tx1"/>
                </a:solidFill>
                <a:cs typeface="Courier New" pitchFamily="49" charset="0"/>
              </a:rPr>
              <a:t> &lt; </a:t>
            </a:r>
            <a:r>
              <a:rPr lang="en-US" altLang="zh-CN" sz="1400" dirty="0" smtClean="0">
                <a:solidFill>
                  <a:schemeClr val="tx1"/>
                </a:solidFill>
                <a:cs typeface="Courier New" pitchFamily="49" charset="0"/>
              </a:rPr>
              <a:t>100</a:t>
            </a:r>
            <a:r>
              <a:rPr lang="en-US" altLang="zh-CN" sz="1400" dirty="0">
                <a:solidFill>
                  <a:schemeClr val="tx1"/>
                </a:solidFill>
                <a:cs typeface="Courier New" pitchFamily="49" charset="0"/>
              </a:rPr>
              <a:t>) {</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en-US" altLang="zh-CN" sz="1400" dirty="0" smtClean="0">
                <a:solidFill>
                  <a:schemeClr val="tx1"/>
                </a:solidFill>
                <a:cs typeface="Courier New" pitchFamily="49" charset="0"/>
              </a:rPr>
              <a:t>           </a:t>
            </a:r>
            <a:r>
              <a:rPr lang="en-US" altLang="zh-CN" sz="1400" b="1" dirty="0" smtClean="0">
                <a:solidFill>
                  <a:schemeClr val="tx1"/>
                </a:solidFill>
                <a:cs typeface="Courier New" pitchFamily="49" charset="0"/>
              </a:rPr>
              <a:t>if</a:t>
            </a:r>
            <a:r>
              <a:rPr lang="en-US" altLang="zh-CN" sz="1400" dirty="0" smtClean="0">
                <a:solidFill>
                  <a:schemeClr val="tx1"/>
                </a:solidFill>
                <a:cs typeface="Courier New" pitchFamily="49" charset="0"/>
              </a:rPr>
              <a:t> </a:t>
            </a:r>
            <a:r>
              <a:rPr lang="en-US" altLang="zh-CN" sz="1400" dirty="0">
                <a:solidFill>
                  <a:schemeClr val="tx1"/>
                </a:solidFill>
                <a:cs typeface="Courier New" pitchFamily="49" charset="0"/>
              </a:rPr>
              <a:t>(b)</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a:solidFill>
                  <a:schemeClr val="tx1"/>
                </a:solidFill>
                <a:cs typeface="Courier New" pitchFamily="49" charset="0"/>
              </a:rPr>
              <a:t>j++;</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smtClean="0">
                <a:solidFill>
                  <a:schemeClr val="tx1"/>
                </a:solidFill>
                <a:cs typeface="Courier New" pitchFamily="49" charset="0"/>
              </a:rPr>
              <a:t>else</a:t>
            </a:r>
            <a:endParaRPr lang="zh-CN" altLang="en-US" sz="1400" b="1"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smtClean="0">
                <a:solidFill>
                  <a:schemeClr val="tx1"/>
                </a:solidFill>
                <a:cs typeface="Courier New" pitchFamily="49" charset="0"/>
              </a:rPr>
              <a:t>j-</a:t>
            </a:r>
            <a:r>
              <a:rPr lang="en-US" altLang="zh-CN" sz="1400" dirty="0">
                <a:solidFill>
                  <a:schemeClr val="tx1"/>
                </a:solidFill>
                <a:cs typeface="Courier New" pitchFamily="49" charset="0"/>
              </a:rPr>
              <a:t>-;</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err="1" smtClean="0">
                <a:solidFill>
                  <a:schemeClr val="tx1"/>
                </a:solidFill>
                <a:cs typeface="Courier New" pitchFamily="49" charset="0"/>
              </a:rPr>
              <a:t>i</a:t>
            </a:r>
            <a:r>
              <a:rPr lang="en-US" altLang="zh-CN" sz="1400" dirty="0">
                <a:solidFill>
                  <a:schemeClr val="tx1"/>
                </a:solidFill>
                <a:cs typeface="Courier New" pitchFamily="49" charset="0"/>
              </a:rPr>
              <a:t>++;</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smtClean="0">
                <a:solidFill>
                  <a:schemeClr val="tx1"/>
                </a:solidFill>
                <a:cs typeface="Courier New" pitchFamily="49" charset="0"/>
              </a:rPr>
              <a:t>}</a:t>
            </a:r>
            <a:endParaRPr lang="en-US" altLang="zh-CN" sz="1400" dirty="0">
              <a:solidFill>
                <a:schemeClr val="tx1"/>
              </a:solidFill>
              <a:cs typeface="Courier New" pitchFamily="49" charset="0"/>
            </a:endParaRPr>
          </a:p>
          <a:p>
            <a:pPr fontAlgn="auto">
              <a:lnSpc>
                <a:spcPct val="125000"/>
              </a:lnSpc>
              <a:spcBef>
                <a:spcPts val="0"/>
              </a:spcBef>
              <a:spcAft>
                <a:spcPts val="0"/>
              </a:spcAft>
              <a:defRPr/>
            </a:pPr>
            <a:r>
              <a:rPr lang="en-US" altLang="zh-CN" sz="1400" dirty="0" smtClean="0">
                <a:solidFill>
                  <a:schemeClr val="tx1"/>
                </a:solidFill>
                <a:cs typeface="Courier New" pitchFamily="49" charset="0"/>
              </a:rPr>
              <a:t>}</a:t>
            </a:r>
            <a:endParaRPr lang="zh-CN" altLang="en-US" sz="1400" dirty="0"/>
          </a:p>
        </p:txBody>
      </p:sp>
      <p:sp>
        <p:nvSpPr>
          <p:cNvPr id="8" name="TextBox 7"/>
          <p:cNvSpPr txBox="1"/>
          <p:nvPr/>
        </p:nvSpPr>
        <p:spPr>
          <a:xfrm>
            <a:off x="4576543" y="364173"/>
            <a:ext cx="3456384" cy="6401753"/>
          </a:xfrm>
          <a:prstGeom prst="rect">
            <a:avLst/>
          </a:prstGeom>
          <a:noFill/>
        </p:spPr>
        <p:txBody>
          <a:bodyPr wrap="square" rtlCol="0">
            <a:spAutoFit/>
          </a:bodyPr>
          <a:lstStyle/>
          <a:p>
            <a:r>
              <a:rPr lang="en-US" altLang="zh-CN" sz="1000" b="1" dirty="0"/>
              <a:t>main():</a:t>
            </a:r>
          </a:p>
          <a:p>
            <a:r>
              <a:rPr lang="en-US" altLang="zh-CN" sz="1000" b="1" dirty="0"/>
              <a:t>simple.c:2</a:t>
            </a:r>
          </a:p>
          <a:p>
            <a:r>
              <a:rPr lang="en-US" altLang="zh-CN" sz="1000" b="1" dirty="0"/>
              <a:t>004001f0 &lt;main&gt; </a:t>
            </a:r>
            <a:r>
              <a:rPr lang="en-US" altLang="zh-CN" sz="1000" b="1" dirty="0" smtClean="0"/>
              <a:t>          </a:t>
            </a:r>
            <a:r>
              <a:rPr lang="en-US" altLang="zh-CN" sz="1000" b="1" dirty="0" err="1" smtClean="0"/>
              <a:t>addiu</a:t>
            </a:r>
            <a:r>
              <a:rPr lang="en-US" altLang="zh-CN" sz="1000" b="1" dirty="0" smtClean="0"/>
              <a:t>     </a:t>
            </a:r>
            <a:r>
              <a:rPr lang="en-US" altLang="zh-CN" sz="1000" b="1" dirty="0"/>
              <a:t>$29,$29,-24</a:t>
            </a:r>
          </a:p>
          <a:p>
            <a:r>
              <a:rPr lang="en-US" altLang="zh-CN" sz="1000" b="1" dirty="0"/>
              <a:t>004001f8 &lt;main+0x8&gt; </a:t>
            </a:r>
            <a:r>
              <a:rPr lang="en-US" altLang="zh-CN" sz="1000" b="1" dirty="0" smtClean="0"/>
              <a:t>   </a:t>
            </a:r>
            <a:r>
              <a:rPr lang="en-US" altLang="zh-CN" sz="1000" b="1" dirty="0" err="1" smtClean="0"/>
              <a:t>sw</a:t>
            </a:r>
            <a:r>
              <a:rPr lang="en-US" altLang="zh-CN" sz="1000" b="1" dirty="0" smtClean="0"/>
              <a:t>         </a:t>
            </a:r>
            <a:r>
              <a:rPr lang="en-US" altLang="zh-CN" sz="1000" b="1" dirty="0"/>
              <a:t>$30,16($29)</a:t>
            </a:r>
          </a:p>
          <a:p>
            <a:r>
              <a:rPr lang="en-US" altLang="zh-CN" sz="1000" b="1" dirty="0"/>
              <a:t>00400200 &lt;main+0x10&gt; </a:t>
            </a:r>
            <a:r>
              <a:rPr lang="en-US" altLang="zh-CN" sz="1000" b="1" dirty="0" err="1"/>
              <a:t>addu</a:t>
            </a:r>
            <a:r>
              <a:rPr lang="en-US" altLang="zh-CN" sz="1000" b="1" dirty="0"/>
              <a:t>      $30,$0,$29</a:t>
            </a:r>
          </a:p>
          <a:p>
            <a:r>
              <a:rPr lang="en-US" altLang="zh-CN" sz="1000" b="1" dirty="0"/>
              <a:t>simple.c:4</a:t>
            </a:r>
          </a:p>
          <a:p>
            <a:r>
              <a:rPr lang="en-US" altLang="zh-CN" sz="1000" b="1" dirty="0"/>
              <a:t>00400208 &lt;main+0x18&gt; </a:t>
            </a:r>
            <a:r>
              <a:rPr lang="en-US" altLang="zh-CN" sz="1000" b="1" dirty="0" err="1"/>
              <a:t>sw</a:t>
            </a:r>
            <a:r>
              <a:rPr lang="en-US" altLang="zh-CN" sz="1000" b="1" dirty="0"/>
              <a:t>        $0,4($30)</a:t>
            </a:r>
          </a:p>
          <a:p>
            <a:r>
              <a:rPr lang="en-US" altLang="zh-CN" sz="1000" b="1" dirty="0"/>
              <a:t>00400210 &lt;main+0x20&gt; </a:t>
            </a:r>
            <a:r>
              <a:rPr lang="en-US" altLang="zh-CN" sz="1000" b="1" dirty="0" err="1"/>
              <a:t>sw</a:t>
            </a:r>
            <a:r>
              <a:rPr lang="en-US" altLang="zh-CN" sz="1000" b="1" dirty="0"/>
              <a:t>        $0,8($30)</a:t>
            </a:r>
          </a:p>
          <a:p>
            <a:r>
              <a:rPr lang="en-US" altLang="zh-CN" sz="1000" b="1" dirty="0"/>
              <a:t>simple.c:5</a:t>
            </a:r>
          </a:p>
          <a:p>
            <a:r>
              <a:rPr lang="en-US" altLang="zh-CN" sz="1000" b="1" dirty="0"/>
              <a:t>00400218 &lt;main+0x28&gt; </a:t>
            </a:r>
            <a:r>
              <a:rPr lang="en-US" altLang="zh-CN" sz="1000" b="1" dirty="0" err="1"/>
              <a:t>lw</a:t>
            </a:r>
            <a:r>
              <a:rPr lang="en-US" altLang="zh-CN" sz="1000" b="1" dirty="0"/>
              <a:t>        $2,4($30)</a:t>
            </a:r>
          </a:p>
          <a:p>
            <a:r>
              <a:rPr lang="en-US" altLang="zh-CN" sz="1000" b="1" dirty="0"/>
              <a:t>00400220 &lt;main+0x30&gt; </a:t>
            </a:r>
            <a:r>
              <a:rPr lang="en-US" altLang="zh-CN" sz="1000" b="1" dirty="0" err="1"/>
              <a:t>slti</a:t>
            </a:r>
            <a:r>
              <a:rPr lang="en-US" altLang="zh-CN" sz="1000" b="1" dirty="0"/>
              <a:t>      </a:t>
            </a:r>
            <a:r>
              <a:rPr lang="en-US" altLang="zh-CN" sz="1000" b="1" dirty="0" smtClean="0"/>
              <a:t> $</a:t>
            </a:r>
            <a:r>
              <a:rPr lang="en-US" altLang="zh-CN" sz="1000" b="1" dirty="0"/>
              <a:t>3,$</a:t>
            </a:r>
            <a:r>
              <a:rPr lang="en-US" altLang="zh-CN" sz="1000" b="1" dirty="0" smtClean="0"/>
              <a:t>2,100</a:t>
            </a:r>
            <a:endParaRPr lang="en-US" altLang="zh-CN" sz="1000" b="1" dirty="0"/>
          </a:p>
          <a:p>
            <a:r>
              <a:rPr lang="en-US" altLang="zh-CN" sz="1000" b="1" dirty="0"/>
              <a:t>00400228 &lt;main+0x38&gt; </a:t>
            </a:r>
            <a:r>
              <a:rPr lang="en-US" altLang="zh-CN" sz="1000" b="1" dirty="0" err="1">
                <a:solidFill>
                  <a:srgbClr val="FF0000"/>
                </a:solidFill>
              </a:rPr>
              <a:t>bne</a:t>
            </a:r>
            <a:r>
              <a:rPr lang="en-US" altLang="zh-CN" sz="1000" b="1" dirty="0">
                <a:solidFill>
                  <a:srgbClr val="FF0000"/>
                </a:solidFill>
              </a:rPr>
              <a:t>      </a:t>
            </a:r>
            <a:r>
              <a:rPr lang="en-US" altLang="zh-CN" sz="1000" b="1" dirty="0" smtClean="0">
                <a:solidFill>
                  <a:srgbClr val="FF0000"/>
                </a:solidFill>
              </a:rPr>
              <a:t>$</a:t>
            </a:r>
            <a:r>
              <a:rPr lang="en-US" altLang="zh-CN" sz="1000" b="1" dirty="0">
                <a:solidFill>
                  <a:srgbClr val="FF0000"/>
                </a:solidFill>
              </a:rPr>
              <a:t>3,$0,00400238</a:t>
            </a:r>
          </a:p>
          <a:p>
            <a:r>
              <a:rPr lang="en-US" altLang="zh-CN" sz="1000" b="1" dirty="0"/>
              <a:t>00400230 &lt;main+0x40&gt; </a:t>
            </a:r>
            <a:r>
              <a:rPr lang="en-US" altLang="zh-CN" sz="1000" b="1" dirty="0">
                <a:solidFill>
                  <a:srgbClr val="FF0000"/>
                </a:solidFill>
              </a:rPr>
              <a:t>j         </a:t>
            </a:r>
            <a:r>
              <a:rPr lang="en-US" altLang="zh-CN" sz="1000" b="1" dirty="0" smtClean="0">
                <a:solidFill>
                  <a:srgbClr val="FF0000"/>
                </a:solidFill>
              </a:rPr>
              <a:t>  004002b8</a:t>
            </a:r>
            <a:endParaRPr lang="en-US" altLang="zh-CN" sz="1000" b="1" dirty="0">
              <a:solidFill>
                <a:srgbClr val="FF0000"/>
              </a:solidFill>
            </a:endParaRPr>
          </a:p>
          <a:p>
            <a:r>
              <a:rPr lang="en-US" altLang="zh-CN" sz="1000" b="1" dirty="0"/>
              <a:t>simple.c:6</a:t>
            </a:r>
          </a:p>
          <a:p>
            <a:r>
              <a:rPr lang="en-US" altLang="zh-CN" sz="1000" b="1" dirty="0"/>
              <a:t>00400238 &lt;main+0x48&gt; </a:t>
            </a:r>
            <a:r>
              <a:rPr lang="en-US" altLang="zh-CN" sz="1000" b="1" dirty="0" err="1"/>
              <a:t>lw</a:t>
            </a:r>
            <a:r>
              <a:rPr lang="en-US" altLang="zh-CN" sz="1000" b="1" dirty="0"/>
              <a:t>        $2,0($30)</a:t>
            </a:r>
          </a:p>
          <a:p>
            <a:r>
              <a:rPr lang="en-US" altLang="zh-CN" sz="1000" b="1" dirty="0"/>
              <a:t>00400240 &lt;main+0x50&gt; </a:t>
            </a:r>
            <a:r>
              <a:rPr lang="en-US" altLang="zh-CN" sz="1000" b="1" dirty="0" err="1">
                <a:solidFill>
                  <a:srgbClr val="FF0000"/>
                </a:solidFill>
              </a:rPr>
              <a:t>beq</a:t>
            </a:r>
            <a:r>
              <a:rPr lang="en-US" altLang="zh-CN" sz="1000" b="1" dirty="0">
                <a:solidFill>
                  <a:srgbClr val="FF0000"/>
                </a:solidFill>
              </a:rPr>
              <a:t>      </a:t>
            </a:r>
            <a:r>
              <a:rPr lang="en-US" altLang="zh-CN" sz="1000" b="1" dirty="0" smtClean="0">
                <a:solidFill>
                  <a:srgbClr val="FF0000"/>
                </a:solidFill>
              </a:rPr>
              <a:t>$</a:t>
            </a:r>
            <a:r>
              <a:rPr lang="en-US" altLang="zh-CN" sz="1000" b="1" dirty="0">
                <a:solidFill>
                  <a:srgbClr val="FF0000"/>
                </a:solidFill>
              </a:rPr>
              <a:t>2,$0,00400270</a:t>
            </a:r>
          </a:p>
          <a:p>
            <a:r>
              <a:rPr lang="en-US" altLang="zh-CN" sz="1000" b="1" dirty="0"/>
              <a:t>simple.c:7</a:t>
            </a:r>
          </a:p>
          <a:p>
            <a:r>
              <a:rPr lang="en-US" altLang="zh-CN" sz="1000" b="1" dirty="0"/>
              <a:t>00400248 &lt;main+0x58&gt; </a:t>
            </a:r>
            <a:r>
              <a:rPr lang="en-US" altLang="zh-CN" sz="1000" b="1" dirty="0" err="1"/>
              <a:t>lw</a:t>
            </a:r>
            <a:r>
              <a:rPr lang="en-US" altLang="zh-CN" sz="1000" b="1" dirty="0"/>
              <a:t>        </a:t>
            </a:r>
            <a:r>
              <a:rPr lang="en-US" altLang="zh-CN" sz="1000" b="1" dirty="0" smtClean="0"/>
              <a:t>$</a:t>
            </a:r>
            <a:r>
              <a:rPr lang="en-US" altLang="zh-CN" sz="1000" b="1" dirty="0"/>
              <a:t>3,8($30)</a:t>
            </a:r>
          </a:p>
          <a:p>
            <a:r>
              <a:rPr lang="en-US" altLang="zh-CN" sz="1000" b="1" dirty="0"/>
              <a:t>00400250 &lt;main+0x60&gt; </a:t>
            </a:r>
            <a:r>
              <a:rPr lang="en-US" altLang="zh-CN" sz="1000" b="1" dirty="0" err="1"/>
              <a:t>addiu</a:t>
            </a:r>
            <a:r>
              <a:rPr lang="en-US" altLang="zh-CN" sz="1000" b="1" dirty="0"/>
              <a:t>   </a:t>
            </a:r>
            <a:r>
              <a:rPr lang="en-US" altLang="zh-CN" sz="1000" b="1" dirty="0" smtClean="0"/>
              <a:t>$</a:t>
            </a:r>
            <a:r>
              <a:rPr lang="en-US" altLang="zh-CN" sz="1000" b="1" dirty="0"/>
              <a:t>2,$3,1</a:t>
            </a:r>
          </a:p>
          <a:p>
            <a:r>
              <a:rPr lang="en-US" altLang="zh-CN" sz="1000" b="1" dirty="0"/>
              <a:t>00400258 &lt;main+0x68&gt; </a:t>
            </a:r>
            <a:r>
              <a:rPr lang="en-US" altLang="zh-CN" sz="1000" b="1" dirty="0" err="1"/>
              <a:t>addu</a:t>
            </a:r>
            <a:r>
              <a:rPr lang="en-US" altLang="zh-CN" sz="1000" b="1" dirty="0"/>
              <a:t>    </a:t>
            </a:r>
            <a:r>
              <a:rPr lang="en-US" altLang="zh-CN" sz="1000" b="1" dirty="0" smtClean="0"/>
              <a:t>$</a:t>
            </a:r>
            <a:r>
              <a:rPr lang="en-US" altLang="zh-CN" sz="1000" b="1" dirty="0"/>
              <a:t>3,$0,$2</a:t>
            </a:r>
          </a:p>
          <a:p>
            <a:r>
              <a:rPr lang="en-US" altLang="zh-CN" sz="1000" b="1" dirty="0"/>
              <a:t>00400260 &lt;main+0x70&gt; </a:t>
            </a:r>
            <a:r>
              <a:rPr lang="en-US" altLang="zh-CN" sz="1000" b="1" dirty="0" err="1"/>
              <a:t>sw</a:t>
            </a:r>
            <a:r>
              <a:rPr lang="en-US" altLang="zh-CN" sz="1000" b="1" dirty="0"/>
              <a:t>        $3,8($30)</a:t>
            </a:r>
          </a:p>
          <a:p>
            <a:r>
              <a:rPr lang="en-US" altLang="zh-CN" sz="1000" b="1" dirty="0"/>
              <a:t>00400268 &lt;main+0x78&gt; </a:t>
            </a:r>
            <a:r>
              <a:rPr lang="en-US" altLang="zh-CN" sz="1000" b="1" dirty="0">
                <a:solidFill>
                  <a:srgbClr val="FF0000"/>
                </a:solidFill>
              </a:rPr>
              <a:t>j         </a:t>
            </a:r>
            <a:r>
              <a:rPr lang="en-US" altLang="zh-CN" sz="1000" b="1" dirty="0" smtClean="0">
                <a:solidFill>
                  <a:srgbClr val="FF0000"/>
                </a:solidFill>
              </a:rPr>
              <a:t>  00400290</a:t>
            </a:r>
            <a:endParaRPr lang="en-US" altLang="zh-CN" sz="1000" b="1" dirty="0">
              <a:solidFill>
                <a:srgbClr val="FF0000"/>
              </a:solidFill>
            </a:endParaRPr>
          </a:p>
          <a:p>
            <a:r>
              <a:rPr lang="en-US" altLang="zh-CN" sz="1000" b="1" dirty="0"/>
              <a:t>simple.c:9</a:t>
            </a:r>
          </a:p>
          <a:p>
            <a:r>
              <a:rPr lang="en-US" altLang="zh-CN" sz="1000" b="1" dirty="0"/>
              <a:t>00400270 &lt;main+0x80&gt; </a:t>
            </a:r>
            <a:r>
              <a:rPr lang="en-US" altLang="zh-CN" sz="1000" b="1" dirty="0" err="1"/>
              <a:t>lw</a:t>
            </a:r>
            <a:r>
              <a:rPr lang="en-US" altLang="zh-CN" sz="1000" b="1" dirty="0"/>
              <a:t>        </a:t>
            </a:r>
            <a:r>
              <a:rPr lang="en-US" altLang="zh-CN" sz="1000" b="1" dirty="0" smtClean="0"/>
              <a:t> $</a:t>
            </a:r>
            <a:r>
              <a:rPr lang="en-US" altLang="zh-CN" sz="1000" b="1" dirty="0"/>
              <a:t>3,8($30)</a:t>
            </a:r>
          </a:p>
          <a:p>
            <a:r>
              <a:rPr lang="en-US" altLang="zh-CN" sz="1000" b="1" dirty="0"/>
              <a:t>00400278 &lt;main+0x88&gt; </a:t>
            </a:r>
            <a:r>
              <a:rPr lang="en-US" altLang="zh-CN" sz="1000" b="1" dirty="0" err="1"/>
              <a:t>addiu</a:t>
            </a:r>
            <a:r>
              <a:rPr lang="en-US" altLang="zh-CN" sz="1000" b="1" dirty="0"/>
              <a:t>    </a:t>
            </a:r>
            <a:r>
              <a:rPr lang="en-US" altLang="zh-CN" sz="1000" b="1" dirty="0" smtClean="0"/>
              <a:t>$</a:t>
            </a:r>
            <a:r>
              <a:rPr lang="en-US" altLang="zh-CN" sz="1000" b="1" dirty="0"/>
              <a:t>2,$3,-1</a:t>
            </a:r>
          </a:p>
          <a:p>
            <a:r>
              <a:rPr lang="en-US" altLang="zh-CN" sz="1000" b="1" dirty="0"/>
              <a:t>00400280 &lt;main+0x90&gt; </a:t>
            </a:r>
            <a:r>
              <a:rPr lang="en-US" altLang="zh-CN" sz="1000" b="1" dirty="0" err="1"/>
              <a:t>addu</a:t>
            </a:r>
            <a:r>
              <a:rPr lang="en-US" altLang="zh-CN" sz="1000" b="1" dirty="0"/>
              <a:t>     </a:t>
            </a:r>
            <a:r>
              <a:rPr lang="en-US" altLang="zh-CN" sz="1000" b="1" dirty="0" smtClean="0"/>
              <a:t>$</a:t>
            </a:r>
            <a:r>
              <a:rPr lang="en-US" altLang="zh-CN" sz="1000" b="1" dirty="0"/>
              <a:t>3,$0,$2</a:t>
            </a:r>
          </a:p>
          <a:p>
            <a:r>
              <a:rPr lang="en-US" altLang="zh-CN" sz="1000" b="1" dirty="0"/>
              <a:t>00400288 &lt;main+0x98&gt; </a:t>
            </a:r>
            <a:r>
              <a:rPr lang="en-US" altLang="zh-CN" sz="1000" b="1" dirty="0" err="1"/>
              <a:t>sw</a:t>
            </a:r>
            <a:r>
              <a:rPr lang="en-US" altLang="zh-CN" sz="1000" b="1" dirty="0"/>
              <a:t>        $3,8($30)</a:t>
            </a:r>
          </a:p>
          <a:p>
            <a:r>
              <a:rPr lang="en-US" altLang="zh-CN" sz="1000" b="1" dirty="0"/>
              <a:t>simple.c:10</a:t>
            </a:r>
          </a:p>
          <a:p>
            <a:r>
              <a:rPr lang="en-US" altLang="zh-CN" sz="1000" b="1" dirty="0"/>
              <a:t>00400290 &lt;main+0xa0&gt; </a:t>
            </a:r>
            <a:r>
              <a:rPr lang="en-US" altLang="zh-CN" sz="1000" b="1" dirty="0" err="1"/>
              <a:t>lw</a:t>
            </a:r>
            <a:r>
              <a:rPr lang="en-US" altLang="zh-CN" sz="1000" b="1" dirty="0"/>
              <a:t>        </a:t>
            </a:r>
            <a:r>
              <a:rPr lang="en-US" altLang="zh-CN" sz="1000" b="1" dirty="0" smtClean="0"/>
              <a:t> $</a:t>
            </a:r>
            <a:r>
              <a:rPr lang="en-US" altLang="zh-CN" sz="1000" b="1" dirty="0"/>
              <a:t>3,4($30)</a:t>
            </a:r>
          </a:p>
          <a:p>
            <a:r>
              <a:rPr lang="en-US" altLang="zh-CN" sz="1000" b="1" dirty="0"/>
              <a:t>00400298 &lt;main+0xa8&gt; </a:t>
            </a:r>
            <a:r>
              <a:rPr lang="en-US" altLang="zh-CN" sz="1000" b="1" dirty="0" err="1"/>
              <a:t>addiu</a:t>
            </a:r>
            <a:r>
              <a:rPr lang="en-US" altLang="zh-CN" sz="1000" b="1" dirty="0"/>
              <a:t>    </a:t>
            </a:r>
            <a:r>
              <a:rPr lang="en-US" altLang="zh-CN" sz="1000" b="1" dirty="0" smtClean="0"/>
              <a:t>$</a:t>
            </a:r>
            <a:r>
              <a:rPr lang="en-US" altLang="zh-CN" sz="1000" b="1" dirty="0"/>
              <a:t>2,$3,1</a:t>
            </a:r>
          </a:p>
          <a:p>
            <a:r>
              <a:rPr lang="en-US" altLang="zh-CN" sz="1000" b="1" dirty="0"/>
              <a:t>004002a0 &lt;main+0xb0&gt; </a:t>
            </a:r>
            <a:r>
              <a:rPr lang="en-US" altLang="zh-CN" sz="1000" b="1" dirty="0" err="1"/>
              <a:t>addu</a:t>
            </a:r>
            <a:r>
              <a:rPr lang="en-US" altLang="zh-CN" sz="1000" b="1" dirty="0"/>
              <a:t>     </a:t>
            </a:r>
            <a:r>
              <a:rPr lang="en-US" altLang="zh-CN" sz="1000" b="1" dirty="0" smtClean="0"/>
              <a:t>$</a:t>
            </a:r>
            <a:r>
              <a:rPr lang="en-US" altLang="zh-CN" sz="1000" b="1" dirty="0"/>
              <a:t>3,$0,$2</a:t>
            </a:r>
          </a:p>
          <a:p>
            <a:r>
              <a:rPr lang="en-US" altLang="zh-CN" sz="1000" b="1" dirty="0"/>
              <a:t>004002a8 &lt;main+0xb8&gt; </a:t>
            </a:r>
            <a:r>
              <a:rPr lang="en-US" altLang="zh-CN" sz="1000" b="1" dirty="0" err="1"/>
              <a:t>sw</a:t>
            </a:r>
            <a:r>
              <a:rPr lang="en-US" altLang="zh-CN" sz="1000" b="1" dirty="0"/>
              <a:t>        $3,4($30)</a:t>
            </a:r>
          </a:p>
          <a:p>
            <a:r>
              <a:rPr lang="en-US" altLang="zh-CN" sz="1000" b="1" dirty="0"/>
              <a:t>simple.c:11</a:t>
            </a:r>
          </a:p>
          <a:p>
            <a:r>
              <a:rPr lang="en-US" altLang="zh-CN" sz="1000" b="1" dirty="0"/>
              <a:t>004002b0 &lt;main+0xc0&gt; </a:t>
            </a:r>
            <a:r>
              <a:rPr lang="en-US" altLang="zh-CN" sz="1000" b="1" dirty="0">
                <a:solidFill>
                  <a:srgbClr val="FF0000"/>
                </a:solidFill>
              </a:rPr>
              <a:t>j         </a:t>
            </a:r>
            <a:r>
              <a:rPr lang="en-US" altLang="zh-CN" sz="1000" b="1" dirty="0" smtClean="0">
                <a:solidFill>
                  <a:srgbClr val="FF0000"/>
                </a:solidFill>
              </a:rPr>
              <a:t>   00400218</a:t>
            </a:r>
            <a:endParaRPr lang="en-US" altLang="zh-CN" sz="1000" b="1" dirty="0">
              <a:solidFill>
                <a:srgbClr val="FF0000"/>
              </a:solidFill>
            </a:endParaRPr>
          </a:p>
          <a:p>
            <a:r>
              <a:rPr lang="en-US" altLang="zh-CN" sz="1000" b="1" dirty="0"/>
              <a:t>simple.c:12</a:t>
            </a:r>
          </a:p>
          <a:p>
            <a:r>
              <a:rPr lang="en-US" altLang="zh-CN" sz="1000" b="1" dirty="0"/>
              <a:t>004002b8 &lt;main+0xc8&gt; </a:t>
            </a:r>
            <a:r>
              <a:rPr lang="en-US" altLang="zh-CN" sz="1000" b="1" dirty="0" err="1"/>
              <a:t>addu</a:t>
            </a:r>
            <a:r>
              <a:rPr lang="en-US" altLang="zh-CN" sz="1000" b="1" dirty="0"/>
              <a:t>     </a:t>
            </a:r>
            <a:r>
              <a:rPr lang="en-US" altLang="zh-CN" sz="1000" b="1" dirty="0" smtClean="0"/>
              <a:t>$</a:t>
            </a:r>
            <a:r>
              <a:rPr lang="en-US" altLang="zh-CN" sz="1000" b="1" dirty="0"/>
              <a:t>29,$0,$30</a:t>
            </a:r>
          </a:p>
          <a:p>
            <a:r>
              <a:rPr lang="en-US" altLang="zh-CN" sz="1000" b="1" dirty="0"/>
              <a:t>004002c0 &lt;main+0xd0&gt; </a:t>
            </a:r>
            <a:r>
              <a:rPr lang="en-US" altLang="zh-CN" sz="1000" b="1" dirty="0" err="1"/>
              <a:t>lw</a:t>
            </a:r>
            <a:r>
              <a:rPr lang="en-US" altLang="zh-CN" sz="1000" b="1" dirty="0"/>
              <a:t>        </a:t>
            </a:r>
            <a:r>
              <a:rPr lang="en-US" altLang="zh-CN" sz="1000" b="1" dirty="0" smtClean="0"/>
              <a:t>  $</a:t>
            </a:r>
            <a:r>
              <a:rPr lang="en-US" altLang="zh-CN" sz="1000" b="1" dirty="0"/>
              <a:t>30,16($29)</a:t>
            </a:r>
          </a:p>
          <a:p>
            <a:r>
              <a:rPr lang="en-US" altLang="zh-CN" sz="1000" b="1" dirty="0"/>
              <a:t>004002c8 &lt;main+0xd8&gt; </a:t>
            </a:r>
            <a:r>
              <a:rPr lang="en-US" altLang="zh-CN" sz="1000" b="1" dirty="0" err="1"/>
              <a:t>addiu</a:t>
            </a:r>
            <a:r>
              <a:rPr lang="en-US" altLang="zh-CN" sz="1000" b="1" dirty="0"/>
              <a:t>    </a:t>
            </a:r>
            <a:r>
              <a:rPr lang="en-US" altLang="zh-CN" sz="1000" b="1" dirty="0" smtClean="0"/>
              <a:t>$</a:t>
            </a:r>
            <a:r>
              <a:rPr lang="en-US" altLang="zh-CN" sz="1000" b="1" dirty="0"/>
              <a:t>29,$29,24</a:t>
            </a:r>
          </a:p>
          <a:p>
            <a:r>
              <a:rPr lang="en-US" altLang="zh-CN" sz="1000" b="1" dirty="0"/>
              <a:t>004002d0 &lt;main+0xe0&gt; </a:t>
            </a:r>
            <a:r>
              <a:rPr lang="en-US" altLang="zh-CN" sz="1000" b="1" dirty="0" err="1"/>
              <a:t>jr</a:t>
            </a:r>
            <a:r>
              <a:rPr lang="en-US" altLang="zh-CN" sz="1000" b="1" dirty="0"/>
              <a:t>       </a:t>
            </a:r>
            <a:r>
              <a:rPr lang="en-US" altLang="zh-CN" sz="1000" b="1" dirty="0" smtClean="0"/>
              <a:t>    </a:t>
            </a:r>
            <a:r>
              <a:rPr lang="en-US" altLang="zh-CN" sz="1000" b="1" dirty="0"/>
              <a:t>$31</a:t>
            </a:r>
          </a:p>
          <a:p>
            <a:r>
              <a:rPr lang="en-US" altLang="zh-CN" sz="1000" b="1" dirty="0"/>
              <a:t>004002d8 &lt;main+0xe8&gt; </a:t>
            </a:r>
            <a:r>
              <a:rPr lang="en-US" altLang="zh-CN" sz="1000" b="1" dirty="0" err="1"/>
              <a:t>nop</a:t>
            </a:r>
            <a:r>
              <a:rPr lang="en-US" altLang="zh-CN" sz="1000" b="1" dirty="0"/>
              <a:t>       </a:t>
            </a:r>
          </a:p>
          <a:p>
            <a:r>
              <a:rPr lang="en-US" altLang="zh-CN" sz="1000" b="1" dirty="0" err="1" smtClean="0"/>
              <a:t>end_addr</a:t>
            </a:r>
            <a:endParaRPr lang="en-US" altLang="zh-CN" sz="1000" b="1" dirty="0"/>
          </a:p>
        </p:txBody>
      </p:sp>
    </p:spTree>
    <p:extLst>
      <p:ext uri="{BB962C8B-B14F-4D97-AF65-F5344CB8AC3E}">
        <p14:creationId xmlns:p14="http://schemas.microsoft.com/office/powerpoint/2010/main" val="2621567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程序内存管理</a:t>
            </a:r>
          </a:p>
        </p:txBody>
      </p:sp>
      <p:sp>
        <p:nvSpPr>
          <p:cNvPr id="3" name="内容占位符 2"/>
          <p:cNvSpPr>
            <a:spLocks noGrp="1"/>
          </p:cNvSpPr>
          <p:nvPr>
            <p:ph idx="1"/>
          </p:nvPr>
        </p:nvSpPr>
        <p:spPr/>
        <p:txBody>
          <a:bodyPr>
            <a:normAutofit lnSpcReduction="10000"/>
          </a:bodyPr>
          <a:lstStyle/>
          <a:p>
            <a:r>
              <a:rPr lang="zh-CN" altLang="en-US" dirty="0" smtClean="0"/>
              <a:t>代码区</a:t>
            </a:r>
            <a:endParaRPr lang="en-US" altLang="zh-CN" dirty="0" smtClean="0"/>
          </a:p>
          <a:p>
            <a:pPr lvl="1"/>
            <a:r>
              <a:rPr lang="zh-CN" altLang="en-US" dirty="0" smtClean="0"/>
              <a:t>存放</a:t>
            </a:r>
            <a:r>
              <a:rPr lang="en-US" altLang="zh-CN" dirty="0" smtClean="0"/>
              <a:t>C</a:t>
            </a:r>
            <a:r>
              <a:rPr lang="zh-CN" altLang="en-US" dirty="0" smtClean="0"/>
              <a:t>函数编译后的代码</a:t>
            </a:r>
            <a:endParaRPr lang="en-US" altLang="zh-CN" dirty="0" smtClean="0"/>
          </a:p>
          <a:p>
            <a:r>
              <a:rPr lang="zh-CN" altLang="en-US" dirty="0"/>
              <a:t>数据</a:t>
            </a:r>
            <a:r>
              <a:rPr lang="zh-CN" altLang="en-US" dirty="0" smtClean="0"/>
              <a:t>区</a:t>
            </a:r>
            <a:endParaRPr lang="en-US" altLang="zh-CN" dirty="0" smtClean="0"/>
          </a:p>
          <a:p>
            <a:pPr lvl="1"/>
            <a:r>
              <a:rPr lang="zh-CN" altLang="en-US" dirty="0" smtClean="0"/>
              <a:t>字符串常量</a:t>
            </a:r>
            <a:endParaRPr lang="en-US" altLang="zh-CN" dirty="0" smtClean="0"/>
          </a:p>
          <a:p>
            <a:pPr lvl="1"/>
            <a:r>
              <a:rPr lang="zh-CN" altLang="en-US" dirty="0" smtClean="0"/>
              <a:t>全局变量</a:t>
            </a:r>
            <a:endParaRPr lang="en-US" altLang="zh-CN" dirty="0" smtClean="0"/>
          </a:p>
          <a:p>
            <a:pPr lvl="1"/>
            <a:r>
              <a:rPr lang="zh-CN" altLang="en-US" dirty="0" smtClean="0"/>
              <a:t>静态变量</a:t>
            </a:r>
            <a:endParaRPr lang="en-US" altLang="zh-CN" dirty="0" smtClean="0"/>
          </a:p>
          <a:p>
            <a:r>
              <a:rPr lang="zh-CN" altLang="en-US" dirty="0"/>
              <a:t>栈</a:t>
            </a:r>
            <a:r>
              <a:rPr lang="zh-CN" altLang="en-US" dirty="0" smtClean="0"/>
              <a:t>区</a:t>
            </a:r>
            <a:endParaRPr lang="en-US" altLang="zh-CN" dirty="0" smtClean="0"/>
          </a:p>
          <a:p>
            <a:pPr lvl="1"/>
            <a:r>
              <a:rPr lang="zh-CN" altLang="en-US" dirty="0" smtClean="0"/>
              <a:t>函数的参数、返回值、局部变量</a:t>
            </a:r>
            <a:endParaRPr lang="en-US" altLang="zh-CN" dirty="0" smtClean="0"/>
          </a:p>
          <a:p>
            <a:r>
              <a:rPr lang="zh-CN" altLang="en-US" dirty="0" smtClean="0"/>
              <a:t>堆区</a:t>
            </a:r>
            <a:endParaRPr lang="en-US" altLang="zh-CN" dirty="0" smtClean="0"/>
          </a:p>
          <a:p>
            <a:pPr lvl="1"/>
            <a:r>
              <a:rPr lang="zh-CN" altLang="en-US" dirty="0" smtClean="0"/>
              <a:t>动态开辟的存储空间</a:t>
            </a:r>
            <a:endParaRPr lang="zh-CN" altLang="en-US" dirty="0"/>
          </a:p>
        </p:txBody>
      </p:sp>
      <p:sp>
        <p:nvSpPr>
          <p:cNvPr id="4" name="日期占位符 3"/>
          <p:cNvSpPr>
            <a:spLocks noGrp="1"/>
          </p:cNvSpPr>
          <p:nvPr>
            <p:ph type="dt" sz="half" idx="10"/>
          </p:nvPr>
        </p:nvSpPr>
        <p:spPr/>
        <p:txBody>
          <a:bodyPr/>
          <a:lstStyle/>
          <a:p>
            <a:fld id="{D7D19A11-69A3-4850-99A4-CEC77194A0E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22</a:t>
            </a:fld>
            <a:endParaRPr lang="zh-CN" altLang="en-US"/>
          </a:p>
        </p:txBody>
      </p:sp>
      <p:grpSp>
        <p:nvGrpSpPr>
          <p:cNvPr id="7" name="组合 6"/>
          <p:cNvGrpSpPr/>
          <p:nvPr/>
        </p:nvGrpSpPr>
        <p:grpSpPr>
          <a:xfrm>
            <a:off x="6416584" y="2081348"/>
            <a:ext cx="2098766" cy="3265713"/>
            <a:chOff x="5974080" y="1480457"/>
            <a:chExt cx="2098766" cy="3265713"/>
          </a:xfrm>
        </p:grpSpPr>
        <p:sp>
          <p:nvSpPr>
            <p:cNvPr id="8" name="矩形 7"/>
            <p:cNvSpPr/>
            <p:nvPr/>
          </p:nvSpPr>
          <p:spPr>
            <a:xfrm>
              <a:off x="5974080" y="1480457"/>
              <a:ext cx="2098766" cy="79248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代码区（程序代码）</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9" name="矩形 8"/>
            <p:cNvSpPr/>
            <p:nvPr/>
          </p:nvSpPr>
          <p:spPr>
            <a:xfrm>
              <a:off x="5974080" y="2281646"/>
              <a:ext cx="2098766" cy="1123406"/>
            </a:xfrm>
            <a:prstGeom prst="rect">
              <a:avLst/>
            </a:prstGeom>
            <a:solidFill>
              <a:schemeClr val="accent4">
                <a:lumMod val="40000"/>
                <a:lumOff val="6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数据区</a:t>
              </a:r>
              <a:endPar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文字常量</a:t>
              </a:r>
              <a:endPar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全局变量</a:t>
              </a:r>
              <a:endPar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静态变量</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0" name="矩形 9"/>
            <p:cNvSpPr/>
            <p:nvPr/>
          </p:nvSpPr>
          <p:spPr>
            <a:xfrm>
              <a:off x="5974080" y="3413761"/>
              <a:ext cx="2098766" cy="661850"/>
            </a:xfrm>
            <a:prstGeom prst="rect">
              <a:avLst/>
            </a:prstGeom>
            <a:solidFill>
              <a:schemeClr val="accent6">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堆区（</a:t>
              </a:r>
              <a:r>
                <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heap</a:t>
              </a: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1" name="矩形 10"/>
            <p:cNvSpPr/>
            <p:nvPr/>
          </p:nvSpPr>
          <p:spPr>
            <a:xfrm>
              <a:off x="5974080" y="4084320"/>
              <a:ext cx="2098766" cy="661850"/>
            </a:xfrm>
            <a:prstGeom prst="rect">
              <a:avLst/>
            </a:prstGeom>
            <a:solidFill>
              <a:schemeClr val="accent5">
                <a:lumMod val="20000"/>
                <a:lumOff val="8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栈</a:t>
              </a: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区（</a:t>
              </a:r>
              <a:r>
                <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stack</a:t>
              </a: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grpSp>
    </p:spTree>
    <p:extLst>
      <p:ext uri="{BB962C8B-B14F-4D97-AF65-F5344CB8AC3E}">
        <p14:creationId xmlns:p14="http://schemas.microsoft.com/office/powerpoint/2010/main" val="2706578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程序内存管理</a:t>
            </a:r>
            <a:endParaRPr lang="zh-CN" altLang="en-US" dirty="0"/>
          </a:p>
        </p:txBody>
      </p:sp>
      <p:sp>
        <p:nvSpPr>
          <p:cNvPr id="4" name="日期占位符 3"/>
          <p:cNvSpPr>
            <a:spLocks noGrp="1"/>
          </p:cNvSpPr>
          <p:nvPr>
            <p:ph type="dt" sz="half" idx="10"/>
          </p:nvPr>
        </p:nvSpPr>
        <p:spPr/>
        <p:txBody>
          <a:bodyPr/>
          <a:lstStyle/>
          <a:p>
            <a:fld id="{EAC12F57-527C-4892-9B27-CEAF165855EF}"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23</a:t>
            </a:fld>
            <a:endParaRPr lang="zh-CN" altLang="en-US"/>
          </a:p>
        </p:txBody>
      </p:sp>
      <p:sp>
        <p:nvSpPr>
          <p:cNvPr id="7" name="矩形 6"/>
          <p:cNvSpPr/>
          <p:nvPr/>
        </p:nvSpPr>
        <p:spPr>
          <a:xfrm>
            <a:off x="628650" y="1388414"/>
            <a:ext cx="5284470" cy="4770537"/>
          </a:xfrm>
          <a:prstGeom prst="rect">
            <a:avLst/>
          </a:prstGeom>
        </p:spPr>
        <p:txBody>
          <a:bodyPr wrap="square">
            <a:spAutoFit/>
          </a:bodyPr>
          <a:lstStyle/>
          <a:p>
            <a:r>
              <a:rPr lang="en-US" altLang="zh-CN" sz="1600" b="1" dirty="0" err="1">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a = 0; </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char *p1; </a:t>
            </a:r>
          </a:p>
          <a:p>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main() </a:t>
            </a:r>
            <a:r>
              <a:rPr lang="en-US" altLang="zh-CN" sz="1600" b="1" dirty="0">
                <a:latin typeface="Courier New" panose="02070309020205020404" pitchFamily="49" charset="0"/>
                <a:ea typeface="华文黑体" panose="02010600040101010101" pitchFamily="2" charset="-122"/>
                <a:cs typeface="Courier New" panose="02070309020205020404" pitchFamily="49" charset="0"/>
              </a:rPr>
              <a:t/>
            </a:r>
            <a:br>
              <a:rPr lang="en-US" altLang="zh-CN" sz="1600" b="1" dirty="0">
                <a:latin typeface="Courier New" panose="02070309020205020404" pitchFamily="49" charset="0"/>
                <a:ea typeface="华文黑体" panose="02010600040101010101" pitchFamily="2" charset="-122"/>
                <a:cs typeface="Courier New" panose="02070309020205020404" pitchFamily="49" charset="0"/>
              </a:rPr>
            </a:b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a:latin typeface="Courier New" panose="02070309020205020404" pitchFamily="49" charset="0"/>
                <a:ea typeface="华文黑体" panose="02010600040101010101" pitchFamily="2" charset="-122"/>
                <a:cs typeface="Courier New" panose="02070309020205020404" pitchFamily="49" charset="0"/>
              </a:rPr>
              <a:t/>
            </a:r>
            <a:br>
              <a:rPr lang="en-US" altLang="zh-CN" sz="1600" b="1" dirty="0">
                <a:latin typeface="Courier New" panose="02070309020205020404" pitchFamily="49" charset="0"/>
                <a:ea typeface="华文黑体" panose="02010600040101010101" pitchFamily="2" charset="-122"/>
                <a:cs typeface="Courier New" panose="02070309020205020404" pitchFamily="49" charset="0"/>
              </a:rPr>
            </a:br>
            <a:r>
              <a:rPr lang="en-US" altLang="zh-CN"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a,b</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zh-CN" altLang="en-US"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char </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s[] =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abc</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zh-CN" altLang="en-US"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char </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*p2</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zh-CN" altLang="en-US"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char </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*p3 =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“123456”;</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zh-CN" altLang="en-US"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static </a:t>
            </a:r>
            <a:r>
              <a:rPr lang="en-US" altLang="zh-CN" sz="1600" b="1" dirty="0" err="1">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c =0</a:t>
            </a:r>
            <a:r>
              <a:rPr lang="zh-CN" altLang="en-US"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zh-CN" altLang="en-US"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p1 </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(char *)</a:t>
            </a:r>
            <a:r>
              <a:rPr lang="en-US" altLang="zh-CN" sz="1600" b="1" dirty="0" err="1">
                <a:solidFill>
                  <a:srgbClr val="000000"/>
                </a:solidFill>
                <a:latin typeface="Courier New" panose="02070309020205020404" pitchFamily="49" charset="0"/>
                <a:ea typeface="华文黑体" panose="02010600040101010101" pitchFamily="2" charset="-122"/>
                <a:cs typeface="Courier New" panose="02070309020205020404" pitchFamily="49" charset="0"/>
              </a:rPr>
              <a:t>malloc</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(10</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zh-CN" altLang="en-US" sz="1600" b="1" dirty="0" smtClean="0">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strcpy</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(p1</a:t>
            </a:r>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"123456"); </a:t>
            </a:r>
            <a:endPar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endParaRPr>
          </a:p>
          <a:p>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Foo(</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a,b</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r>
              <a:rPr lang="zh-CN" altLang="en-US" sz="1600" b="1" dirty="0">
                <a:latin typeface="Courier New" panose="02070309020205020404" pitchFamily="49" charset="0"/>
                <a:ea typeface="华文黑体" panose="02010600040101010101" pitchFamily="2" charset="-122"/>
                <a:cs typeface="Courier New" panose="02070309020205020404" pitchFamily="49" charset="0"/>
              </a:rPr>
              <a:t/>
            </a:r>
            <a:br>
              <a:rPr lang="zh-CN" altLang="en-US" sz="1600" b="1" dirty="0">
                <a:latin typeface="Courier New" panose="02070309020205020404" pitchFamily="49" charset="0"/>
                <a:ea typeface="华文黑体" panose="02010600040101010101" pitchFamily="2" charset="-122"/>
                <a:cs typeface="Courier New" panose="02070309020205020404" pitchFamily="49" charset="0"/>
              </a:rPr>
            </a:b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p>
          <a:p>
            <a:endPar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endParaRPr>
          </a:p>
          <a:p>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Foo(</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p1, </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p2){</a:t>
            </a:r>
          </a:p>
          <a:p>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x, y;</a:t>
            </a:r>
          </a:p>
          <a:p>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static </a:t>
            </a:r>
            <a:r>
              <a:rPr lang="en-US" altLang="zh-CN" sz="1600" b="1" dirty="0" err="1"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int</a:t>
            </a:r>
            <a:r>
              <a:rPr lang="en-US" altLang="zh-CN" sz="1600" b="1" dirty="0" smtClean="0">
                <a:solidFill>
                  <a:srgbClr val="000000"/>
                </a:solidFill>
                <a:latin typeface="Courier New" panose="02070309020205020404" pitchFamily="49" charset="0"/>
                <a:ea typeface="华文黑体" panose="02010600040101010101" pitchFamily="2" charset="-122"/>
                <a:cs typeface="Courier New" panose="02070309020205020404" pitchFamily="49" charset="0"/>
              </a:rPr>
              <a:t> z;</a:t>
            </a:r>
          </a:p>
          <a:p>
            <a:r>
              <a:rPr lang="en-US" altLang="zh-CN" sz="1600" b="1" dirty="0">
                <a:solidFill>
                  <a:srgbClr val="000000"/>
                </a:solidFill>
                <a:latin typeface="Courier New" panose="02070309020205020404" pitchFamily="49" charset="0"/>
                <a:ea typeface="华文黑体" panose="02010600040101010101" pitchFamily="2" charset="-122"/>
                <a:cs typeface="Courier New" panose="02070309020205020404" pitchFamily="49" charset="0"/>
              </a:rPr>
              <a:t>}</a:t>
            </a:r>
            <a:endParaRPr lang="zh-CN" altLang="en-US" sz="1600" b="1" dirty="0">
              <a:latin typeface="Courier New" panose="02070309020205020404" pitchFamily="49" charset="0"/>
              <a:ea typeface="华文黑体" panose="02010600040101010101" pitchFamily="2" charset="-122"/>
              <a:cs typeface="Courier New" panose="02070309020205020404" pitchFamily="49" charset="0"/>
            </a:endParaRPr>
          </a:p>
        </p:txBody>
      </p:sp>
      <p:grpSp>
        <p:nvGrpSpPr>
          <p:cNvPr id="8" name="组合 7"/>
          <p:cNvGrpSpPr/>
          <p:nvPr/>
        </p:nvGrpSpPr>
        <p:grpSpPr>
          <a:xfrm>
            <a:off x="6115050" y="2074519"/>
            <a:ext cx="2098766" cy="3265713"/>
            <a:chOff x="5974080" y="1480457"/>
            <a:chExt cx="2098766" cy="3265713"/>
          </a:xfrm>
        </p:grpSpPr>
        <p:sp>
          <p:nvSpPr>
            <p:cNvPr id="9" name="矩形 8"/>
            <p:cNvSpPr/>
            <p:nvPr/>
          </p:nvSpPr>
          <p:spPr>
            <a:xfrm>
              <a:off x="5974080" y="1480457"/>
              <a:ext cx="2098766" cy="79248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代码区（程序代码）</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0" name="矩形 9"/>
            <p:cNvSpPr/>
            <p:nvPr/>
          </p:nvSpPr>
          <p:spPr>
            <a:xfrm>
              <a:off x="5974080" y="2281646"/>
              <a:ext cx="2098766" cy="1123406"/>
            </a:xfrm>
            <a:prstGeom prst="rect">
              <a:avLst/>
            </a:prstGeom>
            <a:solidFill>
              <a:schemeClr val="accent4">
                <a:lumMod val="40000"/>
                <a:lumOff val="6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数据区</a:t>
              </a:r>
              <a:endPar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文字常量</a:t>
              </a:r>
              <a:endPar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全局变量</a:t>
              </a:r>
              <a:endPar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静态变量</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1" name="矩形 10"/>
            <p:cNvSpPr/>
            <p:nvPr/>
          </p:nvSpPr>
          <p:spPr>
            <a:xfrm>
              <a:off x="5974080" y="3413761"/>
              <a:ext cx="2098766" cy="661850"/>
            </a:xfrm>
            <a:prstGeom prst="rect">
              <a:avLst/>
            </a:prstGeom>
            <a:solidFill>
              <a:schemeClr val="accent6">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堆区（</a:t>
              </a:r>
              <a:r>
                <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heap</a:t>
              </a: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2" name="矩形 11"/>
            <p:cNvSpPr/>
            <p:nvPr/>
          </p:nvSpPr>
          <p:spPr>
            <a:xfrm>
              <a:off x="5974080" y="4084320"/>
              <a:ext cx="2098766" cy="661850"/>
            </a:xfrm>
            <a:prstGeom prst="rect">
              <a:avLst/>
            </a:prstGeom>
            <a:solidFill>
              <a:schemeClr val="accent5">
                <a:lumMod val="20000"/>
                <a:lumOff val="80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栈</a:t>
              </a: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区（</a:t>
              </a:r>
              <a:r>
                <a:rPr lang="en-US" altLang="zh-CN"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stack</a:t>
              </a:r>
              <a:r>
                <a:rPr lang="zh-CN" altLang="en-US"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a:t>
              </a:r>
              <a:endParaRPr lang="zh-CN" altLang="en-US"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grpSp>
    </p:spTree>
    <p:extLst>
      <p:ext uri="{BB962C8B-B14F-4D97-AF65-F5344CB8AC3E}">
        <p14:creationId xmlns:p14="http://schemas.microsoft.com/office/powerpoint/2010/main" val="627713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函数调用过程</a:t>
            </a:r>
            <a:endParaRPr lang="zh-CN" altLang="en-US" dirty="0"/>
          </a:p>
        </p:txBody>
      </p:sp>
      <p:sp>
        <p:nvSpPr>
          <p:cNvPr id="3" name="内容占位符 2"/>
          <p:cNvSpPr>
            <a:spLocks noGrp="1"/>
          </p:cNvSpPr>
          <p:nvPr>
            <p:ph idx="1"/>
          </p:nvPr>
        </p:nvSpPr>
        <p:spPr/>
        <p:txBody>
          <a:bodyPr/>
          <a:lstStyle/>
          <a:p>
            <a:r>
              <a:rPr lang="zh-CN" altLang="en-US" dirty="0" smtClean="0"/>
              <a:t>函数调用</a:t>
            </a:r>
            <a:endParaRPr lang="en-US" altLang="zh-CN" dirty="0" smtClean="0"/>
          </a:p>
          <a:p>
            <a:pPr lvl="1"/>
            <a:r>
              <a:rPr lang="zh-CN" altLang="en-US" dirty="0" smtClean="0"/>
              <a:t>返回地址最先入栈</a:t>
            </a:r>
            <a:endParaRPr lang="en-US" altLang="zh-CN" dirty="0" smtClean="0"/>
          </a:p>
          <a:p>
            <a:pPr lvl="1"/>
            <a:r>
              <a:rPr lang="zh-CN" altLang="en-US" dirty="0" smtClean="0"/>
              <a:t>各个参数入栈</a:t>
            </a:r>
            <a:endParaRPr lang="en-US" altLang="zh-CN" dirty="0" smtClean="0"/>
          </a:p>
          <a:p>
            <a:pPr lvl="1"/>
            <a:r>
              <a:rPr lang="zh-CN" altLang="en-US" dirty="0" smtClean="0"/>
              <a:t>函数的局部变量入栈</a:t>
            </a:r>
            <a:endParaRPr lang="en-US" altLang="zh-CN" dirty="0" smtClean="0"/>
          </a:p>
          <a:p>
            <a:pPr lvl="1"/>
            <a:r>
              <a:rPr lang="zh-CN" altLang="en-US" dirty="0" smtClean="0"/>
              <a:t>函数内部定义的静态变量不入栈</a:t>
            </a:r>
            <a:endParaRPr lang="en-US" altLang="zh-CN" dirty="0" smtClean="0"/>
          </a:p>
          <a:p>
            <a:endParaRPr lang="en-US" altLang="zh-CN" dirty="0"/>
          </a:p>
          <a:p>
            <a:r>
              <a:rPr lang="zh-CN" altLang="en-US" dirty="0" smtClean="0"/>
              <a:t>函数返回</a:t>
            </a:r>
            <a:endParaRPr lang="en-US" altLang="zh-CN" dirty="0" smtClean="0"/>
          </a:p>
          <a:p>
            <a:pPr lvl="1"/>
            <a:r>
              <a:rPr lang="zh-CN" altLang="en-US" dirty="0" smtClean="0"/>
              <a:t>以上数据逆序从栈中弹出</a:t>
            </a:r>
            <a:endParaRPr lang="en-US" altLang="zh-CN" dirty="0" smtClean="0"/>
          </a:p>
          <a:p>
            <a:pPr lvl="1"/>
            <a:r>
              <a:rPr lang="zh-CN" altLang="en-US" dirty="0"/>
              <a:t>跳</a:t>
            </a:r>
            <a:r>
              <a:rPr lang="zh-CN" altLang="en-US" dirty="0" smtClean="0"/>
              <a:t>转至返回地址</a:t>
            </a:r>
            <a:endParaRPr lang="zh-CN" altLang="en-US" dirty="0"/>
          </a:p>
        </p:txBody>
      </p:sp>
      <p:sp>
        <p:nvSpPr>
          <p:cNvPr id="4" name="日期占位符 3"/>
          <p:cNvSpPr>
            <a:spLocks noGrp="1"/>
          </p:cNvSpPr>
          <p:nvPr>
            <p:ph type="dt" sz="half" idx="10"/>
          </p:nvPr>
        </p:nvSpPr>
        <p:spPr/>
        <p:txBody>
          <a:bodyPr/>
          <a:lstStyle/>
          <a:p>
            <a:fld id="{D7D19A11-69A3-4850-99A4-CEC77194A0E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24</a:t>
            </a:fld>
            <a:endParaRPr lang="zh-CN" altLang="en-US"/>
          </a:p>
        </p:txBody>
      </p:sp>
    </p:spTree>
    <p:extLst>
      <p:ext uri="{BB962C8B-B14F-4D97-AF65-F5344CB8AC3E}">
        <p14:creationId xmlns:p14="http://schemas.microsoft.com/office/powerpoint/2010/main" val="3837254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栈与堆</a:t>
            </a:r>
            <a:endParaRPr lang="zh-CN" altLang="en-US" dirty="0"/>
          </a:p>
        </p:txBody>
      </p:sp>
      <p:sp>
        <p:nvSpPr>
          <p:cNvPr id="3" name="内容占位符 2"/>
          <p:cNvSpPr>
            <a:spLocks noGrp="1"/>
          </p:cNvSpPr>
          <p:nvPr>
            <p:ph idx="1"/>
          </p:nvPr>
        </p:nvSpPr>
        <p:spPr/>
        <p:txBody>
          <a:bodyPr/>
          <a:lstStyle/>
          <a:p>
            <a:r>
              <a:rPr lang="zh-CN" altLang="en-US" dirty="0" smtClean="0"/>
              <a:t>栈</a:t>
            </a:r>
            <a:endParaRPr lang="en-US" altLang="zh-CN" dirty="0" smtClean="0"/>
          </a:p>
          <a:p>
            <a:pPr lvl="1"/>
            <a:r>
              <a:rPr lang="zh-CN" altLang="en-US" dirty="0" smtClean="0"/>
              <a:t>大小固定，压栈和弹栈操作由编译器负责</a:t>
            </a:r>
            <a:endParaRPr lang="en-US" altLang="zh-CN" dirty="0" smtClean="0"/>
          </a:p>
          <a:p>
            <a:pPr lvl="1"/>
            <a:r>
              <a:rPr lang="zh-CN" altLang="en-US" dirty="0" smtClean="0"/>
              <a:t>栈空间一旦用完，系统将报错</a:t>
            </a:r>
            <a:endParaRPr lang="en-US" altLang="zh-CN" dirty="0" smtClean="0"/>
          </a:p>
          <a:p>
            <a:endParaRPr lang="en-US" altLang="zh-CN" dirty="0"/>
          </a:p>
          <a:p>
            <a:r>
              <a:rPr lang="zh-CN" altLang="en-US" dirty="0" smtClean="0"/>
              <a:t>堆</a:t>
            </a:r>
            <a:endParaRPr lang="en-US" altLang="zh-CN" dirty="0" smtClean="0"/>
          </a:p>
          <a:p>
            <a:pPr lvl="1"/>
            <a:r>
              <a:rPr lang="zh-CN" altLang="en-US" dirty="0" smtClean="0"/>
              <a:t>有一个初始大小，超出后，通过系统调用申请更多</a:t>
            </a:r>
            <a:endParaRPr lang="en-US" altLang="zh-CN" dirty="0" smtClean="0"/>
          </a:p>
          <a:p>
            <a:pPr lvl="1"/>
            <a:r>
              <a:rPr lang="zh-CN" altLang="en-US" dirty="0" smtClean="0"/>
              <a:t>地址空间可能不连续</a:t>
            </a:r>
            <a:endParaRPr lang="en-US" altLang="zh-CN" dirty="0" smtClean="0"/>
          </a:p>
          <a:p>
            <a:pPr lvl="1"/>
            <a:r>
              <a:rPr lang="en-US" altLang="zh-CN" dirty="0" smtClean="0"/>
              <a:t>C</a:t>
            </a:r>
            <a:r>
              <a:rPr lang="zh-CN" altLang="en-US" dirty="0" smtClean="0"/>
              <a:t>程序需要程序员显式管理堆空间，极易出现“内存泄露”</a:t>
            </a:r>
            <a:endParaRPr lang="zh-CN" altLang="en-US" dirty="0"/>
          </a:p>
        </p:txBody>
      </p:sp>
      <p:sp>
        <p:nvSpPr>
          <p:cNvPr id="4" name="日期占位符 3"/>
          <p:cNvSpPr>
            <a:spLocks noGrp="1"/>
          </p:cNvSpPr>
          <p:nvPr>
            <p:ph type="dt" sz="half" idx="10"/>
          </p:nvPr>
        </p:nvSpPr>
        <p:spPr/>
        <p:txBody>
          <a:bodyPr/>
          <a:lstStyle/>
          <a:p>
            <a:fld id="{D7D19A11-69A3-4850-99A4-CEC77194A0E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25</a:t>
            </a:fld>
            <a:endParaRPr lang="zh-CN" altLang="en-US"/>
          </a:p>
        </p:txBody>
      </p:sp>
    </p:spTree>
    <p:extLst>
      <p:ext uri="{BB962C8B-B14F-4D97-AF65-F5344CB8AC3E}">
        <p14:creationId xmlns:p14="http://schemas.microsoft.com/office/powerpoint/2010/main" val="2192554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smtClean="0">
                <a:solidFill>
                  <a:srgbClr val="FF3300"/>
                </a:solidFill>
              </a:rPr>
              <a:t>程序的并发执行</a:t>
            </a:r>
            <a:endParaRPr lang="en-US" altLang="zh-CN" dirty="0" smtClean="0">
              <a:solidFill>
                <a:srgbClr val="FF3300"/>
              </a:solidFill>
            </a:endParaRPr>
          </a:p>
          <a:p>
            <a:r>
              <a:rPr lang="zh-CN" altLang="en-US" dirty="0" smtClean="0">
                <a:solidFill>
                  <a:schemeClr val="bg1">
                    <a:lumMod val="65000"/>
                  </a:schemeClr>
                </a:solidFill>
              </a:rPr>
              <a:t>进程的基本概念</a:t>
            </a:r>
            <a:endParaRPr lang="en-US" altLang="zh-CN" dirty="0" smtClean="0">
              <a:solidFill>
                <a:schemeClr val="bg1">
                  <a:lumMod val="65000"/>
                </a:schemeClr>
              </a:solidFill>
            </a:endParaRPr>
          </a:p>
          <a:p>
            <a:r>
              <a:rPr lang="zh-CN" altLang="en-US" dirty="0" smtClean="0">
                <a:solidFill>
                  <a:schemeClr val="bg1">
                    <a:lumMod val="65000"/>
                  </a:schemeClr>
                </a:solidFill>
              </a:rPr>
              <a:t>进程状态转换</a:t>
            </a:r>
            <a:endParaRPr lang="en-US" altLang="zh-CN" dirty="0" smtClean="0">
              <a:solidFill>
                <a:schemeClr val="bg1">
                  <a:lumMod val="65000"/>
                </a:schemeClr>
              </a:solidFill>
            </a:endParaRPr>
          </a:p>
          <a:p>
            <a:r>
              <a:rPr lang="zh-CN" altLang="en-US" dirty="0" smtClean="0">
                <a:solidFill>
                  <a:schemeClr val="bg1">
                    <a:lumMod val="65000"/>
                  </a:schemeClr>
                </a:solidFill>
              </a:rPr>
              <a:t>进程在操作系统中的描述</a:t>
            </a:r>
            <a:endParaRPr lang="en-US" altLang="zh-CN" dirty="0" smtClean="0">
              <a:solidFill>
                <a:schemeClr val="bg1">
                  <a:lumMod val="65000"/>
                </a:schemeClr>
              </a:solidFill>
            </a:endParaRPr>
          </a:p>
          <a:p>
            <a:r>
              <a:rPr lang="zh-CN" altLang="en-US" dirty="0" smtClean="0">
                <a:solidFill>
                  <a:schemeClr val="bg1">
                    <a:lumMod val="65000"/>
                  </a:schemeClr>
                </a:solidFill>
              </a:rPr>
              <a:t>进程控制</a:t>
            </a:r>
            <a:endParaRPr lang="en-US" altLang="zh-CN" dirty="0" smtClean="0">
              <a:solidFill>
                <a:schemeClr val="bg1">
                  <a:lumMod val="65000"/>
                </a:schemeClr>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2563A785-F87B-4F2B-B80C-A537B1081764}"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26</a:t>
            </a:fld>
            <a:endParaRPr lang="zh-CN" altLang="en-US"/>
          </a:p>
        </p:txBody>
      </p:sp>
    </p:spTree>
    <p:extLst>
      <p:ext uri="{BB962C8B-B14F-4D97-AF65-F5344CB8AC3E}">
        <p14:creationId xmlns:p14="http://schemas.microsoft.com/office/powerpoint/2010/main" val="2662712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程序的“顺序”执行</a:t>
            </a:r>
            <a:endParaRPr lang="zh-CN" altLang="en-US" dirty="0"/>
          </a:p>
        </p:txBody>
      </p:sp>
      <p:sp>
        <p:nvSpPr>
          <p:cNvPr id="3" name="内容占位符 2"/>
          <p:cNvSpPr>
            <a:spLocks noGrp="1"/>
          </p:cNvSpPr>
          <p:nvPr>
            <p:ph idx="1"/>
          </p:nvPr>
        </p:nvSpPr>
        <p:spPr/>
        <p:txBody>
          <a:bodyPr/>
          <a:lstStyle/>
          <a:p>
            <a:r>
              <a:rPr lang="zh-CN" altLang="en-US" dirty="0"/>
              <a:t>什么是“</a:t>
            </a:r>
            <a:r>
              <a:rPr lang="zh-CN" altLang="en-US" dirty="0">
                <a:solidFill>
                  <a:srgbClr val="0000FF"/>
                </a:solidFill>
              </a:rPr>
              <a:t>程序</a:t>
            </a:r>
            <a:r>
              <a:rPr lang="zh-CN" altLang="en-US" dirty="0"/>
              <a:t>”？</a:t>
            </a:r>
            <a:endParaRPr lang="en-US" altLang="zh-CN" dirty="0"/>
          </a:p>
          <a:p>
            <a:pPr lvl="1"/>
            <a:r>
              <a:rPr lang="zh-CN" altLang="en-US" dirty="0"/>
              <a:t>完成所要求的功能时，所应采取的顺序步骤，是执行指令的有序集合</a:t>
            </a:r>
            <a:endParaRPr lang="en-US" altLang="zh-CN" dirty="0"/>
          </a:p>
          <a:p>
            <a:endParaRPr lang="en-US" altLang="zh-CN" dirty="0"/>
          </a:p>
          <a:p>
            <a:r>
              <a:rPr lang="zh-CN" altLang="en-US" dirty="0"/>
              <a:t>程序的“</a:t>
            </a:r>
            <a:r>
              <a:rPr lang="zh-CN" altLang="en-US" dirty="0">
                <a:solidFill>
                  <a:srgbClr val="0000FF"/>
                </a:solidFill>
              </a:rPr>
              <a:t>顺序执行</a:t>
            </a:r>
            <a:r>
              <a:rPr lang="zh-CN" altLang="en-US" dirty="0"/>
              <a:t>”</a:t>
            </a:r>
            <a:endParaRPr lang="en-US" altLang="zh-CN" dirty="0"/>
          </a:p>
          <a:p>
            <a:pPr lvl="1"/>
            <a:r>
              <a:rPr lang="zh-CN" altLang="en-US" dirty="0"/>
              <a:t>具有独立功能的程序</a:t>
            </a:r>
            <a:r>
              <a:rPr lang="zh-CN" altLang="en-US" dirty="0">
                <a:solidFill>
                  <a:srgbClr val="FF0000"/>
                </a:solidFill>
              </a:rPr>
              <a:t>独占</a:t>
            </a:r>
            <a:r>
              <a:rPr lang="en-US" altLang="zh-CN" dirty="0">
                <a:solidFill>
                  <a:srgbClr val="FF0000"/>
                </a:solidFill>
              </a:rPr>
              <a:t>CPU</a:t>
            </a:r>
            <a:r>
              <a:rPr lang="zh-CN" altLang="en-US" dirty="0"/>
              <a:t>直至得到最终结果的过程</a:t>
            </a:r>
            <a:endParaRPr lang="en-US" altLang="zh-CN" dirty="0"/>
          </a:p>
          <a:p>
            <a:pPr lvl="1"/>
            <a:r>
              <a:rPr lang="zh-CN" altLang="en-US" dirty="0"/>
              <a:t>这里，“顺序”不是指程序内部指令间的关系，而是指</a:t>
            </a:r>
            <a:r>
              <a:rPr lang="zh-CN" altLang="en-US" dirty="0">
                <a:solidFill>
                  <a:srgbClr val="FF0000"/>
                </a:solidFill>
              </a:rPr>
              <a:t>程序与程序</a:t>
            </a:r>
            <a:r>
              <a:rPr lang="zh-CN" altLang="en-US" dirty="0"/>
              <a:t>之间的关系</a:t>
            </a:r>
          </a:p>
          <a:p>
            <a:endParaRPr lang="zh-CN" altLang="en-US" dirty="0"/>
          </a:p>
        </p:txBody>
      </p:sp>
      <p:sp>
        <p:nvSpPr>
          <p:cNvPr id="4" name="日期占位符 3"/>
          <p:cNvSpPr>
            <a:spLocks noGrp="1"/>
          </p:cNvSpPr>
          <p:nvPr>
            <p:ph type="dt" sz="half" idx="10"/>
          </p:nvPr>
        </p:nvSpPr>
        <p:spPr/>
        <p:txBody>
          <a:bodyPr/>
          <a:lstStyle/>
          <a:p>
            <a:fld id="{24586C88-F9A7-4AB8-98B4-366D5CC74014}"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27</a:t>
            </a:fld>
            <a:endParaRPr lang="zh-CN" altLang="en-US"/>
          </a:p>
        </p:txBody>
      </p:sp>
    </p:spTree>
    <p:extLst>
      <p:ext uri="{BB962C8B-B14F-4D97-AF65-F5344CB8AC3E}">
        <p14:creationId xmlns:p14="http://schemas.microsoft.com/office/powerpoint/2010/main" val="2573066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程序的“顺序”执行</a:t>
            </a:r>
          </a:p>
        </p:txBody>
      </p:sp>
      <p:sp>
        <p:nvSpPr>
          <p:cNvPr id="3" name="内容占位符 2"/>
          <p:cNvSpPr>
            <a:spLocks noGrp="1"/>
          </p:cNvSpPr>
          <p:nvPr>
            <p:ph idx="1"/>
          </p:nvPr>
        </p:nvSpPr>
        <p:spPr/>
        <p:txBody>
          <a:bodyPr>
            <a:normAutofit/>
          </a:bodyPr>
          <a:lstStyle/>
          <a:p>
            <a:r>
              <a:rPr lang="zh-CN" altLang="en-US" dirty="0"/>
              <a:t>顺序执行的特点</a:t>
            </a:r>
            <a:endParaRPr lang="en-US" altLang="zh-CN" dirty="0"/>
          </a:p>
          <a:p>
            <a:pPr lvl="1"/>
            <a:endParaRPr lang="en-US" altLang="zh-CN" dirty="0"/>
          </a:p>
          <a:p>
            <a:pPr lvl="1"/>
            <a:r>
              <a:rPr lang="zh-CN" altLang="en-US" b="1" dirty="0">
                <a:solidFill>
                  <a:srgbClr val="0000FF"/>
                </a:solidFill>
              </a:rPr>
              <a:t>顺序性</a:t>
            </a:r>
            <a:r>
              <a:rPr lang="zh-CN" altLang="en-US" dirty="0"/>
              <a:t>：按照程序结构所指定的次序（可能有分支与循环）</a:t>
            </a:r>
            <a:endParaRPr lang="en-US" altLang="zh-CN" dirty="0"/>
          </a:p>
          <a:p>
            <a:pPr lvl="1"/>
            <a:endParaRPr lang="en-US" altLang="zh-CN" dirty="0"/>
          </a:p>
          <a:p>
            <a:pPr lvl="1"/>
            <a:r>
              <a:rPr lang="zh-CN" altLang="en-US" b="1" dirty="0">
                <a:solidFill>
                  <a:srgbClr val="0000FF"/>
                </a:solidFill>
              </a:rPr>
              <a:t>封闭性</a:t>
            </a:r>
            <a:r>
              <a:rPr lang="zh-CN" altLang="en-US" dirty="0"/>
              <a:t>：独占全部资源（</a:t>
            </a:r>
            <a:r>
              <a:rPr lang="en-US" altLang="zh-CN" dirty="0"/>
              <a:t>CPU</a:t>
            </a:r>
            <a:r>
              <a:rPr lang="zh-CN" altLang="en-US" dirty="0"/>
              <a:t>，内存，外设），计算机的状态只由该程序的控制逻辑所决定</a:t>
            </a:r>
            <a:endParaRPr lang="en-US" altLang="zh-CN" dirty="0"/>
          </a:p>
          <a:p>
            <a:pPr lvl="1"/>
            <a:endParaRPr lang="en-US" altLang="zh-CN" dirty="0"/>
          </a:p>
          <a:p>
            <a:pPr lvl="1"/>
            <a:r>
              <a:rPr lang="zh-CN" altLang="en-US" b="1" dirty="0">
                <a:solidFill>
                  <a:srgbClr val="0000FF"/>
                </a:solidFill>
              </a:rPr>
              <a:t>可再现性</a:t>
            </a:r>
            <a:r>
              <a:rPr lang="zh-CN" altLang="en-US" dirty="0"/>
              <a:t>：初始条件相同则逻辑结果相同</a:t>
            </a:r>
            <a:endParaRPr lang="en-US" altLang="zh-CN" dirty="0"/>
          </a:p>
          <a:p>
            <a:pPr marL="457200" lvl="1" indent="0">
              <a:buNone/>
            </a:pPr>
            <a:endParaRPr lang="en-US" altLang="zh-CN" dirty="0"/>
          </a:p>
          <a:p>
            <a:pPr lvl="1"/>
            <a:r>
              <a:rPr lang="zh-CN" altLang="en-US" dirty="0"/>
              <a:t>主要用于早期的单道批处理</a:t>
            </a:r>
            <a:r>
              <a:rPr lang="zh-CN" altLang="en-US" dirty="0" smtClean="0"/>
              <a:t>系统</a:t>
            </a:r>
            <a:endParaRPr lang="en-US" altLang="zh-CN" dirty="0"/>
          </a:p>
        </p:txBody>
      </p:sp>
      <p:sp>
        <p:nvSpPr>
          <p:cNvPr id="4" name="日期占位符 3"/>
          <p:cNvSpPr>
            <a:spLocks noGrp="1"/>
          </p:cNvSpPr>
          <p:nvPr>
            <p:ph type="dt" sz="half" idx="10"/>
          </p:nvPr>
        </p:nvSpPr>
        <p:spPr/>
        <p:txBody>
          <a:bodyPr/>
          <a:lstStyle/>
          <a:p>
            <a:fld id="{CFD79D6E-1214-4A9C-99F0-F1028FA5CD5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28</a:t>
            </a:fld>
            <a:endParaRPr lang="zh-CN" altLang="en-US"/>
          </a:p>
        </p:txBody>
      </p:sp>
    </p:spTree>
    <p:extLst>
      <p:ext uri="{BB962C8B-B14F-4D97-AF65-F5344CB8AC3E}">
        <p14:creationId xmlns:p14="http://schemas.microsoft.com/office/powerpoint/2010/main" val="1690698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程序的“顺序”执行</a:t>
            </a:r>
          </a:p>
        </p:txBody>
      </p:sp>
      <p:sp>
        <p:nvSpPr>
          <p:cNvPr id="3" name="内容占位符 2"/>
          <p:cNvSpPr>
            <a:spLocks noGrp="1"/>
          </p:cNvSpPr>
          <p:nvPr>
            <p:ph idx="1"/>
          </p:nvPr>
        </p:nvSpPr>
        <p:spPr/>
        <p:txBody>
          <a:bodyPr/>
          <a:lstStyle/>
          <a:p>
            <a:r>
              <a:rPr lang="zh-CN" altLang="en-US" dirty="0"/>
              <a:t>顺序执行的</a:t>
            </a:r>
            <a:r>
              <a:rPr lang="zh-CN" altLang="en-US" dirty="0" smtClean="0"/>
              <a:t>问题：系统角度</a:t>
            </a:r>
            <a:endParaRPr lang="en-US" altLang="zh-CN" dirty="0"/>
          </a:p>
          <a:p>
            <a:pPr lvl="1"/>
            <a:r>
              <a:rPr lang="zh-CN" altLang="en-US" dirty="0"/>
              <a:t>程序的执行，不仅仅需要</a:t>
            </a:r>
            <a:r>
              <a:rPr lang="en-US" altLang="zh-CN" dirty="0"/>
              <a:t>CPU</a:t>
            </a:r>
            <a:r>
              <a:rPr lang="zh-CN" altLang="en-US" dirty="0"/>
              <a:t>，还需要各种外设</a:t>
            </a:r>
            <a:endParaRPr lang="en-US" altLang="zh-CN" dirty="0"/>
          </a:p>
          <a:p>
            <a:pPr lvl="1"/>
            <a:r>
              <a:rPr lang="zh-CN" altLang="en-US" dirty="0">
                <a:solidFill>
                  <a:srgbClr val="FF0000"/>
                </a:solidFill>
              </a:rPr>
              <a:t>资源使用率</a:t>
            </a:r>
            <a:r>
              <a:rPr lang="zh-CN" altLang="en-US" dirty="0" smtClean="0">
                <a:solidFill>
                  <a:srgbClr val="FF0000"/>
                </a:solidFill>
              </a:rPr>
              <a:t>低下</a:t>
            </a:r>
            <a:endParaRPr lang="zh-CN" altLang="en-US" dirty="0">
              <a:solidFill>
                <a:srgbClr val="FF0000"/>
              </a:solidFill>
            </a:endParaRPr>
          </a:p>
        </p:txBody>
      </p:sp>
      <p:sp>
        <p:nvSpPr>
          <p:cNvPr id="4" name="日期占位符 3"/>
          <p:cNvSpPr>
            <a:spLocks noGrp="1"/>
          </p:cNvSpPr>
          <p:nvPr>
            <p:ph type="dt" sz="half" idx="10"/>
          </p:nvPr>
        </p:nvSpPr>
        <p:spPr/>
        <p:txBody>
          <a:bodyPr/>
          <a:lstStyle/>
          <a:p>
            <a:fld id="{061DBDC2-6AE4-4A3D-8558-01125809C062}"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29</a:t>
            </a:fld>
            <a:endParaRPr lang="zh-CN" altLang="en-US"/>
          </a:p>
        </p:txBody>
      </p:sp>
      <p:grpSp>
        <p:nvGrpSpPr>
          <p:cNvPr id="7" name="组合 6"/>
          <p:cNvGrpSpPr/>
          <p:nvPr/>
        </p:nvGrpSpPr>
        <p:grpSpPr>
          <a:xfrm>
            <a:off x="685511" y="3363965"/>
            <a:ext cx="7999413" cy="1961037"/>
            <a:chOff x="749102" y="2806427"/>
            <a:chExt cx="7999413" cy="1961037"/>
          </a:xfrm>
        </p:grpSpPr>
        <p:grpSp>
          <p:nvGrpSpPr>
            <p:cNvPr id="8" name="Group 300"/>
            <p:cNvGrpSpPr>
              <a:grpSpLocks/>
            </p:cNvGrpSpPr>
            <p:nvPr/>
          </p:nvGrpSpPr>
          <p:grpSpPr bwMode="auto">
            <a:xfrm>
              <a:off x="749102" y="2852938"/>
              <a:ext cx="7999413" cy="1914526"/>
              <a:chOff x="653" y="1680"/>
              <a:chExt cx="5039" cy="1206"/>
            </a:xfrm>
          </p:grpSpPr>
          <p:sp>
            <p:nvSpPr>
              <p:cNvPr id="42" name="Text Box 224"/>
              <p:cNvSpPr txBox="1">
                <a:spLocks noChangeArrowheads="1"/>
              </p:cNvSpPr>
              <p:nvPr/>
            </p:nvSpPr>
            <p:spPr bwMode="auto">
              <a:xfrm>
                <a:off x="2054" y="2653"/>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latin typeface="楷体" panose="02010609060101010101" pitchFamily="49" charset="-122"/>
                  <a:ea typeface="楷体" panose="02010609060101010101" pitchFamily="49" charset="-122"/>
                  <a:cs typeface="华文黑体" panose="02010600040101010101" pitchFamily="2" charset="-122"/>
                </a:endParaRPr>
              </a:p>
            </p:txBody>
          </p:sp>
          <p:sp>
            <p:nvSpPr>
              <p:cNvPr id="43" name="Line 242"/>
              <p:cNvSpPr>
                <a:spLocks noChangeShapeType="1"/>
              </p:cNvSpPr>
              <p:nvPr/>
            </p:nvSpPr>
            <p:spPr bwMode="auto">
              <a:xfrm>
                <a:off x="1296" y="2784"/>
                <a:ext cx="3744"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44" name="Line 262"/>
              <p:cNvSpPr>
                <a:spLocks noChangeShapeType="1"/>
              </p:cNvSpPr>
              <p:nvPr/>
            </p:nvSpPr>
            <p:spPr bwMode="auto">
              <a:xfrm>
                <a:off x="1872"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45" name="Line 263"/>
              <p:cNvSpPr>
                <a:spLocks noChangeShapeType="1"/>
              </p:cNvSpPr>
              <p:nvPr/>
            </p:nvSpPr>
            <p:spPr bwMode="auto">
              <a:xfrm>
                <a:off x="2064"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46" name="Line 264"/>
              <p:cNvSpPr>
                <a:spLocks noChangeShapeType="1"/>
              </p:cNvSpPr>
              <p:nvPr/>
            </p:nvSpPr>
            <p:spPr bwMode="auto">
              <a:xfrm>
                <a:off x="2736"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47" name="Line 265"/>
              <p:cNvSpPr>
                <a:spLocks noChangeShapeType="1"/>
              </p:cNvSpPr>
              <p:nvPr/>
            </p:nvSpPr>
            <p:spPr bwMode="auto">
              <a:xfrm>
                <a:off x="2880"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48" name="Line 266"/>
              <p:cNvSpPr>
                <a:spLocks noChangeShapeType="1"/>
              </p:cNvSpPr>
              <p:nvPr/>
            </p:nvSpPr>
            <p:spPr bwMode="auto">
              <a:xfrm>
                <a:off x="3504"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49" name="Line 267"/>
              <p:cNvSpPr>
                <a:spLocks noChangeShapeType="1"/>
              </p:cNvSpPr>
              <p:nvPr/>
            </p:nvSpPr>
            <p:spPr bwMode="auto">
              <a:xfrm>
                <a:off x="3696"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50" name="Line 268"/>
              <p:cNvSpPr>
                <a:spLocks noChangeShapeType="1"/>
              </p:cNvSpPr>
              <p:nvPr/>
            </p:nvSpPr>
            <p:spPr bwMode="auto">
              <a:xfrm>
                <a:off x="3984"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51" name="Line 269"/>
              <p:cNvSpPr>
                <a:spLocks noChangeShapeType="1"/>
              </p:cNvSpPr>
              <p:nvPr/>
            </p:nvSpPr>
            <p:spPr bwMode="auto">
              <a:xfrm>
                <a:off x="4200"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52" name="Line 270"/>
              <p:cNvSpPr>
                <a:spLocks noChangeShapeType="1"/>
              </p:cNvSpPr>
              <p:nvPr/>
            </p:nvSpPr>
            <p:spPr bwMode="auto">
              <a:xfrm>
                <a:off x="4800"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cs typeface="华文黑体" panose="02010600040101010101" pitchFamily="2" charset="-122"/>
                </a:endParaRPr>
              </a:p>
            </p:txBody>
          </p:sp>
          <p:sp>
            <p:nvSpPr>
              <p:cNvPr id="53" name="Text Box 271"/>
              <p:cNvSpPr txBox="1">
                <a:spLocks noChangeArrowheads="1"/>
              </p:cNvSpPr>
              <p:nvPr/>
            </p:nvSpPr>
            <p:spPr bwMode="auto">
              <a:xfrm>
                <a:off x="5116" y="2640"/>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楷体" panose="02010609060101010101" pitchFamily="49" charset="-122"/>
                    <a:ea typeface="楷体" panose="02010609060101010101" pitchFamily="49" charset="-122"/>
                    <a:cs typeface="华文黑体" panose="02010600040101010101" pitchFamily="2" charset="-122"/>
                  </a:rPr>
                  <a:t>时间</a:t>
                </a:r>
                <a:r>
                  <a:rPr lang="en-US" altLang="zh-CN" b="1" dirty="0">
                    <a:latin typeface="楷体" panose="02010609060101010101" pitchFamily="49" charset="-122"/>
                    <a:ea typeface="楷体" panose="02010609060101010101" pitchFamily="49" charset="-122"/>
                    <a:cs typeface="华文黑体" panose="02010600040101010101" pitchFamily="2" charset="-122"/>
                  </a:rPr>
                  <a:t>t</a:t>
                </a:r>
              </a:p>
            </p:txBody>
          </p:sp>
          <p:sp>
            <p:nvSpPr>
              <p:cNvPr id="54" name="Rectangle 297"/>
              <p:cNvSpPr>
                <a:spLocks noChangeArrowheads="1"/>
              </p:cNvSpPr>
              <p:nvPr/>
            </p:nvSpPr>
            <p:spPr bwMode="auto">
              <a:xfrm>
                <a:off x="653" y="1680"/>
                <a:ext cx="775"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pPr>
                <a:r>
                  <a:rPr lang="zh-CN" altLang="en-US" b="1" dirty="0">
                    <a:solidFill>
                      <a:srgbClr val="FF3300"/>
                    </a:solidFill>
                    <a:latin typeface="楷体" panose="02010609060101010101" pitchFamily="49" charset="-122"/>
                    <a:ea typeface="楷体" panose="02010609060101010101" pitchFamily="49" charset="-122"/>
                    <a:cs typeface="华文黑体" panose="02010600040101010101" pitchFamily="2" charset="-122"/>
                  </a:rPr>
                  <a:t>用户程序</a:t>
                </a:r>
              </a:p>
              <a:p>
                <a:pPr marL="342900" indent="-342900">
                  <a:lnSpc>
                    <a:spcPct val="120000"/>
                  </a:lnSpc>
                  <a:spcBef>
                    <a:spcPct val="20000"/>
                  </a:spcBef>
                </a:pPr>
                <a:r>
                  <a:rPr lang="zh-CN" altLang="en-US" b="1" dirty="0">
                    <a:solidFill>
                      <a:schemeClr val="accent2"/>
                    </a:solidFill>
                    <a:latin typeface="楷体" panose="02010609060101010101" pitchFamily="49" charset="-122"/>
                    <a:ea typeface="楷体" panose="02010609060101010101" pitchFamily="49" charset="-122"/>
                    <a:cs typeface="华文黑体" panose="02010600040101010101" pitchFamily="2" charset="-122"/>
                  </a:rPr>
                  <a:t>监督程序</a:t>
                </a:r>
              </a:p>
              <a:p>
                <a:pPr marL="342900" indent="-342900">
                  <a:lnSpc>
                    <a:spcPct val="120000"/>
                  </a:lnSpc>
                  <a:spcBef>
                    <a:spcPct val="20000"/>
                  </a:spcBef>
                </a:pPr>
                <a:r>
                  <a:rPr lang="zh-CN" altLang="en-US" b="1" dirty="0">
                    <a:solidFill>
                      <a:srgbClr val="339933"/>
                    </a:solidFill>
                    <a:latin typeface="楷体" panose="02010609060101010101" pitchFamily="49" charset="-122"/>
                    <a:ea typeface="楷体" panose="02010609060101010101" pitchFamily="49" charset="-122"/>
                    <a:cs typeface="华文黑体" panose="02010600040101010101" pitchFamily="2" charset="-122"/>
                  </a:rPr>
                  <a:t>磁盘设备</a:t>
                </a:r>
              </a:p>
              <a:p>
                <a:pPr marL="342900" indent="-342900">
                  <a:lnSpc>
                    <a:spcPct val="120000"/>
                  </a:lnSpc>
                  <a:spcBef>
                    <a:spcPct val="20000"/>
                  </a:spcBef>
                </a:pPr>
                <a:r>
                  <a:rPr lang="zh-CN" altLang="en-US" b="1" dirty="0">
                    <a:latin typeface="楷体" panose="02010609060101010101" pitchFamily="49" charset="-122"/>
                    <a:ea typeface="楷体" panose="02010609060101010101" pitchFamily="49" charset="-122"/>
                    <a:cs typeface="华文黑体" panose="02010600040101010101" pitchFamily="2" charset="-122"/>
                  </a:rPr>
                  <a:t>磁带设备</a:t>
                </a:r>
              </a:p>
              <a:p>
                <a:pPr marL="342900" indent="-342900">
                  <a:lnSpc>
                    <a:spcPct val="90000"/>
                  </a:lnSpc>
                  <a:spcBef>
                    <a:spcPct val="20000"/>
                  </a:spcBef>
                </a:pPr>
                <a:endParaRPr lang="zh-CN" altLang="en-US" b="1" dirty="0">
                  <a:latin typeface="楷体" panose="02010609060101010101" pitchFamily="49" charset="-122"/>
                  <a:ea typeface="楷体" panose="02010609060101010101" pitchFamily="49" charset="-122"/>
                  <a:cs typeface="华文黑体" panose="02010600040101010101" pitchFamily="2" charset="-122"/>
                </a:endParaRPr>
              </a:p>
            </p:txBody>
          </p:sp>
        </p:grpSp>
        <p:grpSp>
          <p:nvGrpSpPr>
            <p:cNvPr id="9" name="Group 301"/>
            <p:cNvGrpSpPr>
              <a:grpSpLocks/>
            </p:cNvGrpSpPr>
            <p:nvPr/>
          </p:nvGrpSpPr>
          <p:grpSpPr bwMode="auto">
            <a:xfrm>
              <a:off x="1922264" y="2806427"/>
              <a:ext cx="6705600" cy="1600200"/>
              <a:chOff x="1392" y="1632"/>
              <a:chExt cx="4224" cy="1008"/>
            </a:xfrm>
          </p:grpSpPr>
          <p:sp>
            <p:nvSpPr>
              <p:cNvPr id="10" name="Text Box 274"/>
              <p:cNvSpPr txBox="1">
                <a:spLocks noChangeArrowheads="1"/>
              </p:cNvSpPr>
              <p:nvPr/>
            </p:nvSpPr>
            <p:spPr bwMode="auto">
              <a:xfrm>
                <a:off x="4992" y="182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楷体" panose="02010609060101010101" pitchFamily="49" charset="-122"/>
                    <a:ea typeface="楷体" panose="02010609060101010101" pitchFamily="49" charset="-122"/>
                    <a:cs typeface="华文黑体" panose="02010600040101010101" pitchFamily="2" charset="-122"/>
                  </a:rPr>
                  <a:t>CPU</a:t>
                </a:r>
              </a:p>
            </p:txBody>
          </p:sp>
          <p:sp>
            <p:nvSpPr>
              <p:cNvPr id="11" name="Text Box 275"/>
              <p:cNvSpPr txBox="1">
                <a:spLocks noChangeArrowheads="1"/>
              </p:cNvSpPr>
              <p:nvPr/>
            </p:nvSpPr>
            <p:spPr bwMode="auto">
              <a:xfrm>
                <a:off x="4992" y="230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dirty="0">
                    <a:latin typeface="楷体" panose="02010609060101010101" pitchFamily="49" charset="-122"/>
                    <a:ea typeface="楷体" panose="02010609060101010101" pitchFamily="49" charset="-122"/>
                    <a:cs typeface="华文黑体" panose="02010600040101010101" pitchFamily="2" charset="-122"/>
                  </a:rPr>
                  <a:t>外设</a:t>
                </a:r>
              </a:p>
            </p:txBody>
          </p:sp>
          <p:grpSp>
            <p:nvGrpSpPr>
              <p:cNvPr id="12" name="Group 298"/>
              <p:cNvGrpSpPr>
                <a:grpSpLocks/>
              </p:cNvGrpSpPr>
              <p:nvPr/>
            </p:nvGrpSpPr>
            <p:grpSpPr bwMode="auto">
              <a:xfrm>
                <a:off x="1392" y="1632"/>
                <a:ext cx="3888" cy="1008"/>
                <a:chOff x="1392" y="1632"/>
                <a:chExt cx="3888" cy="1008"/>
              </a:xfrm>
            </p:grpSpPr>
            <p:sp>
              <p:nvSpPr>
                <p:cNvPr id="13" name="Text Box 151"/>
                <p:cNvSpPr txBox="1">
                  <a:spLocks noChangeArrowheads="1"/>
                </p:cNvSpPr>
                <p:nvPr/>
              </p:nvSpPr>
              <p:spPr bwMode="auto">
                <a:xfrm>
                  <a:off x="1478" y="1693"/>
                  <a:ext cx="380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14" name="Line 225"/>
                <p:cNvSpPr>
                  <a:spLocks noChangeShapeType="1"/>
                </p:cNvSpPr>
                <p:nvPr/>
              </p:nvSpPr>
              <p:spPr bwMode="auto">
                <a:xfrm>
                  <a:off x="1392" y="1824"/>
                  <a:ext cx="48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15" name="Line 226"/>
                <p:cNvSpPr>
                  <a:spLocks noChangeShapeType="1"/>
                </p:cNvSpPr>
                <p:nvPr/>
              </p:nvSpPr>
              <p:spPr bwMode="auto">
                <a:xfrm>
                  <a:off x="1872"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16" name="Line 227"/>
                <p:cNvSpPr>
                  <a:spLocks noChangeShapeType="1"/>
                </p:cNvSpPr>
                <p:nvPr/>
              </p:nvSpPr>
              <p:spPr bwMode="auto">
                <a:xfrm>
                  <a:off x="1872" y="2016"/>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17" name="Line 228"/>
                <p:cNvSpPr>
                  <a:spLocks noChangeShapeType="1"/>
                </p:cNvSpPr>
                <p:nvPr/>
              </p:nvSpPr>
              <p:spPr bwMode="auto">
                <a:xfrm>
                  <a:off x="2064" y="2016"/>
                  <a:ext cx="0" cy="62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18" name="Line 229"/>
                <p:cNvSpPr>
                  <a:spLocks noChangeShapeType="1"/>
                </p:cNvSpPr>
                <p:nvPr/>
              </p:nvSpPr>
              <p:spPr bwMode="auto">
                <a:xfrm>
                  <a:off x="2064" y="264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19" name="Line 230"/>
                <p:cNvSpPr>
                  <a:spLocks noChangeShapeType="1"/>
                </p:cNvSpPr>
                <p:nvPr/>
              </p:nvSpPr>
              <p:spPr bwMode="auto">
                <a:xfrm flipV="1">
                  <a:off x="2736" y="2016"/>
                  <a:ext cx="0" cy="62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0" name="Line 231"/>
                <p:cNvSpPr>
                  <a:spLocks noChangeShapeType="1"/>
                </p:cNvSpPr>
                <p:nvPr/>
              </p:nvSpPr>
              <p:spPr bwMode="auto">
                <a:xfrm>
                  <a:off x="2736" y="2016"/>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1" name="Line 232"/>
                <p:cNvSpPr>
                  <a:spLocks noChangeShapeType="1"/>
                </p:cNvSpPr>
                <p:nvPr/>
              </p:nvSpPr>
              <p:spPr bwMode="auto">
                <a:xfrm flipV="1">
                  <a:off x="2880"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2" name="Line 233"/>
                <p:cNvSpPr>
                  <a:spLocks noChangeShapeType="1"/>
                </p:cNvSpPr>
                <p:nvPr/>
              </p:nvSpPr>
              <p:spPr bwMode="auto">
                <a:xfrm>
                  <a:off x="2880" y="1824"/>
                  <a:ext cx="62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3" name="Line 234"/>
                <p:cNvSpPr>
                  <a:spLocks noChangeShapeType="1"/>
                </p:cNvSpPr>
                <p:nvPr/>
              </p:nvSpPr>
              <p:spPr bwMode="auto">
                <a:xfrm>
                  <a:off x="3504"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4" name="Line 235"/>
                <p:cNvSpPr>
                  <a:spLocks noChangeShapeType="1"/>
                </p:cNvSpPr>
                <p:nvPr/>
              </p:nvSpPr>
              <p:spPr bwMode="auto">
                <a:xfrm>
                  <a:off x="3504" y="2016"/>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5" name="Line 236"/>
                <p:cNvSpPr>
                  <a:spLocks noChangeShapeType="1"/>
                </p:cNvSpPr>
                <p:nvPr/>
              </p:nvSpPr>
              <p:spPr bwMode="auto">
                <a:xfrm>
                  <a:off x="3696" y="2016"/>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6" name="Line 237"/>
                <p:cNvSpPr>
                  <a:spLocks noChangeShapeType="1"/>
                </p:cNvSpPr>
                <p:nvPr/>
              </p:nvSpPr>
              <p:spPr bwMode="auto">
                <a:xfrm>
                  <a:off x="3696" y="2304"/>
                  <a:ext cx="288" cy="0"/>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7" name="Line 238"/>
                <p:cNvSpPr>
                  <a:spLocks noChangeShapeType="1"/>
                </p:cNvSpPr>
                <p:nvPr/>
              </p:nvSpPr>
              <p:spPr bwMode="auto">
                <a:xfrm>
                  <a:off x="3984" y="2016"/>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8" name="Line 239"/>
                <p:cNvSpPr>
                  <a:spLocks noChangeShapeType="1"/>
                </p:cNvSpPr>
                <p:nvPr/>
              </p:nvSpPr>
              <p:spPr bwMode="auto">
                <a:xfrm>
                  <a:off x="3984" y="2016"/>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29" name="Line 240"/>
                <p:cNvSpPr>
                  <a:spLocks noChangeShapeType="1"/>
                </p:cNvSpPr>
                <p:nvPr/>
              </p:nvSpPr>
              <p:spPr bwMode="auto">
                <a:xfrm>
                  <a:off x="4176"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30" name="Line 241"/>
                <p:cNvSpPr>
                  <a:spLocks noChangeShapeType="1"/>
                </p:cNvSpPr>
                <p:nvPr/>
              </p:nvSpPr>
              <p:spPr bwMode="auto">
                <a:xfrm>
                  <a:off x="4176" y="1824"/>
                  <a:ext cx="62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31" name="AutoShape 272"/>
                <p:cNvSpPr>
                  <a:spLocks/>
                </p:cNvSpPr>
                <p:nvPr/>
              </p:nvSpPr>
              <p:spPr bwMode="auto">
                <a:xfrm>
                  <a:off x="4896" y="1824"/>
                  <a:ext cx="48" cy="240"/>
                </a:xfrm>
                <a:prstGeom prst="righ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32" name="AutoShape 273"/>
                <p:cNvSpPr>
                  <a:spLocks/>
                </p:cNvSpPr>
                <p:nvPr/>
              </p:nvSpPr>
              <p:spPr bwMode="auto">
                <a:xfrm>
                  <a:off x="4896" y="2304"/>
                  <a:ext cx="48" cy="336"/>
                </a:xfrm>
                <a:prstGeom prst="rightBrace">
                  <a:avLst>
                    <a:gd name="adj1" fmla="val 5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楷体" panose="02010609060101010101" pitchFamily="49" charset="-122"/>
                    <a:ea typeface="楷体" panose="02010609060101010101" pitchFamily="49" charset="-122"/>
                    <a:cs typeface="华文黑体" panose="02010600040101010101" pitchFamily="2" charset="-122"/>
                  </a:endParaRPr>
                </a:p>
              </p:txBody>
            </p:sp>
            <p:sp>
              <p:nvSpPr>
                <p:cNvPr id="33" name="Text Box 280"/>
                <p:cNvSpPr txBox="1">
                  <a:spLocks noChangeArrowheads="1"/>
                </p:cNvSpPr>
                <p:nvPr/>
              </p:nvSpPr>
              <p:spPr bwMode="auto">
                <a:xfrm>
                  <a:off x="1392" y="1632"/>
                  <a:ext cx="816"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请求带输入</a:t>
                  </a:r>
                </a:p>
              </p:txBody>
            </p:sp>
            <p:sp>
              <p:nvSpPr>
                <p:cNvPr id="34" name="Text Box 281"/>
                <p:cNvSpPr txBox="1">
                  <a:spLocks noChangeArrowheads="1"/>
                </p:cNvSpPr>
                <p:nvPr/>
              </p:nvSpPr>
              <p:spPr bwMode="auto">
                <a:xfrm>
                  <a:off x="1906" y="1861"/>
                  <a:ext cx="52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启动带</a:t>
                  </a:r>
                </a:p>
              </p:txBody>
            </p:sp>
            <p:sp>
              <p:nvSpPr>
                <p:cNvPr id="35" name="Text Box 282"/>
                <p:cNvSpPr txBox="1">
                  <a:spLocks noChangeArrowheads="1"/>
                </p:cNvSpPr>
                <p:nvPr/>
              </p:nvSpPr>
              <p:spPr bwMode="auto">
                <a:xfrm>
                  <a:off x="2059" y="2472"/>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磁带输入</a:t>
                  </a:r>
                </a:p>
              </p:txBody>
            </p:sp>
            <p:sp>
              <p:nvSpPr>
                <p:cNvPr id="36" name="Text Box 283"/>
                <p:cNvSpPr txBox="1">
                  <a:spLocks noChangeArrowheads="1"/>
                </p:cNvSpPr>
                <p:nvPr/>
              </p:nvSpPr>
              <p:spPr bwMode="auto">
                <a:xfrm>
                  <a:off x="2752" y="2245"/>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结束中断</a:t>
                  </a:r>
                </a:p>
              </p:txBody>
            </p:sp>
            <p:sp>
              <p:nvSpPr>
                <p:cNvPr id="37" name="Text Box 284"/>
                <p:cNvSpPr txBox="1">
                  <a:spLocks noChangeArrowheads="1"/>
                </p:cNvSpPr>
                <p:nvPr/>
              </p:nvSpPr>
              <p:spPr bwMode="auto">
                <a:xfrm>
                  <a:off x="2731" y="1861"/>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中断处理</a:t>
                  </a:r>
                </a:p>
              </p:txBody>
            </p:sp>
            <p:sp>
              <p:nvSpPr>
                <p:cNvPr id="38" name="Text Box 285"/>
                <p:cNvSpPr txBox="1">
                  <a:spLocks noChangeArrowheads="1"/>
                </p:cNvSpPr>
                <p:nvPr/>
              </p:nvSpPr>
              <p:spPr bwMode="auto">
                <a:xfrm>
                  <a:off x="2875" y="1632"/>
                  <a:ext cx="100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请求磁盘输入</a:t>
                  </a:r>
                </a:p>
              </p:txBody>
            </p:sp>
            <p:sp>
              <p:nvSpPr>
                <p:cNvPr id="39" name="Text Box 286"/>
                <p:cNvSpPr txBox="1">
                  <a:spLocks noChangeArrowheads="1"/>
                </p:cNvSpPr>
                <p:nvPr/>
              </p:nvSpPr>
              <p:spPr bwMode="auto">
                <a:xfrm>
                  <a:off x="3504" y="1843"/>
                  <a:ext cx="52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启动盘</a:t>
                  </a:r>
                </a:p>
              </p:txBody>
            </p:sp>
            <p:sp>
              <p:nvSpPr>
                <p:cNvPr id="40" name="Text Box 287"/>
                <p:cNvSpPr txBox="1">
                  <a:spLocks noChangeArrowheads="1"/>
                </p:cNvSpPr>
                <p:nvPr/>
              </p:nvSpPr>
              <p:spPr bwMode="auto">
                <a:xfrm>
                  <a:off x="3984" y="2304"/>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楷体" panose="02010609060101010101" pitchFamily="49" charset="-122"/>
                      <a:ea typeface="楷体" panose="02010609060101010101" pitchFamily="49" charset="-122"/>
                      <a:cs typeface="华文黑体" panose="02010600040101010101" pitchFamily="2" charset="-122"/>
                    </a:rPr>
                    <a:t>结束中断</a:t>
                  </a:r>
                </a:p>
              </p:txBody>
            </p:sp>
            <p:sp>
              <p:nvSpPr>
                <p:cNvPr id="41" name="Text Box 288"/>
                <p:cNvSpPr txBox="1">
                  <a:spLocks noChangeArrowheads="1"/>
                </p:cNvSpPr>
                <p:nvPr/>
              </p:nvSpPr>
              <p:spPr bwMode="auto">
                <a:xfrm>
                  <a:off x="4032" y="2016"/>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a:latin typeface="楷体" panose="02010609060101010101" pitchFamily="49" charset="-122"/>
                      <a:ea typeface="楷体" panose="02010609060101010101" pitchFamily="49" charset="-122"/>
                      <a:cs typeface="华文黑体" panose="02010600040101010101" pitchFamily="2" charset="-122"/>
                    </a:rPr>
                    <a:t>中断处理</a:t>
                  </a:r>
                </a:p>
              </p:txBody>
            </p:sp>
          </p:grpSp>
        </p:grpSp>
      </p:grpSp>
    </p:spTree>
    <p:extLst>
      <p:ext uri="{BB962C8B-B14F-4D97-AF65-F5344CB8AC3E}">
        <p14:creationId xmlns:p14="http://schemas.microsoft.com/office/powerpoint/2010/main" val="342142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3300"/>
                </a:solidFill>
              </a:rPr>
              <a:t>计算机硬件基本知识补充（</a:t>
            </a:r>
            <a:r>
              <a:rPr lang="en-US" altLang="zh-CN" dirty="0">
                <a:solidFill>
                  <a:srgbClr val="FF3300"/>
                </a:solidFill>
              </a:rPr>
              <a:t>CPU</a:t>
            </a:r>
            <a:r>
              <a:rPr lang="zh-CN" altLang="en-US" dirty="0">
                <a:solidFill>
                  <a:srgbClr val="FF3300"/>
                </a:solidFill>
              </a:rPr>
              <a:t>工作原理）</a:t>
            </a:r>
            <a:endParaRPr lang="en-US" altLang="zh-CN" dirty="0">
              <a:solidFill>
                <a:srgbClr val="FF3300"/>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smtClean="0">
                <a:solidFill>
                  <a:schemeClr val="bg1">
                    <a:lumMod val="65000"/>
                  </a:schemeClr>
                </a:solidFill>
              </a:rPr>
              <a:t>程序</a:t>
            </a:r>
            <a:r>
              <a:rPr lang="zh-CN" altLang="en-US" dirty="0">
                <a:solidFill>
                  <a:schemeClr val="bg1">
                    <a:lumMod val="65000"/>
                  </a:schemeClr>
                </a:solidFill>
              </a:rPr>
              <a:t>的并发执行</a:t>
            </a:r>
            <a:endParaRPr lang="en-US" altLang="zh-CN" dirty="0">
              <a:solidFill>
                <a:schemeClr val="bg1">
                  <a:lumMod val="65000"/>
                </a:schemeClr>
              </a:solidFill>
            </a:endParaRPr>
          </a:p>
          <a:p>
            <a:r>
              <a:rPr lang="zh-CN" altLang="en-US" dirty="0">
                <a:solidFill>
                  <a:schemeClr val="bg1">
                    <a:lumMod val="65000"/>
                  </a:schemeClr>
                </a:solidFill>
              </a:rPr>
              <a:t>进程的基本概念</a:t>
            </a:r>
            <a:endParaRPr lang="en-US" altLang="zh-CN" dirty="0">
              <a:solidFill>
                <a:schemeClr val="bg1">
                  <a:lumMod val="65000"/>
                </a:schemeClr>
              </a:solidFill>
            </a:endParaRPr>
          </a:p>
          <a:p>
            <a:r>
              <a:rPr lang="zh-CN" altLang="en-US" dirty="0">
                <a:solidFill>
                  <a:schemeClr val="bg1">
                    <a:lumMod val="65000"/>
                  </a:schemeClr>
                </a:solidFill>
              </a:rPr>
              <a:t>进程状态转换</a:t>
            </a:r>
            <a:endParaRPr lang="en-US" altLang="zh-CN" dirty="0">
              <a:solidFill>
                <a:schemeClr val="bg1">
                  <a:lumMod val="65000"/>
                </a:schemeClr>
              </a:solidFill>
            </a:endParaRPr>
          </a:p>
          <a:p>
            <a:r>
              <a:rPr lang="zh-CN" altLang="en-US" dirty="0">
                <a:solidFill>
                  <a:schemeClr val="bg1">
                    <a:lumMod val="65000"/>
                  </a:schemeClr>
                </a:solidFill>
              </a:rPr>
              <a:t>进程在操作系统中的描述</a:t>
            </a:r>
            <a:endParaRPr lang="en-US" altLang="zh-CN" dirty="0">
              <a:solidFill>
                <a:schemeClr val="bg1">
                  <a:lumMod val="65000"/>
                </a:schemeClr>
              </a:solidFill>
            </a:endParaRPr>
          </a:p>
          <a:p>
            <a:r>
              <a:rPr lang="zh-CN" altLang="en-US" dirty="0" smtClean="0">
                <a:solidFill>
                  <a:schemeClr val="bg1">
                    <a:lumMod val="65000"/>
                  </a:schemeClr>
                </a:solidFill>
              </a:rPr>
              <a:t>进程控制</a:t>
            </a:r>
            <a:endParaRPr lang="en-US" altLang="zh-CN" dirty="0" smtClean="0">
              <a:solidFill>
                <a:schemeClr val="bg1">
                  <a:lumMod val="65000"/>
                </a:schemeClr>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F0FEEEDD-A321-4FAD-8E5D-431C85C2AF2B}"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a:t>
            </a:fld>
            <a:endParaRPr lang="zh-CN" altLang="en-US"/>
          </a:p>
        </p:txBody>
      </p:sp>
    </p:spTree>
    <p:extLst>
      <p:ext uri="{BB962C8B-B14F-4D97-AF65-F5344CB8AC3E}">
        <p14:creationId xmlns:p14="http://schemas.microsoft.com/office/powerpoint/2010/main" val="2396376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程序的“顺序”执行</a:t>
            </a:r>
          </a:p>
        </p:txBody>
      </p:sp>
      <p:sp>
        <p:nvSpPr>
          <p:cNvPr id="3" name="内容占位符 2"/>
          <p:cNvSpPr>
            <a:spLocks noGrp="1"/>
          </p:cNvSpPr>
          <p:nvPr>
            <p:ph idx="1"/>
          </p:nvPr>
        </p:nvSpPr>
        <p:spPr/>
        <p:txBody>
          <a:bodyPr/>
          <a:lstStyle/>
          <a:p>
            <a:r>
              <a:rPr lang="zh-CN" altLang="en-US" dirty="0" smtClean="0"/>
              <a:t>顺序执行的问题：用户角度</a:t>
            </a:r>
            <a:endParaRPr lang="en-US" altLang="zh-CN" dirty="0" smtClean="0"/>
          </a:p>
          <a:p>
            <a:pPr lvl="1"/>
            <a:r>
              <a:rPr lang="zh-CN" altLang="en-US" dirty="0" smtClean="0"/>
              <a:t>无法满足同时运行多个任务的需要</a:t>
            </a:r>
            <a:endParaRPr lang="zh-CN" altLang="en-US" dirty="0"/>
          </a:p>
        </p:txBody>
      </p:sp>
      <p:sp>
        <p:nvSpPr>
          <p:cNvPr id="4" name="日期占位符 3"/>
          <p:cNvSpPr>
            <a:spLocks noGrp="1"/>
          </p:cNvSpPr>
          <p:nvPr>
            <p:ph type="dt" sz="half" idx="10"/>
          </p:nvPr>
        </p:nvSpPr>
        <p:spPr/>
        <p:txBody>
          <a:bodyPr/>
          <a:lstStyle/>
          <a:p>
            <a:fld id="{4634EBC0-0656-44B4-A1F1-D516A1521AA4}"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30</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4808" y="3933056"/>
            <a:ext cx="939578" cy="99321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222" y="2468260"/>
            <a:ext cx="1428750" cy="81438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6486" y="3087092"/>
            <a:ext cx="964666" cy="884277"/>
          </a:xfrm>
          <a:prstGeom prst="rect">
            <a:avLst/>
          </a:prstGeom>
        </p:spPr>
      </p:pic>
      <p:pic>
        <p:nvPicPr>
          <p:cNvPr id="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2160" y="4764652"/>
            <a:ext cx="778992" cy="78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0512" y="4869160"/>
            <a:ext cx="1271067" cy="580454"/>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90792" y="5574834"/>
            <a:ext cx="1403648" cy="664814"/>
          </a:xfrm>
          <a:prstGeom prst="rect">
            <a:avLst/>
          </a:prstGeom>
        </p:spPr>
      </p:pic>
      <p:pic>
        <p:nvPicPr>
          <p:cNvPr id="13"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2520" y="3111664"/>
            <a:ext cx="1349549" cy="83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67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程序的“并发”执行</a:t>
            </a:r>
            <a:endParaRPr lang="zh-CN" altLang="en-US" dirty="0"/>
          </a:p>
        </p:txBody>
      </p:sp>
      <p:sp>
        <p:nvSpPr>
          <p:cNvPr id="3" name="内容占位符 2"/>
          <p:cNvSpPr>
            <a:spLocks noGrp="1"/>
          </p:cNvSpPr>
          <p:nvPr>
            <p:ph idx="1"/>
          </p:nvPr>
        </p:nvSpPr>
        <p:spPr/>
        <p:txBody>
          <a:bodyPr/>
          <a:lstStyle/>
          <a:p>
            <a:r>
              <a:rPr lang="zh-CN" altLang="en-US" dirty="0"/>
              <a:t>引入并发执行的目的</a:t>
            </a:r>
            <a:endParaRPr lang="en-US" altLang="zh-CN" dirty="0"/>
          </a:p>
          <a:p>
            <a:pPr lvl="1"/>
            <a:r>
              <a:rPr lang="zh-CN" altLang="en-US" dirty="0">
                <a:solidFill>
                  <a:srgbClr val="0000FF"/>
                </a:solidFill>
              </a:rPr>
              <a:t>提高系统的资源使用率</a:t>
            </a:r>
            <a:endParaRPr lang="en-US" altLang="zh-CN" dirty="0">
              <a:solidFill>
                <a:srgbClr val="0000FF"/>
              </a:solidFill>
            </a:endParaRPr>
          </a:p>
          <a:p>
            <a:pPr lvl="2"/>
            <a:r>
              <a:rPr lang="zh-CN" altLang="en-US" dirty="0"/>
              <a:t>同一资源，交替使用；不同资源，同时使用</a:t>
            </a:r>
            <a:endParaRPr lang="en-US" altLang="zh-CN" dirty="0"/>
          </a:p>
          <a:p>
            <a:pPr lvl="1"/>
            <a:r>
              <a:rPr lang="zh-CN" altLang="en-US" dirty="0"/>
              <a:t>允许在一台计算机上运行多个应用程序</a:t>
            </a:r>
          </a:p>
          <a:p>
            <a:endParaRPr lang="zh-CN" altLang="en-US" dirty="0"/>
          </a:p>
        </p:txBody>
      </p:sp>
      <p:sp>
        <p:nvSpPr>
          <p:cNvPr id="4" name="日期占位符 3"/>
          <p:cNvSpPr>
            <a:spLocks noGrp="1"/>
          </p:cNvSpPr>
          <p:nvPr>
            <p:ph type="dt" sz="half" idx="10"/>
          </p:nvPr>
        </p:nvSpPr>
        <p:spPr/>
        <p:txBody>
          <a:bodyPr/>
          <a:lstStyle/>
          <a:p>
            <a:fld id="{861899A9-15A4-480F-90CD-FF30735BF6A5}"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31</a:t>
            </a:fld>
            <a:endParaRPr lang="zh-CN" altLang="en-US"/>
          </a:p>
        </p:txBody>
      </p:sp>
      <p:grpSp>
        <p:nvGrpSpPr>
          <p:cNvPr id="7" name="组合 6"/>
          <p:cNvGrpSpPr/>
          <p:nvPr/>
        </p:nvGrpSpPr>
        <p:grpSpPr>
          <a:xfrm>
            <a:off x="460186" y="3463836"/>
            <a:ext cx="8236024" cy="2651596"/>
            <a:chOff x="368424" y="3153668"/>
            <a:chExt cx="8236024" cy="2651596"/>
          </a:xfrm>
        </p:grpSpPr>
        <p:grpSp>
          <p:nvGrpSpPr>
            <p:cNvPr id="8" name="Group 299"/>
            <p:cNvGrpSpPr>
              <a:grpSpLocks/>
            </p:cNvGrpSpPr>
            <p:nvPr/>
          </p:nvGrpSpPr>
          <p:grpSpPr bwMode="auto">
            <a:xfrm>
              <a:off x="1608560" y="3153668"/>
              <a:ext cx="6770689" cy="2044700"/>
              <a:chOff x="1385" y="2888"/>
              <a:chExt cx="4265" cy="1288"/>
            </a:xfrm>
          </p:grpSpPr>
          <p:sp>
            <p:nvSpPr>
              <p:cNvPr id="12" name="Line 243"/>
              <p:cNvSpPr>
                <a:spLocks noChangeShapeType="1"/>
              </p:cNvSpPr>
              <p:nvPr/>
            </p:nvSpPr>
            <p:spPr bwMode="auto">
              <a:xfrm>
                <a:off x="1392" y="3072"/>
                <a:ext cx="48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3" name="Line 244"/>
              <p:cNvSpPr>
                <a:spLocks noChangeShapeType="1"/>
              </p:cNvSpPr>
              <p:nvPr/>
            </p:nvSpPr>
            <p:spPr bwMode="auto">
              <a:xfrm>
                <a:off x="1872" y="3072"/>
                <a:ext cx="0" cy="5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4" name="Line 245"/>
              <p:cNvSpPr>
                <a:spLocks noChangeShapeType="1"/>
              </p:cNvSpPr>
              <p:nvPr/>
            </p:nvSpPr>
            <p:spPr bwMode="auto">
              <a:xfrm>
                <a:off x="1872" y="3600"/>
                <a:ext cx="28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5" name="Line 246"/>
              <p:cNvSpPr>
                <a:spLocks noChangeShapeType="1"/>
              </p:cNvSpPr>
              <p:nvPr/>
            </p:nvSpPr>
            <p:spPr bwMode="auto">
              <a:xfrm>
                <a:off x="2016" y="3600"/>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6" name="Line 247"/>
              <p:cNvSpPr>
                <a:spLocks noChangeShapeType="1"/>
              </p:cNvSpPr>
              <p:nvPr/>
            </p:nvSpPr>
            <p:spPr bwMode="auto">
              <a:xfrm flipV="1">
                <a:off x="2160" y="3312"/>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7" name="Line 248"/>
              <p:cNvSpPr>
                <a:spLocks noChangeShapeType="1"/>
              </p:cNvSpPr>
              <p:nvPr/>
            </p:nvSpPr>
            <p:spPr bwMode="auto">
              <a:xfrm>
                <a:off x="2160" y="3312"/>
                <a:ext cx="576" cy="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8" name="Line 249"/>
              <p:cNvSpPr>
                <a:spLocks noChangeShapeType="1"/>
              </p:cNvSpPr>
              <p:nvPr/>
            </p:nvSpPr>
            <p:spPr bwMode="auto">
              <a:xfrm>
                <a:off x="2736" y="3312"/>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19" name="Line 250"/>
              <p:cNvSpPr>
                <a:spLocks noChangeShapeType="1"/>
              </p:cNvSpPr>
              <p:nvPr/>
            </p:nvSpPr>
            <p:spPr bwMode="auto">
              <a:xfrm>
                <a:off x="2736" y="3600"/>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0" name="Line 251"/>
              <p:cNvSpPr>
                <a:spLocks noChangeShapeType="1"/>
              </p:cNvSpPr>
              <p:nvPr/>
            </p:nvSpPr>
            <p:spPr bwMode="auto">
              <a:xfrm>
                <a:off x="2880" y="3600"/>
                <a:ext cx="0" cy="57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1" name="Line 252"/>
              <p:cNvSpPr>
                <a:spLocks noChangeShapeType="1"/>
              </p:cNvSpPr>
              <p:nvPr/>
            </p:nvSpPr>
            <p:spPr bwMode="auto">
              <a:xfrm>
                <a:off x="2880" y="4176"/>
                <a:ext cx="12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2" name="Line 253"/>
              <p:cNvSpPr>
                <a:spLocks noChangeShapeType="1"/>
              </p:cNvSpPr>
              <p:nvPr/>
            </p:nvSpPr>
            <p:spPr bwMode="auto">
              <a:xfrm>
                <a:off x="2016" y="3888"/>
                <a:ext cx="1296" cy="0"/>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3" name="Line 254"/>
              <p:cNvSpPr>
                <a:spLocks noChangeShapeType="1"/>
              </p:cNvSpPr>
              <p:nvPr/>
            </p:nvSpPr>
            <p:spPr bwMode="auto">
              <a:xfrm flipV="1">
                <a:off x="3312" y="3600"/>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4" name="Line 255"/>
              <p:cNvSpPr>
                <a:spLocks noChangeShapeType="1"/>
              </p:cNvSpPr>
              <p:nvPr/>
            </p:nvSpPr>
            <p:spPr bwMode="auto">
              <a:xfrm>
                <a:off x="3312" y="3600"/>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5" name="Line 256"/>
              <p:cNvSpPr>
                <a:spLocks noChangeShapeType="1"/>
              </p:cNvSpPr>
              <p:nvPr/>
            </p:nvSpPr>
            <p:spPr bwMode="auto">
              <a:xfrm flipV="1">
                <a:off x="3456" y="3072"/>
                <a:ext cx="0" cy="5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6" name="Line 257"/>
              <p:cNvSpPr>
                <a:spLocks noChangeShapeType="1"/>
              </p:cNvSpPr>
              <p:nvPr/>
            </p:nvSpPr>
            <p:spPr bwMode="auto">
              <a:xfrm>
                <a:off x="3456" y="3072"/>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7" name="Line 258"/>
              <p:cNvSpPr>
                <a:spLocks noChangeShapeType="1"/>
              </p:cNvSpPr>
              <p:nvPr/>
            </p:nvSpPr>
            <p:spPr bwMode="auto">
              <a:xfrm flipV="1">
                <a:off x="4176" y="3600"/>
                <a:ext cx="0" cy="57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8" name="Line 259"/>
              <p:cNvSpPr>
                <a:spLocks noChangeShapeType="1"/>
              </p:cNvSpPr>
              <p:nvPr/>
            </p:nvSpPr>
            <p:spPr bwMode="auto">
              <a:xfrm>
                <a:off x="4176" y="3600"/>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29" name="Line 260"/>
              <p:cNvSpPr>
                <a:spLocks noChangeShapeType="1"/>
              </p:cNvSpPr>
              <p:nvPr/>
            </p:nvSpPr>
            <p:spPr bwMode="auto">
              <a:xfrm flipV="1">
                <a:off x="4320"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30" name="Line 261"/>
              <p:cNvSpPr>
                <a:spLocks noChangeShapeType="1"/>
              </p:cNvSpPr>
              <p:nvPr/>
            </p:nvSpPr>
            <p:spPr bwMode="auto">
              <a:xfrm>
                <a:off x="4320" y="3360"/>
                <a:ext cx="480" cy="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Times New Roman" pitchFamily="18" charset="0"/>
                  <a:ea typeface="楷体" pitchFamily="49" charset="-122"/>
                  <a:cs typeface="Times New Roman" pitchFamily="18" charset="0"/>
                </a:endParaRPr>
              </a:p>
            </p:txBody>
          </p:sp>
          <p:sp>
            <p:nvSpPr>
              <p:cNvPr id="31" name="AutoShape 276"/>
              <p:cNvSpPr>
                <a:spLocks/>
              </p:cNvSpPr>
              <p:nvPr/>
            </p:nvSpPr>
            <p:spPr bwMode="auto">
              <a:xfrm>
                <a:off x="5026" y="3072"/>
                <a:ext cx="48" cy="528"/>
              </a:xfrm>
              <a:prstGeom prst="rightBrace">
                <a:avLst>
                  <a:gd name="adj1" fmla="val 9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itchFamily="18" charset="0"/>
                  <a:ea typeface="楷体" pitchFamily="49" charset="-122"/>
                  <a:cs typeface="Times New Roman" pitchFamily="18" charset="0"/>
                </a:endParaRPr>
              </a:p>
            </p:txBody>
          </p:sp>
          <p:sp>
            <p:nvSpPr>
              <p:cNvPr id="32" name="Text Box 277"/>
              <p:cNvSpPr txBox="1">
                <a:spLocks noChangeArrowheads="1"/>
              </p:cNvSpPr>
              <p:nvPr/>
            </p:nvSpPr>
            <p:spPr bwMode="auto">
              <a:xfrm>
                <a:off x="5122" y="3168"/>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itchFamily="18" charset="0"/>
                    <a:ea typeface="楷体" pitchFamily="49" charset="-122"/>
                    <a:cs typeface="Times New Roman" pitchFamily="18" charset="0"/>
                  </a:rPr>
                  <a:t>CPU</a:t>
                </a:r>
              </a:p>
            </p:txBody>
          </p:sp>
          <p:sp>
            <p:nvSpPr>
              <p:cNvPr id="33" name="AutoShape 278"/>
              <p:cNvSpPr>
                <a:spLocks/>
              </p:cNvSpPr>
              <p:nvPr/>
            </p:nvSpPr>
            <p:spPr bwMode="auto">
              <a:xfrm>
                <a:off x="5026" y="3840"/>
                <a:ext cx="48" cy="336"/>
              </a:xfrm>
              <a:prstGeom prst="rightBrace">
                <a:avLst>
                  <a:gd name="adj1" fmla="val 5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Times New Roman" pitchFamily="18" charset="0"/>
                  <a:ea typeface="楷体" pitchFamily="49" charset="-122"/>
                  <a:cs typeface="Times New Roman" pitchFamily="18" charset="0"/>
                </a:endParaRPr>
              </a:p>
            </p:txBody>
          </p:sp>
          <p:sp>
            <p:nvSpPr>
              <p:cNvPr id="34" name="Text Box 279"/>
              <p:cNvSpPr txBox="1">
                <a:spLocks noChangeArrowheads="1"/>
              </p:cNvSpPr>
              <p:nvPr/>
            </p:nvSpPr>
            <p:spPr bwMode="auto">
              <a:xfrm>
                <a:off x="5122" y="3840"/>
                <a:ext cx="44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b="1" dirty="0">
                    <a:latin typeface="Times New Roman" pitchFamily="18" charset="0"/>
                    <a:ea typeface="楷体" pitchFamily="49" charset="-122"/>
                    <a:cs typeface="Times New Roman" pitchFamily="18" charset="0"/>
                  </a:rPr>
                  <a:t>外设</a:t>
                </a:r>
              </a:p>
            </p:txBody>
          </p:sp>
          <p:sp>
            <p:nvSpPr>
              <p:cNvPr id="35" name="Text Box 289"/>
              <p:cNvSpPr txBox="1">
                <a:spLocks noChangeArrowheads="1"/>
              </p:cNvSpPr>
              <p:nvPr/>
            </p:nvSpPr>
            <p:spPr bwMode="auto">
              <a:xfrm>
                <a:off x="1385" y="2888"/>
                <a:ext cx="100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Times New Roman" pitchFamily="18" charset="0"/>
                    <a:ea typeface="楷体" pitchFamily="49" charset="-122"/>
                    <a:cs typeface="Times New Roman" pitchFamily="18" charset="0"/>
                  </a:rPr>
                  <a:t>请求盘输入</a:t>
                </a:r>
              </a:p>
            </p:txBody>
          </p:sp>
          <p:sp>
            <p:nvSpPr>
              <p:cNvPr id="36" name="Text Box 290"/>
              <p:cNvSpPr txBox="1">
                <a:spLocks noChangeArrowheads="1"/>
              </p:cNvSpPr>
              <p:nvPr/>
            </p:nvSpPr>
            <p:spPr bwMode="auto">
              <a:xfrm>
                <a:off x="1488" y="3600"/>
                <a:ext cx="110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Times New Roman" pitchFamily="18" charset="0"/>
                    <a:ea typeface="楷体" pitchFamily="49" charset="-122"/>
                    <a:cs typeface="Times New Roman" pitchFamily="18" charset="0"/>
                  </a:rPr>
                  <a:t>启动盘，调度</a:t>
                </a:r>
                <a:r>
                  <a:rPr lang="en-US" altLang="zh-CN" sz="1600" b="1" dirty="0">
                    <a:latin typeface="Times New Roman" pitchFamily="18" charset="0"/>
                    <a:ea typeface="楷体" pitchFamily="49" charset="-122"/>
                    <a:cs typeface="Times New Roman" pitchFamily="18" charset="0"/>
                  </a:rPr>
                  <a:t>B</a:t>
                </a:r>
              </a:p>
            </p:txBody>
          </p:sp>
          <p:sp>
            <p:nvSpPr>
              <p:cNvPr id="37" name="Text Box 291"/>
              <p:cNvSpPr txBox="1">
                <a:spLocks noChangeArrowheads="1"/>
              </p:cNvSpPr>
              <p:nvPr/>
            </p:nvSpPr>
            <p:spPr bwMode="auto">
              <a:xfrm>
                <a:off x="2154" y="3120"/>
                <a:ext cx="816"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Times New Roman" pitchFamily="18" charset="0"/>
                    <a:ea typeface="楷体" pitchFamily="49" charset="-122"/>
                    <a:cs typeface="Times New Roman" pitchFamily="18" charset="0"/>
                  </a:rPr>
                  <a:t>请求带输入</a:t>
                </a:r>
              </a:p>
            </p:txBody>
          </p:sp>
          <p:sp>
            <p:nvSpPr>
              <p:cNvPr id="38" name="Text Box 292"/>
              <p:cNvSpPr txBox="1">
                <a:spLocks noChangeArrowheads="1"/>
              </p:cNvSpPr>
              <p:nvPr/>
            </p:nvSpPr>
            <p:spPr bwMode="auto">
              <a:xfrm>
                <a:off x="2616" y="3600"/>
                <a:ext cx="52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a:latin typeface="Times New Roman" pitchFamily="18" charset="0"/>
                    <a:ea typeface="楷体" pitchFamily="49" charset="-122"/>
                    <a:cs typeface="Times New Roman" pitchFamily="18" charset="0"/>
                  </a:rPr>
                  <a:t>启动带</a:t>
                </a:r>
              </a:p>
            </p:txBody>
          </p:sp>
          <p:sp>
            <p:nvSpPr>
              <p:cNvPr id="39" name="Text Box 293"/>
              <p:cNvSpPr txBox="1">
                <a:spLocks noChangeArrowheads="1"/>
              </p:cNvSpPr>
              <p:nvPr/>
            </p:nvSpPr>
            <p:spPr bwMode="auto">
              <a:xfrm>
                <a:off x="3024" y="3888"/>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a:latin typeface="Times New Roman" pitchFamily="18" charset="0"/>
                    <a:ea typeface="楷体" pitchFamily="49" charset="-122"/>
                    <a:cs typeface="Times New Roman" pitchFamily="18" charset="0"/>
                  </a:rPr>
                  <a:t>结束中断</a:t>
                </a:r>
              </a:p>
            </p:txBody>
          </p:sp>
          <p:sp>
            <p:nvSpPr>
              <p:cNvPr id="40" name="Text Box 294"/>
              <p:cNvSpPr txBox="1">
                <a:spLocks noChangeArrowheads="1"/>
              </p:cNvSpPr>
              <p:nvPr/>
            </p:nvSpPr>
            <p:spPr bwMode="auto">
              <a:xfrm>
                <a:off x="3480" y="3336"/>
                <a:ext cx="67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Times New Roman" pitchFamily="18" charset="0"/>
                    <a:ea typeface="楷体" pitchFamily="49" charset="-122"/>
                    <a:cs typeface="Times New Roman" pitchFamily="18" charset="0"/>
                  </a:rPr>
                  <a:t>中断处理</a:t>
                </a:r>
              </a:p>
              <a:p>
                <a:r>
                  <a:rPr lang="zh-CN" altLang="en-US" sz="1600" b="1" dirty="0">
                    <a:latin typeface="Times New Roman" pitchFamily="18" charset="0"/>
                    <a:ea typeface="楷体" pitchFamily="49" charset="-122"/>
                    <a:cs typeface="Times New Roman" pitchFamily="18" charset="0"/>
                  </a:rPr>
                  <a:t>调度</a:t>
                </a:r>
                <a:r>
                  <a:rPr lang="en-US" altLang="zh-CN" sz="1600" b="1" dirty="0">
                    <a:latin typeface="Times New Roman" pitchFamily="18" charset="0"/>
                    <a:ea typeface="楷体" pitchFamily="49" charset="-122"/>
                    <a:cs typeface="Times New Roman" pitchFamily="18" charset="0"/>
                  </a:rPr>
                  <a:t>A</a:t>
                </a:r>
              </a:p>
            </p:txBody>
          </p:sp>
          <p:sp>
            <p:nvSpPr>
              <p:cNvPr id="41" name="Text Box 295"/>
              <p:cNvSpPr txBox="1">
                <a:spLocks noChangeArrowheads="1"/>
              </p:cNvSpPr>
              <p:nvPr/>
            </p:nvSpPr>
            <p:spPr bwMode="auto">
              <a:xfrm>
                <a:off x="3936" y="3936"/>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a:latin typeface="Times New Roman" pitchFamily="18" charset="0"/>
                    <a:ea typeface="楷体" pitchFamily="49" charset="-122"/>
                    <a:cs typeface="Times New Roman" pitchFamily="18" charset="0"/>
                  </a:rPr>
                  <a:t>结束中断</a:t>
                </a:r>
              </a:p>
            </p:txBody>
          </p:sp>
          <p:sp>
            <p:nvSpPr>
              <p:cNvPr id="42" name="Text Box 296"/>
              <p:cNvSpPr txBox="1">
                <a:spLocks noChangeArrowheads="1"/>
              </p:cNvSpPr>
              <p:nvPr/>
            </p:nvSpPr>
            <p:spPr bwMode="auto">
              <a:xfrm>
                <a:off x="4349" y="3407"/>
                <a:ext cx="67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600" b="1" dirty="0">
                    <a:latin typeface="Times New Roman" pitchFamily="18" charset="0"/>
                    <a:ea typeface="楷体" pitchFamily="49" charset="-122"/>
                    <a:cs typeface="Times New Roman" pitchFamily="18" charset="0"/>
                  </a:rPr>
                  <a:t>中断处理</a:t>
                </a:r>
              </a:p>
              <a:p>
                <a:r>
                  <a:rPr lang="zh-CN" altLang="en-US" sz="1600" b="1" dirty="0">
                    <a:latin typeface="Times New Roman" pitchFamily="18" charset="0"/>
                    <a:ea typeface="楷体" pitchFamily="49" charset="-122"/>
                    <a:cs typeface="Times New Roman" pitchFamily="18" charset="0"/>
                  </a:rPr>
                  <a:t>调度</a:t>
                </a:r>
                <a:r>
                  <a:rPr lang="en-US" altLang="zh-CN" sz="1600" b="1" dirty="0">
                    <a:latin typeface="Times New Roman" pitchFamily="18" charset="0"/>
                    <a:ea typeface="楷体" pitchFamily="49" charset="-122"/>
                    <a:cs typeface="Times New Roman" pitchFamily="18" charset="0"/>
                  </a:rPr>
                  <a:t>B</a:t>
                </a:r>
              </a:p>
            </p:txBody>
          </p:sp>
        </p:grpSp>
        <p:sp>
          <p:nvSpPr>
            <p:cNvPr id="9" name="矩形 8"/>
            <p:cNvSpPr/>
            <p:nvPr/>
          </p:nvSpPr>
          <p:spPr>
            <a:xfrm>
              <a:off x="368424" y="3211982"/>
              <a:ext cx="1467272" cy="2089226"/>
            </a:xfrm>
            <a:prstGeom prst="rect">
              <a:avLst/>
            </a:prstGeom>
          </p:spPr>
          <p:txBody>
            <a:bodyPr wrap="square">
              <a:spAutoFit/>
            </a:bodyPr>
            <a:lstStyle/>
            <a:p>
              <a:pPr marL="342900" indent="-342900">
                <a:lnSpc>
                  <a:spcPct val="150000"/>
                </a:lnSpc>
                <a:spcBef>
                  <a:spcPct val="20000"/>
                </a:spcBef>
              </a:pPr>
              <a:r>
                <a:rPr lang="zh-CN" altLang="en-US" sz="1600" b="1" dirty="0">
                  <a:solidFill>
                    <a:srgbClr val="FF3300"/>
                  </a:solidFill>
                  <a:latin typeface="Times New Roman" pitchFamily="18" charset="0"/>
                  <a:ea typeface="楷体" pitchFamily="49" charset="-122"/>
                  <a:cs typeface="Times New Roman" pitchFamily="18" charset="0"/>
                </a:rPr>
                <a:t>用户程序</a:t>
              </a:r>
              <a:r>
                <a:rPr lang="en-US" altLang="zh-CN" sz="1600" b="1" dirty="0">
                  <a:solidFill>
                    <a:srgbClr val="FF3300"/>
                  </a:solidFill>
                  <a:latin typeface="Times New Roman" pitchFamily="18" charset="0"/>
                  <a:ea typeface="楷体" pitchFamily="49" charset="-122"/>
                  <a:cs typeface="Times New Roman" pitchFamily="18" charset="0"/>
                </a:rPr>
                <a:t>A</a:t>
              </a:r>
            </a:p>
            <a:p>
              <a:pPr marL="342900" indent="-342900">
                <a:lnSpc>
                  <a:spcPct val="150000"/>
                </a:lnSpc>
                <a:spcBef>
                  <a:spcPct val="20000"/>
                </a:spcBef>
              </a:pPr>
              <a:r>
                <a:rPr lang="zh-CN" altLang="en-US" sz="1600" b="1" dirty="0">
                  <a:solidFill>
                    <a:srgbClr val="990000"/>
                  </a:solidFill>
                  <a:latin typeface="Times New Roman" pitchFamily="18" charset="0"/>
                  <a:ea typeface="楷体" pitchFamily="49" charset="-122"/>
                  <a:cs typeface="Times New Roman" pitchFamily="18" charset="0"/>
                </a:rPr>
                <a:t>用户程序</a:t>
              </a:r>
              <a:r>
                <a:rPr lang="en-US" altLang="zh-CN" sz="1600" b="1" dirty="0">
                  <a:solidFill>
                    <a:srgbClr val="990000"/>
                  </a:solidFill>
                  <a:latin typeface="Times New Roman" pitchFamily="18" charset="0"/>
                  <a:ea typeface="楷体" pitchFamily="49" charset="-122"/>
                  <a:cs typeface="Times New Roman" pitchFamily="18" charset="0"/>
                </a:rPr>
                <a:t>B</a:t>
              </a:r>
            </a:p>
            <a:p>
              <a:pPr marL="342900" indent="-342900">
                <a:lnSpc>
                  <a:spcPct val="150000"/>
                </a:lnSpc>
                <a:spcBef>
                  <a:spcPct val="20000"/>
                </a:spcBef>
              </a:pPr>
              <a:r>
                <a:rPr lang="zh-CN" altLang="en-US" sz="1600" b="1" dirty="0">
                  <a:solidFill>
                    <a:schemeClr val="accent2"/>
                  </a:solidFill>
                  <a:latin typeface="Times New Roman" pitchFamily="18" charset="0"/>
                  <a:ea typeface="楷体" pitchFamily="49" charset="-122"/>
                  <a:cs typeface="Times New Roman" pitchFamily="18" charset="0"/>
                </a:rPr>
                <a:t>监督程序</a:t>
              </a:r>
            </a:p>
            <a:p>
              <a:pPr marL="342900" indent="-342900">
                <a:lnSpc>
                  <a:spcPct val="150000"/>
                </a:lnSpc>
                <a:spcBef>
                  <a:spcPct val="20000"/>
                </a:spcBef>
              </a:pPr>
              <a:r>
                <a:rPr lang="zh-CN" altLang="en-US" sz="1600" b="1" dirty="0">
                  <a:solidFill>
                    <a:srgbClr val="339933"/>
                  </a:solidFill>
                  <a:latin typeface="Times New Roman" pitchFamily="18" charset="0"/>
                  <a:ea typeface="楷体" pitchFamily="49" charset="-122"/>
                  <a:cs typeface="Times New Roman" pitchFamily="18" charset="0"/>
                </a:rPr>
                <a:t>磁盘设备</a:t>
              </a:r>
            </a:p>
            <a:p>
              <a:pPr marL="342900" indent="-342900">
                <a:lnSpc>
                  <a:spcPct val="150000"/>
                </a:lnSpc>
                <a:spcBef>
                  <a:spcPct val="20000"/>
                </a:spcBef>
              </a:pPr>
              <a:r>
                <a:rPr lang="zh-CN" altLang="en-US" sz="1600" b="1" dirty="0">
                  <a:latin typeface="Times New Roman" pitchFamily="18" charset="0"/>
                  <a:ea typeface="楷体" pitchFamily="49" charset="-122"/>
                  <a:cs typeface="Times New Roman" pitchFamily="18" charset="0"/>
                </a:rPr>
                <a:t>磁带设备</a:t>
              </a:r>
            </a:p>
          </p:txBody>
        </p:sp>
        <p:sp>
          <p:nvSpPr>
            <p:cNvPr id="10" name="Line 242"/>
            <p:cNvSpPr>
              <a:spLocks noChangeShapeType="1"/>
            </p:cNvSpPr>
            <p:nvPr/>
          </p:nvSpPr>
          <p:spPr bwMode="auto">
            <a:xfrm>
              <a:off x="1625798" y="5663976"/>
              <a:ext cx="59436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楷体" pitchFamily="49" charset="-122"/>
                <a:cs typeface="Times New Roman" pitchFamily="18" charset="0"/>
              </a:endParaRPr>
            </a:p>
          </p:txBody>
        </p:sp>
        <p:sp>
          <p:nvSpPr>
            <p:cNvPr id="11" name="Text Box 271"/>
            <p:cNvSpPr txBox="1">
              <a:spLocks noChangeArrowheads="1"/>
            </p:cNvSpPr>
            <p:nvPr/>
          </p:nvSpPr>
          <p:spPr bwMode="auto">
            <a:xfrm>
              <a:off x="7690048" y="5435376"/>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Times New Roman" pitchFamily="18" charset="0"/>
                  <a:ea typeface="楷体" pitchFamily="49" charset="-122"/>
                  <a:cs typeface="Times New Roman" pitchFamily="18" charset="0"/>
                </a:rPr>
                <a:t>时间</a:t>
              </a:r>
              <a:r>
                <a:rPr lang="en-US" altLang="zh-CN" b="1" dirty="0">
                  <a:latin typeface="Times New Roman" pitchFamily="18" charset="0"/>
                  <a:ea typeface="楷体" pitchFamily="49" charset="-122"/>
                  <a:cs typeface="Times New Roman" pitchFamily="18" charset="0"/>
                </a:rPr>
                <a:t>t</a:t>
              </a:r>
            </a:p>
          </p:txBody>
        </p:sp>
      </p:grpSp>
    </p:spTree>
    <p:extLst>
      <p:ext uri="{BB962C8B-B14F-4D97-AF65-F5344CB8AC3E}">
        <p14:creationId xmlns:p14="http://schemas.microsoft.com/office/powerpoint/2010/main" val="3306748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程序的“并发”执行</a:t>
            </a:r>
          </a:p>
        </p:txBody>
      </p:sp>
      <p:sp>
        <p:nvSpPr>
          <p:cNvPr id="3" name="内容占位符 2"/>
          <p:cNvSpPr>
            <a:spLocks noGrp="1"/>
          </p:cNvSpPr>
          <p:nvPr>
            <p:ph idx="1"/>
          </p:nvPr>
        </p:nvSpPr>
        <p:spPr/>
        <p:txBody>
          <a:bodyPr/>
          <a:lstStyle/>
          <a:p>
            <a:r>
              <a:rPr lang="zh-CN" altLang="en-US" dirty="0" smtClean="0"/>
              <a:t>并发执行的定义</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两种不同的并发实体</a:t>
            </a:r>
            <a:endParaRPr lang="en-US" altLang="zh-CN" dirty="0"/>
          </a:p>
          <a:p>
            <a:pPr lvl="1"/>
            <a:r>
              <a:rPr lang="zh-CN" altLang="en-US" dirty="0"/>
              <a:t>多道程序环境下的</a:t>
            </a:r>
            <a:r>
              <a:rPr lang="zh-CN" altLang="en-US" dirty="0" smtClean="0"/>
              <a:t>多道程序</a:t>
            </a:r>
            <a:endParaRPr lang="en-US" altLang="zh-CN" dirty="0"/>
          </a:p>
          <a:p>
            <a:pPr lvl="1"/>
            <a:r>
              <a:rPr lang="zh-CN" altLang="en-US" dirty="0"/>
              <a:t>在某道程序的几个程序段中，</a:t>
            </a:r>
            <a:r>
              <a:rPr lang="zh-CN" altLang="en-US" dirty="0" smtClean="0"/>
              <a:t>包含可同时执行的代码</a:t>
            </a:r>
            <a:endParaRPr lang="en-US" altLang="zh-CN" dirty="0"/>
          </a:p>
        </p:txBody>
      </p:sp>
      <p:sp>
        <p:nvSpPr>
          <p:cNvPr id="4" name="日期占位符 3"/>
          <p:cNvSpPr>
            <a:spLocks noGrp="1"/>
          </p:cNvSpPr>
          <p:nvPr>
            <p:ph type="dt" sz="half" idx="10"/>
          </p:nvPr>
        </p:nvSpPr>
        <p:spPr/>
        <p:txBody>
          <a:bodyPr/>
          <a:lstStyle/>
          <a:p>
            <a:fld id="{A54DB233-BC7A-40A0-BF58-0EBE01515FAA}"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32</a:t>
            </a:fld>
            <a:endParaRPr lang="zh-CN" altLang="en-US"/>
          </a:p>
        </p:txBody>
      </p:sp>
      <p:sp>
        <p:nvSpPr>
          <p:cNvPr id="7" name="TextBox 7"/>
          <p:cNvSpPr txBox="1"/>
          <p:nvPr/>
        </p:nvSpPr>
        <p:spPr>
          <a:xfrm>
            <a:off x="1187624" y="2352362"/>
            <a:ext cx="6912768" cy="1292662"/>
          </a:xfrm>
          <a:prstGeom prst="rect">
            <a:avLst/>
          </a:prstGeom>
          <a:noFill/>
          <a:ln w="12700">
            <a:solidFill>
              <a:srgbClr val="0066FF"/>
            </a:solidFill>
            <a:prstDash val="sysDash"/>
          </a:ln>
        </p:spPr>
        <p:txBody>
          <a:bodyPr wrap="square" rtlCol="0">
            <a:spAutoFit/>
          </a:bodyPr>
          <a:lstStyle/>
          <a:p>
            <a:pPr marL="0" lvl="1" algn="ctr">
              <a:lnSpc>
                <a:spcPct val="130000"/>
              </a:lnSpc>
            </a:pPr>
            <a:r>
              <a:rPr lang="zh-CN" altLang="en-US" sz="2000" b="1" dirty="0">
                <a:latin typeface="Times New Roman" pitchFamily="18" charset="0"/>
                <a:ea typeface="楷体" pitchFamily="49" charset="-122"/>
                <a:cs typeface="Times New Roman" pitchFamily="18" charset="0"/>
              </a:rPr>
              <a:t>程序的并发执行是指一组在</a:t>
            </a:r>
            <a:r>
              <a:rPr lang="zh-CN" altLang="en-US" sz="2000" b="1" dirty="0">
                <a:solidFill>
                  <a:srgbClr val="FF0000"/>
                </a:solidFill>
                <a:latin typeface="Times New Roman" pitchFamily="18" charset="0"/>
                <a:ea typeface="楷体" pitchFamily="49" charset="-122"/>
                <a:cs typeface="Times New Roman" pitchFamily="18" charset="0"/>
              </a:rPr>
              <a:t>逻辑上相互独立</a:t>
            </a:r>
            <a:r>
              <a:rPr lang="zh-CN" altLang="en-US" sz="2000" b="1" dirty="0">
                <a:latin typeface="Times New Roman" pitchFamily="18" charset="0"/>
                <a:ea typeface="楷体" pitchFamily="49" charset="-122"/>
                <a:cs typeface="Times New Roman" pitchFamily="18" charset="0"/>
              </a:rPr>
              <a:t>的程序或程序段在</a:t>
            </a:r>
            <a:r>
              <a:rPr lang="zh-CN" altLang="en-US" sz="2000" b="1" dirty="0">
                <a:solidFill>
                  <a:srgbClr val="FF0000"/>
                </a:solidFill>
                <a:latin typeface="Times New Roman" pitchFamily="18" charset="0"/>
                <a:ea typeface="楷体" pitchFamily="49" charset="-122"/>
                <a:cs typeface="Times New Roman" pitchFamily="18" charset="0"/>
              </a:rPr>
              <a:t>执行时间上客观上互相重叠</a:t>
            </a:r>
            <a:r>
              <a:rPr lang="zh-CN" altLang="en-US" sz="2000" b="1" dirty="0">
                <a:latin typeface="Times New Roman" pitchFamily="18" charset="0"/>
                <a:ea typeface="楷体" pitchFamily="49" charset="-122"/>
                <a:cs typeface="Times New Roman" pitchFamily="18" charset="0"/>
              </a:rPr>
              <a:t>，即一个程序或程序段的执行尚未结束，另一个程序（段）的执行已经开始的执行</a:t>
            </a:r>
            <a:r>
              <a:rPr lang="zh-CN" altLang="en-US" sz="2000" b="1" dirty="0" smtClean="0">
                <a:latin typeface="Times New Roman" pitchFamily="18" charset="0"/>
                <a:ea typeface="楷体" pitchFamily="49" charset="-122"/>
                <a:cs typeface="Times New Roman" pitchFamily="18" charset="0"/>
              </a:rPr>
              <a:t>方式</a:t>
            </a:r>
            <a:endParaRPr lang="zh-CN" altLang="en-US" sz="2000" b="1"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556897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区分两个重要概念</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并行</a:t>
            </a:r>
            <a:endParaRPr lang="en-US" altLang="zh-CN" dirty="0">
              <a:solidFill>
                <a:srgbClr val="0000FF"/>
              </a:solidFill>
            </a:endParaRPr>
          </a:p>
          <a:p>
            <a:pPr lvl="1"/>
            <a:r>
              <a:rPr lang="zh-CN" altLang="en-US" dirty="0"/>
              <a:t>多个程序在同一时刻，同时在执行</a:t>
            </a:r>
            <a:endParaRPr lang="en-US" altLang="zh-CN" dirty="0"/>
          </a:p>
          <a:p>
            <a:pPr lvl="1"/>
            <a:r>
              <a:rPr lang="zh-CN" altLang="en-US" dirty="0"/>
              <a:t>需要多个处理资源的支持</a:t>
            </a:r>
            <a:endParaRPr lang="en-US" altLang="zh-CN" dirty="0"/>
          </a:p>
          <a:p>
            <a:endParaRPr lang="en-US" altLang="zh-CN" dirty="0">
              <a:solidFill>
                <a:srgbClr val="0000FF"/>
              </a:solidFill>
            </a:endParaRPr>
          </a:p>
          <a:p>
            <a:endParaRPr lang="en-US" altLang="zh-CN" dirty="0">
              <a:solidFill>
                <a:srgbClr val="0000FF"/>
              </a:solidFill>
            </a:endParaRPr>
          </a:p>
          <a:p>
            <a:r>
              <a:rPr lang="zh-CN" altLang="en-US" dirty="0">
                <a:solidFill>
                  <a:srgbClr val="0000FF"/>
                </a:solidFill>
              </a:rPr>
              <a:t>并发</a:t>
            </a:r>
            <a:endParaRPr lang="en-US" altLang="zh-CN" dirty="0">
              <a:solidFill>
                <a:srgbClr val="0000FF"/>
              </a:solidFill>
            </a:endParaRPr>
          </a:p>
          <a:p>
            <a:pPr lvl="1"/>
            <a:r>
              <a:rPr lang="zh-CN" altLang="en-US" dirty="0"/>
              <a:t>同一时刻只有一个程序占用处理资源，但是多个程序交替使用资源，从宏观上，呈现类似并行执行的</a:t>
            </a:r>
            <a:r>
              <a:rPr lang="zh-CN" altLang="en-US" dirty="0" smtClean="0"/>
              <a:t>特征</a:t>
            </a:r>
            <a:endParaRPr lang="en-US" altLang="zh-CN" dirty="0" smtClean="0"/>
          </a:p>
          <a:p>
            <a:pPr lvl="1"/>
            <a:endParaRPr lang="en-US" altLang="zh-CN" dirty="0"/>
          </a:p>
          <a:p>
            <a:pPr marL="457200" lvl="1" indent="0">
              <a:buNone/>
            </a:pPr>
            <a:endParaRPr lang="en-US" altLang="zh-CN" dirty="0"/>
          </a:p>
          <a:p>
            <a:endParaRPr lang="zh-CN" altLang="en-US" dirty="0"/>
          </a:p>
        </p:txBody>
      </p:sp>
      <p:sp>
        <p:nvSpPr>
          <p:cNvPr id="4" name="日期占位符 3"/>
          <p:cNvSpPr>
            <a:spLocks noGrp="1"/>
          </p:cNvSpPr>
          <p:nvPr>
            <p:ph type="dt" sz="half" idx="10"/>
          </p:nvPr>
        </p:nvSpPr>
        <p:spPr/>
        <p:txBody>
          <a:bodyPr/>
          <a:lstStyle/>
          <a:p>
            <a:fld id="{9BC7706A-6666-4316-9A8E-3DACD94468EF}"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33</a:t>
            </a:fld>
            <a:endParaRPr lang="zh-CN" altLang="en-US"/>
          </a:p>
        </p:txBody>
      </p:sp>
      <p:grpSp>
        <p:nvGrpSpPr>
          <p:cNvPr id="7" name="组合 6"/>
          <p:cNvGrpSpPr/>
          <p:nvPr/>
        </p:nvGrpSpPr>
        <p:grpSpPr>
          <a:xfrm>
            <a:off x="1325270" y="2920265"/>
            <a:ext cx="6624736" cy="936104"/>
            <a:chOff x="1403648" y="2780928"/>
            <a:chExt cx="6624736" cy="936104"/>
          </a:xfrm>
        </p:grpSpPr>
        <p:cxnSp>
          <p:nvCxnSpPr>
            <p:cNvPr id="8" name="直接连接符 7"/>
            <p:cNvCxnSpPr/>
            <p:nvPr/>
          </p:nvCxnSpPr>
          <p:spPr>
            <a:xfrm>
              <a:off x="2339752" y="306896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5936" y="3068960"/>
              <a:ext cx="151216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00192" y="306896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843808" y="3501008"/>
              <a:ext cx="100811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9992" y="3501008"/>
              <a:ext cx="100811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380312" y="3501008"/>
              <a:ext cx="64807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5"/>
            <p:cNvSpPr txBox="1"/>
            <p:nvPr/>
          </p:nvSpPr>
          <p:spPr>
            <a:xfrm>
              <a:off x="1403648" y="2874422"/>
              <a:ext cx="792088" cy="338554"/>
            </a:xfrm>
            <a:prstGeom prst="rect">
              <a:avLst/>
            </a:prstGeom>
            <a:noFill/>
          </p:spPr>
          <p:txBody>
            <a:bodyPr wrap="square" rtlCol="0">
              <a:spAutoFit/>
            </a:bodyPr>
            <a:lstStyle/>
            <a:p>
              <a:r>
                <a:rPr lang="zh-CN" altLang="en-US" sz="1600" b="1" dirty="0" smtClean="0">
                  <a:solidFill>
                    <a:srgbClr val="FF0000"/>
                  </a:solidFill>
                  <a:latin typeface="Times New Roman" pitchFamily="18" charset="0"/>
                  <a:ea typeface="楷体" pitchFamily="49" charset="-122"/>
                  <a:cs typeface="Times New Roman" pitchFamily="18" charset="0"/>
                </a:rPr>
                <a:t>程序</a:t>
              </a:r>
              <a:r>
                <a:rPr lang="en-US" altLang="zh-CN" sz="1600" b="1" dirty="0" smtClean="0">
                  <a:solidFill>
                    <a:srgbClr val="FF0000"/>
                  </a:solidFill>
                  <a:latin typeface="Times New Roman" pitchFamily="18" charset="0"/>
                  <a:ea typeface="楷体" pitchFamily="49" charset="-122"/>
                  <a:cs typeface="Times New Roman" pitchFamily="18" charset="0"/>
                </a:rPr>
                <a:t>1</a:t>
              </a:r>
              <a:endParaRPr lang="zh-CN" altLang="en-US" sz="1600" b="1" dirty="0">
                <a:solidFill>
                  <a:srgbClr val="FF0000"/>
                </a:solidFill>
                <a:latin typeface="Times New Roman" pitchFamily="18" charset="0"/>
                <a:ea typeface="楷体" pitchFamily="49" charset="-122"/>
                <a:cs typeface="Times New Roman" pitchFamily="18" charset="0"/>
              </a:endParaRPr>
            </a:p>
          </p:txBody>
        </p:sp>
        <p:sp>
          <p:nvSpPr>
            <p:cNvPr id="15" name="TextBox 16"/>
            <p:cNvSpPr txBox="1"/>
            <p:nvPr/>
          </p:nvSpPr>
          <p:spPr>
            <a:xfrm>
              <a:off x="1403648" y="3306470"/>
              <a:ext cx="792088" cy="338554"/>
            </a:xfrm>
            <a:prstGeom prst="rect">
              <a:avLst/>
            </a:prstGeom>
            <a:noFill/>
          </p:spPr>
          <p:txBody>
            <a:bodyPr wrap="square" rtlCol="0">
              <a:spAutoFit/>
            </a:bodyPr>
            <a:lstStyle/>
            <a:p>
              <a:r>
                <a:rPr lang="zh-CN" altLang="en-US" sz="1600" b="1" dirty="0" smtClean="0">
                  <a:solidFill>
                    <a:srgbClr val="00B050"/>
                  </a:solidFill>
                  <a:latin typeface="Times New Roman" pitchFamily="18" charset="0"/>
                  <a:ea typeface="楷体" pitchFamily="49" charset="-122"/>
                  <a:cs typeface="Times New Roman" pitchFamily="18" charset="0"/>
                </a:rPr>
                <a:t>程序</a:t>
              </a:r>
              <a:r>
                <a:rPr lang="en-US" altLang="zh-CN" sz="1600" b="1" dirty="0" smtClean="0">
                  <a:solidFill>
                    <a:srgbClr val="00B050"/>
                  </a:solidFill>
                  <a:latin typeface="Times New Roman" pitchFamily="18" charset="0"/>
                  <a:ea typeface="楷体" pitchFamily="49" charset="-122"/>
                  <a:cs typeface="Times New Roman" pitchFamily="18" charset="0"/>
                </a:rPr>
                <a:t>2</a:t>
              </a:r>
              <a:endParaRPr lang="zh-CN" altLang="en-US" sz="1600" b="1" dirty="0">
                <a:solidFill>
                  <a:srgbClr val="00B050"/>
                </a:solidFill>
                <a:latin typeface="Times New Roman" pitchFamily="18" charset="0"/>
                <a:ea typeface="楷体" pitchFamily="49" charset="-122"/>
                <a:cs typeface="Times New Roman" pitchFamily="18" charset="0"/>
              </a:endParaRPr>
            </a:p>
          </p:txBody>
        </p:sp>
        <p:sp>
          <p:nvSpPr>
            <p:cNvPr id="16" name="圆角矩形 15"/>
            <p:cNvSpPr/>
            <p:nvPr/>
          </p:nvSpPr>
          <p:spPr>
            <a:xfrm>
              <a:off x="2843808" y="2780928"/>
              <a:ext cx="504056" cy="936104"/>
            </a:xfrm>
            <a:prstGeom prst="roundRect">
              <a:avLst/>
            </a:prstGeom>
            <a:noFill/>
            <a:ln w="12700">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499992" y="2780928"/>
              <a:ext cx="1008112" cy="936104"/>
            </a:xfrm>
            <a:prstGeom prst="roundRect">
              <a:avLst/>
            </a:prstGeom>
            <a:noFill/>
            <a:ln w="12700">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403648" y="5538718"/>
            <a:ext cx="6624736" cy="770602"/>
            <a:chOff x="1403648" y="5538718"/>
            <a:chExt cx="6624736" cy="770602"/>
          </a:xfrm>
        </p:grpSpPr>
        <p:cxnSp>
          <p:nvCxnSpPr>
            <p:cNvPr id="19" name="直接连接符 18"/>
            <p:cNvCxnSpPr/>
            <p:nvPr/>
          </p:nvCxnSpPr>
          <p:spPr>
            <a:xfrm>
              <a:off x="2339752" y="5733256"/>
              <a:ext cx="50405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95936" y="5733256"/>
              <a:ext cx="151216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00192" y="5733256"/>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43808" y="6165304"/>
              <a:ext cx="1152128"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08104" y="6165304"/>
              <a:ext cx="792088"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380312" y="6165304"/>
              <a:ext cx="64807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3"/>
            <p:cNvSpPr txBox="1"/>
            <p:nvPr/>
          </p:nvSpPr>
          <p:spPr>
            <a:xfrm>
              <a:off x="1403648" y="5538718"/>
              <a:ext cx="792088" cy="338554"/>
            </a:xfrm>
            <a:prstGeom prst="rect">
              <a:avLst/>
            </a:prstGeom>
            <a:noFill/>
          </p:spPr>
          <p:txBody>
            <a:bodyPr wrap="square" rtlCol="0">
              <a:spAutoFit/>
            </a:bodyPr>
            <a:lstStyle/>
            <a:p>
              <a:r>
                <a:rPr lang="zh-CN" altLang="en-US" sz="1600" b="1" dirty="0" smtClean="0">
                  <a:solidFill>
                    <a:srgbClr val="FF0000"/>
                  </a:solidFill>
                  <a:latin typeface="Times New Roman" pitchFamily="18" charset="0"/>
                  <a:ea typeface="楷体" pitchFamily="49" charset="-122"/>
                  <a:cs typeface="Times New Roman" pitchFamily="18" charset="0"/>
                </a:rPr>
                <a:t>程序</a:t>
              </a:r>
              <a:r>
                <a:rPr lang="en-US" altLang="zh-CN" sz="1600" b="1" dirty="0" smtClean="0">
                  <a:solidFill>
                    <a:srgbClr val="FF0000"/>
                  </a:solidFill>
                  <a:latin typeface="Times New Roman" pitchFamily="18" charset="0"/>
                  <a:ea typeface="楷体" pitchFamily="49" charset="-122"/>
                  <a:cs typeface="Times New Roman" pitchFamily="18" charset="0"/>
                </a:rPr>
                <a:t>1</a:t>
              </a:r>
              <a:endParaRPr lang="zh-CN" altLang="en-US" sz="1600" b="1" dirty="0">
                <a:solidFill>
                  <a:srgbClr val="FF0000"/>
                </a:solidFill>
                <a:latin typeface="Times New Roman" pitchFamily="18" charset="0"/>
                <a:ea typeface="楷体" pitchFamily="49" charset="-122"/>
                <a:cs typeface="Times New Roman" pitchFamily="18" charset="0"/>
              </a:endParaRPr>
            </a:p>
          </p:txBody>
        </p:sp>
        <p:sp>
          <p:nvSpPr>
            <p:cNvPr id="26" name="TextBox 24"/>
            <p:cNvSpPr txBox="1"/>
            <p:nvPr/>
          </p:nvSpPr>
          <p:spPr>
            <a:xfrm>
              <a:off x="1403648" y="5970766"/>
              <a:ext cx="792088" cy="338554"/>
            </a:xfrm>
            <a:prstGeom prst="rect">
              <a:avLst/>
            </a:prstGeom>
            <a:noFill/>
          </p:spPr>
          <p:txBody>
            <a:bodyPr wrap="square" rtlCol="0">
              <a:spAutoFit/>
            </a:bodyPr>
            <a:lstStyle/>
            <a:p>
              <a:r>
                <a:rPr lang="zh-CN" altLang="en-US" sz="1600" b="1" dirty="0" smtClean="0">
                  <a:solidFill>
                    <a:srgbClr val="00B050"/>
                  </a:solidFill>
                  <a:latin typeface="Times New Roman" pitchFamily="18" charset="0"/>
                  <a:ea typeface="楷体" pitchFamily="49" charset="-122"/>
                  <a:cs typeface="Times New Roman" pitchFamily="18" charset="0"/>
                </a:rPr>
                <a:t>程序</a:t>
              </a:r>
              <a:r>
                <a:rPr lang="en-US" altLang="zh-CN" sz="1600" b="1" dirty="0" smtClean="0">
                  <a:solidFill>
                    <a:srgbClr val="00B050"/>
                  </a:solidFill>
                  <a:latin typeface="Times New Roman" pitchFamily="18" charset="0"/>
                  <a:ea typeface="楷体" pitchFamily="49" charset="-122"/>
                  <a:cs typeface="Times New Roman" pitchFamily="18" charset="0"/>
                </a:rPr>
                <a:t>2</a:t>
              </a:r>
              <a:endParaRPr lang="zh-CN" altLang="en-US" sz="1600" b="1" dirty="0">
                <a:solidFill>
                  <a:srgbClr val="00B050"/>
                </a:solidFill>
                <a:latin typeface="Times New Roman" pitchFamily="18" charset="0"/>
                <a:ea typeface="楷体" pitchFamily="49" charset="-122"/>
                <a:cs typeface="Times New Roman" pitchFamily="18" charset="0"/>
              </a:endParaRPr>
            </a:p>
          </p:txBody>
        </p:sp>
      </p:grpSp>
    </p:spTree>
    <p:extLst>
      <p:ext uri="{BB962C8B-B14F-4D97-AF65-F5344CB8AC3E}">
        <p14:creationId xmlns:p14="http://schemas.microsoft.com/office/powerpoint/2010/main" val="694040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程序的“并发”执行</a:t>
            </a:r>
          </a:p>
        </p:txBody>
      </p:sp>
      <p:sp>
        <p:nvSpPr>
          <p:cNvPr id="3" name="内容占位符 2"/>
          <p:cNvSpPr>
            <a:spLocks noGrp="1"/>
          </p:cNvSpPr>
          <p:nvPr>
            <p:ph idx="1"/>
          </p:nvPr>
        </p:nvSpPr>
        <p:spPr/>
        <p:txBody>
          <a:bodyPr/>
          <a:lstStyle/>
          <a:p>
            <a:r>
              <a:rPr lang="zh-CN" altLang="en-US" dirty="0"/>
              <a:t>并发执行的特征</a:t>
            </a:r>
            <a:endParaRPr lang="en-US" altLang="zh-CN" dirty="0"/>
          </a:p>
          <a:p>
            <a:pPr lvl="1"/>
            <a:endParaRPr lang="en-US" altLang="zh-CN" b="1" dirty="0" smtClean="0">
              <a:solidFill>
                <a:srgbClr val="0000FF"/>
              </a:solidFill>
            </a:endParaRPr>
          </a:p>
          <a:p>
            <a:pPr lvl="1"/>
            <a:r>
              <a:rPr lang="zh-CN" altLang="en-US" b="1" dirty="0" smtClean="0">
                <a:solidFill>
                  <a:srgbClr val="0000FF"/>
                </a:solidFill>
              </a:rPr>
              <a:t>间断性</a:t>
            </a:r>
            <a:r>
              <a:rPr lang="zh-CN" altLang="en-US" b="1" dirty="0">
                <a:solidFill>
                  <a:srgbClr val="0000FF"/>
                </a:solidFill>
              </a:rPr>
              <a:t>（异步性）</a:t>
            </a:r>
            <a:r>
              <a:rPr lang="zh-CN" altLang="en-US" dirty="0"/>
              <a:t>：</a:t>
            </a:r>
            <a:r>
              <a:rPr lang="zh-CN" altLang="en-US" b="1" dirty="0"/>
              <a:t> </a:t>
            </a:r>
            <a:r>
              <a:rPr lang="zh-CN" altLang="en-US" dirty="0"/>
              <a:t>“走走停停”，一个程序可能执行到中途停下来，失去原有的时序关系</a:t>
            </a:r>
            <a:endParaRPr lang="en-US" altLang="zh-CN" dirty="0"/>
          </a:p>
          <a:p>
            <a:pPr lvl="1"/>
            <a:endParaRPr lang="en-US" altLang="zh-CN" dirty="0"/>
          </a:p>
          <a:p>
            <a:pPr lvl="1"/>
            <a:r>
              <a:rPr lang="zh-CN" altLang="en-US" b="1" dirty="0">
                <a:solidFill>
                  <a:srgbClr val="0000FF"/>
                </a:solidFill>
              </a:rPr>
              <a:t>失去封闭性</a:t>
            </a:r>
            <a:r>
              <a:rPr lang="zh-CN" altLang="en-US" dirty="0"/>
              <a:t>：共享资源，受其他程序的控制逻辑的影响。如：一个程序写到存储器中的数据可能被另一个程序修改，失去原有的不变特征</a:t>
            </a:r>
            <a:endParaRPr lang="en-US" altLang="zh-CN" dirty="0"/>
          </a:p>
          <a:p>
            <a:pPr lvl="1"/>
            <a:endParaRPr lang="en-US" altLang="zh-CN" dirty="0"/>
          </a:p>
          <a:p>
            <a:pPr lvl="1"/>
            <a:r>
              <a:rPr lang="zh-CN" altLang="en-US" b="1" dirty="0">
                <a:solidFill>
                  <a:srgbClr val="0000FF"/>
                </a:solidFill>
              </a:rPr>
              <a:t>失去可再现性</a:t>
            </a:r>
            <a:r>
              <a:rPr lang="zh-CN" altLang="en-US" dirty="0"/>
              <a:t>：失去封闭性</a:t>
            </a:r>
            <a:r>
              <a:rPr lang="zh-CN" altLang="en-US" dirty="0">
                <a:sym typeface="Symbol" pitchFamily="18" charset="2"/>
              </a:rPr>
              <a:t></a:t>
            </a:r>
            <a:r>
              <a:rPr lang="zh-CN" altLang="en-US" dirty="0"/>
              <a:t>失去可再现性；外界环境在程序的两次执行期间发生变化，失去原有的可重复</a:t>
            </a:r>
            <a:r>
              <a:rPr lang="zh-CN" altLang="en-US" dirty="0" smtClean="0"/>
              <a:t>特征</a:t>
            </a:r>
            <a:endParaRPr lang="zh-CN" altLang="en-US" dirty="0"/>
          </a:p>
        </p:txBody>
      </p:sp>
      <p:sp>
        <p:nvSpPr>
          <p:cNvPr id="4" name="日期占位符 3"/>
          <p:cNvSpPr>
            <a:spLocks noGrp="1"/>
          </p:cNvSpPr>
          <p:nvPr>
            <p:ph type="dt" sz="half" idx="10"/>
          </p:nvPr>
        </p:nvSpPr>
        <p:spPr/>
        <p:txBody>
          <a:bodyPr/>
          <a:lstStyle/>
          <a:p>
            <a:fld id="{E6FFC582-7E04-4A93-93A8-542AB778674E}"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34</a:t>
            </a:fld>
            <a:endParaRPr lang="zh-CN" altLang="en-US"/>
          </a:p>
        </p:txBody>
      </p:sp>
    </p:spTree>
    <p:extLst>
      <p:ext uri="{BB962C8B-B14F-4D97-AF65-F5344CB8AC3E}">
        <p14:creationId xmlns:p14="http://schemas.microsoft.com/office/powerpoint/2010/main" val="1096491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程序的“并发”执行</a:t>
            </a:r>
          </a:p>
        </p:txBody>
      </p:sp>
      <p:sp>
        <p:nvSpPr>
          <p:cNvPr id="3" name="内容占位符 2"/>
          <p:cNvSpPr>
            <a:spLocks noGrp="1"/>
          </p:cNvSpPr>
          <p:nvPr>
            <p:ph idx="1"/>
          </p:nvPr>
        </p:nvSpPr>
        <p:spPr/>
        <p:txBody>
          <a:bodyPr/>
          <a:lstStyle/>
          <a:p>
            <a:r>
              <a:rPr lang="zh-CN" altLang="en-US" dirty="0" smtClean="0"/>
              <a:t>不加控制的并发执行所带来的问题</a:t>
            </a:r>
            <a:endParaRPr lang="zh-CN" altLang="en-US" dirty="0"/>
          </a:p>
        </p:txBody>
      </p:sp>
      <p:sp>
        <p:nvSpPr>
          <p:cNvPr id="4" name="日期占位符 3"/>
          <p:cNvSpPr>
            <a:spLocks noGrp="1"/>
          </p:cNvSpPr>
          <p:nvPr>
            <p:ph type="dt" sz="half" idx="10"/>
          </p:nvPr>
        </p:nvSpPr>
        <p:spPr/>
        <p:txBody>
          <a:bodyPr/>
          <a:lstStyle/>
          <a:p>
            <a:fld id="{C55A89C7-9A53-4A52-964E-99760F58990D}"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35</a:t>
            </a:fld>
            <a:endParaRPr lang="zh-CN" altLang="en-US"/>
          </a:p>
        </p:txBody>
      </p:sp>
      <p:sp>
        <p:nvSpPr>
          <p:cNvPr id="7" name="TextBox 7"/>
          <p:cNvSpPr txBox="1"/>
          <p:nvPr/>
        </p:nvSpPr>
        <p:spPr>
          <a:xfrm>
            <a:off x="899592" y="2426112"/>
            <a:ext cx="7344816" cy="1938992"/>
          </a:xfrm>
          <a:prstGeom prst="rect">
            <a:avLst/>
          </a:prstGeom>
          <a:noFill/>
          <a:ln w="12700">
            <a:solidFill>
              <a:srgbClr val="FF6600"/>
            </a:solidFill>
            <a:prstDash val="sysDash"/>
          </a:ln>
        </p:spPr>
        <p:txBody>
          <a:bodyPr wrap="square" rtlCol="0">
            <a:spAutoFit/>
          </a:bodyPr>
          <a:lstStyle/>
          <a:p>
            <a:pPr marL="0" lvl="1">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例子程序：</a:t>
            </a:r>
            <a:endParaRPr lang="en-US" altLang="zh-CN" sz="2000" b="1" dirty="0" smtClean="0">
              <a:solidFill>
                <a:srgbClr val="0000FF"/>
              </a:solidFill>
              <a:latin typeface="Times New Roman" pitchFamily="18" charset="0"/>
              <a:ea typeface="楷体" pitchFamily="49" charset="-122"/>
              <a:cs typeface="Times New Roman" pitchFamily="18" charset="0"/>
            </a:endParaRPr>
          </a:p>
          <a:p>
            <a:pPr marL="0" lvl="1">
              <a:lnSpc>
                <a:spcPct val="150000"/>
              </a:lnSpc>
            </a:pPr>
            <a:r>
              <a:rPr lang="zh-CN" altLang="en-US" sz="2000" b="1" dirty="0" smtClean="0">
                <a:latin typeface="Times New Roman" pitchFamily="18" charset="0"/>
                <a:ea typeface="楷体" pitchFamily="49" charset="-122"/>
                <a:cs typeface="Times New Roman" pitchFamily="18" charset="0"/>
              </a:rPr>
              <a:t>        利用</a:t>
            </a:r>
            <a:r>
              <a:rPr lang="zh-CN" altLang="en-US" sz="2000" b="1" dirty="0">
                <a:latin typeface="Times New Roman" pitchFamily="18" charset="0"/>
                <a:ea typeface="楷体" pitchFamily="49" charset="-122"/>
                <a:cs typeface="Times New Roman" pitchFamily="18" charset="0"/>
              </a:rPr>
              <a:t>堆栈管理一块内存区中各数据块的使用情况</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marL="0" lvl="1">
              <a:lnSpc>
                <a:spcPct val="150000"/>
              </a:lnSpc>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       </a:t>
            </a:r>
            <a:r>
              <a:rPr lang="zh-CN" altLang="en-US" sz="2000" b="1" dirty="0" smtClean="0">
                <a:latin typeface="Times New Roman" pitchFamily="18" charset="0"/>
                <a:ea typeface="楷体" pitchFamily="49" charset="-122"/>
                <a:cs typeface="Times New Roman" pitchFamily="18" charset="0"/>
              </a:rPr>
              <a:t>用</a:t>
            </a:r>
            <a:r>
              <a:rPr lang="en-US" altLang="zh-CN" sz="2000" b="1" dirty="0" smtClean="0">
                <a:latin typeface="Times New Roman" pitchFamily="18" charset="0"/>
                <a:ea typeface="楷体" pitchFamily="49" charset="-122"/>
                <a:cs typeface="Times New Roman" pitchFamily="18" charset="0"/>
              </a:rPr>
              <a:t>get() </a:t>
            </a:r>
            <a:r>
              <a:rPr lang="zh-CN" altLang="en-US" sz="2000" b="1" dirty="0" smtClean="0">
                <a:latin typeface="Times New Roman" pitchFamily="18" charset="0"/>
                <a:ea typeface="楷体" pitchFamily="49" charset="-122"/>
                <a:cs typeface="Times New Roman" pitchFamily="18" charset="0"/>
              </a:rPr>
              <a:t>从堆栈顶部取出</a:t>
            </a:r>
            <a:r>
              <a:rPr lang="zh-CN" altLang="en-US" sz="2000" b="1" dirty="0">
                <a:latin typeface="Times New Roman" pitchFamily="18" charset="0"/>
                <a:ea typeface="楷体" pitchFamily="49" charset="-122"/>
                <a:cs typeface="Times New Roman" pitchFamily="18" charset="0"/>
              </a:rPr>
              <a:t>相应的内存</a:t>
            </a:r>
            <a:r>
              <a:rPr lang="zh-CN" altLang="en-US" sz="2000" b="1" dirty="0" smtClean="0">
                <a:latin typeface="Times New Roman" pitchFamily="18" charset="0"/>
                <a:ea typeface="楷体" pitchFamily="49" charset="-122"/>
                <a:cs typeface="Times New Roman" pitchFamily="18" charset="0"/>
              </a:rPr>
              <a:t>块；</a:t>
            </a:r>
            <a:endParaRPr lang="en-US" altLang="zh-CN" sz="2000" b="1" dirty="0" smtClean="0">
              <a:latin typeface="Times New Roman" pitchFamily="18" charset="0"/>
              <a:ea typeface="楷体" pitchFamily="49" charset="-122"/>
              <a:cs typeface="Times New Roman" pitchFamily="18" charset="0"/>
            </a:endParaRPr>
          </a:p>
          <a:p>
            <a:pPr marL="0" lvl="1">
              <a:lnSpc>
                <a:spcPct val="150000"/>
              </a:lnSpc>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       </a:t>
            </a:r>
            <a:r>
              <a:rPr lang="zh-CN" altLang="en-US" sz="2000" b="1" dirty="0" smtClean="0">
                <a:latin typeface="Times New Roman" pitchFamily="18" charset="0"/>
                <a:ea typeface="楷体" pitchFamily="49" charset="-122"/>
                <a:cs typeface="Times New Roman" pitchFamily="18" charset="0"/>
              </a:rPr>
              <a:t>用</a:t>
            </a:r>
            <a:r>
              <a:rPr lang="en-US" altLang="zh-CN" sz="2000" b="1" dirty="0" smtClean="0">
                <a:latin typeface="Times New Roman" pitchFamily="18" charset="0"/>
                <a:ea typeface="楷体" pitchFamily="49" charset="-122"/>
                <a:cs typeface="Times New Roman" pitchFamily="18" charset="0"/>
              </a:rPr>
              <a:t>push(</a:t>
            </a:r>
            <a:r>
              <a:rPr lang="en-US" altLang="zh-CN" sz="2000" b="1" dirty="0" err="1" smtClean="0">
                <a:latin typeface="Times New Roman" pitchFamily="18" charset="0"/>
                <a:ea typeface="楷体" pitchFamily="49" charset="-122"/>
                <a:cs typeface="Times New Roman" pitchFamily="18" charset="0"/>
              </a:rPr>
              <a:t>blk</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将数据</a:t>
            </a:r>
            <a:r>
              <a:rPr lang="zh-CN" altLang="en-US" sz="2000" b="1" dirty="0" smtClean="0">
                <a:latin typeface="Times New Roman" pitchFamily="18" charset="0"/>
                <a:ea typeface="楷体" pitchFamily="49" charset="-122"/>
                <a:cs typeface="Times New Roman" pitchFamily="18" charset="0"/>
              </a:rPr>
              <a:t>块（</a:t>
            </a:r>
            <a:r>
              <a:rPr lang="en-US" altLang="zh-CN" sz="2000" b="1" dirty="0" err="1" smtClean="0">
                <a:latin typeface="Times New Roman" pitchFamily="18" charset="0"/>
                <a:ea typeface="楷体" pitchFamily="49" charset="-122"/>
                <a:cs typeface="Times New Roman" pitchFamily="18" charset="0"/>
              </a:rPr>
              <a:t>blk</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放入堆栈</a:t>
            </a:r>
            <a:r>
              <a:rPr lang="zh-CN" altLang="en-US" sz="2000" b="1" dirty="0" smtClean="0">
                <a:latin typeface="Times New Roman" pitchFamily="18" charset="0"/>
                <a:ea typeface="楷体" pitchFamily="49" charset="-122"/>
                <a:cs typeface="Times New Roman" pitchFamily="18" charset="0"/>
              </a:rPr>
              <a:t>中。</a:t>
            </a:r>
            <a:endParaRPr lang="zh-CN" altLang="en-US" sz="2000"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1778680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程序的“并发”执行</a:t>
            </a:r>
          </a:p>
        </p:txBody>
      </p:sp>
      <p:sp>
        <p:nvSpPr>
          <p:cNvPr id="3" name="内容占位符 2"/>
          <p:cNvSpPr>
            <a:spLocks noGrp="1"/>
          </p:cNvSpPr>
          <p:nvPr>
            <p:ph idx="1"/>
          </p:nvPr>
        </p:nvSpPr>
        <p:spPr/>
        <p:txBody>
          <a:bodyPr/>
          <a:lstStyle/>
          <a:p>
            <a:r>
              <a:rPr lang="zh-CN" altLang="en-US" dirty="0" smtClean="0"/>
              <a:t>不加控制的并发执行所带来的问题</a:t>
            </a:r>
            <a:endParaRPr lang="zh-CN" altLang="en-US" dirty="0"/>
          </a:p>
        </p:txBody>
      </p:sp>
      <p:sp>
        <p:nvSpPr>
          <p:cNvPr id="4" name="日期占位符 3"/>
          <p:cNvSpPr>
            <a:spLocks noGrp="1"/>
          </p:cNvSpPr>
          <p:nvPr>
            <p:ph type="dt" sz="half" idx="10"/>
          </p:nvPr>
        </p:nvSpPr>
        <p:spPr/>
        <p:txBody>
          <a:bodyPr/>
          <a:lstStyle/>
          <a:p>
            <a:fld id="{18BABCEE-BFE2-4FDC-A9D6-3F8E0E5503BD}"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36</a:t>
            </a:fld>
            <a:endParaRPr lang="zh-CN" altLang="en-US"/>
          </a:p>
        </p:txBody>
      </p:sp>
      <p:sp>
        <p:nvSpPr>
          <p:cNvPr id="8" name="Text Box 4"/>
          <p:cNvSpPr txBox="1">
            <a:spLocks noChangeArrowheads="1"/>
          </p:cNvSpPr>
          <p:nvPr/>
        </p:nvSpPr>
        <p:spPr bwMode="auto">
          <a:xfrm>
            <a:off x="368424" y="2209800"/>
            <a:ext cx="2187352"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lang="en-US" altLang="zh-CN" sz="1600" b="1" dirty="0" err="1">
                <a:latin typeface="Arial Unicode MS" panose="020B0604020202020204" pitchFamily="34" charset="-122"/>
                <a:ea typeface="Arial Unicode MS" panose="020B0604020202020204" pitchFamily="34" charset="-122"/>
                <a:cs typeface="Arial Unicode MS" panose="020B0604020202020204" pitchFamily="34" charset="-122"/>
              </a:rPr>
              <a:t>proc</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rPr>
              <a:t> get ()</a:t>
            </a:r>
            <a:endPar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a:spcBef>
                <a:spcPct val="10000"/>
              </a:spcBef>
            </a:pP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rPr>
              <a:t>Begin</a:t>
            </a:r>
            <a:endPar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a:spcBef>
                <a:spcPct val="10000"/>
              </a:spcBef>
            </a:pP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local r;</a:t>
            </a:r>
          </a:p>
          <a:p>
            <a:pPr>
              <a:spcBef>
                <a:spcPct val="10000"/>
              </a:spcBef>
            </a:pP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1.1  r  </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s[top];</a:t>
            </a:r>
          </a:p>
          <a:p>
            <a:pPr>
              <a:spcBef>
                <a:spcPct val="10000"/>
              </a:spcBef>
            </a:pP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a:t>
            </a: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1.2  </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top  top+1;</a:t>
            </a:r>
          </a:p>
          <a:p>
            <a:pPr>
              <a:spcBef>
                <a:spcPct val="10000"/>
              </a:spcBef>
            </a:pP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a:t>
            </a: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1.3  </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return (r);</a:t>
            </a:r>
          </a:p>
          <a:p>
            <a:pPr>
              <a:spcBef>
                <a:spcPct val="10000"/>
              </a:spcBef>
            </a:pPr>
            <a:r>
              <a:rPr lang="en-US" altLang="zh-CN" sz="1600" b="1" dirty="0" smtClean="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End</a:t>
            </a:r>
            <a:r>
              <a:rPr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p>
          <a:p>
            <a:pPr>
              <a:spcBef>
                <a:spcPct val="10000"/>
              </a:spcBef>
            </a:pPr>
            <a:endParaRPr lang="en-US" altLang="zh-CN" sz="1600" b="1" dirty="0"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endParaRPr>
          </a:p>
          <a:p>
            <a:pPr>
              <a:spcBef>
                <a:spcPct val="10000"/>
              </a:spcBef>
            </a:pPr>
            <a:endParaRPr lang="en-US" altLang="zh-CN" sz="1600" b="1" dirty="0"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endParaRPr>
          </a:p>
          <a:p>
            <a:pPr>
              <a:spcBef>
                <a:spcPct val="10000"/>
              </a:spcBef>
            </a:pPr>
            <a:r>
              <a:rPr lang="en-US" altLang="zh-CN" sz="1600" b="1" dirty="0" err="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Proc</a:t>
            </a:r>
            <a:r>
              <a:rPr lang="en-US" altLang="zh-CN" sz="1600" b="1" dirty="0"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push (</a:t>
            </a:r>
            <a:r>
              <a:rPr lang="en-US" altLang="zh-CN" sz="1600" b="1" dirty="0" err="1"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blk</a:t>
            </a:r>
            <a:r>
              <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p>
          <a:p>
            <a:pPr>
              <a:spcBef>
                <a:spcPct val="10000"/>
              </a:spcBef>
            </a:pPr>
            <a:r>
              <a:rPr lang="en-US" altLang="zh-CN" sz="1600" b="1" dirty="0"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Begin</a:t>
            </a:r>
            <a:endPar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endParaRPr>
          </a:p>
          <a:p>
            <a:pPr>
              <a:spcBef>
                <a:spcPct val="10000"/>
              </a:spcBef>
            </a:pPr>
            <a:r>
              <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2.1  top  top-1;</a:t>
            </a:r>
          </a:p>
          <a:p>
            <a:pPr>
              <a:spcBef>
                <a:spcPct val="10000"/>
              </a:spcBef>
            </a:pPr>
            <a:r>
              <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2.2  s[top]  </a:t>
            </a:r>
            <a:r>
              <a:rPr lang="en-US" altLang="zh-CN" sz="1600" b="1" dirty="0" err="1">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blk</a:t>
            </a:r>
            <a:r>
              <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p>
          <a:p>
            <a:pPr>
              <a:spcBef>
                <a:spcPct val="10000"/>
              </a:spcBef>
            </a:pPr>
            <a:r>
              <a:rPr lang="en-US" altLang="zh-CN" sz="1600" b="1" dirty="0" smtClean="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End</a:t>
            </a:r>
            <a:r>
              <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endParaRPr lang="en-US" altLang="zh-CN" sz="1600" b="1" dirty="0">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9" name="Group 6"/>
          <p:cNvGrpSpPr>
            <a:grpSpLocks/>
          </p:cNvGrpSpPr>
          <p:nvPr/>
        </p:nvGrpSpPr>
        <p:grpSpPr bwMode="auto">
          <a:xfrm>
            <a:off x="2963468" y="2160559"/>
            <a:ext cx="1101726" cy="4130676"/>
            <a:chOff x="1669" y="1844"/>
            <a:chExt cx="694" cy="2602"/>
          </a:xfrm>
        </p:grpSpPr>
        <p:sp>
          <p:nvSpPr>
            <p:cNvPr id="10" name="Line 7"/>
            <p:cNvSpPr>
              <a:spLocks noChangeShapeType="1"/>
            </p:cNvSpPr>
            <p:nvPr/>
          </p:nvSpPr>
          <p:spPr bwMode="auto">
            <a:xfrm>
              <a:off x="2136" y="1872"/>
              <a:ext cx="0" cy="24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1" name="Line 8"/>
            <p:cNvSpPr>
              <a:spLocks noChangeShapeType="1"/>
            </p:cNvSpPr>
            <p:nvPr/>
          </p:nvSpPr>
          <p:spPr bwMode="auto">
            <a:xfrm>
              <a:off x="1920" y="1872"/>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2" name="Line 9"/>
            <p:cNvSpPr>
              <a:spLocks noChangeShapeType="1"/>
            </p:cNvSpPr>
            <p:nvPr/>
          </p:nvSpPr>
          <p:spPr bwMode="auto">
            <a:xfrm>
              <a:off x="1920" y="2304"/>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3" name="Line 10"/>
            <p:cNvSpPr>
              <a:spLocks noChangeShapeType="1"/>
            </p:cNvSpPr>
            <p:nvPr/>
          </p:nvSpPr>
          <p:spPr bwMode="auto">
            <a:xfrm>
              <a:off x="1920" y="2688"/>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4" name="Line 11"/>
            <p:cNvSpPr>
              <a:spLocks noChangeShapeType="1"/>
            </p:cNvSpPr>
            <p:nvPr/>
          </p:nvSpPr>
          <p:spPr bwMode="auto">
            <a:xfrm>
              <a:off x="1920" y="3120"/>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5" name="Line 12"/>
            <p:cNvSpPr>
              <a:spLocks noChangeShapeType="1"/>
            </p:cNvSpPr>
            <p:nvPr/>
          </p:nvSpPr>
          <p:spPr bwMode="auto">
            <a:xfrm>
              <a:off x="1920" y="3552"/>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6" name="Line 13"/>
            <p:cNvSpPr>
              <a:spLocks noChangeShapeType="1"/>
            </p:cNvSpPr>
            <p:nvPr/>
          </p:nvSpPr>
          <p:spPr bwMode="auto">
            <a:xfrm>
              <a:off x="1920" y="3984"/>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itchFamily="18" charset="0"/>
                <a:cs typeface="Times New Roman" pitchFamily="18" charset="0"/>
              </a:endParaRPr>
            </a:p>
          </p:txBody>
        </p:sp>
        <p:sp>
          <p:nvSpPr>
            <p:cNvPr id="17" name="Text Box 14"/>
            <p:cNvSpPr txBox="1">
              <a:spLocks noChangeArrowheads="1"/>
            </p:cNvSpPr>
            <p:nvPr/>
          </p:nvSpPr>
          <p:spPr bwMode="auto">
            <a:xfrm>
              <a:off x="1669" y="1844"/>
              <a:ext cx="240" cy="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1600" b="1" dirty="0" smtClean="0">
                  <a:latin typeface="Times New Roman" pitchFamily="18" charset="0"/>
                  <a:cs typeface="Times New Roman" pitchFamily="18" charset="0"/>
                </a:rPr>
                <a:t>0</a:t>
              </a:r>
            </a:p>
            <a:p>
              <a:pPr>
                <a:lnSpc>
                  <a:spcPct val="80000"/>
                </a:lnSpc>
                <a:spcBef>
                  <a:spcPct val="50000"/>
                </a:spcBef>
              </a:pPr>
              <a:endParaRPr lang="en-US" altLang="zh-CN" sz="1600" b="1" dirty="0">
                <a:latin typeface="Times New Roman" pitchFamily="18" charset="0"/>
                <a:cs typeface="Times New Roman" pitchFamily="18" charset="0"/>
              </a:endParaRPr>
            </a:p>
            <a:p>
              <a:pPr>
                <a:lnSpc>
                  <a:spcPct val="80000"/>
                </a:lnSpc>
                <a:spcBef>
                  <a:spcPct val="50000"/>
                </a:spcBef>
              </a:pPr>
              <a:r>
                <a:rPr lang="en-US" altLang="zh-CN" sz="1600" b="1" dirty="0" smtClean="0">
                  <a:latin typeface="Times New Roman" pitchFamily="18" charset="0"/>
                  <a:cs typeface="Times New Roman" pitchFamily="18" charset="0"/>
                </a:rPr>
                <a:t>1</a:t>
              </a:r>
            </a:p>
            <a:p>
              <a:pPr>
                <a:lnSpc>
                  <a:spcPct val="80000"/>
                </a:lnSpc>
                <a:spcBef>
                  <a:spcPct val="50000"/>
                </a:spcBef>
              </a:pPr>
              <a:endParaRPr lang="en-US" altLang="zh-CN" sz="1600" b="1" dirty="0">
                <a:latin typeface="Times New Roman" pitchFamily="18" charset="0"/>
                <a:cs typeface="Times New Roman" pitchFamily="18" charset="0"/>
              </a:endParaRPr>
            </a:p>
            <a:p>
              <a:pPr>
                <a:lnSpc>
                  <a:spcPct val="80000"/>
                </a:lnSpc>
                <a:spcBef>
                  <a:spcPct val="50000"/>
                </a:spcBef>
              </a:pPr>
              <a:r>
                <a:rPr lang="en-US" altLang="zh-CN" sz="1600" b="1" dirty="0" smtClean="0">
                  <a:latin typeface="Times New Roman" pitchFamily="18" charset="0"/>
                  <a:cs typeface="Times New Roman" pitchFamily="18" charset="0"/>
                </a:rPr>
                <a:t>2</a:t>
              </a:r>
            </a:p>
            <a:p>
              <a:pPr>
                <a:lnSpc>
                  <a:spcPct val="80000"/>
                </a:lnSpc>
                <a:spcBef>
                  <a:spcPct val="50000"/>
                </a:spcBef>
              </a:pPr>
              <a:endParaRPr lang="en-US" altLang="zh-CN" sz="1600" b="1" dirty="0">
                <a:latin typeface="Times New Roman" pitchFamily="18" charset="0"/>
                <a:cs typeface="Times New Roman" pitchFamily="18" charset="0"/>
              </a:endParaRPr>
            </a:p>
            <a:p>
              <a:pPr>
                <a:lnSpc>
                  <a:spcPct val="80000"/>
                </a:lnSpc>
                <a:spcBef>
                  <a:spcPct val="50000"/>
                </a:spcBef>
              </a:pPr>
              <a:r>
                <a:rPr lang="en-US" altLang="zh-CN" sz="1600" b="1" dirty="0" smtClean="0">
                  <a:latin typeface="Times New Roman" pitchFamily="18" charset="0"/>
                  <a:cs typeface="Times New Roman" pitchFamily="18" charset="0"/>
                </a:rPr>
                <a:t>3</a:t>
              </a:r>
            </a:p>
            <a:p>
              <a:pPr>
                <a:lnSpc>
                  <a:spcPct val="80000"/>
                </a:lnSpc>
                <a:spcBef>
                  <a:spcPct val="50000"/>
                </a:spcBef>
              </a:pPr>
              <a:endParaRPr lang="en-US" altLang="zh-CN" sz="1600" b="1" dirty="0">
                <a:latin typeface="Times New Roman" pitchFamily="18" charset="0"/>
                <a:cs typeface="Times New Roman" pitchFamily="18" charset="0"/>
              </a:endParaRPr>
            </a:p>
            <a:p>
              <a:pPr>
                <a:lnSpc>
                  <a:spcPct val="80000"/>
                </a:lnSpc>
                <a:spcBef>
                  <a:spcPct val="50000"/>
                </a:spcBef>
              </a:pPr>
              <a:r>
                <a:rPr lang="en-US" altLang="zh-CN" sz="1600" b="1" dirty="0" smtClean="0">
                  <a:latin typeface="Times New Roman" pitchFamily="18" charset="0"/>
                  <a:cs typeface="Times New Roman" pitchFamily="18" charset="0"/>
                </a:rPr>
                <a:t>4</a:t>
              </a:r>
            </a:p>
            <a:p>
              <a:pPr>
                <a:lnSpc>
                  <a:spcPct val="80000"/>
                </a:lnSpc>
                <a:spcBef>
                  <a:spcPct val="50000"/>
                </a:spcBef>
              </a:pPr>
              <a:endParaRPr lang="en-US" altLang="zh-CN" sz="1600" b="1" dirty="0">
                <a:latin typeface="Times New Roman" pitchFamily="18" charset="0"/>
                <a:cs typeface="Times New Roman" pitchFamily="18" charset="0"/>
              </a:endParaRPr>
            </a:p>
            <a:p>
              <a:pPr>
                <a:lnSpc>
                  <a:spcPct val="80000"/>
                </a:lnSpc>
                <a:spcBef>
                  <a:spcPct val="50000"/>
                </a:spcBef>
              </a:pPr>
              <a:r>
                <a:rPr lang="en-US" altLang="zh-CN" sz="1600" b="1" dirty="0" smtClean="0">
                  <a:latin typeface="Times New Roman" pitchFamily="18" charset="0"/>
                  <a:cs typeface="Times New Roman" pitchFamily="18" charset="0"/>
                </a:rPr>
                <a:t>5</a:t>
              </a:r>
            </a:p>
            <a:p>
              <a:pPr>
                <a:lnSpc>
                  <a:spcPct val="80000"/>
                </a:lnSpc>
                <a:spcBef>
                  <a:spcPct val="50000"/>
                </a:spcBef>
              </a:pPr>
              <a:endParaRPr lang="en-US" altLang="zh-CN" sz="1600" b="1" dirty="0">
                <a:latin typeface="Times New Roman" pitchFamily="18" charset="0"/>
                <a:cs typeface="Times New Roman" pitchFamily="18" charset="0"/>
              </a:endParaRPr>
            </a:p>
            <a:p>
              <a:pPr>
                <a:lnSpc>
                  <a:spcPct val="80000"/>
                </a:lnSpc>
                <a:spcBef>
                  <a:spcPct val="50000"/>
                </a:spcBef>
              </a:pPr>
              <a:r>
                <a:rPr lang="en-US" altLang="zh-CN" sz="1600" b="1" dirty="0">
                  <a:latin typeface="Times New Roman" pitchFamily="18" charset="0"/>
                  <a:cs typeface="Times New Roman" pitchFamily="18" charset="0"/>
                </a:rPr>
                <a:t>t</a:t>
              </a:r>
            </a:p>
          </p:txBody>
        </p:sp>
      </p:grpSp>
      <p:grpSp>
        <p:nvGrpSpPr>
          <p:cNvPr id="18" name="Group 15"/>
          <p:cNvGrpSpPr>
            <a:grpSpLocks/>
          </p:cNvGrpSpPr>
          <p:nvPr/>
        </p:nvGrpSpPr>
        <p:grpSpPr bwMode="auto">
          <a:xfrm>
            <a:off x="6804248" y="2668414"/>
            <a:ext cx="861120" cy="3276600"/>
            <a:chOff x="4272" y="2016"/>
            <a:chExt cx="720" cy="2064"/>
          </a:xfrm>
        </p:grpSpPr>
        <p:sp>
          <p:nvSpPr>
            <p:cNvPr id="19" name="Freeform 16"/>
            <p:cNvSpPr>
              <a:spLocks/>
            </p:cNvSpPr>
            <p:nvPr/>
          </p:nvSpPr>
          <p:spPr bwMode="auto">
            <a:xfrm>
              <a:off x="4272" y="2016"/>
              <a:ext cx="720" cy="2064"/>
            </a:xfrm>
            <a:custGeom>
              <a:avLst/>
              <a:gdLst>
                <a:gd name="T0" fmla="*/ 0 w 720"/>
                <a:gd name="T1" fmla="*/ 0 h 2064"/>
                <a:gd name="T2" fmla="*/ 0 w 720"/>
                <a:gd name="T3" fmla="*/ 2064 h 2064"/>
                <a:gd name="T4" fmla="*/ 720 w 720"/>
                <a:gd name="T5" fmla="*/ 2064 h 2064"/>
                <a:gd name="T6" fmla="*/ 720 w 720"/>
                <a:gd name="T7" fmla="*/ 0 h 2064"/>
              </a:gdLst>
              <a:ahLst/>
              <a:cxnLst>
                <a:cxn ang="0">
                  <a:pos x="T0" y="T1"/>
                </a:cxn>
                <a:cxn ang="0">
                  <a:pos x="T2" y="T3"/>
                </a:cxn>
                <a:cxn ang="0">
                  <a:pos x="T4" y="T5"/>
                </a:cxn>
                <a:cxn ang="0">
                  <a:pos x="T6" y="T7"/>
                </a:cxn>
              </a:cxnLst>
              <a:rect l="0" t="0" r="r" b="b"/>
              <a:pathLst>
                <a:path w="720" h="2064">
                  <a:moveTo>
                    <a:pt x="0" y="0"/>
                  </a:moveTo>
                  <a:lnTo>
                    <a:pt x="0" y="2064"/>
                  </a:lnTo>
                  <a:lnTo>
                    <a:pt x="720" y="206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Line 17"/>
            <p:cNvSpPr>
              <a:spLocks noChangeShapeType="1"/>
            </p:cNvSpPr>
            <p:nvPr/>
          </p:nvSpPr>
          <p:spPr bwMode="auto">
            <a:xfrm>
              <a:off x="4272" y="374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Line 18"/>
            <p:cNvSpPr>
              <a:spLocks noChangeShapeType="1"/>
            </p:cNvSpPr>
            <p:nvPr/>
          </p:nvSpPr>
          <p:spPr bwMode="auto">
            <a:xfrm>
              <a:off x="4272" y="336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2" name="Line 19"/>
            <p:cNvSpPr>
              <a:spLocks noChangeShapeType="1"/>
            </p:cNvSpPr>
            <p:nvPr/>
          </p:nvSpPr>
          <p:spPr bwMode="auto">
            <a:xfrm>
              <a:off x="4272" y="297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Line 20"/>
            <p:cNvSpPr>
              <a:spLocks noChangeShapeType="1"/>
            </p:cNvSpPr>
            <p:nvPr/>
          </p:nvSpPr>
          <p:spPr bwMode="auto">
            <a:xfrm>
              <a:off x="4272" y="25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Line 21"/>
            <p:cNvSpPr>
              <a:spLocks noChangeShapeType="1"/>
            </p:cNvSpPr>
            <p:nvPr/>
          </p:nvSpPr>
          <p:spPr bwMode="auto">
            <a:xfrm>
              <a:off x="4272" y="220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Text Box 22"/>
            <p:cNvSpPr txBox="1">
              <a:spLocks noChangeArrowheads="1"/>
            </p:cNvSpPr>
            <p:nvPr/>
          </p:nvSpPr>
          <p:spPr bwMode="auto">
            <a:xfrm>
              <a:off x="4368" y="3792"/>
              <a:ext cx="5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26" name="Text Box 23"/>
            <p:cNvSpPr txBox="1">
              <a:spLocks noChangeArrowheads="1"/>
            </p:cNvSpPr>
            <p:nvPr/>
          </p:nvSpPr>
          <p:spPr bwMode="auto">
            <a:xfrm>
              <a:off x="4320" y="3408"/>
              <a:ext cx="5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a</a:t>
              </a:r>
            </a:p>
          </p:txBody>
        </p:sp>
        <p:sp>
          <p:nvSpPr>
            <p:cNvPr id="27" name="Text Box 24"/>
            <p:cNvSpPr txBox="1">
              <a:spLocks noChangeArrowheads="1"/>
            </p:cNvSpPr>
            <p:nvPr/>
          </p:nvSpPr>
          <p:spPr bwMode="auto">
            <a:xfrm>
              <a:off x="4320" y="3072"/>
              <a:ext cx="5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b</a:t>
              </a:r>
            </a:p>
          </p:txBody>
        </p:sp>
      </p:grpSp>
      <p:grpSp>
        <p:nvGrpSpPr>
          <p:cNvPr id="28" name="Group 25"/>
          <p:cNvGrpSpPr>
            <a:grpSpLocks/>
          </p:cNvGrpSpPr>
          <p:nvPr/>
        </p:nvGrpSpPr>
        <p:grpSpPr bwMode="auto">
          <a:xfrm>
            <a:off x="7741568" y="3659020"/>
            <a:ext cx="1143000" cy="338138"/>
            <a:chOff x="5040" y="2640"/>
            <a:chExt cx="720" cy="213"/>
          </a:xfrm>
        </p:grpSpPr>
        <p:sp>
          <p:nvSpPr>
            <p:cNvPr id="29" name="Text Box 26"/>
            <p:cNvSpPr txBox="1">
              <a:spLocks noChangeArrowheads="1"/>
            </p:cNvSpPr>
            <p:nvPr/>
          </p:nvSpPr>
          <p:spPr bwMode="auto">
            <a:xfrm>
              <a:off x="5328" y="2640"/>
              <a:ext cx="4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top</a:t>
              </a:r>
            </a:p>
          </p:txBody>
        </p:sp>
        <p:sp>
          <p:nvSpPr>
            <p:cNvPr id="30" name="Line 27"/>
            <p:cNvSpPr>
              <a:spLocks noChangeShapeType="1"/>
            </p:cNvSpPr>
            <p:nvPr/>
          </p:nvSpPr>
          <p:spPr bwMode="auto">
            <a:xfrm flipH="1">
              <a:off x="5040" y="278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1" name="Text Box 28"/>
          <p:cNvSpPr txBox="1">
            <a:spLocks noChangeArrowheads="1"/>
          </p:cNvSpPr>
          <p:nvPr/>
        </p:nvSpPr>
        <p:spPr bwMode="auto">
          <a:xfrm>
            <a:off x="4137248" y="2132856"/>
            <a:ext cx="18029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2.1  top </a:t>
            </a:r>
            <a:r>
              <a:rPr lang="en-US" altLang="zh-CN" sz="16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top-1</a:t>
            </a:r>
          </a:p>
        </p:txBody>
      </p:sp>
      <p:sp>
        <p:nvSpPr>
          <p:cNvPr id="32" name="Text Box 29"/>
          <p:cNvSpPr txBox="1">
            <a:spLocks noChangeArrowheads="1"/>
          </p:cNvSpPr>
          <p:nvPr/>
        </p:nvSpPr>
        <p:spPr bwMode="auto">
          <a:xfrm>
            <a:off x="4137248" y="2818656"/>
            <a:ext cx="18029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1.1  r </a:t>
            </a: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s[top]</a:t>
            </a:r>
          </a:p>
        </p:txBody>
      </p:sp>
      <p:sp>
        <p:nvSpPr>
          <p:cNvPr id="33" name="Text Box 30"/>
          <p:cNvSpPr txBox="1">
            <a:spLocks noChangeArrowheads="1"/>
          </p:cNvSpPr>
          <p:nvPr/>
        </p:nvSpPr>
        <p:spPr bwMode="auto">
          <a:xfrm>
            <a:off x="4137248" y="3428256"/>
            <a:ext cx="18029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1.2  top </a:t>
            </a: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top+1</a:t>
            </a:r>
          </a:p>
        </p:txBody>
      </p:sp>
      <p:sp>
        <p:nvSpPr>
          <p:cNvPr id="34" name="Text Box 31"/>
          <p:cNvSpPr txBox="1">
            <a:spLocks noChangeArrowheads="1"/>
          </p:cNvSpPr>
          <p:nvPr/>
        </p:nvSpPr>
        <p:spPr bwMode="auto">
          <a:xfrm>
            <a:off x="4137248" y="4114056"/>
            <a:ext cx="18029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1.3  return (r)</a:t>
            </a:r>
          </a:p>
        </p:txBody>
      </p:sp>
      <p:sp>
        <p:nvSpPr>
          <p:cNvPr id="35" name="Text Box 32"/>
          <p:cNvSpPr txBox="1">
            <a:spLocks noChangeArrowheads="1"/>
          </p:cNvSpPr>
          <p:nvPr/>
        </p:nvSpPr>
        <p:spPr bwMode="auto">
          <a:xfrm>
            <a:off x="4137248" y="4799856"/>
            <a:ext cx="18029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b="1">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rPr>
              <a:t>2.2  s[top] </a:t>
            </a:r>
            <a:r>
              <a:rPr lang="en-US" altLang="zh-CN" sz="1600" b="1">
                <a:solidFill>
                  <a:srgbClr val="FF33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 blk</a:t>
            </a:r>
          </a:p>
        </p:txBody>
      </p:sp>
      <p:grpSp>
        <p:nvGrpSpPr>
          <p:cNvPr id="36" name="Group 33"/>
          <p:cNvGrpSpPr>
            <a:grpSpLocks/>
          </p:cNvGrpSpPr>
          <p:nvPr/>
        </p:nvGrpSpPr>
        <p:grpSpPr bwMode="auto">
          <a:xfrm>
            <a:off x="7741568" y="4273384"/>
            <a:ext cx="1143000" cy="338138"/>
            <a:chOff x="5040" y="3024"/>
            <a:chExt cx="720" cy="213"/>
          </a:xfrm>
        </p:grpSpPr>
        <p:sp>
          <p:nvSpPr>
            <p:cNvPr id="37" name="Text Box 34"/>
            <p:cNvSpPr txBox="1">
              <a:spLocks noChangeArrowheads="1"/>
            </p:cNvSpPr>
            <p:nvPr/>
          </p:nvSpPr>
          <p:spPr bwMode="auto">
            <a:xfrm>
              <a:off x="5328" y="3024"/>
              <a:ext cx="4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top</a:t>
              </a:r>
            </a:p>
          </p:txBody>
        </p:sp>
        <p:sp>
          <p:nvSpPr>
            <p:cNvPr id="38" name="Line 35"/>
            <p:cNvSpPr>
              <a:spLocks noChangeShapeType="1"/>
            </p:cNvSpPr>
            <p:nvPr/>
          </p:nvSpPr>
          <p:spPr bwMode="auto">
            <a:xfrm flipH="1">
              <a:off x="5040" y="316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9" name="Text Box 39"/>
          <p:cNvSpPr txBox="1">
            <a:spLocks noChangeArrowheads="1"/>
          </p:cNvSpPr>
          <p:nvPr/>
        </p:nvSpPr>
        <p:spPr bwMode="auto">
          <a:xfrm>
            <a:off x="6926232" y="4365104"/>
            <a:ext cx="6701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16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1" dirty="0" err="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blk</a:t>
            </a:r>
            <a:endParaRPr lang="en-US" altLang="zh-CN" sz="16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40" name="Group 40"/>
          <p:cNvGrpSpPr>
            <a:grpSpLocks/>
          </p:cNvGrpSpPr>
          <p:nvPr/>
        </p:nvGrpSpPr>
        <p:grpSpPr bwMode="auto">
          <a:xfrm>
            <a:off x="7741568" y="4344822"/>
            <a:ext cx="1143000" cy="338138"/>
            <a:chOff x="5040" y="3264"/>
            <a:chExt cx="720" cy="213"/>
          </a:xfrm>
        </p:grpSpPr>
        <p:sp>
          <p:nvSpPr>
            <p:cNvPr id="41" name="Text Box 41"/>
            <p:cNvSpPr txBox="1">
              <a:spLocks noChangeArrowheads="1"/>
            </p:cNvSpPr>
            <p:nvPr/>
          </p:nvSpPr>
          <p:spPr bwMode="auto">
            <a:xfrm>
              <a:off x="5328" y="3264"/>
              <a:ext cx="4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rPr>
                <a:t>top</a:t>
              </a:r>
            </a:p>
          </p:txBody>
        </p:sp>
        <p:sp>
          <p:nvSpPr>
            <p:cNvPr id="42" name="Line 42"/>
            <p:cNvSpPr>
              <a:spLocks noChangeShapeType="1"/>
            </p:cNvSpPr>
            <p:nvPr/>
          </p:nvSpPr>
          <p:spPr bwMode="auto">
            <a:xfrm flipH="1">
              <a:off x="5040" y="345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7804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6"/>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499"/>
                                          </p:stCondLst>
                                        </p:cTn>
                                        <p:tgtEl>
                                          <p:spTgt spid="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28"/>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499"/>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31" grpId="0" autoUpdateAnimBg="0"/>
      <p:bldP spid="32" grpId="0" autoUpdateAnimBg="0"/>
      <p:bldP spid="33" grpId="0" autoUpdateAnimBg="0"/>
      <p:bldP spid="34" grpId="0" autoUpdateAnimBg="0"/>
      <p:bldP spid="35" grpId="0" autoUpdateAnimBg="0"/>
      <p:bldP spid="3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程序的“并发”执行</a:t>
            </a:r>
          </a:p>
        </p:txBody>
      </p:sp>
      <p:sp>
        <p:nvSpPr>
          <p:cNvPr id="3" name="内容占位符 2"/>
          <p:cNvSpPr>
            <a:spLocks noGrp="1"/>
          </p:cNvSpPr>
          <p:nvPr>
            <p:ph idx="1"/>
          </p:nvPr>
        </p:nvSpPr>
        <p:spPr/>
        <p:txBody>
          <a:bodyPr/>
          <a:lstStyle/>
          <a:p>
            <a:r>
              <a:rPr lang="zh-CN" altLang="en-US" dirty="0"/>
              <a:t>从这个例子中看到的现象</a:t>
            </a:r>
            <a:endParaRPr lang="en-US" altLang="zh-CN" dirty="0"/>
          </a:p>
          <a:p>
            <a:pPr lvl="1"/>
            <a:endParaRPr lang="en-US" altLang="zh-CN" dirty="0"/>
          </a:p>
          <a:p>
            <a:pPr lvl="1"/>
            <a:r>
              <a:rPr lang="en-US" altLang="zh-CN" dirty="0" err="1"/>
              <a:t>getaddr</a:t>
            </a:r>
            <a:r>
              <a:rPr lang="en-US" altLang="zh-CN" dirty="0"/>
              <a:t>()</a:t>
            </a:r>
            <a:r>
              <a:rPr lang="zh-CN" altLang="en-US" dirty="0"/>
              <a:t>和</a:t>
            </a:r>
            <a:r>
              <a:rPr lang="en-US" altLang="zh-CN" dirty="0" err="1"/>
              <a:t>reladdr</a:t>
            </a:r>
            <a:r>
              <a:rPr lang="en-US" altLang="zh-CN" dirty="0"/>
              <a:t>()</a:t>
            </a:r>
            <a:r>
              <a:rPr lang="zh-CN" altLang="en-US" dirty="0"/>
              <a:t>的并发执行，产生了错误的结果，不同执行顺序得到不同的结果，程序的执行</a:t>
            </a:r>
            <a:r>
              <a:rPr lang="zh-CN" altLang="en-US" b="1" dirty="0">
                <a:solidFill>
                  <a:srgbClr val="FF0000"/>
                </a:solidFill>
              </a:rPr>
              <a:t>不再具有封闭性和结果的可再现性</a:t>
            </a:r>
            <a:endParaRPr lang="en-US" altLang="zh-CN" b="1" dirty="0">
              <a:solidFill>
                <a:srgbClr val="FF0000"/>
              </a:solidFill>
            </a:endParaRPr>
          </a:p>
          <a:p>
            <a:pPr lvl="1"/>
            <a:endParaRPr lang="en-US" altLang="zh-CN" dirty="0">
              <a:solidFill>
                <a:schemeClr val="accent2"/>
              </a:solidFill>
            </a:endParaRPr>
          </a:p>
          <a:p>
            <a:pPr lvl="1"/>
            <a:r>
              <a:rPr lang="zh-CN" altLang="en-US" b="1" dirty="0">
                <a:solidFill>
                  <a:srgbClr val="FF0000"/>
                </a:solidFill>
              </a:rPr>
              <a:t>原因</a:t>
            </a:r>
            <a:r>
              <a:rPr lang="zh-CN" altLang="en-US" dirty="0"/>
              <a:t>：对公共变量（堆栈顶指针</a:t>
            </a:r>
            <a:r>
              <a:rPr lang="en-US" altLang="zh-CN" dirty="0"/>
              <a:t>top</a:t>
            </a:r>
            <a:r>
              <a:rPr lang="zh-CN" altLang="en-US" dirty="0"/>
              <a:t>）的共享引起</a:t>
            </a:r>
            <a:endParaRPr lang="en-US" altLang="zh-CN" dirty="0"/>
          </a:p>
          <a:p>
            <a:pPr lvl="1"/>
            <a:endParaRPr lang="en-US" altLang="zh-CN" dirty="0"/>
          </a:p>
          <a:p>
            <a:pPr lvl="1"/>
            <a:r>
              <a:rPr lang="zh-CN" altLang="en-US" b="1" dirty="0">
                <a:solidFill>
                  <a:srgbClr val="FF0000"/>
                </a:solidFill>
              </a:rPr>
              <a:t>解决途径</a:t>
            </a:r>
            <a:r>
              <a:rPr lang="zh-CN" altLang="en-US" dirty="0"/>
              <a:t>：为了获得结果的可再现性，程序的并发执行是</a:t>
            </a:r>
            <a:r>
              <a:rPr lang="zh-CN" altLang="en-US" dirty="0" smtClean="0"/>
              <a:t>需要</a:t>
            </a:r>
            <a:r>
              <a:rPr lang="zh-CN" altLang="en-US" dirty="0"/>
              <a:t>管控</a:t>
            </a:r>
            <a:r>
              <a:rPr lang="zh-CN" altLang="en-US" dirty="0" smtClean="0"/>
              <a:t>的</a:t>
            </a:r>
            <a:endParaRPr lang="en-US" altLang="zh-CN" dirty="0"/>
          </a:p>
        </p:txBody>
      </p:sp>
      <p:sp>
        <p:nvSpPr>
          <p:cNvPr id="4" name="日期占位符 3"/>
          <p:cNvSpPr>
            <a:spLocks noGrp="1"/>
          </p:cNvSpPr>
          <p:nvPr>
            <p:ph type="dt" sz="half" idx="10"/>
          </p:nvPr>
        </p:nvSpPr>
        <p:spPr/>
        <p:txBody>
          <a:bodyPr/>
          <a:lstStyle/>
          <a:p>
            <a:fld id="{B77660A7-F5AD-4F14-A06F-F756A375B5AA}"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37</a:t>
            </a:fld>
            <a:endParaRPr lang="zh-CN" altLang="en-US"/>
          </a:p>
        </p:txBody>
      </p:sp>
    </p:spTree>
    <p:extLst>
      <p:ext uri="{BB962C8B-B14F-4D97-AF65-F5344CB8AC3E}">
        <p14:creationId xmlns:p14="http://schemas.microsoft.com/office/powerpoint/2010/main" val="1114213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程序的“并发”执行</a:t>
            </a:r>
          </a:p>
        </p:txBody>
      </p:sp>
      <p:sp>
        <p:nvSpPr>
          <p:cNvPr id="3" name="内容占位符 2"/>
          <p:cNvSpPr>
            <a:spLocks noGrp="1"/>
          </p:cNvSpPr>
          <p:nvPr>
            <p:ph idx="1"/>
          </p:nvPr>
        </p:nvSpPr>
        <p:spPr/>
        <p:txBody>
          <a:bodyPr>
            <a:normAutofit/>
          </a:bodyPr>
          <a:lstStyle/>
          <a:p>
            <a:r>
              <a:rPr lang="zh-CN" altLang="en-US" dirty="0"/>
              <a:t>并发执行的条件（</a:t>
            </a:r>
            <a:r>
              <a:rPr lang="zh-CN" altLang="en-US" b="1" dirty="0">
                <a:solidFill>
                  <a:srgbClr val="0000FF"/>
                </a:solidFill>
              </a:rPr>
              <a:t>达到封闭性和可再现性</a:t>
            </a:r>
            <a:r>
              <a:rPr lang="zh-CN" altLang="en-US" dirty="0"/>
              <a:t>）</a:t>
            </a:r>
            <a:endParaRPr lang="en-US" altLang="zh-CN" dirty="0"/>
          </a:p>
          <a:p>
            <a:pPr lvl="1"/>
            <a:r>
              <a:rPr lang="zh-CN" altLang="en-US" sz="2200" dirty="0"/>
              <a:t>并发执行失去封闭性的原因是</a:t>
            </a:r>
            <a:r>
              <a:rPr lang="zh-CN" altLang="en-US" sz="2200" b="1" dirty="0">
                <a:solidFill>
                  <a:srgbClr val="FF0000"/>
                </a:solidFill>
              </a:rPr>
              <a:t>共享资源</a:t>
            </a:r>
            <a:r>
              <a:rPr lang="zh-CN" altLang="en-US" sz="2200" dirty="0"/>
              <a:t>的影响，去掉这种影响即可。</a:t>
            </a:r>
            <a:endParaRPr lang="en-US" altLang="zh-CN" sz="2200" dirty="0"/>
          </a:p>
          <a:p>
            <a:pPr lvl="1"/>
            <a:r>
              <a:rPr lang="en-US" altLang="zh-CN" sz="2200" dirty="0">
                <a:solidFill>
                  <a:srgbClr val="0000FF"/>
                </a:solidFill>
              </a:rPr>
              <a:t>1966</a:t>
            </a:r>
            <a:r>
              <a:rPr lang="zh-CN" altLang="en-US" sz="2200" dirty="0">
                <a:solidFill>
                  <a:srgbClr val="0000FF"/>
                </a:solidFill>
              </a:rPr>
              <a:t>年，由</a:t>
            </a:r>
            <a:r>
              <a:rPr lang="en-US" altLang="zh-CN" sz="2200" dirty="0">
                <a:solidFill>
                  <a:srgbClr val="0000FF"/>
                </a:solidFill>
              </a:rPr>
              <a:t>Bernstein</a:t>
            </a:r>
            <a:r>
              <a:rPr lang="zh-CN" altLang="en-US" sz="2200" dirty="0">
                <a:solidFill>
                  <a:srgbClr val="0000FF"/>
                </a:solidFill>
              </a:rPr>
              <a:t>给出并发执行的条件</a:t>
            </a:r>
            <a:r>
              <a:rPr lang="zh-CN" altLang="en-US" sz="2200" dirty="0"/>
              <a:t>（这里没有考虑执行速度的影响）。</a:t>
            </a:r>
            <a:endParaRPr lang="en-US" altLang="zh-CN" sz="2200" dirty="0"/>
          </a:p>
          <a:p>
            <a:pPr lvl="1"/>
            <a:r>
              <a:rPr lang="zh-CN" altLang="en-US" sz="2200" dirty="0"/>
              <a:t>程序 </a:t>
            </a:r>
            <a:r>
              <a:rPr lang="en-US" altLang="zh-CN" sz="2200" dirty="0"/>
              <a:t>P(</a:t>
            </a:r>
            <a:r>
              <a:rPr lang="en-US" altLang="zh-CN" sz="2200" dirty="0" err="1"/>
              <a:t>i</a:t>
            </a:r>
            <a:r>
              <a:rPr lang="en-US" altLang="zh-CN" sz="2200" dirty="0"/>
              <a:t>) </a:t>
            </a:r>
            <a:r>
              <a:rPr lang="zh-CN" altLang="en-US" sz="2200" dirty="0"/>
              <a:t>针对的</a:t>
            </a:r>
            <a:r>
              <a:rPr lang="zh-CN" altLang="en-US" sz="2200" dirty="0">
                <a:solidFill>
                  <a:srgbClr val="0000FF"/>
                </a:solidFill>
              </a:rPr>
              <a:t>读变量</a:t>
            </a:r>
            <a:r>
              <a:rPr lang="zh-CN" altLang="en-US" sz="2200" dirty="0"/>
              <a:t>集和</a:t>
            </a:r>
            <a:r>
              <a:rPr lang="zh-CN" altLang="en-US" sz="2200" dirty="0">
                <a:solidFill>
                  <a:srgbClr val="0000FF"/>
                </a:solidFill>
              </a:rPr>
              <a:t>写变量</a:t>
            </a:r>
            <a:r>
              <a:rPr lang="zh-CN" altLang="en-US" sz="2200" dirty="0"/>
              <a:t>集为</a:t>
            </a:r>
            <a:r>
              <a:rPr lang="en-US" altLang="zh-CN" sz="2200" dirty="0">
                <a:solidFill>
                  <a:srgbClr val="0000FF"/>
                </a:solidFill>
              </a:rPr>
              <a:t>R(</a:t>
            </a:r>
            <a:r>
              <a:rPr lang="en-US" altLang="zh-CN" sz="2200" dirty="0" err="1">
                <a:solidFill>
                  <a:srgbClr val="0000FF"/>
                </a:solidFill>
              </a:rPr>
              <a:t>i</a:t>
            </a:r>
            <a:r>
              <a:rPr lang="en-US" altLang="zh-CN" sz="2200" dirty="0">
                <a:solidFill>
                  <a:srgbClr val="0000FF"/>
                </a:solidFill>
              </a:rPr>
              <a:t>)</a:t>
            </a:r>
            <a:r>
              <a:rPr lang="zh-CN" altLang="en-US" sz="2200" dirty="0"/>
              <a:t>和</a:t>
            </a:r>
            <a:r>
              <a:rPr lang="en-US" altLang="zh-CN" sz="2200" dirty="0">
                <a:solidFill>
                  <a:srgbClr val="0000FF"/>
                </a:solidFill>
              </a:rPr>
              <a:t>W(</a:t>
            </a:r>
            <a:r>
              <a:rPr lang="en-US" altLang="zh-CN" sz="2200" dirty="0" err="1">
                <a:solidFill>
                  <a:srgbClr val="0000FF"/>
                </a:solidFill>
              </a:rPr>
              <a:t>i</a:t>
            </a:r>
            <a:r>
              <a:rPr lang="en-US" altLang="zh-CN" sz="2200" dirty="0">
                <a:solidFill>
                  <a:srgbClr val="0000FF"/>
                </a:solidFill>
              </a:rPr>
              <a:t>)</a:t>
            </a:r>
            <a:r>
              <a:rPr lang="zh-CN" altLang="en-US" sz="2200" dirty="0"/>
              <a:t>。任意两个程序</a:t>
            </a:r>
            <a:r>
              <a:rPr lang="en-US" altLang="zh-CN" sz="2200" dirty="0"/>
              <a:t>P(</a:t>
            </a:r>
            <a:r>
              <a:rPr lang="en-US" altLang="zh-CN" dirty="0"/>
              <a:t>a</a:t>
            </a:r>
            <a:r>
              <a:rPr lang="en-US" altLang="zh-CN" sz="2200" dirty="0"/>
              <a:t>)</a:t>
            </a:r>
            <a:r>
              <a:rPr lang="zh-CN" altLang="en-US" sz="2200" dirty="0"/>
              <a:t>和</a:t>
            </a:r>
            <a:r>
              <a:rPr lang="en-US" altLang="zh-CN" sz="2200" dirty="0"/>
              <a:t>P(b)</a:t>
            </a:r>
            <a:r>
              <a:rPr lang="zh-CN" altLang="en-US" sz="2200" dirty="0">
                <a:solidFill>
                  <a:srgbClr val="0000FF"/>
                </a:solidFill>
              </a:rPr>
              <a:t>可并发的条件：</a:t>
            </a:r>
          </a:p>
          <a:p>
            <a:pPr lvl="2"/>
            <a:r>
              <a:rPr lang="en-US" altLang="zh-CN" dirty="0">
                <a:solidFill>
                  <a:srgbClr val="0000FF"/>
                </a:solidFill>
              </a:rPr>
              <a:t>R(a) </a:t>
            </a:r>
            <a:r>
              <a:rPr lang="en-US" altLang="zh-CN" dirty="0">
                <a:solidFill>
                  <a:srgbClr val="0000FF"/>
                </a:solidFill>
                <a:sym typeface="Symbol" pitchFamily="18" charset="2"/>
              </a:rPr>
              <a:t> </a:t>
            </a:r>
            <a:r>
              <a:rPr lang="en-US" altLang="zh-CN" dirty="0">
                <a:solidFill>
                  <a:srgbClr val="0000FF"/>
                </a:solidFill>
              </a:rPr>
              <a:t>W(b) = </a:t>
            </a:r>
            <a:r>
              <a:rPr lang="en-US" altLang="zh-CN" dirty="0">
                <a:solidFill>
                  <a:srgbClr val="0000FF"/>
                </a:solidFill>
                <a:sym typeface="Symbol" pitchFamily="18" charset="2"/>
              </a:rPr>
              <a:t></a:t>
            </a:r>
            <a:endParaRPr lang="en-US" altLang="zh-CN" dirty="0">
              <a:solidFill>
                <a:srgbClr val="0000FF"/>
              </a:solidFill>
            </a:endParaRPr>
          </a:p>
          <a:p>
            <a:pPr lvl="2"/>
            <a:r>
              <a:rPr lang="en-US" altLang="zh-CN" dirty="0">
                <a:solidFill>
                  <a:srgbClr val="0000FF"/>
                </a:solidFill>
              </a:rPr>
              <a:t>W(a) </a:t>
            </a:r>
            <a:r>
              <a:rPr lang="en-US" altLang="zh-CN" dirty="0">
                <a:solidFill>
                  <a:srgbClr val="0000FF"/>
                </a:solidFill>
                <a:sym typeface="Symbol" pitchFamily="18" charset="2"/>
              </a:rPr>
              <a:t> </a:t>
            </a:r>
            <a:r>
              <a:rPr lang="en-US" altLang="zh-CN" dirty="0">
                <a:solidFill>
                  <a:srgbClr val="0000FF"/>
                </a:solidFill>
              </a:rPr>
              <a:t>R(b) = </a:t>
            </a:r>
            <a:r>
              <a:rPr lang="en-US" altLang="zh-CN" dirty="0">
                <a:solidFill>
                  <a:srgbClr val="0000FF"/>
                </a:solidFill>
                <a:sym typeface="Symbol" pitchFamily="18" charset="2"/>
              </a:rPr>
              <a:t></a:t>
            </a:r>
          </a:p>
          <a:p>
            <a:pPr lvl="2"/>
            <a:r>
              <a:rPr lang="en-US" altLang="zh-CN" dirty="0">
                <a:solidFill>
                  <a:srgbClr val="0000FF"/>
                </a:solidFill>
              </a:rPr>
              <a:t>W(</a:t>
            </a:r>
            <a:r>
              <a:rPr lang="en-US" altLang="zh-CN" dirty="0" err="1">
                <a:solidFill>
                  <a:srgbClr val="0000FF"/>
                </a:solidFill>
              </a:rPr>
              <a:t>i</a:t>
            </a:r>
            <a:r>
              <a:rPr lang="en-US" altLang="zh-CN" dirty="0">
                <a:solidFill>
                  <a:srgbClr val="0000FF"/>
                </a:solidFill>
              </a:rPr>
              <a:t>) </a:t>
            </a:r>
            <a:r>
              <a:rPr lang="en-US" altLang="zh-CN" dirty="0">
                <a:solidFill>
                  <a:srgbClr val="0000FF"/>
                </a:solidFill>
                <a:sym typeface="Symbol" pitchFamily="18" charset="2"/>
              </a:rPr>
              <a:t> </a:t>
            </a:r>
            <a:r>
              <a:rPr lang="en-US" altLang="zh-CN" dirty="0">
                <a:solidFill>
                  <a:srgbClr val="0000FF"/>
                </a:solidFill>
              </a:rPr>
              <a:t>W(j) = </a:t>
            </a:r>
            <a:r>
              <a:rPr lang="en-US" altLang="zh-CN" dirty="0" smtClean="0">
                <a:solidFill>
                  <a:srgbClr val="0000FF"/>
                </a:solidFill>
                <a:sym typeface="Symbol" pitchFamily="18" charset="2"/>
              </a:rPr>
              <a:t></a:t>
            </a:r>
            <a:endParaRPr lang="en-US" altLang="zh-CN" b="1" dirty="0">
              <a:solidFill>
                <a:srgbClr val="FF0000"/>
              </a:solidFill>
              <a:sym typeface="Symbol" pitchFamily="18" charset="2"/>
            </a:endParaRPr>
          </a:p>
        </p:txBody>
      </p:sp>
      <p:sp>
        <p:nvSpPr>
          <p:cNvPr id="4" name="日期占位符 3"/>
          <p:cNvSpPr>
            <a:spLocks noGrp="1"/>
          </p:cNvSpPr>
          <p:nvPr>
            <p:ph type="dt" sz="half" idx="10"/>
          </p:nvPr>
        </p:nvSpPr>
        <p:spPr/>
        <p:txBody>
          <a:bodyPr/>
          <a:lstStyle/>
          <a:p>
            <a:fld id="{0947E605-8D6E-4666-8001-3BD509FA0FFC}"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38</a:t>
            </a:fld>
            <a:endParaRPr lang="zh-CN" altLang="en-US"/>
          </a:p>
        </p:txBody>
      </p:sp>
      <p:sp>
        <p:nvSpPr>
          <p:cNvPr id="7" name="文本框 6"/>
          <p:cNvSpPr txBox="1"/>
          <p:nvPr/>
        </p:nvSpPr>
        <p:spPr>
          <a:xfrm rot="20764605">
            <a:off x="3646170" y="5202006"/>
            <a:ext cx="4711337" cy="400110"/>
          </a:xfrm>
          <a:prstGeom prst="rect">
            <a:avLst/>
          </a:prstGeom>
          <a:solidFill>
            <a:schemeClr val="bg1">
              <a:lumMod val="95000"/>
            </a:schemeClr>
          </a:solidFill>
          <a:ln>
            <a:solidFill>
              <a:srgbClr val="FF6600"/>
            </a:solidFill>
          </a:ln>
        </p:spPr>
        <p:txBody>
          <a:bodyPr wrap="square" rtlCol="0">
            <a:spAutoFit/>
          </a:bodyPr>
          <a:lstStyle/>
          <a:p>
            <a:pPr marL="0" lvl="2"/>
            <a:r>
              <a:rPr lang="zh-CN" altLang="en-US" sz="2000" b="1" dirty="0">
                <a:solidFill>
                  <a:srgbClr val="FF0000"/>
                </a:solidFill>
                <a:latin typeface="华文黑体" panose="02010600040101010101" pitchFamily="2" charset="-122"/>
                <a:ea typeface="华文黑体" panose="02010600040101010101" pitchFamily="2" charset="-122"/>
                <a:cs typeface="华文黑体" panose="02010600040101010101" pitchFamily="2" charset="-122"/>
                <a:sym typeface="Symbol" pitchFamily="18" charset="2"/>
              </a:rPr>
              <a:t>这一条件，在实际系统中是难以验证的</a:t>
            </a:r>
            <a:r>
              <a:rPr lang="zh-CN" altLang="en-US" sz="2000" b="1" dirty="0" smtClean="0">
                <a:solidFill>
                  <a:srgbClr val="FF0000"/>
                </a:solidFill>
                <a:latin typeface="华文黑体" panose="02010600040101010101" pitchFamily="2" charset="-122"/>
                <a:ea typeface="华文黑体" panose="02010600040101010101" pitchFamily="2" charset="-122"/>
                <a:cs typeface="华文黑体" panose="02010600040101010101" pitchFamily="2" charset="-122"/>
                <a:sym typeface="Symbol" pitchFamily="18" charset="2"/>
              </a:rPr>
              <a:t>！</a:t>
            </a:r>
            <a:endParaRPr lang="zh-CN" altLang="en-US" sz="2000" dirty="0">
              <a:latin typeface="华文黑体" panose="02010600040101010101" pitchFamily="2" charset="-122"/>
              <a:ea typeface="华文黑体" panose="02010600040101010101" pitchFamily="2" charset="-122"/>
              <a:cs typeface="华文黑体" panose="02010600040101010101" pitchFamily="2" charset="-122"/>
            </a:endParaRPr>
          </a:p>
        </p:txBody>
      </p:sp>
    </p:spTree>
    <p:extLst>
      <p:ext uri="{BB962C8B-B14F-4D97-AF65-F5344CB8AC3E}">
        <p14:creationId xmlns:p14="http://schemas.microsoft.com/office/powerpoint/2010/main" val="295832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“进程”概念的引入</a:t>
            </a:r>
          </a:p>
        </p:txBody>
      </p:sp>
      <p:sp>
        <p:nvSpPr>
          <p:cNvPr id="4" name="日期占位符 3"/>
          <p:cNvSpPr>
            <a:spLocks noGrp="1"/>
          </p:cNvSpPr>
          <p:nvPr>
            <p:ph type="dt" sz="half" idx="10"/>
          </p:nvPr>
        </p:nvSpPr>
        <p:spPr/>
        <p:txBody>
          <a:bodyPr/>
          <a:lstStyle/>
          <a:p>
            <a:fld id="{5964A421-FB1D-448C-85CD-36630FA92C83}"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39</a:t>
            </a:fld>
            <a:endParaRPr lang="zh-CN" altLang="en-US"/>
          </a:p>
        </p:txBody>
      </p:sp>
      <p:sp>
        <p:nvSpPr>
          <p:cNvPr id="7" name="TextBox 6"/>
          <p:cNvSpPr txBox="1"/>
          <p:nvPr/>
        </p:nvSpPr>
        <p:spPr>
          <a:xfrm>
            <a:off x="1115616" y="2420888"/>
            <a:ext cx="6912768" cy="1754326"/>
          </a:xfrm>
          <a:prstGeom prst="rect">
            <a:avLst/>
          </a:prstGeom>
          <a:noFill/>
          <a:ln w="12700">
            <a:solidFill>
              <a:srgbClr val="FF6600"/>
            </a:solidFill>
            <a:prstDash val="sysDash"/>
          </a:ln>
        </p:spPr>
        <p:txBody>
          <a:bodyPr wrap="square" rtlCol="0">
            <a:spAutoFit/>
          </a:bodyPr>
          <a:lstStyle/>
          <a:p>
            <a:pPr algn="ctr">
              <a:lnSpc>
                <a:spcPct val="150000"/>
              </a:lnSpc>
            </a:pPr>
            <a:r>
              <a:rPr lang="zh-CN" altLang="en-US" b="1" dirty="0">
                <a:latin typeface="华文黑体" panose="02010600040101010101" pitchFamily="2" charset="-122"/>
                <a:ea typeface="华文黑体" panose="02010600040101010101" pitchFamily="2" charset="-122"/>
                <a:cs typeface="华文黑体" panose="02010600040101010101" pitchFamily="2" charset="-122"/>
              </a:rPr>
              <a:t>程序活动不再处于一个封闭系统中，呈现了独立性、并发性、动态性以及它们之间的相互制约性。“</a:t>
            </a:r>
            <a:r>
              <a:rPr lang="zh-CN" altLang="en-US" b="1"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程序</a:t>
            </a:r>
            <a:r>
              <a:rPr lang="zh-CN" altLang="en-US" b="1" dirty="0">
                <a:latin typeface="华文黑体" panose="02010600040101010101" pitchFamily="2" charset="-122"/>
                <a:ea typeface="华文黑体" panose="02010600040101010101" pitchFamily="2" charset="-122"/>
                <a:cs typeface="华文黑体" panose="02010600040101010101" pitchFamily="2" charset="-122"/>
              </a:rPr>
              <a:t>”这个</a:t>
            </a:r>
            <a:r>
              <a:rPr lang="zh-CN" altLang="en-US" b="1" dirty="0">
                <a:solidFill>
                  <a:srgbClr val="FF0000"/>
                </a:solidFill>
                <a:latin typeface="华文黑体" panose="02010600040101010101" pitchFamily="2" charset="-122"/>
                <a:ea typeface="华文黑体" panose="02010600040101010101" pitchFamily="2" charset="-122"/>
                <a:cs typeface="华文黑体" panose="02010600040101010101" pitchFamily="2" charset="-122"/>
              </a:rPr>
              <a:t>静态概念</a:t>
            </a:r>
            <a:r>
              <a:rPr lang="zh-CN" altLang="en-US" b="1" dirty="0">
                <a:latin typeface="华文黑体" panose="02010600040101010101" pitchFamily="2" charset="-122"/>
                <a:ea typeface="华文黑体" panose="02010600040101010101" pitchFamily="2" charset="-122"/>
                <a:cs typeface="华文黑体" panose="02010600040101010101" pitchFamily="2" charset="-122"/>
              </a:rPr>
              <a:t>已经不能如实地反映程序活动的这些特征，为此，引入“</a:t>
            </a:r>
            <a:r>
              <a:rPr lang="zh-CN" altLang="en-US" b="1"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进程</a:t>
            </a:r>
            <a:r>
              <a:rPr lang="zh-CN" altLang="en-US" b="1" dirty="0">
                <a:latin typeface="华文黑体" panose="02010600040101010101" pitchFamily="2" charset="-122"/>
                <a:ea typeface="华文黑体" panose="02010600040101010101" pitchFamily="2" charset="-122"/>
                <a:cs typeface="华文黑体" panose="02010600040101010101" pitchFamily="2" charset="-122"/>
              </a:rPr>
              <a:t>”这一</a:t>
            </a:r>
            <a:r>
              <a:rPr lang="zh-CN" altLang="en-US" b="1" dirty="0">
                <a:solidFill>
                  <a:srgbClr val="FF0000"/>
                </a:solidFill>
                <a:latin typeface="华文黑体" panose="02010600040101010101" pitchFamily="2" charset="-122"/>
                <a:ea typeface="华文黑体" panose="02010600040101010101" pitchFamily="2" charset="-122"/>
                <a:cs typeface="华文黑体" panose="02010600040101010101" pitchFamily="2" charset="-122"/>
              </a:rPr>
              <a:t>动态概念</a:t>
            </a:r>
            <a:r>
              <a:rPr lang="zh-CN" altLang="en-US" b="1" dirty="0">
                <a:latin typeface="华文黑体" panose="02010600040101010101" pitchFamily="2" charset="-122"/>
                <a:ea typeface="华文黑体" panose="02010600040101010101" pitchFamily="2" charset="-122"/>
                <a:cs typeface="华文黑体" panose="02010600040101010101" pitchFamily="2" charset="-122"/>
              </a:rPr>
              <a:t>来描述系统和用户的程序</a:t>
            </a:r>
            <a:r>
              <a:rPr lang="zh-CN" altLang="en-US" b="1" dirty="0" smtClean="0">
                <a:latin typeface="华文黑体" panose="02010600040101010101" pitchFamily="2" charset="-122"/>
                <a:ea typeface="华文黑体" panose="02010600040101010101" pitchFamily="2" charset="-122"/>
                <a:cs typeface="华文黑体" panose="02010600040101010101" pitchFamily="2" charset="-122"/>
              </a:rPr>
              <a:t>活动。</a:t>
            </a:r>
            <a:endParaRPr lang="zh-CN" altLang="en-US" b="1" dirty="0">
              <a:latin typeface="华文黑体" panose="02010600040101010101" pitchFamily="2" charset="-122"/>
              <a:ea typeface="华文黑体" panose="02010600040101010101" pitchFamily="2" charset="-122"/>
              <a:cs typeface="华文黑体" panose="02010600040101010101" pitchFamily="2" charset="-122"/>
            </a:endParaRPr>
          </a:p>
        </p:txBody>
      </p:sp>
    </p:spTree>
    <p:extLst>
      <p:ext uri="{BB962C8B-B14F-4D97-AF65-F5344CB8AC3E}">
        <p14:creationId xmlns:p14="http://schemas.microsoft.com/office/powerpoint/2010/main" val="49998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计算机系统基本组成</a:t>
            </a:r>
            <a:endParaRPr lang="zh-CN" altLang="en-US" dirty="0"/>
          </a:p>
        </p:txBody>
      </p:sp>
      <p:sp>
        <p:nvSpPr>
          <p:cNvPr id="4" name="日期占位符 3"/>
          <p:cNvSpPr>
            <a:spLocks noGrp="1"/>
          </p:cNvSpPr>
          <p:nvPr>
            <p:ph type="dt" sz="half" idx="10"/>
          </p:nvPr>
        </p:nvSpPr>
        <p:spPr/>
        <p:txBody>
          <a:bodyPr/>
          <a:lstStyle/>
          <a:p>
            <a:fld id="{51F0DBDB-7C2F-4C73-80AE-94D72CE13DC9}"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a:t>
            </a:fld>
            <a:endParaRPr lang="zh-CN" altLang="en-US"/>
          </a:p>
        </p:txBody>
      </p:sp>
      <p:pic>
        <p:nvPicPr>
          <p:cNvPr id="7" name="Picture 6"/>
          <p:cNvPicPr>
            <a:picLocks noChangeAspect="1"/>
          </p:cNvPicPr>
          <p:nvPr/>
        </p:nvPicPr>
        <p:blipFill rotWithShape="1">
          <a:blip r:embed="rId2"/>
          <a:srcRect/>
          <a:stretch/>
        </p:blipFill>
        <p:spPr>
          <a:xfrm>
            <a:off x="1296912" y="2172674"/>
            <a:ext cx="6428250" cy="2796912"/>
          </a:xfrm>
          <a:prstGeom prst="rect">
            <a:avLst/>
          </a:prstGeom>
        </p:spPr>
      </p:pic>
    </p:spTree>
    <p:extLst>
      <p:ext uri="{BB962C8B-B14F-4D97-AF65-F5344CB8AC3E}">
        <p14:creationId xmlns:p14="http://schemas.microsoft.com/office/powerpoint/2010/main" val="2013431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smtClean="0">
                <a:solidFill>
                  <a:schemeClr val="bg1">
                    <a:lumMod val="65000"/>
                  </a:schemeClr>
                </a:solidFill>
              </a:rPr>
              <a:t>程序</a:t>
            </a:r>
            <a:r>
              <a:rPr lang="zh-CN" altLang="en-US" dirty="0">
                <a:solidFill>
                  <a:schemeClr val="bg1">
                    <a:lumMod val="65000"/>
                  </a:schemeClr>
                </a:solidFill>
              </a:rPr>
              <a:t>的并发执行</a:t>
            </a:r>
            <a:endParaRPr lang="en-US" altLang="zh-CN" dirty="0">
              <a:solidFill>
                <a:schemeClr val="bg1">
                  <a:lumMod val="65000"/>
                </a:schemeClr>
              </a:solidFill>
            </a:endParaRPr>
          </a:p>
          <a:p>
            <a:r>
              <a:rPr lang="zh-CN" altLang="en-US" dirty="0">
                <a:solidFill>
                  <a:srgbClr val="FF3300"/>
                </a:solidFill>
              </a:rPr>
              <a:t>进程的基本概念</a:t>
            </a:r>
            <a:endParaRPr lang="en-US" altLang="zh-CN" dirty="0">
              <a:solidFill>
                <a:srgbClr val="FF3300"/>
              </a:solidFill>
            </a:endParaRPr>
          </a:p>
          <a:p>
            <a:r>
              <a:rPr lang="zh-CN" altLang="en-US" dirty="0" smtClean="0">
                <a:solidFill>
                  <a:schemeClr val="bg1">
                    <a:lumMod val="65000"/>
                  </a:schemeClr>
                </a:solidFill>
              </a:rPr>
              <a:t>进程状态转换</a:t>
            </a:r>
            <a:endParaRPr lang="en-US" altLang="zh-CN" dirty="0" smtClean="0">
              <a:solidFill>
                <a:schemeClr val="bg1">
                  <a:lumMod val="65000"/>
                </a:schemeClr>
              </a:solidFill>
            </a:endParaRPr>
          </a:p>
          <a:p>
            <a:r>
              <a:rPr lang="zh-CN" altLang="en-US" dirty="0" smtClean="0">
                <a:solidFill>
                  <a:schemeClr val="bg1">
                    <a:lumMod val="65000"/>
                  </a:schemeClr>
                </a:solidFill>
              </a:rPr>
              <a:t>进程在操作系统中的描述</a:t>
            </a:r>
            <a:endParaRPr lang="en-US" altLang="zh-CN" dirty="0" smtClean="0">
              <a:solidFill>
                <a:schemeClr val="bg1">
                  <a:lumMod val="65000"/>
                </a:schemeClr>
              </a:solidFill>
            </a:endParaRPr>
          </a:p>
          <a:p>
            <a:r>
              <a:rPr lang="zh-CN" altLang="en-US" dirty="0" smtClean="0">
                <a:solidFill>
                  <a:schemeClr val="bg1">
                    <a:lumMod val="65000"/>
                  </a:schemeClr>
                </a:solidFill>
              </a:rPr>
              <a:t>进程控制</a:t>
            </a:r>
            <a:endParaRPr lang="en-US" altLang="zh-CN" dirty="0" smtClean="0">
              <a:solidFill>
                <a:schemeClr val="bg1">
                  <a:lumMod val="65000"/>
                </a:schemeClr>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712AB1D7-0635-4515-A4B1-6DD45E36C13A}"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40</a:t>
            </a:fld>
            <a:endParaRPr lang="zh-CN" altLang="en-US"/>
          </a:p>
        </p:txBody>
      </p:sp>
    </p:spTree>
    <p:extLst>
      <p:ext uri="{BB962C8B-B14F-4D97-AF65-F5344CB8AC3E}">
        <p14:creationId xmlns:p14="http://schemas.microsoft.com/office/powerpoint/2010/main" val="3268573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进程的定义</a:t>
            </a:r>
            <a:endParaRPr lang="zh-CN" altLang="en-US" dirty="0"/>
          </a:p>
        </p:txBody>
      </p:sp>
      <p:sp>
        <p:nvSpPr>
          <p:cNvPr id="4" name="日期占位符 3"/>
          <p:cNvSpPr>
            <a:spLocks noGrp="1"/>
          </p:cNvSpPr>
          <p:nvPr>
            <p:ph type="dt" sz="half" idx="10"/>
          </p:nvPr>
        </p:nvSpPr>
        <p:spPr/>
        <p:txBody>
          <a:bodyPr/>
          <a:lstStyle/>
          <a:p>
            <a:fld id="{2C3445A7-627C-4D27-8AB6-E29DD0C3F436}"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41</a:t>
            </a:fld>
            <a:endParaRPr lang="zh-CN" altLang="en-US"/>
          </a:p>
        </p:txBody>
      </p:sp>
      <p:sp>
        <p:nvSpPr>
          <p:cNvPr id="7" name="内容占位符 2"/>
          <p:cNvSpPr>
            <a:spLocks noGrp="1"/>
          </p:cNvSpPr>
          <p:nvPr>
            <p:ph idx="1"/>
          </p:nvPr>
        </p:nvSpPr>
        <p:spPr>
          <a:xfrm>
            <a:off x="457200" y="3275224"/>
            <a:ext cx="8229600" cy="2736304"/>
          </a:xfrm>
        </p:spPr>
        <p:txBody>
          <a:bodyPr>
            <a:normAutofit fontScale="92500" lnSpcReduction="20000"/>
          </a:bodyPr>
          <a:lstStyle/>
          <a:p>
            <a:pPr lvl="1">
              <a:lnSpc>
                <a:spcPct val="150000"/>
              </a:lnSpc>
            </a:pPr>
            <a:r>
              <a:rPr lang="zh-CN" altLang="en-US" dirty="0" smtClean="0"/>
              <a:t>进程</a:t>
            </a:r>
            <a:r>
              <a:rPr lang="zh-CN" altLang="en-US" dirty="0"/>
              <a:t>描述了程序的</a:t>
            </a:r>
            <a:r>
              <a:rPr lang="zh-CN" altLang="en-US" dirty="0">
                <a:solidFill>
                  <a:srgbClr val="FF0000"/>
                </a:solidFill>
              </a:rPr>
              <a:t>动态执行过程</a:t>
            </a:r>
            <a:r>
              <a:rPr lang="zh-CN" altLang="en-US" dirty="0"/>
              <a:t>；</a:t>
            </a:r>
          </a:p>
          <a:p>
            <a:pPr lvl="1">
              <a:lnSpc>
                <a:spcPct val="150000"/>
              </a:lnSpc>
            </a:pPr>
            <a:r>
              <a:rPr lang="zh-CN" altLang="en-US" dirty="0"/>
              <a:t>它</a:t>
            </a:r>
            <a:r>
              <a:rPr lang="zh-CN" altLang="en-US" dirty="0" smtClean="0"/>
              <a:t>对应处理机、存储器和外设</a:t>
            </a:r>
            <a:r>
              <a:rPr lang="zh-CN" altLang="en-US" dirty="0"/>
              <a:t>等</a:t>
            </a:r>
            <a:r>
              <a:rPr lang="zh-CN" altLang="en-US" dirty="0">
                <a:solidFill>
                  <a:srgbClr val="FF0000"/>
                </a:solidFill>
              </a:rPr>
              <a:t>资源的分配和回收</a:t>
            </a:r>
            <a:r>
              <a:rPr lang="zh-CN" altLang="en-US" dirty="0" smtClean="0"/>
              <a:t>；</a:t>
            </a:r>
            <a:endParaRPr lang="en-US" altLang="zh-CN" dirty="0" smtClean="0"/>
          </a:p>
          <a:p>
            <a:pPr lvl="1">
              <a:lnSpc>
                <a:spcPct val="150000"/>
              </a:lnSpc>
            </a:pPr>
            <a:r>
              <a:rPr lang="zh-CN" altLang="en-US" dirty="0" smtClean="0"/>
              <a:t>特别的，是</a:t>
            </a:r>
            <a:r>
              <a:rPr lang="zh-CN" altLang="en-US" dirty="0" smtClean="0">
                <a:solidFill>
                  <a:srgbClr val="0000FF"/>
                </a:solidFill>
              </a:rPr>
              <a:t>分配处理机资源的基本单位</a:t>
            </a:r>
            <a:r>
              <a:rPr lang="zh-CN" altLang="en-US" dirty="0" smtClean="0"/>
              <a:t>（如不考虑线程）；</a:t>
            </a:r>
            <a:endParaRPr lang="zh-CN" altLang="en-US" dirty="0"/>
          </a:p>
          <a:p>
            <a:pPr lvl="1">
              <a:lnSpc>
                <a:spcPct val="150000"/>
              </a:lnSpc>
            </a:pPr>
            <a:r>
              <a:rPr lang="zh-CN" altLang="en-US" dirty="0"/>
              <a:t>反映系统中程序执行的</a:t>
            </a:r>
            <a:r>
              <a:rPr lang="zh-CN" altLang="en-US" dirty="0">
                <a:solidFill>
                  <a:srgbClr val="FF0000"/>
                </a:solidFill>
              </a:rPr>
              <a:t>并发性、随机性和</a:t>
            </a:r>
            <a:r>
              <a:rPr lang="zh-CN" altLang="en-US" dirty="0" smtClean="0">
                <a:solidFill>
                  <a:srgbClr val="FF0000"/>
                </a:solidFill>
              </a:rPr>
              <a:t>资源共享</a:t>
            </a:r>
            <a:r>
              <a:rPr lang="zh-CN" altLang="en-US" dirty="0" smtClean="0"/>
              <a:t>；</a:t>
            </a:r>
            <a:endParaRPr lang="zh-CN" altLang="en-US" dirty="0"/>
          </a:p>
          <a:p>
            <a:pPr lvl="1">
              <a:lnSpc>
                <a:spcPct val="150000"/>
              </a:lnSpc>
            </a:pPr>
            <a:r>
              <a:rPr lang="zh-CN" altLang="en-US" dirty="0"/>
              <a:t>引入多进程，提高了对硬件资源的</a:t>
            </a:r>
            <a:r>
              <a:rPr lang="zh-CN" altLang="en-US" dirty="0">
                <a:solidFill>
                  <a:srgbClr val="FF0000"/>
                </a:solidFill>
              </a:rPr>
              <a:t>利用率</a:t>
            </a:r>
            <a:r>
              <a:rPr lang="zh-CN" altLang="en-US" dirty="0"/>
              <a:t>，但又带来额外的</a:t>
            </a:r>
            <a:r>
              <a:rPr lang="zh-CN" altLang="en-US" dirty="0">
                <a:solidFill>
                  <a:srgbClr val="FF0000"/>
                </a:solidFill>
              </a:rPr>
              <a:t>空间和时间开销</a:t>
            </a:r>
            <a:r>
              <a:rPr lang="zh-CN" altLang="en-US" dirty="0"/>
              <a:t>，增加了</a:t>
            </a:r>
            <a:r>
              <a:rPr lang="en-US" altLang="zh-CN" dirty="0">
                <a:solidFill>
                  <a:srgbClr val="FF0000"/>
                </a:solidFill>
              </a:rPr>
              <a:t>OS </a:t>
            </a:r>
            <a:r>
              <a:rPr lang="zh-CN" altLang="en-US" dirty="0">
                <a:solidFill>
                  <a:srgbClr val="FF0000"/>
                </a:solidFill>
              </a:rPr>
              <a:t>的复杂性</a:t>
            </a:r>
          </a:p>
        </p:txBody>
      </p:sp>
      <p:sp>
        <p:nvSpPr>
          <p:cNvPr id="8" name="TextBox 6"/>
          <p:cNvSpPr txBox="1"/>
          <p:nvPr/>
        </p:nvSpPr>
        <p:spPr>
          <a:xfrm>
            <a:off x="755576" y="1678302"/>
            <a:ext cx="7560840" cy="1200329"/>
          </a:xfrm>
          <a:prstGeom prst="rect">
            <a:avLst/>
          </a:prstGeom>
          <a:noFill/>
          <a:ln w="12700">
            <a:solidFill>
              <a:srgbClr val="FF6600"/>
            </a:solidFill>
            <a:prstDash val="sysDash"/>
          </a:ln>
        </p:spPr>
        <p:txBody>
          <a:bodyPr wrap="square" rtlCol="0">
            <a:spAutoFit/>
          </a:bodyPr>
          <a:lstStyle/>
          <a:p>
            <a:pPr algn="ctr">
              <a:lnSpc>
                <a:spcPct val="150000"/>
              </a:lnSpc>
            </a:pPr>
            <a:r>
              <a:rPr lang="zh-CN" altLang="en-US" sz="2400" b="1" dirty="0">
                <a:latin typeface="华文黑体" panose="02010600040101010101" pitchFamily="2" charset="-122"/>
                <a:ea typeface="华文黑体" panose="02010600040101010101" pitchFamily="2" charset="-122"/>
                <a:cs typeface="华文黑体" panose="02010600040101010101" pitchFamily="2" charset="-122"/>
              </a:rPr>
              <a:t>一个具有一定独立功能的</a:t>
            </a:r>
            <a:r>
              <a:rPr lang="zh-CN" altLang="en-US" sz="2400" b="1"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程序</a:t>
            </a:r>
            <a:r>
              <a:rPr lang="zh-CN" altLang="en-US" sz="2400" b="1" dirty="0">
                <a:latin typeface="华文黑体" panose="02010600040101010101" pitchFamily="2" charset="-122"/>
                <a:ea typeface="华文黑体" panose="02010600040101010101" pitchFamily="2" charset="-122"/>
                <a:cs typeface="华文黑体" panose="02010600040101010101" pitchFamily="2" charset="-122"/>
              </a:rPr>
              <a:t>在一个</a:t>
            </a:r>
            <a:r>
              <a:rPr lang="zh-CN" altLang="en-US" sz="2400" b="1"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数据集合</a:t>
            </a:r>
            <a:r>
              <a:rPr lang="zh-CN" altLang="en-US" sz="2400" b="1" dirty="0">
                <a:latin typeface="华文黑体" panose="02010600040101010101" pitchFamily="2" charset="-122"/>
                <a:ea typeface="华文黑体" panose="02010600040101010101" pitchFamily="2" charset="-122"/>
                <a:cs typeface="华文黑体" panose="02010600040101010101" pitchFamily="2" charset="-122"/>
              </a:rPr>
              <a:t>上的一次</a:t>
            </a:r>
            <a:r>
              <a:rPr lang="zh-CN" altLang="en-US" sz="2400" b="1"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动态执行</a:t>
            </a:r>
            <a:r>
              <a:rPr lang="zh-CN" altLang="en-US" sz="2400" b="1" dirty="0">
                <a:latin typeface="华文黑体" panose="02010600040101010101" pitchFamily="2" charset="-122"/>
                <a:ea typeface="华文黑体" panose="02010600040101010101" pitchFamily="2" charset="-122"/>
                <a:cs typeface="华文黑体" panose="02010600040101010101" pitchFamily="2" charset="-122"/>
              </a:rPr>
              <a:t>过程。简言之，进程是程序的一次</a:t>
            </a:r>
            <a:r>
              <a:rPr lang="zh-CN" altLang="en-US" sz="2400" b="1"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执行</a:t>
            </a:r>
            <a:r>
              <a:rPr lang="zh-CN" altLang="en-US" sz="2400" b="1"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活动</a:t>
            </a:r>
            <a:r>
              <a:rPr lang="zh-CN" altLang="en-US" sz="2400" b="1" dirty="0" smtClean="0">
                <a:latin typeface="华文黑体" panose="02010600040101010101" pitchFamily="2" charset="-122"/>
                <a:ea typeface="华文黑体" panose="02010600040101010101" pitchFamily="2" charset="-122"/>
                <a:cs typeface="华文黑体" panose="02010600040101010101" pitchFamily="2" charset="-122"/>
              </a:rPr>
              <a:t>。</a:t>
            </a:r>
            <a:endParaRPr lang="zh-CN" altLang="en-US" sz="2400" b="1" dirty="0">
              <a:latin typeface="华文黑体" panose="02010600040101010101" pitchFamily="2" charset="-122"/>
              <a:ea typeface="华文黑体" panose="02010600040101010101" pitchFamily="2" charset="-122"/>
              <a:cs typeface="华文黑体" panose="02010600040101010101" pitchFamily="2" charset="-122"/>
            </a:endParaRPr>
          </a:p>
        </p:txBody>
      </p:sp>
    </p:spTree>
    <p:extLst>
      <p:ext uri="{BB962C8B-B14F-4D97-AF65-F5344CB8AC3E}">
        <p14:creationId xmlns:p14="http://schemas.microsoft.com/office/powerpoint/2010/main" val="2484127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进程的特征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solidFill>
                  <a:srgbClr val="0000FF"/>
                </a:solidFill>
              </a:rPr>
              <a:t>动态性</a:t>
            </a:r>
            <a:endParaRPr lang="en-US" altLang="zh-CN" dirty="0">
              <a:solidFill>
                <a:srgbClr val="0000FF"/>
              </a:solidFill>
            </a:endParaRPr>
          </a:p>
          <a:p>
            <a:pPr lvl="1"/>
            <a:r>
              <a:rPr lang="zh-CN" altLang="en-US" dirty="0"/>
              <a:t>进程对应程序的执行；进程是动态产生的；在其生命周期内，进程在不同状态间转换</a:t>
            </a:r>
            <a:endParaRPr lang="en-US" altLang="zh-CN" dirty="0"/>
          </a:p>
          <a:p>
            <a:r>
              <a:rPr lang="zh-CN" altLang="en-US" dirty="0">
                <a:solidFill>
                  <a:srgbClr val="0000FF"/>
                </a:solidFill>
              </a:rPr>
              <a:t>独立性</a:t>
            </a:r>
            <a:endParaRPr lang="en-US" altLang="zh-CN" dirty="0">
              <a:solidFill>
                <a:srgbClr val="0000FF"/>
              </a:solidFill>
            </a:endParaRPr>
          </a:p>
          <a:p>
            <a:pPr lvl="1"/>
            <a:r>
              <a:rPr lang="zh-CN" altLang="en-US" dirty="0"/>
              <a:t>各进程的地址空间相互独立（不考虑进程间通信）</a:t>
            </a:r>
            <a:endParaRPr lang="en-US" altLang="zh-CN" dirty="0"/>
          </a:p>
          <a:p>
            <a:r>
              <a:rPr lang="zh-CN" altLang="en-US" dirty="0">
                <a:solidFill>
                  <a:srgbClr val="0000FF"/>
                </a:solidFill>
              </a:rPr>
              <a:t>并发性</a:t>
            </a:r>
            <a:endParaRPr lang="en-US" altLang="zh-CN" dirty="0">
              <a:solidFill>
                <a:srgbClr val="0000FF"/>
              </a:solidFill>
            </a:endParaRPr>
          </a:p>
          <a:p>
            <a:pPr lvl="1"/>
            <a:r>
              <a:rPr lang="zh-CN" altLang="en-US" dirty="0"/>
              <a:t>任何进程都可以与其它进程一同向前推进</a:t>
            </a:r>
            <a:endParaRPr lang="en-US" altLang="zh-CN" dirty="0"/>
          </a:p>
          <a:p>
            <a:r>
              <a:rPr lang="zh-CN" altLang="en-US" dirty="0">
                <a:solidFill>
                  <a:srgbClr val="0000FF"/>
                </a:solidFill>
              </a:rPr>
              <a:t>异步性</a:t>
            </a:r>
            <a:endParaRPr lang="en-US" altLang="zh-CN" dirty="0">
              <a:solidFill>
                <a:srgbClr val="0000FF"/>
              </a:solidFill>
            </a:endParaRPr>
          </a:p>
          <a:p>
            <a:pPr lvl="1"/>
            <a:r>
              <a:rPr lang="zh-CN" altLang="en-US" dirty="0"/>
              <a:t>每个进程都可以独立的以某个不可预知的速度向前推进</a:t>
            </a:r>
            <a:endParaRPr lang="en-US" altLang="zh-CN" dirty="0"/>
          </a:p>
          <a:p>
            <a:r>
              <a:rPr lang="zh-CN" altLang="en-US" dirty="0">
                <a:solidFill>
                  <a:srgbClr val="0000FF"/>
                </a:solidFill>
              </a:rPr>
              <a:t>结构化</a:t>
            </a:r>
            <a:endParaRPr lang="en-US" altLang="zh-CN" dirty="0">
              <a:solidFill>
                <a:srgbClr val="0000FF"/>
              </a:solidFill>
            </a:endParaRPr>
          </a:p>
          <a:p>
            <a:pPr lvl="1"/>
            <a:r>
              <a:rPr lang="zh-CN" altLang="en-US" dirty="0"/>
              <a:t>进程 </a:t>
            </a:r>
            <a:r>
              <a:rPr lang="en-US" altLang="zh-CN" dirty="0"/>
              <a:t>= </a:t>
            </a:r>
            <a:r>
              <a:rPr lang="zh-CN" altLang="en-US" dirty="0"/>
              <a:t>代码 </a:t>
            </a:r>
            <a:r>
              <a:rPr lang="en-US" altLang="zh-CN" dirty="0"/>
              <a:t>+ </a:t>
            </a:r>
            <a:r>
              <a:rPr lang="zh-CN" altLang="en-US" dirty="0"/>
              <a:t>数据 </a:t>
            </a:r>
            <a:r>
              <a:rPr lang="en-US" altLang="zh-CN" dirty="0"/>
              <a:t>+ </a:t>
            </a:r>
            <a:r>
              <a:rPr lang="en-US" altLang="zh-CN" dirty="0" smtClean="0"/>
              <a:t>PCB</a:t>
            </a:r>
            <a:endParaRPr lang="zh-CN" altLang="en-US" dirty="0"/>
          </a:p>
        </p:txBody>
      </p:sp>
      <p:sp>
        <p:nvSpPr>
          <p:cNvPr id="4" name="日期占位符 3"/>
          <p:cNvSpPr>
            <a:spLocks noGrp="1"/>
          </p:cNvSpPr>
          <p:nvPr>
            <p:ph type="dt" sz="half" idx="10"/>
          </p:nvPr>
        </p:nvSpPr>
        <p:spPr/>
        <p:txBody>
          <a:bodyPr/>
          <a:lstStyle/>
          <a:p>
            <a:fld id="{0D8F5534-8C60-4988-87AE-73E33A085E67}"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42</a:t>
            </a:fld>
            <a:endParaRPr lang="zh-CN" altLang="en-US"/>
          </a:p>
        </p:txBody>
      </p:sp>
    </p:spTree>
    <p:extLst>
      <p:ext uri="{BB962C8B-B14F-4D97-AF65-F5344CB8AC3E}">
        <p14:creationId xmlns:p14="http://schemas.microsoft.com/office/powerpoint/2010/main" val="3311532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进程与程序的区别</a:t>
            </a:r>
            <a:endParaRPr lang="zh-CN" altLang="en-US" dirty="0"/>
          </a:p>
        </p:txBody>
      </p:sp>
      <p:sp>
        <p:nvSpPr>
          <p:cNvPr id="4" name="日期占位符 3"/>
          <p:cNvSpPr>
            <a:spLocks noGrp="1"/>
          </p:cNvSpPr>
          <p:nvPr>
            <p:ph type="dt" sz="half" idx="10"/>
          </p:nvPr>
        </p:nvSpPr>
        <p:spPr/>
        <p:txBody>
          <a:bodyPr/>
          <a:lstStyle/>
          <a:p>
            <a:fld id="{17B5813C-F99D-46D9-BD00-8677C1D73895}"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43</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688385988"/>
              </p:ext>
            </p:extLst>
          </p:nvPr>
        </p:nvGraphicFramePr>
        <p:xfrm>
          <a:off x="879835" y="1508379"/>
          <a:ext cx="7344816" cy="4480560"/>
        </p:xfrm>
        <a:graphic>
          <a:graphicData uri="http://schemas.openxmlformats.org/drawingml/2006/table">
            <a:tbl>
              <a:tblPr firstRow="1" bandRow="1">
                <a:tableStyleId>{5C22544A-7EE6-4342-B048-85BDC9FD1C3A}</a:tableStyleId>
              </a:tblPr>
              <a:tblGrid>
                <a:gridCol w="1515022">
                  <a:extLst>
                    <a:ext uri="{9D8B030D-6E8A-4147-A177-3AD203B41FA5}">
                      <a16:colId xmlns:a16="http://schemas.microsoft.com/office/drawing/2014/main" val="20000"/>
                    </a:ext>
                  </a:extLst>
                </a:gridCol>
                <a:gridCol w="3021483">
                  <a:extLst>
                    <a:ext uri="{9D8B030D-6E8A-4147-A177-3AD203B41FA5}">
                      <a16:colId xmlns:a16="http://schemas.microsoft.com/office/drawing/2014/main" val="20001"/>
                    </a:ext>
                  </a:extLst>
                </a:gridCol>
                <a:gridCol w="2808311">
                  <a:extLst>
                    <a:ext uri="{9D8B030D-6E8A-4147-A177-3AD203B41FA5}">
                      <a16:colId xmlns:a16="http://schemas.microsoft.com/office/drawing/2014/main" val="20002"/>
                    </a:ext>
                  </a:extLst>
                </a:gridCol>
              </a:tblGrid>
              <a:tr h="640080">
                <a:tc>
                  <a:txBody>
                    <a:bodyPr/>
                    <a:lstStyle/>
                    <a:p>
                      <a:pPr algn="ctr"/>
                      <a:r>
                        <a:rPr lang="zh-CN" altLang="en-US" b="1" dirty="0" smtClean="0">
                          <a:latin typeface="楷体" pitchFamily="49" charset="-122"/>
                          <a:ea typeface="楷体" pitchFamily="49" charset="-122"/>
                        </a:rPr>
                        <a:t>项目</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进程</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程序</a:t>
                      </a: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0"/>
                  </a:ext>
                </a:extLst>
              </a:tr>
              <a:tr h="640080">
                <a:tc>
                  <a:txBody>
                    <a:bodyPr/>
                    <a:lstStyle/>
                    <a:p>
                      <a:pPr algn="ctr"/>
                      <a:r>
                        <a:rPr lang="zh-CN" altLang="en-US" b="1" dirty="0" smtClean="0">
                          <a:solidFill>
                            <a:srgbClr val="0000FF"/>
                          </a:solidFill>
                          <a:latin typeface="楷体" pitchFamily="49" charset="-122"/>
                          <a:ea typeface="楷体" pitchFamily="49" charset="-122"/>
                        </a:rPr>
                        <a:t>动态性</a:t>
                      </a:r>
                      <a:endParaRPr lang="zh-CN" altLang="en-US" b="1" dirty="0">
                        <a:solidFill>
                          <a:srgbClr val="0000FF"/>
                        </a:solidFill>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动态的（炒菜）</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静态的（菜谱）</a:t>
                      </a: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1"/>
                  </a:ext>
                </a:extLst>
              </a:tr>
              <a:tr h="640080">
                <a:tc>
                  <a:txBody>
                    <a:bodyPr/>
                    <a:lstStyle/>
                    <a:p>
                      <a:pPr algn="ctr"/>
                      <a:r>
                        <a:rPr lang="zh-CN" altLang="en-US" b="1" dirty="0" smtClean="0">
                          <a:solidFill>
                            <a:srgbClr val="0000FF"/>
                          </a:solidFill>
                          <a:latin typeface="楷体" pitchFamily="49" charset="-122"/>
                          <a:ea typeface="楷体" pitchFamily="49" charset="-122"/>
                        </a:rPr>
                        <a:t>生命周期</a:t>
                      </a:r>
                      <a:endParaRPr lang="zh-CN" altLang="en-US" b="1" dirty="0">
                        <a:solidFill>
                          <a:srgbClr val="0000FF"/>
                        </a:solidFill>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暂时的</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永久的</a:t>
                      </a: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2"/>
                  </a:ext>
                </a:extLst>
              </a:tr>
              <a:tr h="640080">
                <a:tc>
                  <a:txBody>
                    <a:bodyPr/>
                    <a:lstStyle/>
                    <a:p>
                      <a:pPr algn="ctr"/>
                      <a:r>
                        <a:rPr lang="zh-CN" altLang="en-US" b="1" dirty="0" smtClean="0">
                          <a:solidFill>
                            <a:srgbClr val="0000FF"/>
                          </a:solidFill>
                          <a:latin typeface="楷体" pitchFamily="49" charset="-122"/>
                          <a:ea typeface="楷体" pitchFamily="49" charset="-122"/>
                        </a:rPr>
                        <a:t>组成</a:t>
                      </a:r>
                      <a:endParaRPr lang="zh-CN" altLang="en-US" b="1" dirty="0">
                        <a:solidFill>
                          <a:srgbClr val="0000FF"/>
                        </a:solidFill>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程序 </a:t>
                      </a:r>
                      <a:r>
                        <a:rPr lang="en-US" altLang="zh-CN" b="1" dirty="0" smtClean="0">
                          <a:latin typeface="楷体" pitchFamily="49" charset="-122"/>
                          <a:ea typeface="楷体" pitchFamily="49" charset="-122"/>
                        </a:rPr>
                        <a:t>+ </a:t>
                      </a:r>
                      <a:r>
                        <a:rPr lang="zh-CN" altLang="en-US" b="1" dirty="0" smtClean="0">
                          <a:latin typeface="楷体" pitchFamily="49" charset="-122"/>
                          <a:ea typeface="楷体" pitchFamily="49" charset="-122"/>
                        </a:rPr>
                        <a:t>数据 </a:t>
                      </a:r>
                      <a:r>
                        <a:rPr lang="en-US" altLang="zh-CN" b="1" dirty="0" smtClean="0">
                          <a:latin typeface="楷体" pitchFamily="49" charset="-122"/>
                          <a:ea typeface="楷体" pitchFamily="49" charset="-122"/>
                        </a:rPr>
                        <a:t>+ PCB</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程序</a:t>
                      </a: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3"/>
                  </a:ext>
                </a:extLst>
              </a:tr>
              <a:tr h="640080">
                <a:tc>
                  <a:txBody>
                    <a:bodyPr/>
                    <a:lstStyle/>
                    <a:p>
                      <a:pPr algn="ctr"/>
                      <a:r>
                        <a:rPr lang="zh-CN" altLang="en-US" b="1" dirty="0" smtClean="0">
                          <a:solidFill>
                            <a:srgbClr val="0000FF"/>
                          </a:solidFill>
                          <a:latin typeface="楷体" pitchFamily="49" charset="-122"/>
                          <a:ea typeface="楷体" pitchFamily="49" charset="-122"/>
                        </a:rPr>
                        <a:t>相互关系</a:t>
                      </a:r>
                      <a:endParaRPr lang="zh-CN" altLang="en-US" b="1" dirty="0">
                        <a:solidFill>
                          <a:srgbClr val="0000FF"/>
                        </a:solidFill>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通过调用关系，一个进程可包括多个程序</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通过多次执行，一个程序可对应多个进程</a:t>
                      </a: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4"/>
                  </a:ext>
                </a:extLst>
              </a:tr>
              <a:tr h="640080">
                <a:tc>
                  <a:txBody>
                    <a:bodyPr/>
                    <a:lstStyle/>
                    <a:p>
                      <a:pPr algn="ctr"/>
                      <a:r>
                        <a:rPr lang="zh-CN" altLang="en-US" b="1" dirty="0" smtClean="0">
                          <a:solidFill>
                            <a:srgbClr val="0000FF"/>
                          </a:solidFill>
                          <a:latin typeface="楷体" pitchFamily="49" charset="-122"/>
                          <a:ea typeface="楷体" pitchFamily="49" charset="-122"/>
                        </a:rPr>
                        <a:t>特性</a:t>
                      </a:r>
                      <a:endParaRPr lang="zh-CN" altLang="en-US" b="1" dirty="0">
                        <a:solidFill>
                          <a:srgbClr val="0000FF"/>
                        </a:solidFill>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并行性、异步性、独立性</a:t>
                      </a:r>
                      <a:endParaRPr lang="zh-CN" altLang="en-US" b="1" dirty="0">
                        <a:latin typeface="楷体" pitchFamily="49" charset="-122"/>
                        <a:ea typeface="楷体" pitchFamily="49" charset="-122"/>
                      </a:endParaRPr>
                    </a:p>
                  </a:txBody>
                  <a:tcPr anchor="ctr"/>
                </a:tc>
                <a:tc>
                  <a:txBody>
                    <a:bodyPr/>
                    <a:lstStyle/>
                    <a:p>
                      <a:pPr algn="ct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5"/>
                  </a:ext>
                </a:extLst>
              </a:tr>
              <a:tr h="640080">
                <a:tc>
                  <a:txBody>
                    <a:bodyPr/>
                    <a:lstStyle/>
                    <a:p>
                      <a:pPr algn="ctr"/>
                      <a:r>
                        <a:rPr lang="zh-CN" altLang="en-US" b="1" dirty="0" smtClean="0">
                          <a:solidFill>
                            <a:srgbClr val="0000FF"/>
                          </a:solidFill>
                          <a:latin typeface="楷体" pitchFamily="49" charset="-122"/>
                          <a:ea typeface="楷体" pitchFamily="49" charset="-122"/>
                        </a:rPr>
                        <a:t>本质</a:t>
                      </a:r>
                      <a:endParaRPr lang="zh-CN" altLang="en-US" b="1" dirty="0">
                        <a:solidFill>
                          <a:srgbClr val="0000FF"/>
                        </a:solidFill>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竞争计算机资源的基本单位</a:t>
                      </a:r>
                      <a:endParaRPr lang="zh-CN" altLang="en-US" b="1" dirty="0">
                        <a:latin typeface="楷体" pitchFamily="49" charset="-122"/>
                        <a:ea typeface="楷体" pitchFamily="49" charset="-122"/>
                      </a:endParaRPr>
                    </a:p>
                  </a:txBody>
                  <a:tcPr anchor="ctr"/>
                </a:tc>
                <a:tc>
                  <a:txBody>
                    <a:bodyPr/>
                    <a:lstStyle/>
                    <a:p>
                      <a:pPr algn="ctr"/>
                      <a:r>
                        <a:rPr lang="zh-CN" altLang="en-US" b="1" dirty="0" smtClean="0">
                          <a:latin typeface="楷体" pitchFamily="49" charset="-122"/>
                          <a:ea typeface="楷体" pitchFamily="49" charset="-122"/>
                        </a:rPr>
                        <a:t>逻辑功能的代码实现</a:t>
                      </a:r>
                      <a:endParaRPr lang="zh-CN" altLang="en-US" b="1" dirty="0">
                        <a:latin typeface="楷体" pitchFamily="49" charset="-122"/>
                        <a:ea typeface="楷体" pitchFamily="49" charset="-122"/>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10575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smtClean="0">
                <a:solidFill>
                  <a:schemeClr val="bg1">
                    <a:lumMod val="65000"/>
                  </a:schemeClr>
                </a:solidFill>
              </a:rPr>
              <a:t>程序</a:t>
            </a:r>
            <a:r>
              <a:rPr lang="zh-CN" altLang="en-US" dirty="0">
                <a:solidFill>
                  <a:schemeClr val="bg1">
                    <a:lumMod val="65000"/>
                  </a:schemeClr>
                </a:solidFill>
              </a:rPr>
              <a:t>的并发执行</a:t>
            </a:r>
            <a:endParaRPr lang="en-US" altLang="zh-CN" dirty="0">
              <a:solidFill>
                <a:schemeClr val="bg1">
                  <a:lumMod val="65000"/>
                </a:schemeClr>
              </a:solidFill>
            </a:endParaRPr>
          </a:p>
          <a:p>
            <a:r>
              <a:rPr lang="zh-CN" altLang="en-US" dirty="0">
                <a:solidFill>
                  <a:schemeClr val="bg1">
                    <a:lumMod val="65000"/>
                  </a:schemeClr>
                </a:solidFill>
              </a:rPr>
              <a:t>进程的基本概念</a:t>
            </a:r>
            <a:endParaRPr lang="en-US" altLang="zh-CN" dirty="0">
              <a:solidFill>
                <a:schemeClr val="bg1">
                  <a:lumMod val="65000"/>
                </a:schemeClr>
              </a:solidFill>
            </a:endParaRPr>
          </a:p>
          <a:p>
            <a:r>
              <a:rPr lang="zh-CN" altLang="en-US" dirty="0">
                <a:solidFill>
                  <a:srgbClr val="FF3300"/>
                </a:solidFill>
              </a:rPr>
              <a:t>进程状态转换</a:t>
            </a:r>
            <a:endParaRPr lang="en-US" altLang="zh-CN" dirty="0">
              <a:solidFill>
                <a:srgbClr val="FF3300"/>
              </a:solidFill>
            </a:endParaRPr>
          </a:p>
          <a:p>
            <a:r>
              <a:rPr lang="zh-CN" altLang="en-US" dirty="0" smtClean="0">
                <a:solidFill>
                  <a:schemeClr val="bg1">
                    <a:lumMod val="65000"/>
                  </a:schemeClr>
                </a:solidFill>
              </a:rPr>
              <a:t>进程在操作系统中的描述</a:t>
            </a:r>
            <a:endParaRPr lang="en-US" altLang="zh-CN" dirty="0" smtClean="0">
              <a:solidFill>
                <a:schemeClr val="bg1">
                  <a:lumMod val="65000"/>
                </a:schemeClr>
              </a:solidFill>
            </a:endParaRPr>
          </a:p>
          <a:p>
            <a:r>
              <a:rPr lang="zh-CN" altLang="en-US" dirty="0" smtClean="0">
                <a:solidFill>
                  <a:schemeClr val="bg1">
                    <a:lumMod val="65000"/>
                  </a:schemeClr>
                </a:solidFill>
              </a:rPr>
              <a:t>进程控制</a:t>
            </a:r>
            <a:endParaRPr lang="en-US" altLang="zh-CN" dirty="0" smtClean="0">
              <a:solidFill>
                <a:schemeClr val="bg1">
                  <a:lumMod val="65000"/>
                </a:schemeClr>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77984F8C-48AC-4A42-A0E0-77F9A95EE50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44</a:t>
            </a:fld>
            <a:endParaRPr lang="zh-CN" altLang="en-US"/>
          </a:p>
        </p:txBody>
      </p:sp>
    </p:spTree>
    <p:extLst>
      <p:ext uri="{BB962C8B-B14F-4D97-AF65-F5344CB8AC3E}">
        <p14:creationId xmlns:p14="http://schemas.microsoft.com/office/powerpoint/2010/main" val="4238600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为什么建模进程状态转换？</a:t>
            </a:r>
            <a:endParaRPr lang="zh-CN" altLang="en-US" dirty="0"/>
          </a:p>
        </p:txBody>
      </p:sp>
      <p:sp>
        <p:nvSpPr>
          <p:cNvPr id="4" name="日期占位符 3"/>
          <p:cNvSpPr>
            <a:spLocks noGrp="1"/>
          </p:cNvSpPr>
          <p:nvPr>
            <p:ph type="dt" sz="half" idx="10"/>
          </p:nvPr>
        </p:nvSpPr>
        <p:spPr/>
        <p:txBody>
          <a:bodyPr/>
          <a:lstStyle/>
          <a:p>
            <a:fld id="{4F03E4CD-661B-4B28-B910-4037263707B6}"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45</a:t>
            </a:fld>
            <a:endParaRPr lang="zh-CN" altLang="en-US"/>
          </a:p>
        </p:txBody>
      </p:sp>
      <p:sp>
        <p:nvSpPr>
          <p:cNvPr id="7" name="TextBox 6"/>
          <p:cNvSpPr txBox="1"/>
          <p:nvPr/>
        </p:nvSpPr>
        <p:spPr>
          <a:xfrm>
            <a:off x="1259368" y="2284455"/>
            <a:ext cx="6625263" cy="1938992"/>
          </a:xfrm>
          <a:prstGeom prst="rect">
            <a:avLst/>
          </a:prstGeom>
          <a:noFill/>
        </p:spPr>
        <p:txBody>
          <a:bodyPr wrap="square" rtlCol="0">
            <a:spAutoFit/>
          </a:bodyPr>
          <a:lstStyle/>
          <a:p>
            <a:pPr algn="ctr">
              <a:lnSpc>
                <a:spcPct val="150000"/>
              </a:lnSpc>
            </a:pPr>
            <a:r>
              <a:rPr lang="zh-CN" altLang="en-US" sz="2000" b="1"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操作系统的一个最重要的职责，就是控制进程的执行过程。这主要是指“决定程序交叉执行的次序”以及“向进程分配资源”。设计一个操作系统进程控制功能的第一步就是“描述设计者期望进程呈现哪些行为和状态”。</a:t>
            </a:r>
            <a:endParaRPr lang="en-US" altLang="zh-CN" sz="2000" b="1"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endParaRPr>
          </a:p>
        </p:txBody>
      </p:sp>
    </p:spTree>
    <p:extLst>
      <p:ext uri="{BB962C8B-B14F-4D97-AF65-F5344CB8AC3E}">
        <p14:creationId xmlns:p14="http://schemas.microsoft.com/office/powerpoint/2010/main" val="10946992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三状态模型</a:t>
            </a:r>
            <a:endParaRPr lang="zh-CN" altLang="en-US" dirty="0"/>
          </a:p>
        </p:txBody>
      </p:sp>
      <p:sp>
        <p:nvSpPr>
          <p:cNvPr id="4" name="日期占位符 3"/>
          <p:cNvSpPr>
            <a:spLocks noGrp="1"/>
          </p:cNvSpPr>
          <p:nvPr>
            <p:ph type="dt" sz="half" idx="10"/>
          </p:nvPr>
        </p:nvSpPr>
        <p:spPr/>
        <p:txBody>
          <a:bodyPr/>
          <a:lstStyle/>
          <a:p>
            <a:fld id="{3A87AE0A-481A-4578-8D7C-9E992BF4294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46</a:t>
            </a:fld>
            <a:endParaRPr lang="zh-CN" altLang="en-US"/>
          </a:p>
        </p:txBody>
      </p:sp>
      <p:grpSp>
        <p:nvGrpSpPr>
          <p:cNvPr id="7" name="组合 6"/>
          <p:cNvGrpSpPr/>
          <p:nvPr/>
        </p:nvGrpSpPr>
        <p:grpSpPr>
          <a:xfrm>
            <a:off x="1115616" y="1847160"/>
            <a:ext cx="6696744" cy="3600400"/>
            <a:chOff x="1115616" y="1916832"/>
            <a:chExt cx="6696744" cy="3600400"/>
          </a:xfrm>
        </p:grpSpPr>
        <p:sp>
          <p:nvSpPr>
            <p:cNvPr id="8" name="椭圆 7"/>
            <p:cNvSpPr/>
            <p:nvPr/>
          </p:nvSpPr>
          <p:spPr>
            <a:xfrm>
              <a:off x="3635896" y="1916832"/>
              <a:ext cx="1872208" cy="108012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运行态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dirty="0">
                  <a:solidFill>
                    <a:schemeClr val="tx1">
                      <a:lumMod val="75000"/>
                      <a:lumOff val="25000"/>
                    </a:schemeClr>
                  </a:solidFill>
                  <a:latin typeface="Arial Unicode MS" pitchFamily="34" charset="-122"/>
                  <a:ea typeface="Arial Unicode MS" pitchFamily="34" charset="-122"/>
                  <a:cs typeface="Arial Unicode MS" pitchFamily="34" charset="-122"/>
                </a:rPr>
                <a:t>Running</a:t>
              </a:r>
              <a:endParaRPr lang="zh-CN" altLang="en-US"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9" name="椭圆 8"/>
            <p:cNvSpPr/>
            <p:nvPr/>
          </p:nvSpPr>
          <p:spPr>
            <a:xfrm>
              <a:off x="1115616" y="4437112"/>
              <a:ext cx="1872208" cy="108012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就绪态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dirty="0">
                  <a:solidFill>
                    <a:schemeClr val="tx1">
                      <a:lumMod val="75000"/>
                      <a:lumOff val="25000"/>
                    </a:schemeClr>
                  </a:solidFill>
                  <a:latin typeface="Arial Unicode MS" pitchFamily="34" charset="-122"/>
                  <a:ea typeface="Arial Unicode MS" pitchFamily="34" charset="-122"/>
                  <a:cs typeface="Arial Unicode MS" pitchFamily="34" charset="-122"/>
                </a:rPr>
                <a:t>Ready</a:t>
              </a:r>
              <a:endParaRPr lang="zh-CN" altLang="en-US"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10" name="椭圆 9"/>
            <p:cNvSpPr/>
            <p:nvPr/>
          </p:nvSpPr>
          <p:spPr>
            <a:xfrm>
              <a:off x="5940152" y="4437112"/>
              <a:ext cx="1872208" cy="108012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等待态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dirty="0">
                  <a:solidFill>
                    <a:schemeClr val="tx1">
                      <a:lumMod val="75000"/>
                      <a:lumOff val="25000"/>
                    </a:schemeClr>
                  </a:solidFill>
                  <a:latin typeface="Arial Unicode MS" pitchFamily="34" charset="-122"/>
                  <a:ea typeface="Arial Unicode MS" pitchFamily="34" charset="-122"/>
                  <a:cs typeface="Arial Unicode MS" pitchFamily="34" charset="-122"/>
                </a:rPr>
                <a:t>Blocked</a:t>
              </a:r>
              <a:endParaRPr lang="zh-CN" altLang="en-US"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11" name="直接箭头连接符 10"/>
            <p:cNvCxnSpPr>
              <a:stCxn id="8" idx="5"/>
              <a:endCxn id="10" idx="0"/>
            </p:cNvCxnSpPr>
            <p:nvPr/>
          </p:nvCxnSpPr>
          <p:spPr>
            <a:xfrm>
              <a:off x="5233925" y="2838772"/>
              <a:ext cx="1642331" cy="15983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0" idx="2"/>
              <a:endCxn id="9" idx="6"/>
            </p:cNvCxnSpPr>
            <p:nvPr/>
          </p:nvCxnSpPr>
          <p:spPr>
            <a:xfrm flipH="1">
              <a:off x="2987824" y="4977172"/>
              <a:ext cx="295232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483772" y="2780928"/>
              <a:ext cx="1368148" cy="1728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0"/>
              <a:endCxn id="8" idx="2"/>
            </p:cNvCxnSpPr>
            <p:nvPr/>
          </p:nvCxnSpPr>
          <p:spPr>
            <a:xfrm flipV="1">
              <a:off x="2051720" y="2456892"/>
              <a:ext cx="1584176" cy="19802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23"/>
            <p:cNvSpPr txBox="1"/>
            <p:nvPr/>
          </p:nvSpPr>
          <p:spPr>
            <a:xfrm rot="18530438">
              <a:off x="1983614" y="3012937"/>
              <a:ext cx="1368152" cy="369332"/>
            </a:xfrm>
            <a:prstGeom prst="rect">
              <a:avLst/>
            </a:prstGeom>
            <a:noFill/>
          </p:spPr>
          <p:txBody>
            <a:bodyPr wrap="square" rtlCol="0">
              <a:spAutoFit/>
            </a:bodyPr>
            <a:lstStyle/>
            <a:p>
              <a:r>
                <a:rPr lang="en-US" altLang="zh-CN" dirty="0" smtClean="0"/>
                <a:t>1   Dispatch</a:t>
              </a:r>
              <a:endParaRPr lang="zh-CN" altLang="en-US" dirty="0"/>
            </a:p>
          </p:txBody>
        </p:sp>
        <p:sp>
          <p:nvSpPr>
            <p:cNvPr id="16" name="TextBox 24"/>
            <p:cNvSpPr txBox="1"/>
            <p:nvPr/>
          </p:nvSpPr>
          <p:spPr>
            <a:xfrm rot="18530438">
              <a:off x="2732590" y="3531801"/>
              <a:ext cx="1368152" cy="369332"/>
            </a:xfrm>
            <a:prstGeom prst="rect">
              <a:avLst/>
            </a:prstGeom>
            <a:noFill/>
          </p:spPr>
          <p:txBody>
            <a:bodyPr wrap="square" rtlCol="0">
              <a:spAutoFit/>
            </a:bodyPr>
            <a:lstStyle/>
            <a:p>
              <a:r>
                <a:rPr lang="en-US" altLang="zh-CN" dirty="0" smtClean="0"/>
                <a:t>2  Timeout</a:t>
              </a:r>
              <a:endParaRPr lang="zh-CN" altLang="en-US" dirty="0"/>
            </a:p>
          </p:txBody>
        </p:sp>
        <p:sp>
          <p:nvSpPr>
            <p:cNvPr id="17" name="TextBox 27"/>
            <p:cNvSpPr txBox="1"/>
            <p:nvPr/>
          </p:nvSpPr>
          <p:spPr>
            <a:xfrm rot="2660589">
              <a:off x="5318427" y="3306092"/>
              <a:ext cx="1917924" cy="369332"/>
            </a:xfrm>
            <a:prstGeom prst="rect">
              <a:avLst/>
            </a:prstGeom>
            <a:noFill/>
          </p:spPr>
          <p:txBody>
            <a:bodyPr wrap="square" rtlCol="0">
              <a:spAutoFit/>
            </a:bodyPr>
            <a:lstStyle/>
            <a:p>
              <a:r>
                <a:rPr lang="en-US" altLang="zh-CN" dirty="0" smtClean="0"/>
                <a:t>3   Wait for Event</a:t>
              </a:r>
              <a:endParaRPr lang="zh-CN" altLang="en-US" dirty="0"/>
            </a:p>
          </p:txBody>
        </p:sp>
        <p:sp>
          <p:nvSpPr>
            <p:cNvPr id="18" name="TextBox 28"/>
            <p:cNvSpPr txBox="1"/>
            <p:nvPr/>
          </p:nvSpPr>
          <p:spPr>
            <a:xfrm>
              <a:off x="3665488" y="5013176"/>
              <a:ext cx="1842616" cy="369332"/>
            </a:xfrm>
            <a:prstGeom prst="rect">
              <a:avLst/>
            </a:prstGeom>
            <a:noFill/>
          </p:spPr>
          <p:txBody>
            <a:bodyPr wrap="square" rtlCol="0">
              <a:spAutoFit/>
            </a:bodyPr>
            <a:lstStyle/>
            <a:p>
              <a:r>
                <a:rPr lang="en-US" altLang="zh-CN" dirty="0" smtClean="0"/>
                <a:t>4   Event occurs</a:t>
              </a:r>
              <a:endParaRPr lang="zh-CN" altLang="en-US" dirty="0"/>
            </a:p>
          </p:txBody>
        </p:sp>
      </p:grpSp>
    </p:spTree>
    <p:extLst>
      <p:ext uri="{BB962C8B-B14F-4D97-AF65-F5344CB8AC3E}">
        <p14:creationId xmlns:p14="http://schemas.microsoft.com/office/powerpoint/2010/main" val="2948804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三状态模型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solidFill>
                  <a:srgbClr val="0000FF"/>
                </a:solidFill>
              </a:rPr>
              <a:t>就绪态（</a:t>
            </a:r>
            <a:r>
              <a:rPr lang="en-US" altLang="zh-CN" dirty="0">
                <a:solidFill>
                  <a:srgbClr val="0000FF"/>
                </a:solidFill>
              </a:rPr>
              <a:t>Ready</a:t>
            </a:r>
            <a:r>
              <a:rPr lang="zh-CN" altLang="en-US" dirty="0">
                <a:solidFill>
                  <a:srgbClr val="0000FF"/>
                </a:solidFill>
              </a:rPr>
              <a:t>）</a:t>
            </a:r>
            <a:endParaRPr lang="en-US" altLang="zh-CN" dirty="0">
              <a:solidFill>
                <a:srgbClr val="0000FF"/>
              </a:solidFill>
            </a:endParaRPr>
          </a:p>
          <a:p>
            <a:pPr lvl="1"/>
            <a:r>
              <a:rPr lang="zh-CN" altLang="en-US" dirty="0"/>
              <a:t>一个进程已经具备运行条件，但由于暂时得不到</a:t>
            </a:r>
            <a:r>
              <a:rPr lang="en-US" altLang="zh-CN" dirty="0"/>
              <a:t>CPU</a:t>
            </a:r>
            <a:r>
              <a:rPr lang="zh-CN" altLang="en-US" dirty="0"/>
              <a:t>而不能运行的状态。当调度给其</a:t>
            </a:r>
            <a:r>
              <a:rPr lang="en-US" altLang="zh-CN" dirty="0"/>
              <a:t>CPU</a:t>
            </a:r>
            <a:r>
              <a:rPr lang="zh-CN" altLang="en-US" dirty="0"/>
              <a:t>时，立即可以运行。位于“就绪队列”中</a:t>
            </a:r>
            <a:endParaRPr lang="en-US" altLang="zh-CN" dirty="0"/>
          </a:p>
          <a:p>
            <a:endParaRPr lang="en-US" altLang="zh-CN" dirty="0" smtClean="0">
              <a:solidFill>
                <a:srgbClr val="0000FF"/>
              </a:solidFill>
            </a:endParaRPr>
          </a:p>
          <a:p>
            <a:r>
              <a:rPr lang="zh-CN" altLang="en-US" dirty="0" smtClean="0">
                <a:solidFill>
                  <a:srgbClr val="0000FF"/>
                </a:solidFill>
              </a:rPr>
              <a:t>执行</a:t>
            </a:r>
            <a:r>
              <a:rPr lang="zh-CN" altLang="en-US" dirty="0">
                <a:solidFill>
                  <a:srgbClr val="0000FF"/>
                </a:solidFill>
              </a:rPr>
              <a:t>态（</a:t>
            </a:r>
            <a:r>
              <a:rPr lang="en-US" altLang="zh-CN" dirty="0">
                <a:solidFill>
                  <a:srgbClr val="0000FF"/>
                </a:solidFill>
              </a:rPr>
              <a:t>Running</a:t>
            </a:r>
            <a:r>
              <a:rPr lang="zh-CN" altLang="en-US" dirty="0">
                <a:solidFill>
                  <a:srgbClr val="0000FF"/>
                </a:solidFill>
              </a:rPr>
              <a:t>）</a:t>
            </a:r>
            <a:endParaRPr lang="en-US" altLang="zh-CN" dirty="0">
              <a:solidFill>
                <a:srgbClr val="0000FF"/>
              </a:solidFill>
            </a:endParaRPr>
          </a:p>
          <a:p>
            <a:pPr lvl="1"/>
            <a:r>
              <a:rPr lang="zh-CN" altLang="en-US" dirty="0"/>
              <a:t>进程得到了包括</a:t>
            </a:r>
            <a:r>
              <a:rPr lang="en-US" altLang="zh-CN" dirty="0"/>
              <a:t>CPU</a:t>
            </a:r>
            <a:r>
              <a:rPr lang="zh-CN" altLang="en-US" dirty="0"/>
              <a:t>在内的所有资源，并在</a:t>
            </a:r>
            <a:r>
              <a:rPr lang="en-US" altLang="zh-CN" dirty="0"/>
              <a:t>CPU</a:t>
            </a:r>
            <a:r>
              <a:rPr lang="zh-CN" altLang="en-US" dirty="0"/>
              <a:t>上执行</a:t>
            </a:r>
            <a:endParaRPr lang="en-US" altLang="zh-CN" dirty="0"/>
          </a:p>
          <a:p>
            <a:endParaRPr lang="en-US" altLang="zh-CN" dirty="0" smtClean="0">
              <a:solidFill>
                <a:srgbClr val="0000FF"/>
              </a:solidFill>
            </a:endParaRPr>
          </a:p>
          <a:p>
            <a:r>
              <a:rPr lang="zh-CN" altLang="en-US" dirty="0" smtClean="0">
                <a:solidFill>
                  <a:srgbClr val="0000FF"/>
                </a:solidFill>
              </a:rPr>
              <a:t>等待</a:t>
            </a:r>
            <a:r>
              <a:rPr lang="zh-CN" altLang="en-US" dirty="0">
                <a:solidFill>
                  <a:srgbClr val="0000FF"/>
                </a:solidFill>
              </a:rPr>
              <a:t>态（</a:t>
            </a:r>
            <a:r>
              <a:rPr lang="en-US" altLang="zh-CN" dirty="0">
                <a:solidFill>
                  <a:srgbClr val="0000FF"/>
                </a:solidFill>
              </a:rPr>
              <a:t>Blocked</a:t>
            </a:r>
            <a:r>
              <a:rPr lang="zh-CN" altLang="en-US" dirty="0">
                <a:solidFill>
                  <a:srgbClr val="0000FF"/>
                </a:solidFill>
              </a:rPr>
              <a:t>）</a:t>
            </a:r>
            <a:endParaRPr lang="en-US" altLang="zh-CN" dirty="0">
              <a:solidFill>
                <a:srgbClr val="0000FF"/>
              </a:solidFill>
            </a:endParaRPr>
          </a:p>
          <a:p>
            <a:pPr lvl="1"/>
            <a:r>
              <a:rPr lang="zh-CN" altLang="en-US" dirty="0"/>
              <a:t>阻塞态、挂起态、封锁态、冻结态、睡眠态。指进程因等待某种事件的发生而暂时不能运行的状态（即使</a:t>
            </a:r>
            <a:r>
              <a:rPr lang="en-US" altLang="zh-CN" dirty="0"/>
              <a:t>CPU</a:t>
            </a:r>
            <a:r>
              <a:rPr lang="zh-CN" altLang="en-US" dirty="0"/>
              <a:t>空闲，该进程也不可运行）。处于等待态的进程位于等待队列</a:t>
            </a:r>
            <a:r>
              <a:rPr lang="zh-CN" altLang="en-US" dirty="0" smtClean="0"/>
              <a:t>中</a:t>
            </a:r>
            <a:endParaRPr lang="zh-CN" altLang="en-US" dirty="0"/>
          </a:p>
        </p:txBody>
      </p:sp>
      <p:sp>
        <p:nvSpPr>
          <p:cNvPr id="4" name="日期占位符 3"/>
          <p:cNvSpPr>
            <a:spLocks noGrp="1"/>
          </p:cNvSpPr>
          <p:nvPr>
            <p:ph type="dt" sz="half" idx="10"/>
          </p:nvPr>
        </p:nvSpPr>
        <p:spPr/>
        <p:txBody>
          <a:bodyPr/>
          <a:lstStyle/>
          <a:p>
            <a:fld id="{AE6DFE6D-5696-4ED2-BF4F-24C90ED08D9A}"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47</a:t>
            </a:fld>
            <a:endParaRPr lang="zh-CN" altLang="en-US"/>
          </a:p>
        </p:txBody>
      </p:sp>
    </p:spTree>
    <p:extLst>
      <p:ext uri="{BB962C8B-B14F-4D97-AF65-F5344CB8AC3E}">
        <p14:creationId xmlns:p14="http://schemas.microsoft.com/office/powerpoint/2010/main" val="304774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状态模型</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4</a:t>
            </a:r>
            <a:r>
              <a:rPr lang="zh-CN" altLang="en-US" dirty="0" smtClean="0"/>
              <a:t>种</a:t>
            </a:r>
            <a:r>
              <a:rPr lang="zh-CN" altLang="en-US" dirty="0"/>
              <a:t>状态</a:t>
            </a:r>
            <a:r>
              <a:rPr lang="zh-CN" altLang="en-US" dirty="0" smtClean="0"/>
              <a:t>迁移</a:t>
            </a:r>
            <a:endParaRPr lang="en-US" altLang="zh-CN" dirty="0" smtClean="0"/>
          </a:p>
          <a:p>
            <a:pPr marL="457200" indent="-457200">
              <a:buFont typeface="+mj-lt"/>
              <a:buAutoNum type="arabicPeriod"/>
            </a:pPr>
            <a:r>
              <a:rPr lang="zh-CN" altLang="en-US" dirty="0">
                <a:solidFill>
                  <a:srgbClr val="0000FF"/>
                </a:solidFill>
              </a:rPr>
              <a:t>就绪</a:t>
            </a:r>
            <a:r>
              <a:rPr lang="zh-CN" altLang="en-US" dirty="0" smtClean="0">
                <a:solidFill>
                  <a:srgbClr val="0000FF"/>
                </a:solidFill>
              </a:rPr>
              <a:t>态 </a:t>
            </a:r>
            <a:r>
              <a:rPr lang="en-US" altLang="zh-CN" dirty="0" smtClean="0">
                <a:solidFill>
                  <a:srgbClr val="0000FF"/>
                </a:solidFill>
                <a:sym typeface="Wingdings" pitchFamily="2" charset="2"/>
              </a:rPr>
              <a:t> </a:t>
            </a:r>
            <a:r>
              <a:rPr lang="zh-CN" altLang="en-US" dirty="0" smtClean="0">
                <a:solidFill>
                  <a:srgbClr val="0000FF"/>
                </a:solidFill>
                <a:sym typeface="Wingdings" pitchFamily="2" charset="2"/>
              </a:rPr>
              <a:t>运行态</a:t>
            </a:r>
            <a:endParaRPr lang="en-US" altLang="zh-CN" dirty="0" smtClean="0">
              <a:solidFill>
                <a:srgbClr val="0000FF"/>
              </a:solidFill>
              <a:sym typeface="Wingdings" pitchFamily="2" charset="2"/>
            </a:endParaRPr>
          </a:p>
          <a:p>
            <a:pPr marL="400050" lvl="1" indent="0">
              <a:buNone/>
            </a:pPr>
            <a:r>
              <a:rPr lang="en-US" altLang="zh-CN" dirty="0">
                <a:sym typeface="Wingdings" pitchFamily="2" charset="2"/>
              </a:rPr>
              <a:t>	</a:t>
            </a:r>
            <a:r>
              <a:rPr lang="zh-CN" altLang="en-US" dirty="0" smtClean="0">
                <a:sym typeface="Wingdings" pitchFamily="2" charset="2"/>
              </a:rPr>
              <a:t>操作系统调度器选择一个进程运行</a:t>
            </a:r>
            <a:endParaRPr lang="en-US" altLang="zh-CN" dirty="0" smtClean="0">
              <a:sym typeface="Wingdings" pitchFamily="2" charset="2"/>
            </a:endParaRPr>
          </a:p>
          <a:p>
            <a:pPr marL="457200" indent="-457200">
              <a:buFont typeface="+mj-lt"/>
              <a:buAutoNum type="arabicPeriod"/>
            </a:pPr>
            <a:r>
              <a:rPr lang="zh-CN" altLang="en-US" dirty="0">
                <a:solidFill>
                  <a:srgbClr val="0000FF"/>
                </a:solidFill>
                <a:sym typeface="Wingdings" pitchFamily="2" charset="2"/>
              </a:rPr>
              <a:t>运行</a:t>
            </a:r>
            <a:r>
              <a:rPr lang="zh-CN" altLang="en-US" dirty="0" smtClean="0">
                <a:solidFill>
                  <a:srgbClr val="0000FF"/>
                </a:solidFill>
                <a:sym typeface="Wingdings" pitchFamily="2" charset="2"/>
              </a:rPr>
              <a:t>态 </a:t>
            </a:r>
            <a:r>
              <a:rPr lang="en-US" altLang="zh-CN" dirty="0">
                <a:solidFill>
                  <a:srgbClr val="0000FF"/>
                </a:solidFill>
                <a:sym typeface="Wingdings" pitchFamily="2" charset="2"/>
              </a:rPr>
              <a:t></a:t>
            </a:r>
            <a:r>
              <a:rPr lang="zh-CN" altLang="en-US" dirty="0" smtClean="0">
                <a:solidFill>
                  <a:srgbClr val="0000FF"/>
                </a:solidFill>
                <a:sym typeface="Wingdings" pitchFamily="2" charset="2"/>
              </a:rPr>
              <a:t> 就绪态</a:t>
            </a:r>
            <a:endParaRPr lang="en-US" altLang="zh-CN" dirty="0" smtClean="0">
              <a:solidFill>
                <a:srgbClr val="0000FF"/>
              </a:solidFill>
              <a:sym typeface="Wingdings" pitchFamily="2" charset="2"/>
            </a:endParaRPr>
          </a:p>
          <a:p>
            <a:pPr marL="400050" lvl="1" indent="0">
              <a:buNone/>
            </a:pPr>
            <a:r>
              <a:rPr lang="en-US" altLang="zh-CN" dirty="0">
                <a:sym typeface="Wingdings" pitchFamily="2" charset="2"/>
              </a:rPr>
              <a:t>	</a:t>
            </a:r>
            <a:r>
              <a:rPr lang="zh-CN" altLang="en-US" dirty="0" smtClean="0">
                <a:sym typeface="Wingdings" pitchFamily="2" charset="2"/>
              </a:rPr>
              <a:t>运行中的进程用完了时间片</a:t>
            </a:r>
            <a:endParaRPr lang="en-US" altLang="zh-CN" dirty="0" smtClean="0">
              <a:sym typeface="Wingdings" pitchFamily="2" charset="2"/>
            </a:endParaRPr>
          </a:p>
          <a:p>
            <a:pPr marL="400050" lvl="1" indent="0">
              <a:buNone/>
            </a:pPr>
            <a:r>
              <a:rPr lang="en-US" altLang="zh-CN" dirty="0">
                <a:sym typeface="Wingdings" pitchFamily="2" charset="2"/>
              </a:rPr>
              <a:t>	</a:t>
            </a:r>
            <a:r>
              <a:rPr lang="zh-CN" altLang="en-US" dirty="0" smtClean="0">
                <a:sym typeface="Wingdings" pitchFamily="2" charset="2"/>
              </a:rPr>
              <a:t>进程被中断，如有高优先级任务到达</a:t>
            </a:r>
            <a:endParaRPr lang="en-US" altLang="zh-CN" dirty="0" smtClean="0">
              <a:sym typeface="Wingdings" pitchFamily="2" charset="2"/>
            </a:endParaRPr>
          </a:p>
          <a:p>
            <a:pPr marL="457200" indent="-457200">
              <a:buFont typeface="+mj-lt"/>
              <a:buAutoNum type="arabicPeriod"/>
            </a:pPr>
            <a:r>
              <a:rPr lang="zh-CN" altLang="en-US" dirty="0" smtClean="0">
                <a:solidFill>
                  <a:srgbClr val="0000FF"/>
                </a:solidFill>
              </a:rPr>
              <a:t>运行态 </a:t>
            </a:r>
            <a:r>
              <a:rPr lang="en-US" altLang="zh-CN" dirty="0" smtClean="0">
                <a:solidFill>
                  <a:srgbClr val="0000FF"/>
                </a:solidFill>
                <a:sym typeface="Wingdings" pitchFamily="2" charset="2"/>
              </a:rPr>
              <a:t> </a:t>
            </a:r>
            <a:r>
              <a:rPr lang="zh-CN" altLang="en-US" dirty="0" smtClean="0">
                <a:solidFill>
                  <a:srgbClr val="0000FF"/>
                </a:solidFill>
                <a:sym typeface="Wingdings" pitchFamily="2" charset="2"/>
              </a:rPr>
              <a:t>等待态</a:t>
            </a:r>
            <a:endParaRPr lang="en-US" altLang="zh-CN" dirty="0" smtClean="0">
              <a:solidFill>
                <a:srgbClr val="0000FF"/>
              </a:solidFill>
              <a:sym typeface="Wingdings" pitchFamily="2" charset="2"/>
            </a:endParaRPr>
          </a:p>
          <a:p>
            <a:pPr marL="400050" lvl="1" indent="0">
              <a:buNone/>
            </a:pPr>
            <a:r>
              <a:rPr lang="en-US" altLang="zh-CN" dirty="0">
                <a:sym typeface="Wingdings" pitchFamily="2" charset="2"/>
              </a:rPr>
              <a:t>	</a:t>
            </a:r>
            <a:r>
              <a:rPr lang="zh-CN" altLang="en-US" dirty="0" smtClean="0">
                <a:sym typeface="Wingdings" pitchFamily="2" charset="2"/>
              </a:rPr>
              <a:t>进程等待某一事件发生：请求系统服务，初始化</a:t>
            </a:r>
            <a:r>
              <a:rPr lang="en-US" altLang="zh-CN" dirty="0" smtClean="0">
                <a:sym typeface="Wingdings" pitchFamily="2" charset="2"/>
              </a:rPr>
              <a:t>I/O</a:t>
            </a:r>
            <a:r>
              <a:rPr lang="zh-CN" altLang="en-US" dirty="0" smtClean="0">
                <a:sym typeface="Wingdings" pitchFamily="2" charset="2"/>
              </a:rPr>
              <a:t>，等待另一进程提供输入，等等</a:t>
            </a:r>
            <a:endParaRPr lang="en-US" altLang="zh-CN" dirty="0" smtClean="0">
              <a:sym typeface="Wingdings" pitchFamily="2" charset="2"/>
            </a:endParaRPr>
          </a:p>
          <a:p>
            <a:pPr marL="457200" indent="-457200">
              <a:buFont typeface="+mj-lt"/>
              <a:buAutoNum type="arabicPeriod"/>
            </a:pPr>
            <a:r>
              <a:rPr lang="zh-CN" altLang="en-US" dirty="0" smtClean="0">
                <a:solidFill>
                  <a:srgbClr val="0000FF"/>
                </a:solidFill>
                <a:sym typeface="Wingdings" pitchFamily="2" charset="2"/>
              </a:rPr>
              <a:t>等待态 </a:t>
            </a:r>
            <a:r>
              <a:rPr lang="en-US" altLang="zh-CN" dirty="0" smtClean="0">
                <a:solidFill>
                  <a:srgbClr val="0000FF"/>
                </a:solidFill>
                <a:sym typeface="Wingdings" pitchFamily="2" charset="2"/>
              </a:rPr>
              <a:t> </a:t>
            </a:r>
            <a:r>
              <a:rPr lang="zh-CN" altLang="en-US" dirty="0" smtClean="0">
                <a:solidFill>
                  <a:srgbClr val="0000FF"/>
                </a:solidFill>
                <a:sym typeface="Wingdings" pitchFamily="2" charset="2"/>
              </a:rPr>
              <a:t>就绪态</a:t>
            </a:r>
            <a:endParaRPr lang="en-US" altLang="zh-CN" dirty="0" smtClean="0">
              <a:solidFill>
                <a:srgbClr val="0000FF"/>
              </a:solidFill>
              <a:sym typeface="Wingdings" pitchFamily="2" charset="2"/>
            </a:endParaRPr>
          </a:p>
          <a:p>
            <a:pPr marL="400050" lvl="1" indent="0">
              <a:buNone/>
            </a:pPr>
            <a:r>
              <a:rPr lang="en-US" altLang="zh-CN" dirty="0">
                <a:sym typeface="Wingdings" pitchFamily="2" charset="2"/>
              </a:rPr>
              <a:t>	</a:t>
            </a:r>
            <a:r>
              <a:rPr lang="zh-CN" altLang="en-US" dirty="0" smtClean="0">
                <a:sym typeface="Wingdings" pitchFamily="2" charset="2"/>
              </a:rPr>
              <a:t>所等待的事件发生</a:t>
            </a:r>
            <a:endParaRPr lang="zh-CN" altLang="en-US" dirty="0"/>
          </a:p>
        </p:txBody>
      </p:sp>
      <p:grpSp>
        <p:nvGrpSpPr>
          <p:cNvPr id="7" name="组合 6"/>
          <p:cNvGrpSpPr/>
          <p:nvPr/>
        </p:nvGrpSpPr>
        <p:grpSpPr>
          <a:xfrm>
            <a:off x="5926215" y="1446184"/>
            <a:ext cx="3024336" cy="1929408"/>
            <a:chOff x="1115616" y="1916832"/>
            <a:chExt cx="6696744" cy="3600400"/>
          </a:xfrm>
        </p:grpSpPr>
        <p:sp>
          <p:nvSpPr>
            <p:cNvPr id="8" name="椭圆 7"/>
            <p:cNvSpPr/>
            <p:nvPr/>
          </p:nvSpPr>
          <p:spPr>
            <a:xfrm>
              <a:off x="3635896" y="1916832"/>
              <a:ext cx="1872208" cy="108012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lumMod val="75000"/>
                      <a:lumOff val="25000"/>
                    </a:schemeClr>
                  </a:solidFill>
                  <a:latin typeface="Arial Unicode MS" pitchFamily="34" charset="-122"/>
                  <a:ea typeface="Arial Unicode MS" pitchFamily="34" charset="-122"/>
                  <a:cs typeface="Arial Unicode MS" pitchFamily="34" charset="-122"/>
                </a:rPr>
                <a:t>运行态</a:t>
              </a:r>
              <a:endParaRPr lang="en-US" altLang="zh-CN" sz="800"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800" dirty="0">
                  <a:solidFill>
                    <a:schemeClr val="tx1">
                      <a:lumMod val="75000"/>
                      <a:lumOff val="25000"/>
                    </a:schemeClr>
                  </a:solidFill>
                  <a:latin typeface="Arial Unicode MS" pitchFamily="34" charset="-122"/>
                  <a:ea typeface="Arial Unicode MS" pitchFamily="34" charset="-122"/>
                  <a:cs typeface="Arial Unicode MS" pitchFamily="34" charset="-122"/>
                </a:rPr>
                <a:t>Running</a:t>
              </a:r>
              <a:endParaRPr lang="zh-CN" altLang="en-US" sz="8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9" name="椭圆 8"/>
            <p:cNvSpPr/>
            <p:nvPr/>
          </p:nvSpPr>
          <p:spPr>
            <a:xfrm>
              <a:off x="1115616" y="4437112"/>
              <a:ext cx="1872208" cy="108012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lumMod val="75000"/>
                      <a:lumOff val="25000"/>
                    </a:schemeClr>
                  </a:solidFill>
                  <a:latin typeface="Arial Unicode MS" pitchFamily="34" charset="-122"/>
                  <a:ea typeface="Arial Unicode MS" pitchFamily="34" charset="-122"/>
                  <a:cs typeface="Arial Unicode MS" pitchFamily="34" charset="-122"/>
                </a:rPr>
                <a:t>就绪态</a:t>
              </a:r>
              <a:endParaRPr lang="en-US" altLang="zh-CN" sz="800"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800" dirty="0">
                  <a:solidFill>
                    <a:schemeClr val="tx1">
                      <a:lumMod val="75000"/>
                      <a:lumOff val="25000"/>
                    </a:schemeClr>
                  </a:solidFill>
                  <a:latin typeface="Arial Unicode MS" pitchFamily="34" charset="-122"/>
                  <a:ea typeface="Arial Unicode MS" pitchFamily="34" charset="-122"/>
                  <a:cs typeface="Arial Unicode MS" pitchFamily="34" charset="-122"/>
                </a:rPr>
                <a:t>Ready</a:t>
              </a:r>
              <a:endParaRPr lang="zh-CN" altLang="en-US" sz="8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10" name="椭圆 9"/>
            <p:cNvSpPr/>
            <p:nvPr/>
          </p:nvSpPr>
          <p:spPr>
            <a:xfrm>
              <a:off x="5940152" y="4437112"/>
              <a:ext cx="1872208" cy="108012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lumMod val="75000"/>
                      <a:lumOff val="25000"/>
                    </a:schemeClr>
                  </a:solidFill>
                  <a:latin typeface="Arial Unicode MS" pitchFamily="34" charset="-122"/>
                  <a:ea typeface="Arial Unicode MS" pitchFamily="34" charset="-122"/>
                  <a:cs typeface="Arial Unicode MS" pitchFamily="34" charset="-122"/>
                </a:rPr>
                <a:t>等待态</a:t>
              </a:r>
              <a:endParaRPr lang="en-US" altLang="zh-CN" sz="800"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800" dirty="0">
                  <a:solidFill>
                    <a:schemeClr val="tx1">
                      <a:lumMod val="75000"/>
                      <a:lumOff val="25000"/>
                    </a:schemeClr>
                  </a:solidFill>
                  <a:latin typeface="Arial Unicode MS" pitchFamily="34" charset="-122"/>
                  <a:ea typeface="Arial Unicode MS" pitchFamily="34" charset="-122"/>
                  <a:cs typeface="Arial Unicode MS" pitchFamily="34" charset="-122"/>
                </a:rPr>
                <a:t>Blocked</a:t>
              </a:r>
              <a:endParaRPr lang="zh-CN" altLang="en-US" sz="8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11" name="直接箭头连接符 10"/>
            <p:cNvCxnSpPr>
              <a:stCxn id="8" idx="5"/>
              <a:endCxn id="10" idx="0"/>
            </p:cNvCxnSpPr>
            <p:nvPr/>
          </p:nvCxnSpPr>
          <p:spPr>
            <a:xfrm>
              <a:off x="5233925" y="2838772"/>
              <a:ext cx="1642331" cy="15983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0" idx="2"/>
              <a:endCxn id="9" idx="6"/>
            </p:cNvCxnSpPr>
            <p:nvPr/>
          </p:nvCxnSpPr>
          <p:spPr>
            <a:xfrm flipH="1">
              <a:off x="2987824" y="4977172"/>
              <a:ext cx="295232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483772" y="2780928"/>
              <a:ext cx="1368148" cy="1728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0"/>
              <a:endCxn id="8" idx="2"/>
            </p:cNvCxnSpPr>
            <p:nvPr/>
          </p:nvCxnSpPr>
          <p:spPr>
            <a:xfrm flipV="1">
              <a:off x="2051720" y="2456892"/>
              <a:ext cx="1584176" cy="19802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8530438">
              <a:off x="1983614" y="2959072"/>
              <a:ext cx="1368152" cy="477055"/>
            </a:xfrm>
            <a:prstGeom prst="rect">
              <a:avLst/>
            </a:prstGeom>
            <a:noFill/>
          </p:spPr>
          <p:txBody>
            <a:bodyPr wrap="square" rtlCol="0">
              <a:spAutoFit/>
            </a:bodyPr>
            <a:lstStyle/>
            <a:p>
              <a:r>
                <a:rPr lang="en-US" altLang="zh-CN" sz="800" dirty="0" smtClean="0"/>
                <a:t>1   Dispatch</a:t>
              </a:r>
              <a:endParaRPr lang="zh-CN" altLang="en-US" sz="800" dirty="0"/>
            </a:p>
          </p:txBody>
        </p:sp>
        <p:sp>
          <p:nvSpPr>
            <p:cNvPr id="16" name="TextBox 15"/>
            <p:cNvSpPr txBox="1"/>
            <p:nvPr/>
          </p:nvSpPr>
          <p:spPr>
            <a:xfrm rot="18530438">
              <a:off x="2732589" y="3477937"/>
              <a:ext cx="1368152" cy="477055"/>
            </a:xfrm>
            <a:prstGeom prst="rect">
              <a:avLst/>
            </a:prstGeom>
            <a:noFill/>
          </p:spPr>
          <p:txBody>
            <a:bodyPr wrap="square" rtlCol="0">
              <a:spAutoFit/>
            </a:bodyPr>
            <a:lstStyle/>
            <a:p>
              <a:r>
                <a:rPr lang="en-US" altLang="zh-CN" sz="800" dirty="0" smtClean="0"/>
                <a:t>2  Timeout</a:t>
              </a:r>
              <a:endParaRPr lang="zh-CN" altLang="en-US" sz="800" dirty="0"/>
            </a:p>
          </p:txBody>
        </p:sp>
        <p:sp>
          <p:nvSpPr>
            <p:cNvPr id="17" name="TextBox 16"/>
            <p:cNvSpPr txBox="1"/>
            <p:nvPr/>
          </p:nvSpPr>
          <p:spPr>
            <a:xfrm rot="2660589">
              <a:off x="5318428" y="3174875"/>
              <a:ext cx="1917924" cy="631764"/>
            </a:xfrm>
            <a:prstGeom prst="rect">
              <a:avLst/>
            </a:prstGeom>
            <a:noFill/>
          </p:spPr>
          <p:txBody>
            <a:bodyPr wrap="square" rtlCol="0">
              <a:spAutoFit/>
            </a:bodyPr>
            <a:lstStyle/>
            <a:p>
              <a:r>
                <a:rPr lang="en-US" altLang="zh-CN" sz="800" dirty="0" smtClean="0"/>
                <a:t>3   Wait for Event</a:t>
              </a:r>
              <a:endParaRPr lang="zh-CN" altLang="en-US" sz="800" dirty="0"/>
            </a:p>
          </p:txBody>
        </p:sp>
        <p:sp>
          <p:nvSpPr>
            <p:cNvPr id="18" name="TextBox 17"/>
            <p:cNvSpPr txBox="1"/>
            <p:nvPr/>
          </p:nvSpPr>
          <p:spPr>
            <a:xfrm>
              <a:off x="3665488" y="5013176"/>
              <a:ext cx="1842616" cy="402032"/>
            </a:xfrm>
            <a:prstGeom prst="rect">
              <a:avLst/>
            </a:prstGeom>
            <a:noFill/>
          </p:spPr>
          <p:txBody>
            <a:bodyPr wrap="square" rtlCol="0">
              <a:spAutoFit/>
            </a:bodyPr>
            <a:lstStyle/>
            <a:p>
              <a:r>
                <a:rPr lang="en-US" altLang="zh-CN" sz="800" dirty="0" smtClean="0"/>
                <a:t>4   Event occurs</a:t>
              </a:r>
              <a:endParaRPr lang="zh-CN" altLang="en-US" sz="800" dirty="0"/>
            </a:p>
          </p:txBody>
        </p:sp>
      </p:grpSp>
      <p:sp>
        <p:nvSpPr>
          <p:cNvPr id="19" name="日期占位符 3"/>
          <p:cNvSpPr>
            <a:spLocks noGrp="1"/>
          </p:cNvSpPr>
          <p:nvPr>
            <p:ph type="dt" sz="half" idx="10"/>
          </p:nvPr>
        </p:nvSpPr>
        <p:spPr>
          <a:xfrm>
            <a:off x="628650" y="6356351"/>
            <a:ext cx="2057400" cy="365125"/>
          </a:xfrm>
        </p:spPr>
        <p:txBody>
          <a:bodyPr/>
          <a:lstStyle/>
          <a:p>
            <a:fld id="{296487F3-488E-4D19-9933-6549FB0A4BC1}" type="datetime1">
              <a:rPr lang="zh-CN" altLang="en-US" smtClean="0"/>
              <a:pPr/>
              <a:t>2018-08-18</a:t>
            </a:fld>
            <a:endParaRPr lang="zh-CN" altLang="en-US" dirty="0"/>
          </a:p>
        </p:txBody>
      </p:sp>
      <p:sp>
        <p:nvSpPr>
          <p:cNvPr id="20" name="页脚占位符 4"/>
          <p:cNvSpPr>
            <a:spLocks noGrp="1"/>
          </p:cNvSpPr>
          <p:nvPr>
            <p:ph type="ftr" sz="quarter" idx="11"/>
          </p:nvPr>
        </p:nvSpPr>
        <p:spPr>
          <a:xfrm>
            <a:off x="3028950" y="6356351"/>
            <a:ext cx="3086100" cy="365125"/>
          </a:xfrm>
        </p:spPr>
        <p:txBody>
          <a:bodyPr/>
          <a:lstStyle/>
          <a:p>
            <a:r>
              <a:rPr lang="en-US" altLang="zh-CN" smtClean="0"/>
              <a:t>CH02 - Process Fundamentals</a:t>
            </a:r>
            <a:endParaRPr lang="zh-CN" altLang="en-US"/>
          </a:p>
        </p:txBody>
      </p:sp>
      <p:sp>
        <p:nvSpPr>
          <p:cNvPr id="21" name="灯片编号占位符 5"/>
          <p:cNvSpPr>
            <a:spLocks noGrp="1"/>
          </p:cNvSpPr>
          <p:nvPr>
            <p:ph type="sldNum" sz="quarter" idx="12"/>
          </p:nvPr>
        </p:nvSpPr>
        <p:spPr>
          <a:xfrm>
            <a:off x="6457950" y="6356351"/>
            <a:ext cx="2057400" cy="365125"/>
          </a:xfrm>
        </p:spPr>
        <p:txBody>
          <a:bodyPr/>
          <a:lstStyle/>
          <a:p>
            <a:fld id="{56BAEEBF-3716-487D-AE7C-1F66A971DC3D}" type="slidenum">
              <a:rPr lang="zh-CN" altLang="en-US" smtClean="0"/>
              <a:pPr/>
              <a:t>48</a:t>
            </a:fld>
            <a:endParaRPr lang="zh-CN" altLang="en-US"/>
          </a:p>
        </p:txBody>
      </p:sp>
    </p:spTree>
    <p:extLst>
      <p:ext uri="{BB962C8B-B14F-4D97-AF65-F5344CB8AC3E}">
        <p14:creationId xmlns:p14="http://schemas.microsoft.com/office/powerpoint/2010/main" val="3115118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进程从哪里来，到哪里去？</a:t>
            </a:r>
          </a:p>
        </p:txBody>
      </p:sp>
      <p:sp>
        <p:nvSpPr>
          <p:cNvPr id="3" name="内容占位符 2"/>
          <p:cNvSpPr>
            <a:spLocks noGrp="1"/>
          </p:cNvSpPr>
          <p:nvPr>
            <p:ph idx="1"/>
          </p:nvPr>
        </p:nvSpPr>
        <p:spPr/>
        <p:txBody>
          <a:bodyPr/>
          <a:lstStyle/>
          <a:p>
            <a:r>
              <a:rPr lang="zh-CN" altLang="en-US" dirty="0"/>
              <a:t>进程的创建</a:t>
            </a:r>
            <a:endParaRPr lang="en-US" altLang="zh-CN" dirty="0"/>
          </a:p>
          <a:p>
            <a:pPr lvl="1"/>
            <a:r>
              <a:rPr lang="zh-CN" altLang="en-US" dirty="0"/>
              <a:t>当一个新进程需要被添加到系统中时，操作系统创建用于管理该进程的数据结构等、为该新进程分配内存地址</a:t>
            </a:r>
            <a:r>
              <a:rPr lang="zh-CN" altLang="en-US" dirty="0" smtClean="0"/>
              <a:t>等</a:t>
            </a:r>
            <a:endParaRPr lang="en-US" altLang="zh-CN" dirty="0"/>
          </a:p>
          <a:p>
            <a:r>
              <a:rPr lang="zh-CN" altLang="en-US" dirty="0"/>
              <a:t>进程创建的原因</a:t>
            </a:r>
            <a:endParaRPr lang="en-US" altLang="zh-CN" dirty="0"/>
          </a:p>
          <a:p>
            <a:pPr lvl="1"/>
            <a:r>
              <a:rPr lang="zh-CN" altLang="en-US" dirty="0"/>
              <a:t>批处理环境中，一个新作业将进入内存执行</a:t>
            </a:r>
            <a:endParaRPr lang="en-US" altLang="zh-CN" dirty="0"/>
          </a:p>
          <a:p>
            <a:pPr lvl="1"/>
            <a:r>
              <a:rPr lang="zh-CN" altLang="en-US" dirty="0"/>
              <a:t>交互环境中，新用户登录系统</a:t>
            </a:r>
            <a:endParaRPr lang="en-US" altLang="zh-CN" dirty="0"/>
          </a:p>
          <a:p>
            <a:pPr lvl="1"/>
            <a:r>
              <a:rPr lang="zh-CN" altLang="en-US" dirty="0"/>
              <a:t>操作系统因提供一项服务而创建，如用户请求打印文件</a:t>
            </a:r>
            <a:endParaRPr lang="en-US" altLang="zh-CN" dirty="0"/>
          </a:p>
          <a:p>
            <a:pPr lvl="1"/>
            <a:r>
              <a:rPr lang="zh-CN" altLang="en-US" dirty="0"/>
              <a:t>由现有进程生成：父进程与子</a:t>
            </a:r>
            <a:r>
              <a:rPr lang="zh-CN" altLang="en-US" dirty="0" smtClean="0"/>
              <a:t>进程</a:t>
            </a:r>
            <a:endParaRPr lang="en-US" altLang="zh-CN" dirty="0"/>
          </a:p>
        </p:txBody>
      </p:sp>
      <p:sp>
        <p:nvSpPr>
          <p:cNvPr id="4" name="日期占位符 3"/>
          <p:cNvSpPr>
            <a:spLocks noGrp="1"/>
          </p:cNvSpPr>
          <p:nvPr>
            <p:ph type="dt" sz="half" idx="10"/>
          </p:nvPr>
        </p:nvSpPr>
        <p:spPr/>
        <p:txBody>
          <a:bodyPr/>
          <a:lstStyle/>
          <a:p>
            <a:fld id="{433D257C-57AC-46B9-BCDB-C5607C82D932}"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49</a:t>
            </a:fld>
            <a:endParaRPr lang="zh-CN" altLang="en-US"/>
          </a:p>
        </p:txBody>
      </p:sp>
    </p:spTree>
    <p:extLst>
      <p:ext uri="{BB962C8B-B14F-4D97-AF65-F5344CB8AC3E}">
        <p14:creationId xmlns:p14="http://schemas.microsoft.com/office/powerpoint/2010/main" val="501912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计算机体系结构</a:t>
            </a:r>
            <a:endParaRPr lang="zh-CN" altLang="en-US" dirty="0"/>
          </a:p>
        </p:txBody>
      </p:sp>
      <p:sp>
        <p:nvSpPr>
          <p:cNvPr id="3" name="内容占位符 2"/>
          <p:cNvSpPr>
            <a:spLocks noGrp="1"/>
          </p:cNvSpPr>
          <p:nvPr>
            <p:ph idx="1"/>
          </p:nvPr>
        </p:nvSpPr>
        <p:spPr/>
        <p:txBody>
          <a:bodyPr/>
          <a:lstStyle/>
          <a:p>
            <a:r>
              <a:rPr lang="zh-CN" altLang="en-US" b="1" dirty="0">
                <a:solidFill>
                  <a:srgbClr val="0000FF"/>
                </a:solidFill>
              </a:rPr>
              <a:t>冯∙诺依曼体系结构</a:t>
            </a:r>
            <a:endParaRPr lang="en-US" altLang="zh-CN" b="1" dirty="0">
              <a:solidFill>
                <a:srgbClr val="0000FF"/>
              </a:solidFill>
            </a:endParaRPr>
          </a:p>
          <a:p>
            <a:pPr lvl="1"/>
            <a:r>
              <a:rPr lang="zh-CN" altLang="en-US" dirty="0" smtClean="0"/>
              <a:t>程序</a:t>
            </a:r>
            <a:r>
              <a:rPr lang="zh-CN" altLang="en-US" dirty="0"/>
              <a:t>由一系列的“</a:t>
            </a:r>
            <a:r>
              <a:rPr lang="zh-CN" altLang="en-US" dirty="0">
                <a:solidFill>
                  <a:srgbClr val="0000FF"/>
                </a:solidFill>
              </a:rPr>
              <a:t>指令</a:t>
            </a:r>
            <a:r>
              <a:rPr lang="zh-CN" altLang="en-US" dirty="0"/>
              <a:t>”</a:t>
            </a:r>
            <a:r>
              <a:rPr lang="zh-CN" altLang="en-US" dirty="0" smtClean="0"/>
              <a:t>组成</a:t>
            </a:r>
            <a:endParaRPr lang="en-US" altLang="zh-CN" dirty="0" smtClean="0"/>
          </a:p>
          <a:p>
            <a:pPr lvl="1"/>
            <a:r>
              <a:rPr lang="zh-CN" altLang="en-US" dirty="0"/>
              <a:t>采用</a:t>
            </a:r>
            <a:r>
              <a:rPr lang="zh-CN" altLang="en-US" dirty="0">
                <a:solidFill>
                  <a:srgbClr val="0000FF"/>
                </a:solidFill>
              </a:rPr>
              <a:t>存储程序方式</a:t>
            </a:r>
            <a:r>
              <a:rPr lang="zh-CN" altLang="en-US" dirty="0"/>
              <a:t>，指令和数据不加区别混合存储在同一个存储器</a:t>
            </a:r>
            <a:r>
              <a:rPr lang="zh-CN" altLang="en-US" dirty="0" smtClean="0"/>
              <a:t>中，</a:t>
            </a:r>
            <a:r>
              <a:rPr lang="zh-CN" altLang="en-US" dirty="0"/>
              <a:t>指令和数据通过一条共同的总线，从存储器载入</a:t>
            </a:r>
            <a:r>
              <a:rPr lang="en-US" altLang="zh-CN" dirty="0">
                <a:solidFill>
                  <a:srgbClr val="0000FF"/>
                </a:solidFill>
              </a:rPr>
              <a:t>CPU</a:t>
            </a:r>
            <a:endParaRPr lang="zh-CN" altLang="en-US" dirty="0">
              <a:solidFill>
                <a:srgbClr val="0000FF"/>
              </a:solidFill>
            </a:endParaRPr>
          </a:p>
          <a:p>
            <a:pPr lvl="1"/>
            <a:r>
              <a:rPr lang="zh-CN" altLang="en-US" dirty="0" smtClean="0"/>
              <a:t>存储器</a:t>
            </a:r>
            <a:r>
              <a:rPr lang="zh-CN" altLang="en-US" dirty="0"/>
              <a:t>是按地址访问的</a:t>
            </a:r>
            <a:r>
              <a:rPr lang="zh-CN" altLang="en-US" dirty="0">
                <a:solidFill>
                  <a:srgbClr val="0000FF"/>
                </a:solidFill>
              </a:rPr>
              <a:t>线性编址</a:t>
            </a:r>
            <a:r>
              <a:rPr lang="zh-CN" altLang="en-US" dirty="0"/>
              <a:t>的一维结构，每个单元的位数是固定</a:t>
            </a:r>
            <a:r>
              <a:rPr lang="zh-CN" altLang="en-US" dirty="0" smtClean="0"/>
              <a:t>的</a:t>
            </a:r>
            <a:endParaRPr lang="en-US" altLang="zh-CN" dirty="0" smtClean="0"/>
          </a:p>
          <a:p>
            <a:pPr lvl="1"/>
            <a:r>
              <a:rPr lang="zh-CN" altLang="en-US" dirty="0"/>
              <a:t>指令由操作码和地址</a:t>
            </a:r>
            <a:r>
              <a:rPr lang="zh-CN" altLang="en-US" dirty="0" smtClean="0"/>
              <a:t>组成</a:t>
            </a:r>
            <a:endParaRPr lang="en-US" altLang="zh-CN" dirty="0" smtClean="0"/>
          </a:p>
          <a:p>
            <a:pPr lvl="1"/>
            <a:r>
              <a:rPr lang="zh-CN" altLang="en-US" dirty="0">
                <a:solidFill>
                  <a:srgbClr val="0000FF"/>
                </a:solidFill>
              </a:rPr>
              <a:t>以运算器为中心</a:t>
            </a:r>
            <a:r>
              <a:rPr lang="zh-CN" altLang="en-US" dirty="0"/>
              <a:t>，</a:t>
            </a:r>
            <a:r>
              <a:rPr lang="en-US" altLang="zh-CN" dirty="0"/>
              <a:t>I/O</a:t>
            </a:r>
            <a:r>
              <a:rPr lang="zh-CN" altLang="en-US" dirty="0"/>
              <a:t>设备与存储器间的数据传送都要经过</a:t>
            </a:r>
            <a:r>
              <a:rPr lang="zh-CN" altLang="en-US" dirty="0" smtClean="0"/>
              <a:t>运算器</a:t>
            </a:r>
            <a:endParaRPr lang="en-US" altLang="zh-CN" dirty="0" smtClean="0"/>
          </a:p>
          <a:p>
            <a:pPr lvl="1"/>
            <a:r>
              <a:rPr lang="zh-CN" altLang="en-US" dirty="0"/>
              <a:t>数据以二进制</a:t>
            </a:r>
            <a:r>
              <a:rPr lang="zh-CN" altLang="en-US" dirty="0" smtClean="0"/>
              <a:t>表示</a:t>
            </a:r>
            <a:endParaRPr lang="en-US" altLang="zh-CN" dirty="0" smtClean="0"/>
          </a:p>
        </p:txBody>
      </p:sp>
      <p:sp>
        <p:nvSpPr>
          <p:cNvPr id="4" name="日期占位符 3"/>
          <p:cNvSpPr>
            <a:spLocks noGrp="1"/>
          </p:cNvSpPr>
          <p:nvPr>
            <p:ph type="dt" sz="half" idx="10"/>
          </p:nvPr>
        </p:nvSpPr>
        <p:spPr/>
        <p:txBody>
          <a:bodyPr/>
          <a:lstStyle/>
          <a:p>
            <a:fld id="{6BA30D93-EC7B-478E-92D4-26829E4F0CB6}"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a:t>
            </a:fld>
            <a:endParaRPr lang="zh-CN" altLang="en-US"/>
          </a:p>
        </p:txBody>
      </p:sp>
    </p:spTree>
    <p:extLst>
      <p:ext uri="{BB962C8B-B14F-4D97-AF65-F5344CB8AC3E}">
        <p14:creationId xmlns:p14="http://schemas.microsoft.com/office/powerpoint/2010/main" val="18026254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进程从哪里来，到哪里去？</a:t>
            </a:r>
          </a:p>
        </p:txBody>
      </p:sp>
      <p:sp>
        <p:nvSpPr>
          <p:cNvPr id="3" name="内容占位符 2"/>
          <p:cNvSpPr>
            <a:spLocks noGrp="1"/>
          </p:cNvSpPr>
          <p:nvPr>
            <p:ph idx="1"/>
          </p:nvPr>
        </p:nvSpPr>
        <p:spPr/>
        <p:txBody>
          <a:bodyPr/>
          <a:lstStyle/>
          <a:p>
            <a:r>
              <a:rPr lang="zh-CN" altLang="en-US" dirty="0"/>
              <a:t>进程的终止</a:t>
            </a:r>
            <a:endParaRPr lang="en-US" altLang="zh-CN" dirty="0"/>
          </a:p>
          <a:p>
            <a:pPr lvl="1"/>
            <a:r>
              <a:rPr lang="zh-CN" altLang="en-US" dirty="0"/>
              <a:t>进程不再可能被系统执行，离开系统</a:t>
            </a:r>
            <a:endParaRPr lang="en-US" altLang="zh-CN" dirty="0"/>
          </a:p>
          <a:p>
            <a:r>
              <a:rPr lang="zh-CN" altLang="en-US" dirty="0"/>
              <a:t>进程终止的原因</a:t>
            </a:r>
            <a:endParaRPr lang="en-US" altLang="zh-CN" dirty="0"/>
          </a:p>
          <a:p>
            <a:pPr lvl="1"/>
            <a:r>
              <a:rPr lang="zh-CN" altLang="en-US" dirty="0"/>
              <a:t>程序执行到</a:t>
            </a:r>
            <a:r>
              <a:rPr lang="en-US" altLang="zh-CN" dirty="0"/>
              <a:t>HALT</a:t>
            </a:r>
            <a:r>
              <a:rPr lang="zh-CN" altLang="en-US" dirty="0"/>
              <a:t>指令，用于终止的</a:t>
            </a:r>
            <a:r>
              <a:rPr lang="en-US" altLang="zh-CN" dirty="0"/>
              <a:t>OS</a:t>
            </a:r>
            <a:r>
              <a:rPr lang="zh-CN" altLang="en-US" dirty="0"/>
              <a:t>显示服务调用</a:t>
            </a:r>
            <a:endParaRPr lang="en-US" altLang="zh-CN" dirty="0"/>
          </a:p>
          <a:p>
            <a:pPr lvl="1"/>
            <a:r>
              <a:rPr lang="zh-CN" altLang="en-US" dirty="0"/>
              <a:t>分时系统中，如用户退出系统或关闭终端</a:t>
            </a:r>
            <a:endParaRPr lang="en-US" altLang="zh-CN" dirty="0"/>
          </a:p>
          <a:p>
            <a:pPr lvl="1"/>
            <a:r>
              <a:rPr lang="en-US" altLang="zh-CN" dirty="0"/>
              <a:t>PC</a:t>
            </a:r>
            <a:r>
              <a:rPr lang="zh-CN" altLang="en-US" dirty="0"/>
              <a:t>机环境中，用户结束一个应用程序</a:t>
            </a:r>
            <a:endParaRPr lang="en-US" altLang="zh-CN" dirty="0"/>
          </a:p>
          <a:p>
            <a:pPr lvl="1"/>
            <a:r>
              <a:rPr lang="zh-CN" altLang="en-US" dirty="0"/>
              <a:t>出现错误，如</a:t>
            </a:r>
            <a:r>
              <a:rPr lang="en-US" altLang="zh-CN" dirty="0"/>
              <a:t>I/O</a:t>
            </a:r>
            <a:r>
              <a:rPr lang="zh-CN" altLang="en-US" dirty="0"/>
              <a:t>失败，无效指令等</a:t>
            </a:r>
            <a:endParaRPr lang="en-US" altLang="zh-CN" dirty="0"/>
          </a:p>
          <a:p>
            <a:pPr lvl="1"/>
            <a:r>
              <a:rPr lang="zh-CN" altLang="en-US" dirty="0"/>
              <a:t>父进程请求终止某个子进程</a:t>
            </a:r>
            <a:endParaRPr lang="en-US" altLang="zh-CN" dirty="0"/>
          </a:p>
          <a:p>
            <a:pPr lvl="1"/>
            <a:r>
              <a:rPr lang="zh-CN" altLang="en-US" dirty="0"/>
              <a:t>父进程终止，导致所有子进程终止</a:t>
            </a:r>
            <a:endParaRPr lang="en-US" altLang="zh-CN" dirty="0"/>
          </a:p>
          <a:p>
            <a:endParaRPr lang="zh-CN" altLang="en-US" dirty="0"/>
          </a:p>
        </p:txBody>
      </p:sp>
      <p:sp>
        <p:nvSpPr>
          <p:cNvPr id="4" name="日期占位符 3"/>
          <p:cNvSpPr>
            <a:spLocks noGrp="1"/>
          </p:cNvSpPr>
          <p:nvPr>
            <p:ph type="dt" sz="half" idx="10"/>
          </p:nvPr>
        </p:nvSpPr>
        <p:spPr/>
        <p:txBody>
          <a:bodyPr/>
          <a:lstStyle/>
          <a:p>
            <a:fld id="{35C252D4-8B4F-4CC4-8241-0AAB57548BA6}"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50</a:t>
            </a:fld>
            <a:endParaRPr lang="zh-CN" altLang="en-US"/>
          </a:p>
        </p:txBody>
      </p:sp>
    </p:spTree>
    <p:extLst>
      <p:ext uri="{BB962C8B-B14F-4D97-AF65-F5344CB8AC3E}">
        <p14:creationId xmlns:p14="http://schemas.microsoft.com/office/powerpoint/2010/main" val="31201489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zh-CN" altLang="en-US" dirty="0" smtClean="0"/>
              <a:t>状态模型</a:t>
            </a:r>
            <a:endParaRPr lang="zh-CN" altLang="en-US" dirty="0"/>
          </a:p>
        </p:txBody>
      </p:sp>
      <p:sp>
        <p:nvSpPr>
          <p:cNvPr id="4" name="日期占位符 3"/>
          <p:cNvSpPr>
            <a:spLocks noGrp="1"/>
          </p:cNvSpPr>
          <p:nvPr>
            <p:ph type="dt" sz="half" idx="10"/>
          </p:nvPr>
        </p:nvSpPr>
        <p:spPr/>
        <p:txBody>
          <a:bodyPr/>
          <a:lstStyle/>
          <a:p>
            <a:fld id="{B46045A8-2B03-4E2F-A4C9-91404119F17F}"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51</a:t>
            </a:fld>
            <a:endParaRPr lang="zh-CN" altLang="en-US"/>
          </a:p>
        </p:txBody>
      </p:sp>
      <p:grpSp>
        <p:nvGrpSpPr>
          <p:cNvPr id="7" name="组合 6"/>
          <p:cNvGrpSpPr/>
          <p:nvPr/>
        </p:nvGrpSpPr>
        <p:grpSpPr>
          <a:xfrm>
            <a:off x="1079612" y="2007336"/>
            <a:ext cx="7020780" cy="3149856"/>
            <a:chOff x="1079612" y="2007336"/>
            <a:chExt cx="7020780" cy="3149856"/>
          </a:xfrm>
        </p:grpSpPr>
        <p:sp>
          <p:nvSpPr>
            <p:cNvPr id="8" name="椭圆 7"/>
            <p:cNvSpPr/>
            <p:nvPr/>
          </p:nvSpPr>
          <p:spPr>
            <a:xfrm>
              <a:off x="5256076" y="2273882"/>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运行态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a:solidFill>
                    <a:schemeClr val="tx1">
                      <a:lumMod val="75000"/>
                      <a:lumOff val="25000"/>
                    </a:schemeClr>
                  </a:solidFill>
                  <a:latin typeface="Arial Unicode MS" pitchFamily="34" charset="-122"/>
                  <a:ea typeface="Arial Unicode MS" pitchFamily="34" charset="-122"/>
                  <a:cs typeface="Arial Unicode MS" pitchFamily="34" charset="-122"/>
                </a:rPr>
                <a:t>Running</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9" name="椭圆 8"/>
            <p:cNvSpPr/>
            <p:nvPr/>
          </p:nvSpPr>
          <p:spPr>
            <a:xfrm>
              <a:off x="2447764" y="2273882"/>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就绪态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a:solidFill>
                    <a:schemeClr val="tx1">
                      <a:lumMod val="75000"/>
                      <a:lumOff val="25000"/>
                    </a:schemeClr>
                  </a:solidFill>
                  <a:latin typeface="Arial Unicode MS" pitchFamily="34" charset="-122"/>
                  <a:ea typeface="Arial Unicode MS" pitchFamily="34" charset="-122"/>
                  <a:cs typeface="Arial Unicode MS" pitchFamily="34" charset="-122"/>
                </a:rPr>
                <a:t>Ready</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10" name="椭圆 9"/>
            <p:cNvSpPr/>
            <p:nvPr/>
          </p:nvSpPr>
          <p:spPr>
            <a:xfrm>
              <a:off x="3959932" y="4218098"/>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等待态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a:solidFill>
                    <a:schemeClr val="tx1">
                      <a:lumMod val="75000"/>
                      <a:lumOff val="25000"/>
                    </a:schemeClr>
                  </a:solidFill>
                  <a:latin typeface="Arial Unicode MS" pitchFamily="34" charset="-122"/>
                  <a:ea typeface="Arial Unicode MS" pitchFamily="34" charset="-122"/>
                  <a:cs typeface="Arial Unicode MS" pitchFamily="34" charset="-122"/>
                </a:rPr>
                <a:t>Blocked</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11" name="椭圆 10"/>
            <p:cNvSpPr/>
            <p:nvPr/>
          </p:nvSpPr>
          <p:spPr>
            <a:xfrm>
              <a:off x="1079612" y="3714042"/>
              <a:ext cx="1260140" cy="720080"/>
            </a:xfrm>
            <a:prstGeom prst="ellipse">
              <a:avLst/>
            </a:prstGeom>
            <a:gradFill>
              <a:gsLst>
                <a:gs pos="0">
                  <a:srgbClr val="FFF200"/>
                </a:gs>
                <a:gs pos="45000">
                  <a:srgbClr val="FF7A00"/>
                </a:gs>
                <a:gs pos="70000">
                  <a:srgbClr val="FF6600"/>
                </a:gs>
                <a:gs pos="100000">
                  <a:srgbClr val="FFF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创建态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smtClean="0">
                  <a:solidFill>
                    <a:schemeClr val="tx1">
                      <a:lumMod val="75000"/>
                      <a:lumOff val="25000"/>
                    </a:schemeClr>
                  </a:solidFill>
                  <a:latin typeface="Arial Unicode MS" pitchFamily="34" charset="-122"/>
                  <a:ea typeface="Arial Unicode MS" pitchFamily="34" charset="-122"/>
                  <a:cs typeface="Arial Unicode MS" pitchFamily="34" charset="-122"/>
                </a:rPr>
                <a:t>New</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12" name="椭圆 11"/>
            <p:cNvSpPr/>
            <p:nvPr/>
          </p:nvSpPr>
          <p:spPr>
            <a:xfrm>
              <a:off x="6840252" y="3714042"/>
              <a:ext cx="1260140" cy="720080"/>
            </a:xfrm>
            <a:prstGeom prst="ellipse">
              <a:avLst/>
            </a:prstGeom>
            <a:gradFill>
              <a:gsLst>
                <a:gs pos="0">
                  <a:srgbClr val="FFF200"/>
                </a:gs>
                <a:gs pos="45000">
                  <a:srgbClr val="FF7A00"/>
                </a:gs>
                <a:gs pos="70000">
                  <a:srgbClr val="FF6600"/>
                </a:gs>
                <a:gs pos="100000">
                  <a:srgbClr val="FFF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75000"/>
                      <a:lumOff val="25000"/>
                    </a:schemeClr>
                  </a:solidFill>
                  <a:latin typeface="Arial Unicode MS" pitchFamily="34" charset="-122"/>
                  <a:ea typeface="Arial Unicode MS" pitchFamily="34" charset="-122"/>
                  <a:cs typeface="Arial Unicode MS" pitchFamily="34" charset="-122"/>
                </a:rPr>
                <a:t>终止</a:t>
              </a: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smtClean="0">
                  <a:solidFill>
                    <a:schemeClr val="tx1">
                      <a:lumMod val="75000"/>
                      <a:lumOff val="25000"/>
                    </a:schemeClr>
                  </a:solidFill>
                  <a:latin typeface="Arial Unicode MS" pitchFamily="34" charset="-122"/>
                  <a:ea typeface="Arial Unicode MS" pitchFamily="34" charset="-122"/>
                  <a:cs typeface="Arial Unicode MS" pitchFamily="34" charset="-122"/>
                </a:rPr>
                <a:t>Exit</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13" name="直接箭头连接符 12"/>
            <p:cNvCxnSpPr>
              <a:stCxn id="9" idx="7"/>
              <a:endCxn id="8" idx="1"/>
            </p:cNvCxnSpPr>
            <p:nvPr/>
          </p:nvCxnSpPr>
          <p:spPr>
            <a:xfrm>
              <a:off x="3523361" y="2379335"/>
              <a:ext cx="191725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a:endCxn id="9" idx="6"/>
            </p:cNvCxnSpPr>
            <p:nvPr/>
          </p:nvCxnSpPr>
          <p:spPr>
            <a:xfrm flipH="1">
              <a:off x="3707904" y="2633922"/>
              <a:ext cx="154817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4"/>
              <a:endCxn id="10" idx="7"/>
            </p:cNvCxnSpPr>
            <p:nvPr/>
          </p:nvCxnSpPr>
          <p:spPr>
            <a:xfrm flipH="1">
              <a:off x="5035529" y="2993962"/>
              <a:ext cx="850617" cy="13295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1"/>
              <a:endCxn id="9" idx="4"/>
            </p:cNvCxnSpPr>
            <p:nvPr/>
          </p:nvCxnSpPr>
          <p:spPr>
            <a:xfrm flipH="1" flipV="1">
              <a:off x="3077834" y="2993962"/>
              <a:ext cx="1066641" cy="13295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5"/>
              <a:endCxn id="12" idx="0"/>
            </p:cNvCxnSpPr>
            <p:nvPr/>
          </p:nvCxnSpPr>
          <p:spPr>
            <a:xfrm>
              <a:off x="6331673" y="2888509"/>
              <a:ext cx="1138649" cy="825533"/>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0"/>
              <a:endCxn id="9" idx="3"/>
            </p:cNvCxnSpPr>
            <p:nvPr/>
          </p:nvCxnSpPr>
          <p:spPr>
            <a:xfrm flipV="1">
              <a:off x="1709682" y="2888509"/>
              <a:ext cx="922625" cy="825533"/>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32"/>
            <p:cNvSpPr txBox="1"/>
            <p:nvPr/>
          </p:nvSpPr>
          <p:spPr>
            <a:xfrm>
              <a:off x="1710999" y="4626380"/>
              <a:ext cx="921308" cy="338554"/>
            </a:xfrm>
            <a:prstGeom prst="rect">
              <a:avLst/>
            </a:prstGeom>
            <a:noFill/>
          </p:spPr>
          <p:txBody>
            <a:bodyPr wrap="square" rtlCol="0">
              <a:spAutoFit/>
            </a:bodyPr>
            <a:lstStyle/>
            <a:p>
              <a:r>
                <a:rPr lang="en-US" altLang="zh-CN" sz="1600" b="1" dirty="0" smtClean="0">
                  <a:solidFill>
                    <a:srgbClr val="FF6600"/>
                  </a:solidFill>
                </a:rPr>
                <a:t>Create</a:t>
              </a:r>
              <a:endParaRPr lang="zh-CN" altLang="en-US" sz="1600" b="1" dirty="0">
                <a:solidFill>
                  <a:srgbClr val="FF6600"/>
                </a:solidFill>
              </a:endParaRPr>
            </a:p>
          </p:txBody>
        </p:sp>
        <p:cxnSp>
          <p:nvCxnSpPr>
            <p:cNvPr id="20" name="直接箭头连接符 19"/>
            <p:cNvCxnSpPr>
              <a:endCxn id="11" idx="4"/>
            </p:cNvCxnSpPr>
            <p:nvPr/>
          </p:nvCxnSpPr>
          <p:spPr>
            <a:xfrm flipV="1">
              <a:off x="1709682" y="4434122"/>
              <a:ext cx="0" cy="723070"/>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37"/>
            <p:cNvSpPr txBox="1"/>
            <p:nvPr/>
          </p:nvSpPr>
          <p:spPr>
            <a:xfrm>
              <a:off x="2138524" y="3209986"/>
              <a:ext cx="921308" cy="338554"/>
            </a:xfrm>
            <a:prstGeom prst="rect">
              <a:avLst/>
            </a:prstGeom>
            <a:noFill/>
          </p:spPr>
          <p:txBody>
            <a:bodyPr wrap="square" rtlCol="0">
              <a:spAutoFit/>
            </a:bodyPr>
            <a:lstStyle/>
            <a:p>
              <a:r>
                <a:rPr lang="en-US" altLang="zh-CN" sz="1600" b="1" dirty="0" smtClean="0">
                  <a:solidFill>
                    <a:srgbClr val="FF6600"/>
                  </a:solidFill>
                </a:rPr>
                <a:t>Admit</a:t>
              </a:r>
              <a:endParaRPr lang="zh-CN" altLang="en-US" sz="1600" b="1" dirty="0">
                <a:solidFill>
                  <a:srgbClr val="FF6600"/>
                </a:solidFill>
              </a:endParaRPr>
            </a:p>
          </p:txBody>
        </p:sp>
        <p:sp>
          <p:nvSpPr>
            <p:cNvPr id="22" name="TextBox 38"/>
            <p:cNvSpPr txBox="1"/>
            <p:nvPr/>
          </p:nvSpPr>
          <p:spPr>
            <a:xfrm>
              <a:off x="7009668" y="3131998"/>
              <a:ext cx="921308" cy="338554"/>
            </a:xfrm>
            <a:prstGeom prst="rect">
              <a:avLst/>
            </a:prstGeom>
            <a:noFill/>
          </p:spPr>
          <p:txBody>
            <a:bodyPr wrap="square" rtlCol="0">
              <a:spAutoFit/>
            </a:bodyPr>
            <a:lstStyle/>
            <a:p>
              <a:r>
                <a:rPr lang="en-US" altLang="zh-CN" sz="1600" b="1" dirty="0" smtClean="0">
                  <a:solidFill>
                    <a:srgbClr val="FF6600"/>
                  </a:solidFill>
                </a:rPr>
                <a:t>Release</a:t>
              </a:r>
              <a:endParaRPr lang="zh-CN" altLang="en-US" sz="1600" b="1" dirty="0">
                <a:solidFill>
                  <a:srgbClr val="FF6600"/>
                </a:solidFill>
              </a:endParaRPr>
            </a:p>
          </p:txBody>
        </p:sp>
        <p:sp>
          <p:nvSpPr>
            <p:cNvPr id="23" name="TextBox 39"/>
            <p:cNvSpPr txBox="1"/>
            <p:nvPr/>
          </p:nvSpPr>
          <p:spPr>
            <a:xfrm>
              <a:off x="5481053" y="3548540"/>
              <a:ext cx="921308" cy="584775"/>
            </a:xfrm>
            <a:prstGeom prst="rect">
              <a:avLst/>
            </a:prstGeom>
            <a:noFill/>
          </p:spPr>
          <p:txBody>
            <a:bodyPr wrap="square" rtlCol="0">
              <a:spAutoFit/>
            </a:bodyPr>
            <a:lstStyle/>
            <a:p>
              <a:r>
                <a:rPr lang="en-US" altLang="zh-CN" sz="1600" b="1" dirty="0" smtClean="0"/>
                <a:t>Wait Event</a:t>
              </a:r>
              <a:endParaRPr lang="zh-CN" altLang="en-US" sz="1600" b="1" dirty="0"/>
            </a:p>
          </p:txBody>
        </p:sp>
        <p:sp>
          <p:nvSpPr>
            <p:cNvPr id="24" name="TextBox 40"/>
            <p:cNvSpPr txBox="1"/>
            <p:nvPr/>
          </p:nvSpPr>
          <p:spPr>
            <a:xfrm>
              <a:off x="3074628" y="3570026"/>
              <a:ext cx="921308" cy="584775"/>
            </a:xfrm>
            <a:prstGeom prst="rect">
              <a:avLst/>
            </a:prstGeom>
            <a:noFill/>
          </p:spPr>
          <p:txBody>
            <a:bodyPr wrap="square" rtlCol="0">
              <a:spAutoFit/>
            </a:bodyPr>
            <a:lstStyle/>
            <a:p>
              <a:r>
                <a:rPr lang="en-US" altLang="zh-CN" sz="1600" b="1" dirty="0" smtClean="0"/>
                <a:t>Event</a:t>
              </a:r>
            </a:p>
            <a:p>
              <a:r>
                <a:rPr lang="en-US" altLang="zh-CN" sz="1600" b="1" dirty="0" smtClean="0"/>
                <a:t>Occurs</a:t>
              </a:r>
              <a:endParaRPr lang="zh-CN" altLang="en-US" sz="1600" b="1" dirty="0"/>
            </a:p>
          </p:txBody>
        </p:sp>
        <p:sp>
          <p:nvSpPr>
            <p:cNvPr id="25" name="TextBox 41"/>
            <p:cNvSpPr txBox="1"/>
            <p:nvPr/>
          </p:nvSpPr>
          <p:spPr>
            <a:xfrm>
              <a:off x="3851920" y="2007336"/>
              <a:ext cx="1224136" cy="338554"/>
            </a:xfrm>
            <a:prstGeom prst="rect">
              <a:avLst/>
            </a:prstGeom>
            <a:noFill/>
          </p:spPr>
          <p:txBody>
            <a:bodyPr wrap="square" rtlCol="0">
              <a:spAutoFit/>
            </a:bodyPr>
            <a:lstStyle/>
            <a:p>
              <a:r>
                <a:rPr lang="en-US" altLang="zh-CN" sz="1600" b="1" dirty="0" smtClean="0"/>
                <a:t>Dispatched</a:t>
              </a:r>
              <a:endParaRPr lang="zh-CN" altLang="en-US" sz="1600" b="1" dirty="0"/>
            </a:p>
          </p:txBody>
        </p:sp>
        <p:sp>
          <p:nvSpPr>
            <p:cNvPr id="26" name="TextBox 42"/>
            <p:cNvSpPr txBox="1"/>
            <p:nvPr/>
          </p:nvSpPr>
          <p:spPr>
            <a:xfrm>
              <a:off x="3851920" y="2655408"/>
              <a:ext cx="1224136" cy="338554"/>
            </a:xfrm>
            <a:prstGeom prst="rect">
              <a:avLst/>
            </a:prstGeom>
            <a:noFill/>
          </p:spPr>
          <p:txBody>
            <a:bodyPr wrap="square" rtlCol="0">
              <a:spAutoFit/>
            </a:bodyPr>
            <a:lstStyle/>
            <a:p>
              <a:pPr algn="ctr"/>
              <a:r>
                <a:rPr lang="en-US" altLang="zh-CN" sz="1600" b="1" dirty="0" smtClean="0"/>
                <a:t>Timeout</a:t>
              </a:r>
              <a:endParaRPr lang="zh-CN" altLang="en-US" sz="1600" b="1" dirty="0"/>
            </a:p>
          </p:txBody>
        </p:sp>
      </p:grpSp>
    </p:spTree>
    <p:extLst>
      <p:ext uri="{BB962C8B-B14F-4D97-AF65-F5344CB8AC3E}">
        <p14:creationId xmlns:p14="http://schemas.microsoft.com/office/powerpoint/2010/main" val="32528855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五状态模型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创建状态</a:t>
            </a:r>
            <a:endParaRPr lang="en-US" altLang="zh-CN" dirty="0"/>
          </a:p>
          <a:p>
            <a:pPr lvl="1"/>
            <a:r>
              <a:rPr lang="en-US" altLang="zh-CN" b="1" dirty="0">
                <a:solidFill>
                  <a:srgbClr val="00B050"/>
                </a:solidFill>
              </a:rPr>
              <a:t>OS</a:t>
            </a:r>
            <a:r>
              <a:rPr lang="zh-CN" altLang="en-US" b="1" dirty="0">
                <a:solidFill>
                  <a:srgbClr val="00B050"/>
                </a:solidFill>
              </a:rPr>
              <a:t>已完成为创建一个进程所需的工作</a:t>
            </a:r>
            <a:endParaRPr lang="en-US" altLang="zh-CN" b="1" dirty="0">
              <a:solidFill>
                <a:srgbClr val="00B050"/>
              </a:solidFill>
            </a:endParaRPr>
          </a:p>
          <a:p>
            <a:pPr lvl="2"/>
            <a:r>
              <a:rPr lang="zh-CN" altLang="en-US" dirty="0"/>
              <a:t>已构造了进程标识符</a:t>
            </a:r>
            <a:endParaRPr lang="en-US" altLang="zh-CN" dirty="0"/>
          </a:p>
          <a:p>
            <a:pPr lvl="2"/>
            <a:r>
              <a:rPr lang="zh-CN" altLang="en-US" dirty="0"/>
              <a:t>已创建了管理进程所需要的数据结构</a:t>
            </a:r>
            <a:endParaRPr lang="en-US" altLang="zh-CN" dirty="0"/>
          </a:p>
          <a:p>
            <a:pPr lvl="1"/>
            <a:r>
              <a:rPr lang="zh-CN" altLang="en-US" b="1" dirty="0">
                <a:solidFill>
                  <a:srgbClr val="FF0000"/>
                </a:solidFill>
              </a:rPr>
              <a:t>但还没有允许执行该</a:t>
            </a:r>
            <a:r>
              <a:rPr lang="zh-CN" altLang="en-US" b="1" dirty="0" smtClean="0">
                <a:solidFill>
                  <a:srgbClr val="FF0000"/>
                </a:solidFill>
              </a:rPr>
              <a:t>进程</a:t>
            </a:r>
            <a:endParaRPr lang="en-US" altLang="zh-CN" b="1" dirty="0" smtClean="0">
              <a:solidFill>
                <a:srgbClr val="FF0000"/>
              </a:solidFill>
            </a:endParaRPr>
          </a:p>
          <a:p>
            <a:endParaRPr lang="en-US" altLang="zh-CN" dirty="0" smtClean="0"/>
          </a:p>
          <a:p>
            <a:r>
              <a:rPr lang="zh-CN" altLang="en-US" dirty="0" smtClean="0"/>
              <a:t>终止状态</a:t>
            </a:r>
            <a:endParaRPr lang="en-US" altLang="zh-CN" dirty="0"/>
          </a:p>
          <a:p>
            <a:pPr lvl="1"/>
            <a:r>
              <a:rPr lang="zh-CN" altLang="en-US" dirty="0"/>
              <a:t>终止后进程移入该状态</a:t>
            </a:r>
            <a:endParaRPr lang="en-US" altLang="zh-CN" dirty="0"/>
          </a:p>
          <a:p>
            <a:pPr lvl="1"/>
            <a:r>
              <a:rPr lang="zh-CN" altLang="en-US" dirty="0"/>
              <a:t>它不再具有执行资格</a:t>
            </a:r>
            <a:endParaRPr lang="en-US" altLang="zh-CN" dirty="0"/>
          </a:p>
          <a:p>
            <a:pPr lvl="1"/>
            <a:r>
              <a:rPr lang="zh-CN" altLang="en-US" dirty="0"/>
              <a:t>进程的相关数据结构暂时保留，供</a:t>
            </a:r>
            <a:r>
              <a:rPr lang="en-US" altLang="zh-CN" dirty="0"/>
              <a:t>OS</a:t>
            </a:r>
            <a:r>
              <a:rPr lang="zh-CN" altLang="en-US" dirty="0"/>
              <a:t>统计使用</a:t>
            </a:r>
            <a:endParaRPr lang="en-US" altLang="zh-CN" dirty="0"/>
          </a:p>
          <a:p>
            <a:pPr lvl="1"/>
            <a:r>
              <a:rPr lang="en-US" altLang="zh-CN" dirty="0"/>
              <a:t>OS</a:t>
            </a:r>
            <a:r>
              <a:rPr lang="zh-CN" altLang="en-US" dirty="0"/>
              <a:t>最终决定撤销这个进程的所有描述性数据结构</a:t>
            </a:r>
            <a:endParaRPr lang="en-US" altLang="zh-CN" b="1" dirty="0">
              <a:solidFill>
                <a:srgbClr val="FF0000"/>
              </a:solidFill>
            </a:endParaRPr>
          </a:p>
        </p:txBody>
      </p:sp>
      <p:sp>
        <p:nvSpPr>
          <p:cNvPr id="4" name="日期占位符 3"/>
          <p:cNvSpPr>
            <a:spLocks noGrp="1"/>
          </p:cNvSpPr>
          <p:nvPr>
            <p:ph type="dt" sz="half" idx="10"/>
          </p:nvPr>
        </p:nvSpPr>
        <p:spPr/>
        <p:txBody>
          <a:bodyPr/>
          <a:lstStyle/>
          <a:p>
            <a:fld id="{FA4ABED6-9036-4629-8446-4F43AE123169}"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52</a:t>
            </a:fld>
            <a:endParaRPr lang="zh-CN" altLang="en-US"/>
          </a:p>
        </p:txBody>
      </p:sp>
    </p:spTree>
    <p:extLst>
      <p:ext uri="{BB962C8B-B14F-4D97-AF65-F5344CB8AC3E}">
        <p14:creationId xmlns:p14="http://schemas.microsoft.com/office/powerpoint/2010/main" val="3260388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五状态模型中的队列管理</a:t>
            </a:r>
            <a:endParaRPr lang="zh-CN" altLang="en-US" dirty="0"/>
          </a:p>
        </p:txBody>
      </p:sp>
      <p:sp>
        <p:nvSpPr>
          <p:cNvPr id="4" name="日期占位符 3"/>
          <p:cNvSpPr>
            <a:spLocks noGrp="1"/>
          </p:cNvSpPr>
          <p:nvPr>
            <p:ph type="dt" sz="half" idx="10"/>
          </p:nvPr>
        </p:nvSpPr>
        <p:spPr/>
        <p:txBody>
          <a:bodyPr/>
          <a:lstStyle/>
          <a:p>
            <a:fld id="{BC9D954C-3423-4427-A67E-23E13D41FF5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53</a:t>
            </a:fld>
            <a:endParaRPr lang="zh-CN" altLang="en-US"/>
          </a:p>
        </p:txBody>
      </p:sp>
      <p:sp>
        <p:nvSpPr>
          <p:cNvPr id="7" name="Rectangle 62"/>
          <p:cNvSpPr>
            <a:spLocks noChangeArrowheads="1"/>
          </p:cNvSpPr>
          <p:nvPr/>
        </p:nvSpPr>
        <p:spPr bwMode="auto">
          <a:xfrm>
            <a:off x="2455863" y="4796953"/>
            <a:ext cx="1727200" cy="576263"/>
          </a:xfrm>
          <a:prstGeom prst="rect">
            <a:avLst/>
          </a:prstGeom>
          <a:solidFill>
            <a:schemeClr val="tx2">
              <a:lumMod val="50000"/>
              <a:lumOff val="50000"/>
            </a:schemeClr>
          </a:solidFill>
          <a:ln w="9525">
            <a:solidFill>
              <a:srgbClr val="0099FF"/>
            </a:solidFill>
            <a:miter lim="800000"/>
            <a:headEnd/>
            <a:tailEnd/>
          </a:ln>
          <a:effectLst/>
        </p:spPr>
        <p:txBody>
          <a:bodyPr wrap="none" anchor="ctr"/>
          <a:lstStyle/>
          <a:p>
            <a:endParaRPr lang="zh-CN" altLang="en-US" sz="1400">
              <a:latin typeface="Arial" pitchFamily="34" charset="0"/>
              <a:ea typeface="楷体" pitchFamily="49" charset="-122"/>
              <a:cs typeface="Arial" pitchFamily="34" charset="0"/>
            </a:endParaRPr>
          </a:p>
        </p:txBody>
      </p:sp>
      <p:sp>
        <p:nvSpPr>
          <p:cNvPr id="8" name="Rectangle 61"/>
          <p:cNvSpPr>
            <a:spLocks noChangeArrowheads="1"/>
          </p:cNvSpPr>
          <p:nvPr/>
        </p:nvSpPr>
        <p:spPr bwMode="auto">
          <a:xfrm>
            <a:off x="2728913" y="2507909"/>
            <a:ext cx="1728787" cy="604708"/>
          </a:xfrm>
          <a:prstGeom prst="rect">
            <a:avLst/>
          </a:prstGeom>
          <a:solidFill>
            <a:srgbClr val="92D050"/>
          </a:solidFill>
          <a:ln w="9525">
            <a:solidFill>
              <a:schemeClr val="tx1"/>
            </a:solidFill>
            <a:miter lim="800000"/>
            <a:headEnd/>
            <a:tailEnd/>
          </a:ln>
          <a:effectLst/>
        </p:spPr>
        <p:txBody>
          <a:bodyPr wrap="none" anchor="ctr"/>
          <a:lstStyle/>
          <a:p>
            <a:endParaRPr lang="zh-CN" altLang="en-US" sz="1400">
              <a:latin typeface="Arial" pitchFamily="34" charset="0"/>
              <a:ea typeface="楷体" pitchFamily="49" charset="-122"/>
              <a:cs typeface="Arial" pitchFamily="34" charset="0"/>
            </a:endParaRPr>
          </a:p>
        </p:txBody>
      </p:sp>
      <p:grpSp>
        <p:nvGrpSpPr>
          <p:cNvPr id="9" name="Group 60"/>
          <p:cNvGrpSpPr>
            <a:grpSpLocks/>
          </p:cNvGrpSpPr>
          <p:nvPr/>
        </p:nvGrpSpPr>
        <p:grpSpPr bwMode="auto">
          <a:xfrm>
            <a:off x="528638" y="2132856"/>
            <a:ext cx="7970837" cy="3601838"/>
            <a:chOff x="237" y="1575"/>
            <a:chExt cx="5408" cy="2689"/>
          </a:xfrm>
        </p:grpSpPr>
        <p:sp>
          <p:nvSpPr>
            <p:cNvPr id="10" name="Freeform 4"/>
            <p:cNvSpPr>
              <a:spLocks/>
            </p:cNvSpPr>
            <p:nvPr/>
          </p:nvSpPr>
          <p:spPr bwMode="auto">
            <a:xfrm>
              <a:off x="4758" y="1643"/>
              <a:ext cx="104" cy="690"/>
            </a:xfrm>
            <a:custGeom>
              <a:avLst/>
              <a:gdLst>
                <a:gd name="T0" fmla="*/ 0 w 104"/>
                <a:gd name="T1" fmla="*/ 690 h 690"/>
                <a:gd name="T2" fmla="*/ 0 w 104"/>
                <a:gd name="T3" fmla="*/ 104 h 690"/>
                <a:gd name="T4" fmla="*/ 104 w 104"/>
                <a:gd name="T5" fmla="*/ 0 h 690"/>
                <a:gd name="T6" fmla="*/ 104 w 104"/>
                <a:gd name="T7" fmla="*/ 586 h 690"/>
                <a:gd name="T8" fmla="*/ 0 w 104"/>
                <a:gd name="T9" fmla="*/ 690 h 690"/>
              </a:gdLst>
              <a:ahLst/>
              <a:cxnLst>
                <a:cxn ang="0">
                  <a:pos x="T0" y="T1"/>
                </a:cxn>
                <a:cxn ang="0">
                  <a:pos x="T2" y="T3"/>
                </a:cxn>
                <a:cxn ang="0">
                  <a:pos x="T4" y="T5"/>
                </a:cxn>
                <a:cxn ang="0">
                  <a:pos x="T6" y="T7"/>
                </a:cxn>
                <a:cxn ang="0">
                  <a:pos x="T8" y="T9"/>
                </a:cxn>
              </a:cxnLst>
              <a:rect l="0" t="0" r="r" b="b"/>
              <a:pathLst>
                <a:path w="104" h="690">
                  <a:moveTo>
                    <a:pt x="0" y="690"/>
                  </a:moveTo>
                  <a:lnTo>
                    <a:pt x="0" y="104"/>
                  </a:lnTo>
                  <a:lnTo>
                    <a:pt x="104" y="0"/>
                  </a:lnTo>
                  <a:lnTo>
                    <a:pt x="104" y="586"/>
                  </a:lnTo>
                  <a:lnTo>
                    <a:pt x="0" y="690"/>
                  </a:lnTo>
                  <a:close/>
                </a:path>
              </a:pathLst>
            </a:custGeom>
            <a:solidFill>
              <a:srgbClr val="E0E0E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sp>
          <p:nvSpPr>
            <p:cNvPr id="11" name="Freeform 5"/>
            <p:cNvSpPr>
              <a:spLocks/>
            </p:cNvSpPr>
            <p:nvPr/>
          </p:nvSpPr>
          <p:spPr bwMode="auto">
            <a:xfrm>
              <a:off x="3978" y="1643"/>
              <a:ext cx="884" cy="104"/>
            </a:xfrm>
            <a:custGeom>
              <a:avLst/>
              <a:gdLst>
                <a:gd name="T0" fmla="*/ 780 w 884"/>
                <a:gd name="T1" fmla="*/ 104 h 104"/>
                <a:gd name="T2" fmla="*/ 0 w 884"/>
                <a:gd name="T3" fmla="*/ 104 h 104"/>
                <a:gd name="T4" fmla="*/ 104 w 884"/>
                <a:gd name="T5" fmla="*/ 0 h 104"/>
                <a:gd name="T6" fmla="*/ 884 w 884"/>
                <a:gd name="T7" fmla="*/ 0 h 104"/>
                <a:gd name="T8" fmla="*/ 780 w 884"/>
                <a:gd name="T9" fmla="*/ 104 h 104"/>
              </a:gdLst>
              <a:ahLst/>
              <a:cxnLst>
                <a:cxn ang="0">
                  <a:pos x="T0" y="T1"/>
                </a:cxn>
                <a:cxn ang="0">
                  <a:pos x="T2" y="T3"/>
                </a:cxn>
                <a:cxn ang="0">
                  <a:pos x="T4" y="T5"/>
                </a:cxn>
                <a:cxn ang="0">
                  <a:pos x="T6" y="T7"/>
                </a:cxn>
                <a:cxn ang="0">
                  <a:pos x="T8" y="T9"/>
                </a:cxn>
              </a:cxnLst>
              <a:rect l="0" t="0" r="r" b="b"/>
              <a:pathLst>
                <a:path w="884" h="104">
                  <a:moveTo>
                    <a:pt x="780" y="104"/>
                  </a:moveTo>
                  <a:lnTo>
                    <a:pt x="0" y="104"/>
                  </a:lnTo>
                  <a:lnTo>
                    <a:pt x="104" y="0"/>
                  </a:lnTo>
                  <a:lnTo>
                    <a:pt x="884" y="0"/>
                  </a:lnTo>
                  <a:lnTo>
                    <a:pt x="780" y="104"/>
                  </a:lnTo>
                  <a:close/>
                </a:path>
              </a:pathLst>
            </a:custGeom>
            <a:solidFill>
              <a:srgbClr val="979797"/>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sp>
          <p:nvSpPr>
            <p:cNvPr id="12" name="Rectangle 6"/>
            <p:cNvSpPr>
              <a:spLocks noChangeArrowheads="1"/>
            </p:cNvSpPr>
            <p:nvPr/>
          </p:nvSpPr>
          <p:spPr bwMode="auto">
            <a:xfrm>
              <a:off x="3978" y="1747"/>
              <a:ext cx="780" cy="586"/>
            </a:xfrm>
            <a:prstGeom prst="rect">
              <a:avLst/>
            </a:prstGeom>
            <a:solidFill>
              <a:srgbClr val="C3C3C3"/>
            </a:solidFill>
            <a:ln w="28575">
              <a:solidFill>
                <a:srgbClr val="000000"/>
              </a:solidFill>
              <a:miter lim="800000"/>
              <a:headEnd/>
              <a:tailEnd/>
            </a:ln>
          </p:spPr>
          <p:txBody>
            <a:bodyPr/>
            <a:lstStyle/>
            <a:p>
              <a:endParaRPr lang="zh-CN" altLang="en-US" sz="1400">
                <a:latin typeface="Arial" pitchFamily="34" charset="0"/>
                <a:ea typeface="楷体" pitchFamily="49" charset="-122"/>
                <a:cs typeface="Arial" pitchFamily="34" charset="0"/>
              </a:endParaRPr>
            </a:p>
          </p:txBody>
        </p:sp>
        <p:grpSp>
          <p:nvGrpSpPr>
            <p:cNvPr id="13" name="Group 7"/>
            <p:cNvGrpSpPr>
              <a:grpSpLocks/>
            </p:cNvGrpSpPr>
            <p:nvPr/>
          </p:nvGrpSpPr>
          <p:grpSpPr bwMode="auto">
            <a:xfrm>
              <a:off x="1539" y="3558"/>
              <a:ext cx="1507" cy="441"/>
              <a:chOff x="1542" y="3241"/>
              <a:chExt cx="1507" cy="441"/>
            </a:xfrm>
          </p:grpSpPr>
          <p:sp>
            <p:nvSpPr>
              <p:cNvPr id="57" name="Line 8"/>
              <p:cNvSpPr>
                <a:spLocks noChangeShapeType="1"/>
              </p:cNvSpPr>
              <p:nvPr/>
            </p:nvSpPr>
            <p:spPr bwMode="auto">
              <a:xfrm>
                <a:off x="1547" y="324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8" name="Line 9"/>
              <p:cNvSpPr>
                <a:spLocks noChangeShapeType="1"/>
              </p:cNvSpPr>
              <p:nvPr/>
            </p:nvSpPr>
            <p:spPr bwMode="auto">
              <a:xfrm>
                <a:off x="154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9" name="Line 10"/>
              <p:cNvSpPr>
                <a:spLocks noChangeShapeType="1"/>
              </p:cNvSpPr>
              <p:nvPr/>
            </p:nvSpPr>
            <p:spPr bwMode="auto">
              <a:xfrm>
                <a:off x="1547" y="368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60" name="Line 11"/>
              <p:cNvSpPr>
                <a:spLocks noChangeShapeType="1"/>
              </p:cNvSpPr>
              <p:nvPr/>
            </p:nvSpPr>
            <p:spPr bwMode="auto">
              <a:xfrm>
                <a:off x="173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61" name="Line 12"/>
              <p:cNvSpPr>
                <a:spLocks noChangeShapeType="1"/>
              </p:cNvSpPr>
              <p:nvPr/>
            </p:nvSpPr>
            <p:spPr bwMode="auto">
              <a:xfrm>
                <a:off x="193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62" name="Line 13"/>
              <p:cNvSpPr>
                <a:spLocks noChangeShapeType="1"/>
              </p:cNvSpPr>
              <p:nvPr/>
            </p:nvSpPr>
            <p:spPr bwMode="auto">
              <a:xfrm>
                <a:off x="212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63" name="Line 14"/>
              <p:cNvSpPr>
                <a:spLocks noChangeShapeType="1"/>
              </p:cNvSpPr>
              <p:nvPr/>
            </p:nvSpPr>
            <p:spPr bwMode="auto">
              <a:xfrm>
                <a:off x="232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64" name="Line 15"/>
              <p:cNvSpPr>
                <a:spLocks noChangeShapeType="1"/>
              </p:cNvSpPr>
              <p:nvPr/>
            </p:nvSpPr>
            <p:spPr bwMode="auto">
              <a:xfrm>
                <a:off x="251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65" name="Line 16"/>
              <p:cNvSpPr>
                <a:spLocks noChangeShapeType="1"/>
              </p:cNvSpPr>
              <p:nvPr/>
            </p:nvSpPr>
            <p:spPr bwMode="auto">
              <a:xfrm>
                <a:off x="271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grpSp>
        <p:grpSp>
          <p:nvGrpSpPr>
            <p:cNvPr id="14" name="Group 17"/>
            <p:cNvGrpSpPr>
              <a:grpSpLocks/>
            </p:cNvGrpSpPr>
            <p:nvPr/>
          </p:nvGrpSpPr>
          <p:grpSpPr bwMode="auto">
            <a:xfrm>
              <a:off x="1392" y="1855"/>
              <a:ext cx="1518" cy="447"/>
              <a:chOff x="1395" y="1538"/>
              <a:chExt cx="1518" cy="447"/>
            </a:xfrm>
          </p:grpSpPr>
          <p:sp>
            <p:nvSpPr>
              <p:cNvPr id="48" name="Line 18"/>
              <p:cNvSpPr>
                <a:spLocks noChangeShapeType="1"/>
              </p:cNvSpPr>
              <p:nvPr/>
            </p:nvSpPr>
            <p:spPr bwMode="auto">
              <a:xfrm flipH="1">
                <a:off x="1395" y="1981"/>
                <a:ext cx="151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49" name="Line 19"/>
              <p:cNvSpPr>
                <a:spLocks noChangeShapeType="1"/>
              </p:cNvSpPr>
              <p:nvPr/>
            </p:nvSpPr>
            <p:spPr bwMode="auto">
              <a:xfrm flipV="1">
                <a:off x="290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0" name="Line 20"/>
              <p:cNvSpPr>
                <a:spLocks noChangeShapeType="1"/>
              </p:cNvSpPr>
              <p:nvPr/>
            </p:nvSpPr>
            <p:spPr bwMode="auto">
              <a:xfrm flipH="1">
                <a:off x="1395" y="1541"/>
                <a:ext cx="151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1" name="Line 21"/>
              <p:cNvSpPr>
                <a:spLocks noChangeShapeType="1"/>
              </p:cNvSpPr>
              <p:nvPr/>
            </p:nvSpPr>
            <p:spPr bwMode="auto">
              <a:xfrm flipV="1">
                <a:off x="2714"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2" name="Line 22"/>
              <p:cNvSpPr>
                <a:spLocks noChangeShapeType="1"/>
              </p:cNvSpPr>
              <p:nvPr/>
            </p:nvSpPr>
            <p:spPr bwMode="auto">
              <a:xfrm flipV="1">
                <a:off x="251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3" name="Line 23"/>
              <p:cNvSpPr>
                <a:spLocks noChangeShapeType="1"/>
              </p:cNvSpPr>
              <p:nvPr/>
            </p:nvSpPr>
            <p:spPr bwMode="auto">
              <a:xfrm flipV="1">
                <a:off x="2324"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4" name="Line 24"/>
              <p:cNvSpPr>
                <a:spLocks noChangeShapeType="1"/>
              </p:cNvSpPr>
              <p:nvPr/>
            </p:nvSpPr>
            <p:spPr bwMode="auto">
              <a:xfrm flipV="1">
                <a:off x="212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5" name="Line 25"/>
              <p:cNvSpPr>
                <a:spLocks noChangeShapeType="1"/>
              </p:cNvSpPr>
              <p:nvPr/>
            </p:nvSpPr>
            <p:spPr bwMode="auto">
              <a:xfrm flipV="1">
                <a:off x="1934"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56" name="Line 26"/>
              <p:cNvSpPr>
                <a:spLocks noChangeShapeType="1"/>
              </p:cNvSpPr>
              <p:nvPr/>
            </p:nvSpPr>
            <p:spPr bwMode="auto">
              <a:xfrm flipV="1">
                <a:off x="173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grpSp>
        <p:sp>
          <p:nvSpPr>
            <p:cNvPr id="15" name="Line 27"/>
            <p:cNvSpPr>
              <a:spLocks noChangeShapeType="1"/>
            </p:cNvSpPr>
            <p:nvPr/>
          </p:nvSpPr>
          <p:spPr bwMode="auto">
            <a:xfrm>
              <a:off x="276" y="2092"/>
              <a:ext cx="9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16" name="Freeform 28"/>
            <p:cNvSpPr>
              <a:spLocks/>
            </p:cNvSpPr>
            <p:nvPr/>
          </p:nvSpPr>
          <p:spPr bwMode="auto">
            <a:xfrm>
              <a:off x="1174" y="2059"/>
              <a:ext cx="68" cy="68"/>
            </a:xfrm>
            <a:custGeom>
              <a:avLst/>
              <a:gdLst>
                <a:gd name="T0" fmla="*/ 0 w 68"/>
                <a:gd name="T1" fmla="*/ 68 h 68"/>
                <a:gd name="T2" fmla="*/ 68 w 68"/>
                <a:gd name="T3" fmla="*/ 33 h 68"/>
                <a:gd name="T4" fmla="*/ 0 w 68"/>
                <a:gd name="T5" fmla="*/ 0 h 68"/>
                <a:gd name="T6" fmla="*/ 21 w 68"/>
                <a:gd name="T7" fmla="*/ 33 h 68"/>
                <a:gd name="T8" fmla="*/ 0 w 68"/>
                <a:gd name="T9" fmla="*/ 68 h 68"/>
              </a:gdLst>
              <a:ahLst/>
              <a:cxnLst>
                <a:cxn ang="0">
                  <a:pos x="T0" y="T1"/>
                </a:cxn>
                <a:cxn ang="0">
                  <a:pos x="T2" y="T3"/>
                </a:cxn>
                <a:cxn ang="0">
                  <a:pos x="T4" y="T5"/>
                </a:cxn>
                <a:cxn ang="0">
                  <a:pos x="T6" y="T7"/>
                </a:cxn>
                <a:cxn ang="0">
                  <a:pos x="T8" y="T9"/>
                </a:cxn>
              </a:cxnLst>
              <a:rect l="0" t="0" r="r" b="b"/>
              <a:pathLst>
                <a:path w="68" h="68">
                  <a:moveTo>
                    <a:pt x="0" y="68"/>
                  </a:moveTo>
                  <a:lnTo>
                    <a:pt x="68" y="33"/>
                  </a:lnTo>
                  <a:lnTo>
                    <a:pt x="0" y="0"/>
                  </a:lnTo>
                  <a:lnTo>
                    <a:pt x="21" y="33"/>
                  </a:lnTo>
                  <a:lnTo>
                    <a:pt x="0" y="68"/>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sp>
          <p:nvSpPr>
            <p:cNvPr id="17" name="Line 29"/>
            <p:cNvSpPr>
              <a:spLocks noChangeShapeType="1"/>
            </p:cNvSpPr>
            <p:nvPr/>
          </p:nvSpPr>
          <p:spPr bwMode="auto">
            <a:xfrm>
              <a:off x="2911" y="2053"/>
              <a:ext cx="101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18" name="Freeform 30"/>
            <p:cNvSpPr>
              <a:spLocks/>
            </p:cNvSpPr>
            <p:nvPr/>
          </p:nvSpPr>
          <p:spPr bwMode="auto">
            <a:xfrm>
              <a:off x="3885" y="2025"/>
              <a:ext cx="68" cy="68"/>
            </a:xfrm>
            <a:custGeom>
              <a:avLst/>
              <a:gdLst>
                <a:gd name="T0" fmla="*/ 0 w 68"/>
                <a:gd name="T1" fmla="*/ 68 h 68"/>
                <a:gd name="T2" fmla="*/ 68 w 68"/>
                <a:gd name="T3" fmla="*/ 33 h 68"/>
                <a:gd name="T4" fmla="*/ 0 w 68"/>
                <a:gd name="T5" fmla="*/ 0 h 68"/>
                <a:gd name="T6" fmla="*/ 21 w 68"/>
                <a:gd name="T7" fmla="*/ 33 h 68"/>
                <a:gd name="T8" fmla="*/ 0 w 68"/>
                <a:gd name="T9" fmla="*/ 68 h 68"/>
              </a:gdLst>
              <a:ahLst/>
              <a:cxnLst>
                <a:cxn ang="0">
                  <a:pos x="T0" y="T1"/>
                </a:cxn>
                <a:cxn ang="0">
                  <a:pos x="T2" y="T3"/>
                </a:cxn>
                <a:cxn ang="0">
                  <a:pos x="T4" y="T5"/>
                </a:cxn>
                <a:cxn ang="0">
                  <a:pos x="T6" y="T7"/>
                </a:cxn>
                <a:cxn ang="0">
                  <a:pos x="T8" y="T9"/>
                </a:cxn>
              </a:cxnLst>
              <a:rect l="0" t="0" r="r" b="b"/>
              <a:pathLst>
                <a:path w="68" h="68">
                  <a:moveTo>
                    <a:pt x="0" y="68"/>
                  </a:moveTo>
                  <a:lnTo>
                    <a:pt x="68" y="33"/>
                  </a:lnTo>
                  <a:lnTo>
                    <a:pt x="0" y="0"/>
                  </a:lnTo>
                  <a:lnTo>
                    <a:pt x="21" y="33"/>
                  </a:lnTo>
                  <a:lnTo>
                    <a:pt x="0" y="68"/>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grpSp>
          <p:nvGrpSpPr>
            <p:cNvPr id="19" name="Group 31"/>
            <p:cNvGrpSpPr>
              <a:grpSpLocks/>
            </p:cNvGrpSpPr>
            <p:nvPr/>
          </p:nvGrpSpPr>
          <p:grpSpPr bwMode="auto">
            <a:xfrm>
              <a:off x="4845" y="1949"/>
              <a:ext cx="800" cy="84"/>
              <a:chOff x="4960" y="1644"/>
              <a:chExt cx="625" cy="68"/>
            </a:xfrm>
          </p:grpSpPr>
          <p:sp>
            <p:nvSpPr>
              <p:cNvPr id="46" name="Line 32"/>
              <p:cNvSpPr>
                <a:spLocks noChangeShapeType="1"/>
              </p:cNvSpPr>
              <p:nvPr/>
            </p:nvSpPr>
            <p:spPr bwMode="auto">
              <a:xfrm>
                <a:off x="4960" y="1678"/>
                <a:ext cx="58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47" name="Freeform 33"/>
              <p:cNvSpPr>
                <a:spLocks/>
              </p:cNvSpPr>
              <p:nvPr/>
            </p:nvSpPr>
            <p:spPr bwMode="auto">
              <a:xfrm>
                <a:off x="5517" y="1644"/>
                <a:ext cx="68" cy="68"/>
              </a:xfrm>
              <a:custGeom>
                <a:avLst/>
                <a:gdLst>
                  <a:gd name="T0" fmla="*/ 0 w 68"/>
                  <a:gd name="T1" fmla="*/ 68 h 68"/>
                  <a:gd name="T2" fmla="*/ 68 w 68"/>
                  <a:gd name="T3" fmla="*/ 34 h 68"/>
                  <a:gd name="T4" fmla="*/ 0 w 68"/>
                  <a:gd name="T5" fmla="*/ 0 h 68"/>
                  <a:gd name="T6" fmla="*/ 21 w 68"/>
                  <a:gd name="T7" fmla="*/ 34 h 68"/>
                  <a:gd name="T8" fmla="*/ 0 w 68"/>
                  <a:gd name="T9" fmla="*/ 68 h 68"/>
                </a:gdLst>
                <a:ahLst/>
                <a:cxnLst>
                  <a:cxn ang="0">
                    <a:pos x="T0" y="T1"/>
                  </a:cxn>
                  <a:cxn ang="0">
                    <a:pos x="T2" y="T3"/>
                  </a:cxn>
                  <a:cxn ang="0">
                    <a:pos x="T4" y="T5"/>
                  </a:cxn>
                  <a:cxn ang="0">
                    <a:pos x="T6" y="T7"/>
                  </a:cxn>
                  <a:cxn ang="0">
                    <a:pos x="T8" y="T9"/>
                  </a:cxn>
                </a:cxnLst>
                <a:rect l="0" t="0" r="r" b="b"/>
                <a:pathLst>
                  <a:path w="68" h="68">
                    <a:moveTo>
                      <a:pt x="0" y="68"/>
                    </a:moveTo>
                    <a:lnTo>
                      <a:pt x="68" y="34"/>
                    </a:lnTo>
                    <a:lnTo>
                      <a:pt x="0" y="0"/>
                    </a:lnTo>
                    <a:lnTo>
                      <a:pt x="21" y="34"/>
                    </a:lnTo>
                    <a:lnTo>
                      <a:pt x="0" y="68"/>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grpSp>
        <p:sp>
          <p:nvSpPr>
            <p:cNvPr id="20" name="Line 34"/>
            <p:cNvSpPr>
              <a:spLocks noChangeShapeType="1"/>
            </p:cNvSpPr>
            <p:nvPr/>
          </p:nvSpPr>
          <p:spPr bwMode="auto">
            <a:xfrm flipH="1">
              <a:off x="853" y="3802"/>
              <a:ext cx="69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21" name="Line 35"/>
            <p:cNvSpPr>
              <a:spLocks noChangeShapeType="1"/>
            </p:cNvSpPr>
            <p:nvPr/>
          </p:nvSpPr>
          <p:spPr bwMode="auto">
            <a:xfrm flipV="1">
              <a:off x="856" y="2134"/>
              <a:ext cx="1" cy="1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22" name="Freeform 36"/>
            <p:cNvSpPr>
              <a:spLocks/>
            </p:cNvSpPr>
            <p:nvPr/>
          </p:nvSpPr>
          <p:spPr bwMode="auto">
            <a:xfrm>
              <a:off x="822" y="2089"/>
              <a:ext cx="68" cy="68"/>
            </a:xfrm>
            <a:custGeom>
              <a:avLst/>
              <a:gdLst>
                <a:gd name="T0" fmla="*/ 68 w 68"/>
                <a:gd name="T1" fmla="*/ 68 h 68"/>
                <a:gd name="T2" fmla="*/ 34 w 68"/>
                <a:gd name="T3" fmla="*/ 0 h 68"/>
                <a:gd name="T4" fmla="*/ 0 w 68"/>
                <a:gd name="T5" fmla="*/ 68 h 68"/>
                <a:gd name="T6" fmla="*/ 34 w 68"/>
                <a:gd name="T7" fmla="*/ 47 h 68"/>
                <a:gd name="T8" fmla="*/ 68 w 68"/>
                <a:gd name="T9" fmla="*/ 68 h 68"/>
              </a:gdLst>
              <a:ahLst/>
              <a:cxnLst>
                <a:cxn ang="0">
                  <a:pos x="T0" y="T1"/>
                </a:cxn>
                <a:cxn ang="0">
                  <a:pos x="T2" y="T3"/>
                </a:cxn>
                <a:cxn ang="0">
                  <a:pos x="T4" y="T5"/>
                </a:cxn>
                <a:cxn ang="0">
                  <a:pos x="T6" y="T7"/>
                </a:cxn>
                <a:cxn ang="0">
                  <a:pos x="T8" y="T9"/>
                </a:cxn>
              </a:cxnLst>
              <a:rect l="0" t="0" r="r" b="b"/>
              <a:pathLst>
                <a:path w="68" h="68">
                  <a:moveTo>
                    <a:pt x="68" y="68"/>
                  </a:moveTo>
                  <a:lnTo>
                    <a:pt x="34" y="0"/>
                  </a:lnTo>
                  <a:lnTo>
                    <a:pt x="0" y="68"/>
                  </a:lnTo>
                  <a:lnTo>
                    <a:pt x="34" y="47"/>
                  </a:lnTo>
                  <a:lnTo>
                    <a:pt x="68" y="68"/>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sp>
          <p:nvSpPr>
            <p:cNvPr id="23" name="Line 37"/>
            <p:cNvSpPr>
              <a:spLocks noChangeShapeType="1"/>
            </p:cNvSpPr>
            <p:nvPr/>
          </p:nvSpPr>
          <p:spPr bwMode="auto">
            <a:xfrm>
              <a:off x="4908" y="2236"/>
              <a:ext cx="47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24" name="Line 38"/>
            <p:cNvSpPr>
              <a:spLocks noChangeShapeType="1"/>
            </p:cNvSpPr>
            <p:nvPr/>
          </p:nvSpPr>
          <p:spPr bwMode="auto">
            <a:xfrm>
              <a:off x="5391" y="2195"/>
              <a:ext cx="1" cy="160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25" name="Line 39"/>
            <p:cNvSpPr>
              <a:spLocks noChangeShapeType="1"/>
            </p:cNvSpPr>
            <p:nvPr/>
          </p:nvSpPr>
          <p:spPr bwMode="auto">
            <a:xfrm flipH="1">
              <a:off x="3336" y="3802"/>
              <a:ext cx="20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26" name="Freeform 40"/>
            <p:cNvSpPr>
              <a:spLocks/>
            </p:cNvSpPr>
            <p:nvPr/>
          </p:nvSpPr>
          <p:spPr bwMode="auto">
            <a:xfrm>
              <a:off x="3291" y="3768"/>
              <a:ext cx="68" cy="68"/>
            </a:xfrm>
            <a:custGeom>
              <a:avLst/>
              <a:gdLst>
                <a:gd name="T0" fmla="*/ 68 w 68"/>
                <a:gd name="T1" fmla="*/ 0 h 68"/>
                <a:gd name="T2" fmla="*/ 0 w 68"/>
                <a:gd name="T3" fmla="*/ 34 h 68"/>
                <a:gd name="T4" fmla="*/ 68 w 68"/>
                <a:gd name="T5" fmla="*/ 68 h 68"/>
                <a:gd name="T6" fmla="*/ 47 w 68"/>
                <a:gd name="T7" fmla="*/ 34 h 68"/>
                <a:gd name="T8" fmla="*/ 68 w 68"/>
                <a:gd name="T9" fmla="*/ 0 h 68"/>
              </a:gdLst>
              <a:ahLst/>
              <a:cxnLst>
                <a:cxn ang="0">
                  <a:pos x="T0" y="T1"/>
                </a:cxn>
                <a:cxn ang="0">
                  <a:pos x="T2" y="T3"/>
                </a:cxn>
                <a:cxn ang="0">
                  <a:pos x="T4" y="T5"/>
                </a:cxn>
                <a:cxn ang="0">
                  <a:pos x="T6" y="T7"/>
                </a:cxn>
                <a:cxn ang="0">
                  <a:pos x="T8" y="T9"/>
                </a:cxn>
              </a:cxnLst>
              <a:rect l="0" t="0" r="r" b="b"/>
              <a:pathLst>
                <a:path w="68" h="68">
                  <a:moveTo>
                    <a:pt x="68" y="0"/>
                  </a:moveTo>
                  <a:lnTo>
                    <a:pt x="0" y="34"/>
                  </a:lnTo>
                  <a:lnTo>
                    <a:pt x="68" y="68"/>
                  </a:lnTo>
                  <a:lnTo>
                    <a:pt x="47" y="34"/>
                  </a:lnTo>
                  <a:lnTo>
                    <a:pt x="68" y="0"/>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sp>
          <p:nvSpPr>
            <p:cNvPr id="27" name="Line 41"/>
            <p:cNvSpPr>
              <a:spLocks noChangeShapeType="1"/>
            </p:cNvSpPr>
            <p:nvPr/>
          </p:nvSpPr>
          <p:spPr bwMode="auto">
            <a:xfrm flipH="1">
              <a:off x="898" y="3020"/>
              <a:ext cx="449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ea typeface="楷体" pitchFamily="49" charset="-122"/>
                <a:cs typeface="Arial" pitchFamily="34" charset="0"/>
              </a:endParaRPr>
            </a:p>
          </p:txBody>
        </p:sp>
        <p:sp>
          <p:nvSpPr>
            <p:cNvPr id="28" name="Freeform 42"/>
            <p:cNvSpPr>
              <a:spLocks/>
            </p:cNvSpPr>
            <p:nvPr/>
          </p:nvSpPr>
          <p:spPr bwMode="auto">
            <a:xfrm>
              <a:off x="853" y="2986"/>
              <a:ext cx="68" cy="68"/>
            </a:xfrm>
            <a:custGeom>
              <a:avLst/>
              <a:gdLst>
                <a:gd name="T0" fmla="*/ 68 w 68"/>
                <a:gd name="T1" fmla="*/ 0 h 68"/>
                <a:gd name="T2" fmla="*/ 0 w 68"/>
                <a:gd name="T3" fmla="*/ 34 h 68"/>
                <a:gd name="T4" fmla="*/ 68 w 68"/>
                <a:gd name="T5" fmla="*/ 68 h 68"/>
                <a:gd name="T6" fmla="*/ 47 w 68"/>
                <a:gd name="T7" fmla="*/ 34 h 68"/>
                <a:gd name="T8" fmla="*/ 68 w 68"/>
                <a:gd name="T9" fmla="*/ 0 h 68"/>
              </a:gdLst>
              <a:ahLst/>
              <a:cxnLst>
                <a:cxn ang="0">
                  <a:pos x="T0" y="T1"/>
                </a:cxn>
                <a:cxn ang="0">
                  <a:pos x="T2" y="T3"/>
                </a:cxn>
                <a:cxn ang="0">
                  <a:pos x="T4" y="T5"/>
                </a:cxn>
                <a:cxn ang="0">
                  <a:pos x="T6" y="T7"/>
                </a:cxn>
                <a:cxn ang="0">
                  <a:pos x="T8" y="T9"/>
                </a:cxn>
              </a:cxnLst>
              <a:rect l="0" t="0" r="r" b="b"/>
              <a:pathLst>
                <a:path w="68" h="68">
                  <a:moveTo>
                    <a:pt x="68" y="0"/>
                  </a:moveTo>
                  <a:lnTo>
                    <a:pt x="0" y="34"/>
                  </a:lnTo>
                  <a:lnTo>
                    <a:pt x="68" y="68"/>
                  </a:lnTo>
                  <a:lnTo>
                    <a:pt x="47" y="34"/>
                  </a:lnTo>
                  <a:lnTo>
                    <a:pt x="68" y="0"/>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ea typeface="楷体" pitchFamily="49" charset="-122"/>
                <a:cs typeface="Arial" pitchFamily="34" charset="0"/>
              </a:endParaRPr>
            </a:p>
          </p:txBody>
        </p:sp>
        <p:sp>
          <p:nvSpPr>
            <p:cNvPr id="29" name="Rectangle 43"/>
            <p:cNvSpPr>
              <a:spLocks noChangeArrowheads="1"/>
            </p:cNvSpPr>
            <p:nvPr/>
          </p:nvSpPr>
          <p:spPr bwMode="auto">
            <a:xfrm>
              <a:off x="285" y="1767"/>
              <a:ext cx="39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Admit</a:t>
              </a:r>
            </a:p>
          </p:txBody>
        </p:sp>
        <p:sp>
          <p:nvSpPr>
            <p:cNvPr id="30" name="Rectangle 44"/>
            <p:cNvSpPr>
              <a:spLocks noChangeArrowheads="1"/>
            </p:cNvSpPr>
            <p:nvPr/>
          </p:nvSpPr>
          <p:spPr bwMode="auto">
            <a:xfrm>
              <a:off x="1197" y="1575"/>
              <a:ext cx="15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339933"/>
                  </a:solidFill>
                  <a:latin typeface="Arial" pitchFamily="34" charset="0"/>
                  <a:ea typeface="楷体" pitchFamily="49" charset="-122"/>
                  <a:cs typeface="Arial" pitchFamily="34" charset="0"/>
                </a:rPr>
                <a:t>Ready Queue  </a:t>
              </a:r>
              <a:r>
                <a:rPr lang="zh-CN" altLang="en-US" sz="1600" b="1">
                  <a:solidFill>
                    <a:srgbClr val="339933"/>
                  </a:solidFill>
                  <a:latin typeface="Arial" pitchFamily="34" charset="0"/>
                  <a:ea typeface="楷体" pitchFamily="49" charset="-122"/>
                  <a:cs typeface="Arial" pitchFamily="34" charset="0"/>
                </a:rPr>
                <a:t>就绪队列</a:t>
              </a:r>
              <a:r>
                <a:rPr lang="zh-CN" altLang="en-US" sz="1600" b="1">
                  <a:solidFill>
                    <a:srgbClr val="FF3300"/>
                  </a:solidFill>
                  <a:latin typeface="Arial" pitchFamily="34" charset="0"/>
                  <a:ea typeface="楷体" pitchFamily="49" charset="-122"/>
                  <a:cs typeface="Arial" pitchFamily="34" charset="0"/>
                </a:rPr>
                <a:t> </a:t>
              </a:r>
            </a:p>
          </p:txBody>
        </p:sp>
        <p:sp>
          <p:nvSpPr>
            <p:cNvPr id="31" name="Rectangle 45"/>
            <p:cNvSpPr>
              <a:spLocks noChangeArrowheads="1"/>
            </p:cNvSpPr>
            <p:nvPr/>
          </p:nvSpPr>
          <p:spPr bwMode="auto">
            <a:xfrm>
              <a:off x="3101" y="1785"/>
              <a:ext cx="5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Dispatch</a:t>
              </a:r>
            </a:p>
          </p:txBody>
        </p:sp>
        <p:sp>
          <p:nvSpPr>
            <p:cNvPr id="32" name="Rectangle 46"/>
            <p:cNvSpPr>
              <a:spLocks noChangeArrowheads="1"/>
            </p:cNvSpPr>
            <p:nvPr/>
          </p:nvSpPr>
          <p:spPr bwMode="auto">
            <a:xfrm>
              <a:off x="2653" y="2752"/>
              <a:ext cx="94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Time-out  </a:t>
              </a:r>
              <a:r>
                <a:rPr lang="zh-CN" altLang="en-US" sz="1600" b="1">
                  <a:solidFill>
                    <a:srgbClr val="FF3300"/>
                  </a:solidFill>
                  <a:latin typeface="Arial" pitchFamily="34" charset="0"/>
                  <a:ea typeface="楷体" pitchFamily="49" charset="-122"/>
                  <a:cs typeface="Arial" pitchFamily="34" charset="0"/>
                </a:rPr>
                <a:t>超时</a:t>
              </a:r>
            </a:p>
          </p:txBody>
        </p:sp>
        <p:sp>
          <p:nvSpPr>
            <p:cNvPr id="33" name="Rectangle 47"/>
            <p:cNvSpPr>
              <a:spLocks noChangeArrowheads="1"/>
            </p:cNvSpPr>
            <p:nvPr/>
          </p:nvSpPr>
          <p:spPr bwMode="auto">
            <a:xfrm>
              <a:off x="3741" y="3580"/>
              <a:ext cx="7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Event Wait</a:t>
              </a:r>
            </a:p>
          </p:txBody>
        </p:sp>
        <p:sp>
          <p:nvSpPr>
            <p:cNvPr id="34" name="Rectangle 48"/>
            <p:cNvSpPr>
              <a:spLocks noChangeArrowheads="1"/>
            </p:cNvSpPr>
            <p:nvPr/>
          </p:nvSpPr>
          <p:spPr bwMode="auto">
            <a:xfrm>
              <a:off x="4941" y="1726"/>
              <a:ext cx="52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Release</a:t>
              </a:r>
            </a:p>
          </p:txBody>
        </p:sp>
        <p:sp>
          <p:nvSpPr>
            <p:cNvPr id="35" name="Rectangle 49"/>
            <p:cNvSpPr>
              <a:spLocks noChangeArrowheads="1"/>
            </p:cNvSpPr>
            <p:nvPr/>
          </p:nvSpPr>
          <p:spPr bwMode="auto">
            <a:xfrm>
              <a:off x="4215" y="1822"/>
              <a:ext cx="29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CPU</a:t>
              </a:r>
            </a:p>
          </p:txBody>
        </p:sp>
        <p:sp>
          <p:nvSpPr>
            <p:cNvPr id="36" name="Rectangle 50"/>
            <p:cNvSpPr>
              <a:spLocks noChangeArrowheads="1"/>
            </p:cNvSpPr>
            <p:nvPr/>
          </p:nvSpPr>
          <p:spPr bwMode="auto">
            <a:xfrm>
              <a:off x="1389" y="4080"/>
              <a:ext cx="165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dirty="0">
                  <a:solidFill>
                    <a:srgbClr val="0000FF"/>
                  </a:solidFill>
                  <a:latin typeface="Arial" pitchFamily="34" charset="0"/>
                  <a:ea typeface="楷体" pitchFamily="49" charset="-122"/>
                  <a:cs typeface="Arial" pitchFamily="34" charset="0"/>
                </a:rPr>
                <a:t>Blocked Queue  </a:t>
              </a:r>
              <a:r>
                <a:rPr lang="zh-CN" altLang="en-US" sz="1600" b="1" dirty="0">
                  <a:solidFill>
                    <a:srgbClr val="0000FF"/>
                  </a:solidFill>
                  <a:latin typeface="Arial" pitchFamily="34" charset="0"/>
                  <a:ea typeface="楷体" pitchFamily="49" charset="-122"/>
                  <a:cs typeface="Arial" pitchFamily="34" charset="0"/>
                </a:rPr>
                <a:t>等待队列</a:t>
              </a:r>
            </a:p>
          </p:txBody>
        </p:sp>
        <p:sp>
          <p:nvSpPr>
            <p:cNvPr id="37" name="Rectangle 51"/>
            <p:cNvSpPr>
              <a:spLocks noChangeArrowheads="1"/>
            </p:cNvSpPr>
            <p:nvPr/>
          </p:nvSpPr>
          <p:spPr bwMode="auto">
            <a:xfrm>
              <a:off x="285" y="3101"/>
              <a:ext cx="3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Event</a:t>
              </a:r>
            </a:p>
          </p:txBody>
        </p:sp>
        <p:sp>
          <p:nvSpPr>
            <p:cNvPr id="38" name="Rectangle 52"/>
            <p:cNvSpPr>
              <a:spLocks noChangeArrowheads="1"/>
            </p:cNvSpPr>
            <p:nvPr/>
          </p:nvSpPr>
          <p:spPr bwMode="auto">
            <a:xfrm>
              <a:off x="237" y="3325"/>
              <a:ext cx="4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Occurs</a:t>
              </a:r>
            </a:p>
          </p:txBody>
        </p:sp>
        <p:sp>
          <p:nvSpPr>
            <p:cNvPr id="39" name="Text Box 53"/>
            <p:cNvSpPr txBox="1">
              <a:spLocks noChangeArrowheads="1"/>
            </p:cNvSpPr>
            <p:nvPr/>
          </p:nvSpPr>
          <p:spPr bwMode="auto">
            <a:xfrm>
              <a:off x="1423" y="3885"/>
              <a:ext cx="12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600" b="1">
                <a:solidFill>
                  <a:srgbClr val="FF3300"/>
                </a:solidFill>
                <a:latin typeface="Arial" pitchFamily="34" charset="0"/>
                <a:ea typeface="楷体" pitchFamily="49" charset="-122"/>
                <a:cs typeface="Arial" pitchFamily="34" charset="0"/>
              </a:endParaRPr>
            </a:p>
          </p:txBody>
        </p:sp>
        <p:sp>
          <p:nvSpPr>
            <p:cNvPr id="40" name="Rectangle 54"/>
            <p:cNvSpPr>
              <a:spLocks noChangeArrowheads="1"/>
            </p:cNvSpPr>
            <p:nvPr/>
          </p:nvSpPr>
          <p:spPr bwMode="auto">
            <a:xfrm>
              <a:off x="381" y="2142"/>
              <a:ext cx="28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600" b="1">
                  <a:solidFill>
                    <a:srgbClr val="FF3300"/>
                  </a:solidFill>
                  <a:latin typeface="Arial" pitchFamily="34" charset="0"/>
                  <a:ea typeface="楷体" pitchFamily="49" charset="-122"/>
                  <a:cs typeface="Arial" pitchFamily="34" charset="0"/>
                </a:rPr>
                <a:t>提交</a:t>
              </a:r>
            </a:p>
          </p:txBody>
        </p:sp>
        <p:sp>
          <p:nvSpPr>
            <p:cNvPr id="41" name="Rectangle 55"/>
            <p:cNvSpPr>
              <a:spLocks noChangeArrowheads="1"/>
            </p:cNvSpPr>
            <p:nvPr/>
          </p:nvSpPr>
          <p:spPr bwMode="auto">
            <a:xfrm>
              <a:off x="3261" y="2104"/>
              <a:ext cx="28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600" b="1">
                  <a:solidFill>
                    <a:srgbClr val="FF3300"/>
                  </a:solidFill>
                  <a:latin typeface="Arial" pitchFamily="34" charset="0"/>
                  <a:ea typeface="楷体" pitchFamily="49" charset="-122"/>
                  <a:cs typeface="Arial" pitchFamily="34" charset="0"/>
                </a:rPr>
                <a:t>调度</a:t>
              </a:r>
            </a:p>
          </p:txBody>
        </p:sp>
        <p:sp>
          <p:nvSpPr>
            <p:cNvPr id="42" name="Rectangle 56"/>
            <p:cNvSpPr>
              <a:spLocks noChangeArrowheads="1"/>
            </p:cNvSpPr>
            <p:nvPr/>
          </p:nvSpPr>
          <p:spPr bwMode="auto">
            <a:xfrm>
              <a:off x="4040" y="2053"/>
              <a:ext cx="6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600" b="1">
                  <a:solidFill>
                    <a:srgbClr val="FF3300"/>
                  </a:solidFill>
                  <a:latin typeface="Arial" pitchFamily="34" charset="0"/>
                  <a:ea typeface="楷体" pitchFamily="49" charset="-122"/>
                  <a:cs typeface="Arial" pitchFamily="34" charset="0"/>
                </a:rPr>
                <a:t>Processor</a:t>
              </a:r>
            </a:p>
          </p:txBody>
        </p:sp>
        <p:sp>
          <p:nvSpPr>
            <p:cNvPr id="43" name="Rectangle 57"/>
            <p:cNvSpPr>
              <a:spLocks noChangeArrowheads="1"/>
            </p:cNvSpPr>
            <p:nvPr/>
          </p:nvSpPr>
          <p:spPr bwMode="auto">
            <a:xfrm>
              <a:off x="5038" y="2005"/>
              <a:ext cx="28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600" b="1">
                  <a:solidFill>
                    <a:srgbClr val="FF3300"/>
                  </a:solidFill>
                  <a:latin typeface="Arial" pitchFamily="34" charset="0"/>
                  <a:ea typeface="楷体" pitchFamily="49" charset="-122"/>
                  <a:cs typeface="Arial" pitchFamily="34" charset="0"/>
                </a:rPr>
                <a:t>释放</a:t>
              </a:r>
            </a:p>
          </p:txBody>
        </p:sp>
        <p:sp>
          <p:nvSpPr>
            <p:cNvPr id="44" name="Rectangle 58"/>
            <p:cNvSpPr>
              <a:spLocks noChangeArrowheads="1"/>
            </p:cNvSpPr>
            <p:nvPr/>
          </p:nvSpPr>
          <p:spPr bwMode="auto">
            <a:xfrm>
              <a:off x="3741" y="3869"/>
              <a:ext cx="56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CN" altLang="en-US" sz="1600" b="1">
                  <a:solidFill>
                    <a:srgbClr val="FF3300"/>
                  </a:solidFill>
                  <a:latin typeface="Arial" pitchFamily="34" charset="0"/>
                  <a:ea typeface="楷体" pitchFamily="49" charset="-122"/>
                  <a:cs typeface="Arial" pitchFamily="34" charset="0"/>
                </a:rPr>
                <a:t>等待事件</a:t>
              </a:r>
            </a:p>
          </p:txBody>
        </p:sp>
        <p:sp>
          <p:nvSpPr>
            <p:cNvPr id="45" name="Text Box 59"/>
            <p:cNvSpPr txBox="1">
              <a:spLocks noChangeArrowheads="1"/>
            </p:cNvSpPr>
            <p:nvPr/>
          </p:nvSpPr>
          <p:spPr bwMode="auto">
            <a:xfrm>
              <a:off x="285" y="3533"/>
              <a:ext cx="528"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rgbClr val="FF3300"/>
                  </a:solidFill>
                  <a:latin typeface="Arial" pitchFamily="34" charset="0"/>
                  <a:ea typeface="楷体" pitchFamily="49" charset="-122"/>
                  <a:cs typeface="Arial" pitchFamily="34" charset="0"/>
                </a:rPr>
                <a:t>事件发生</a:t>
              </a:r>
            </a:p>
          </p:txBody>
        </p:sp>
      </p:grpSp>
    </p:spTree>
    <p:extLst>
      <p:ext uri="{BB962C8B-B14F-4D97-AF65-F5344CB8AC3E}">
        <p14:creationId xmlns:p14="http://schemas.microsoft.com/office/powerpoint/2010/main" val="565368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五状态模型中的队列管理</a:t>
            </a:r>
            <a:endParaRPr lang="zh-CN" altLang="en-US" dirty="0"/>
          </a:p>
        </p:txBody>
      </p:sp>
      <p:sp>
        <p:nvSpPr>
          <p:cNvPr id="4" name="日期占位符 3"/>
          <p:cNvSpPr>
            <a:spLocks noGrp="1"/>
          </p:cNvSpPr>
          <p:nvPr>
            <p:ph type="dt" sz="half" idx="10"/>
          </p:nvPr>
        </p:nvSpPr>
        <p:spPr/>
        <p:txBody>
          <a:bodyPr/>
          <a:lstStyle/>
          <a:p>
            <a:fld id="{7D1A76AA-0D3E-4078-8467-F993A8479D0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54</a:t>
            </a:fld>
            <a:endParaRPr lang="zh-CN" altLang="en-US"/>
          </a:p>
        </p:txBody>
      </p:sp>
      <p:sp>
        <p:nvSpPr>
          <p:cNvPr id="7" name="Rectangle 132"/>
          <p:cNvSpPr>
            <a:spLocks noChangeArrowheads="1"/>
          </p:cNvSpPr>
          <p:nvPr/>
        </p:nvSpPr>
        <p:spPr bwMode="auto">
          <a:xfrm>
            <a:off x="2966417" y="4951115"/>
            <a:ext cx="1512887" cy="503238"/>
          </a:xfrm>
          <a:prstGeom prst="rect">
            <a:avLst/>
          </a:prstGeom>
          <a:solidFill>
            <a:schemeClr val="tx2">
              <a:lumMod val="50000"/>
              <a:lumOff val="50000"/>
            </a:schemeClr>
          </a:solidFill>
          <a:ln w="9525">
            <a:solidFill>
              <a:schemeClr val="tx1"/>
            </a:solidFill>
            <a:miter lim="800000"/>
            <a:headEnd/>
            <a:tailEnd/>
          </a:ln>
          <a:effectLst/>
        </p:spPr>
        <p:txBody>
          <a:bodyPr wrap="none" anchor="ctr"/>
          <a:lstStyle/>
          <a:p>
            <a:endParaRPr lang="zh-CN" altLang="en-US" sz="1400">
              <a:latin typeface="Arial" pitchFamily="34" charset="0"/>
              <a:cs typeface="Arial" pitchFamily="34" charset="0"/>
            </a:endParaRPr>
          </a:p>
        </p:txBody>
      </p:sp>
      <p:sp>
        <p:nvSpPr>
          <p:cNvPr id="8" name="Rectangle 131"/>
          <p:cNvSpPr>
            <a:spLocks noChangeArrowheads="1"/>
          </p:cNvSpPr>
          <p:nvPr/>
        </p:nvSpPr>
        <p:spPr bwMode="auto">
          <a:xfrm>
            <a:off x="2966417" y="3841453"/>
            <a:ext cx="1512887" cy="503237"/>
          </a:xfrm>
          <a:prstGeom prst="rect">
            <a:avLst/>
          </a:prstGeom>
          <a:solidFill>
            <a:schemeClr val="tx2">
              <a:lumMod val="50000"/>
              <a:lumOff val="50000"/>
            </a:schemeClr>
          </a:solidFill>
          <a:ln w="9525">
            <a:solidFill>
              <a:schemeClr val="tx1"/>
            </a:solidFill>
            <a:miter lim="800000"/>
            <a:headEnd/>
            <a:tailEnd/>
          </a:ln>
          <a:effectLst/>
        </p:spPr>
        <p:txBody>
          <a:bodyPr wrap="none" anchor="ctr"/>
          <a:lstStyle/>
          <a:p>
            <a:endParaRPr lang="zh-CN" altLang="en-US" sz="1400">
              <a:latin typeface="Arial" pitchFamily="34" charset="0"/>
              <a:cs typeface="Arial" pitchFamily="34" charset="0"/>
            </a:endParaRPr>
          </a:p>
        </p:txBody>
      </p:sp>
      <p:sp>
        <p:nvSpPr>
          <p:cNvPr id="9" name="Rectangle 130"/>
          <p:cNvSpPr>
            <a:spLocks noChangeArrowheads="1"/>
          </p:cNvSpPr>
          <p:nvPr/>
        </p:nvSpPr>
        <p:spPr bwMode="auto">
          <a:xfrm>
            <a:off x="3383929" y="2371428"/>
            <a:ext cx="1512888" cy="539750"/>
          </a:xfrm>
          <a:prstGeom prst="rect">
            <a:avLst/>
          </a:prstGeom>
          <a:solidFill>
            <a:srgbClr val="92D050"/>
          </a:solidFill>
          <a:ln w="9525">
            <a:solidFill>
              <a:schemeClr val="tx1"/>
            </a:solidFill>
            <a:miter lim="800000"/>
            <a:headEnd/>
            <a:tailEnd/>
          </a:ln>
          <a:effectLst/>
        </p:spPr>
        <p:txBody>
          <a:bodyPr wrap="none" anchor="ctr"/>
          <a:lstStyle/>
          <a:p>
            <a:endParaRPr lang="zh-CN" altLang="en-US" sz="1400">
              <a:latin typeface="Arial" pitchFamily="34" charset="0"/>
              <a:cs typeface="Arial" pitchFamily="34" charset="0"/>
            </a:endParaRPr>
          </a:p>
        </p:txBody>
      </p:sp>
      <p:grpSp>
        <p:nvGrpSpPr>
          <p:cNvPr id="10" name="Group 60"/>
          <p:cNvGrpSpPr>
            <a:grpSpLocks/>
          </p:cNvGrpSpPr>
          <p:nvPr/>
        </p:nvGrpSpPr>
        <p:grpSpPr bwMode="auto">
          <a:xfrm>
            <a:off x="1296367" y="1988840"/>
            <a:ext cx="6804025" cy="3840606"/>
            <a:chOff x="273" y="960"/>
            <a:chExt cx="5309" cy="3271"/>
          </a:xfrm>
        </p:grpSpPr>
        <p:grpSp>
          <p:nvGrpSpPr>
            <p:cNvPr id="11" name="Group 61"/>
            <p:cNvGrpSpPr>
              <a:grpSpLocks/>
            </p:cNvGrpSpPr>
            <p:nvPr/>
          </p:nvGrpSpPr>
          <p:grpSpPr bwMode="auto">
            <a:xfrm>
              <a:off x="1574" y="1280"/>
              <a:ext cx="1504" cy="455"/>
              <a:chOff x="1574" y="1201"/>
              <a:chExt cx="1504" cy="455"/>
            </a:xfrm>
          </p:grpSpPr>
          <p:sp>
            <p:nvSpPr>
              <p:cNvPr id="71" name="Line 62"/>
              <p:cNvSpPr>
                <a:spLocks noChangeShapeType="1"/>
              </p:cNvSpPr>
              <p:nvPr/>
            </p:nvSpPr>
            <p:spPr bwMode="auto">
              <a:xfrm flipH="1">
                <a:off x="1574" y="1652"/>
                <a:ext cx="150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2" name="Line 63"/>
              <p:cNvSpPr>
                <a:spLocks noChangeShapeType="1"/>
              </p:cNvSpPr>
              <p:nvPr/>
            </p:nvSpPr>
            <p:spPr bwMode="auto">
              <a:xfrm flipV="1">
                <a:off x="3074"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3" name="Line 64"/>
              <p:cNvSpPr>
                <a:spLocks noChangeShapeType="1"/>
              </p:cNvSpPr>
              <p:nvPr/>
            </p:nvSpPr>
            <p:spPr bwMode="auto">
              <a:xfrm flipH="1">
                <a:off x="1574" y="1204"/>
                <a:ext cx="150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4" name="Line 65"/>
              <p:cNvSpPr>
                <a:spLocks noChangeShapeType="1"/>
              </p:cNvSpPr>
              <p:nvPr/>
            </p:nvSpPr>
            <p:spPr bwMode="auto">
              <a:xfrm flipV="1">
                <a:off x="2881"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5" name="Line 66"/>
              <p:cNvSpPr>
                <a:spLocks noChangeShapeType="1"/>
              </p:cNvSpPr>
              <p:nvPr/>
            </p:nvSpPr>
            <p:spPr bwMode="auto">
              <a:xfrm flipV="1">
                <a:off x="2688"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6" name="Line 67"/>
              <p:cNvSpPr>
                <a:spLocks noChangeShapeType="1"/>
              </p:cNvSpPr>
              <p:nvPr/>
            </p:nvSpPr>
            <p:spPr bwMode="auto">
              <a:xfrm flipV="1">
                <a:off x="2495"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7" name="Line 68"/>
              <p:cNvSpPr>
                <a:spLocks noChangeShapeType="1"/>
              </p:cNvSpPr>
              <p:nvPr/>
            </p:nvSpPr>
            <p:spPr bwMode="auto">
              <a:xfrm flipV="1">
                <a:off x="2302"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8" name="Line 69"/>
              <p:cNvSpPr>
                <a:spLocks noChangeShapeType="1"/>
              </p:cNvSpPr>
              <p:nvPr/>
            </p:nvSpPr>
            <p:spPr bwMode="auto">
              <a:xfrm flipV="1">
                <a:off x="2108"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79" name="Line 70"/>
              <p:cNvSpPr>
                <a:spLocks noChangeShapeType="1"/>
              </p:cNvSpPr>
              <p:nvPr/>
            </p:nvSpPr>
            <p:spPr bwMode="auto">
              <a:xfrm flipV="1">
                <a:off x="1915"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grpSp>
        <p:sp>
          <p:nvSpPr>
            <p:cNvPr id="12" name="Line 71"/>
            <p:cNvSpPr>
              <a:spLocks noChangeShapeType="1"/>
            </p:cNvSpPr>
            <p:nvPr/>
          </p:nvSpPr>
          <p:spPr bwMode="auto">
            <a:xfrm>
              <a:off x="3079" y="1482"/>
              <a:ext cx="10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13" name="Line 72"/>
            <p:cNvSpPr>
              <a:spLocks noChangeShapeType="1"/>
            </p:cNvSpPr>
            <p:nvPr/>
          </p:nvSpPr>
          <p:spPr bwMode="auto">
            <a:xfrm>
              <a:off x="4963" y="1432"/>
              <a:ext cx="5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14" name="Freeform 73"/>
            <p:cNvSpPr>
              <a:spLocks/>
            </p:cNvSpPr>
            <p:nvPr/>
          </p:nvSpPr>
          <p:spPr bwMode="auto">
            <a:xfrm>
              <a:off x="5514" y="1398"/>
              <a:ext cx="68" cy="69"/>
            </a:xfrm>
            <a:custGeom>
              <a:avLst/>
              <a:gdLst>
                <a:gd name="T0" fmla="*/ 0 w 68"/>
                <a:gd name="T1" fmla="*/ 69 h 69"/>
                <a:gd name="T2" fmla="*/ 68 w 68"/>
                <a:gd name="T3" fmla="*/ 34 h 69"/>
                <a:gd name="T4" fmla="*/ 0 w 68"/>
                <a:gd name="T5" fmla="*/ 0 h 69"/>
                <a:gd name="T6" fmla="*/ 21 w 68"/>
                <a:gd name="T7" fmla="*/ 34 h 69"/>
                <a:gd name="T8" fmla="*/ 0 w 68"/>
                <a:gd name="T9" fmla="*/ 69 h 69"/>
              </a:gdLst>
              <a:ahLst/>
              <a:cxnLst>
                <a:cxn ang="0">
                  <a:pos x="T0" y="T1"/>
                </a:cxn>
                <a:cxn ang="0">
                  <a:pos x="T2" y="T3"/>
                </a:cxn>
                <a:cxn ang="0">
                  <a:pos x="T4" y="T5"/>
                </a:cxn>
                <a:cxn ang="0">
                  <a:pos x="T6" y="T7"/>
                </a:cxn>
                <a:cxn ang="0">
                  <a:pos x="T8" y="T9"/>
                </a:cxn>
              </a:cxnLst>
              <a:rect l="0" t="0" r="r" b="b"/>
              <a:pathLst>
                <a:path w="68" h="69">
                  <a:moveTo>
                    <a:pt x="0" y="69"/>
                  </a:moveTo>
                  <a:lnTo>
                    <a:pt x="68" y="34"/>
                  </a:lnTo>
                  <a:lnTo>
                    <a:pt x="0" y="0"/>
                  </a:lnTo>
                  <a:lnTo>
                    <a:pt x="21" y="34"/>
                  </a:lnTo>
                  <a:lnTo>
                    <a:pt x="0" y="69"/>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sp>
          <p:nvSpPr>
            <p:cNvPr id="15" name="Line 74"/>
            <p:cNvSpPr>
              <a:spLocks noChangeShapeType="1"/>
            </p:cNvSpPr>
            <p:nvPr/>
          </p:nvSpPr>
          <p:spPr bwMode="auto">
            <a:xfrm flipV="1">
              <a:off x="901" y="1574"/>
              <a:ext cx="1" cy="170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grpSp>
          <p:nvGrpSpPr>
            <p:cNvPr id="16" name="Group 75"/>
            <p:cNvGrpSpPr>
              <a:grpSpLocks/>
            </p:cNvGrpSpPr>
            <p:nvPr/>
          </p:nvGrpSpPr>
          <p:grpSpPr bwMode="auto">
            <a:xfrm>
              <a:off x="327" y="1471"/>
              <a:ext cx="956" cy="100"/>
              <a:chOff x="327" y="1419"/>
              <a:chExt cx="956" cy="100"/>
            </a:xfrm>
          </p:grpSpPr>
          <p:sp>
            <p:nvSpPr>
              <p:cNvPr id="68" name="Line 76"/>
              <p:cNvSpPr>
                <a:spLocks noChangeShapeType="1"/>
              </p:cNvSpPr>
              <p:nvPr/>
            </p:nvSpPr>
            <p:spPr bwMode="auto">
              <a:xfrm>
                <a:off x="327" y="1453"/>
                <a:ext cx="91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69" name="Freeform 77"/>
              <p:cNvSpPr>
                <a:spLocks/>
              </p:cNvSpPr>
              <p:nvPr/>
            </p:nvSpPr>
            <p:spPr bwMode="auto">
              <a:xfrm>
                <a:off x="1216" y="1419"/>
                <a:ext cx="67" cy="69"/>
              </a:xfrm>
              <a:custGeom>
                <a:avLst/>
                <a:gdLst>
                  <a:gd name="T0" fmla="*/ 0 w 67"/>
                  <a:gd name="T1" fmla="*/ 69 h 69"/>
                  <a:gd name="T2" fmla="*/ 67 w 67"/>
                  <a:gd name="T3" fmla="*/ 34 h 69"/>
                  <a:gd name="T4" fmla="*/ 0 w 67"/>
                  <a:gd name="T5" fmla="*/ 0 h 69"/>
                  <a:gd name="T6" fmla="*/ 21 w 67"/>
                  <a:gd name="T7" fmla="*/ 34 h 69"/>
                  <a:gd name="T8" fmla="*/ 0 w 67"/>
                  <a:gd name="T9" fmla="*/ 69 h 69"/>
                </a:gdLst>
                <a:ahLst/>
                <a:cxnLst>
                  <a:cxn ang="0">
                    <a:pos x="T0" y="T1"/>
                  </a:cxn>
                  <a:cxn ang="0">
                    <a:pos x="T2" y="T3"/>
                  </a:cxn>
                  <a:cxn ang="0">
                    <a:pos x="T4" y="T5"/>
                  </a:cxn>
                  <a:cxn ang="0">
                    <a:pos x="T6" y="T7"/>
                  </a:cxn>
                  <a:cxn ang="0">
                    <a:pos x="T8" y="T9"/>
                  </a:cxn>
                </a:cxnLst>
                <a:rect l="0" t="0" r="r" b="b"/>
                <a:pathLst>
                  <a:path w="67" h="69">
                    <a:moveTo>
                      <a:pt x="0" y="69"/>
                    </a:moveTo>
                    <a:lnTo>
                      <a:pt x="67" y="34"/>
                    </a:lnTo>
                    <a:lnTo>
                      <a:pt x="0" y="0"/>
                    </a:lnTo>
                    <a:lnTo>
                      <a:pt x="21" y="34"/>
                    </a:lnTo>
                    <a:lnTo>
                      <a:pt x="0" y="69"/>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sp>
            <p:nvSpPr>
              <p:cNvPr id="70" name="Freeform 78"/>
              <p:cNvSpPr>
                <a:spLocks/>
              </p:cNvSpPr>
              <p:nvPr/>
            </p:nvSpPr>
            <p:spPr bwMode="auto">
              <a:xfrm>
                <a:off x="868" y="1450"/>
                <a:ext cx="67" cy="69"/>
              </a:xfrm>
              <a:custGeom>
                <a:avLst/>
                <a:gdLst>
                  <a:gd name="T0" fmla="*/ 67 w 67"/>
                  <a:gd name="T1" fmla="*/ 69 h 69"/>
                  <a:gd name="T2" fmla="*/ 33 w 67"/>
                  <a:gd name="T3" fmla="*/ 0 h 69"/>
                  <a:gd name="T4" fmla="*/ 0 w 67"/>
                  <a:gd name="T5" fmla="*/ 69 h 69"/>
                  <a:gd name="T6" fmla="*/ 33 w 67"/>
                  <a:gd name="T7" fmla="*/ 47 h 69"/>
                  <a:gd name="T8" fmla="*/ 67 w 67"/>
                  <a:gd name="T9" fmla="*/ 69 h 69"/>
                </a:gdLst>
                <a:ahLst/>
                <a:cxnLst>
                  <a:cxn ang="0">
                    <a:pos x="T0" y="T1"/>
                  </a:cxn>
                  <a:cxn ang="0">
                    <a:pos x="T2" y="T3"/>
                  </a:cxn>
                  <a:cxn ang="0">
                    <a:pos x="T4" y="T5"/>
                  </a:cxn>
                  <a:cxn ang="0">
                    <a:pos x="T6" y="T7"/>
                  </a:cxn>
                  <a:cxn ang="0">
                    <a:pos x="T8" y="T9"/>
                  </a:cxn>
                </a:cxnLst>
                <a:rect l="0" t="0" r="r" b="b"/>
                <a:pathLst>
                  <a:path w="67" h="69">
                    <a:moveTo>
                      <a:pt x="67" y="69"/>
                    </a:moveTo>
                    <a:lnTo>
                      <a:pt x="33" y="0"/>
                    </a:lnTo>
                    <a:lnTo>
                      <a:pt x="0" y="69"/>
                    </a:lnTo>
                    <a:lnTo>
                      <a:pt x="33" y="47"/>
                    </a:lnTo>
                    <a:lnTo>
                      <a:pt x="67" y="69"/>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grpSp>
        <p:sp>
          <p:nvSpPr>
            <p:cNvPr id="17" name="Line 79"/>
            <p:cNvSpPr>
              <a:spLocks noChangeShapeType="1"/>
            </p:cNvSpPr>
            <p:nvPr/>
          </p:nvSpPr>
          <p:spPr bwMode="auto">
            <a:xfrm>
              <a:off x="4915" y="1631"/>
              <a:ext cx="4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18" name="Line 80"/>
            <p:cNvSpPr>
              <a:spLocks noChangeShapeType="1"/>
            </p:cNvSpPr>
            <p:nvPr/>
          </p:nvSpPr>
          <p:spPr bwMode="auto">
            <a:xfrm>
              <a:off x="5393" y="1637"/>
              <a:ext cx="1" cy="163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19" name="Line 81"/>
            <p:cNvSpPr>
              <a:spLocks noChangeShapeType="1"/>
            </p:cNvSpPr>
            <p:nvPr/>
          </p:nvSpPr>
          <p:spPr bwMode="auto">
            <a:xfrm flipH="1">
              <a:off x="942" y="2179"/>
              <a:ext cx="445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20" name="Freeform 82"/>
            <p:cNvSpPr>
              <a:spLocks/>
            </p:cNvSpPr>
            <p:nvPr/>
          </p:nvSpPr>
          <p:spPr bwMode="auto">
            <a:xfrm>
              <a:off x="898" y="2144"/>
              <a:ext cx="67" cy="70"/>
            </a:xfrm>
            <a:custGeom>
              <a:avLst/>
              <a:gdLst>
                <a:gd name="T0" fmla="*/ 67 w 67"/>
                <a:gd name="T1" fmla="*/ 0 h 70"/>
                <a:gd name="T2" fmla="*/ 0 w 67"/>
                <a:gd name="T3" fmla="*/ 35 h 70"/>
                <a:gd name="T4" fmla="*/ 67 w 67"/>
                <a:gd name="T5" fmla="*/ 70 h 70"/>
                <a:gd name="T6" fmla="*/ 46 w 67"/>
                <a:gd name="T7" fmla="*/ 35 h 70"/>
                <a:gd name="T8" fmla="*/ 67 w 67"/>
                <a:gd name="T9" fmla="*/ 0 h 70"/>
              </a:gdLst>
              <a:ahLst/>
              <a:cxnLst>
                <a:cxn ang="0">
                  <a:pos x="T0" y="T1"/>
                </a:cxn>
                <a:cxn ang="0">
                  <a:pos x="T2" y="T3"/>
                </a:cxn>
                <a:cxn ang="0">
                  <a:pos x="T4" y="T5"/>
                </a:cxn>
                <a:cxn ang="0">
                  <a:pos x="T6" y="T7"/>
                </a:cxn>
                <a:cxn ang="0">
                  <a:pos x="T8" y="T9"/>
                </a:cxn>
              </a:cxnLst>
              <a:rect l="0" t="0" r="r" b="b"/>
              <a:pathLst>
                <a:path w="67" h="70">
                  <a:moveTo>
                    <a:pt x="67" y="0"/>
                  </a:moveTo>
                  <a:lnTo>
                    <a:pt x="0" y="35"/>
                  </a:lnTo>
                  <a:lnTo>
                    <a:pt x="67" y="70"/>
                  </a:lnTo>
                  <a:lnTo>
                    <a:pt x="46" y="35"/>
                  </a:lnTo>
                  <a:lnTo>
                    <a:pt x="67" y="0"/>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sp>
          <p:nvSpPr>
            <p:cNvPr id="21" name="Rectangle 83"/>
            <p:cNvSpPr>
              <a:spLocks noChangeArrowheads="1"/>
            </p:cNvSpPr>
            <p:nvPr/>
          </p:nvSpPr>
          <p:spPr bwMode="auto">
            <a:xfrm>
              <a:off x="418" y="1257"/>
              <a:ext cx="97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r>
                <a:rPr lang="en-US" altLang="zh-CN" sz="1400" b="1">
                  <a:solidFill>
                    <a:srgbClr val="FF3300"/>
                  </a:solidFill>
                  <a:latin typeface="Arial" pitchFamily="34" charset="0"/>
                  <a:cs typeface="Arial" pitchFamily="34" charset="0"/>
                </a:rPr>
                <a:t>Admit</a:t>
              </a:r>
            </a:p>
          </p:txBody>
        </p:sp>
        <p:sp>
          <p:nvSpPr>
            <p:cNvPr id="22" name="Rectangle 84"/>
            <p:cNvSpPr>
              <a:spLocks noChangeArrowheads="1"/>
            </p:cNvSpPr>
            <p:nvPr/>
          </p:nvSpPr>
          <p:spPr bwMode="auto">
            <a:xfrm>
              <a:off x="1771" y="960"/>
              <a:ext cx="89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339933"/>
                  </a:solidFill>
                  <a:latin typeface="Arial" pitchFamily="34" charset="0"/>
                  <a:cs typeface="Arial" pitchFamily="34" charset="0"/>
                </a:rPr>
                <a:t>Ready Queue</a:t>
              </a:r>
            </a:p>
          </p:txBody>
        </p:sp>
        <p:sp>
          <p:nvSpPr>
            <p:cNvPr id="23" name="Rectangle 85"/>
            <p:cNvSpPr>
              <a:spLocks noChangeArrowheads="1"/>
            </p:cNvSpPr>
            <p:nvPr/>
          </p:nvSpPr>
          <p:spPr bwMode="auto">
            <a:xfrm>
              <a:off x="3268" y="1209"/>
              <a:ext cx="5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Dispatch</a:t>
              </a:r>
            </a:p>
          </p:txBody>
        </p:sp>
        <p:sp>
          <p:nvSpPr>
            <p:cNvPr id="24" name="Rectangle 86"/>
            <p:cNvSpPr>
              <a:spLocks noChangeArrowheads="1"/>
            </p:cNvSpPr>
            <p:nvPr/>
          </p:nvSpPr>
          <p:spPr bwMode="auto">
            <a:xfrm>
              <a:off x="3123" y="1956"/>
              <a:ext cx="5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Time-out</a:t>
              </a:r>
            </a:p>
          </p:txBody>
        </p:sp>
        <p:sp>
          <p:nvSpPr>
            <p:cNvPr id="25" name="Rectangle 87"/>
            <p:cNvSpPr>
              <a:spLocks noChangeArrowheads="1"/>
            </p:cNvSpPr>
            <p:nvPr/>
          </p:nvSpPr>
          <p:spPr bwMode="auto">
            <a:xfrm>
              <a:off x="5006" y="1159"/>
              <a:ext cx="52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Release</a:t>
              </a:r>
            </a:p>
          </p:txBody>
        </p:sp>
        <p:grpSp>
          <p:nvGrpSpPr>
            <p:cNvPr id="26" name="Group 88"/>
            <p:cNvGrpSpPr>
              <a:grpSpLocks/>
            </p:cNvGrpSpPr>
            <p:nvPr/>
          </p:nvGrpSpPr>
          <p:grpSpPr bwMode="auto">
            <a:xfrm>
              <a:off x="4136" y="1077"/>
              <a:ext cx="875" cy="703"/>
              <a:chOff x="4136" y="998"/>
              <a:chExt cx="875" cy="703"/>
            </a:xfrm>
          </p:grpSpPr>
          <p:sp>
            <p:nvSpPr>
              <p:cNvPr id="65" name="Freeform 89"/>
              <p:cNvSpPr>
                <a:spLocks/>
              </p:cNvSpPr>
              <p:nvPr/>
            </p:nvSpPr>
            <p:spPr bwMode="auto">
              <a:xfrm>
                <a:off x="4908" y="998"/>
                <a:ext cx="103" cy="703"/>
              </a:xfrm>
              <a:custGeom>
                <a:avLst/>
                <a:gdLst>
                  <a:gd name="T0" fmla="*/ 0 w 103"/>
                  <a:gd name="T1" fmla="*/ 703 h 703"/>
                  <a:gd name="T2" fmla="*/ 0 w 103"/>
                  <a:gd name="T3" fmla="*/ 106 h 703"/>
                  <a:gd name="T4" fmla="*/ 103 w 103"/>
                  <a:gd name="T5" fmla="*/ 0 h 703"/>
                  <a:gd name="T6" fmla="*/ 103 w 103"/>
                  <a:gd name="T7" fmla="*/ 597 h 703"/>
                  <a:gd name="T8" fmla="*/ 0 w 103"/>
                  <a:gd name="T9" fmla="*/ 703 h 703"/>
                </a:gdLst>
                <a:ahLst/>
                <a:cxnLst>
                  <a:cxn ang="0">
                    <a:pos x="T0" y="T1"/>
                  </a:cxn>
                  <a:cxn ang="0">
                    <a:pos x="T2" y="T3"/>
                  </a:cxn>
                  <a:cxn ang="0">
                    <a:pos x="T4" y="T5"/>
                  </a:cxn>
                  <a:cxn ang="0">
                    <a:pos x="T6" y="T7"/>
                  </a:cxn>
                  <a:cxn ang="0">
                    <a:pos x="T8" y="T9"/>
                  </a:cxn>
                </a:cxnLst>
                <a:rect l="0" t="0" r="r" b="b"/>
                <a:pathLst>
                  <a:path w="103" h="703">
                    <a:moveTo>
                      <a:pt x="0" y="703"/>
                    </a:moveTo>
                    <a:lnTo>
                      <a:pt x="0" y="106"/>
                    </a:lnTo>
                    <a:lnTo>
                      <a:pt x="103" y="0"/>
                    </a:lnTo>
                    <a:lnTo>
                      <a:pt x="103" y="597"/>
                    </a:lnTo>
                    <a:lnTo>
                      <a:pt x="0" y="703"/>
                    </a:lnTo>
                    <a:close/>
                  </a:path>
                </a:pathLst>
              </a:custGeom>
              <a:solidFill>
                <a:srgbClr val="E0E0E0"/>
              </a:solidFill>
              <a:ln>
                <a:noFill/>
              </a:ln>
              <a:extLst>
                <a:ext uri="{91240B29-F687-4F45-9708-019B960494DF}">
                  <a14:hiddenLine xmlns:a14="http://schemas.microsoft.com/office/drawing/2010/main" w="28575" cmpd="sng">
                    <a:solidFill>
                      <a:srgbClr val="000000"/>
                    </a:solidFill>
                    <a:round/>
                    <a:headEnd/>
                    <a:tailEnd/>
                  </a14:hiddenLine>
                </a:ext>
              </a:extLst>
            </p:spPr>
            <p:txBody>
              <a:bodyPr/>
              <a:lstStyle/>
              <a:p>
                <a:endParaRPr lang="zh-CN" altLang="en-US" sz="1400">
                  <a:latin typeface="Arial" pitchFamily="34" charset="0"/>
                  <a:cs typeface="Arial" pitchFamily="34" charset="0"/>
                </a:endParaRPr>
              </a:p>
            </p:txBody>
          </p:sp>
          <p:sp>
            <p:nvSpPr>
              <p:cNvPr id="66" name="Freeform 90"/>
              <p:cNvSpPr>
                <a:spLocks/>
              </p:cNvSpPr>
              <p:nvPr/>
            </p:nvSpPr>
            <p:spPr bwMode="auto">
              <a:xfrm>
                <a:off x="4136" y="998"/>
                <a:ext cx="875" cy="106"/>
              </a:xfrm>
              <a:custGeom>
                <a:avLst/>
                <a:gdLst>
                  <a:gd name="T0" fmla="*/ 772 w 875"/>
                  <a:gd name="T1" fmla="*/ 106 h 106"/>
                  <a:gd name="T2" fmla="*/ 0 w 875"/>
                  <a:gd name="T3" fmla="*/ 106 h 106"/>
                  <a:gd name="T4" fmla="*/ 102 w 875"/>
                  <a:gd name="T5" fmla="*/ 0 h 106"/>
                  <a:gd name="T6" fmla="*/ 875 w 875"/>
                  <a:gd name="T7" fmla="*/ 0 h 106"/>
                  <a:gd name="T8" fmla="*/ 772 w 875"/>
                  <a:gd name="T9" fmla="*/ 106 h 106"/>
                </a:gdLst>
                <a:ahLst/>
                <a:cxnLst>
                  <a:cxn ang="0">
                    <a:pos x="T0" y="T1"/>
                  </a:cxn>
                  <a:cxn ang="0">
                    <a:pos x="T2" y="T3"/>
                  </a:cxn>
                  <a:cxn ang="0">
                    <a:pos x="T4" y="T5"/>
                  </a:cxn>
                  <a:cxn ang="0">
                    <a:pos x="T6" y="T7"/>
                  </a:cxn>
                  <a:cxn ang="0">
                    <a:pos x="T8" y="T9"/>
                  </a:cxn>
                </a:cxnLst>
                <a:rect l="0" t="0" r="r" b="b"/>
                <a:pathLst>
                  <a:path w="875" h="106">
                    <a:moveTo>
                      <a:pt x="772" y="106"/>
                    </a:moveTo>
                    <a:lnTo>
                      <a:pt x="0" y="106"/>
                    </a:lnTo>
                    <a:lnTo>
                      <a:pt x="102" y="0"/>
                    </a:lnTo>
                    <a:lnTo>
                      <a:pt x="875" y="0"/>
                    </a:lnTo>
                    <a:lnTo>
                      <a:pt x="772" y="106"/>
                    </a:lnTo>
                    <a:close/>
                  </a:path>
                </a:pathLst>
              </a:custGeom>
              <a:solidFill>
                <a:srgbClr val="979797"/>
              </a:solidFill>
              <a:ln>
                <a:noFill/>
              </a:ln>
              <a:extLst>
                <a:ext uri="{91240B29-F687-4F45-9708-019B960494DF}">
                  <a14:hiddenLine xmlns:a14="http://schemas.microsoft.com/office/drawing/2010/main" w="28575" cmpd="sng">
                    <a:solidFill>
                      <a:srgbClr val="000000"/>
                    </a:solidFill>
                    <a:round/>
                    <a:headEnd/>
                    <a:tailEnd/>
                  </a14:hiddenLine>
                </a:ext>
              </a:extLst>
            </p:spPr>
            <p:txBody>
              <a:bodyPr/>
              <a:lstStyle/>
              <a:p>
                <a:endParaRPr lang="zh-CN" altLang="en-US" sz="1400">
                  <a:latin typeface="Arial" pitchFamily="34" charset="0"/>
                  <a:cs typeface="Arial" pitchFamily="34" charset="0"/>
                </a:endParaRPr>
              </a:p>
            </p:txBody>
          </p:sp>
          <p:sp>
            <p:nvSpPr>
              <p:cNvPr id="67" name="Rectangle 91"/>
              <p:cNvSpPr>
                <a:spLocks noChangeArrowheads="1"/>
              </p:cNvSpPr>
              <p:nvPr/>
            </p:nvSpPr>
            <p:spPr bwMode="auto">
              <a:xfrm>
                <a:off x="4136" y="1104"/>
                <a:ext cx="772" cy="597"/>
              </a:xfrm>
              <a:prstGeom prst="rect">
                <a:avLst/>
              </a:prstGeom>
              <a:solidFill>
                <a:srgbClr val="C3C3C3"/>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endParaRPr lang="zh-CN" altLang="en-US" sz="1400">
                  <a:latin typeface="Arial" pitchFamily="34" charset="0"/>
                  <a:cs typeface="Arial" pitchFamily="34" charset="0"/>
                </a:endParaRPr>
              </a:p>
            </p:txBody>
          </p:sp>
        </p:grpSp>
        <p:sp>
          <p:nvSpPr>
            <p:cNvPr id="27" name="Freeform 92"/>
            <p:cNvSpPr>
              <a:spLocks/>
            </p:cNvSpPr>
            <p:nvPr/>
          </p:nvSpPr>
          <p:spPr bwMode="auto">
            <a:xfrm>
              <a:off x="4065" y="1448"/>
              <a:ext cx="68" cy="69"/>
            </a:xfrm>
            <a:custGeom>
              <a:avLst/>
              <a:gdLst>
                <a:gd name="T0" fmla="*/ 0 w 68"/>
                <a:gd name="T1" fmla="*/ 69 h 69"/>
                <a:gd name="T2" fmla="*/ 68 w 68"/>
                <a:gd name="T3" fmla="*/ 34 h 69"/>
                <a:gd name="T4" fmla="*/ 0 w 68"/>
                <a:gd name="T5" fmla="*/ 0 h 69"/>
                <a:gd name="T6" fmla="*/ 22 w 68"/>
                <a:gd name="T7" fmla="*/ 34 h 69"/>
                <a:gd name="T8" fmla="*/ 0 w 68"/>
                <a:gd name="T9" fmla="*/ 69 h 69"/>
              </a:gdLst>
              <a:ahLst/>
              <a:cxnLst>
                <a:cxn ang="0">
                  <a:pos x="T0" y="T1"/>
                </a:cxn>
                <a:cxn ang="0">
                  <a:pos x="T2" y="T3"/>
                </a:cxn>
                <a:cxn ang="0">
                  <a:pos x="T4" y="T5"/>
                </a:cxn>
                <a:cxn ang="0">
                  <a:pos x="T6" y="T7"/>
                </a:cxn>
                <a:cxn ang="0">
                  <a:pos x="T8" y="T9"/>
                </a:cxn>
              </a:cxnLst>
              <a:rect l="0" t="0" r="r" b="b"/>
              <a:pathLst>
                <a:path w="68" h="69">
                  <a:moveTo>
                    <a:pt x="0" y="69"/>
                  </a:moveTo>
                  <a:lnTo>
                    <a:pt x="68" y="34"/>
                  </a:lnTo>
                  <a:lnTo>
                    <a:pt x="0" y="0"/>
                  </a:lnTo>
                  <a:lnTo>
                    <a:pt x="22" y="34"/>
                  </a:lnTo>
                  <a:lnTo>
                    <a:pt x="0" y="69"/>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sp>
          <p:nvSpPr>
            <p:cNvPr id="28" name="Rectangle 93"/>
            <p:cNvSpPr>
              <a:spLocks noChangeArrowheads="1"/>
            </p:cNvSpPr>
            <p:nvPr/>
          </p:nvSpPr>
          <p:spPr bwMode="auto">
            <a:xfrm>
              <a:off x="4128" y="1358"/>
              <a:ext cx="68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Processor</a:t>
              </a:r>
            </a:p>
          </p:txBody>
        </p:sp>
        <p:grpSp>
          <p:nvGrpSpPr>
            <p:cNvPr id="29" name="Group 94"/>
            <p:cNvGrpSpPr>
              <a:grpSpLocks/>
            </p:cNvGrpSpPr>
            <p:nvPr/>
          </p:nvGrpSpPr>
          <p:grpSpPr bwMode="auto">
            <a:xfrm>
              <a:off x="1577" y="2528"/>
              <a:ext cx="1493" cy="449"/>
              <a:chOff x="1577" y="2449"/>
              <a:chExt cx="1493" cy="449"/>
            </a:xfrm>
          </p:grpSpPr>
          <p:sp>
            <p:nvSpPr>
              <p:cNvPr id="56" name="Line 95"/>
              <p:cNvSpPr>
                <a:spLocks noChangeShapeType="1"/>
              </p:cNvSpPr>
              <p:nvPr/>
            </p:nvSpPr>
            <p:spPr bwMode="auto">
              <a:xfrm>
                <a:off x="1582" y="2449"/>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7" name="Line 96"/>
              <p:cNvSpPr>
                <a:spLocks noChangeShapeType="1"/>
              </p:cNvSpPr>
              <p:nvPr/>
            </p:nvSpPr>
            <p:spPr bwMode="auto">
              <a:xfrm>
                <a:off x="1577"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8" name="Line 97"/>
              <p:cNvSpPr>
                <a:spLocks noChangeShapeType="1"/>
              </p:cNvSpPr>
              <p:nvPr/>
            </p:nvSpPr>
            <p:spPr bwMode="auto">
              <a:xfrm>
                <a:off x="1582" y="2897"/>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9" name="Line 98"/>
              <p:cNvSpPr>
                <a:spLocks noChangeShapeType="1"/>
              </p:cNvSpPr>
              <p:nvPr/>
            </p:nvSpPr>
            <p:spPr bwMode="auto">
              <a:xfrm>
                <a:off x="1770"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60" name="Line 99"/>
              <p:cNvSpPr>
                <a:spLocks noChangeShapeType="1"/>
              </p:cNvSpPr>
              <p:nvPr/>
            </p:nvSpPr>
            <p:spPr bwMode="auto">
              <a:xfrm>
                <a:off x="1964"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61" name="Line 100"/>
              <p:cNvSpPr>
                <a:spLocks noChangeShapeType="1"/>
              </p:cNvSpPr>
              <p:nvPr/>
            </p:nvSpPr>
            <p:spPr bwMode="auto">
              <a:xfrm>
                <a:off x="2157"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62" name="Line 101"/>
              <p:cNvSpPr>
                <a:spLocks noChangeShapeType="1"/>
              </p:cNvSpPr>
              <p:nvPr/>
            </p:nvSpPr>
            <p:spPr bwMode="auto">
              <a:xfrm>
                <a:off x="2350"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63" name="Line 102"/>
              <p:cNvSpPr>
                <a:spLocks noChangeShapeType="1"/>
              </p:cNvSpPr>
              <p:nvPr/>
            </p:nvSpPr>
            <p:spPr bwMode="auto">
              <a:xfrm>
                <a:off x="2543"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64" name="Line 103"/>
              <p:cNvSpPr>
                <a:spLocks noChangeShapeType="1"/>
              </p:cNvSpPr>
              <p:nvPr/>
            </p:nvSpPr>
            <p:spPr bwMode="auto">
              <a:xfrm>
                <a:off x="2736"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grpSp>
        <p:sp>
          <p:nvSpPr>
            <p:cNvPr id="30" name="Line 104"/>
            <p:cNvSpPr>
              <a:spLocks noChangeShapeType="1"/>
            </p:cNvSpPr>
            <p:nvPr/>
          </p:nvSpPr>
          <p:spPr bwMode="auto">
            <a:xfrm flipH="1">
              <a:off x="898" y="2727"/>
              <a:ext cx="68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31" name="Line 105"/>
            <p:cNvSpPr>
              <a:spLocks noChangeShapeType="1"/>
            </p:cNvSpPr>
            <p:nvPr/>
          </p:nvSpPr>
          <p:spPr bwMode="auto">
            <a:xfrm flipH="1">
              <a:off x="3357" y="2727"/>
              <a:ext cx="20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32" name="Freeform 106"/>
            <p:cNvSpPr>
              <a:spLocks/>
            </p:cNvSpPr>
            <p:nvPr/>
          </p:nvSpPr>
          <p:spPr bwMode="auto">
            <a:xfrm>
              <a:off x="3313" y="2692"/>
              <a:ext cx="67" cy="69"/>
            </a:xfrm>
            <a:custGeom>
              <a:avLst/>
              <a:gdLst>
                <a:gd name="T0" fmla="*/ 67 w 67"/>
                <a:gd name="T1" fmla="*/ 0 h 69"/>
                <a:gd name="T2" fmla="*/ 0 w 67"/>
                <a:gd name="T3" fmla="*/ 35 h 69"/>
                <a:gd name="T4" fmla="*/ 67 w 67"/>
                <a:gd name="T5" fmla="*/ 69 h 69"/>
                <a:gd name="T6" fmla="*/ 46 w 67"/>
                <a:gd name="T7" fmla="*/ 35 h 69"/>
                <a:gd name="T8" fmla="*/ 67 w 67"/>
                <a:gd name="T9" fmla="*/ 0 h 69"/>
              </a:gdLst>
              <a:ahLst/>
              <a:cxnLst>
                <a:cxn ang="0">
                  <a:pos x="T0" y="T1"/>
                </a:cxn>
                <a:cxn ang="0">
                  <a:pos x="T2" y="T3"/>
                </a:cxn>
                <a:cxn ang="0">
                  <a:pos x="T4" y="T5"/>
                </a:cxn>
                <a:cxn ang="0">
                  <a:pos x="T6" y="T7"/>
                </a:cxn>
                <a:cxn ang="0">
                  <a:pos x="T8" y="T9"/>
                </a:cxn>
              </a:cxnLst>
              <a:rect l="0" t="0" r="r" b="b"/>
              <a:pathLst>
                <a:path w="67" h="69">
                  <a:moveTo>
                    <a:pt x="67" y="0"/>
                  </a:moveTo>
                  <a:lnTo>
                    <a:pt x="0" y="35"/>
                  </a:lnTo>
                  <a:lnTo>
                    <a:pt x="67" y="69"/>
                  </a:lnTo>
                  <a:lnTo>
                    <a:pt x="46" y="35"/>
                  </a:lnTo>
                  <a:lnTo>
                    <a:pt x="67" y="0"/>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sp>
          <p:nvSpPr>
            <p:cNvPr id="33" name="Rectangle 107"/>
            <p:cNvSpPr>
              <a:spLocks noChangeArrowheads="1"/>
            </p:cNvSpPr>
            <p:nvPr/>
          </p:nvSpPr>
          <p:spPr bwMode="auto">
            <a:xfrm>
              <a:off x="3695" y="2480"/>
              <a:ext cx="86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Event  1 Wait</a:t>
              </a:r>
            </a:p>
          </p:txBody>
        </p:sp>
        <p:sp>
          <p:nvSpPr>
            <p:cNvPr id="34" name="Rectangle 108"/>
            <p:cNvSpPr>
              <a:spLocks noChangeArrowheads="1"/>
            </p:cNvSpPr>
            <p:nvPr/>
          </p:nvSpPr>
          <p:spPr bwMode="auto">
            <a:xfrm>
              <a:off x="1722" y="3102"/>
              <a:ext cx="96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dirty="0">
                  <a:solidFill>
                    <a:srgbClr val="0000FF"/>
                  </a:solidFill>
                  <a:latin typeface="Arial" pitchFamily="34" charset="0"/>
                  <a:cs typeface="Arial" pitchFamily="34" charset="0"/>
                </a:rPr>
                <a:t>Event 1 Queue</a:t>
              </a:r>
            </a:p>
          </p:txBody>
        </p:sp>
        <p:sp>
          <p:nvSpPr>
            <p:cNvPr id="35" name="Rectangle 109"/>
            <p:cNvSpPr>
              <a:spLocks noChangeArrowheads="1"/>
            </p:cNvSpPr>
            <p:nvPr/>
          </p:nvSpPr>
          <p:spPr bwMode="auto">
            <a:xfrm>
              <a:off x="273" y="2603"/>
              <a:ext cx="49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Event 1</a:t>
              </a:r>
            </a:p>
          </p:txBody>
        </p:sp>
        <p:sp>
          <p:nvSpPr>
            <p:cNvPr id="36" name="Rectangle 110"/>
            <p:cNvSpPr>
              <a:spLocks noChangeArrowheads="1"/>
            </p:cNvSpPr>
            <p:nvPr/>
          </p:nvSpPr>
          <p:spPr bwMode="auto">
            <a:xfrm>
              <a:off x="273" y="2783"/>
              <a:ext cx="48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Occurs</a:t>
              </a:r>
            </a:p>
          </p:txBody>
        </p:sp>
        <p:grpSp>
          <p:nvGrpSpPr>
            <p:cNvPr id="37" name="Group 111"/>
            <p:cNvGrpSpPr>
              <a:grpSpLocks/>
            </p:cNvGrpSpPr>
            <p:nvPr/>
          </p:nvGrpSpPr>
          <p:grpSpPr bwMode="auto">
            <a:xfrm>
              <a:off x="1577" y="3474"/>
              <a:ext cx="1493" cy="450"/>
              <a:chOff x="1577" y="3395"/>
              <a:chExt cx="1493" cy="450"/>
            </a:xfrm>
          </p:grpSpPr>
          <p:sp>
            <p:nvSpPr>
              <p:cNvPr id="47" name="Line 112"/>
              <p:cNvSpPr>
                <a:spLocks noChangeShapeType="1"/>
              </p:cNvSpPr>
              <p:nvPr/>
            </p:nvSpPr>
            <p:spPr bwMode="auto">
              <a:xfrm>
                <a:off x="1582" y="3395"/>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48" name="Line 113"/>
              <p:cNvSpPr>
                <a:spLocks noChangeShapeType="1"/>
              </p:cNvSpPr>
              <p:nvPr/>
            </p:nvSpPr>
            <p:spPr bwMode="auto">
              <a:xfrm>
                <a:off x="1577"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49" name="Line 114"/>
              <p:cNvSpPr>
                <a:spLocks noChangeShapeType="1"/>
              </p:cNvSpPr>
              <p:nvPr/>
            </p:nvSpPr>
            <p:spPr bwMode="auto">
              <a:xfrm>
                <a:off x="1582" y="3844"/>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0" name="Line 115"/>
              <p:cNvSpPr>
                <a:spLocks noChangeShapeType="1"/>
              </p:cNvSpPr>
              <p:nvPr/>
            </p:nvSpPr>
            <p:spPr bwMode="auto">
              <a:xfrm>
                <a:off x="1770"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1" name="Line 116"/>
              <p:cNvSpPr>
                <a:spLocks noChangeShapeType="1"/>
              </p:cNvSpPr>
              <p:nvPr/>
            </p:nvSpPr>
            <p:spPr bwMode="auto">
              <a:xfrm>
                <a:off x="1964"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2" name="Line 117"/>
              <p:cNvSpPr>
                <a:spLocks noChangeShapeType="1"/>
              </p:cNvSpPr>
              <p:nvPr/>
            </p:nvSpPr>
            <p:spPr bwMode="auto">
              <a:xfrm>
                <a:off x="2157"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3" name="Line 118"/>
              <p:cNvSpPr>
                <a:spLocks noChangeShapeType="1"/>
              </p:cNvSpPr>
              <p:nvPr/>
            </p:nvSpPr>
            <p:spPr bwMode="auto">
              <a:xfrm>
                <a:off x="2350"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4" name="Line 119"/>
              <p:cNvSpPr>
                <a:spLocks noChangeShapeType="1"/>
              </p:cNvSpPr>
              <p:nvPr/>
            </p:nvSpPr>
            <p:spPr bwMode="auto">
              <a:xfrm>
                <a:off x="2543"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55" name="Line 120"/>
              <p:cNvSpPr>
                <a:spLocks noChangeShapeType="1"/>
              </p:cNvSpPr>
              <p:nvPr/>
            </p:nvSpPr>
            <p:spPr bwMode="auto">
              <a:xfrm>
                <a:off x="2736"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grpSp>
        <p:sp>
          <p:nvSpPr>
            <p:cNvPr id="38" name="Line 121"/>
            <p:cNvSpPr>
              <a:spLocks noChangeShapeType="1"/>
            </p:cNvSpPr>
            <p:nvPr/>
          </p:nvSpPr>
          <p:spPr bwMode="auto">
            <a:xfrm flipH="1">
              <a:off x="898" y="3674"/>
              <a:ext cx="68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39" name="Line 122"/>
            <p:cNvSpPr>
              <a:spLocks noChangeShapeType="1"/>
            </p:cNvSpPr>
            <p:nvPr/>
          </p:nvSpPr>
          <p:spPr bwMode="auto">
            <a:xfrm flipH="1">
              <a:off x="3357" y="3674"/>
              <a:ext cx="20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40" name="Freeform 123"/>
            <p:cNvSpPr>
              <a:spLocks/>
            </p:cNvSpPr>
            <p:nvPr/>
          </p:nvSpPr>
          <p:spPr bwMode="auto">
            <a:xfrm>
              <a:off x="3313" y="3638"/>
              <a:ext cx="67" cy="70"/>
            </a:xfrm>
            <a:custGeom>
              <a:avLst/>
              <a:gdLst>
                <a:gd name="T0" fmla="*/ 67 w 67"/>
                <a:gd name="T1" fmla="*/ 0 h 70"/>
                <a:gd name="T2" fmla="*/ 0 w 67"/>
                <a:gd name="T3" fmla="*/ 36 h 70"/>
                <a:gd name="T4" fmla="*/ 67 w 67"/>
                <a:gd name="T5" fmla="*/ 70 h 70"/>
                <a:gd name="T6" fmla="*/ 46 w 67"/>
                <a:gd name="T7" fmla="*/ 36 h 70"/>
                <a:gd name="T8" fmla="*/ 67 w 67"/>
                <a:gd name="T9" fmla="*/ 0 h 70"/>
              </a:gdLst>
              <a:ahLst/>
              <a:cxnLst>
                <a:cxn ang="0">
                  <a:pos x="T0" y="T1"/>
                </a:cxn>
                <a:cxn ang="0">
                  <a:pos x="T2" y="T3"/>
                </a:cxn>
                <a:cxn ang="0">
                  <a:pos x="T4" y="T5"/>
                </a:cxn>
                <a:cxn ang="0">
                  <a:pos x="T6" y="T7"/>
                </a:cxn>
                <a:cxn ang="0">
                  <a:pos x="T8" y="T9"/>
                </a:cxn>
              </a:cxnLst>
              <a:rect l="0" t="0" r="r" b="b"/>
              <a:pathLst>
                <a:path w="67" h="70">
                  <a:moveTo>
                    <a:pt x="67" y="0"/>
                  </a:moveTo>
                  <a:lnTo>
                    <a:pt x="0" y="36"/>
                  </a:lnTo>
                  <a:lnTo>
                    <a:pt x="67" y="70"/>
                  </a:lnTo>
                  <a:lnTo>
                    <a:pt x="46" y="36"/>
                  </a:lnTo>
                  <a:lnTo>
                    <a:pt x="67" y="0"/>
                  </a:lnTo>
                  <a:close/>
                </a:path>
              </a:pathLst>
            </a:custGeom>
            <a:solidFill>
              <a:srgbClr val="000000"/>
            </a:solidFill>
            <a:ln w="28575" cmpd="sng">
              <a:solidFill>
                <a:srgbClr val="000000"/>
              </a:solidFill>
              <a:round/>
              <a:headEnd/>
              <a:tailEnd/>
            </a:ln>
          </p:spPr>
          <p:txBody>
            <a:bodyPr/>
            <a:lstStyle/>
            <a:p>
              <a:endParaRPr lang="zh-CN" altLang="en-US" sz="1400">
                <a:latin typeface="Arial" pitchFamily="34" charset="0"/>
                <a:cs typeface="Arial" pitchFamily="34" charset="0"/>
              </a:endParaRPr>
            </a:p>
          </p:txBody>
        </p:sp>
        <p:sp>
          <p:nvSpPr>
            <p:cNvPr id="41" name="Rectangle 124"/>
            <p:cNvSpPr>
              <a:spLocks noChangeArrowheads="1"/>
            </p:cNvSpPr>
            <p:nvPr/>
          </p:nvSpPr>
          <p:spPr bwMode="auto">
            <a:xfrm>
              <a:off x="3745" y="3391"/>
              <a:ext cx="86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Event  2 Wait</a:t>
              </a:r>
            </a:p>
          </p:txBody>
        </p:sp>
        <p:sp>
          <p:nvSpPr>
            <p:cNvPr id="42" name="Rectangle 125"/>
            <p:cNvSpPr>
              <a:spLocks noChangeArrowheads="1"/>
            </p:cNvSpPr>
            <p:nvPr/>
          </p:nvSpPr>
          <p:spPr bwMode="auto">
            <a:xfrm>
              <a:off x="1722" y="4048"/>
              <a:ext cx="96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dirty="0">
                  <a:solidFill>
                    <a:srgbClr val="0000FF"/>
                  </a:solidFill>
                  <a:latin typeface="Arial" pitchFamily="34" charset="0"/>
                  <a:cs typeface="Arial" pitchFamily="34" charset="0"/>
                </a:rPr>
                <a:t>Event 2 Queue</a:t>
              </a:r>
            </a:p>
          </p:txBody>
        </p:sp>
        <p:sp>
          <p:nvSpPr>
            <p:cNvPr id="43" name="Rectangle 126"/>
            <p:cNvSpPr>
              <a:spLocks noChangeArrowheads="1"/>
            </p:cNvSpPr>
            <p:nvPr/>
          </p:nvSpPr>
          <p:spPr bwMode="auto">
            <a:xfrm>
              <a:off x="273" y="3549"/>
              <a:ext cx="49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Event 2</a:t>
              </a:r>
            </a:p>
          </p:txBody>
        </p:sp>
        <p:sp>
          <p:nvSpPr>
            <p:cNvPr id="44" name="Rectangle 127"/>
            <p:cNvSpPr>
              <a:spLocks noChangeArrowheads="1"/>
            </p:cNvSpPr>
            <p:nvPr/>
          </p:nvSpPr>
          <p:spPr bwMode="auto">
            <a:xfrm>
              <a:off x="273" y="3730"/>
              <a:ext cx="48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CN" sz="1400" b="1">
                  <a:solidFill>
                    <a:srgbClr val="FF3300"/>
                  </a:solidFill>
                  <a:latin typeface="Arial" pitchFamily="34" charset="0"/>
                  <a:cs typeface="Arial" pitchFamily="34" charset="0"/>
                </a:rPr>
                <a:t>Occurs</a:t>
              </a:r>
            </a:p>
          </p:txBody>
        </p:sp>
        <p:sp>
          <p:nvSpPr>
            <p:cNvPr id="45" name="Line 128"/>
            <p:cNvSpPr>
              <a:spLocks noChangeShapeType="1"/>
            </p:cNvSpPr>
            <p:nvPr/>
          </p:nvSpPr>
          <p:spPr bwMode="auto">
            <a:xfrm>
              <a:off x="901" y="3280"/>
              <a:ext cx="1" cy="38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sp>
          <p:nvSpPr>
            <p:cNvPr id="46" name="Line 129"/>
            <p:cNvSpPr>
              <a:spLocks noChangeShapeType="1"/>
            </p:cNvSpPr>
            <p:nvPr/>
          </p:nvSpPr>
          <p:spPr bwMode="auto">
            <a:xfrm>
              <a:off x="5393" y="3280"/>
              <a:ext cx="1" cy="38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Arial" pitchFamily="34" charset="0"/>
                <a:cs typeface="Arial" pitchFamily="34" charset="0"/>
              </a:endParaRPr>
            </a:p>
          </p:txBody>
        </p:sp>
      </p:grpSp>
    </p:spTree>
    <p:extLst>
      <p:ext uri="{BB962C8B-B14F-4D97-AF65-F5344CB8AC3E}">
        <p14:creationId xmlns:p14="http://schemas.microsoft.com/office/powerpoint/2010/main" val="5723351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程序的挂起（</a:t>
            </a:r>
            <a:r>
              <a:rPr lang="en-US" altLang="zh-CN" dirty="0"/>
              <a:t>Suspension</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a:t>为什么需要挂起？</a:t>
            </a:r>
            <a:endParaRPr lang="en-US" altLang="zh-CN" dirty="0"/>
          </a:p>
          <a:p>
            <a:pPr lvl="1"/>
            <a:r>
              <a:rPr lang="zh-CN" altLang="en-US" dirty="0">
                <a:solidFill>
                  <a:srgbClr val="0000FF"/>
                </a:solidFill>
              </a:rPr>
              <a:t>高速</a:t>
            </a:r>
            <a:r>
              <a:rPr lang="en-US" altLang="zh-CN" dirty="0">
                <a:solidFill>
                  <a:srgbClr val="0000FF"/>
                </a:solidFill>
              </a:rPr>
              <a:t>CPU</a:t>
            </a:r>
            <a:r>
              <a:rPr lang="zh-CN" altLang="en-US" dirty="0">
                <a:solidFill>
                  <a:srgbClr val="0000FF"/>
                </a:solidFill>
              </a:rPr>
              <a:t>与慢速</a:t>
            </a:r>
            <a:r>
              <a:rPr lang="en-US" altLang="zh-CN" dirty="0">
                <a:solidFill>
                  <a:srgbClr val="0000FF"/>
                </a:solidFill>
              </a:rPr>
              <a:t>I/O</a:t>
            </a:r>
            <a:r>
              <a:rPr lang="zh-CN" altLang="en-US" dirty="0">
                <a:solidFill>
                  <a:srgbClr val="0000FF"/>
                </a:solidFill>
              </a:rPr>
              <a:t>设备之间的矛盾是根本</a:t>
            </a:r>
            <a:endParaRPr lang="en-US" altLang="zh-CN" dirty="0">
              <a:solidFill>
                <a:srgbClr val="0000FF"/>
              </a:solidFill>
            </a:endParaRPr>
          </a:p>
          <a:p>
            <a:pPr lvl="1"/>
            <a:r>
              <a:rPr lang="zh-CN" altLang="en-US" dirty="0"/>
              <a:t>为提高</a:t>
            </a:r>
            <a:r>
              <a:rPr lang="en-US" altLang="zh-CN" dirty="0"/>
              <a:t>CPU</a:t>
            </a:r>
            <a:r>
              <a:rPr lang="zh-CN" altLang="en-US" dirty="0"/>
              <a:t>的使用率，必须增加系统中进程的个数</a:t>
            </a:r>
            <a:endParaRPr lang="en-US" altLang="zh-CN" dirty="0"/>
          </a:p>
          <a:p>
            <a:pPr lvl="1"/>
            <a:r>
              <a:rPr lang="zh-CN" altLang="en-US" dirty="0"/>
              <a:t>而</a:t>
            </a:r>
            <a:r>
              <a:rPr lang="zh-CN" altLang="en-US" dirty="0">
                <a:solidFill>
                  <a:srgbClr val="FF0000"/>
                </a:solidFill>
              </a:rPr>
              <a:t>内存容量有限</a:t>
            </a:r>
            <a:r>
              <a:rPr lang="zh-CN" altLang="en-US" dirty="0"/>
              <a:t>，故而需要把一些进程从内存驱逐到外存</a:t>
            </a:r>
            <a:endParaRPr lang="en-US" altLang="zh-CN" dirty="0"/>
          </a:p>
          <a:p>
            <a:pPr lvl="1"/>
            <a:r>
              <a:rPr lang="zh-CN" altLang="en-US" dirty="0"/>
              <a:t>这一“驱逐”过程叫做挂起</a:t>
            </a:r>
            <a:endParaRPr lang="en-US" altLang="zh-CN" dirty="0"/>
          </a:p>
          <a:p>
            <a:endParaRPr lang="en-US" altLang="zh-CN" dirty="0"/>
          </a:p>
          <a:p>
            <a:r>
              <a:rPr lang="zh-CN" altLang="en-US" dirty="0"/>
              <a:t>挂起对系统整体性能的影响？</a:t>
            </a:r>
            <a:endParaRPr lang="en-US" altLang="zh-CN" dirty="0"/>
          </a:p>
          <a:p>
            <a:pPr lvl="1"/>
            <a:r>
              <a:rPr lang="zh-CN" altLang="en-US" dirty="0"/>
              <a:t>表面上看，挂起过程引入额外开销，性能与</a:t>
            </a:r>
            <a:r>
              <a:rPr lang="en-US" altLang="zh-CN" dirty="0"/>
              <a:t>I/O</a:t>
            </a:r>
            <a:r>
              <a:rPr lang="zh-CN" altLang="en-US" dirty="0"/>
              <a:t>速度相关，只能使情况更糟</a:t>
            </a:r>
            <a:endParaRPr lang="en-US" altLang="zh-CN" dirty="0"/>
          </a:p>
          <a:p>
            <a:pPr lvl="1"/>
            <a:r>
              <a:rPr lang="zh-CN" altLang="en-US" dirty="0"/>
              <a:t>实际上，由于通常挂起到高速磁盘设备，因而</a:t>
            </a:r>
            <a:r>
              <a:rPr lang="zh-CN" altLang="en-US" dirty="0">
                <a:solidFill>
                  <a:srgbClr val="FF0000"/>
                </a:solidFill>
              </a:rPr>
              <a:t>如果决策合理</a:t>
            </a:r>
            <a:r>
              <a:rPr lang="zh-CN" altLang="en-US" dirty="0"/>
              <a:t>，在实际应用</a:t>
            </a:r>
            <a:r>
              <a:rPr lang="zh-CN" altLang="en-US" dirty="0" smtClean="0"/>
              <a:t>中可以</a:t>
            </a:r>
            <a:r>
              <a:rPr lang="zh-CN" altLang="en-US" dirty="0">
                <a:solidFill>
                  <a:srgbClr val="FF0000"/>
                </a:solidFill>
              </a:rPr>
              <a:t>提高系统的平均</a:t>
            </a:r>
            <a:r>
              <a:rPr lang="zh-CN" altLang="en-US" dirty="0" smtClean="0">
                <a:solidFill>
                  <a:srgbClr val="FF0000"/>
                </a:solidFill>
              </a:rPr>
              <a:t>性能</a:t>
            </a:r>
            <a:endParaRPr lang="zh-CN" altLang="en-US" dirty="0"/>
          </a:p>
        </p:txBody>
      </p:sp>
      <p:sp>
        <p:nvSpPr>
          <p:cNvPr id="4" name="日期占位符 3"/>
          <p:cNvSpPr>
            <a:spLocks noGrp="1"/>
          </p:cNvSpPr>
          <p:nvPr>
            <p:ph type="dt" sz="half" idx="10"/>
          </p:nvPr>
        </p:nvSpPr>
        <p:spPr/>
        <p:txBody>
          <a:bodyPr/>
          <a:lstStyle/>
          <a:p>
            <a:fld id="{A47AF786-F154-4289-8B95-8B7D7B7FA6A4}"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55</a:t>
            </a:fld>
            <a:endParaRPr lang="zh-CN" altLang="en-US"/>
          </a:p>
        </p:txBody>
      </p:sp>
    </p:spTree>
    <p:extLst>
      <p:ext uri="{BB962C8B-B14F-4D97-AF65-F5344CB8AC3E}">
        <p14:creationId xmlns:p14="http://schemas.microsoft.com/office/powerpoint/2010/main" val="11952949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七状态模型</a:t>
            </a:r>
            <a:endParaRPr lang="zh-CN" altLang="en-US" dirty="0"/>
          </a:p>
        </p:txBody>
      </p:sp>
      <p:sp>
        <p:nvSpPr>
          <p:cNvPr id="4" name="日期占位符 3"/>
          <p:cNvSpPr>
            <a:spLocks noGrp="1"/>
          </p:cNvSpPr>
          <p:nvPr>
            <p:ph type="dt" sz="half" idx="10"/>
          </p:nvPr>
        </p:nvSpPr>
        <p:spPr/>
        <p:txBody>
          <a:bodyPr/>
          <a:lstStyle/>
          <a:p>
            <a:fld id="{E253B19A-8F46-47BA-A2A8-7023C32C29E2}"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56</a:t>
            </a:fld>
            <a:endParaRPr lang="zh-CN" altLang="en-US"/>
          </a:p>
        </p:txBody>
      </p:sp>
      <p:grpSp>
        <p:nvGrpSpPr>
          <p:cNvPr id="7" name="组合 6"/>
          <p:cNvGrpSpPr/>
          <p:nvPr/>
        </p:nvGrpSpPr>
        <p:grpSpPr>
          <a:xfrm>
            <a:off x="665566" y="1622580"/>
            <a:ext cx="8082898" cy="4334218"/>
            <a:chOff x="665566" y="1622580"/>
            <a:chExt cx="8082898" cy="4334218"/>
          </a:xfrm>
        </p:grpSpPr>
        <p:sp>
          <p:nvSpPr>
            <p:cNvPr id="8" name="椭圆 7"/>
            <p:cNvSpPr/>
            <p:nvPr/>
          </p:nvSpPr>
          <p:spPr>
            <a:xfrm>
              <a:off x="5544108" y="3229370"/>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运行态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a:solidFill>
                    <a:schemeClr val="tx1">
                      <a:lumMod val="75000"/>
                      <a:lumOff val="25000"/>
                    </a:schemeClr>
                  </a:solidFill>
                  <a:latin typeface="Arial Unicode MS" pitchFamily="34" charset="-122"/>
                  <a:ea typeface="Arial Unicode MS" pitchFamily="34" charset="-122"/>
                  <a:cs typeface="Arial Unicode MS" pitchFamily="34" charset="-122"/>
                </a:rPr>
                <a:t>Running</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9" name="椭圆 8"/>
            <p:cNvSpPr/>
            <p:nvPr/>
          </p:nvSpPr>
          <p:spPr>
            <a:xfrm>
              <a:off x="3149842" y="3229370"/>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就绪态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a:solidFill>
                    <a:schemeClr val="tx1">
                      <a:lumMod val="75000"/>
                      <a:lumOff val="25000"/>
                    </a:schemeClr>
                  </a:solidFill>
                  <a:latin typeface="Arial Unicode MS" pitchFamily="34" charset="-122"/>
                  <a:ea typeface="Arial Unicode MS" pitchFamily="34" charset="-122"/>
                  <a:cs typeface="Arial Unicode MS" pitchFamily="34" charset="-122"/>
                </a:rPr>
                <a:t>Ready</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sp>
          <p:nvSpPr>
            <p:cNvPr id="10" name="椭圆 9"/>
            <p:cNvSpPr/>
            <p:nvPr/>
          </p:nvSpPr>
          <p:spPr>
            <a:xfrm>
              <a:off x="3149842" y="5156679"/>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等待态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a:solidFill>
                    <a:schemeClr val="tx1">
                      <a:lumMod val="75000"/>
                      <a:lumOff val="25000"/>
                    </a:schemeClr>
                  </a:solidFill>
                  <a:latin typeface="Arial Unicode MS" pitchFamily="34" charset="-122"/>
                  <a:ea typeface="Arial Unicode MS" pitchFamily="34" charset="-122"/>
                  <a:cs typeface="Arial Unicode MS" pitchFamily="34" charset="-122"/>
                </a:rPr>
                <a:t>Blocked</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11" name="直接箭头连接符 11"/>
            <p:cNvCxnSpPr>
              <a:stCxn id="9" idx="7"/>
              <a:endCxn id="8" idx="1"/>
            </p:cNvCxnSpPr>
            <p:nvPr/>
          </p:nvCxnSpPr>
          <p:spPr>
            <a:xfrm>
              <a:off x="4225439" y="3334823"/>
              <a:ext cx="150321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5"/>
            <p:cNvCxnSpPr>
              <a:stCxn id="8" idx="2"/>
              <a:endCxn id="9" idx="6"/>
            </p:cNvCxnSpPr>
            <p:nvPr/>
          </p:nvCxnSpPr>
          <p:spPr>
            <a:xfrm flipH="1">
              <a:off x="4409982" y="3589410"/>
              <a:ext cx="113412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9"/>
            <p:cNvCxnSpPr>
              <a:stCxn id="8" idx="4"/>
              <a:endCxn id="10" idx="7"/>
            </p:cNvCxnSpPr>
            <p:nvPr/>
          </p:nvCxnSpPr>
          <p:spPr>
            <a:xfrm flipH="1">
              <a:off x="4225439" y="3949450"/>
              <a:ext cx="1948739" cy="131268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22"/>
            <p:cNvCxnSpPr>
              <a:stCxn id="10" idx="0"/>
              <a:endCxn id="9" idx="4"/>
            </p:cNvCxnSpPr>
            <p:nvPr/>
          </p:nvCxnSpPr>
          <p:spPr>
            <a:xfrm flipV="1">
              <a:off x="3779912" y="3949450"/>
              <a:ext cx="0" cy="12072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2382038" y="5618244"/>
              <a:ext cx="921308" cy="338554"/>
            </a:xfrm>
            <a:prstGeom prst="rect">
              <a:avLst/>
            </a:prstGeom>
            <a:noFill/>
          </p:spPr>
          <p:txBody>
            <a:bodyPr wrap="square" rtlCol="0">
              <a:spAutoFit/>
            </a:bodyPr>
            <a:lstStyle/>
            <a:p>
              <a:r>
                <a:rPr lang="en-US" altLang="zh-CN" sz="1600" b="1" dirty="0" smtClean="0">
                  <a:solidFill>
                    <a:srgbClr val="FF6600"/>
                  </a:solidFill>
                </a:rPr>
                <a:t>Suspend</a:t>
              </a:r>
              <a:endParaRPr lang="zh-CN" altLang="en-US" sz="1600" b="1" dirty="0">
                <a:solidFill>
                  <a:srgbClr val="FF6600"/>
                </a:solidFill>
              </a:endParaRPr>
            </a:p>
          </p:txBody>
        </p:sp>
        <p:cxnSp>
          <p:nvCxnSpPr>
            <p:cNvPr id="16" name="直接箭头连接符 33"/>
            <p:cNvCxnSpPr>
              <a:stCxn id="10" idx="2"/>
              <a:endCxn id="27" idx="6"/>
            </p:cNvCxnSpPr>
            <p:nvPr/>
          </p:nvCxnSpPr>
          <p:spPr>
            <a:xfrm flipH="1">
              <a:off x="2465766" y="5516719"/>
              <a:ext cx="684076" cy="16907"/>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5"/>
            <p:cNvSpPr txBox="1"/>
            <p:nvPr/>
          </p:nvSpPr>
          <p:spPr>
            <a:xfrm>
              <a:off x="3797914" y="2573593"/>
              <a:ext cx="921308" cy="338554"/>
            </a:xfrm>
            <a:prstGeom prst="rect">
              <a:avLst/>
            </a:prstGeom>
            <a:noFill/>
          </p:spPr>
          <p:txBody>
            <a:bodyPr wrap="square" rtlCol="0">
              <a:spAutoFit/>
            </a:bodyPr>
            <a:lstStyle/>
            <a:p>
              <a:r>
                <a:rPr lang="en-US" altLang="zh-CN" sz="1600" b="1" dirty="0" smtClean="0"/>
                <a:t>Admit</a:t>
              </a:r>
              <a:endParaRPr lang="zh-CN" altLang="en-US" sz="1600" b="1" dirty="0"/>
            </a:p>
          </p:txBody>
        </p:sp>
        <p:sp>
          <p:nvSpPr>
            <p:cNvPr id="18" name="TextBox 16"/>
            <p:cNvSpPr txBox="1"/>
            <p:nvPr/>
          </p:nvSpPr>
          <p:spPr>
            <a:xfrm>
              <a:off x="6747036" y="3224469"/>
              <a:ext cx="921308" cy="338554"/>
            </a:xfrm>
            <a:prstGeom prst="rect">
              <a:avLst/>
            </a:prstGeom>
            <a:noFill/>
          </p:spPr>
          <p:txBody>
            <a:bodyPr wrap="square" rtlCol="0">
              <a:spAutoFit/>
            </a:bodyPr>
            <a:lstStyle/>
            <a:p>
              <a:r>
                <a:rPr lang="en-US" altLang="zh-CN" sz="1600" b="1" dirty="0" smtClean="0"/>
                <a:t>Release</a:t>
              </a:r>
              <a:endParaRPr lang="zh-CN" altLang="en-US" sz="1600" b="1" dirty="0"/>
            </a:p>
          </p:txBody>
        </p:sp>
        <p:sp>
          <p:nvSpPr>
            <p:cNvPr id="19" name="TextBox 17"/>
            <p:cNvSpPr txBox="1"/>
            <p:nvPr/>
          </p:nvSpPr>
          <p:spPr>
            <a:xfrm>
              <a:off x="5535059" y="4504028"/>
              <a:ext cx="921308" cy="584775"/>
            </a:xfrm>
            <a:prstGeom prst="rect">
              <a:avLst/>
            </a:prstGeom>
            <a:noFill/>
          </p:spPr>
          <p:txBody>
            <a:bodyPr wrap="square" rtlCol="0">
              <a:spAutoFit/>
            </a:bodyPr>
            <a:lstStyle/>
            <a:p>
              <a:r>
                <a:rPr lang="en-US" altLang="zh-CN" sz="1600" b="1" dirty="0" smtClean="0"/>
                <a:t>Wait Event</a:t>
              </a:r>
              <a:endParaRPr lang="zh-CN" altLang="en-US" sz="1600" b="1" dirty="0"/>
            </a:p>
          </p:txBody>
        </p:sp>
        <p:sp>
          <p:nvSpPr>
            <p:cNvPr id="20" name="TextBox 18"/>
            <p:cNvSpPr txBox="1"/>
            <p:nvPr/>
          </p:nvSpPr>
          <p:spPr>
            <a:xfrm>
              <a:off x="3055061" y="4322337"/>
              <a:ext cx="921308" cy="584775"/>
            </a:xfrm>
            <a:prstGeom prst="rect">
              <a:avLst/>
            </a:prstGeom>
            <a:noFill/>
          </p:spPr>
          <p:txBody>
            <a:bodyPr wrap="square" rtlCol="0">
              <a:spAutoFit/>
            </a:bodyPr>
            <a:lstStyle/>
            <a:p>
              <a:r>
                <a:rPr lang="en-US" altLang="zh-CN" sz="1600" b="1" dirty="0" smtClean="0"/>
                <a:t>Event</a:t>
              </a:r>
            </a:p>
            <a:p>
              <a:r>
                <a:rPr lang="en-US" altLang="zh-CN" sz="1600" b="1" dirty="0" smtClean="0"/>
                <a:t>Occurs</a:t>
              </a:r>
              <a:endParaRPr lang="zh-CN" altLang="en-US" sz="1600" b="1" dirty="0"/>
            </a:p>
          </p:txBody>
        </p:sp>
        <p:sp>
          <p:nvSpPr>
            <p:cNvPr id="21" name="TextBox 19"/>
            <p:cNvSpPr txBox="1"/>
            <p:nvPr/>
          </p:nvSpPr>
          <p:spPr>
            <a:xfrm>
              <a:off x="4401640" y="2982261"/>
              <a:ext cx="1224136" cy="338554"/>
            </a:xfrm>
            <a:prstGeom prst="rect">
              <a:avLst/>
            </a:prstGeom>
            <a:noFill/>
          </p:spPr>
          <p:txBody>
            <a:bodyPr wrap="square" rtlCol="0">
              <a:spAutoFit/>
            </a:bodyPr>
            <a:lstStyle/>
            <a:p>
              <a:r>
                <a:rPr lang="en-US" altLang="zh-CN" sz="1600" b="1" dirty="0" smtClean="0"/>
                <a:t>Dispatched</a:t>
              </a:r>
              <a:endParaRPr lang="zh-CN" altLang="en-US" sz="1600" b="1" dirty="0"/>
            </a:p>
          </p:txBody>
        </p:sp>
        <p:sp>
          <p:nvSpPr>
            <p:cNvPr id="22" name="TextBox 20"/>
            <p:cNvSpPr txBox="1"/>
            <p:nvPr/>
          </p:nvSpPr>
          <p:spPr>
            <a:xfrm>
              <a:off x="4364977" y="3597608"/>
              <a:ext cx="1224136" cy="338554"/>
            </a:xfrm>
            <a:prstGeom prst="rect">
              <a:avLst/>
            </a:prstGeom>
            <a:noFill/>
          </p:spPr>
          <p:txBody>
            <a:bodyPr wrap="square" rtlCol="0">
              <a:spAutoFit/>
            </a:bodyPr>
            <a:lstStyle/>
            <a:p>
              <a:pPr algn="ctr"/>
              <a:r>
                <a:rPr lang="en-US" altLang="zh-CN" sz="1600" b="1" dirty="0" smtClean="0"/>
                <a:t>Timeout</a:t>
              </a:r>
              <a:endParaRPr lang="zh-CN" altLang="en-US" sz="1600" b="1" dirty="0"/>
            </a:p>
          </p:txBody>
        </p:sp>
        <p:sp>
          <p:nvSpPr>
            <p:cNvPr id="23" name="椭圆 7"/>
            <p:cNvSpPr/>
            <p:nvPr/>
          </p:nvSpPr>
          <p:spPr>
            <a:xfrm>
              <a:off x="3167844" y="1622580"/>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创建态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smtClean="0">
                  <a:solidFill>
                    <a:schemeClr val="tx1">
                      <a:lumMod val="75000"/>
                      <a:lumOff val="25000"/>
                    </a:schemeClr>
                  </a:solidFill>
                  <a:latin typeface="Arial Unicode MS" pitchFamily="34" charset="-122"/>
                  <a:ea typeface="Arial Unicode MS" pitchFamily="34" charset="-122"/>
                  <a:cs typeface="Arial Unicode MS" pitchFamily="34" charset="-122"/>
                </a:rPr>
                <a:t>New</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24" name="直接箭头连接符 11"/>
            <p:cNvCxnSpPr>
              <a:stCxn id="23" idx="4"/>
              <a:endCxn id="9" idx="0"/>
            </p:cNvCxnSpPr>
            <p:nvPr/>
          </p:nvCxnSpPr>
          <p:spPr>
            <a:xfrm flipH="1">
              <a:off x="3779912" y="2342660"/>
              <a:ext cx="18002" cy="88671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25" name="椭圆 6"/>
            <p:cNvSpPr/>
            <p:nvPr/>
          </p:nvSpPr>
          <p:spPr>
            <a:xfrm>
              <a:off x="7488324" y="3229370"/>
              <a:ext cx="1260140" cy="72008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75000"/>
                      <a:lumOff val="25000"/>
                    </a:schemeClr>
                  </a:solidFill>
                  <a:latin typeface="Arial Unicode MS" pitchFamily="34" charset="-122"/>
                  <a:ea typeface="Arial Unicode MS" pitchFamily="34" charset="-122"/>
                  <a:cs typeface="Arial Unicode MS" pitchFamily="34" charset="-122"/>
                </a:rPr>
                <a:t>终止</a:t>
              </a:r>
              <a:r>
                <a:rPr lang="zh-CN" altLang="en-US" dirty="0" smtClean="0">
                  <a:solidFill>
                    <a:schemeClr val="tx1">
                      <a:lumMod val="75000"/>
                      <a:lumOff val="25000"/>
                    </a:schemeClr>
                  </a:solidFill>
                  <a:latin typeface="Arial Unicode MS" pitchFamily="34" charset="-122"/>
                  <a:ea typeface="Arial Unicode MS" pitchFamily="34" charset="-122"/>
                  <a:cs typeface="Arial Unicode MS" pitchFamily="34" charset="-122"/>
                </a:rPr>
                <a:t>态</a:t>
              </a:r>
              <a:endParaRPr lang="en-US" altLang="zh-CN" dirty="0" smtClean="0">
                <a:solidFill>
                  <a:schemeClr val="tx1">
                    <a:lumMod val="75000"/>
                    <a:lumOff val="25000"/>
                  </a:schemeClr>
                </a:solidFill>
                <a:latin typeface="Arial Unicode MS" pitchFamily="34" charset="-122"/>
                <a:ea typeface="Arial Unicode MS" pitchFamily="34" charset="-122"/>
                <a:cs typeface="Arial Unicode MS" pitchFamily="34" charset="-122"/>
              </a:endParaRPr>
            </a:p>
            <a:p>
              <a:pPr algn="ctr"/>
              <a:r>
                <a:rPr lang="en-US" altLang="zh-CN" sz="1400" dirty="0" smtClean="0">
                  <a:solidFill>
                    <a:schemeClr val="tx1">
                      <a:lumMod val="75000"/>
                      <a:lumOff val="25000"/>
                    </a:schemeClr>
                  </a:solidFill>
                  <a:latin typeface="Arial Unicode MS" pitchFamily="34" charset="-122"/>
                  <a:ea typeface="Arial Unicode MS" pitchFamily="34" charset="-122"/>
                  <a:cs typeface="Arial Unicode MS" pitchFamily="34" charset="-122"/>
                </a:rPr>
                <a:t>Exit</a:t>
              </a:r>
              <a:endParaRPr lang="zh-CN" altLang="en-US" sz="14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26" name="直接箭头连接符 11"/>
            <p:cNvCxnSpPr>
              <a:stCxn id="8" idx="6"/>
              <a:endCxn id="25" idx="2"/>
            </p:cNvCxnSpPr>
            <p:nvPr/>
          </p:nvCxnSpPr>
          <p:spPr>
            <a:xfrm>
              <a:off x="6804248" y="3589410"/>
              <a:ext cx="68407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椭圆 10"/>
            <p:cNvSpPr/>
            <p:nvPr/>
          </p:nvSpPr>
          <p:spPr>
            <a:xfrm>
              <a:off x="665566" y="5173586"/>
              <a:ext cx="1800200" cy="720080"/>
            </a:xfrm>
            <a:prstGeom prst="ellipse">
              <a:avLst/>
            </a:prstGeom>
            <a:gradFill>
              <a:gsLst>
                <a:gs pos="0">
                  <a:srgbClr val="FFF200"/>
                </a:gs>
                <a:gs pos="45000">
                  <a:srgbClr val="FF7A00"/>
                </a:gs>
                <a:gs pos="70000">
                  <a:srgbClr val="FF6600"/>
                </a:gs>
                <a:gs pos="100000">
                  <a:srgbClr val="FFF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lumMod val="75000"/>
                      <a:lumOff val="25000"/>
                    </a:schemeClr>
                  </a:solidFill>
                  <a:latin typeface="Arial Unicode MS" pitchFamily="34" charset="-122"/>
                  <a:ea typeface="Arial Unicode MS" pitchFamily="34" charset="-122"/>
                  <a:cs typeface="Arial Unicode MS" pitchFamily="34" charset="-122"/>
                </a:rPr>
                <a:t>Block/</a:t>
              </a:r>
            </a:p>
            <a:p>
              <a:pPr algn="ctr"/>
              <a:r>
                <a:rPr lang="en-US" altLang="zh-CN" sz="1600" dirty="0" smtClean="0">
                  <a:solidFill>
                    <a:schemeClr val="tx1">
                      <a:lumMod val="75000"/>
                      <a:lumOff val="25000"/>
                    </a:schemeClr>
                  </a:solidFill>
                  <a:latin typeface="Arial Unicode MS" pitchFamily="34" charset="-122"/>
                  <a:ea typeface="Arial Unicode MS" pitchFamily="34" charset="-122"/>
                  <a:cs typeface="Arial Unicode MS" pitchFamily="34" charset="-122"/>
                </a:rPr>
                <a:t>Suspended</a:t>
              </a:r>
              <a:endParaRPr lang="zh-CN" altLang="en-US" sz="12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28" name="直接箭头连接符 33"/>
            <p:cNvCxnSpPr>
              <a:stCxn id="27" idx="7"/>
              <a:endCxn id="10" idx="1"/>
            </p:cNvCxnSpPr>
            <p:nvPr/>
          </p:nvCxnSpPr>
          <p:spPr>
            <a:xfrm flipV="1">
              <a:off x="2202133" y="5262132"/>
              <a:ext cx="1132252" cy="16907"/>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7"/>
            <p:cNvSpPr txBox="1"/>
            <p:nvPr/>
          </p:nvSpPr>
          <p:spPr>
            <a:xfrm>
              <a:off x="2379948" y="4951142"/>
              <a:ext cx="921308" cy="338554"/>
            </a:xfrm>
            <a:prstGeom prst="rect">
              <a:avLst/>
            </a:prstGeom>
            <a:noFill/>
          </p:spPr>
          <p:txBody>
            <a:bodyPr wrap="square" rtlCol="0">
              <a:spAutoFit/>
            </a:bodyPr>
            <a:lstStyle/>
            <a:p>
              <a:r>
                <a:rPr lang="en-US" altLang="zh-CN" sz="1600" b="1" dirty="0" smtClean="0">
                  <a:solidFill>
                    <a:srgbClr val="FF6600"/>
                  </a:solidFill>
                </a:rPr>
                <a:t>Activate</a:t>
              </a:r>
              <a:endParaRPr lang="zh-CN" altLang="en-US" sz="1600" b="1" dirty="0">
                <a:solidFill>
                  <a:srgbClr val="FF6600"/>
                </a:solidFill>
              </a:endParaRPr>
            </a:p>
          </p:txBody>
        </p:sp>
        <p:sp>
          <p:nvSpPr>
            <p:cNvPr id="30" name="椭圆 10"/>
            <p:cNvSpPr/>
            <p:nvPr/>
          </p:nvSpPr>
          <p:spPr>
            <a:xfrm>
              <a:off x="665566" y="3229370"/>
              <a:ext cx="1800200" cy="720080"/>
            </a:xfrm>
            <a:prstGeom prst="ellipse">
              <a:avLst/>
            </a:prstGeom>
            <a:gradFill>
              <a:gsLst>
                <a:gs pos="0">
                  <a:srgbClr val="FFF200"/>
                </a:gs>
                <a:gs pos="45000">
                  <a:srgbClr val="FF7A00"/>
                </a:gs>
                <a:gs pos="70000">
                  <a:srgbClr val="FF6600"/>
                </a:gs>
                <a:gs pos="100000">
                  <a:srgbClr val="FFF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Arial Unicode MS" pitchFamily="34" charset="-122"/>
                  <a:ea typeface="Arial Unicode MS" pitchFamily="34" charset="-122"/>
                  <a:cs typeface="Arial Unicode MS" pitchFamily="34" charset="-122"/>
                </a:rPr>
                <a:t>Ready</a:t>
              </a:r>
              <a:r>
                <a:rPr lang="en-US" altLang="zh-CN" sz="1600" dirty="0" smtClean="0">
                  <a:solidFill>
                    <a:schemeClr val="tx1">
                      <a:lumMod val="75000"/>
                      <a:lumOff val="25000"/>
                    </a:schemeClr>
                  </a:solidFill>
                  <a:latin typeface="Arial Unicode MS" pitchFamily="34" charset="-122"/>
                  <a:ea typeface="Arial Unicode MS" pitchFamily="34" charset="-122"/>
                  <a:cs typeface="Arial Unicode MS" pitchFamily="34" charset="-122"/>
                </a:rPr>
                <a:t>/</a:t>
              </a:r>
            </a:p>
            <a:p>
              <a:pPr algn="ctr"/>
              <a:r>
                <a:rPr lang="en-US" altLang="zh-CN" sz="1600" dirty="0" smtClean="0">
                  <a:solidFill>
                    <a:schemeClr val="tx1">
                      <a:lumMod val="75000"/>
                      <a:lumOff val="25000"/>
                    </a:schemeClr>
                  </a:solidFill>
                  <a:latin typeface="Arial Unicode MS" pitchFamily="34" charset="-122"/>
                  <a:ea typeface="Arial Unicode MS" pitchFamily="34" charset="-122"/>
                  <a:cs typeface="Arial Unicode MS" pitchFamily="34" charset="-122"/>
                </a:rPr>
                <a:t>Suspended</a:t>
              </a:r>
              <a:endParaRPr lang="zh-CN" altLang="en-US" sz="1200"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31" name="直接箭头连接符 33"/>
            <p:cNvCxnSpPr>
              <a:stCxn id="23" idx="3"/>
              <a:endCxn id="30" idx="0"/>
            </p:cNvCxnSpPr>
            <p:nvPr/>
          </p:nvCxnSpPr>
          <p:spPr>
            <a:xfrm flipH="1">
              <a:off x="1565666" y="2237207"/>
              <a:ext cx="1786721" cy="992163"/>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2"/>
            <p:cNvCxnSpPr>
              <a:stCxn id="27" idx="0"/>
              <a:endCxn id="30" idx="4"/>
            </p:cNvCxnSpPr>
            <p:nvPr/>
          </p:nvCxnSpPr>
          <p:spPr>
            <a:xfrm flipV="1">
              <a:off x="1565666" y="3949450"/>
              <a:ext cx="0" cy="1224136"/>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52"/>
            <p:cNvSpPr txBox="1"/>
            <p:nvPr/>
          </p:nvSpPr>
          <p:spPr>
            <a:xfrm>
              <a:off x="770076" y="4322337"/>
              <a:ext cx="921308" cy="584775"/>
            </a:xfrm>
            <a:prstGeom prst="rect">
              <a:avLst/>
            </a:prstGeom>
            <a:noFill/>
          </p:spPr>
          <p:txBody>
            <a:bodyPr wrap="square" rtlCol="0">
              <a:spAutoFit/>
            </a:bodyPr>
            <a:lstStyle/>
            <a:p>
              <a:r>
                <a:rPr lang="en-US" altLang="zh-CN" sz="1600" b="1" dirty="0" smtClean="0">
                  <a:solidFill>
                    <a:srgbClr val="FF6600"/>
                  </a:solidFill>
                </a:rPr>
                <a:t>Event</a:t>
              </a:r>
            </a:p>
            <a:p>
              <a:r>
                <a:rPr lang="en-US" altLang="zh-CN" sz="1600" b="1" dirty="0" smtClean="0">
                  <a:solidFill>
                    <a:srgbClr val="FF6600"/>
                  </a:solidFill>
                </a:rPr>
                <a:t>Occurs</a:t>
              </a:r>
              <a:endParaRPr lang="zh-CN" altLang="en-US" sz="1600" b="1" dirty="0">
                <a:solidFill>
                  <a:srgbClr val="FF6600"/>
                </a:solidFill>
              </a:endParaRPr>
            </a:p>
          </p:txBody>
        </p:sp>
        <p:sp>
          <p:nvSpPr>
            <p:cNvPr id="34" name="TextBox 53"/>
            <p:cNvSpPr txBox="1"/>
            <p:nvPr/>
          </p:nvSpPr>
          <p:spPr>
            <a:xfrm>
              <a:off x="2375641" y="3664054"/>
              <a:ext cx="921308" cy="338554"/>
            </a:xfrm>
            <a:prstGeom prst="rect">
              <a:avLst/>
            </a:prstGeom>
            <a:noFill/>
          </p:spPr>
          <p:txBody>
            <a:bodyPr wrap="square" rtlCol="0">
              <a:spAutoFit/>
            </a:bodyPr>
            <a:lstStyle/>
            <a:p>
              <a:r>
                <a:rPr lang="en-US" altLang="zh-CN" sz="1600" b="1" dirty="0" smtClean="0">
                  <a:solidFill>
                    <a:srgbClr val="FF6600"/>
                  </a:solidFill>
                </a:rPr>
                <a:t>Suspend</a:t>
              </a:r>
              <a:endParaRPr lang="zh-CN" altLang="en-US" sz="1600" b="1" dirty="0">
                <a:solidFill>
                  <a:srgbClr val="FF6600"/>
                </a:solidFill>
              </a:endParaRPr>
            </a:p>
          </p:txBody>
        </p:sp>
        <p:cxnSp>
          <p:nvCxnSpPr>
            <p:cNvPr id="35" name="直接箭头连接符 33"/>
            <p:cNvCxnSpPr/>
            <p:nvPr/>
          </p:nvCxnSpPr>
          <p:spPr>
            <a:xfrm flipH="1">
              <a:off x="2459369" y="3562529"/>
              <a:ext cx="684076" cy="16907"/>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3"/>
            <p:cNvCxnSpPr/>
            <p:nvPr/>
          </p:nvCxnSpPr>
          <p:spPr>
            <a:xfrm flipV="1">
              <a:off x="2195736" y="3307942"/>
              <a:ext cx="1132252" cy="16907"/>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56"/>
            <p:cNvSpPr txBox="1"/>
            <p:nvPr/>
          </p:nvSpPr>
          <p:spPr>
            <a:xfrm>
              <a:off x="2373551" y="2996952"/>
              <a:ext cx="921308" cy="338554"/>
            </a:xfrm>
            <a:prstGeom prst="rect">
              <a:avLst/>
            </a:prstGeom>
            <a:noFill/>
          </p:spPr>
          <p:txBody>
            <a:bodyPr wrap="square" rtlCol="0">
              <a:spAutoFit/>
            </a:bodyPr>
            <a:lstStyle/>
            <a:p>
              <a:r>
                <a:rPr lang="en-US" altLang="zh-CN" sz="1600" b="1" dirty="0" smtClean="0">
                  <a:solidFill>
                    <a:srgbClr val="FF6600"/>
                  </a:solidFill>
                </a:rPr>
                <a:t>Activate</a:t>
              </a:r>
              <a:endParaRPr lang="zh-CN" altLang="en-US" sz="1600" b="1" dirty="0">
                <a:solidFill>
                  <a:srgbClr val="FF6600"/>
                </a:solidFill>
              </a:endParaRPr>
            </a:p>
          </p:txBody>
        </p:sp>
        <p:cxnSp>
          <p:nvCxnSpPr>
            <p:cNvPr id="38" name="Curved Connector 58"/>
            <p:cNvCxnSpPr>
              <a:stCxn id="8" idx="0"/>
            </p:cNvCxnSpPr>
            <p:nvPr/>
          </p:nvCxnSpPr>
          <p:spPr>
            <a:xfrm rot="16200000" flipH="1" flipV="1">
              <a:off x="4061988" y="1154334"/>
              <a:ext cx="37154" cy="4187226"/>
            </a:xfrm>
            <a:prstGeom prst="curvedConnector4">
              <a:avLst>
                <a:gd name="adj1" fmla="val -1059644"/>
                <a:gd name="adj2" fmla="val 98773"/>
              </a:avLst>
            </a:prstGeom>
            <a:ln w="19050">
              <a:solidFill>
                <a:srgbClr val="FF66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TextBox 62"/>
            <p:cNvSpPr txBox="1"/>
            <p:nvPr/>
          </p:nvSpPr>
          <p:spPr>
            <a:xfrm>
              <a:off x="1846951" y="2371668"/>
              <a:ext cx="921308" cy="338554"/>
            </a:xfrm>
            <a:prstGeom prst="rect">
              <a:avLst/>
            </a:prstGeom>
            <a:noFill/>
          </p:spPr>
          <p:txBody>
            <a:bodyPr wrap="square" rtlCol="0">
              <a:spAutoFit/>
            </a:bodyPr>
            <a:lstStyle/>
            <a:p>
              <a:r>
                <a:rPr lang="en-US" altLang="zh-CN" sz="1600" b="1" dirty="0" smtClean="0">
                  <a:solidFill>
                    <a:srgbClr val="FF6600"/>
                  </a:solidFill>
                </a:rPr>
                <a:t>Admit</a:t>
              </a:r>
              <a:endParaRPr lang="zh-CN" altLang="en-US" sz="1600" b="1" dirty="0">
                <a:solidFill>
                  <a:srgbClr val="FF6600"/>
                </a:solidFill>
              </a:endParaRPr>
            </a:p>
          </p:txBody>
        </p:sp>
        <p:sp>
          <p:nvSpPr>
            <p:cNvPr id="40" name="TextBox 63"/>
            <p:cNvSpPr txBox="1"/>
            <p:nvPr/>
          </p:nvSpPr>
          <p:spPr>
            <a:xfrm>
              <a:off x="4808703" y="2573593"/>
              <a:ext cx="921308" cy="338554"/>
            </a:xfrm>
            <a:prstGeom prst="rect">
              <a:avLst/>
            </a:prstGeom>
            <a:noFill/>
          </p:spPr>
          <p:txBody>
            <a:bodyPr wrap="square" rtlCol="0">
              <a:spAutoFit/>
            </a:bodyPr>
            <a:lstStyle/>
            <a:p>
              <a:r>
                <a:rPr lang="en-US" altLang="zh-CN" sz="1600" b="1" dirty="0" smtClean="0">
                  <a:solidFill>
                    <a:srgbClr val="FF6600"/>
                  </a:solidFill>
                </a:rPr>
                <a:t>Suspend</a:t>
              </a:r>
              <a:endParaRPr lang="zh-CN" altLang="en-US" sz="1600" b="1" dirty="0">
                <a:solidFill>
                  <a:srgbClr val="FF6600"/>
                </a:solidFill>
              </a:endParaRPr>
            </a:p>
          </p:txBody>
        </p:sp>
      </p:grpSp>
    </p:spTree>
    <p:extLst>
      <p:ext uri="{BB962C8B-B14F-4D97-AF65-F5344CB8AC3E}">
        <p14:creationId xmlns:p14="http://schemas.microsoft.com/office/powerpoint/2010/main" val="1926047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新的状态迁移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solidFill>
                  <a:srgbClr val="0000FF"/>
                </a:solidFill>
              </a:rPr>
              <a:t>创建态 </a:t>
            </a:r>
            <a:r>
              <a:rPr lang="en-US" altLang="zh-CN" dirty="0">
                <a:solidFill>
                  <a:srgbClr val="0000FF"/>
                </a:solidFill>
                <a:sym typeface="Wingdings" panose="05000000000000000000" pitchFamily="2" charset="2"/>
              </a:rPr>
              <a:t> </a:t>
            </a:r>
            <a:r>
              <a:rPr lang="zh-CN" altLang="en-US" dirty="0">
                <a:solidFill>
                  <a:srgbClr val="0000FF"/>
                </a:solidFill>
                <a:sym typeface="Wingdings" panose="05000000000000000000" pitchFamily="2" charset="2"/>
              </a:rPr>
              <a:t>就绪挂起</a:t>
            </a:r>
            <a:endParaRPr lang="en-US" altLang="zh-CN" dirty="0">
              <a:solidFill>
                <a:srgbClr val="0000FF"/>
              </a:solidFill>
              <a:sym typeface="Wingdings" panose="05000000000000000000" pitchFamily="2" charset="2"/>
            </a:endParaRPr>
          </a:p>
          <a:p>
            <a:pPr lvl="1"/>
            <a:r>
              <a:rPr lang="zh-CN" altLang="en-US" dirty="0">
                <a:sym typeface="Wingdings" panose="05000000000000000000" pitchFamily="2" charset="2"/>
              </a:rPr>
              <a:t>没有足够内存空间，将进程创建于外存</a:t>
            </a:r>
            <a:endParaRPr lang="en-US" altLang="zh-CN" dirty="0">
              <a:sym typeface="Wingdings" panose="05000000000000000000" pitchFamily="2" charset="2"/>
            </a:endParaRPr>
          </a:p>
          <a:p>
            <a:pPr lvl="1"/>
            <a:r>
              <a:rPr lang="zh-CN" altLang="en-US" dirty="0">
                <a:sym typeface="Wingdings" panose="05000000000000000000" pitchFamily="2" charset="2"/>
              </a:rPr>
              <a:t>否则，直接创建到内存（创建态 </a:t>
            </a:r>
            <a:r>
              <a:rPr lang="en-US" altLang="zh-CN" dirty="0">
                <a:sym typeface="Wingdings" panose="05000000000000000000" pitchFamily="2" charset="2"/>
              </a:rPr>
              <a:t> </a:t>
            </a:r>
            <a:r>
              <a:rPr lang="zh-CN" altLang="en-US" dirty="0">
                <a:sym typeface="Wingdings" panose="05000000000000000000" pitchFamily="2" charset="2"/>
              </a:rPr>
              <a:t>就绪）</a:t>
            </a:r>
            <a:endParaRPr lang="en-US" altLang="zh-CN" dirty="0"/>
          </a:p>
          <a:p>
            <a:endParaRPr lang="en-US" altLang="zh-CN" sz="2000" dirty="0"/>
          </a:p>
          <a:p>
            <a:r>
              <a:rPr lang="zh-CN" altLang="en-US" dirty="0" smtClean="0">
                <a:solidFill>
                  <a:srgbClr val="0000FF"/>
                </a:solidFill>
              </a:rPr>
              <a:t>阻塞 </a:t>
            </a:r>
            <a:r>
              <a:rPr lang="en-US" altLang="zh-CN" dirty="0">
                <a:solidFill>
                  <a:srgbClr val="0000FF"/>
                </a:solidFill>
                <a:sym typeface="Wingdings" panose="05000000000000000000" pitchFamily="2" charset="2"/>
              </a:rPr>
              <a:t> </a:t>
            </a:r>
            <a:r>
              <a:rPr lang="zh-CN" altLang="en-US" dirty="0">
                <a:solidFill>
                  <a:srgbClr val="0000FF"/>
                </a:solidFill>
                <a:sym typeface="Wingdings" panose="05000000000000000000" pitchFamily="2" charset="2"/>
              </a:rPr>
              <a:t>阻塞挂起</a:t>
            </a:r>
            <a:endParaRPr lang="en-US" altLang="zh-CN" dirty="0">
              <a:solidFill>
                <a:srgbClr val="0000FF"/>
              </a:solidFill>
              <a:sym typeface="Wingdings" panose="05000000000000000000" pitchFamily="2" charset="2"/>
            </a:endParaRPr>
          </a:p>
          <a:p>
            <a:pPr lvl="1"/>
            <a:r>
              <a:rPr lang="zh-CN" altLang="en-US" dirty="0"/>
              <a:t>没有进程处于就绪状态或就绪进程要求更多内存资源时，会进行这种转换，以空出内存空间容纳新进程执行</a:t>
            </a:r>
            <a:endParaRPr lang="en-US" altLang="zh-CN" dirty="0"/>
          </a:p>
          <a:p>
            <a:endParaRPr lang="en-US" altLang="zh-CN" dirty="0">
              <a:solidFill>
                <a:srgbClr val="0000FF"/>
              </a:solidFill>
            </a:endParaRPr>
          </a:p>
          <a:p>
            <a:r>
              <a:rPr lang="zh-CN" altLang="en-US" dirty="0">
                <a:solidFill>
                  <a:srgbClr val="0000FF"/>
                </a:solidFill>
              </a:rPr>
              <a:t>就绪 </a:t>
            </a:r>
            <a:r>
              <a:rPr lang="en-US" altLang="zh-CN" dirty="0">
                <a:solidFill>
                  <a:srgbClr val="0000FF"/>
                </a:solidFill>
                <a:sym typeface="Wingdings" panose="05000000000000000000" pitchFamily="2" charset="2"/>
              </a:rPr>
              <a:t> </a:t>
            </a:r>
            <a:r>
              <a:rPr lang="zh-CN" altLang="en-US" dirty="0">
                <a:solidFill>
                  <a:srgbClr val="0000FF"/>
                </a:solidFill>
              </a:rPr>
              <a:t>就绪挂起</a:t>
            </a:r>
            <a:endParaRPr lang="en-US" altLang="zh-CN" dirty="0">
              <a:solidFill>
                <a:srgbClr val="0000FF"/>
              </a:solidFill>
            </a:endParaRPr>
          </a:p>
          <a:p>
            <a:pPr lvl="1"/>
            <a:r>
              <a:rPr lang="zh-CN" altLang="en-US" dirty="0"/>
              <a:t>当有高优先级阻塞（系统认为会很快就绪的）进程和低优先级就绪进程时，系统会选择挂起低优先级就绪</a:t>
            </a:r>
            <a:r>
              <a:rPr lang="zh-CN" altLang="en-US" dirty="0" smtClean="0"/>
              <a:t>进程</a:t>
            </a:r>
            <a:endParaRPr lang="en-US" altLang="zh-CN" dirty="0"/>
          </a:p>
        </p:txBody>
      </p:sp>
      <p:sp>
        <p:nvSpPr>
          <p:cNvPr id="4" name="日期占位符 3"/>
          <p:cNvSpPr>
            <a:spLocks noGrp="1"/>
          </p:cNvSpPr>
          <p:nvPr>
            <p:ph type="dt" sz="half" idx="10"/>
          </p:nvPr>
        </p:nvSpPr>
        <p:spPr/>
        <p:txBody>
          <a:bodyPr/>
          <a:lstStyle/>
          <a:p>
            <a:fld id="{7097B100-D410-43FF-912B-6FA100F23434}"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57</a:t>
            </a:fld>
            <a:endParaRPr lang="zh-CN" altLang="en-US"/>
          </a:p>
        </p:txBody>
      </p:sp>
    </p:spTree>
    <p:extLst>
      <p:ext uri="{BB962C8B-B14F-4D97-AF65-F5344CB8AC3E}">
        <p14:creationId xmlns:p14="http://schemas.microsoft.com/office/powerpoint/2010/main" val="3623760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新的状态迁移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solidFill>
                  <a:srgbClr val="0000FF"/>
                </a:solidFill>
              </a:rPr>
              <a:t>就绪挂起 </a:t>
            </a:r>
            <a:r>
              <a:rPr lang="en-US" altLang="zh-CN" dirty="0">
                <a:solidFill>
                  <a:srgbClr val="0000FF"/>
                </a:solidFill>
                <a:sym typeface="Wingdings" panose="05000000000000000000" pitchFamily="2" charset="2"/>
              </a:rPr>
              <a:t> </a:t>
            </a:r>
            <a:r>
              <a:rPr lang="zh-CN" altLang="en-US" dirty="0">
                <a:solidFill>
                  <a:srgbClr val="0000FF"/>
                </a:solidFill>
              </a:rPr>
              <a:t>就绪</a:t>
            </a:r>
            <a:endParaRPr lang="en-US" altLang="zh-CN" dirty="0">
              <a:solidFill>
                <a:srgbClr val="0000FF"/>
              </a:solidFill>
            </a:endParaRPr>
          </a:p>
          <a:p>
            <a:pPr lvl="1"/>
            <a:r>
              <a:rPr lang="zh-CN" altLang="en-US" dirty="0"/>
              <a:t>没有就绪进程或就绪挂起进程优先级高于就绪进程时，会进行这种转换</a:t>
            </a:r>
            <a:endParaRPr lang="en-US" altLang="zh-CN" dirty="0"/>
          </a:p>
          <a:p>
            <a:endParaRPr lang="en-US" altLang="zh-CN" dirty="0">
              <a:solidFill>
                <a:srgbClr val="0000FF"/>
              </a:solidFill>
            </a:endParaRPr>
          </a:p>
          <a:p>
            <a:r>
              <a:rPr lang="zh-CN" altLang="en-US" dirty="0">
                <a:solidFill>
                  <a:srgbClr val="0000FF"/>
                </a:solidFill>
              </a:rPr>
              <a:t>阻塞挂起 </a:t>
            </a:r>
            <a:r>
              <a:rPr lang="en-US" altLang="zh-CN" dirty="0">
                <a:solidFill>
                  <a:srgbClr val="0000FF"/>
                </a:solidFill>
                <a:sym typeface="Wingdings" panose="05000000000000000000" pitchFamily="2" charset="2"/>
              </a:rPr>
              <a:t> </a:t>
            </a:r>
            <a:r>
              <a:rPr lang="zh-CN" altLang="en-US" dirty="0">
                <a:solidFill>
                  <a:srgbClr val="0000FF"/>
                </a:solidFill>
                <a:sym typeface="Wingdings" panose="05000000000000000000" pitchFamily="2" charset="2"/>
              </a:rPr>
              <a:t>阻塞</a:t>
            </a:r>
            <a:endParaRPr lang="en-US" altLang="zh-CN" dirty="0">
              <a:solidFill>
                <a:srgbClr val="0000FF"/>
              </a:solidFill>
              <a:sym typeface="Wingdings" panose="05000000000000000000" pitchFamily="2" charset="2"/>
            </a:endParaRPr>
          </a:p>
          <a:p>
            <a:pPr lvl="1"/>
            <a:r>
              <a:rPr lang="zh-CN" altLang="en-US" dirty="0"/>
              <a:t>当一个进程释放足够内存时，系统会把一个高优先级阻塞挂起（系统认为会很快出现所等待的事件）进程转为阻塞</a:t>
            </a:r>
            <a:r>
              <a:rPr lang="zh-CN" altLang="en-US" dirty="0" smtClean="0"/>
              <a:t>状态</a:t>
            </a:r>
            <a:endParaRPr lang="en-US" altLang="zh-CN" dirty="0" smtClean="0"/>
          </a:p>
          <a:p>
            <a:endParaRPr lang="en-US" altLang="zh-CN" dirty="0"/>
          </a:p>
          <a:p>
            <a:r>
              <a:rPr lang="zh-CN" altLang="en-US" dirty="0">
                <a:solidFill>
                  <a:srgbClr val="0000FF"/>
                </a:solidFill>
              </a:rPr>
              <a:t>运行 </a:t>
            </a:r>
            <a:r>
              <a:rPr lang="en-US" altLang="zh-CN" dirty="0">
                <a:solidFill>
                  <a:srgbClr val="0000FF"/>
                </a:solidFill>
                <a:sym typeface="Wingdings" panose="05000000000000000000" pitchFamily="2" charset="2"/>
              </a:rPr>
              <a:t></a:t>
            </a:r>
            <a:r>
              <a:rPr lang="zh-CN" altLang="en-US" dirty="0">
                <a:solidFill>
                  <a:srgbClr val="0000FF"/>
                </a:solidFill>
              </a:rPr>
              <a:t> 就绪挂起</a:t>
            </a:r>
            <a:endParaRPr lang="en-US" altLang="zh-CN" dirty="0">
              <a:solidFill>
                <a:srgbClr val="0000FF"/>
              </a:solidFill>
            </a:endParaRPr>
          </a:p>
          <a:p>
            <a:pPr lvl="1"/>
            <a:r>
              <a:rPr lang="zh-CN" altLang="en-US" dirty="0"/>
              <a:t>对抢先式分时系统，当有高优先级阻塞挂起进程因事件出现而进入就绪挂起时，系统可能会把运行进程转到就绪挂起</a:t>
            </a:r>
            <a:r>
              <a:rPr lang="zh-CN" altLang="en-US" dirty="0" smtClean="0"/>
              <a:t>状态</a:t>
            </a:r>
            <a:endParaRPr lang="zh-CN" altLang="en-US" dirty="0"/>
          </a:p>
        </p:txBody>
      </p:sp>
      <p:sp>
        <p:nvSpPr>
          <p:cNvPr id="4" name="日期占位符 3"/>
          <p:cNvSpPr>
            <a:spLocks noGrp="1"/>
          </p:cNvSpPr>
          <p:nvPr>
            <p:ph type="dt" sz="half" idx="10"/>
          </p:nvPr>
        </p:nvSpPr>
        <p:spPr/>
        <p:txBody>
          <a:bodyPr/>
          <a:lstStyle/>
          <a:p>
            <a:fld id="{A4023A87-F200-4712-8F8E-1678A0760C3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58</a:t>
            </a:fld>
            <a:endParaRPr lang="zh-CN" altLang="en-US"/>
          </a:p>
        </p:txBody>
      </p:sp>
    </p:spTree>
    <p:extLst>
      <p:ext uri="{BB962C8B-B14F-4D97-AF65-F5344CB8AC3E}">
        <p14:creationId xmlns:p14="http://schemas.microsoft.com/office/powerpoint/2010/main" val="21469168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总结可能造成挂起的原因</a:t>
            </a:r>
            <a:endParaRPr lang="zh-CN" altLang="en-US" dirty="0"/>
          </a:p>
        </p:txBody>
      </p:sp>
      <p:sp>
        <p:nvSpPr>
          <p:cNvPr id="4" name="日期占位符 3"/>
          <p:cNvSpPr>
            <a:spLocks noGrp="1"/>
          </p:cNvSpPr>
          <p:nvPr>
            <p:ph type="dt" sz="half" idx="10"/>
          </p:nvPr>
        </p:nvSpPr>
        <p:spPr/>
        <p:txBody>
          <a:bodyPr/>
          <a:lstStyle/>
          <a:p>
            <a:fld id="{CBC49DB3-8170-4295-997A-1D7194CD7DDE}"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59</a:t>
            </a:fld>
            <a:endParaRPr lang="zh-CN" altLang="en-US"/>
          </a:p>
        </p:txBody>
      </p:sp>
      <p:graphicFrame>
        <p:nvGraphicFramePr>
          <p:cNvPr id="8" name="Table 6"/>
          <p:cNvGraphicFramePr>
            <a:graphicFrameLocks noGrp="1"/>
          </p:cNvGraphicFramePr>
          <p:nvPr>
            <p:extLst>
              <p:ext uri="{D42A27DB-BD31-4B8C-83A1-F6EECF244321}">
                <p14:modId xmlns:p14="http://schemas.microsoft.com/office/powerpoint/2010/main" val="1706014739"/>
              </p:ext>
            </p:extLst>
          </p:nvPr>
        </p:nvGraphicFramePr>
        <p:xfrm>
          <a:off x="745232" y="1889616"/>
          <a:ext cx="7643192" cy="3840480"/>
        </p:xfrm>
        <a:graphic>
          <a:graphicData uri="http://schemas.openxmlformats.org/drawingml/2006/table">
            <a:tbl>
              <a:tblPr firstRow="1" bandRow="1">
                <a:tableStyleId>{5C22544A-7EE6-4342-B048-85BDC9FD1C3A}</a:tableStyleId>
              </a:tblPr>
              <a:tblGrid>
                <a:gridCol w="2128597">
                  <a:extLst>
                    <a:ext uri="{9D8B030D-6E8A-4147-A177-3AD203B41FA5}">
                      <a16:colId xmlns:a16="http://schemas.microsoft.com/office/drawing/2014/main" val="20000"/>
                    </a:ext>
                  </a:extLst>
                </a:gridCol>
                <a:gridCol w="5514595">
                  <a:extLst>
                    <a:ext uri="{9D8B030D-6E8A-4147-A177-3AD203B41FA5}">
                      <a16:colId xmlns:a16="http://schemas.microsoft.com/office/drawing/2014/main" val="20001"/>
                    </a:ext>
                  </a:extLst>
                </a:gridCol>
              </a:tblGrid>
              <a:tr h="640080">
                <a:tc>
                  <a:txBody>
                    <a:bodyPr/>
                    <a:lstStyle/>
                    <a:p>
                      <a:pPr algn="ctr"/>
                      <a:r>
                        <a:rPr lang="zh-CN" altLang="en-US" dirty="0" smtClean="0">
                          <a:latin typeface="楷体" panose="02010609060101010101" pitchFamily="49" charset="-122"/>
                          <a:ea typeface="楷体" panose="02010609060101010101" pitchFamily="49" charset="-122"/>
                        </a:rPr>
                        <a:t>原因</a:t>
                      </a:r>
                      <a:endParaRPr lang="zh-CN" altLang="en-US" dirty="0">
                        <a:latin typeface="楷体" panose="02010609060101010101" pitchFamily="49" charset="-122"/>
                        <a:ea typeface="楷体" panose="02010609060101010101" pitchFamily="49" charset="-122"/>
                      </a:endParaRPr>
                    </a:p>
                  </a:txBody>
                  <a:tcPr anchor="ctr"/>
                </a:tc>
                <a:tc>
                  <a:txBody>
                    <a:bodyPr/>
                    <a:lstStyle/>
                    <a:p>
                      <a:pPr algn="ctr"/>
                      <a:r>
                        <a:rPr lang="zh-CN" altLang="en-US" dirty="0" smtClean="0">
                          <a:latin typeface="楷体" panose="02010609060101010101" pitchFamily="49" charset="-122"/>
                          <a:ea typeface="楷体" panose="02010609060101010101" pitchFamily="49" charset="-122"/>
                        </a:rPr>
                        <a:t>解释</a:t>
                      </a:r>
                      <a:endParaRPr lang="zh-CN" altLang="en-US"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0000"/>
                  </a:ext>
                </a:extLst>
              </a:tr>
              <a:tr h="640080">
                <a:tc>
                  <a:txBody>
                    <a:bodyPr/>
                    <a:lstStyle/>
                    <a:p>
                      <a:r>
                        <a:rPr lang="zh-CN" altLang="en-US" b="1" dirty="0" smtClean="0">
                          <a:latin typeface="楷体" panose="02010609060101010101" pitchFamily="49" charset="-122"/>
                          <a:ea typeface="楷体" panose="02010609060101010101" pitchFamily="49" charset="-122"/>
                        </a:rPr>
                        <a:t>换入换出</a:t>
                      </a:r>
                      <a:endParaRPr lang="zh-CN" altLang="en-US" b="1" dirty="0">
                        <a:latin typeface="楷体" panose="02010609060101010101" pitchFamily="49" charset="-122"/>
                        <a:ea typeface="楷体" panose="02010609060101010101" pitchFamily="49" charset="-122"/>
                      </a:endParaRPr>
                    </a:p>
                  </a:txBody>
                  <a:tcPr anchor="ctr"/>
                </a:tc>
                <a:tc>
                  <a:txBody>
                    <a:bodyPr/>
                    <a:lstStyle/>
                    <a:p>
                      <a:r>
                        <a:rPr lang="zh-CN" altLang="en-US" dirty="0" smtClean="0">
                          <a:latin typeface="楷体" panose="02010609060101010101" pitchFamily="49" charset="-122"/>
                          <a:ea typeface="楷体" panose="02010609060101010101" pitchFamily="49" charset="-122"/>
                        </a:rPr>
                        <a:t>释放内存，为新载入的进程做准备</a:t>
                      </a:r>
                      <a:endParaRPr lang="zh-CN" altLang="en-US"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0001"/>
                  </a:ext>
                </a:extLst>
              </a:tr>
              <a:tr h="640080">
                <a:tc>
                  <a:txBody>
                    <a:bodyPr/>
                    <a:lstStyle/>
                    <a:p>
                      <a:r>
                        <a:rPr lang="zh-CN" altLang="en-US" b="1" dirty="0" smtClean="0">
                          <a:latin typeface="楷体" panose="02010609060101010101" pitchFamily="49" charset="-122"/>
                          <a:ea typeface="楷体" panose="02010609060101010101" pitchFamily="49" charset="-122"/>
                        </a:rPr>
                        <a:t>其它操作系统原因</a:t>
                      </a:r>
                      <a:endParaRPr lang="zh-CN" altLang="en-US" b="1" dirty="0">
                        <a:latin typeface="楷体" panose="02010609060101010101" pitchFamily="49" charset="-122"/>
                        <a:ea typeface="楷体" panose="02010609060101010101" pitchFamily="49" charset="-122"/>
                      </a:endParaRPr>
                    </a:p>
                  </a:txBody>
                  <a:tcPr anchor="ctr"/>
                </a:tc>
                <a:tc>
                  <a:txBody>
                    <a:bodyPr/>
                    <a:lstStyle/>
                    <a:p>
                      <a:r>
                        <a:rPr lang="en-US" altLang="zh-CN" dirty="0" smtClean="0">
                          <a:latin typeface="楷体" panose="02010609060101010101" pitchFamily="49" charset="-122"/>
                          <a:ea typeface="楷体" panose="02010609060101010101" pitchFamily="49" charset="-122"/>
                        </a:rPr>
                        <a:t>OS</a:t>
                      </a:r>
                      <a:r>
                        <a:rPr lang="zh-CN" altLang="en-US" dirty="0" smtClean="0">
                          <a:latin typeface="楷体" panose="02010609060101010101" pitchFamily="49" charset="-122"/>
                          <a:ea typeface="楷体" panose="02010609060101010101" pitchFamily="49" charset="-122"/>
                        </a:rPr>
                        <a:t>可能挂起一些背景进程，或挂起出问题的进程</a:t>
                      </a:r>
                      <a:endParaRPr lang="zh-CN" altLang="en-US"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0002"/>
                  </a:ext>
                </a:extLst>
              </a:tr>
              <a:tr h="640080">
                <a:tc>
                  <a:txBody>
                    <a:bodyPr/>
                    <a:lstStyle/>
                    <a:p>
                      <a:r>
                        <a:rPr lang="zh-CN" altLang="en-US" b="1" dirty="0" smtClean="0">
                          <a:latin typeface="楷体" panose="02010609060101010101" pitchFamily="49" charset="-122"/>
                          <a:ea typeface="楷体" panose="02010609060101010101" pitchFamily="49" charset="-122"/>
                        </a:rPr>
                        <a:t>用户交互需求</a:t>
                      </a:r>
                      <a:endParaRPr lang="zh-CN" altLang="en-US" b="1" dirty="0">
                        <a:latin typeface="楷体" panose="02010609060101010101" pitchFamily="49" charset="-122"/>
                        <a:ea typeface="楷体" panose="02010609060101010101" pitchFamily="49" charset="-122"/>
                      </a:endParaRPr>
                    </a:p>
                  </a:txBody>
                  <a:tcPr anchor="ctr"/>
                </a:tc>
                <a:tc>
                  <a:txBody>
                    <a:bodyPr/>
                    <a:lstStyle/>
                    <a:p>
                      <a:r>
                        <a:rPr lang="zh-CN" altLang="en-US" dirty="0" smtClean="0">
                          <a:latin typeface="楷体" panose="02010609060101010101" pitchFamily="49" charset="-122"/>
                          <a:ea typeface="楷体" panose="02010609060101010101" pitchFamily="49" charset="-122"/>
                        </a:rPr>
                        <a:t>用户主动要求挂起一个进程，如</a:t>
                      </a:r>
                      <a:r>
                        <a:rPr lang="en-US" altLang="zh-CN" dirty="0" smtClean="0">
                          <a:latin typeface="楷体" panose="02010609060101010101" pitchFamily="49" charset="-122"/>
                          <a:ea typeface="楷体" panose="02010609060101010101" pitchFamily="49" charset="-122"/>
                        </a:rPr>
                        <a:t>DEBUG</a:t>
                      </a:r>
                      <a:r>
                        <a:rPr lang="zh-CN" altLang="en-US" dirty="0" smtClean="0">
                          <a:latin typeface="楷体" panose="02010609060101010101" pitchFamily="49" charset="-122"/>
                          <a:ea typeface="楷体" panose="02010609060101010101" pitchFamily="49" charset="-122"/>
                        </a:rPr>
                        <a:t>的需要等</a:t>
                      </a:r>
                      <a:endParaRPr lang="zh-CN" altLang="en-US"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0003"/>
                  </a:ext>
                </a:extLst>
              </a:tr>
              <a:tr h="640080">
                <a:tc>
                  <a:txBody>
                    <a:bodyPr/>
                    <a:lstStyle/>
                    <a:p>
                      <a:r>
                        <a:rPr lang="zh-CN" altLang="en-US" b="1" dirty="0" smtClean="0">
                          <a:latin typeface="楷体" panose="02010609060101010101" pitchFamily="49" charset="-122"/>
                          <a:ea typeface="楷体" panose="02010609060101010101" pitchFamily="49" charset="-122"/>
                        </a:rPr>
                        <a:t>时间驱动</a:t>
                      </a:r>
                      <a:endParaRPr lang="zh-CN" altLang="en-US" b="1" dirty="0">
                        <a:latin typeface="楷体" panose="02010609060101010101" pitchFamily="49" charset="-122"/>
                        <a:ea typeface="楷体" panose="02010609060101010101" pitchFamily="49" charset="-122"/>
                      </a:endParaRPr>
                    </a:p>
                  </a:txBody>
                  <a:tcPr anchor="ctr"/>
                </a:tc>
                <a:tc>
                  <a:txBody>
                    <a:bodyPr/>
                    <a:lstStyle/>
                    <a:p>
                      <a:r>
                        <a:rPr lang="zh-CN" altLang="en-US" dirty="0" smtClean="0">
                          <a:latin typeface="楷体" panose="02010609060101010101" pitchFamily="49" charset="-122"/>
                          <a:ea typeface="楷体" panose="02010609060101010101" pitchFamily="49" charset="-122"/>
                        </a:rPr>
                        <a:t>一些会周期性被唤醒执行的进程</a:t>
                      </a:r>
                      <a:endParaRPr lang="zh-CN" altLang="en-US"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0004"/>
                  </a:ext>
                </a:extLst>
              </a:tr>
              <a:tr h="640080">
                <a:tc>
                  <a:txBody>
                    <a:bodyPr/>
                    <a:lstStyle/>
                    <a:p>
                      <a:r>
                        <a:rPr lang="zh-CN" altLang="en-US" b="1" dirty="0" smtClean="0">
                          <a:latin typeface="楷体" panose="02010609060101010101" pitchFamily="49" charset="-122"/>
                          <a:ea typeface="楷体" panose="02010609060101010101" pitchFamily="49" charset="-122"/>
                        </a:rPr>
                        <a:t>父进程请求</a:t>
                      </a:r>
                      <a:endParaRPr lang="zh-CN" altLang="en-US" b="1" dirty="0">
                        <a:latin typeface="楷体" panose="02010609060101010101" pitchFamily="49" charset="-122"/>
                        <a:ea typeface="楷体" panose="02010609060101010101" pitchFamily="49" charset="-122"/>
                      </a:endParaRPr>
                    </a:p>
                  </a:txBody>
                  <a:tcPr anchor="ctr"/>
                </a:tc>
                <a:tc>
                  <a:txBody>
                    <a:bodyPr/>
                    <a:lstStyle/>
                    <a:p>
                      <a:r>
                        <a:rPr lang="zh-CN" altLang="en-US" dirty="0" smtClean="0">
                          <a:latin typeface="楷体" panose="02010609060101010101" pitchFamily="49" charset="-122"/>
                          <a:ea typeface="楷体" panose="02010609060101010101" pitchFamily="49" charset="-122"/>
                        </a:rPr>
                        <a:t>父进程主动要求挂起子进程，因为需要观察子进程状态，或者协调多个子进程的执行</a:t>
                      </a:r>
                      <a:endParaRPr lang="zh-CN" altLang="en-US"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8414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人脑体系结构</a:t>
            </a:r>
            <a:endParaRPr lang="zh-CN" altLang="en-US" dirty="0"/>
          </a:p>
        </p:txBody>
      </p:sp>
      <p:sp>
        <p:nvSpPr>
          <p:cNvPr id="4" name="日期占位符 3"/>
          <p:cNvSpPr>
            <a:spLocks noGrp="1"/>
          </p:cNvSpPr>
          <p:nvPr>
            <p:ph type="dt" sz="half" idx="10"/>
          </p:nvPr>
        </p:nvSpPr>
        <p:spPr/>
        <p:txBody>
          <a:bodyPr/>
          <a:lstStyle/>
          <a:p>
            <a:fld id="{D7D19A11-69A3-4850-99A4-CEC77194A0E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a:t>
            </a:fld>
            <a:endParaRPr lang="zh-CN" altLang="en-US"/>
          </a:p>
        </p:txBody>
      </p:sp>
      <p:sp>
        <p:nvSpPr>
          <p:cNvPr id="7" name="AutoShape 2" descr="根治毒瘾新希望:新生神经元防止毒品成瘾"/>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根治毒瘾新希望:新生神经元防止毒品成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80" y="1784830"/>
            <a:ext cx="3851828" cy="36207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a4.att.hudong.com/00/22/193000000072631312812296500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758" y="1836545"/>
            <a:ext cx="2664066" cy="18253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95.360doc.com/DownloadImg/2016/03/0718/67297575_1.jpg"/>
          <p:cNvPicPr>
            <a:picLocks noChangeAspect="1" noChangeArrowheads="1"/>
          </p:cNvPicPr>
          <p:nvPr/>
        </p:nvPicPr>
        <p:blipFill rotWithShape="1">
          <a:blip r:embed="rId4">
            <a:extLst>
              <a:ext uri="{28A0092B-C50C-407E-A947-70E740481C1C}">
                <a14:useLocalDpi xmlns:a14="http://schemas.microsoft.com/office/drawing/2010/main" val="0"/>
              </a:ext>
            </a:extLst>
          </a:blip>
          <a:srcRect l="3035" r="5755"/>
          <a:stretch/>
        </p:blipFill>
        <p:spPr bwMode="auto">
          <a:xfrm flipH="1">
            <a:off x="527537" y="1626887"/>
            <a:ext cx="4589586" cy="37786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25758" y="3824686"/>
            <a:ext cx="3069834" cy="1569660"/>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人脑有</a:t>
            </a:r>
            <a:r>
              <a:rPr lang="en-US" altLang="zh-CN" sz="1600" dirty="0" smtClean="0">
                <a:latin typeface="黑体" panose="02010609060101010101" pitchFamily="49" charset="-122"/>
                <a:ea typeface="黑体" panose="02010609060101010101" pitchFamily="49" charset="-122"/>
              </a:rPr>
              <a:t>100</a:t>
            </a:r>
            <a:r>
              <a:rPr lang="zh-CN" altLang="en-US" sz="1600" dirty="0" smtClean="0">
                <a:latin typeface="黑体" panose="02010609060101010101" pitchFamily="49" charset="-122"/>
                <a:ea typeface="黑体" panose="02010609060101010101" pitchFamily="49" charset="-122"/>
              </a:rPr>
              <a:t>亿个神经细胞，功率</a:t>
            </a:r>
            <a:r>
              <a:rPr lang="en-US" altLang="zh-CN" sz="1600" dirty="0" smtClean="0">
                <a:latin typeface="黑体" panose="02010609060101010101" pitchFamily="49" charset="-122"/>
                <a:ea typeface="黑体" panose="02010609060101010101" pitchFamily="49" charset="-122"/>
              </a:rPr>
              <a:t>20</a:t>
            </a:r>
            <a:r>
              <a:rPr lang="zh-CN" altLang="en-US" sz="1600" dirty="0" smtClean="0">
                <a:latin typeface="黑体" panose="02010609060101010101" pitchFamily="49" charset="-122"/>
                <a:ea typeface="黑体" panose="02010609060101010101" pitchFamily="49" charset="-122"/>
              </a:rPr>
              <a:t>瓦，每秒</a:t>
            </a:r>
            <a:r>
              <a:rPr lang="en-US" altLang="zh-CN" sz="1600" dirty="0" smtClean="0">
                <a:latin typeface="黑体" panose="02010609060101010101" pitchFamily="49" charset="-122"/>
                <a:ea typeface="黑体" panose="02010609060101010101" pitchFamily="49" charset="-122"/>
              </a:rPr>
              <a:t>10</a:t>
            </a:r>
            <a:r>
              <a:rPr lang="zh-CN" altLang="en-US" sz="1600" dirty="0" smtClean="0">
                <a:latin typeface="黑体" panose="02010609060101010101" pitchFamily="49" charset="-122"/>
                <a:ea typeface="黑体" panose="02010609060101010101" pitchFamily="49" charset="-122"/>
              </a:rPr>
              <a:t>万种化学反应，占体重的</a:t>
            </a:r>
            <a:r>
              <a:rPr lang="en-US" altLang="zh-CN" sz="1600" dirty="0" smtClean="0">
                <a:latin typeface="黑体" panose="02010609060101010101" pitchFamily="49" charset="-122"/>
                <a:ea typeface="黑体" panose="02010609060101010101" pitchFamily="49" charset="-122"/>
              </a:rPr>
              <a:t>2%</a:t>
            </a:r>
            <a:r>
              <a:rPr lang="zh-CN" altLang="en-US" sz="1600" dirty="0" smtClean="0">
                <a:latin typeface="黑体" panose="02010609060101010101" pitchFamily="49" charset="-122"/>
                <a:ea typeface="黑体" panose="02010609060101010101" pitchFamily="49" charset="-122"/>
              </a:rPr>
              <a:t>，消耗全身氧气的</a:t>
            </a:r>
            <a:r>
              <a:rPr lang="en-US" altLang="zh-CN" sz="1600" dirty="0" smtClean="0">
                <a:latin typeface="黑体" panose="02010609060101010101" pitchFamily="49" charset="-122"/>
                <a:ea typeface="黑体" panose="02010609060101010101" pitchFamily="49" charset="-122"/>
              </a:rPr>
              <a:t>25%</a:t>
            </a:r>
            <a:r>
              <a:rPr lang="zh-CN" altLang="en-US" sz="1600" dirty="0" smtClean="0">
                <a:latin typeface="黑体" panose="02010609060101010101" pitchFamily="49" charset="-122"/>
                <a:ea typeface="黑体" panose="02010609060101010101" pitchFamily="49" charset="-122"/>
              </a:rPr>
              <a:t>（心脏消耗</a:t>
            </a:r>
            <a:r>
              <a:rPr lang="en-US" altLang="zh-CN" sz="1600" dirty="0" smtClean="0">
                <a:latin typeface="黑体" panose="02010609060101010101" pitchFamily="49" charset="-122"/>
                <a:ea typeface="黑体" panose="02010609060101010101" pitchFamily="49" charset="-122"/>
              </a:rPr>
              <a:t>7%</a:t>
            </a:r>
            <a:r>
              <a:rPr lang="zh-CN" altLang="en-US" sz="1600" dirty="0" smtClean="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大脑神经细胞间最快的神经冲动传导速度为</a:t>
            </a:r>
            <a:r>
              <a:rPr lang="en-US" altLang="zh-CN" sz="1600" dirty="0">
                <a:latin typeface="黑体" panose="02010609060101010101" pitchFamily="49" charset="-122"/>
                <a:ea typeface="黑体" panose="02010609060101010101" pitchFamily="49" charset="-122"/>
              </a:rPr>
              <a:t>400</a:t>
            </a:r>
            <a:r>
              <a:rPr lang="zh-CN" altLang="en-US" sz="1600" dirty="0">
                <a:latin typeface="黑体" panose="02010609060101010101" pitchFamily="49" charset="-122"/>
                <a:ea typeface="黑体" panose="02010609060101010101" pitchFamily="49" charset="-122"/>
              </a:rPr>
              <a:t>多公里</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小时</a:t>
            </a:r>
          </a:p>
        </p:txBody>
      </p:sp>
    </p:spTree>
    <p:extLst>
      <p:ext uri="{BB962C8B-B14F-4D97-AF65-F5344CB8AC3E}">
        <p14:creationId xmlns:p14="http://schemas.microsoft.com/office/powerpoint/2010/main" val="157172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32"/>
                                        </p:tgtEl>
                                        <p:attrNameLst>
                                          <p:attrName>style.visibility</p:attrName>
                                        </p:attrNameLst>
                                      </p:cBhvr>
                                      <p:to>
                                        <p:strVal val="visible"/>
                                      </p:to>
                                    </p:set>
                                    <p:animEffect transition="in" filter="fade">
                                      <p:cBhvr>
                                        <p:cTn id="14" dur="500"/>
                                        <p:tgtEl>
                                          <p:spTgt spid="10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smtClean="0">
                <a:solidFill>
                  <a:schemeClr val="bg1">
                    <a:lumMod val="65000"/>
                  </a:schemeClr>
                </a:solidFill>
              </a:rPr>
              <a:t>程序</a:t>
            </a:r>
            <a:r>
              <a:rPr lang="zh-CN" altLang="en-US" dirty="0">
                <a:solidFill>
                  <a:schemeClr val="bg1">
                    <a:lumMod val="65000"/>
                  </a:schemeClr>
                </a:solidFill>
              </a:rPr>
              <a:t>的并发执行</a:t>
            </a:r>
            <a:endParaRPr lang="en-US" altLang="zh-CN" dirty="0">
              <a:solidFill>
                <a:schemeClr val="bg1">
                  <a:lumMod val="65000"/>
                </a:schemeClr>
              </a:solidFill>
            </a:endParaRPr>
          </a:p>
          <a:p>
            <a:r>
              <a:rPr lang="zh-CN" altLang="en-US" dirty="0">
                <a:solidFill>
                  <a:schemeClr val="bg1">
                    <a:lumMod val="65000"/>
                  </a:schemeClr>
                </a:solidFill>
              </a:rPr>
              <a:t>进程的基本概念</a:t>
            </a:r>
            <a:endParaRPr lang="en-US" altLang="zh-CN" dirty="0">
              <a:solidFill>
                <a:schemeClr val="bg1">
                  <a:lumMod val="65000"/>
                </a:schemeClr>
              </a:solidFill>
            </a:endParaRPr>
          </a:p>
          <a:p>
            <a:r>
              <a:rPr lang="zh-CN" altLang="en-US" dirty="0">
                <a:solidFill>
                  <a:schemeClr val="bg1">
                    <a:lumMod val="65000"/>
                  </a:schemeClr>
                </a:solidFill>
              </a:rPr>
              <a:t>进程状态转换</a:t>
            </a:r>
            <a:endParaRPr lang="en-US" altLang="zh-CN" dirty="0">
              <a:solidFill>
                <a:schemeClr val="bg1">
                  <a:lumMod val="65000"/>
                </a:schemeClr>
              </a:solidFill>
            </a:endParaRPr>
          </a:p>
          <a:p>
            <a:r>
              <a:rPr lang="zh-CN" altLang="en-US" dirty="0">
                <a:solidFill>
                  <a:srgbClr val="FF3300"/>
                </a:solidFill>
              </a:rPr>
              <a:t>进程在操作系统中的描述</a:t>
            </a:r>
            <a:endParaRPr lang="en-US" altLang="zh-CN" dirty="0">
              <a:solidFill>
                <a:srgbClr val="FF3300"/>
              </a:solidFill>
            </a:endParaRPr>
          </a:p>
          <a:p>
            <a:r>
              <a:rPr lang="zh-CN" altLang="en-US" dirty="0" smtClean="0">
                <a:solidFill>
                  <a:schemeClr val="bg1">
                    <a:lumMod val="65000"/>
                  </a:schemeClr>
                </a:solidFill>
              </a:rPr>
              <a:t>进程控制</a:t>
            </a:r>
            <a:endParaRPr lang="en-US" altLang="zh-CN" dirty="0" smtClean="0">
              <a:solidFill>
                <a:schemeClr val="bg1">
                  <a:lumMod val="65000"/>
                </a:schemeClr>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61796329-52C3-4506-B7E0-FA46DD7C24A7}"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60</a:t>
            </a:fld>
            <a:endParaRPr lang="zh-CN" altLang="en-US"/>
          </a:p>
        </p:txBody>
      </p:sp>
    </p:spTree>
    <p:extLst>
      <p:ext uri="{BB962C8B-B14F-4D97-AF65-F5344CB8AC3E}">
        <p14:creationId xmlns:p14="http://schemas.microsoft.com/office/powerpoint/2010/main" val="8316423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为什么要进行进程描述</a:t>
            </a:r>
            <a:endParaRPr lang="zh-CN" altLang="en-US" dirty="0"/>
          </a:p>
        </p:txBody>
      </p:sp>
      <p:sp>
        <p:nvSpPr>
          <p:cNvPr id="4" name="日期占位符 3"/>
          <p:cNvSpPr>
            <a:spLocks noGrp="1"/>
          </p:cNvSpPr>
          <p:nvPr>
            <p:ph type="dt" sz="half" idx="10"/>
          </p:nvPr>
        </p:nvSpPr>
        <p:spPr/>
        <p:txBody>
          <a:bodyPr/>
          <a:lstStyle/>
          <a:p>
            <a:fld id="{73D2B447-0D4A-45A7-B7B6-BD6BD08541A5}"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61</a:t>
            </a:fld>
            <a:endParaRPr lang="zh-CN" altLang="en-US"/>
          </a:p>
        </p:txBody>
      </p:sp>
      <p:sp>
        <p:nvSpPr>
          <p:cNvPr id="7" name="矩形 6"/>
          <p:cNvSpPr/>
          <p:nvPr/>
        </p:nvSpPr>
        <p:spPr>
          <a:xfrm>
            <a:off x="1998616" y="2672973"/>
            <a:ext cx="5595257" cy="954107"/>
          </a:xfrm>
          <a:prstGeom prst="rect">
            <a:avLst/>
          </a:prstGeom>
        </p:spPr>
        <p:txBody>
          <a:bodyPr wrap="square">
            <a:spAutoFit/>
          </a:bodyPr>
          <a:lstStyle/>
          <a:p>
            <a:pPr algn="ctr"/>
            <a:r>
              <a:rPr lang="zh-CN" altLang="en-US" sz="2800"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为了控制进程，并为进程分配资源，操作系统需要哪些信息？</a:t>
            </a:r>
          </a:p>
        </p:txBody>
      </p:sp>
    </p:spTree>
    <p:extLst>
      <p:ext uri="{BB962C8B-B14F-4D97-AF65-F5344CB8AC3E}">
        <p14:creationId xmlns:p14="http://schemas.microsoft.com/office/powerpoint/2010/main" val="9168735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需要为一个进程维护的信息</a:t>
            </a:r>
            <a:endParaRPr lang="zh-CN" altLang="en-US" dirty="0"/>
          </a:p>
        </p:txBody>
      </p:sp>
      <p:sp>
        <p:nvSpPr>
          <p:cNvPr id="4" name="日期占位符 3"/>
          <p:cNvSpPr>
            <a:spLocks noGrp="1"/>
          </p:cNvSpPr>
          <p:nvPr>
            <p:ph type="dt" sz="half" idx="10"/>
          </p:nvPr>
        </p:nvSpPr>
        <p:spPr/>
        <p:txBody>
          <a:bodyPr/>
          <a:lstStyle/>
          <a:p>
            <a:fld id="{1C806105-5121-4066-A02D-181B62BA3C62}"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62</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822" y="1401285"/>
            <a:ext cx="5629630" cy="474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0693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进程映像（</a:t>
            </a:r>
            <a:r>
              <a:rPr lang="en-US" altLang="zh-CN" dirty="0" smtClean="0"/>
              <a:t>Process Image</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程序集合</a:t>
            </a:r>
            <a:endParaRPr lang="en-US" altLang="zh-CN" dirty="0"/>
          </a:p>
          <a:p>
            <a:pPr lvl="1"/>
            <a:r>
              <a:rPr lang="zh-CN" altLang="en-US" dirty="0"/>
              <a:t>通常要求程序是“</a:t>
            </a:r>
            <a:r>
              <a:rPr lang="zh-CN" altLang="en-US" dirty="0">
                <a:solidFill>
                  <a:srgbClr val="0000FF"/>
                </a:solidFill>
              </a:rPr>
              <a:t>可重入的</a:t>
            </a:r>
            <a:r>
              <a:rPr lang="zh-CN" altLang="en-US" dirty="0"/>
              <a:t>”，这样程序段可以被共享</a:t>
            </a:r>
            <a:endParaRPr lang="en-US" altLang="zh-CN" dirty="0"/>
          </a:p>
          <a:p>
            <a:r>
              <a:rPr lang="zh-CN" altLang="en-US" dirty="0"/>
              <a:t>数据集合</a:t>
            </a:r>
            <a:endParaRPr lang="en-US" altLang="zh-CN" dirty="0"/>
          </a:p>
          <a:p>
            <a:pPr lvl="1"/>
            <a:r>
              <a:rPr lang="zh-CN" altLang="en-US" dirty="0"/>
              <a:t>局部数据，全局数据，常量等</a:t>
            </a:r>
            <a:endParaRPr lang="en-US" altLang="zh-CN" dirty="0"/>
          </a:p>
          <a:p>
            <a:r>
              <a:rPr lang="zh-CN" altLang="en-US" dirty="0"/>
              <a:t>一个堆栈（</a:t>
            </a:r>
            <a:r>
              <a:rPr lang="en-US" altLang="zh-CN" dirty="0"/>
              <a:t>Stack</a:t>
            </a:r>
            <a:r>
              <a:rPr lang="zh-CN" altLang="en-US" dirty="0"/>
              <a:t>）</a:t>
            </a:r>
            <a:endParaRPr lang="en-US" altLang="zh-CN" dirty="0"/>
          </a:p>
          <a:p>
            <a:pPr lvl="1"/>
            <a:r>
              <a:rPr lang="zh-CN" altLang="en-US" dirty="0"/>
              <a:t>用于程序内部子函数调用过程中传递参数</a:t>
            </a:r>
            <a:endParaRPr lang="en-US" altLang="zh-CN" dirty="0"/>
          </a:p>
          <a:p>
            <a:r>
              <a:rPr lang="zh-CN" altLang="en-US" dirty="0"/>
              <a:t>一系列用于描述程序状态的参数集合</a:t>
            </a:r>
            <a:endParaRPr lang="en-US" altLang="zh-CN" dirty="0"/>
          </a:p>
          <a:p>
            <a:pPr lvl="1"/>
            <a:r>
              <a:rPr lang="en-US" altLang="zh-CN" dirty="0"/>
              <a:t>Process Control Block</a:t>
            </a:r>
            <a:r>
              <a:rPr lang="zh-CN" altLang="en-US" dirty="0"/>
              <a:t>，</a:t>
            </a:r>
            <a:r>
              <a:rPr lang="en-US" altLang="zh-CN" dirty="0"/>
              <a:t>PCB</a:t>
            </a:r>
          </a:p>
          <a:p>
            <a:endParaRPr lang="en-US" altLang="zh-CN" dirty="0"/>
          </a:p>
          <a:p>
            <a:r>
              <a:rPr lang="zh-CN" altLang="en-US" dirty="0" smtClean="0"/>
              <a:t>我将如何存在？</a:t>
            </a:r>
            <a:endParaRPr lang="en-US" altLang="zh-CN" dirty="0" smtClean="0"/>
          </a:p>
          <a:p>
            <a:pPr lvl="1"/>
            <a:r>
              <a:rPr lang="zh-CN" altLang="en-US" dirty="0" smtClean="0"/>
              <a:t>映像</a:t>
            </a:r>
            <a:r>
              <a:rPr lang="zh-CN" altLang="en-US" dirty="0"/>
              <a:t>的大部分存于外存，小部分常驻</a:t>
            </a:r>
            <a:r>
              <a:rPr lang="zh-CN" altLang="en-US" dirty="0" smtClean="0"/>
              <a:t>内存</a:t>
            </a:r>
            <a:endParaRPr lang="zh-CN" altLang="en-US" dirty="0"/>
          </a:p>
        </p:txBody>
      </p:sp>
      <p:sp>
        <p:nvSpPr>
          <p:cNvPr id="4" name="日期占位符 3"/>
          <p:cNvSpPr>
            <a:spLocks noGrp="1"/>
          </p:cNvSpPr>
          <p:nvPr>
            <p:ph type="dt" sz="half" idx="10"/>
          </p:nvPr>
        </p:nvSpPr>
        <p:spPr/>
        <p:txBody>
          <a:bodyPr/>
          <a:lstStyle/>
          <a:p>
            <a:fld id="{E07ACAB8-FD8F-4DCE-934D-0992704B291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63</a:t>
            </a:fld>
            <a:endParaRPr lang="zh-CN" altLang="en-US"/>
          </a:p>
        </p:txBody>
      </p:sp>
    </p:spTree>
    <p:extLst>
      <p:ext uri="{BB962C8B-B14F-4D97-AF65-F5344CB8AC3E}">
        <p14:creationId xmlns:p14="http://schemas.microsoft.com/office/powerpoint/2010/main" val="28055720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进程映像</a:t>
            </a:r>
            <a:endParaRPr lang="zh-CN" altLang="en-US" dirty="0"/>
          </a:p>
        </p:txBody>
      </p:sp>
      <p:sp>
        <p:nvSpPr>
          <p:cNvPr id="4" name="日期占位符 3"/>
          <p:cNvSpPr>
            <a:spLocks noGrp="1"/>
          </p:cNvSpPr>
          <p:nvPr>
            <p:ph type="dt" sz="half" idx="10"/>
          </p:nvPr>
        </p:nvSpPr>
        <p:spPr/>
        <p:txBody>
          <a:bodyPr/>
          <a:lstStyle/>
          <a:p>
            <a:fld id="{D5858364-C909-4570-B28E-A4F7C19A31AF}"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64</a:t>
            </a:fld>
            <a:endParaRPr lang="zh-CN" altLang="en-US"/>
          </a:p>
        </p:txBody>
      </p:sp>
      <p:grpSp>
        <p:nvGrpSpPr>
          <p:cNvPr id="13" name="组合 12"/>
          <p:cNvGrpSpPr/>
          <p:nvPr/>
        </p:nvGrpSpPr>
        <p:grpSpPr>
          <a:xfrm>
            <a:off x="776628" y="1389639"/>
            <a:ext cx="1444055" cy="4105471"/>
            <a:chOff x="1403645" y="1772816"/>
            <a:chExt cx="1444055" cy="4105471"/>
          </a:xfrm>
        </p:grpSpPr>
        <p:sp>
          <p:nvSpPr>
            <p:cNvPr id="7" name="矩形 6"/>
            <p:cNvSpPr/>
            <p:nvPr/>
          </p:nvSpPr>
          <p:spPr>
            <a:xfrm>
              <a:off x="1403645" y="1772816"/>
              <a:ext cx="1444054"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进程标识符</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8" name="矩形 7"/>
            <p:cNvSpPr/>
            <p:nvPr/>
          </p:nvSpPr>
          <p:spPr>
            <a:xfrm>
              <a:off x="1403645" y="2204864"/>
              <a:ext cx="1444055"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进程状态信息</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9" name="矩形 8"/>
            <p:cNvSpPr/>
            <p:nvPr/>
          </p:nvSpPr>
          <p:spPr>
            <a:xfrm>
              <a:off x="1403645" y="2631247"/>
              <a:ext cx="1444055"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进程控制信息</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0" name="矩形 9"/>
            <p:cNvSpPr/>
            <p:nvPr/>
          </p:nvSpPr>
          <p:spPr>
            <a:xfrm>
              <a:off x="1403645" y="3063295"/>
              <a:ext cx="1444055" cy="707516"/>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用户堆栈</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1" name="矩形 10"/>
            <p:cNvSpPr/>
            <p:nvPr/>
          </p:nvSpPr>
          <p:spPr>
            <a:xfrm>
              <a:off x="1403645" y="3770811"/>
              <a:ext cx="1444055" cy="105373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私有用户地址空间（程序，数据）</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2" name="矩形 11"/>
            <p:cNvSpPr/>
            <p:nvPr/>
          </p:nvSpPr>
          <p:spPr>
            <a:xfrm>
              <a:off x="1403645" y="4824549"/>
              <a:ext cx="1444055" cy="1053738"/>
            </a:xfrm>
            <a:prstGeom prst="rect">
              <a:avLst/>
            </a:prstGeom>
            <a:solidFill>
              <a:schemeClr val="bg1"/>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共享地址空间</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grpSp>
      <p:grpSp>
        <p:nvGrpSpPr>
          <p:cNvPr id="14" name="组合 13"/>
          <p:cNvGrpSpPr/>
          <p:nvPr/>
        </p:nvGrpSpPr>
        <p:grpSpPr>
          <a:xfrm>
            <a:off x="2923291" y="1389639"/>
            <a:ext cx="1444055" cy="4105471"/>
            <a:chOff x="1403645" y="1772816"/>
            <a:chExt cx="1444055" cy="4105471"/>
          </a:xfrm>
        </p:grpSpPr>
        <p:sp>
          <p:nvSpPr>
            <p:cNvPr id="15" name="矩形 14"/>
            <p:cNvSpPr/>
            <p:nvPr/>
          </p:nvSpPr>
          <p:spPr>
            <a:xfrm>
              <a:off x="1403645" y="1772816"/>
              <a:ext cx="1444054"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进程标识符</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6" name="矩形 15"/>
            <p:cNvSpPr/>
            <p:nvPr/>
          </p:nvSpPr>
          <p:spPr>
            <a:xfrm>
              <a:off x="1403645" y="2204864"/>
              <a:ext cx="1444055"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进程状态信息</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7" name="矩形 16"/>
            <p:cNvSpPr/>
            <p:nvPr/>
          </p:nvSpPr>
          <p:spPr>
            <a:xfrm>
              <a:off x="1403645" y="2631247"/>
              <a:ext cx="1444055"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进程控制信息</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8" name="矩形 17"/>
            <p:cNvSpPr/>
            <p:nvPr/>
          </p:nvSpPr>
          <p:spPr>
            <a:xfrm>
              <a:off x="1403645" y="3063295"/>
              <a:ext cx="1444055" cy="707516"/>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用户堆栈</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9" name="矩形 18"/>
            <p:cNvSpPr/>
            <p:nvPr/>
          </p:nvSpPr>
          <p:spPr>
            <a:xfrm>
              <a:off x="1403645" y="3770811"/>
              <a:ext cx="1444055" cy="105373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私有用户地址空间（程序，数据）</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0" name="矩形 19"/>
            <p:cNvSpPr/>
            <p:nvPr/>
          </p:nvSpPr>
          <p:spPr>
            <a:xfrm>
              <a:off x="1403645" y="4824549"/>
              <a:ext cx="1444055" cy="1053738"/>
            </a:xfrm>
            <a:prstGeom prst="rect">
              <a:avLst/>
            </a:prstGeom>
            <a:solidFill>
              <a:schemeClr val="bg1"/>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共享地址空间</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grpSp>
      <p:grpSp>
        <p:nvGrpSpPr>
          <p:cNvPr id="21" name="组合 20"/>
          <p:cNvGrpSpPr/>
          <p:nvPr/>
        </p:nvGrpSpPr>
        <p:grpSpPr>
          <a:xfrm>
            <a:off x="6541702" y="1389639"/>
            <a:ext cx="1444055" cy="4105471"/>
            <a:chOff x="1403645" y="1772816"/>
            <a:chExt cx="1444055" cy="4105471"/>
          </a:xfrm>
        </p:grpSpPr>
        <p:sp>
          <p:nvSpPr>
            <p:cNvPr id="22" name="矩形 21"/>
            <p:cNvSpPr/>
            <p:nvPr/>
          </p:nvSpPr>
          <p:spPr>
            <a:xfrm>
              <a:off x="1403645" y="1772816"/>
              <a:ext cx="1444054"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进程标识符</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3" name="矩形 22"/>
            <p:cNvSpPr/>
            <p:nvPr/>
          </p:nvSpPr>
          <p:spPr>
            <a:xfrm>
              <a:off x="1403645" y="2204864"/>
              <a:ext cx="1444055"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进程状态信息</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4" name="矩形 23"/>
            <p:cNvSpPr/>
            <p:nvPr/>
          </p:nvSpPr>
          <p:spPr>
            <a:xfrm>
              <a:off x="1403645" y="2631247"/>
              <a:ext cx="1444055" cy="43204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进程控制信息</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5" name="矩形 24"/>
            <p:cNvSpPr/>
            <p:nvPr/>
          </p:nvSpPr>
          <p:spPr>
            <a:xfrm>
              <a:off x="1403645" y="3063295"/>
              <a:ext cx="1444055" cy="707516"/>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用户堆栈</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6" name="矩形 25"/>
            <p:cNvSpPr/>
            <p:nvPr/>
          </p:nvSpPr>
          <p:spPr>
            <a:xfrm>
              <a:off x="1403645" y="3770811"/>
              <a:ext cx="1444055" cy="105373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私有用户地址空间（程序，数据）</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27" name="矩形 26"/>
            <p:cNvSpPr/>
            <p:nvPr/>
          </p:nvSpPr>
          <p:spPr>
            <a:xfrm>
              <a:off x="1403645" y="4824549"/>
              <a:ext cx="1444055" cy="1053738"/>
            </a:xfrm>
            <a:prstGeom prst="rect">
              <a:avLst/>
            </a:prstGeom>
            <a:solidFill>
              <a:schemeClr val="bg1"/>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共享地址空间</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grpSp>
      <p:sp>
        <p:nvSpPr>
          <p:cNvPr id="28" name="文本框 27"/>
          <p:cNvSpPr txBox="1"/>
          <p:nvPr/>
        </p:nvSpPr>
        <p:spPr>
          <a:xfrm>
            <a:off x="5148991" y="3033876"/>
            <a:ext cx="611065" cy="461665"/>
          </a:xfrm>
          <a:prstGeom prst="rect">
            <a:avLst/>
          </a:prstGeom>
          <a:noFill/>
        </p:spPr>
        <p:txBody>
          <a:bodyPr wrap="none" rtlCol="0">
            <a:spAutoFit/>
          </a:bodyPr>
          <a:lstStyle/>
          <a:p>
            <a:r>
              <a:rPr lang="en-US" altLang="zh-CN" sz="2400" dirty="0" smtClean="0"/>
              <a:t>……</a:t>
            </a:r>
            <a:endParaRPr lang="zh-CN" altLang="en-US" sz="2400" dirty="0"/>
          </a:p>
        </p:txBody>
      </p:sp>
      <p:sp>
        <p:nvSpPr>
          <p:cNvPr id="29" name="文本框 28"/>
          <p:cNvSpPr txBox="1"/>
          <p:nvPr/>
        </p:nvSpPr>
        <p:spPr>
          <a:xfrm>
            <a:off x="1089352" y="5596620"/>
            <a:ext cx="818605" cy="338554"/>
          </a:xfrm>
          <a:prstGeom prst="rect">
            <a:avLst/>
          </a:prstGeom>
          <a:noFill/>
        </p:spPr>
        <p:txBody>
          <a:bodyPr wrap="square" rtlCol="0">
            <a:spAutoFit/>
          </a:bodyPr>
          <a:lstStyle/>
          <a:p>
            <a:pPr algn="ctr"/>
            <a:r>
              <a:rPr lang="zh-CN" altLang="en-US" sz="1600"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进程</a:t>
            </a:r>
            <a:r>
              <a:rPr lang="en-US" altLang="zh-CN" sz="1600"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1</a:t>
            </a:r>
            <a:endParaRPr lang="zh-CN" altLang="en-US" sz="1600"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30" name="文本框 29"/>
          <p:cNvSpPr txBox="1"/>
          <p:nvPr/>
        </p:nvSpPr>
        <p:spPr>
          <a:xfrm>
            <a:off x="3236015" y="5593065"/>
            <a:ext cx="818605" cy="338554"/>
          </a:xfrm>
          <a:prstGeom prst="rect">
            <a:avLst/>
          </a:prstGeom>
          <a:noFill/>
        </p:spPr>
        <p:txBody>
          <a:bodyPr wrap="square" rtlCol="0">
            <a:spAutoFit/>
          </a:bodyPr>
          <a:lstStyle/>
          <a:p>
            <a:pPr algn="ctr"/>
            <a:r>
              <a:rPr lang="zh-CN" altLang="en-US" sz="1600"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进程</a:t>
            </a:r>
            <a:r>
              <a:rPr lang="en-US" altLang="zh-CN" sz="1600"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2</a:t>
            </a:r>
            <a:endParaRPr lang="zh-CN" altLang="en-US" sz="1600"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31" name="文本框 30"/>
          <p:cNvSpPr txBox="1"/>
          <p:nvPr/>
        </p:nvSpPr>
        <p:spPr>
          <a:xfrm>
            <a:off x="6854426" y="5596620"/>
            <a:ext cx="818605" cy="338554"/>
          </a:xfrm>
          <a:prstGeom prst="rect">
            <a:avLst/>
          </a:prstGeom>
          <a:noFill/>
        </p:spPr>
        <p:txBody>
          <a:bodyPr wrap="square" rtlCol="0">
            <a:spAutoFit/>
          </a:bodyPr>
          <a:lstStyle/>
          <a:p>
            <a:pPr algn="ctr"/>
            <a:r>
              <a:rPr lang="zh-CN" altLang="en-US" sz="1600"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进程</a:t>
            </a:r>
            <a:r>
              <a:rPr lang="en-US" altLang="zh-CN" sz="1600" dirty="0" smtClean="0">
                <a:solidFill>
                  <a:srgbClr val="0000FF"/>
                </a:solidFill>
                <a:latin typeface="华文黑体" panose="02010600040101010101" pitchFamily="2" charset="-122"/>
                <a:ea typeface="华文黑体" panose="02010600040101010101" pitchFamily="2" charset="-122"/>
                <a:cs typeface="华文黑体" panose="02010600040101010101" pitchFamily="2" charset="-122"/>
              </a:rPr>
              <a:t>N</a:t>
            </a:r>
            <a:endParaRPr lang="zh-CN" altLang="en-US" sz="1600" dirty="0">
              <a:solidFill>
                <a:srgbClr val="0000FF"/>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3" name="圆角矩形 2"/>
          <p:cNvSpPr/>
          <p:nvPr/>
        </p:nvSpPr>
        <p:spPr>
          <a:xfrm>
            <a:off x="334108" y="1327638"/>
            <a:ext cx="8071338" cy="1352480"/>
          </a:xfrm>
          <a:prstGeom prst="roundRect">
            <a:avLst>
              <a:gd name="adj" fmla="val 6916"/>
            </a:avLst>
          </a:prstGeom>
          <a:solidFill>
            <a:srgbClr val="FFC000">
              <a:alpha val="50000"/>
            </a:srgbClr>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826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进程控制块</a:t>
            </a:r>
            <a:endParaRPr lang="zh-CN" altLang="en-US" dirty="0"/>
          </a:p>
        </p:txBody>
      </p:sp>
      <p:sp>
        <p:nvSpPr>
          <p:cNvPr id="3" name="内容占位符 2"/>
          <p:cNvSpPr>
            <a:spLocks noGrp="1"/>
          </p:cNvSpPr>
          <p:nvPr>
            <p:ph idx="1"/>
          </p:nvPr>
        </p:nvSpPr>
        <p:spPr/>
        <p:txBody>
          <a:bodyPr>
            <a:normAutofit fontScale="92500"/>
          </a:bodyPr>
          <a:lstStyle/>
          <a:p>
            <a:pPr marL="342900" lvl="1" indent="-342900">
              <a:spcBef>
                <a:spcPts val="1200"/>
              </a:spcBef>
            </a:pPr>
            <a:r>
              <a:rPr lang="zh-CN" altLang="en-US" sz="2400" dirty="0"/>
              <a:t>进程控制块是由</a:t>
            </a:r>
            <a:r>
              <a:rPr lang="en-US" altLang="zh-CN" sz="2400" dirty="0">
                <a:solidFill>
                  <a:srgbClr val="0000FF"/>
                </a:solidFill>
              </a:rPr>
              <a:t>OS</a:t>
            </a:r>
            <a:r>
              <a:rPr lang="zh-CN" altLang="en-US" sz="2400" dirty="0">
                <a:solidFill>
                  <a:srgbClr val="0000FF"/>
                </a:solidFill>
              </a:rPr>
              <a:t>维护</a:t>
            </a:r>
            <a:r>
              <a:rPr lang="zh-CN" altLang="en-US" sz="2400" dirty="0"/>
              <a:t>的用来</a:t>
            </a:r>
            <a:r>
              <a:rPr lang="zh-CN" altLang="en-US" sz="2400" dirty="0">
                <a:solidFill>
                  <a:srgbClr val="0000FF"/>
                </a:solidFill>
              </a:rPr>
              <a:t>记录进程相关信息和管理进程</a:t>
            </a:r>
            <a:r>
              <a:rPr lang="zh-CN" altLang="en-US" sz="2400" dirty="0"/>
              <a:t>而设置的一个专门的数据结构</a:t>
            </a:r>
            <a:endParaRPr lang="en-US" altLang="zh-CN" sz="2400" dirty="0"/>
          </a:p>
          <a:p>
            <a:pPr marL="800100" lvl="2" indent="-342900">
              <a:spcBef>
                <a:spcPts val="1200"/>
              </a:spcBef>
            </a:pPr>
            <a:r>
              <a:rPr lang="zh-CN" altLang="en-US" sz="2200" dirty="0" smtClean="0"/>
              <a:t>进程</a:t>
            </a:r>
            <a:r>
              <a:rPr lang="zh-CN" altLang="en-US" sz="2200" dirty="0"/>
              <a:t>的描述</a:t>
            </a:r>
            <a:r>
              <a:rPr lang="zh-CN" altLang="en-US" sz="2200" dirty="0" smtClean="0"/>
              <a:t>信息</a:t>
            </a:r>
            <a:endParaRPr lang="en-US" altLang="zh-CN" sz="2200" dirty="0" smtClean="0"/>
          </a:p>
          <a:p>
            <a:pPr marL="800100" lvl="2" indent="-342900">
              <a:spcBef>
                <a:spcPts val="1200"/>
              </a:spcBef>
            </a:pPr>
            <a:r>
              <a:rPr lang="zh-CN" altLang="en-US" sz="2200" dirty="0" smtClean="0"/>
              <a:t>控制</a:t>
            </a:r>
            <a:r>
              <a:rPr lang="zh-CN" altLang="en-US" sz="2200" dirty="0"/>
              <a:t>信息和资源</a:t>
            </a:r>
            <a:r>
              <a:rPr lang="zh-CN" altLang="en-US" sz="2200" dirty="0" smtClean="0"/>
              <a:t>信息</a:t>
            </a:r>
            <a:endParaRPr lang="en-US" altLang="zh-CN" sz="2200" dirty="0"/>
          </a:p>
          <a:p>
            <a:pPr marL="800100" lvl="2" indent="-342900">
              <a:spcBef>
                <a:spcPts val="1200"/>
              </a:spcBef>
            </a:pPr>
            <a:r>
              <a:rPr lang="zh-CN" altLang="en-US" sz="2200" dirty="0" smtClean="0"/>
              <a:t>现场</a:t>
            </a:r>
            <a:r>
              <a:rPr lang="zh-CN" altLang="en-US" sz="2200" dirty="0"/>
              <a:t>保护</a:t>
            </a:r>
            <a:endParaRPr lang="en-US" altLang="zh-CN" sz="2200" dirty="0"/>
          </a:p>
          <a:p>
            <a:pPr marL="342900" lvl="1" indent="-342900">
              <a:spcBef>
                <a:spcPts val="1200"/>
              </a:spcBef>
            </a:pPr>
            <a:endParaRPr lang="en-US" altLang="zh-CN" sz="2400" dirty="0"/>
          </a:p>
          <a:p>
            <a:pPr marL="342900" lvl="1" indent="-342900">
              <a:spcBef>
                <a:spcPts val="1200"/>
              </a:spcBef>
            </a:pPr>
            <a:r>
              <a:rPr lang="en-US" altLang="zh-CN" sz="2400" dirty="0"/>
              <a:t>PCB</a:t>
            </a:r>
            <a:r>
              <a:rPr lang="zh-CN" altLang="en-US" sz="2400" dirty="0"/>
              <a:t>是进程动态特性的集中反映</a:t>
            </a:r>
            <a:endParaRPr lang="en-US" altLang="zh-CN" sz="2400" dirty="0"/>
          </a:p>
          <a:p>
            <a:pPr marL="800100" lvl="2" indent="-342900">
              <a:spcBef>
                <a:spcPts val="1200"/>
              </a:spcBef>
            </a:pPr>
            <a:r>
              <a:rPr lang="zh-CN" altLang="en-US" sz="2200" dirty="0"/>
              <a:t>系统通过</a:t>
            </a:r>
            <a:r>
              <a:rPr lang="en-US" altLang="zh-CN" sz="2200" dirty="0"/>
              <a:t>PCB</a:t>
            </a:r>
            <a:r>
              <a:rPr lang="zh-CN" altLang="en-US" sz="2200" dirty="0"/>
              <a:t>感知进程的存在，通过</a:t>
            </a:r>
            <a:r>
              <a:rPr lang="en-US" altLang="zh-CN" sz="2200" dirty="0"/>
              <a:t>PCB</a:t>
            </a:r>
            <a:r>
              <a:rPr lang="zh-CN" altLang="en-US" sz="2200" dirty="0"/>
              <a:t>中所包含的各项变量的变化，掌握进程的状态以达到控制进程活动的目的</a:t>
            </a:r>
          </a:p>
          <a:p>
            <a:pPr marL="342900" lvl="1" indent="-342900">
              <a:spcBef>
                <a:spcPts val="1200"/>
              </a:spcBef>
            </a:pPr>
            <a:endParaRPr lang="zh-CN" altLang="en-US" sz="2400" dirty="0"/>
          </a:p>
        </p:txBody>
      </p:sp>
      <p:sp>
        <p:nvSpPr>
          <p:cNvPr id="4" name="日期占位符 3"/>
          <p:cNvSpPr>
            <a:spLocks noGrp="1"/>
          </p:cNvSpPr>
          <p:nvPr>
            <p:ph type="dt" sz="half" idx="10"/>
          </p:nvPr>
        </p:nvSpPr>
        <p:spPr/>
        <p:txBody>
          <a:bodyPr/>
          <a:lstStyle/>
          <a:p>
            <a:fld id="{F62660A1-5CF3-4B2D-9312-CB1E6D3AAFD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65</a:t>
            </a:fld>
            <a:endParaRPr lang="zh-CN" altLang="en-US"/>
          </a:p>
        </p:txBody>
      </p:sp>
    </p:spTree>
    <p:extLst>
      <p:ext uri="{BB962C8B-B14F-4D97-AF65-F5344CB8AC3E}">
        <p14:creationId xmlns:p14="http://schemas.microsoft.com/office/powerpoint/2010/main" val="2524671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进程控制块</a:t>
            </a:r>
            <a:endParaRPr lang="zh-CN" altLang="en-US" dirty="0"/>
          </a:p>
        </p:txBody>
      </p:sp>
      <p:sp>
        <p:nvSpPr>
          <p:cNvPr id="3" name="内容占位符 2"/>
          <p:cNvSpPr>
            <a:spLocks noGrp="1"/>
          </p:cNvSpPr>
          <p:nvPr>
            <p:ph idx="1"/>
          </p:nvPr>
        </p:nvSpPr>
        <p:spPr/>
        <p:txBody>
          <a:bodyPr/>
          <a:lstStyle/>
          <a:p>
            <a:r>
              <a:rPr lang="en-US" altLang="zh-CN" dirty="0" smtClean="0"/>
              <a:t>PCB</a:t>
            </a:r>
            <a:r>
              <a:rPr lang="zh-CN" altLang="en-US" dirty="0" smtClean="0"/>
              <a:t>的全部或部分常驻内存</a:t>
            </a:r>
            <a:endParaRPr lang="en-US" altLang="zh-CN" dirty="0" smtClean="0"/>
          </a:p>
          <a:p>
            <a:endParaRPr lang="en-US" altLang="zh-CN" dirty="0"/>
          </a:p>
          <a:p>
            <a:r>
              <a:rPr lang="en-US" altLang="zh-CN" dirty="0"/>
              <a:t>PCB</a:t>
            </a:r>
            <a:r>
              <a:rPr lang="zh-CN" altLang="en-US" dirty="0"/>
              <a:t>随进程的创建而填写，随进程的撤消而释放</a:t>
            </a:r>
            <a:endParaRPr lang="en-US" altLang="zh-CN" dirty="0"/>
          </a:p>
          <a:p>
            <a:endParaRPr lang="en-US" altLang="zh-CN" dirty="0"/>
          </a:p>
          <a:p>
            <a:pPr marL="228600" lvl="1">
              <a:spcBef>
                <a:spcPts val="1000"/>
              </a:spcBef>
            </a:pPr>
            <a:r>
              <a:rPr lang="zh-CN" altLang="en-US" sz="2400" dirty="0"/>
              <a:t>系统利用</a:t>
            </a:r>
            <a:r>
              <a:rPr lang="en-US" altLang="zh-CN" sz="2400" dirty="0"/>
              <a:t>PCB</a:t>
            </a:r>
            <a:r>
              <a:rPr lang="zh-CN" altLang="en-US" sz="2400" dirty="0"/>
              <a:t>来控制和管理进程，所以</a:t>
            </a:r>
            <a:r>
              <a:rPr lang="en-US" altLang="zh-CN" sz="2400" dirty="0"/>
              <a:t>PCB</a:t>
            </a:r>
            <a:r>
              <a:rPr lang="zh-CN" altLang="en-US" sz="2400" dirty="0"/>
              <a:t>是系统感知进程存在的</a:t>
            </a:r>
            <a:r>
              <a:rPr lang="zh-CN" altLang="en-US" sz="2400" dirty="0">
                <a:solidFill>
                  <a:srgbClr val="0000FF"/>
                </a:solidFill>
              </a:rPr>
              <a:t>唯一标志</a:t>
            </a:r>
            <a:endParaRPr lang="en-US" altLang="zh-CN" sz="2400" dirty="0">
              <a:solidFill>
                <a:srgbClr val="0000FF"/>
              </a:solidFill>
            </a:endParaRPr>
          </a:p>
          <a:p>
            <a:endParaRPr lang="en-US" altLang="zh-CN" dirty="0"/>
          </a:p>
          <a:p>
            <a:r>
              <a:rPr lang="zh-CN" altLang="en-US" dirty="0"/>
              <a:t>进程与</a:t>
            </a:r>
            <a:r>
              <a:rPr lang="en-US" altLang="zh-CN" dirty="0"/>
              <a:t>PCB</a:t>
            </a:r>
            <a:r>
              <a:rPr lang="zh-CN" altLang="en-US" dirty="0"/>
              <a:t>一一对应</a:t>
            </a:r>
          </a:p>
        </p:txBody>
      </p:sp>
      <p:sp>
        <p:nvSpPr>
          <p:cNvPr id="4" name="日期占位符 3"/>
          <p:cNvSpPr>
            <a:spLocks noGrp="1"/>
          </p:cNvSpPr>
          <p:nvPr>
            <p:ph type="dt" sz="half" idx="10"/>
          </p:nvPr>
        </p:nvSpPr>
        <p:spPr/>
        <p:txBody>
          <a:bodyPr/>
          <a:lstStyle/>
          <a:p>
            <a:fld id="{C860CB5D-5656-450E-AF42-E2DEB73279DA}"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66</a:t>
            </a:fld>
            <a:endParaRPr lang="zh-CN" altLang="en-US"/>
          </a:p>
        </p:txBody>
      </p:sp>
    </p:spTree>
    <p:extLst>
      <p:ext uri="{BB962C8B-B14F-4D97-AF65-F5344CB8AC3E}">
        <p14:creationId xmlns:p14="http://schemas.microsoft.com/office/powerpoint/2010/main" val="3602403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进程控制块包含的内容</a:t>
            </a:r>
            <a:endParaRPr lang="zh-CN" altLang="en-US" dirty="0"/>
          </a:p>
        </p:txBody>
      </p:sp>
      <p:sp>
        <p:nvSpPr>
          <p:cNvPr id="3" name="Content Placeholder 2"/>
          <p:cNvSpPr>
            <a:spLocks noGrp="1"/>
          </p:cNvSpPr>
          <p:nvPr>
            <p:ph idx="1"/>
          </p:nvPr>
        </p:nvSpPr>
        <p:spPr/>
        <p:txBody>
          <a:bodyPr/>
          <a:lstStyle/>
          <a:p>
            <a:r>
              <a:rPr lang="zh-CN" altLang="en-US" dirty="0" smtClean="0">
                <a:solidFill>
                  <a:srgbClr val="0000FF"/>
                </a:solidFill>
              </a:rPr>
              <a:t>进程标识信息</a:t>
            </a:r>
            <a:endParaRPr lang="en-US" altLang="zh-CN" dirty="0" smtClean="0">
              <a:solidFill>
                <a:srgbClr val="0000FF"/>
              </a:solidFill>
            </a:endParaRPr>
          </a:p>
          <a:p>
            <a:pPr marL="800100" lvl="4" indent="-342900">
              <a:spcBef>
                <a:spcPts val="1200"/>
              </a:spcBef>
              <a:buFont typeface="Arial" pitchFamily="34" charset="0"/>
              <a:buChar char="•"/>
            </a:pPr>
            <a:r>
              <a:rPr lang="zh-CN" altLang="en-US" sz="2200" dirty="0"/>
              <a:t>进程标识符 </a:t>
            </a:r>
            <a:r>
              <a:rPr lang="en-US" altLang="zh-CN" sz="2200" dirty="0"/>
              <a:t>(process ID)</a:t>
            </a:r>
            <a:r>
              <a:rPr lang="zh-CN" altLang="en-US" sz="2200" dirty="0"/>
              <a:t>，唯一，通常是一个整数</a:t>
            </a:r>
          </a:p>
          <a:p>
            <a:pPr marL="800100" lvl="4" indent="-342900">
              <a:spcBef>
                <a:spcPts val="1200"/>
              </a:spcBef>
              <a:buFont typeface="Arial" pitchFamily="34" charset="0"/>
              <a:buChar char="•"/>
            </a:pPr>
            <a:r>
              <a:rPr lang="zh-CN" altLang="en-US" sz="2200" dirty="0"/>
              <a:t>进程名，通常基于可执行文件名</a:t>
            </a:r>
          </a:p>
          <a:p>
            <a:pPr marL="800100" lvl="4" indent="-342900">
              <a:spcBef>
                <a:spcPts val="1200"/>
              </a:spcBef>
              <a:buFont typeface="Arial" pitchFamily="34" charset="0"/>
              <a:buChar char="•"/>
            </a:pPr>
            <a:r>
              <a:rPr lang="zh-CN" altLang="en-US" sz="2200" dirty="0"/>
              <a:t>用户标识符 </a:t>
            </a:r>
            <a:r>
              <a:rPr lang="en-US" altLang="zh-CN" sz="2200" dirty="0"/>
              <a:t>(user ID)</a:t>
            </a:r>
          </a:p>
          <a:p>
            <a:pPr marL="800100" lvl="4" indent="-342900">
              <a:spcBef>
                <a:spcPts val="1200"/>
              </a:spcBef>
              <a:buFont typeface="Arial" pitchFamily="34" charset="0"/>
              <a:buChar char="•"/>
            </a:pPr>
            <a:r>
              <a:rPr lang="zh-CN" altLang="en-US" sz="2200" dirty="0"/>
              <a:t>进程组关系 </a:t>
            </a:r>
            <a:r>
              <a:rPr lang="en-US" altLang="zh-CN" sz="2200" dirty="0"/>
              <a:t>(process group)</a:t>
            </a:r>
          </a:p>
        </p:txBody>
      </p:sp>
      <p:sp>
        <p:nvSpPr>
          <p:cNvPr id="4" name="Date Placeholder 3"/>
          <p:cNvSpPr>
            <a:spLocks noGrp="1"/>
          </p:cNvSpPr>
          <p:nvPr>
            <p:ph type="dt" sz="half" idx="10"/>
          </p:nvPr>
        </p:nvSpPr>
        <p:spPr/>
        <p:txBody>
          <a:bodyPr/>
          <a:lstStyle/>
          <a:p>
            <a:fld id="{4E9FACAA-B79C-4DB5-AAE8-C2E48A6C1ABD}"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67</a:t>
            </a:fld>
            <a:endParaRPr lang="zh-CN" altLang="en-US" dirty="0"/>
          </a:p>
        </p:txBody>
      </p:sp>
    </p:spTree>
    <p:extLst>
      <p:ext uri="{BB962C8B-B14F-4D97-AF65-F5344CB8AC3E}">
        <p14:creationId xmlns:p14="http://schemas.microsoft.com/office/powerpoint/2010/main" val="13632521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进程控制块包含的内容</a:t>
            </a:r>
          </a:p>
        </p:txBody>
      </p:sp>
      <p:sp>
        <p:nvSpPr>
          <p:cNvPr id="3" name="Content Placeholder 2"/>
          <p:cNvSpPr>
            <a:spLocks noGrp="1"/>
          </p:cNvSpPr>
          <p:nvPr>
            <p:ph idx="1"/>
          </p:nvPr>
        </p:nvSpPr>
        <p:spPr/>
        <p:txBody>
          <a:bodyPr/>
          <a:lstStyle/>
          <a:p>
            <a:r>
              <a:rPr lang="zh-CN" altLang="en-US" dirty="0" smtClean="0">
                <a:solidFill>
                  <a:srgbClr val="0000FF"/>
                </a:solidFill>
              </a:rPr>
              <a:t>进程控制信息</a:t>
            </a:r>
            <a:endParaRPr lang="en-US" altLang="zh-CN" dirty="0" smtClean="0">
              <a:solidFill>
                <a:srgbClr val="0000FF"/>
              </a:solidFill>
            </a:endParaRPr>
          </a:p>
          <a:p>
            <a:pPr lvl="1"/>
            <a:r>
              <a:rPr lang="zh-CN" altLang="en-US" dirty="0"/>
              <a:t>当前状态</a:t>
            </a:r>
          </a:p>
          <a:p>
            <a:pPr lvl="1"/>
            <a:r>
              <a:rPr lang="zh-CN" altLang="en-US" dirty="0"/>
              <a:t>优先级 </a:t>
            </a:r>
            <a:r>
              <a:rPr lang="en-US" altLang="zh-CN" dirty="0"/>
              <a:t>(priority)</a:t>
            </a:r>
          </a:p>
          <a:p>
            <a:pPr lvl="1"/>
            <a:r>
              <a:rPr lang="zh-CN" altLang="en-US" dirty="0" smtClean="0"/>
              <a:t>代码执行入口地址</a:t>
            </a:r>
          </a:p>
          <a:p>
            <a:pPr lvl="1"/>
            <a:r>
              <a:rPr lang="zh-CN" altLang="en-US" dirty="0"/>
              <a:t>程序的外存地址</a:t>
            </a:r>
          </a:p>
          <a:p>
            <a:pPr lvl="1"/>
            <a:r>
              <a:rPr lang="zh-CN" altLang="en-US" dirty="0"/>
              <a:t>运行统计信息（执行时间、页面调度）</a:t>
            </a:r>
          </a:p>
          <a:p>
            <a:pPr lvl="1"/>
            <a:r>
              <a:rPr lang="zh-CN" altLang="en-US" dirty="0"/>
              <a:t>进程间同步和通信，阻塞</a:t>
            </a:r>
            <a:r>
              <a:rPr lang="zh-CN" altLang="en-US" dirty="0" smtClean="0"/>
              <a:t>原因</a:t>
            </a:r>
            <a:endParaRPr lang="en-US" altLang="zh-CN" dirty="0" smtClean="0"/>
          </a:p>
          <a:p>
            <a:r>
              <a:rPr lang="zh-CN" altLang="en-US" dirty="0" smtClean="0">
                <a:solidFill>
                  <a:srgbClr val="0000FF"/>
                </a:solidFill>
              </a:rPr>
              <a:t>资源占用信息</a:t>
            </a:r>
            <a:endParaRPr lang="en-US" altLang="zh-CN" dirty="0">
              <a:solidFill>
                <a:srgbClr val="0000FF"/>
              </a:solidFill>
            </a:endParaRPr>
          </a:p>
          <a:p>
            <a:pPr lvl="1"/>
            <a:r>
              <a:rPr lang="zh-CN" altLang="en-US" dirty="0"/>
              <a:t>虚拟地址空间的现状、打开文件</a:t>
            </a:r>
            <a:r>
              <a:rPr lang="zh-CN" altLang="en-US" dirty="0" smtClean="0"/>
              <a:t>列表</a:t>
            </a:r>
            <a:endParaRPr lang="zh-CN" altLang="en-US" dirty="0"/>
          </a:p>
        </p:txBody>
      </p:sp>
      <p:sp>
        <p:nvSpPr>
          <p:cNvPr id="4" name="Date Placeholder 3"/>
          <p:cNvSpPr>
            <a:spLocks noGrp="1"/>
          </p:cNvSpPr>
          <p:nvPr>
            <p:ph type="dt" sz="half" idx="10"/>
          </p:nvPr>
        </p:nvSpPr>
        <p:spPr/>
        <p:txBody>
          <a:bodyPr/>
          <a:lstStyle/>
          <a:p>
            <a:fld id="{8A36275B-5835-4F40-BE91-2A6EA7D86E1E}"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68</a:t>
            </a:fld>
            <a:endParaRPr lang="zh-CN" altLang="en-US" dirty="0"/>
          </a:p>
        </p:txBody>
      </p:sp>
    </p:spTree>
    <p:extLst>
      <p:ext uri="{BB962C8B-B14F-4D97-AF65-F5344CB8AC3E}">
        <p14:creationId xmlns:p14="http://schemas.microsoft.com/office/powerpoint/2010/main" val="1315815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进程上下文（</a:t>
            </a:r>
            <a:r>
              <a:rPr lang="en-US" altLang="zh-CN" dirty="0" smtClean="0"/>
              <a:t>Process Context</a:t>
            </a:r>
            <a:r>
              <a:rPr lang="zh-CN" altLang="en-US" dirty="0" smtClean="0"/>
              <a:t>）</a:t>
            </a:r>
            <a:endParaRPr lang="zh-CN" altLang="en-US" dirty="0"/>
          </a:p>
        </p:txBody>
      </p:sp>
      <p:sp>
        <p:nvSpPr>
          <p:cNvPr id="3" name="Content Placeholder 2"/>
          <p:cNvSpPr>
            <a:spLocks noGrp="1"/>
          </p:cNvSpPr>
          <p:nvPr>
            <p:ph idx="1"/>
          </p:nvPr>
        </p:nvSpPr>
        <p:spPr/>
        <p:txBody>
          <a:bodyPr/>
          <a:lstStyle/>
          <a:p>
            <a:r>
              <a:rPr lang="zh-CN" altLang="en-US" dirty="0" smtClean="0"/>
              <a:t>进程上下文</a:t>
            </a:r>
            <a:endParaRPr lang="en-US" altLang="zh-CN" dirty="0" smtClean="0"/>
          </a:p>
          <a:p>
            <a:pPr lvl="1"/>
            <a:r>
              <a:rPr lang="zh-CN" altLang="en-US" dirty="0" smtClean="0"/>
              <a:t>是</a:t>
            </a:r>
            <a:r>
              <a:rPr lang="zh-CN" altLang="en-US" dirty="0"/>
              <a:t>对</a:t>
            </a:r>
            <a:r>
              <a:rPr lang="zh-CN" altLang="en-US" dirty="0">
                <a:solidFill>
                  <a:srgbClr val="0000FF"/>
                </a:solidFill>
              </a:rPr>
              <a:t>进程执行活动全过程的静态描述</a:t>
            </a:r>
            <a:r>
              <a:rPr lang="zh-CN" altLang="en-US" dirty="0"/>
              <a:t>。进程上下文由进程的用户地址空间内容、硬件寄存器内容及与该进程相关的核心数据结构组成（正文段、数据集、堆栈</a:t>
            </a:r>
            <a:r>
              <a:rPr lang="zh-CN" altLang="en-US" dirty="0" smtClean="0"/>
              <a:t>）</a:t>
            </a:r>
            <a:endParaRPr lang="en-US" altLang="zh-CN" dirty="0" smtClean="0"/>
          </a:p>
          <a:p>
            <a:pPr lvl="1"/>
            <a:endParaRPr lang="en-US" altLang="zh-CN" dirty="0"/>
          </a:p>
          <a:p>
            <a:pPr lvl="1"/>
            <a:r>
              <a:rPr lang="zh-CN" altLang="en-US" dirty="0" smtClean="0"/>
              <a:t>保存一个进程的上下文，是多道程序设计的必要基础。当一个程序中断并重新启动时，通过载入之前保存的上下文，使得进程可以在上次中断的点继续执行，如同没有被中断过一样</a:t>
            </a:r>
            <a:endParaRPr lang="zh-CN" altLang="en-US" dirty="0"/>
          </a:p>
        </p:txBody>
      </p:sp>
      <p:sp>
        <p:nvSpPr>
          <p:cNvPr id="4" name="Date Placeholder 3"/>
          <p:cNvSpPr>
            <a:spLocks noGrp="1"/>
          </p:cNvSpPr>
          <p:nvPr>
            <p:ph type="dt" sz="half" idx="10"/>
          </p:nvPr>
        </p:nvSpPr>
        <p:spPr/>
        <p:txBody>
          <a:bodyPr/>
          <a:lstStyle/>
          <a:p>
            <a:fld id="{117B9DFB-CCB7-410D-A553-265A251F3C8D}"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69</a:t>
            </a:fld>
            <a:endParaRPr lang="zh-CN" altLang="en-US" dirty="0"/>
          </a:p>
        </p:txBody>
      </p:sp>
    </p:spTree>
    <p:extLst>
      <p:ext uri="{BB962C8B-B14F-4D97-AF65-F5344CB8AC3E}">
        <p14:creationId xmlns:p14="http://schemas.microsoft.com/office/powerpoint/2010/main" val="3064979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计算机体系结构</a:t>
            </a:r>
            <a:endParaRPr lang="zh-CN" altLang="en-US" dirty="0"/>
          </a:p>
        </p:txBody>
      </p:sp>
      <p:sp>
        <p:nvSpPr>
          <p:cNvPr id="4" name="日期占位符 3"/>
          <p:cNvSpPr>
            <a:spLocks noGrp="1"/>
          </p:cNvSpPr>
          <p:nvPr>
            <p:ph type="dt" sz="half" idx="10"/>
          </p:nvPr>
        </p:nvSpPr>
        <p:spPr/>
        <p:txBody>
          <a:bodyPr/>
          <a:lstStyle/>
          <a:p>
            <a:fld id="{C2BBFFF5-A20A-4231-A1DA-03E11D3F4C96}"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7</a:t>
            </a:fld>
            <a:endParaRPr lang="zh-CN" altLang="en-US"/>
          </a:p>
        </p:txBody>
      </p:sp>
      <p:pic>
        <p:nvPicPr>
          <p:cNvPr id="8" name="图片 7"/>
          <p:cNvPicPr>
            <a:picLocks noChangeAspect="1"/>
          </p:cNvPicPr>
          <p:nvPr/>
        </p:nvPicPr>
        <p:blipFill>
          <a:blip r:embed="rId2"/>
          <a:stretch>
            <a:fillRect/>
          </a:stretch>
        </p:blipFill>
        <p:spPr>
          <a:xfrm>
            <a:off x="2107950" y="1425188"/>
            <a:ext cx="4928099" cy="4564375"/>
          </a:xfrm>
          <a:prstGeom prst="rect">
            <a:avLst/>
          </a:prstGeom>
        </p:spPr>
      </p:pic>
      <p:sp>
        <p:nvSpPr>
          <p:cNvPr id="9" name="流程图: 过程 8"/>
          <p:cNvSpPr/>
          <p:nvPr/>
        </p:nvSpPr>
        <p:spPr>
          <a:xfrm>
            <a:off x="2220686" y="1942011"/>
            <a:ext cx="808264" cy="409303"/>
          </a:xfrm>
          <a:prstGeom prst="flowChartProcess">
            <a:avLst/>
          </a:prstGeom>
          <a:solidFill>
            <a:srgbClr val="FF33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19445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进程上下文</a:t>
            </a:r>
            <a:endParaRPr lang="zh-CN" altLang="en-US" dirty="0"/>
          </a:p>
        </p:txBody>
      </p:sp>
      <p:sp>
        <p:nvSpPr>
          <p:cNvPr id="3" name="Content Placeholder 2"/>
          <p:cNvSpPr>
            <a:spLocks noGrp="1"/>
          </p:cNvSpPr>
          <p:nvPr>
            <p:ph idx="1"/>
          </p:nvPr>
        </p:nvSpPr>
        <p:spPr/>
        <p:txBody>
          <a:bodyPr>
            <a:normAutofit/>
          </a:bodyPr>
          <a:lstStyle/>
          <a:p>
            <a:r>
              <a:rPr lang="zh-CN" altLang="en-US" dirty="0" smtClean="0"/>
              <a:t>进程上下文的组成</a:t>
            </a:r>
            <a:endParaRPr lang="en-US" altLang="zh-CN" dirty="0" smtClean="0"/>
          </a:p>
          <a:p>
            <a:pPr lvl="1"/>
            <a:r>
              <a:rPr lang="zh-CN" altLang="en-US" dirty="0">
                <a:solidFill>
                  <a:srgbClr val="0000FF"/>
                </a:solidFill>
              </a:rPr>
              <a:t>寄存器级上下文</a:t>
            </a:r>
            <a:r>
              <a:rPr lang="zh-CN" altLang="en-US" dirty="0"/>
              <a:t>：程序寄存器、处理机状态寄存器、栈指针、通用寄存器的值</a:t>
            </a:r>
            <a:endParaRPr lang="en-US" altLang="zh-CN" dirty="0" smtClean="0">
              <a:solidFill>
                <a:srgbClr val="FF3300"/>
              </a:solidFill>
            </a:endParaRPr>
          </a:p>
          <a:p>
            <a:pPr lvl="1"/>
            <a:r>
              <a:rPr lang="zh-CN" altLang="en-US" dirty="0" smtClean="0">
                <a:solidFill>
                  <a:srgbClr val="0000FF"/>
                </a:solidFill>
              </a:rPr>
              <a:t>用户</a:t>
            </a:r>
            <a:r>
              <a:rPr lang="zh-CN" altLang="en-US" dirty="0">
                <a:solidFill>
                  <a:srgbClr val="0000FF"/>
                </a:solidFill>
              </a:rPr>
              <a:t>级上下文</a:t>
            </a:r>
            <a:r>
              <a:rPr lang="zh-CN" altLang="en-US" dirty="0"/>
              <a:t>：进程的用户地址空间（包括用户栈各层次），包括用户正文段、用户数据段和用户</a:t>
            </a:r>
            <a:r>
              <a:rPr lang="zh-CN" altLang="en-US" dirty="0" smtClean="0"/>
              <a:t>栈</a:t>
            </a:r>
            <a:endParaRPr lang="en-US" altLang="zh-CN" dirty="0" smtClean="0"/>
          </a:p>
          <a:p>
            <a:pPr lvl="1"/>
            <a:r>
              <a:rPr lang="zh-CN" altLang="en-US" dirty="0">
                <a:solidFill>
                  <a:srgbClr val="0000FF"/>
                </a:solidFill>
              </a:rPr>
              <a:t>系统级</a:t>
            </a:r>
            <a:r>
              <a:rPr lang="zh-CN" altLang="en-US" dirty="0" smtClean="0">
                <a:solidFill>
                  <a:srgbClr val="0000FF"/>
                </a:solidFill>
              </a:rPr>
              <a:t>上下文</a:t>
            </a:r>
            <a:endParaRPr lang="en-US" altLang="zh-CN" dirty="0" smtClean="0">
              <a:solidFill>
                <a:srgbClr val="0000FF"/>
              </a:solidFill>
            </a:endParaRPr>
          </a:p>
          <a:p>
            <a:pPr lvl="2"/>
            <a:r>
              <a:rPr lang="zh-CN" altLang="en-US" dirty="0"/>
              <a:t>静态部分（</a:t>
            </a:r>
            <a:r>
              <a:rPr lang="en-US" altLang="zh-CN" dirty="0"/>
              <a:t>PCB</a:t>
            </a:r>
            <a:r>
              <a:rPr lang="zh-CN" altLang="en-US" dirty="0"/>
              <a:t>和资源表格）</a:t>
            </a:r>
          </a:p>
          <a:p>
            <a:pPr lvl="2"/>
            <a:r>
              <a:rPr lang="zh-CN" altLang="en-US" dirty="0"/>
              <a:t>动态部分：核心栈（核心过程的栈结构，不同进程在调用相同核心过程时有不同核心栈） </a:t>
            </a:r>
          </a:p>
        </p:txBody>
      </p:sp>
      <p:sp>
        <p:nvSpPr>
          <p:cNvPr id="4" name="Date Placeholder 3"/>
          <p:cNvSpPr>
            <a:spLocks noGrp="1"/>
          </p:cNvSpPr>
          <p:nvPr>
            <p:ph type="dt" sz="half" idx="10"/>
          </p:nvPr>
        </p:nvSpPr>
        <p:spPr/>
        <p:txBody>
          <a:bodyPr/>
          <a:lstStyle/>
          <a:p>
            <a:fld id="{6F55CB61-FB98-47DC-B65D-CC3592DE8F38}"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70</a:t>
            </a:fld>
            <a:endParaRPr lang="zh-CN" altLang="en-US" dirty="0"/>
          </a:p>
        </p:txBody>
      </p:sp>
    </p:spTree>
    <p:extLst>
      <p:ext uri="{BB962C8B-B14F-4D97-AF65-F5344CB8AC3E}">
        <p14:creationId xmlns:p14="http://schemas.microsoft.com/office/powerpoint/2010/main" val="3440343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PCB</a:t>
            </a:r>
            <a:r>
              <a:rPr lang="zh-CN" altLang="en-US" dirty="0" smtClean="0"/>
              <a:t>的组织方式</a:t>
            </a:r>
            <a:endParaRPr lang="zh-CN" altLang="en-US" dirty="0"/>
          </a:p>
        </p:txBody>
      </p:sp>
      <p:sp>
        <p:nvSpPr>
          <p:cNvPr id="3" name="内容占位符 2"/>
          <p:cNvSpPr>
            <a:spLocks noGrp="1"/>
          </p:cNvSpPr>
          <p:nvPr>
            <p:ph idx="1"/>
          </p:nvPr>
        </p:nvSpPr>
        <p:spPr/>
        <p:txBody>
          <a:bodyPr>
            <a:normAutofit/>
          </a:bodyPr>
          <a:lstStyle/>
          <a:p>
            <a:r>
              <a:rPr lang="en-US" altLang="zh-CN" dirty="0" smtClean="0"/>
              <a:t>PCB</a:t>
            </a:r>
            <a:r>
              <a:rPr lang="zh-CN" altLang="en-US" dirty="0" smtClean="0"/>
              <a:t>表</a:t>
            </a:r>
            <a:endParaRPr lang="en-US" altLang="zh-CN" dirty="0" smtClean="0"/>
          </a:p>
          <a:p>
            <a:pPr lvl="1"/>
            <a:r>
              <a:rPr lang="zh-CN" altLang="en-US" dirty="0"/>
              <a:t>系统把所有</a:t>
            </a:r>
            <a:r>
              <a:rPr lang="en-US" altLang="zh-CN" dirty="0"/>
              <a:t>PCB</a:t>
            </a:r>
            <a:r>
              <a:rPr lang="zh-CN" altLang="en-US" dirty="0"/>
              <a:t>组织在一起，并把它们放在内存的固定区域，就构成了 </a:t>
            </a:r>
            <a:r>
              <a:rPr lang="en-US" altLang="zh-CN" dirty="0" smtClean="0"/>
              <a:t>PCB</a:t>
            </a:r>
            <a:r>
              <a:rPr lang="zh-CN" altLang="en-US" dirty="0" smtClean="0"/>
              <a:t>表</a:t>
            </a:r>
            <a:endParaRPr lang="en-US" altLang="zh-CN" dirty="0" smtClean="0"/>
          </a:p>
          <a:p>
            <a:pPr lvl="1"/>
            <a:r>
              <a:rPr lang="en-US" altLang="zh-CN" dirty="0" smtClean="0"/>
              <a:t>PCB</a:t>
            </a:r>
            <a:r>
              <a:rPr lang="zh-CN" altLang="en-US" dirty="0" smtClean="0"/>
              <a:t>表的大小决定了系统中最多可同时存在的进程个数，称为系统的并发度</a:t>
            </a:r>
            <a:endParaRPr lang="en-US" altLang="zh-CN" dirty="0" smtClean="0"/>
          </a:p>
          <a:p>
            <a:endParaRPr lang="en-US" altLang="zh-CN" dirty="0" smtClean="0"/>
          </a:p>
          <a:p>
            <a:r>
              <a:rPr lang="zh-CN" altLang="en-US" dirty="0" smtClean="0"/>
              <a:t>组织</a:t>
            </a:r>
            <a:r>
              <a:rPr lang="zh-CN" altLang="en-US" dirty="0"/>
              <a:t>方式</a:t>
            </a:r>
            <a:endParaRPr lang="en-US" altLang="zh-CN" dirty="0"/>
          </a:p>
          <a:p>
            <a:pPr lvl="1"/>
            <a:r>
              <a:rPr lang="zh-CN" altLang="en-US" sz="2000" b="1" dirty="0" smtClean="0">
                <a:solidFill>
                  <a:srgbClr val="0000FF"/>
                </a:solidFill>
              </a:rPr>
              <a:t>链表</a:t>
            </a:r>
            <a:r>
              <a:rPr lang="zh-CN" altLang="en-US" sz="2000" b="0" dirty="0" smtClean="0"/>
              <a:t>：</a:t>
            </a:r>
            <a:r>
              <a:rPr lang="zh-CN" altLang="en-US" sz="2000" dirty="0"/>
              <a:t>同一状态的进程其</a:t>
            </a:r>
            <a:r>
              <a:rPr lang="en-US" altLang="zh-CN" sz="2000" dirty="0"/>
              <a:t>PCB</a:t>
            </a:r>
            <a:r>
              <a:rPr lang="zh-CN" altLang="en-US" sz="2000" dirty="0"/>
              <a:t>成一链表，多个状态对应多个不同的链表</a:t>
            </a:r>
          </a:p>
          <a:p>
            <a:pPr lvl="1"/>
            <a:endParaRPr lang="en-US" altLang="zh-CN" sz="2000" b="0" dirty="0"/>
          </a:p>
        </p:txBody>
      </p:sp>
      <p:sp>
        <p:nvSpPr>
          <p:cNvPr id="4" name="日期占位符 3"/>
          <p:cNvSpPr>
            <a:spLocks noGrp="1"/>
          </p:cNvSpPr>
          <p:nvPr>
            <p:ph type="dt" sz="half" idx="10"/>
          </p:nvPr>
        </p:nvSpPr>
        <p:spPr/>
        <p:txBody>
          <a:bodyPr/>
          <a:lstStyle/>
          <a:p>
            <a:fld id="{47B1D28B-0159-45CA-AA3D-1E56C15C162F}"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71</a:t>
            </a:fld>
            <a:endParaRPr lang="zh-CN" altLang="en-US" dirty="0"/>
          </a:p>
        </p:txBody>
      </p:sp>
    </p:spTree>
    <p:extLst>
      <p:ext uri="{BB962C8B-B14F-4D97-AF65-F5344CB8AC3E}">
        <p14:creationId xmlns:p14="http://schemas.microsoft.com/office/powerpoint/2010/main" val="10476099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PCB</a:t>
            </a:r>
            <a:r>
              <a:rPr lang="zh-CN" altLang="en-US" dirty="0" smtClean="0"/>
              <a:t>的组织方式</a:t>
            </a:r>
            <a:endParaRPr lang="zh-CN" altLang="en-US" dirty="0"/>
          </a:p>
        </p:txBody>
      </p:sp>
      <p:sp>
        <p:nvSpPr>
          <p:cNvPr id="4" name="日期占位符 3"/>
          <p:cNvSpPr>
            <a:spLocks noGrp="1"/>
          </p:cNvSpPr>
          <p:nvPr>
            <p:ph type="dt" sz="half" idx="10"/>
          </p:nvPr>
        </p:nvSpPr>
        <p:spPr/>
        <p:txBody>
          <a:bodyPr/>
          <a:lstStyle/>
          <a:p>
            <a:fld id="{013B8146-9499-4527-879F-14E510C0E39D}"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72</a:t>
            </a:fld>
            <a:endParaRPr lang="zh-CN" altLang="en-US" dirty="0"/>
          </a:p>
        </p:txBody>
      </p:sp>
      <p:grpSp>
        <p:nvGrpSpPr>
          <p:cNvPr id="7" name="Group 82"/>
          <p:cNvGrpSpPr>
            <a:grpSpLocks/>
          </p:cNvGrpSpPr>
          <p:nvPr/>
        </p:nvGrpSpPr>
        <p:grpSpPr bwMode="auto">
          <a:xfrm>
            <a:off x="1547664" y="1962621"/>
            <a:ext cx="1466850" cy="3551238"/>
            <a:chOff x="1200" y="1526"/>
            <a:chExt cx="924" cy="2237"/>
          </a:xfrm>
        </p:grpSpPr>
        <p:sp>
          <p:nvSpPr>
            <p:cNvPr id="8" name="Rectangle 31"/>
            <p:cNvSpPr>
              <a:spLocks noChangeArrowheads="1"/>
            </p:cNvSpPr>
            <p:nvPr/>
          </p:nvSpPr>
          <p:spPr bwMode="auto">
            <a:xfrm>
              <a:off x="1229" y="1526"/>
              <a:ext cx="851" cy="253"/>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33"/>
            <p:cNvSpPr>
              <a:spLocks noChangeArrowheads="1"/>
            </p:cNvSpPr>
            <p:nvPr/>
          </p:nvSpPr>
          <p:spPr bwMode="auto">
            <a:xfrm>
              <a:off x="1385" y="158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rgbClr val="FF3300"/>
                  </a:solidFill>
                </a:rPr>
                <a:t>空</a:t>
              </a:r>
            </a:p>
          </p:txBody>
        </p:sp>
        <p:sp>
          <p:nvSpPr>
            <p:cNvPr id="10" name="Rectangle 34"/>
            <p:cNvSpPr>
              <a:spLocks noChangeArrowheads="1"/>
            </p:cNvSpPr>
            <p:nvPr/>
          </p:nvSpPr>
          <p:spPr bwMode="auto">
            <a:xfrm>
              <a:off x="1647" y="1581"/>
              <a:ext cx="3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FF3300"/>
                  </a:solidFill>
                </a:rPr>
                <a:t>PCB</a:t>
              </a:r>
            </a:p>
          </p:txBody>
        </p:sp>
        <p:sp>
          <p:nvSpPr>
            <p:cNvPr id="11" name="Rectangle 35"/>
            <p:cNvSpPr>
              <a:spLocks noChangeArrowheads="1"/>
            </p:cNvSpPr>
            <p:nvPr/>
          </p:nvSpPr>
          <p:spPr bwMode="auto">
            <a:xfrm>
              <a:off x="1369" y="2045"/>
              <a:ext cx="7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36"/>
            <p:cNvSpPr>
              <a:spLocks noChangeArrowheads="1"/>
            </p:cNvSpPr>
            <p:nvPr/>
          </p:nvSpPr>
          <p:spPr bwMode="auto">
            <a:xfrm>
              <a:off x="1387" y="2044"/>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rgbClr val="339933"/>
                  </a:solidFill>
                </a:rPr>
                <a:t>运行态</a:t>
              </a:r>
            </a:p>
          </p:txBody>
        </p:sp>
        <p:sp>
          <p:nvSpPr>
            <p:cNvPr id="13" name="Rectangle 37"/>
            <p:cNvSpPr>
              <a:spLocks noChangeArrowheads="1"/>
            </p:cNvSpPr>
            <p:nvPr/>
          </p:nvSpPr>
          <p:spPr bwMode="auto">
            <a:xfrm>
              <a:off x="1357" y="2582"/>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t>就绪态</a:t>
              </a:r>
            </a:p>
          </p:txBody>
        </p:sp>
        <p:sp>
          <p:nvSpPr>
            <p:cNvPr id="14" name="Rectangle 38"/>
            <p:cNvSpPr>
              <a:spLocks noChangeArrowheads="1"/>
            </p:cNvSpPr>
            <p:nvPr/>
          </p:nvSpPr>
          <p:spPr bwMode="auto">
            <a:xfrm>
              <a:off x="1385" y="3082"/>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chemeClr val="accent2"/>
                  </a:solidFill>
                </a:rPr>
                <a:t>等待</a:t>
              </a:r>
            </a:p>
          </p:txBody>
        </p:sp>
        <p:sp>
          <p:nvSpPr>
            <p:cNvPr id="15" name="Rectangle 39"/>
            <p:cNvSpPr>
              <a:spLocks noChangeArrowheads="1"/>
            </p:cNvSpPr>
            <p:nvPr/>
          </p:nvSpPr>
          <p:spPr bwMode="auto">
            <a:xfrm>
              <a:off x="1857" y="308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1</a:t>
              </a:r>
            </a:p>
          </p:txBody>
        </p:sp>
        <p:sp>
          <p:nvSpPr>
            <p:cNvPr id="16" name="Rectangle 40"/>
            <p:cNvSpPr>
              <a:spLocks noChangeArrowheads="1"/>
            </p:cNvSpPr>
            <p:nvPr/>
          </p:nvSpPr>
          <p:spPr bwMode="auto">
            <a:xfrm>
              <a:off x="1411" y="3555"/>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chemeClr val="accent2"/>
                  </a:solidFill>
                </a:rPr>
                <a:t>等待</a:t>
              </a:r>
            </a:p>
          </p:txBody>
        </p:sp>
        <p:sp>
          <p:nvSpPr>
            <p:cNvPr id="17" name="Rectangle 41"/>
            <p:cNvSpPr>
              <a:spLocks noChangeArrowheads="1"/>
            </p:cNvSpPr>
            <p:nvPr/>
          </p:nvSpPr>
          <p:spPr bwMode="auto">
            <a:xfrm>
              <a:off x="1883" y="35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2</a:t>
              </a:r>
            </a:p>
          </p:txBody>
        </p:sp>
        <p:sp>
          <p:nvSpPr>
            <p:cNvPr id="18" name="Rectangle 42"/>
            <p:cNvSpPr>
              <a:spLocks noChangeArrowheads="1"/>
            </p:cNvSpPr>
            <p:nvPr/>
          </p:nvSpPr>
          <p:spPr bwMode="auto">
            <a:xfrm>
              <a:off x="1200" y="3508"/>
              <a:ext cx="852" cy="255"/>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43"/>
            <p:cNvSpPr>
              <a:spLocks noChangeArrowheads="1"/>
            </p:cNvSpPr>
            <p:nvPr/>
          </p:nvSpPr>
          <p:spPr bwMode="auto">
            <a:xfrm>
              <a:off x="1200" y="3031"/>
              <a:ext cx="852" cy="253"/>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Rectangle 44"/>
            <p:cNvSpPr>
              <a:spLocks noChangeArrowheads="1"/>
            </p:cNvSpPr>
            <p:nvPr/>
          </p:nvSpPr>
          <p:spPr bwMode="auto">
            <a:xfrm>
              <a:off x="1213" y="2528"/>
              <a:ext cx="851" cy="255"/>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Rectangle 45"/>
            <p:cNvSpPr>
              <a:spLocks noChangeArrowheads="1"/>
            </p:cNvSpPr>
            <p:nvPr/>
          </p:nvSpPr>
          <p:spPr bwMode="auto">
            <a:xfrm>
              <a:off x="1213" y="2003"/>
              <a:ext cx="851" cy="256"/>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 name="Group 86"/>
          <p:cNvGrpSpPr>
            <a:grpSpLocks/>
          </p:cNvGrpSpPr>
          <p:nvPr/>
        </p:nvGrpSpPr>
        <p:grpSpPr bwMode="auto">
          <a:xfrm>
            <a:off x="2868464" y="1983259"/>
            <a:ext cx="1385888" cy="3911600"/>
            <a:chOff x="2032" y="1539"/>
            <a:chExt cx="873" cy="2464"/>
          </a:xfrm>
        </p:grpSpPr>
        <p:sp>
          <p:nvSpPr>
            <p:cNvPr id="23" name="Line 46"/>
            <p:cNvSpPr>
              <a:spLocks noChangeShapeType="1"/>
            </p:cNvSpPr>
            <p:nvPr/>
          </p:nvSpPr>
          <p:spPr bwMode="auto">
            <a:xfrm>
              <a:off x="2061" y="1662"/>
              <a:ext cx="835" cy="456"/>
            </a:xfrm>
            <a:prstGeom prst="line">
              <a:avLst/>
            </a:prstGeom>
            <a:noFill/>
            <a:ln w="11113">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Freeform 47"/>
            <p:cNvSpPr>
              <a:spLocks/>
            </p:cNvSpPr>
            <p:nvPr/>
          </p:nvSpPr>
          <p:spPr bwMode="auto">
            <a:xfrm>
              <a:off x="2778" y="2043"/>
              <a:ext cx="127" cy="81"/>
            </a:xfrm>
            <a:custGeom>
              <a:avLst/>
              <a:gdLst>
                <a:gd name="T0" fmla="*/ 37 w 135"/>
                <a:gd name="T1" fmla="*/ 0 h 93"/>
                <a:gd name="T2" fmla="*/ 135 w 135"/>
                <a:gd name="T3" fmla="*/ 93 h 93"/>
                <a:gd name="T4" fmla="*/ 0 w 135"/>
                <a:gd name="T5" fmla="*/ 51 h 93"/>
                <a:gd name="T6" fmla="*/ 37 w 135"/>
                <a:gd name="T7" fmla="*/ 0 h 93"/>
              </a:gdLst>
              <a:ahLst/>
              <a:cxnLst>
                <a:cxn ang="0">
                  <a:pos x="T0" y="T1"/>
                </a:cxn>
                <a:cxn ang="0">
                  <a:pos x="T2" y="T3"/>
                </a:cxn>
                <a:cxn ang="0">
                  <a:pos x="T4" y="T5"/>
                </a:cxn>
                <a:cxn ang="0">
                  <a:pos x="T6" y="T7"/>
                </a:cxn>
              </a:cxnLst>
              <a:rect l="0" t="0" r="r" b="b"/>
              <a:pathLst>
                <a:path w="135" h="93">
                  <a:moveTo>
                    <a:pt x="37" y="0"/>
                  </a:moveTo>
                  <a:lnTo>
                    <a:pt x="135" y="93"/>
                  </a:lnTo>
                  <a:lnTo>
                    <a:pt x="0" y="51"/>
                  </a:lnTo>
                  <a:lnTo>
                    <a:pt x="37" y="0"/>
                  </a:lnTo>
                  <a:close/>
                </a:path>
              </a:pathLst>
            </a:custGeom>
            <a:solidFill>
              <a:srgbClr val="FF3300"/>
            </a:solidFill>
            <a:ln w="11113">
              <a:solidFill>
                <a:srgbClr val="FF3300"/>
              </a:solidFill>
              <a:prstDash val="solid"/>
              <a:round/>
              <a:headEnd/>
              <a:tailEnd/>
            </a:ln>
          </p:spPr>
          <p:txBody>
            <a:bodyPr/>
            <a:lstStyle/>
            <a:p>
              <a:endParaRPr lang="zh-CN" altLang="en-US"/>
            </a:p>
          </p:txBody>
        </p:sp>
        <p:sp>
          <p:nvSpPr>
            <p:cNvPr id="25" name="Line 48"/>
            <p:cNvSpPr>
              <a:spLocks noChangeShapeType="1"/>
            </p:cNvSpPr>
            <p:nvPr/>
          </p:nvSpPr>
          <p:spPr bwMode="auto">
            <a:xfrm>
              <a:off x="2048" y="2108"/>
              <a:ext cx="845" cy="271"/>
            </a:xfrm>
            <a:prstGeom prst="line">
              <a:avLst/>
            </a:prstGeom>
            <a:noFill/>
            <a:ln w="11113">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Freeform 49"/>
            <p:cNvSpPr>
              <a:spLocks/>
            </p:cNvSpPr>
            <p:nvPr/>
          </p:nvSpPr>
          <p:spPr bwMode="auto">
            <a:xfrm>
              <a:off x="2771" y="2322"/>
              <a:ext cx="134" cy="63"/>
            </a:xfrm>
            <a:custGeom>
              <a:avLst/>
              <a:gdLst>
                <a:gd name="T0" fmla="*/ 27 w 142"/>
                <a:gd name="T1" fmla="*/ 0 h 72"/>
                <a:gd name="T2" fmla="*/ 142 w 142"/>
                <a:gd name="T3" fmla="*/ 72 h 72"/>
                <a:gd name="T4" fmla="*/ 0 w 142"/>
                <a:gd name="T5" fmla="*/ 57 h 72"/>
                <a:gd name="T6" fmla="*/ 27 w 142"/>
                <a:gd name="T7" fmla="*/ 0 h 72"/>
              </a:gdLst>
              <a:ahLst/>
              <a:cxnLst>
                <a:cxn ang="0">
                  <a:pos x="T0" y="T1"/>
                </a:cxn>
                <a:cxn ang="0">
                  <a:pos x="T2" y="T3"/>
                </a:cxn>
                <a:cxn ang="0">
                  <a:pos x="T4" y="T5"/>
                </a:cxn>
                <a:cxn ang="0">
                  <a:pos x="T6" y="T7"/>
                </a:cxn>
              </a:cxnLst>
              <a:rect l="0" t="0" r="r" b="b"/>
              <a:pathLst>
                <a:path w="142" h="72">
                  <a:moveTo>
                    <a:pt x="27" y="0"/>
                  </a:moveTo>
                  <a:lnTo>
                    <a:pt x="142" y="72"/>
                  </a:lnTo>
                  <a:lnTo>
                    <a:pt x="0" y="57"/>
                  </a:lnTo>
                  <a:lnTo>
                    <a:pt x="27" y="0"/>
                  </a:lnTo>
                  <a:close/>
                </a:path>
              </a:pathLst>
            </a:custGeom>
            <a:solidFill>
              <a:srgbClr val="339933"/>
            </a:solidFill>
            <a:ln w="11113">
              <a:solidFill>
                <a:srgbClr val="339933"/>
              </a:solidFill>
              <a:prstDash val="solid"/>
              <a:round/>
              <a:headEnd/>
              <a:tailEnd/>
            </a:ln>
          </p:spPr>
          <p:txBody>
            <a:bodyPr/>
            <a:lstStyle/>
            <a:p>
              <a:endParaRPr lang="zh-CN" altLang="en-US"/>
            </a:p>
          </p:txBody>
        </p:sp>
        <p:sp>
          <p:nvSpPr>
            <p:cNvPr id="27" name="Line 50"/>
            <p:cNvSpPr>
              <a:spLocks noChangeShapeType="1"/>
            </p:cNvSpPr>
            <p:nvPr/>
          </p:nvSpPr>
          <p:spPr bwMode="auto">
            <a:xfrm flipV="1">
              <a:off x="2048" y="1834"/>
              <a:ext cx="845" cy="83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51"/>
            <p:cNvSpPr>
              <a:spLocks/>
            </p:cNvSpPr>
            <p:nvPr/>
          </p:nvSpPr>
          <p:spPr bwMode="auto">
            <a:xfrm>
              <a:off x="2794" y="1826"/>
              <a:ext cx="108" cy="96"/>
            </a:xfrm>
            <a:custGeom>
              <a:avLst/>
              <a:gdLst>
                <a:gd name="T0" fmla="*/ 0 w 115"/>
                <a:gd name="T1" fmla="*/ 75 h 110"/>
                <a:gd name="T2" fmla="*/ 115 w 115"/>
                <a:gd name="T3" fmla="*/ 0 h 110"/>
                <a:gd name="T4" fmla="*/ 51 w 115"/>
                <a:gd name="T5" fmla="*/ 110 h 110"/>
                <a:gd name="T6" fmla="*/ 0 w 115"/>
                <a:gd name="T7" fmla="*/ 75 h 110"/>
              </a:gdLst>
              <a:ahLst/>
              <a:cxnLst>
                <a:cxn ang="0">
                  <a:pos x="T0" y="T1"/>
                </a:cxn>
                <a:cxn ang="0">
                  <a:pos x="T2" y="T3"/>
                </a:cxn>
                <a:cxn ang="0">
                  <a:pos x="T4" y="T5"/>
                </a:cxn>
                <a:cxn ang="0">
                  <a:pos x="T6" y="T7"/>
                </a:cxn>
              </a:cxnLst>
              <a:rect l="0" t="0" r="r" b="b"/>
              <a:pathLst>
                <a:path w="115" h="110">
                  <a:moveTo>
                    <a:pt x="0" y="75"/>
                  </a:moveTo>
                  <a:lnTo>
                    <a:pt x="115" y="0"/>
                  </a:lnTo>
                  <a:lnTo>
                    <a:pt x="51" y="110"/>
                  </a:lnTo>
                  <a:lnTo>
                    <a:pt x="0" y="75"/>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9" name="Line 52"/>
            <p:cNvSpPr>
              <a:spLocks noChangeShapeType="1"/>
            </p:cNvSpPr>
            <p:nvPr/>
          </p:nvSpPr>
          <p:spPr bwMode="auto">
            <a:xfrm flipV="1">
              <a:off x="2032" y="1547"/>
              <a:ext cx="864" cy="1609"/>
            </a:xfrm>
            <a:prstGeom prst="line">
              <a:avLst/>
            </a:prstGeom>
            <a:noFill/>
            <a:ln w="11113">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53"/>
            <p:cNvSpPr>
              <a:spLocks/>
            </p:cNvSpPr>
            <p:nvPr/>
          </p:nvSpPr>
          <p:spPr bwMode="auto">
            <a:xfrm>
              <a:off x="2816" y="1539"/>
              <a:ext cx="83" cy="108"/>
            </a:xfrm>
            <a:custGeom>
              <a:avLst/>
              <a:gdLst>
                <a:gd name="T0" fmla="*/ 0 w 87"/>
                <a:gd name="T1" fmla="*/ 99 h 123"/>
                <a:gd name="T2" fmla="*/ 87 w 87"/>
                <a:gd name="T3" fmla="*/ 0 h 123"/>
                <a:gd name="T4" fmla="*/ 64 w 87"/>
                <a:gd name="T5" fmla="*/ 123 h 123"/>
                <a:gd name="T6" fmla="*/ 0 w 87"/>
                <a:gd name="T7" fmla="*/ 99 h 123"/>
              </a:gdLst>
              <a:ahLst/>
              <a:cxnLst>
                <a:cxn ang="0">
                  <a:pos x="T0" y="T1"/>
                </a:cxn>
                <a:cxn ang="0">
                  <a:pos x="T2" y="T3"/>
                </a:cxn>
                <a:cxn ang="0">
                  <a:pos x="T4" y="T5"/>
                </a:cxn>
                <a:cxn ang="0">
                  <a:pos x="T6" y="T7"/>
                </a:cxn>
              </a:cxnLst>
              <a:rect l="0" t="0" r="r" b="b"/>
              <a:pathLst>
                <a:path w="87" h="123">
                  <a:moveTo>
                    <a:pt x="0" y="99"/>
                  </a:moveTo>
                  <a:lnTo>
                    <a:pt x="87" y="0"/>
                  </a:lnTo>
                  <a:lnTo>
                    <a:pt x="64" y="123"/>
                  </a:lnTo>
                  <a:lnTo>
                    <a:pt x="0" y="99"/>
                  </a:lnTo>
                  <a:close/>
                </a:path>
              </a:pathLst>
            </a:custGeom>
            <a:solidFill>
              <a:schemeClr val="accent2"/>
            </a:solidFill>
            <a:ln w="11113">
              <a:solidFill>
                <a:schemeClr val="accent2"/>
              </a:solidFill>
              <a:prstDash val="solid"/>
              <a:round/>
              <a:headEnd/>
              <a:tailEnd/>
            </a:ln>
          </p:spPr>
          <p:txBody>
            <a:bodyPr/>
            <a:lstStyle/>
            <a:p>
              <a:endParaRPr lang="zh-CN" altLang="en-US"/>
            </a:p>
          </p:txBody>
        </p:sp>
        <p:sp>
          <p:nvSpPr>
            <p:cNvPr id="31" name="Line 54"/>
            <p:cNvSpPr>
              <a:spLocks noChangeShapeType="1"/>
            </p:cNvSpPr>
            <p:nvPr/>
          </p:nvSpPr>
          <p:spPr bwMode="auto">
            <a:xfrm>
              <a:off x="2032" y="3633"/>
              <a:ext cx="864" cy="365"/>
            </a:xfrm>
            <a:prstGeom prst="line">
              <a:avLst/>
            </a:prstGeom>
            <a:noFill/>
            <a:ln w="11113">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Freeform 55"/>
            <p:cNvSpPr>
              <a:spLocks/>
            </p:cNvSpPr>
            <p:nvPr/>
          </p:nvSpPr>
          <p:spPr bwMode="auto">
            <a:xfrm>
              <a:off x="2775" y="3930"/>
              <a:ext cx="130" cy="73"/>
            </a:xfrm>
            <a:custGeom>
              <a:avLst/>
              <a:gdLst>
                <a:gd name="T0" fmla="*/ 30 w 138"/>
                <a:gd name="T1" fmla="*/ 0 h 84"/>
                <a:gd name="T2" fmla="*/ 138 w 138"/>
                <a:gd name="T3" fmla="*/ 84 h 84"/>
                <a:gd name="T4" fmla="*/ 0 w 138"/>
                <a:gd name="T5" fmla="*/ 54 h 84"/>
                <a:gd name="T6" fmla="*/ 30 w 138"/>
                <a:gd name="T7" fmla="*/ 0 h 84"/>
              </a:gdLst>
              <a:ahLst/>
              <a:cxnLst>
                <a:cxn ang="0">
                  <a:pos x="T0" y="T1"/>
                </a:cxn>
                <a:cxn ang="0">
                  <a:pos x="T2" y="T3"/>
                </a:cxn>
                <a:cxn ang="0">
                  <a:pos x="T4" y="T5"/>
                </a:cxn>
                <a:cxn ang="0">
                  <a:pos x="T6" y="T7"/>
                </a:cxn>
              </a:cxnLst>
              <a:rect l="0" t="0" r="r" b="b"/>
              <a:pathLst>
                <a:path w="138" h="84">
                  <a:moveTo>
                    <a:pt x="30" y="0"/>
                  </a:moveTo>
                  <a:lnTo>
                    <a:pt x="138" y="84"/>
                  </a:lnTo>
                  <a:lnTo>
                    <a:pt x="0" y="54"/>
                  </a:lnTo>
                  <a:lnTo>
                    <a:pt x="30" y="0"/>
                  </a:lnTo>
                  <a:close/>
                </a:path>
              </a:pathLst>
            </a:custGeom>
            <a:solidFill>
              <a:schemeClr val="accent2"/>
            </a:solidFill>
            <a:ln w="11113">
              <a:solidFill>
                <a:schemeClr val="accent2"/>
              </a:solidFill>
              <a:prstDash val="solid"/>
              <a:round/>
              <a:headEnd/>
              <a:tailEnd/>
            </a:ln>
          </p:spPr>
          <p:txBody>
            <a:bodyPr/>
            <a:lstStyle/>
            <a:p>
              <a:endParaRPr lang="zh-CN" altLang="en-US"/>
            </a:p>
          </p:txBody>
        </p:sp>
      </p:grpSp>
      <p:grpSp>
        <p:nvGrpSpPr>
          <p:cNvPr id="33" name="Group 88"/>
          <p:cNvGrpSpPr>
            <a:grpSpLocks/>
          </p:cNvGrpSpPr>
          <p:nvPr/>
        </p:nvGrpSpPr>
        <p:grpSpPr bwMode="auto">
          <a:xfrm>
            <a:off x="6940402" y="1872134"/>
            <a:ext cx="1052512" cy="4032250"/>
            <a:chOff x="4597" y="1469"/>
            <a:chExt cx="663" cy="2540"/>
          </a:xfrm>
        </p:grpSpPr>
        <p:sp>
          <p:nvSpPr>
            <p:cNvPr id="34" name="Freeform 56"/>
            <p:cNvSpPr>
              <a:spLocks/>
            </p:cNvSpPr>
            <p:nvPr/>
          </p:nvSpPr>
          <p:spPr bwMode="auto">
            <a:xfrm>
              <a:off x="4607" y="1469"/>
              <a:ext cx="430" cy="1684"/>
            </a:xfrm>
            <a:custGeom>
              <a:avLst/>
              <a:gdLst>
                <a:gd name="T0" fmla="*/ 0 w 456"/>
                <a:gd name="T1" fmla="*/ 1931 h 1931"/>
                <a:gd name="T2" fmla="*/ 105 w 456"/>
                <a:gd name="T3" fmla="*/ 1821 h 1931"/>
                <a:gd name="T4" fmla="*/ 199 w 456"/>
                <a:gd name="T5" fmla="*/ 1707 h 1931"/>
                <a:gd name="T6" fmla="*/ 341 w 456"/>
                <a:gd name="T7" fmla="*/ 1468 h 1931"/>
                <a:gd name="T8" fmla="*/ 429 w 456"/>
                <a:gd name="T9" fmla="*/ 1220 h 1931"/>
                <a:gd name="T10" fmla="*/ 456 w 456"/>
                <a:gd name="T11" fmla="*/ 966 h 1931"/>
                <a:gd name="T12" fmla="*/ 456 w 456"/>
                <a:gd name="T13" fmla="*/ 903 h 1931"/>
                <a:gd name="T14" fmla="*/ 453 w 456"/>
                <a:gd name="T15" fmla="*/ 840 h 1931"/>
                <a:gd name="T16" fmla="*/ 429 w 456"/>
                <a:gd name="T17" fmla="*/ 712 h 1931"/>
                <a:gd name="T18" fmla="*/ 341 w 456"/>
                <a:gd name="T19" fmla="*/ 461 h 1931"/>
                <a:gd name="T20" fmla="*/ 199 w 456"/>
                <a:gd name="T21" fmla="*/ 225 h 1931"/>
                <a:gd name="T22" fmla="*/ 108 w 456"/>
                <a:gd name="T23" fmla="*/ 111 h 1931"/>
                <a:gd name="T24" fmla="*/ 0 w 456"/>
                <a:gd name="T25" fmla="*/ 0 h 1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931">
                  <a:moveTo>
                    <a:pt x="0" y="1931"/>
                  </a:moveTo>
                  <a:lnTo>
                    <a:pt x="105" y="1821"/>
                  </a:lnTo>
                  <a:lnTo>
                    <a:pt x="199" y="1707"/>
                  </a:lnTo>
                  <a:lnTo>
                    <a:pt x="341" y="1468"/>
                  </a:lnTo>
                  <a:lnTo>
                    <a:pt x="429" y="1220"/>
                  </a:lnTo>
                  <a:lnTo>
                    <a:pt x="456" y="966"/>
                  </a:lnTo>
                  <a:lnTo>
                    <a:pt x="456" y="903"/>
                  </a:lnTo>
                  <a:lnTo>
                    <a:pt x="453" y="840"/>
                  </a:lnTo>
                  <a:lnTo>
                    <a:pt x="429" y="712"/>
                  </a:lnTo>
                  <a:lnTo>
                    <a:pt x="341" y="461"/>
                  </a:lnTo>
                  <a:lnTo>
                    <a:pt x="199" y="225"/>
                  </a:lnTo>
                  <a:lnTo>
                    <a:pt x="108" y="111"/>
                  </a:lnTo>
                  <a:lnTo>
                    <a:pt x="0" y="0"/>
                  </a:lnTo>
                </a:path>
              </a:pathLst>
            </a:custGeom>
            <a:noFill/>
            <a:ln w="111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57"/>
            <p:cNvSpPr>
              <a:spLocks/>
            </p:cNvSpPr>
            <p:nvPr/>
          </p:nvSpPr>
          <p:spPr bwMode="auto">
            <a:xfrm>
              <a:off x="4597" y="3062"/>
              <a:ext cx="109" cy="99"/>
            </a:xfrm>
            <a:custGeom>
              <a:avLst/>
              <a:gdLst>
                <a:gd name="T0" fmla="*/ 115 w 115"/>
                <a:gd name="T1" fmla="*/ 41 h 113"/>
                <a:gd name="T2" fmla="*/ 0 w 115"/>
                <a:gd name="T3" fmla="*/ 113 h 113"/>
                <a:gd name="T4" fmla="*/ 64 w 115"/>
                <a:gd name="T5" fmla="*/ 0 h 113"/>
                <a:gd name="T6" fmla="*/ 115 w 115"/>
                <a:gd name="T7" fmla="*/ 41 h 113"/>
              </a:gdLst>
              <a:ahLst/>
              <a:cxnLst>
                <a:cxn ang="0">
                  <a:pos x="T0" y="T1"/>
                </a:cxn>
                <a:cxn ang="0">
                  <a:pos x="T2" y="T3"/>
                </a:cxn>
                <a:cxn ang="0">
                  <a:pos x="T4" y="T5"/>
                </a:cxn>
                <a:cxn ang="0">
                  <a:pos x="T6" y="T7"/>
                </a:cxn>
              </a:cxnLst>
              <a:rect l="0" t="0" r="r" b="b"/>
              <a:pathLst>
                <a:path w="115" h="113">
                  <a:moveTo>
                    <a:pt x="115" y="41"/>
                  </a:moveTo>
                  <a:lnTo>
                    <a:pt x="0" y="113"/>
                  </a:lnTo>
                  <a:lnTo>
                    <a:pt x="64" y="0"/>
                  </a:lnTo>
                  <a:lnTo>
                    <a:pt x="115" y="41"/>
                  </a:lnTo>
                  <a:close/>
                </a:path>
              </a:pathLst>
            </a:custGeom>
            <a:solidFill>
              <a:schemeClr val="accent2"/>
            </a:solidFill>
            <a:ln w="11113">
              <a:solidFill>
                <a:schemeClr val="accent2"/>
              </a:solidFill>
              <a:prstDash val="solid"/>
              <a:round/>
              <a:headEnd/>
              <a:tailEnd/>
            </a:ln>
          </p:spPr>
          <p:txBody>
            <a:bodyPr/>
            <a:lstStyle/>
            <a:p>
              <a:endParaRPr lang="zh-CN" altLang="en-US"/>
            </a:p>
          </p:txBody>
        </p:sp>
        <p:sp>
          <p:nvSpPr>
            <p:cNvPr id="36" name="Freeform 58"/>
            <p:cNvSpPr>
              <a:spLocks/>
            </p:cNvSpPr>
            <p:nvPr/>
          </p:nvSpPr>
          <p:spPr bwMode="auto">
            <a:xfrm>
              <a:off x="4632" y="2665"/>
              <a:ext cx="157" cy="295"/>
            </a:xfrm>
            <a:custGeom>
              <a:avLst/>
              <a:gdLst>
                <a:gd name="T0" fmla="*/ 0 w 166"/>
                <a:gd name="T1" fmla="*/ 338 h 338"/>
                <a:gd name="T2" fmla="*/ 71 w 166"/>
                <a:gd name="T3" fmla="*/ 320 h 338"/>
                <a:gd name="T4" fmla="*/ 122 w 166"/>
                <a:gd name="T5" fmla="*/ 278 h 338"/>
                <a:gd name="T6" fmla="*/ 156 w 166"/>
                <a:gd name="T7" fmla="*/ 227 h 338"/>
                <a:gd name="T8" fmla="*/ 166 w 166"/>
                <a:gd name="T9" fmla="*/ 168 h 338"/>
                <a:gd name="T10" fmla="*/ 162 w 166"/>
                <a:gd name="T11" fmla="*/ 141 h 338"/>
                <a:gd name="T12" fmla="*/ 156 w 166"/>
                <a:gd name="T13" fmla="*/ 111 h 338"/>
                <a:gd name="T14" fmla="*/ 125 w 166"/>
                <a:gd name="T15" fmla="*/ 60 h 338"/>
                <a:gd name="T16" fmla="*/ 71 w 166"/>
                <a:gd name="T17" fmla="*/ 18 h 338"/>
                <a:gd name="T18" fmla="*/ 0 w 166"/>
                <a:gd name="T19"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338">
                  <a:moveTo>
                    <a:pt x="0" y="338"/>
                  </a:moveTo>
                  <a:lnTo>
                    <a:pt x="71" y="320"/>
                  </a:lnTo>
                  <a:lnTo>
                    <a:pt x="122" y="278"/>
                  </a:lnTo>
                  <a:lnTo>
                    <a:pt x="156" y="227"/>
                  </a:lnTo>
                  <a:lnTo>
                    <a:pt x="166" y="168"/>
                  </a:lnTo>
                  <a:lnTo>
                    <a:pt x="162" y="141"/>
                  </a:lnTo>
                  <a:lnTo>
                    <a:pt x="156" y="111"/>
                  </a:lnTo>
                  <a:lnTo>
                    <a:pt x="125" y="60"/>
                  </a:lnTo>
                  <a:lnTo>
                    <a:pt x="71" y="18"/>
                  </a:lnTo>
                  <a:lnTo>
                    <a:pt x="0" y="0"/>
                  </a:lnTo>
                </a:path>
              </a:pathLst>
            </a:custGeom>
            <a:noFill/>
            <a:ln w="111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59"/>
            <p:cNvSpPr>
              <a:spLocks/>
            </p:cNvSpPr>
            <p:nvPr/>
          </p:nvSpPr>
          <p:spPr bwMode="auto">
            <a:xfrm>
              <a:off x="4620" y="2660"/>
              <a:ext cx="134" cy="60"/>
            </a:xfrm>
            <a:custGeom>
              <a:avLst/>
              <a:gdLst>
                <a:gd name="T0" fmla="*/ 121 w 142"/>
                <a:gd name="T1" fmla="*/ 69 h 69"/>
                <a:gd name="T2" fmla="*/ 0 w 142"/>
                <a:gd name="T3" fmla="*/ 0 h 69"/>
                <a:gd name="T4" fmla="*/ 142 w 142"/>
                <a:gd name="T5" fmla="*/ 9 h 69"/>
                <a:gd name="T6" fmla="*/ 121 w 142"/>
                <a:gd name="T7" fmla="*/ 69 h 69"/>
              </a:gdLst>
              <a:ahLst/>
              <a:cxnLst>
                <a:cxn ang="0">
                  <a:pos x="T0" y="T1"/>
                </a:cxn>
                <a:cxn ang="0">
                  <a:pos x="T2" y="T3"/>
                </a:cxn>
                <a:cxn ang="0">
                  <a:pos x="T4" y="T5"/>
                </a:cxn>
                <a:cxn ang="0">
                  <a:pos x="T6" y="T7"/>
                </a:cxn>
              </a:cxnLst>
              <a:rect l="0" t="0" r="r" b="b"/>
              <a:pathLst>
                <a:path w="142" h="69">
                  <a:moveTo>
                    <a:pt x="121" y="69"/>
                  </a:moveTo>
                  <a:lnTo>
                    <a:pt x="0" y="0"/>
                  </a:lnTo>
                  <a:lnTo>
                    <a:pt x="142" y="9"/>
                  </a:lnTo>
                  <a:lnTo>
                    <a:pt x="121" y="69"/>
                  </a:lnTo>
                  <a:close/>
                </a:path>
              </a:pathLst>
            </a:custGeom>
            <a:solidFill>
              <a:schemeClr val="accent2"/>
            </a:solidFill>
            <a:ln w="11113">
              <a:solidFill>
                <a:schemeClr val="accent2"/>
              </a:solidFill>
              <a:prstDash val="solid"/>
              <a:round/>
              <a:headEnd/>
              <a:tailEnd/>
            </a:ln>
          </p:spPr>
          <p:txBody>
            <a:bodyPr/>
            <a:lstStyle/>
            <a:p>
              <a:endParaRPr lang="zh-CN" altLang="en-US"/>
            </a:p>
          </p:txBody>
        </p:sp>
        <p:sp>
          <p:nvSpPr>
            <p:cNvPr id="38" name="Freeform 61"/>
            <p:cNvSpPr>
              <a:spLocks/>
            </p:cNvSpPr>
            <p:nvPr/>
          </p:nvSpPr>
          <p:spPr bwMode="auto">
            <a:xfrm>
              <a:off x="4632" y="1821"/>
              <a:ext cx="366" cy="1538"/>
            </a:xfrm>
            <a:custGeom>
              <a:avLst/>
              <a:gdLst>
                <a:gd name="T0" fmla="*/ 0 w 388"/>
                <a:gd name="T1" fmla="*/ 1763 h 1763"/>
                <a:gd name="T2" fmla="*/ 166 w 388"/>
                <a:gd name="T3" fmla="*/ 1560 h 1763"/>
                <a:gd name="T4" fmla="*/ 291 w 388"/>
                <a:gd name="T5" fmla="*/ 1342 h 1763"/>
                <a:gd name="T6" fmla="*/ 361 w 388"/>
                <a:gd name="T7" fmla="*/ 1115 h 1763"/>
                <a:gd name="T8" fmla="*/ 388 w 388"/>
                <a:gd name="T9" fmla="*/ 882 h 1763"/>
                <a:gd name="T10" fmla="*/ 385 w 388"/>
                <a:gd name="T11" fmla="*/ 825 h 1763"/>
                <a:gd name="T12" fmla="*/ 382 w 388"/>
                <a:gd name="T13" fmla="*/ 765 h 1763"/>
                <a:gd name="T14" fmla="*/ 361 w 388"/>
                <a:gd name="T15" fmla="*/ 648 h 1763"/>
                <a:gd name="T16" fmla="*/ 291 w 388"/>
                <a:gd name="T17" fmla="*/ 421 h 1763"/>
                <a:gd name="T18" fmla="*/ 169 w 388"/>
                <a:gd name="T19" fmla="*/ 206 h 1763"/>
                <a:gd name="T20" fmla="*/ 0 w 388"/>
                <a:gd name="T21" fmla="*/ 0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8" h="1763">
                  <a:moveTo>
                    <a:pt x="0" y="1763"/>
                  </a:moveTo>
                  <a:lnTo>
                    <a:pt x="166" y="1560"/>
                  </a:lnTo>
                  <a:lnTo>
                    <a:pt x="291" y="1342"/>
                  </a:lnTo>
                  <a:lnTo>
                    <a:pt x="361" y="1115"/>
                  </a:lnTo>
                  <a:lnTo>
                    <a:pt x="388" y="882"/>
                  </a:lnTo>
                  <a:lnTo>
                    <a:pt x="385" y="825"/>
                  </a:lnTo>
                  <a:lnTo>
                    <a:pt x="382" y="765"/>
                  </a:lnTo>
                  <a:lnTo>
                    <a:pt x="361" y="648"/>
                  </a:lnTo>
                  <a:lnTo>
                    <a:pt x="291" y="421"/>
                  </a:lnTo>
                  <a:lnTo>
                    <a:pt x="169" y="206"/>
                  </a:lnTo>
                  <a:lnTo>
                    <a:pt x="0" y="0"/>
                  </a:lnTo>
                </a:path>
              </a:pathLst>
            </a:custGeom>
            <a:noFill/>
            <a:ln w="1111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62"/>
            <p:cNvSpPr>
              <a:spLocks/>
            </p:cNvSpPr>
            <p:nvPr/>
          </p:nvSpPr>
          <p:spPr bwMode="auto">
            <a:xfrm>
              <a:off x="4623" y="3265"/>
              <a:ext cx="105" cy="102"/>
            </a:xfrm>
            <a:custGeom>
              <a:avLst/>
              <a:gdLst>
                <a:gd name="T0" fmla="*/ 112 w 112"/>
                <a:gd name="T1" fmla="*/ 36 h 116"/>
                <a:gd name="T2" fmla="*/ 0 w 112"/>
                <a:gd name="T3" fmla="*/ 116 h 116"/>
                <a:gd name="T4" fmla="*/ 54 w 112"/>
                <a:gd name="T5" fmla="*/ 0 h 116"/>
                <a:gd name="T6" fmla="*/ 112 w 112"/>
                <a:gd name="T7" fmla="*/ 36 h 116"/>
              </a:gdLst>
              <a:ahLst/>
              <a:cxnLst>
                <a:cxn ang="0">
                  <a:pos x="T0" y="T1"/>
                </a:cxn>
                <a:cxn ang="0">
                  <a:pos x="T2" y="T3"/>
                </a:cxn>
                <a:cxn ang="0">
                  <a:pos x="T4" y="T5"/>
                </a:cxn>
                <a:cxn ang="0">
                  <a:pos x="T6" y="T7"/>
                </a:cxn>
              </a:cxnLst>
              <a:rect l="0" t="0" r="r" b="b"/>
              <a:pathLst>
                <a:path w="112" h="116">
                  <a:moveTo>
                    <a:pt x="112" y="36"/>
                  </a:moveTo>
                  <a:lnTo>
                    <a:pt x="0" y="116"/>
                  </a:lnTo>
                  <a:lnTo>
                    <a:pt x="54" y="0"/>
                  </a:lnTo>
                  <a:lnTo>
                    <a:pt x="112" y="36"/>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40" name="Freeform 63"/>
            <p:cNvSpPr>
              <a:spLocks/>
            </p:cNvSpPr>
            <p:nvPr/>
          </p:nvSpPr>
          <p:spPr bwMode="auto">
            <a:xfrm>
              <a:off x="4632" y="3369"/>
              <a:ext cx="157" cy="298"/>
            </a:xfrm>
            <a:custGeom>
              <a:avLst/>
              <a:gdLst>
                <a:gd name="T0" fmla="*/ 0 w 166"/>
                <a:gd name="T1" fmla="*/ 341 h 341"/>
                <a:gd name="T2" fmla="*/ 71 w 166"/>
                <a:gd name="T3" fmla="*/ 320 h 341"/>
                <a:gd name="T4" fmla="*/ 122 w 166"/>
                <a:gd name="T5" fmla="*/ 281 h 341"/>
                <a:gd name="T6" fmla="*/ 156 w 166"/>
                <a:gd name="T7" fmla="*/ 230 h 341"/>
                <a:gd name="T8" fmla="*/ 166 w 166"/>
                <a:gd name="T9" fmla="*/ 174 h 341"/>
                <a:gd name="T10" fmla="*/ 162 w 166"/>
                <a:gd name="T11" fmla="*/ 144 h 341"/>
                <a:gd name="T12" fmla="*/ 156 w 166"/>
                <a:gd name="T13" fmla="*/ 114 h 341"/>
                <a:gd name="T14" fmla="*/ 125 w 166"/>
                <a:gd name="T15" fmla="*/ 63 h 341"/>
                <a:gd name="T16" fmla="*/ 71 w 166"/>
                <a:gd name="T17" fmla="*/ 24 h 341"/>
                <a:gd name="T18" fmla="*/ 0 w 166"/>
                <a:gd name="T1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341">
                  <a:moveTo>
                    <a:pt x="0" y="341"/>
                  </a:moveTo>
                  <a:lnTo>
                    <a:pt x="71" y="320"/>
                  </a:lnTo>
                  <a:lnTo>
                    <a:pt x="122" y="281"/>
                  </a:lnTo>
                  <a:lnTo>
                    <a:pt x="156" y="230"/>
                  </a:lnTo>
                  <a:lnTo>
                    <a:pt x="166" y="174"/>
                  </a:lnTo>
                  <a:lnTo>
                    <a:pt x="162" y="144"/>
                  </a:lnTo>
                  <a:lnTo>
                    <a:pt x="156" y="114"/>
                  </a:lnTo>
                  <a:lnTo>
                    <a:pt x="125" y="63"/>
                  </a:lnTo>
                  <a:lnTo>
                    <a:pt x="71" y="24"/>
                  </a:lnTo>
                  <a:lnTo>
                    <a:pt x="0" y="0"/>
                  </a:lnTo>
                </a:path>
              </a:pathLst>
            </a:custGeom>
            <a:noFill/>
            <a:ln w="1111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64"/>
            <p:cNvSpPr>
              <a:spLocks/>
            </p:cNvSpPr>
            <p:nvPr/>
          </p:nvSpPr>
          <p:spPr bwMode="auto">
            <a:xfrm>
              <a:off x="4620" y="3614"/>
              <a:ext cx="134" cy="55"/>
            </a:xfrm>
            <a:custGeom>
              <a:avLst/>
              <a:gdLst>
                <a:gd name="T0" fmla="*/ 142 w 142"/>
                <a:gd name="T1" fmla="*/ 57 h 63"/>
                <a:gd name="T2" fmla="*/ 0 w 142"/>
                <a:gd name="T3" fmla="*/ 63 h 63"/>
                <a:gd name="T4" fmla="*/ 121 w 142"/>
                <a:gd name="T5" fmla="*/ 0 h 63"/>
                <a:gd name="T6" fmla="*/ 142 w 142"/>
                <a:gd name="T7" fmla="*/ 57 h 63"/>
              </a:gdLst>
              <a:ahLst/>
              <a:cxnLst>
                <a:cxn ang="0">
                  <a:pos x="T0" y="T1"/>
                </a:cxn>
                <a:cxn ang="0">
                  <a:pos x="T2" y="T3"/>
                </a:cxn>
                <a:cxn ang="0">
                  <a:pos x="T4" y="T5"/>
                </a:cxn>
                <a:cxn ang="0">
                  <a:pos x="T6" y="T7"/>
                </a:cxn>
              </a:cxnLst>
              <a:rect l="0" t="0" r="r" b="b"/>
              <a:pathLst>
                <a:path w="142" h="63">
                  <a:moveTo>
                    <a:pt x="142" y="57"/>
                  </a:moveTo>
                  <a:lnTo>
                    <a:pt x="0" y="63"/>
                  </a:lnTo>
                  <a:lnTo>
                    <a:pt x="121" y="0"/>
                  </a:lnTo>
                  <a:lnTo>
                    <a:pt x="142" y="57"/>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42" name="Freeform 65"/>
            <p:cNvSpPr>
              <a:spLocks/>
            </p:cNvSpPr>
            <p:nvPr/>
          </p:nvSpPr>
          <p:spPr bwMode="auto">
            <a:xfrm>
              <a:off x="4616" y="3714"/>
              <a:ext cx="157" cy="295"/>
            </a:xfrm>
            <a:custGeom>
              <a:avLst/>
              <a:gdLst>
                <a:gd name="T0" fmla="*/ 0 w 166"/>
                <a:gd name="T1" fmla="*/ 338 h 338"/>
                <a:gd name="T2" fmla="*/ 75 w 166"/>
                <a:gd name="T3" fmla="*/ 320 h 338"/>
                <a:gd name="T4" fmla="*/ 125 w 166"/>
                <a:gd name="T5" fmla="*/ 278 h 338"/>
                <a:gd name="T6" fmla="*/ 156 w 166"/>
                <a:gd name="T7" fmla="*/ 227 h 338"/>
                <a:gd name="T8" fmla="*/ 166 w 166"/>
                <a:gd name="T9" fmla="*/ 167 h 338"/>
                <a:gd name="T10" fmla="*/ 166 w 166"/>
                <a:gd name="T11" fmla="*/ 140 h 338"/>
                <a:gd name="T12" fmla="*/ 159 w 166"/>
                <a:gd name="T13" fmla="*/ 110 h 338"/>
                <a:gd name="T14" fmla="*/ 125 w 166"/>
                <a:gd name="T15" fmla="*/ 60 h 338"/>
                <a:gd name="T16" fmla="*/ 75 w 166"/>
                <a:gd name="T17" fmla="*/ 21 h 338"/>
                <a:gd name="T18" fmla="*/ 0 w 166"/>
                <a:gd name="T19"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338">
                  <a:moveTo>
                    <a:pt x="0" y="338"/>
                  </a:moveTo>
                  <a:lnTo>
                    <a:pt x="75" y="320"/>
                  </a:lnTo>
                  <a:lnTo>
                    <a:pt x="125" y="278"/>
                  </a:lnTo>
                  <a:lnTo>
                    <a:pt x="156" y="227"/>
                  </a:lnTo>
                  <a:lnTo>
                    <a:pt x="166" y="167"/>
                  </a:lnTo>
                  <a:lnTo>
                    <a:pt x="166" y="140"/>
                  </a:lnTo>
                  <a:lnTo>
                    <a:pt x="159" y="110"/>
                  </a:lnTo>
                  <a:lnTo>
                    <a:pt x="125" y="60"/>
                  </a:lnTo>
                  <a:lnTo>
                    <a:pt x="75" y="21"/>
                  </a:lnTo>
                  <a:lnTo>
                    <a:pt x="0" y="0"/>
                  </a:lnTo>
                </a:path>
              </a:pathLst>
            </a:custGeom>
            <a:noFill/>
            <a:ln w="11113">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66"/>
            <p:cNvSpPr>
              <a:spLocks/>
            </p:cNvSpPr>
            <p:nvPr/>
          </p:nvSpPr>
          <p:spPr bwMode="auto">
            <a:xfrm>
              <a:off x="4607" y="3711"/>
              <a:ext cx="134" cy="58"/>
            </a:xfrm>
            <a:custGeom>
              <a:avLst/>
              <a:gdLst>
                <a:gd name="T0" fmla="*/ 118 w 142"/>
                <a:gd name="T1" fmla="*/ 66 h 66"/>
                <a:gd name="T2" fmla="*/ 0 w 142"/>
                <a:gd name="T3" fmla="*/ 0 h 66"/>
                <a:gd name="T4" fmla="*/ 142 w 142"/>
                <a:gd name="T5" fmla="*/ 6 h 66"/>
                <a:gd name="T6" fmla="*/ 118 w 142"/>
                <a:gd name="T7" fmla="*/ 66 h 66"/>
              </a:gdLst>
              <a:ahLst/>
              <a:cxnLst>
                <a:cxn ang="0">
                  <a:pos x="T0" y="T1"/>
                </a:cxn>
                <a:cxn ang="0">
                  <a:pos x="T2" y="T3"/>
                </a:cxn>
                <a:cxn ang="0">
                  <a:pos x="T4" y="T5"/>
                </a:cxn>
                <a:cxn ang="0">
                  <a:pos x="T6" y="T7"/>
                </a:cxn>
              </a:cxnLst>
              <a:rect l="0" t="0" r="r" b="b"/>
              <a:pathLst>
                <a:path w="142" h="66">
                  <a:moveTo>
                    <a:pt x="118" y="66"/>
                  </a:moveTo>
                  <a:lnTo>
                    <a:pt x="0" y="0"/>
                  </a:lnTo>
                  <a:lnTo>
                    <a:pt x="142" y="6"/>
                  </a:lnTo>
                  <a:lnTo>
                    <a:pt x="118" y="66"/>
                  </a:lnTo>
                  <a:close/>
                </a:path>
              </a:pathLst>
            </a:custGeom>
            <a:solidFill>
              <a:schemeClr val="accent2"/>
            </a:solidFill>
            <a:ln w="11113">
              <a:solidFill>
                <a:schemeClr val="accent2"/>
              </a:solidFill>
              <a:prstDash val="solid"/>
              <a:round/>
              <a:headEnd/>
              <a:tailEnd/>
            </a:ln>
          </p:spPr>
          <p:txBody>
            <a:bodyPr/>
            <a:lstStyle/>
            <a:p>
              <a:endParaRPr lang="zh-CN" altLang="en-US"/>
            </a:p>
          </p:txBody>
        </p:sp>
        <p:sp>
          <p:nvSpPr>
            <p:cNvPr id="44" name="Freeform 75"/>
            <p:cNvSpPr>
              <a:spLocks/>
            </p:cNvSpPr>
            <p:nvPr/>
          </p:nvSpPr>
          <p:spPr bwMode="auto">
            <a:xfrm>
              <a:off x="4616" y="2084"/>
              <a:ext cx="644" cy="1606"/>
            </a:xfrm>
            <a:custGeom>
              <a:avLst/>
              <a:gdLst>
                <a:gd name="T0" fmla="*/ 0 w 682"/>
                <a:gd name="T1" fmla="*/ 1841 h 1841"/>
                <a:gd name="T2" fmla="*/ 159 w 682"/>
                <a:gd name="T3" fmla="*/ 1766 h 1841"/>
                <a:gd name="T4" fmla="*/ 297 w 682"/>
                <a:gd name="T5" fmla="*/ 1674 h 1841"/>
                <a:gd name="T6" fmla="*/ 416 w 682"/>
                <a:gd name="T7" fmla="*/ 1566 h 1841"/>
                <a:gd name="T8" fmla="*/ 513 w 682"/>
                <a:gd name="T9" fmla="*/ 1449 h 1841"/>
                <a:gd name="T10" fmla="*/ 588 w 682"/>
                <a:gd name="T11" fmla="*/ 1327 h 1841"/>
                <a:gd name="T12" fmla="*/ 642 w 682"/>
                <a:gd name="T13" fmla="*/ 1195 h 1841"/>
                <a:gd name="T14" fmla="*/ 672 w 682"/>
                <a:gd name="T15" fmla="*/ 1061 h 1841"/>
                <a:gd name="T16" fmla="*/ 682 w 682"/>
                <a:gd name="T17" fmla="*/ 920 h 1841"/>
                <a:gd name="T18" fmla="*/ 682 w 682"/>
                <a:gd name="T19" fmla="*/ 852 h 1841"/>
                <a:gd name="T20" fmla="*/ 672 w 682"/>
                <a:gd name="T21" fmla="*/ 783 h 1841"/>
                <a:gd name="T22" fmla="*/ 642 w 682"/>
                <a:gd name="T23" fmla="*/ 648 h 1841"/>
                <a:gd name="T24" fmla="*/ 588 w 682"/>
                <a:gd name="T25" fmla="*/ 517 h 1841"/>
                <a:gd name="T26" fmla="*/ 513 w 682"/>
                <a:gd name="T27" fmla="*/ 391 h 1841"/>
                <a:gd name="T28" fmla="*/ 419 w 682"/>
                <a:gd name="T29" fmla="*/ 275 h 1841"/>
                <a:gd name="T30" fmla="*/ 301 w 682"/>
                <a:gd name="T31" fmla="*/ 170 h 1841"/>
                <a:gd name="T32" fmla="*/ 162 w 682"/>
                <a:gd name="T33" fmla="*/ 78 h 1841"/>
                <a:gd name="T34" fmla="*/ 0 w 682"/>
                <a:gd name="T35" fmla="*/ 0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2" h="1841">
                  <a:moveTo>
                    <a:pt x="0" y="1841"/>
                  </a:moveTo>
                  <a:lnTo>
                    <a:pt x="159" y="1766"/>
                  </a:lnTo>
                  <a:lnTo>
                    <a:pt x="297" y="1674"/>
                  </a:lnTo>
                  <a:lnTo>
                    <a:pt x="416" y="1566"/>
                  </a:lnTo>
                  <a:lnTo>
                    <a:pt x="513" y="1449"/>
                  </a:lnTo>
                  <a:lnTo>
                    <a:pt x="588" y="1327"/>
                  </a:lnTo>
                  <a:lnTo>
                    <a:pt x="642" y="1195"/>
                  </a:lnTo>
                  <a:lnTo>
                    <a:pt x="672" y="1061"/>
                  </a:lnTo>
                  <a:lnTo>
                    <a:pt x="682" y="920"/>
                  </a:lnTo>
                  <a:lnTo>
                    <a:pt x="682" y="852"/>
                  </a:lnTo>
                  <a:lnTo>
                    <a:pt x="672" y="783"/>
                  </a:lnTo>
                  <a:lnTo>
                    <a:pt x="642" y="648"/>
                  </a:lnTo>
                  <a:lnTo>
                    <a:pt x="588" y="517"/>
                  </a:lnTo>
                  <a:lnTo>
                    <a:pt x="513" y="391"/>
                  </a:lnTo>
                  <a:lnTo>
                    <a:pt x="419" y="275"/>
                  </a:lnTo>
                  <a:lnTo>
                    <a:pt x="301" y="170"/>
                  </a:lnTo>
                  <a:lnTo>
                    <a:pt x="162" y="78"/>
                  </a:lnTo>
                  <a:lnTo>
                    <a:pt x="0" y="0"/>
                  </a:lnTo>
                </a:path>
              </a:pathLst>
            </a:custGeom>
            <a:noFill/>
            <a:ln w="11113">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76"/>
            <p:cNvSpPr>
              <a:spLocks/>
            </p:cNvSpPr>
            <p:nvPr/>
          </p:nvSpPr>
          <p:spPr bwMode="auto">
            <a:xfrm>
              <a:off x="4607" y="3622"/>
              <a:ext cx="127" cy="73"/>
            </a:xfrm>
            <a:custGeom>
              <a:avLst/>
              <a:gdLst>
                <a:gd name="T0" fmla="*/ 135 w 135"/>
                <a:gd name="T1" fmla="*/ 54 h 84"/>
                <a:gd name="T2" fmla="*/ 0 w 135"/>
                <a:gd name="T3" fmla="*/ 84 h 84"/>
                <a:gd name="T4" fmla="*/ 105 w 135"/>
                <a:gd name="T5" fmla="*/ 0 h 84"/>
                <a:gd name="T6" fmla="*/ 135 w 135"/>
                <a:gd name="T7" fmla="*/ 54 h 84"/>
              </a:gdLst>
              <a:ahLst/>
              <a:cxnLst>
                <a:cxn ang="0">
                  <a:pos x="T0" y="T1"/>
                </a:cxn>
                <a:cxn ang="0">
                  <a:pos x="T2" y="T3"/>
                </a:cxn>
                <a:cxn ang="0">
                  <a:pos x="T4" y="T5"/>
                </a:cxn>
                <a:cxn ang="0">
                  <a:pos x="T6" y="T7"/>
                </a:cxn>
              </a:cxnLst>
              <a:rect l="0" t="0" r="r" b="b"/>
              <a:pathLst>
                <a:path w="135" h="84">
                  <a:moveTo>
                    <a:pt x="135" y="54"/>
                  </a:moveTo>
                  <a:lnTo>
                    <a:pt x="0" y="84"/>
                  </a:lnTo>
                  <a:lnTo>
                    <a:pt x="105" y="0"/>
                  </a:lnTo>
                  <a:lnTo>
                    <a:pt x="135" y="54"/>
                  </a:lnTo>
                  <a:close/>
                </a:path>
              </a:pathLst>
            </a:custGeom>
            <a:solidFill>
              <a:srgbClr val="FF3300"/>
            </a:solidFill>
            <a:ln w="11113">
              <a:solidFill>
                <a:srgbClr val="FF3300"/>
              </a:solidFill>
              <a:prstDash val="solid"/>
              <a:round/>
              <a:headEnd/>
              <a:tailEnd/>
            </a:ln>
          </p:spPr>
          <p:txBody>
            <a:bodyPr/>
            <a:lstStyle/>
            <a:p>
              <a:endParaRPr lang="zh-CN" altLang="en-US"/>
            </a:p>
          </p:txBody>
        </p:sp>
      </p:grpSp>
      <p:grpSp>
        <p:nvGrpSpPr>
          <p:cNvPr id="46" name="Group 84"/>
          <p:cNvGrpSpPr>
            <a:grpSpLocks/>
          </p:cNvGrpSpPr>
          <p:nvPr/>
        </p:nvGrpSpPr>
        <p:grpSpPr bwMode="auto">
          <a:xfrm>
            <a:off x="4240064" y="1673696"/>
            <a:ext cx="2827338" cy="4419600"/>
            <a:chOff x="2896" y="1344"/>
            <a:chExt cx="1781" cy="2784"/>
          </a:xfrm>
        </p:grpSpPr>
        <p:sp>
          <p:nvSpPr>
            <p:cNvPr id="47" name="Rectangle 5"/>
            <p:cNvSpPr>
              <a:spLocks noChangeArrowheads="1"/>
            </p:cNvSpPr>
            <p:nvPr/>
          </p:nvSpPr>
          <p:spPr bwMode="auto">
            <a:xfrm>
              <a:off x="2896" y="1344"/>
              <a:ext cx="1740" cy="2784"/>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Line 6"/>
            <p:cNvSpPr>
              <a:spLocks noChangeShapeType="1"/>
            </p:cNvSpPr>
            <p:nvPr/>
          </p:nvSpPr>
          <p:spPr bwMode="auto">
            <a:xfrm>
              <a:off x="2896" y="1652"/>
              <a:ext cx="1720"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7"/>
            <p:cNvSpPr>
              <a:spLocks noChangeShapeType="1"/>
            </p:cNvSpPr>
            <p:nvPr/>
          </p:nvSpPr>
          <p:spPr bwMode="auto">
            <a:xfrm>
              <a:off x="2908" y="3828"/>
              <a:ext cx="172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8"/>
            <p:cNvSpPr>
              <a:spLocks noChangeShapeType="1"/>
            </p:cNvSpPr>
            <p:nvPr/>
          </p:nvSpPr>
          <p:spPr bwMode="auto">
            <a:xfrm>
              <a:off x="2921" y="3521"/>
              <a:ext cx="172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9"/>
            <p:cNvSpPr>
              <a:spLocks noChangeShapeType="1"/>
            </p:cNvSpPr>
            <p:nvPr/>
          </p:nvSpPr>
          <p:spPr bwMode="auto">
            <a:xfrm>
              <a:off x="2908" y="3190"/>
              <a:ext cx="1724" cy="0"/>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10"/>
            <p:cNvSpPr>
              <a:spLocks noChangeShapeType="1"/>
            </p:cNvSpPr>
            <p:nvPr/>
          </p:nvSpPr>
          <p:spPr bwMode="auto">
            <a:xfrm>
              <a:off x="2921" y="2871"/>
              <a:ext cx="172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2908" y="2551"/>
              <a:ext cx="172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2"/>
            <p:cNvSpPr>
              <a:spLocks noChangeShapeType="1"/>
            </p:cNvSpPr>
            <p:nvPr/>
          </p:nvSpPr>
          <p:spPr bwMode="auto">
            <a:xfrm>
              <a:off x="2921" y="2243"/>
              <a:ext cx="172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3"/>
            <p:cNvSpPr>
              <a:spLocks noChangeShapeType="1"/>
            </p:cNvSpPr>
            <p:nvPr/>
          </p:nvSpPr>
          <p:spPr bwMode="auto">
            <a:xfrm>
              <a:off x="2896" y="1938"/>
              <a:ext cx="1720"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Rectangle 14"/>
            <p:cNvSpPr>
              <a:spLocks noChangeArrowheads="1"/>
            </p:cNvSpPr>
            <p:nvPr/>
          </p:nvSpPr>
          <p:spPr bwMode="auto">
            <a:xfrm>
              <a:off x="3246" y="1425"/>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PCB1</a:t>
              </a:r>
            </a:p>
          </p:txBody>
        </p:sp>
        <p:sp>
          <p:nvSpPr>
            <p:cNvPr id="57" name="Rectangle 15"/>
            <p:cNvSpPr>
              <a:spLocks noChangeArrowheads="1"/>
            </p:cNvSpPr>
            <p:nvPr/>
          </p:nvSpPr>
          <p:spPr bwMode="auto">
            <a:xfrm>
              <a:off x="3230" y="1714"/>
              <a:ext cx="6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Rectangle 16"/>
            <p:cNvSpPr>
              <a:spLocks noChangeArrowheads="1"/>
            </p:cNvSpPr>
            <p:nvPr/>
          </p:nvSpPr>
          <p:spPr bwMode="auto">
            <a:xfrm>
              <a:off x="3230" y="1722"/>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t>PCB2</a:t>
              </a:r>
            </a:p>
          </p:txBody>
        </p:sp>
        <p:sp>
          <p:nvSpPr>
            <p:cNvPr id="59" name="Rectangle 17"/>
            <p:cNvSpPr>
              <a:spLocks noChangeArrowheads="1"/>
            </p:cNvSpPr>
            <p:nvPr/>
          </p:nvSpPr>
          <p:spPr bwMode="auto">
            <a:xfrm>
              <a:off x="3230" y="2009"/>
              <a:ext cx="6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 name="Rectangle 18"/>
            <p:cNvSpPr>
              <a:spLocks noChangeArrowheads="1"/>
            </p:cNvSpPr>
            <p:nvPr/>
          </p:nvSpPr>
          <p:spPr bwMode="auto">
            <a:xfrm>
              <a:off x="3230" y="2016"/>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FF3300"/>
                  </a:solidFill>
                </a:rPr>
                <a:t>PCB3</a:t>
              </a:r>
            </a:p>
          </p:txBody>
        </p:sp>
        <p:sp>
          <p:nvSpPr>
            <p:cNvPr id="61" name="Rectangle 19"/>
            <p:cNvSpPr>
              <a:spLocks noChangeArrowheads="1"/>
            </p:cNvSpPr>
            <p:nvPr/>
          </p:nvSpPr>
          <p:spPr bwMode="auto">
            <a:xfrm>
              <a:off x="3230" y="2330"/>
              <a:ext cx="6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 name="Rectangle 20"/>
            <p:cNvSpPr>
              <a:spLocks noChangeArrowheads="1"/>
            </p:cNvSpPr>
            <p:nvPr/>
          </p:nvSpPr>
          <p:spPr bwMode="auto">
            <a:xfrm>
              <a:off x="3230" y="2337"/>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9933"/>
                  </a:solidFill>
                </a:rPr>
                <a:t>PCB4</a:t>
              </a:r>
            </a:p>
          </p:txBody>
        </p:sp>
        <p:sp>
          <p:nvSpPr>
            <p:cNvPr id="63" name="Rectangle 21"/>
            <p:cNvSpPr>
              <a:spLocks noChangeArrowheads="1"/>
            </p:cNvSpPr>
            <p:nvPr/>
          </p:nvSpPr>
          <p:spPr bwMode="auto">
            <a:xfrm>
              <a:off x="3246" y="2626"/>
              <a:ext cx="6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 name="Rectangle 22"/>
            <p:cNvSpPr>
              <a:spLocks noChangeArrowheads="1"/>
            </p:cNvSpPr>
            <p:nvPr/>
          </p:nvSpPr>
          <p:spPr bwMode="auto">
            <a:xfrm>
              <a:off x="3246" y="2634"/>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PCB5</a:t>
              </a:r>
            </a:p>
          </p:txBody>
        </p:sp>
        <p:sp>
          <p:nvSpPr>
            <p:cNvPr id="65" name="Rectangle 23"/>
            <p:cNvSpPr>
              <a:spLocks noChangeArrowheads="1"/>
            </p:cNvSpPr>
            <p:nvPr/>
          </p:nvSpPr>
          <p:spPr bwMode="auto">
            <a:xfrm>
              <a:off x="3246" y="2958"/>
              <a:ext cx="64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 name="Rectangle 24"/>
            <p:cNvSpPr>
              <a:spLocks noChangeArrowheads="1"/>
            </p:cNvSpPr>
            <p:nvPr/>
          </p:nvSpPr>
          <p:spPr bwMode="auto">
            <a:xfrm>
              <a:off x="3246" y="2965"/>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PCB6</a:t>
              </a:r>
            </a:p>
          </p:txBody>
        </p:sp>
        <p:sp>
          <p:nvSpPr>
            <p:cNvPr id="67" name="Rectangle 25"/>
            <p:cNvSpPr>
              <a:spLocks noChangeArrowheads="1"/>
            </p:cNvSpPr>
            <p:nvPr/>
          </p:nvSpPr>
          <p:spPr bwMode="auto">
            <a:xfrm>
              <a:off x="3246" y="3286"/>
              <a:ext cx="64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Rectangle 26"/>
            <p:cNvSpPr>
              <a:spLocks noChangeArrowheads="1"/>
            </p:cNvSpPr>
            <p:nvPr/>
          </p:nvSpPr>
          <p:spPr bwMode="auto">
            <a:xfrm>
              <a:off x="3246" y="3294"/>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t>PCB7</a:t>
              </a:r>
            </a:p>
          </p:txBody>
        </p:sp>
        <p:sp>
          <p:nvSpPr>
            <p:cNvPr id="69" name="Rectangle 27"/>
            <p:cNvSpPr>
              <a:spLocks noChangeArrowheads="1"/>
            </p:cNvSpPr>
            <p:nvPr/>
          </p:nvSpPr>
          <p:spPr bwMode="auto">
            <a:xfrm>
              <a:off x="3230" y="3891"/>
              <a:ext cx="63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Rectangle 28"/>
            <p:cNvSpPr>
              <a:spLocks noChangeArrowheads="1"/>
            </p:cNvSpPr>
            <p:nvPr/>
          </p:nvSpPr>
          <p:spPr bwMode="auto">
            <a:xfrm>
              <a:off x="3230" y="3899"/>
              <a:ext cx="4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PCBn</a:t>
              </a:r>
            </a:p>
          </p:txBody>
        </p:sp>
        <p:sp>
          <p:nvSpPr>
            <p:cNvPr id="71" name="Rectangle 29"/>
            <p:cNvSpPr>
              <a:spLocks noChangeArrowheads="1"/>
            </p:cNvSpPr>
            <p:nvPr/>
          </p:nvSpPr>
          <p:spPr bwMode="auto">
            <a:xfrm>
              <a:off x="3218" y="3549"/>
              <a:ext cx="7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30"/>
            <p:cNvSpPr>
              <a:spLocks noChangeArrowheads="1"/>
            </p:cNvSpPr>
            <p:nvPr/>
          </p:nvSpPr>
          <p:spPr bwMode="auto">
            <a:xfrm>
              <a:off x="3312" y="3557"/>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t>......</a:t>
              </a:r>
            </a:p>
          </p:txBody>
        </p:sp>
        <p:sp>
          <p:nvSpPr>
            <p:cNvPr id="73" name="Line 60"/>
            <p:cNvSpPr>
              <a:spLocks noChangeShapeType="1"/>
            </p:cNvSpPr>
            <p:nvPr/>
          </p:nvSpPr>
          <p:spPr bwMode="auto">
            <a:xfrm>
              <a:off x="4157" y="1344"/>
              <a:ext cx="1" cy="2768"/>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67"/>
            <p:cNvSpPr>
              <a:spLocks noChangeArrowheads="1"/>
            </p:cNvSpPr>
            <p:nvPr/>
          </p:nvSpPr>
          <p:spPr bwMode="auto">
            <a:xfrm>
              <a:off x="4330" y="1428"/>
              <a:ext cx="26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Rectangle 68"/>
            <p:cNvSpPr>
              <a:spLocks noChangeArrowheads="1"/>
            </p:cNvSpPr>
            <p:nvPr/>
          </p:nvSpPr>
          <p:spPr bwMode="auto">
            <a:xfrm>
              <a:off x="4330" y="143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6</a:t>
              </a:r>
            </a:p>
          </p:txBody>
        </p:sp>
        <p:sp>
          <p:nvSpPr>
            <p:cNvPr id="76" name="Rectangle 69"/>
            <p:cNvSpPr>
              <a:spLocks noChangeArrowheads="1"/>
            </p:cNvSpPr>
            <p:nvPr/>
          </p:nvSpPr>
          <p:spPr bwMode="auto">
            <a:xfrm>
              <a:off x="4330" y="1724"/>
              <a:ext cx="26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Rectangle 70"/>
            <p:cNvSpPr>
              <a:spLocks noChangeArrowheads="1"/>
            </p:cNvSpPr>
            <p:nvPr/>
          </p:nvSpPr>
          <p:spPr bwMode="auto">
            <a:xfrm>
              <a:off x="4330" y="173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t>7</a:t>
              </a:r>
            </a:p>
          </p:txBody>
        </p:sp>
        <p:sp>
          <p:nvSpPr>
            <p:cNvPr id="78" name="Rectangle 71"/>
            <p:cNvSpPr>
              <a:spLocks noChangeArrowheads="1"/>
            </p:cNvSpPr>
            <p:nvPr/>
          </p:nvSpPr>
          <p:spPr bwMode="auto">
            <a:xfrm>
              <a:off x="4372" y="2958"/>
              <a:ext cx="26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 name="Rectangle 72"/>
            <p:cNvSpPr>
              <a:spLocks noChangeArrowheads="1"/>
            </p:cNvSpPr>
            <p:nvPr/>
          </p:nvSpPr>
          <p:spPr bwMode="auto">
            <a:xfrm>
              <a:off x="4372" y="296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5</a:t>
              </a:r>
            </a:p>
          </p:txBody>
        </p:sp>
        <p:sp>
          <p:nvSpPr>
            <p:cNvPr id="80" name="Freeform 73"/>
            <p:cNvSpPr>
              <a:spLocks/>
            </p:cNvSpPr>
            <p:nvPr/>
          </p:nvSpPr>
          <p:spPr bwMode="auto">
            <a:xfrm>
              <a:off x="4308" y="2343"/>
              <a:ext cx="146" cy="103"/>
            </a:xfrm>
            <a:custGeom>
              <a:avLst/>
              <a:gdLst>
                <a:gd name="T0" fmla="*/ 0 w 155"/>
                <a:gd name="T1" fmla="*/ 119 h 119"/>
                <a:gd name="T2" fmla="*/ 81 w 155"/>
                <a:gd name="T3" fmla="*/ 0 h 119"/>
                <a:gd name="T4" fmla="*/ 155 w 155"/>
                <a:gd name="T5" fmla="*/ 119 h 119"/>
              </a:gdLst>
              <a:ahLst/>
              <a:cxnLst>
                <a:cxn ang="0">
                  <a:pos x="T0" y="T1"/>
                </a:cxn>
                <a:cxn ang="0">
                  <a:pos x="T2" y="T3"/>
                </a:cxn>
                <a:cxn ang="0">
                  <a:pos x="T4" y="T5"/>
                </a:cxn>
              </a:cxnLst>
              <a:rect l="0" t="0" r="r" b="b"/>
              <a:pathLst>
                <a:path w="155" h="119">
                  <a:moveTo>
                    <a:pt x="0" y="119"/>
                  </a:moveTo>
                  <a:lnTo>
                    <a:pt x="81" y="0"/>
                  </a:lnTo>
                  <a:lnTo>
                    <a:pt x="155" y="119"/>
                  </a:lnTo>
                </a:path>
              </a:pathLst>
            </a:custGeom>
            <a:noFill/>
            <a:ln w="22225">
              <a:solidFill>
                <a:srgbClr val="3399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Freeform 74"/>
            <p:cNvSpPr>
              <a:spLocks/>
            </p:cNvSpPr>
            <p:nvPr/>
          </p:nvSpPr>
          <p:spPr bwMode="auto">
            <a:xfrm>
              <a:off x="4307" y="2650"/>
              <a:ext cx="147" cy="104"/>
            </a:xfrm>
            <a:custGeom>
              <a:avLst/>
              <a:gdLst>
                <a:gd name="T0" fmla="*/ 0 w 155"/>
                <a:gd name="T1" fmla="*/ 120 h 120"/>
                <a:gd name="T2" fmla="*/ 81 w 155"/>
                <a:gd name="T3" fmla="*/ 0 h 120"/>
                <a:gd name="T4" fmla="*/ 155 w 155"/>
                <a:gd name="T5" fmla="*/ 120 h 120"/>
              </a:gdLst>
              <a:ahLst/>
              <a:cxnLst>
                <a:cxn ang="0">
                  <a:pos x="T0" y="T1"/>
                </a:cxn>
                <a:cxn ang="0">
                  <a:pos x="T2" y="T3"/>
                </a:cxn>
                <a:cxn ang="0">
                  <a:pos x="T4" y="T5"/>
                </a:cxn>
              </a:cxnLst>
              <a:rect l="0" t="0" r="r" b="b"/>
              <a:pathLst>
                <a:path w="155" h="120">
                  <a:moveTo>
                    <a:pt x="0" y="120"/>
                  </a:moveTo>
                  <a:lnTo>
                    <a:pt x="81" y="0"/>
                  </a:lnTo>
                  <a:lnTo>
                    <a:pt x="155" y="120"/>
                  </a:lnTo>
                </a:path>
              </a:pathLst>
            </a:custGeom>
            <a:noFill/>
            <a:ln w="22225">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Rectangle 77"/>
            <p:cNvSpPr>
              <a:spLocks noChangeArrowheads="1"/>
            </p:cNvSpPr>
            <p:nvPr/>
          </p:nvSpPr>
          <p:spPr bwMode="auto">
            <a:xfrm>
              <a:off x="4304" y="2019"/>
              <a:ext cx="37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 name="Rectangle 78"/>
            <p:cNvSpPr>
              <a:spLocks noChangeArrowheads="1"/>
            </p:cNvSpPr>
            <p:nvPr/>
          </p:nvSpPr>
          <p:spPr bwMode="auto">
            <a:xfrm>
              <a:off x="4304" y="202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FF3300"/>
                  </a:solidFill>
                </a:rPr>
                <a:t>10</a:t>
              </a:r>
            </a:p>
          </p:txBody>
        </p:sp>
        <p:sp>
          <p:nvSpPr>
            <p:cNvPr id="84" name="Rectangle 79"/>
            <p:cNvSpPr>
              <a:spLocks noChangeArrowheads="1"/>
            </p:cNvSpPr>
            <p:nvPr/>
          </p:nvSpPr>
          <p:spPr bwMode="auto">
            <a:xfrm>
              <a:off x="4275" y="3914"/>
              <a:ext cx="37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Rectangle 80"/>
            <p:cNvSpPr>
              <a:spLocks noChangeArrowheads="1"/>
            </p:cNvSpPr>
            <p:nvPr/>
          </p:nvSpPr>
          <p:spPr bwMode="auto">
            <a:xfrm>
              <a:off x="4275" y="392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chemeClr val="accent2"/>
                  </a:solidFill>
                </a:rPr>
                <a:t>15</a:t>
              </a:r>
            </a:p>
          </p:txBody>
        </p:sp>
      </p:grpSp>
    </p:spTree>
    <p:extLst>
      <p:ext uri="{BB962C8B-B14F-4D97-AF65-F5344CB8AC3E}">
        <p14:creationId xmlns:p14="http://schemas.microsoft.com/office/powerpoint/2010/main" val="27517510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PCB</a:t>
            </a:r>
            <a:r>
              <a:rPr lang="zh-CN" altLang="en-US" dirty="0" smtClean="0"/>
              <a:t>的组织方式</a:t>
            </a:r>
            <a:endParaRPr lang="zh-CN" altLang="en-US" dirty="0"/>
          </a:p>
        </p:txBody>
      </p:sp>
      <p:sp>
        <p:nvSpPr>
          <p:cNvPr id="3" name="内容占位符 2"/>
          <p:cNvSpPr>
            <a:spLocks noGrp="1"/>
          </p:cNvSpPr>
          <p:nvPr>
            <p:ph idx="1"/>
          </p:nvPr>
        </p:nvSpPr>
        <p:spPr/>
        <p:txBody>
          <a:bodyPr/>
          <a:lstStyle/>
          <a:p>
            <a:r>
              <a:rPr lang="zh-CN" altLang="en-US" dirty="0" smtClean="0"/>
              <a:t>索引表</a:t>
            </a:r>
            <a:endParaRPr lang="en-US" altLang="zh-CN" dirty="0" smtClean="0"/>
          </a:p>
          <a:p>
            <a:pPr lvl="1"/>
            <a:r>
              <a:rPr lang="zh-CN" altLang="en-US" dirty="0"/>
              <a:t>同一状态的进程归入一个</a:t>
            </a:r>
            <a:r>
              <a:rPr lang="en-US" altLang="zh-CN" dirty="0"/>
              <a:t>index</a:t>
            </a:r>
            <a:r>
              <a:rPr lang="zh-CN" altLang="en-US" dirty="0"/>
              <a:t>表（由</a:t>
            </a:r>
            <a:r>
              <a:rPr lang="en-US" altLang="zh-CN" dirty="0"/>
              <a:t>index</a:t>
            </a:r>
            <a:r>
              <a:rPr lang="zh-CN" altLang="en-US" dirty="0"/>
              <a:t>指向</a:t>
            </a:r>
            <a:r>
              <a:rPr lang="en-US" altLang="zh-CN" dirty="0"/>
              <a:t>PCB</a:t>
            </a:r>
            <a:r>
              <a:rPr lang="zh-CN" altLang="en-US" dirty="0"/>
              <a:t>），多个状态对应多个不同的</a:t>
            </a:r>
            <a:r>
              <a:rPr lang="en-US" altLang="zh-CN" dirty="0"/>
              <a:t>index</a:t>
            </a:r>
            <a:r>
              <a:rPr lang="zh-CN" altLang="en-US" dirty="0"/>
              <a:t>表</a:t>
            </a:r>
          </a:p>
          <a:p>
            <a:pPr lvl="1"/>
            <a:r>
              <a:rPr lang="zh-CN" altLang="en-US" dirty="0"/>
              <a:t>各状态的进行形成不同的索引表：就绪索引表、阻塞索引</a:t>
            </a:r>
            <a:r>
              <a:rPr lang="zh-CN" altLang="en-US" dirty="0" smtClean="0"/>
              <a:t>表</a:t>
            </a:r>
            <a:endParaRPr lang="zh-CN" altLang="en-US" dirty="0"/>
          </a:p>
        </p:txBody>
      </p:sp>
      <p:sp>
        <p:nvSpPr>
          <p:cNvPr id="4" name="日期占位符 3"/>
          <p:cNvSpPr>
            <a:spLocks noGrp="1"/>
          </p:cNvSpPr>
          <p:nvPr>
            <p:ph type="dt" sz="half" idx="10"/>
          </p:nvPr>
        </p:nvSpPr>
        <p:spPr/>
        <p:txBody>
          <a:bodyPr/>
          <a:lstStyle/>
          <a:p>
            <a:fld id="{848AC380-538A-4015-854B-CDE9BD399884}"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73</a:t>
            </a:fld>
            <a:endParaRPr lang="zh-CN" altLang="en-US" dirty="0"/>
          </a:p>
        </p:txBody>
      </p:sp>
      <p:grpSp>
        <p:nvGrpSpPr>
          <p:cNvPr id="7" name="Group 241"/>
          <p:cNvGrpSpPr>
            <a:grpSpLocks/>
          </p:cNvGrpSpPr>
          <p:nvPr/>
        </p:nvGrpSpPr>
        <p:grpSpPr bwMode="auto">
          <a:xfrm>
            <a:off x="571500" y="3375248"/>
            <a:ext cx="8259763" cy="2286000"/>
            <a:chOff x="360" y="2688"/>
            <a:chExt cx="5203" cy="1440"/>
          </a:xfrm>
        </p:grpSpPr>
        <p:sp>
          <p:nvSpPr>
            <p:cNvPr id="8" name="Rectangle 6"/>
            <p:cNvSpPr>
              <a:spLocks noChangeArrowheads="1"/>
            </p:cNvSpPr>
            <p:nvPr/>
          </p:nvSpPr>
          <p:spPr bwMode="auto">
            <a:xfrm>
              <a:off x="1480" y="3088"/>
              <a:ext cx="518"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7"/>
            <p:cNvSpPr>
              <a:spLocks noChangeArrowheads="1"/>
            </p:cNvSpPr>
            <p:nvPr/>
          </p:nvSpPr>
          <p:spPr bwMode="auto">
            <a:xfrm>
              <a:off x="1480" y="3237"/>
              <a:ext cx="518"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Rectangle 8"/>
            <p:cNvSpPr>
              <a:spLocks noChangeArrowheads="1"/>
            </p:cNvSpPr>
            <p:nvPr/>
          </p:nvSpPr>
          <p:spPr bwMode="auto">
            <a:xfrm>
              <a:off x="1480" y="3421"/>
              <a:ext cx="518"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Rectangle 9"/>
            <p:cNvSpPr>
              <a:spLocks noChangeArrowheads="1"/>
            </p:cNvSpPr>
            <p:nvPr/>
          </p:nvSpPr>
          <p:spPr bwMode="auto">
            <a:xfrm>
              <a:off x="1480" y="3571"/>
              <a:ext cx="518"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Rectangle 10"/>
            <p:cNvSpPr>
              <a:spLocks noChangeArrowheads="1"/>
            </p:cNvSpPr>
            <p:nvPr/>
          </p:nvSpPr>
          <p:spPr bwMode="auto">
            <a:xfrm>
              <a:off x="1480" y="3754"/>
              <a:ext cx="518"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Rectangle 11"/>
            <p:cNvSpPr>
              <a:spLocks noChangeArrowheads="1"/>
            </p:cNvSpPr>
            <p:nvPr/>
          </p:nvSpPr>
          <p:spPr bwMode="auto">
            <a:xfrm>
              <a:off x="1480" y="3904"/>
              <a:ext cx="518"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Rectangle 12"/>
            <p:cNvSpPr>
              <a:spLocks noChangeArrowheads="1"/>
            </p:cNvSpPr>
            <p:nvPr/>
          </p:nvSpPr>
          <p:spPr bwMode="auto">
            <a:xfrm>
              <a:off x="1393" y="2833"/>
              <a:ext cx="8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Rectangle 13"/>
            <p:cNvSpPr>
              <a:spLocks noChangeArrowheads="1"/>
            </p:cNvSpPr>
            <p:nvPr/>
          </p:nvSpPr>
          <p:spPr bwMode="auto">
            <a:xfrm>
              <a:off x="1498" y="2876"/>
              <a:ext cx="7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PCB Table</a:t>
              </a:r>
              <a:endParaRPr lang="en-US" altLang="zh-CN" b="1"/>
            </a:p>
          </p:txBody>
        </p:sp>
        <p:sp>
          <p:nvSpPr>
            <p:cNvPr id="16" name="Rectangle 14"/>
            <p:cNvSpPr>
              <a:spLocks noChangeArrowheads="1"/>
            </p:cNvSpPr>
            <p:nvPr/>
          </p:nvSpPr>
          <p:spPr bwMode="auto">
            <a:xfrm>
              <a:off x="360" y="2981"/>
              <a:ext cx="6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Rectangle 15"/>
            <p:cNvSpPr>
              <a:spLocks noChangeArrowheads="1"/>
            </p:cNvSpPr>
            <p:nvPr/>
          </p:nvSpPr>
          <p:spPr bwMode="auto">
            <a:xfrm>
              <a:off x="513" y="3024"/>
              <a:ext cx="41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Ready</a:t>
              </a:r>
              <a:endParaRPr lang="en-US" altLang="zh-CN" b="1"/>
            </a:p>
          </p:txBody>
        </p:sp>
        <p:sp>
          <p:nvSpPr>
            <p:cNvPr id="18" name="Line 16"/>
            <p:cNvSpPr>
              <a:spLocks noChangeShapeType="1"/>
            </p:cNvSpPr>
            <p:nvPr/>
          </p:nvSpPr>
          <p:spPr bwMode="auto">
            <a:xfrm>
              <a:off x="1049" y="3162"/>
              <a:ext cx="3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17"/>
            <p:cNvSpPr>
              <a:spLocks/>
            </p:cNvSpPr>
            <p:nvPr/>
          </p:nvSpPr>
          <p:spPr bwMode="auto">
            <a:xfrm>
              <a:off x="1409" y="3126"/>
              <a:ext cx="72" cy="74"/>
            </a:xfrm>
            <a:custGeom>
              <a:avLst/>
              <a:gdLst>
                <a:gd name="T0" fmla="*/ 0 w 72"/>
                <a:gd name="T1" fmla="*/ 74 h 74"/>
                <a:gd name="T2" fmla="*/ 72 w 72"/>
                <a:gd name="T3" fmla="*/ 36 h 74"/>
                <a:gd name="T4" fmla="*/ 0 w 72"/>
                <a:gd name="T5" fmla="*/ 0 h 74"/>
                <a:gd name="T6" fmla="*/ 0 w 72"/>
                <a:gd name="T7" fmla="*/ 74 h 74"/>
              </a:gdLst>
              <a:ahLst/>
              <a:cxnLst>
                <a:cxn ang="0">
                  <a:pos x="T0" y="T1"/>
                </a:cxn>
                <a:cxn ang="0">
                  <a:pos x="T2" y="T3"/>
                </a:cxn>
                <a:cxn ang="0">
                  <a:pos x="T4" y="T5"/>
                </a:cxn>
                <a:cxn ang="0">
                  <a:pos x="T6" y="T7"/>
                </a:cxn>
              </a:cxnLst>
              <a:rect l="0" t="0" r="r" b="b"/>
              <a:pathLst>
                <a:path w="72" h="74">
                  <a:moveTo>
                    <a:pt x="0" y="74"/>
                  </a:moveTo>
                  <a:lnTo>
                    <a:pt x="72" y="36"/>
                  </a:lnTo>
                  <a:lnTo>
                    <a:pt x="0" y="0"/>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p:cNvSpPr>
              <a:spLocks/>
            </p:cNvSpPr>
            <p:nvPr/>
          </p:nvSpPr>
          <p:spPr bwMode="auto">
            <a:xfrm>
              <a:off x="1976" y="3162"/>
              <a:ext cx="194" cy="61"/>
            </a:xfrm>
            <a:custGeom>
              <a:avLst/>
              <a:gdLst>
                <a:gd name="T0" fmla="*/ 0 w 194"/>
                <a:gd name="T1" fmla="*/ 0 h 61"/>
                <a:gd name="T2" fmla="*/ 39 w 194"/>
                <a:gd name="T3" fmla="*/ 2 h 61"/>
                <a:gd name="T4" fmla="*/ 75 w 194"/>
                <a:gd name="T5" fmla="*/ 5 h 61"/>
                <a:gd name="T6" fmla="*/ 108 w 194"/>
                <a:gd name="T7" fmla="*/ 11 h 61"/>
                <a:gd name="T8" fmla="*/ 137 w 194"/>
                <a:gd name="T9" fmla="*/ 18 h 61"/>
                <a:gd name="T10" fmla="*/ 162 w 194"/>
                <a:gd name="T11" fmla="*/ 28 h 61"/>
                <a:gd name="T12" fmla="*/ 179 w 194"/>
                <a:gd name="T13" fmla="*/ 38 h 61"/>
                <a:gd name="T14" fmla="*/ 186 w 194"/>
                <a:gd name="T15" fmla="*/ 43 h 61"/>
                <a:gd name="T16" fmla="*/ 191 w 194"/>
                <a:gd name="T17" fmla="*/ 49 h 61"/>
                <a:gd name="T18" fmla="*/ 193 w 194"/>
                <a:gd name="T19" fmla="*/ 56 h 61"/>
                <a:gd name="T20" fmla="*/ 194 w 194"/>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61">
                  <a:moveTo>
                    <a:pt x="0" y="0"/>
                  </a:moveTo>
                  <a:lnTo>
                    <a:pt x="39" y="2"/>
                  </a:lnTo>
                  <a:lnTo>
                    <a:pt x="75" y="5"/>
                  </a:lnTo>
                  <a:lnTo>
                    <a:pt x="108" y="11"/>
                  </a:lnTo>
                  <a:lnTo>
                    <a:pt x="137" y="18"/>
                  </a:lnTo>
                  <a:lnTo>
                    <a:pt x="162" y="28"/>
                  </a:lnTo>
                  <a:lnTo>
                    <a:pt x="179" y="38"/>
                  </a:lnTo>
                  <a:lnTo>
                    <a:pt x="186" y="43"/>
                  </a:lnTo>
                  <a:lnTo>
                    <a:pt x="191" y="49"/>
                  </a:lnTo>
                  <a:lnTo>
                    <a:pt x="193" y="56"/>
                  </a:lnTo>
                  <a:lnTo>
                    <a:pt x="194" y="6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9"/>
            <p:cNvSpPr>
              <a:spLocks/>
            </p:cNvSpPr>
            <p:nvPr/>
          </p:nvSpPr>
          <p:spPr bwMode="auto">
            <a:xfrm>
              <a:off x="1976" y="3223"/>
              <a:ext cx="194" cy="60"/>
            </a:xfrm>
            <a:custGeom>
              <a:avLst/>
              <a:gdLst>
                <a:gd name="T0" fmla="*/ 0 w 194"/>
                <a:gd name="T1" fmla="*/ 60 h 60"/>
                <a:gd name="T2" fmla="*/ 39 w 194"/>
                <a:gd name="T3" fmla="*/ 58 h 60"/>
                <a:gd name="T4" fmla="*/ 75 w 194"/>
                <a:gd name="T5" fmla="*/ 55 h 60"/>
                <a:gd name="T6" fmla="*/ 108 w 194"/>
                <a:gd name="T7" fmla="*/ 50 h 60"/>
                <a:gd name="T8" fmla="*/ 137 w 194"/>
                <a:gd name="T9" fmla="*/ 43 h 60"/>
                <a:gd name="T10" fmla="*/ 162 w 194"/>
                <a:gd name="T11" fmla="*/ 32 h 60"/>
                <a:gd name="T12" fmla="*/ 179 w 194"/>
                <a:gd name="T13" fmla="*/ 24 h 60"/>
                <a:gd name="T14" fmla="*/ 186 w 194"/>
                <a:gd name="T15" fmla="*/ 17 h 60"/>
                <a:gd name="T16" fmla="*/ 191 w 194"/>
                <a:gd name="T17" fmla="*/ 12 h 60"/>
                <a:gd name="T18" fmla="*/ 193 w 194"/>
                <a:gd name="T19" fmla="*/ 7 h 60"/>
                <a:gd name="T20" fmla="*/ 194 w 194"/>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60">
                  <a:moveTo>
                    <a:pt x="0" y="60"/>
                  </a:moveTo>
                  <a:lnTo>
                    <a:pt x="39" y="58"/>
                  </a:lnTo>
                  <a:lnTo>
                    <a:pt x="75" y="55"/>
                  </a:lnTo>
                  <a:lnTo>
                    <a:pt x="108" y="50"/>
                  </a:lnTo>
                  <a:lnTo>
                    <a:pt x="137" y="43"/>
                  </a:lnTo>
                  <a:lnTo>
                    <a:pt x="162" y="32"/>
                  </a:lnTo>
                  <a:lnTo>
                    <a:pt x="179" y="24"/>
                  </a:lnTo>
                  <a:lnTo>
                    <a:pt x="186" y="17"/>
                  </a:lnTo>
                  <a:lnTo>
                    <a:pt x="191" y="12"/>
                  </a:lnTo>
                  <a:lnTo>
                    <a:pt x="193" y="7"/>
                  </a:lnTo>
                  <a:lnTo>
                    <a:pt x="194"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Line 20"/>
            <p:cNvSpPr>
              <a:spLocks noChangeShapeType="1"/>
            </p:cNvSpPr>
            <p:nvPr/>
          </p:nvSpPr>
          <p:spPr bwMode="auto">
            <a:xfrm>
              <a:off x="1976" y="3312"/>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21"/>
            <p:cNvSpPr>
              <a:spLocks/>
            </p:cNvSpPr>
            <p:nvPr/>
          </p:nvSpPr>
          <p:spPr bwMode="auto">
            <a:xfrm>
              <a:off x="1976" y="3274"/>
              <a:ext cx="72" cy="75"/>
            </a:xfrm>
            <a:custGeom>
              <a:avLst/>
              <a:gdLst>
                <a:gd name="T0" fmla="*/ 72 w 72"/>
                <a:gd name="T1" fmla="*/ 0 h 75"/>
                <a:gd name="T2" fmla="*/ 0 w 72"/>
                <a:gd name="T3" fmla="*/ 38 h 75"/>
                <a:gd name="T4" fmla="*/ 72 w 72"/>
                <a:gd name="T5" fmla="*/ 75 h 75"/>
                <a:gd name="T6" fmla="*/ 72 w 72"/>
                <a:gd name="T7" fmla="*/ 0 h 75"/>
              </a:gdLst>
              <a:ahLst/>
              <a:cxnLst>
                <a:cxn ang="0">
                  <a:pos x="T0" y="T1"/>
                </a:cxn>
                <a:cxn ang="0">
                  <a:pos x="T2" y="T3"/>
                </a:cxn>
                <a:cxn ang="0">
                  <a:pos x="T4" y="T5"/>
                </a:cxn>
                <a:cxn ang="0">
                  <a:pos x="T6" y="T7"/>
                </a:cxn>
              </a:cxnLst>
              <a:rect l="0" t="0" r="r" b="b"/>
              <a:pathLst>
                <a:path w="72" h="75">
                  <a:moveTo>
                    <a:pt x="72" y="0"/>
                  </a:moveTo>
                  <a:lnTo>
                    <a:pt x="0" y="38"/>
                  </a:lnTo>
                  <a:lnTo>
                    <a:pt x="72" y="75"/>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Line 22"/>
            <p:cNvSpPr>
              <a:spLocks noChangeShapeType="1"/>
            </p:cNvSpPr>
            <p:nvPr/>
          </p:nvSpPr>
          <p:spPr bwMode="auto">
            <a:xfrm>
              <a:off x="1910" y="3283"/>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Freeform 23"/>
            <p:cNvSpPr>
              <a:spLocks/>
            </p:cNvSpPr>
            <p:nvPr/>
          </p:nvSpPr>
          <p:spPr bwMode="auto">
            <a:xfrm>
              <a:off x="1910" y="3245"/>
              <a:ext cx="73" cy="74"/>
            </a:xfrm>
            <a:custGeom>
              <a:avLst/>
              <a:gdLst>
                <a:gd name="T0" fmla="*/ 73 w 73"/>
                <a:gd name="T1" fmla="*/ 0 h 74"/>
                <a:gd name="T2" fmla="*/ 0 w 73"/>
                <a:gd name="T3" fmla="*/ 38 h 74"/>
                <a:gd name="T4" fmla="*/ 73 w 73"/>
                <a:gd name="T5" fmla="*/ 74 h 74"/>
                <a:gd name="T6" fmla="*/ 73 w 73"/>
                <a:gd name="T7" fmla="*/ 0 h 74"/>
              </a:gdLst>
              <a:ahLst/>
              <a:cxnLst>
                <a:cxn ang="0">
                  <a:pos x="T0" y="T1"/>
                </a:cxn>
                <a:cxn ang="0">
                  <a:pos x="T2" y="T3"/>
                </a:cxn>
                <a:cxn ang="0">
                  <a:pos x="T4" y="T5"/>
                </a:cxn>
                <a:cxn ang="0">
                  <a:pos x="T6" y="T7"/>
                </a:cxn>
              </a:cxnLst>
              <a:rect l="0" t="0" r="r" b="b"/>
              <a:pathLst>
                <a:path w="73" h="74">
                  <a:moveTo>
                    <a:pt x="73" y="0"/>
                  </a:moveTo>
                  <a:lnTo>
                    <a:pt x="0" y="38"/>
                  </a:lnTo>
                  <a:lnTo>
                    <a:pt x="73" y="74"/>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Line 24"/>
            <p:cNvSpPr>
              <a:spLocks noChangeShapeType="1"/>
            </p:cNvSpPr>
            <p:nvPr/>
          </p:nvSpPr>
          <p:spPr bwMode="auto">
            <a:xfrm>
              <a:off x="1910" y="3162"/>
              <a:ext cx="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Freeform 25"/>
            <p:cNvSpPr>
              <a:spLocks/>
            </p:cNvSpPr>
            <p:nvPr/>
          </p:nvSpPr>
          <p:spPr bwMode="auto">
            <a:xfrm>
              <a:off x="1976" y="3347"/>
              <a:ext cx="194" cy="150"/>
            </a:xfrm>
            <a:custGeom>
              <a:avLst/>
              <a:gdLst>
                <a:gd name="T0" fmla="*/ 0 w 194"/>
                <a:gd name="T1" fmla="*/ 0 h 150"/>
                <a:gd name="T2" fmla="*/ 39 w 194"/>
                <a:gd name="T3" fmla="*/ 3 h 150"/>
                <a:gd name="T4" fmla="*/ 75 w 194"/>
                <a:gd name="T5" fmla="*/ 12 h 150"/>
                <a:gd name="T6" fmla="*/ 108 w 194"/>
                <a:gd name="T7" fmla="*/ 26 h 150"/>
                <a:gd name="T8" fmla="*/ 137 w 194"/>
                <a:gd name="T9" fmla="*/ 45 h 150"/>
                <a:gd name="T10" fmla="*/ 162 w 194"/>
                <a:gd name="T11" fmla="*/ 65 h 150"/>
                <a:gd name="T12" fmla="*/ 179 w 194"/>
                <a:gd name="T13" fmla="*/ 91 h 150"/>
                <a:gd name="T14" fmla="*/ 186 w 194"/>
                <a:gd name="T15" fmla="*/ 105 h 150"/>
                <a:gd name="T16" fmla="*/ 191 w 194"/>
                <a:gd name="T17" fmla="*/ 121 h 150"/>
                <a:gd name="T18" fmla="*/ 193 w 194"/>
                <a:gd name="T19" fmla="*/ 134 h 150"/>
                <a:gd name="T20" fmla="*/ 194 w 194"/>
                <a:gd name="T2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50">
                  <a:moveTo>
                    <a:pt x="0" y="0"/>
                  </a:moveTo>
                  <a:lnTo>
                    <a:pt x="39" y="3"/>
                  </a:lnTo>
                  <a:lnTo>
                    <a:pt x="75" y="12"/>
                  </a:lnTo>
                  <a:lnTo>
                    <a:pt x="108" y="26"/>
                  </a:lnTo>
                  <a:lnTo>
                    <a:pt x="137" y="45"/>
                  </a:lnTo>
                  <a:lnTo>
                    <a:pt x="162" y="65"/>
                  </a:lnTo>
                  <a:lnTo>
                    <a:pt x="179" y="91"/>
                  </a:lnTo>
                  <a:lnTo>
                    <a:pt x="186" y="105"/>
                  </a:lnTo>
                  <a:lnTo>
                    <a:pt x="191" y="121"/>
                  </a:lnTo>
                  <a:lnTo>
                    <a:pt x="193" y="134"/>
                  </a:lnTo>
                  <a:lnTo>
                    <a:pt x="194" y="15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26"/>
            <p:cNvSpPr>
              <a:spLocks/>
            </p:cNvSpPr>
            <p:nvPr/>
          </p:nvSpPr>
          <p:spPr bwMode="auto">
            <a:xfrm>
              <a:off x="1976" y="3497"/>
              <a:ext cx="194" cy="150"/>
            </a:xfrm>
            <a:custGeom>
              <a:avLst/>
              <a:gdLst>
                <a:gd name="T0" fmla="*/ 0 w 194"/>
                <a:gd name="T1" fmla="*/ 150 h 150"/>
                <a:gd name="T2" fmla="*/ 39 w 194"/>
                <a:gd name="T3" fmla="*/ 147 h 150"/>
                <a:gd name="T4" fmla="*/ 75 w 194"/>
                <a:gd name="T5" fmla="*/ 138 h 150"/>
                <a:gd name="T6" fmla="*/ 108 w 194"/>
                <a:gd name="T7" fmla="*/ 124 h 150"/>
                <a:gd name="T8" fmla="*/ 137 w 194"/>
                <a:gd name="T9" fmla="*/ 107 h 150"/>
                <a:gd name="T10" fmla="*/ 162 w 194"/>
                <a:gd name="T11" fmla="*/ 85 h 150"/>
                <a:gd name="T12" fmla="*/ 179 w 194"/>
                <a:gd name="T13" fmla="*/ 59 h 150"/>
                <a:gd name="T14" fmla="*/ 186 w 194"/>
                <a:gd name="T15" fmla="*/ 45 h 150"/>
                <a:gd name="T16" fmla="*/ 191 w 194"/>
                <a:gd name="T17" fmla="*/ 31 h 150"/>
                <a:gd name="T18" fmla="*/ 193 w 194"/>
                <a:gd name="T19" fmla="*/ 16 h 150"/>
                <a:gd name="T20" fmla="*/ 194 w 194"/>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50">
                  <a:moveTo>
                    <a:pt x="0" y="150"/>
                  </a:moveTo>
                  <a:lnTo>
                    <a:pt x="39" y="147"/>
                  </a:lnTo>
                  <a:lnTo>
                    <a:pt x="75" y="138"/>
                  </a:lnTo>
                  <a:lnTo>
                    <a:pt x="108" y="124"/>
                  </a:lnTo>
                  <a:lnTo>
                    <a:pt x="137" y="107"/>
                  </a:lnTo>
                  <a:lnTo>
                    <a:pt x="162" y="85"/>
                  </a:lnTo>
                  <a:lnTo>
                    <a:pt x="179" y="59"/>
                  </a:lnTo>
                  <a:lnTo>
                    <a:pt x="186" y="45"/>
                  </a:lnTo>
                  <a:lnTo>
                    <a:pt x="191" y="31"/>
                  </a:lnTo>
                  <a:lnTo>
                    <a:pt x="193" y="16"/>
                  </a:lnTo>
                  <a:lnTo>
                    <a:pt x="194"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Line 27"/>
            <p:cNvSpPr>
              <a:spLocks noChangeShapeType="1"/>
            </p:cNvSpPr>
            <p:nvPr/>
          </p:nvSpPr>
          <p:spPr bwMode="auto">
            <a:xfrm>
              <a:off x="1976" y="3720"/>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28"/>
            <p:cNvSpPr>
              <a:spLocks/>
            </p:cNvSpPr>
            <p:nvPr/>
          </p:nvSpPr>
          <p:spPr bwMode="auto">
            <a:xfrm>
              <a:off x="1976" y="3682"/>
              <a:ext cx="72" cy="74"/>
            </a:xfrm>
            <a:custGeom>
              <a:avLst/>
              <a:gdLst>
                <a:gd name="T0" fmla="*/ 72 w 72"/>
                <a:gd name="T1" fmla="*/ 0 h 74"/>
                <a:gd name="T2" fmla="*/ 0 w 72"/>
                <a:gd name="T3" fmla="*/ 38 h 74"/>
                <a:gd name="T4" fmla="*/ 72 w 72"/>
                <a:gd name="T5" fmla="*/ 74 h 74"/>
                <a:gd name="T6" fmla="*/ 72 w 72"/>
                <a:gd name="T7" fmla="*/ 0 h 74"/>
              </a:gdLst>
              <a:ahLst/>
              <a:cxnLst>
                <a:cxn ang="0">
                  <a:pos x="T0" y="T1"/>
                </a:cxn>
                <a:cxn ang="0">
                  <a:pos x="T2" y="T3"/>
                </a:cxn>
                <a:cxn ang="0">
                  <a:pos x="T4" y="T5"/>
                </a:cxn>
                <a:cxn ang="0">
                  <a:pos x="T6" y="T7"/>
                </a:cxn>
              </a:cxnLst>
              <a:rect l="0" t="0" r="r" b="b"/>
              <a:pathLst>
                <a:path w="72" h="74">
                  <a:moveTo>
                    <a:pt x="72" y="0"/>
                  </a:moveTo>
                  <a:lnTo>
                    <a:pt x="0" y="38"/>
                  </a:lnTo>
                  <a:lnTo>
                    <a:pt x="72" y="74"/>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29"/>
            <p:cNvSpPr>
              <a:spLocks noChangeShapeType="1"/>
            </p:cNvSpPr>
            <p:nvPr/>
          </p:nvSpPr>
          <p:spPr bwMode="auto">
            <a:xfrm>
              <a:off x="1910" y="3647"/>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Freeform 30"/>
            <p:cNvSpPr>
              <a:spLocks/>
            </p:cNvSpPr>
            <p:nvPr/>
          </p:nvSpPr>
          <p:spPr bwMode="auto">
            <a:xfrm>
              <a:off x="1910" y="3607"/>
              <a:ext cx="74" cy="75"/>
            </a:xfrm>
            <a:custGeom>
              <a:avLst/>
              <a:gdLst>
                <a:gd name="T0" fmla="*/ 71 w 74"/>
                <a:gd name="T1" fmla="*/ 0 h 75"/>
                <a:gd name="T2" fmla="*/ 0 w 74"/>
                <a:gd name="T3" fmla="*/ 40 h 75"/>
                <a:gd name="T4" fmla="*/ 74 w 74"/>
                <a:gd name="T5" fmla="*/ 75 h 75"/>
                <a:gd name="T6" fmla="*/ 71 w 74"/>
                <a:gd name="T7" fmla="*/ 0 h 75"/>
              </a:gdLst>
              <a:ahLst/>
              <a:cxnLst>
                <a:cxn ang="0">
                  <a:pos x="T0" y="T1"/>
                </a:cxn>
                <a:cxn ang="0">
                  <a:pos x="T2" y="T3"/>
                </a:cxn>
                <a:cxn ang="0">
                  <a:pos x="T4" y="T5"/>
                </a:cxn>
                <a:cxn ang="0">
                  <a:pos x="T6" y="T7"/>
                </a:cxn>
              </a:cxnLst>
              <a:rect l="0" t="0" r="r" b="b"/>
              <a:pathLst>
                <a:path w="74" h="75">
                  <a:moveTo>
                    <a:pt x="71" y="0"/>
                  </a:moveTo>
                  <a:lnTo>
                    <a:pt x="0" y="40"/>
                  </a:lnTo>
                  <a:lnTo>
                    <a:pt x="74" y="75"/>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Line 31"/>
            <p:cNvSpPr>
              <a:spLocks noChangeShapeType="1"/>
            </p:cNvSpPr>
            <p:nvPr/>
          </p:nvSpPr>
          <p:spPr bwMode="auto">
            <a:xfrm>
              <a:off x="1910" y="3347"/>
              <a:ext cx="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32"/>
            <p:cNvSpPr>
              <a:spLocks noChangeArrowheads="1"/>
            </p:cNvSpPr>
            <p:nvPr/>
          </p:nvSpPr>
          <p:spPr bwMode="auto">
            <a:xfrm>
              <a:off x="360" y="3316"/>
              <a:ext cx="69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Rectangle 33"/>
            <p:cNvSpPr>
              <a:spLocks noChangeArrowheads="1"/>
            </p:cNvSpPr>
            <p:nvPr/>
          </p:nvSpPr>
          <p:spPr bwMode="auto">
            <a:xfrm>
              <a:off x="453" y="3359"/>
              <a:ext cx="5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Blocked</a:t>
              </a:r>
              <a:endParaRPr lang="en-US" altLang="zh-CN" b="1"/>
            </a:p>
          </p:txBody>
        </p:sp>
        <p:sp>
          <p:nvSpPr>
            <p:cNvPr id="36" name="Line 34"/>
            <p:cNvSpPr>
              <a:spLocks noChangeShapeType="1"/>
            </p:cNvSpPr>
            <p:nvPr/>
          </p:nvSpPr>
          <p:spPr bwMode="auto">
            <a:xfrm>
              <a:off x="1049" y="3495"/>
              <a:ext cx="363" cy="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5"/>
            <p:cNvSpPr>
              <a:spLocks/>
            </p:cNvSpPr>
            <p:nvPr/>
          </p:nvSpPr>
          <p:spPr bwMode="auto">
            <a:xfrm>
              <a:off x="1409" y="3461"/>
              <a:ext cx="72" cy="74"/>
            </a:xfrm>
            <a:custGeom>
              <a:avLst/>
              <a:gdLst>
                <a:gd name="T0" fmla="*/ 0 w 72"/>
                <a:gd name="T1" fmla="*/ 74 h 74"/>
                <a:gd name="T2" fmla="*/ 72 w 72"/>
                <a:gd name="T3" fmla="*/ 36 h 74"/>
                <a:gd name="T4" fmla="*/ 0 w 72"/>
                <a:gd name="T5" fmla="*/ 0 h 74"/>
                <a:gd name="T6" fmla="*/ 0 w 72"/>
                <a:gd name="T7" fmla="*/ 74 h 74"/>
              </a:gdLst>
              <a:ahLst/>
              <a:cxnLst>
                <a:cxn ang="0">
                  <a:pos x="T0" y="T1"/>
                </a:cxn>
                <a:cxn ang="0">
                  <a:pos x="T2" y="T3"/>
                </a:cxn>
                <a:cxn ang="0">
                  <a:pos x="T4" y="T5"/>
                </a:cxn>
                <a:cxn ang="0">
                  <a:pos x="T6" y="T7"/>
                </a:cxn>
              </a:cxnLst>
              <a:rect l="0" t="0" r="r" b="b"/>
              <a:pathLst>
                <a:path w="72" h="74">
                  <a:moveTo>
                    <a:pt x="0" y="74"/>
                  </a:moveTo>
                  <a:lnTo>
                    <a:pt x="72" y="36"/>
                  </a:lnTo>
                  <a:lnTo>
                    <a:pt x="0" y="0"/>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36"/>
            <p:cNvSpPr>
              <a:spLocks/>
            </p:cNvSpPr>
            <p:nvPr/>
          </p:nvSpPr>
          <p:spPr bwMode="auto">
            <a:xfrm>
              <a:off x="1970" y="3492"/>
              <a:ext cx="11" cy="10"/>
            </a:xfrm>
            <a:custGeom>
              <a:avLst/>
              <a:gdLst>
                <a:gd name="T0" fmla="*/ 7 w 11"/>
                <a:gd name="T1" fmla="*/ 0 h 10"/>
                <a:gd name="T2" fmla="*/ 6 w 11"/>
                <a:gd name="T3" fmla="*/ 0 h 10"/>
                <a:gd name="T4" fmla="*/ 4 w 11"/>
                <a:gd name="T5" fmla="*/ 2 h 10"/>
                <a:gd name="T6" fmla="*/ 2 w 11"/>
                <a:gd name="T7" fmla="*/ 3 h 10"/>
                <a:gd name="T8" fmla="*/ 0 w 11"/>
                <a:gd name="T9" fmla="*/ 5 h 10"/>
                <a:gd name="T10" fmla="*/ 0 w 11"/>
                <a:gd name="T11" fmla="*/ 5 h 10"/>
                <a:gd name="T12" fmla="*/ 2 w 11"/>
                <a:gd name="T13" fmla="*/ 7 h 10"/>
                <a:gd name="T14" fmla="*/ 4 w 11"/>
                <a:gd name="T15" fmla="*/ 8 h 10"/>
                <a:gd name="T16" fmla="*/ 6 w 11"/>
                <a:gd name="T17" fmla="*/ 10 h 10"/>
                <a:gd name="T18" fmla="*/ 6 w 11"/>
                <a:gd name="T19" fmla="*/ 10 h 10"/>
                <a:gd name="T20" fmla="*/ 6 w 11"/>
                <a:gd name="T21" fmla="*/ 10 h 10"/>
                <a:gd name="T22" fmla="*/ 7 w 11"/>
                <a:gd name="T23" fmla="*/ 8 h 10"/>
                <a:gd name="T24" fmla="*/ 9 w 11"/>
                <a:gd name="T25" fmla="*/ 7 h 10"/>
                <a:gd name="T26" fmla="*/ 11 w 11"/>
                <a:gd name="T27" fmla="*/ 5 h 10"/>
                <a:gd name="T28" fmla="*/ 11 w 11"/>
                <a:gd name="T29" fmla="*/ 5 h 10"/>
                <a:gd name="T30" fmla="*/ 9 w 11"/>
                <a:gd name="T31" fmla="*/ 3 h 10"/>
                <a:gd name="T32" fmla="*/ 7 w 11"/>
                <a:gd name="T33" fmla="*/ 2 h 10"/>
                <a:gd name="T34" fmla="*/ 7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7" y="0"/>
                  </a:moveTo>
                  <a:lnTo>
                    <a:pt x="6" y="0"/>
                  </a:lnTo>
                  <a:lnTo>
                    <a:pt x="4" y="2"/>
                  </a:lnTo>
                  <a:lnTo>
                    <a:pt x="2" y="3"/>
                  </a:lnTo>
                  <a:lnTo>
                    <a:pt x="0" y="5"/>
                  </a:lnTo>
                  <a:lnTo>
                    <a:pt x="0" y="5"/>
                  </a:lnTo>
                  <a:lnTo>
                    <a:pt x="2" y="7"/>
                  </a:lnTo>
                  <a:lnTo>
                    <a:pt x="4" y="8"/>
                  </a:lnTo>
                  <a:lnTo>
                    <a:pt x="6" y="10"/>
                  </a:lnTo>
                  <a:lnTo>
                    <a:pt x="6" y="10"/>
                  </a:lnTo>
                  <a:lnTo>
                    <a:pt x="6" y="10"/>
                  </a:lnTo>
                  <a:lnTo>
                    <a:pt x="7" y="8"/>
                  </a:lnTo>
                  <a:lnTo>
                    <a:pt x="9" y="7"/>
                  </a:lnTo>
                  <a:lnTo>
                    <a:pt x="11" y="5"/>
                  </a:lnTo>
                  <a:lnTo>
                    <a:pt x="11" y="5"/>
                  </a:lnTo>
                  <a:lnTo>
                    <a:pt x="9" y="3"/>
                  </a:lnTo>
                  <a:lnTo>
                    <a:pt x="7"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37"/>
            <p:cNvSpPr>
              <a:spLocks/>
            </p:cNvSpPr>
            <p:nvPr/>
          </p:nvSpPr>
          <p:spPr bwMode="auto">
            <a:xfrm>
              <a:off x="1991" y="3494"/>
              <a:ext cx="11" cy="10"/>
            </a:xfrm>
            <a:custGeom>
              <a:avLst/>
              <a:gdLst>
                <a:gd name="T0" fmla="*/ 5 w 11"/>
                <a:gd name="T1" fmla="*/ 0 h 10"/>
                <a:gd name="T2" fmla="*/ 4 w 11"/>
                <a:gd name="T3" fmla="*/ 0 h 10"/>
                <a:gd name="T4" fmla="*/ 2 w 11"/>
                <a:gd name="T5" fmla="*/ 0 h 10"/>
                <a:gd name="T6" fmla="*/ 0 w 11"/>
                <a:gd name="T7" fmla="*/ 1 h 10"/>
                <a:gd name="T8" fmla="*/ 0 w 11"/>
                <a:gd name="T9" fmla="*/ 3 h 10"/>
                <a:gd name="T10" fmla="*/ 0 w 11"/>
                <a:gd name="T11" fmla="*/ 5 h 10"/>
                <a:gd name="T12" fmla="*/ 0 w 11"/>
                <a:gd name="T13" fmla="*/ 6 h 10"/>
                <a:gd name="T14" fmla="*/ 2 w 11"/>
                <a:gd name="T15" fmla="*/ 8 h 10"/>
                <a:gd name="T16" fmla="*/ 4 w 11"/>
                <a:gd name="T17" fmla="*/ 10 h 10"/>
                <a:gd name="T18" fmla="*/ 4 w 11"/>
                <a:gd name="T19" fmla="*/ 10 h 10"/>
                <a:gd name="T20" fmla="*/ 5 w 11"/>
                <a:gd name="T21" fmla="*/ 10 h 10"/>
                <a:gd name="T22" fmla="*/ 7 w 11"/>
                <a:gd name="T23" fmla="*/ 8 h 10"/>
                <a:gd name="T24" fmla="*/ 9 w 11"/>
                <a:gd name="T25" fmla="*/ 6 h 10"/>
                <a:gd name="T26" fmla="*/ 11 w 11"/>
                <a:gd name="T27" fmla="*/ 5 h 10"/>
                <a:gd name="T28" fmla="*/ 11 w 11"/>
                <a:gd name="T29" fmla="*/ 3 h 10"/>
                <a:gd name="T30" fmla="*/ 9 w 11"/>
                <a:gd name="T31" fmla="*/ 1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0"/>
                  </a:lnTo>
                  <a:lnTo>
                    <a:pt x="0" y="1"/>
                  </a:lnTo>
                  <a:lnTo>
                    <a:pt x="0" y="3"/>
                  </a:lnTo>
                  <a:lnTo>
                    <a:pt x="0" y="5"/>
                  </a:lnTo>
                  <a:lnTo>
                    <a:pt x="0" y="6"/>
                  </a:lnTo>
                  <a:lnTo>
                    <a:pt x="2" y="8"/>
                  </a:lnTo>
                  <a:lnTo>
                    <a:pt x="4" y="10"/>
                  </a:lnTo>
                  <a:lnTo>
                    <a:pt x="4" y="10"/>
                  </a:lnTo>
                  <a:lnTo>
                    <a:pt x="5" y="10"/>
                  </a:lnTo>
                  <a:lnTo>
                    <a:pt x="7" y="8"/>
                  </a:lnTo>
                  <a:lnTo>
                    <a:pt x="9" y="6"/>
                  </a:lnTo>
                  <a:lnTo>
                    <a:pt x="11" y="5"/>
                  </a:lnTo>
                  <a:lnTo>
                    <a:pt x="11" y="3"/>
                  </a:lnTo>
                  <a:lnTo>
                    <a:pt x="9" y="1"/>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38"/>
            <p:cNvSpPr>
              <a:spLocks/>
            </p:cNvSpPr>
            <p:nvPr/>
          </p:nvSpPr>
          <p:spPr bwMode="auto">
            <a:xfrm>
              <a:off x="2012" y="3495"/>
              <a:ext cx="10" cy="11"/>
            </a:xfrm>
            <a:custGeom>
              <a:avLst/>
              <a:gdLst>
                <a:gd name="T0" fmla="*/ 5 w 10"/>
                <a:gd name="T1" fmla="*/ 0 h 11"/>
                <a:gd name="T2" fmla="*/ 3 w 10"/>
                <a:gd name="T3" fmla="*/ 0 h 11"/>
                <a:gd name="T4" fmla="*/ 2 w 10"/>
                <a:gd name="T5" fmla="*/ 2 h 11"/>
                <a:gd name="T6" fmla="*/ 0 w 10"/>
                <a:gd name="T7" fmla="*/ 4 h 11"/>
                <a:gd name="T8" fmla="*/ 0 w 10"/>
                <a:gd name="T9" fmla="*/ 5 h 11"/>
                <a:gd name="T10" fmla="*/ 0 w 10"/>
                <a:gd name="T11" fmla="*/ 7 h 11"/>
                <a:gd name="T12" fmla="*/ 0 w 10"/>
                <a:gd name="T13" fmla="*/ 9 h 11"/>
                <a:gd name="T14" fmla="*/ 2 w 10"/>
                <a:gd name="T15" fmla="*/ 11 h 11"/>
                <a:gd name="T16" fmla="*/ 3 w 10"/>
                <a:gd name="T17" fmla="*/ 11 h 11"/>
                <a:gd name="T18" fmla="*/ 3 w 10"/>
                <a:gd name="T19" fmla="*/ 11 h 11"/>
                <a:gd name="T20" fmla="*/ 5 w 10"/>
                <a:gd name="T21" fmla="*/ 11 h 11"/>
                <a:gd name="T22" fmla="*/ 7 w 10"/>
                <a:gd name="T23" fmla="*/ 11 h 11"/>
                <a:gd name="T24" fmla="*/ 8 w 10"/>
                <a:gd name="T25" fmla="*/ 9 h 11"/>
                <a:gd name="T26" fmla="*/ 10 w 10"/>
                <a:gd name="T27" fmla="*/ 7 h 11"/>
                <a:gd name="T28" fmla="*/ 10 w 10"/>
                <a:gd name="T29" fmla="*/ 5 h 11"/>
                <a:gd name="T30" fmla="*/ 8 w 10"/>
                <a:gd name="T31" fmla="*/ 4 h 11"/>
                <a:gd name="T32" fmla="*/ 7 w 10"/>
                <a:gd name="T33" fmla="*/ 2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2" y="2"/>
                  </a:lnTo>
                  <a:lnTo>
                    <a:pt x="0" y="4"/>
                  </a:lnTo>
                  <a:lnTo>
                    <a:pt x="0" y="5"/>
                  </a:lnTo>
                  <a:lnTo>
                    <a:pt x="0" y="7"/>
                  </a:lnTo>
                  <a:lnTo>
                    <a:pt x="0" y="9"/>
                  </a:lnTo>
                  <a:lnTo>
                    <a:pt x="2" y="11"/>
                  </a:lnTo>
                  <a:lnTo>
                    <a:pt x="3" y="11"/>
                  </a:lnTo>
                  <a:lnTo>
                    <a:pt x="3" y="11"/>
                  </a:lnTo>
                  <a:lnTo>
                    <a:pt x="5" y="11"/>
                  </a:lnTo>
                  <a:lnTo>
                    <a:pt x="7" y="11"/>
                  </a:lnTo>
                  <a:lnTo>
                    <a:pt x="8" y="9"/>
                  </a:lnTo>
                  <a:lnTo>
                    <a:pt x="10" y="7"/>
                  </a:lnTo>
                  <a:lnTo>
                    <a:pt x="10" y="5"/>
                  </a:lnTo>
                  <a:lnTo>
                    <a:pt x="8" y="4"/>
                  </a:lnTo>
                  <a:lnTo>
                    <a:pt x="7"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39"/>
            <p:cNvSpPr>
              <a:spLocks/>
            </p:cNvSpPr>
            <p:nvPr/>
          </p:nvSpPr>
          <p:spPr bwMode="auto">
            <a:xfrm>
              <a:off x="2033" y="3500"/>
              <a:ext cx="10" cy="11"/>
            </a:xfrm>
            <a:custGeom>
              <a:avLst/>
              <a:gdLst>
                <a:gd name="T0" fmla="*/ 5 w 10"/>
                <a:gd name="T1" fmla="*/ 0 h 11"/>
                <a:gd name="T2" fmla="*/ 3 w 10"/>
                <a:gd name="T3" fmla="*/ 0 h 11"/>
                <a:gd name="T4" fmla="*/ 1 w 10"/>
                <a:gd name="T5" fmla="*/ 0 h 11"/>
                <a:gd name="T6" fmla="*/ 0 w 10"/>
                <a:gd name="T7" fmla="*/ 2 h 11"/>
                <a:gd name="T8" fmla="*/ 0 w 10"/>
                <a:gd name="T9" fmla="*/ 4 h 11"/>
                <a:gd name="T10" fmla="*/ 0 w 10"/>
                <a:gd name="T11" fmla="*/ 6 h 11"/>
                <a:gd name="T12" fmla="*/ 0 w 10"/>
                <a:gd name="T13" fmla="*/ 7 h 11"/>
                <a:gd name="T14" fmla="*/ 1 w 10"/>
                <a:gd name="T15" fmla="*/ 9 h 11"/>
                <a:gd name="T16" fmla="*/ 3 w 10"/>
                <a:gd name="T17" fmla="*/ 11 h 11"/>
                <a:gd name="T18" fmla="*/ 3 w 10"/>
                <a:gd name="T19" fmla="*/ 11 h 11"/>
                <a:gd name="T20" fmla="*/ 5 w 10"/>
                <a:gd name="T21" fmla="*/ 11 h 11"/>
                <a:gd name="T22" fmla="*/ 6 w 10"/>
                <a:gd name="T23" fmla="*/ 9 h 11"/>
                <a:gd name="T24" fmla="*/ 8 w 10"/>
                <a:gd name="T25" fmla="*/ 7 h 11"/>
                <a:gd name="T26" fmla="*/ 10 w 10"/>
                <a:gd name="T27" fmla="*/ 6 h 11"/>
                <a:gd name="T28" fmla="*/ 10 w 10"/>
                <a:gd name="T29" fmla="*/ 4 h 11"/>
                <a:gd name="T30" fmla="*/ 8 w 10"/>
                <a:gd name="T31" fmla="*/ 2 h 11"/>
                <a:gd name="T32" fmla="*/ 6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1" y="0"/>
                  </a:lnTo>
                  <a:lnTo>
                    <a:pt x="0" y="2"/>
                  </a:lnTo>
                  <a:lnTo>
                    <a:pt x="0" y="4"/>
                  </a:lnTo>
                  <a:lnTo>
                    <a:pt x="0" y="6"/>
                  </a:lnTo>
                  <a:lnTo>
                    <a:pt x="0" y="7"/>
                  </a:lnTo>
                  <a:lnTo>
                    <a:pt x="1" y="9"/>
                  </a:lnTo>
                  <a:lnTo>
                    <a:pt x="3" y="11"/>
                  </a:lnTo>
                  <a:lnTo>
                    <a:pt x="3" y="11"/>
                  </a:lnTo>
                  <a:lnTo>
                    <a:pt x="5" y="11"/>
                  </a:lnTo>
                  <a:lnTo>
                    <a:pt x="6" y="9"/>
                  </a:lnTo>
                  <a:lnTo>
                    <a:pt x="8" y="7"/>
                  </a:lnTo>
                  <a:lnTo>
                    <a:pt x="10" y="6"/>
                  </a:lnTo>
                  <a:lnTo>
                    <a:pt x="10" y="4"/>
                  </a:lnTo>
                  <a:lnTo>
                    <a:pt x="8" y="2"/>
                  </a:lnTo>
                  <a:lnTo>
                    <a:pt x="6"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40"/>
            <p:cNvSpPr>
              <a:spLocks/>
            </p:cNvSpPr>
            <p:nvPr/>
          </p:nvSpPr>
          <p:spPr bwMode="auto">
            <a:xfrm>
              <a:off x="2051" y="3506"/>
              <a:ext cx="11" cy="10"/>
            </a:xfrm>
            <a:custGeom>
              <a:avLst/>
              <a:gdLst>
                <a:gd name="T0" fmla="*/ 7 w 11"/>
                <a:gd name="T1" fmla="*/ 0 h 10"/>
                <a:gd name="T2" fmla="*/ 6 w 11"/>
                <a:gd name="T3" fmla="*/ 0 h 10"/>
                <a:gd name="T4" fmla="*/ 4 w 11"/>
                <a:gd name="T5" fmla="*/ 1 h 10"/>
                <a:gd name="T6" fmla="*/ 2 w 11"/>
                <a:gd name="T7" fmla="*/ 3 h 10"/>
                <a:gd name="T8" fmla="*/ 0 w 11"/>
                <a:gd name="T9" fmla="*/ 5 h 10"/>
                <a:gd name="T10" fmla="*/ 0 w 11"/>
                <a:gd name="T11" fmla="*/ 7 h 10"/>
                <a:gd name="T12" fmla="*/ 2 w 11"/>
                <a:gd name="T13" fmla="*/ 8 h 10"/>
                <a:gd name="T14" fmla="*/ 4 w 11"/>
                <a:gd name="T15" fmla="*/ 10 h 10"/>
                <a:gd name="T16" fmla="*/ 6 w 11"/>
                <a:gd name="T17" fmla="*/ 10 h 10"/>
                <a:gd name="T18" fmla="*/ 6 w 11"/>
                <a:gd name="T19" fmla="*/ 10 h 10"/>
                <a:gd name="T20" fmla="*/ 7 w 11"/>
                <a:gd name="T21" fmla="*/ 10 h 10"/>
                <a:gd name="T22" fmla="*/ 9 w 11"/>
                <a:gd name="T23" fmla="*/ 10 h 10"/>
                <a:gd name="T24" fmla="*/ 11 w 11"/>
                <a:gd name="T25" fmla="*/ 8 h 10"/>
                <a:gd name="T26" fmla="*/ 11 w 11"/>
                <a:gd name="T27" fmla="*/ 7 h 10"/>
                <a:gd name="T28" fmla="*/ 11 w 11"/>
                <a:gd name="T29" fmla="*/ 5 h 10"/>
                <a:gd name="T30" fmla="*/ 11 w 11"/>
                <a:gd name="T31" fmla="*/ 3 h 10"/>
                <a:gd name="T32" fmla="*/ 9 w 11"/>
                <a:gd name="T33" fmla="*/ 1 h 10"/>
                <a:gd name="T34" fmla="*/ 7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7" y="0"/>
                  </a:moveTo>
                  <a:lnTo>
                    <a:pt x="6" y="0"/>
                  </a:lnTo>
                  <a:lnTo>
                    <a:pt x="4" y="1"/>
                  </a:lnTo>
                  <a:lnTo>
                    <a:pt x="2" y="3"/>
                  </a:lnTo>
                  <a:lnTo>
                    <a:pt x="0" y="5"/>
                  </a:lnTo>
                  <a:lnTo>
                    <a:pt x="0" y="7"/>
                  </a:lnTo>
                  <a:lnTo>
                    <a:pt x="2" y="8"/>
                  </a:lnTo>
                  <a:lnTo>
                    <a:pt x="4" y="10"/>
                  </a:lnTo>
                  <a:lnTo>
                    <a:pt x="6" y="10"/>
                  </a:lnTo>
                  <a:lnTo>
                    <a:pt x="6" y="10"/>
                  </a:lnTo>
                  <a:lnTo>
                    <a:pt x="7" y="10"/>
                  </a:lnTo>
                  <a:lnTo>
                    <a:pt x="9" y="10"/>
                  </a:lnTo>
                  <a:lnTo>
                    <a:pt x="11" y="8"/>
                  </a:lnTo>
                  <a:lnTo>
                    <a:pt x="11" y="7"/>
                  </a:lnTo>
                  <a:lnTo>
                    <a:pt x="11" y="5"/>
                  </a:lnTo>
                  <a:lnTo>
                    <a:pt x="11" y="3"/>
                  </a:lnTo>
                  <a:lnTo>
                    <a:pt x="9" y="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41"/>
            <p:cNvSpPr>
              <a:spLocks/>
            </p:cNvSpPr>
            <p:nvPr/>
          </p:nvSpPr>
          <p:spPr bwMode="auto">
            <a:xfrm>
              <a:off x="2070" y="3514"/>
              <a:ext cx="11" cy="11"/>
            </a:xfrm>
            <a:custGeom>
              <a:avLst/>
              <a:gdLst>
                <a:gd name="T0" fmla="*/ 7 w 11"/>
                <a:gd name="T1" fmla="*/ 0 h 11"/>
                <a:gd name="T2" fmla="*/ 6 w 11"/>
                <a:gd name="T3" fmla="*/ 0 h 11"/>
                <a:gd name="T4" fmla="*/ 4 w 11"/>
                <a:gd name="T5" fmla="*/ 0 h 11"/>
                <a:gd name="T6" fmla="*/ 2 w 11"/>
                <a:gd name="T7" fmla="*/ 2 h 11"/>
                <a:gd name="T8" fmla="*/ 0 w 11"/>
                <a:gd name="T9" fmla="*/ 4 h 11"/>
                <a:gd name="T10" fmla="*/ 0 w 11"/>
                <a:gd name="T11" fmla="*/ 5 h 11"/>
                <a:gd name="T12" fmla="*/ 2 w 11"/>
                <a:gd name="T13" fmla="*/ 7 h 11"/>
                <a:gd name="T14" fmla="*/ 4 w 11"/>
                <a:gd name="T15" fmla="*/ 9 h 11"/>
                <a:gd name="T16" fmla="*/ 6 w 11"/>
                <a:gd name="T17" fmla="*/ 11 h 11"/>
                <a:gd name="T18" fmla="*/ 6 w 11"/>
                <a:gd name="T19" fmla="*/ 11 h 11"/>
                <a:gd name="T20" fmla="*/ 7 w 11"/>
                <a:gd name="T21" fmla="*/ 11 h 11"/>
                <a:gd name="T22" fmla="*/ 9 w 11"/>
                <a:gd name="T23" fmla="*/ 9 h 11"/>
                <a:gd name="T24" fmla="*/ 11 w 11"/>
                <a:gd name="T25" fmla="*/ 7 h 11"/>
                <a:gd name="T26" fmla="*/ 11 w 11"/>
                <a:gd name="T27" fmla="*/ 5 h 11"/>
                <a:gd name="T28" fmla="*/ 11 w 11"/>
                <a:gd name="T29" fmla="*/ 4 h 11"/>
                <a:gd name="T30" fmla="*/ 11 w 11"/>
                <a:gd name="T31" fmla="*/ 2 h 11"/>
                <a:gd name="T32" fmla="*/ 9 w 11"/>
                <a:gd name="T33" fmla="*/ 0 h 11"/>
                <a:gd name="T34" fmla="*/ 7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7" y="0"/>
                  </a:moveTo>
                  <a:lnTo>
                    <a:pt x="6" y="0"/>
                  </a:lnTo>
                  <a:lnTo>
                    <a:pt x="4" y="0"/>
                  </a:lnTo>
                  <a:lnTo>
                    <a:pt x="2" y="2"/>
                  </a:lnTo>
                  <a:lnTo>
                    <a:pt x="0" y="4"/>
                  </a:lnTo>
                  <a:lnTo>
                    <a:pt x="0" y="5"/>
                  </a:lnTo>
                  <a:lnTo>
                    <a:pt x="2" y="7"/>
                  </a:lnTo>
                  <a:lnTo>
                    <a:pt x="4" y="9"/>
                  </a:lnTo>
                  <a:lnTo>
                    <a:pt x="6" y="11"/>
                  </a:lnTo>
                  <a:lnTo>
                    <a:pt x="6" y="11"/>
                  </a:lnTo>
                  <a:lnTo>
                    <a:pt x="7" y="11"/>
                  </a:lnTo>
                  <a:lnTo>
                    <a:pt x="9" y="9"/>
                  </a:lnTo>
                  <a:lnTo>
                    <a:pt x="11" y="7"/>
                  </a:lnTo>
                  <a:lnTo>
                    <a:pt x="11" y="5"/>
                  </a:lnTo>
                  <a:lnTo>
                    <a:pt x="11" y="4"/>
                  </a:lnTo>
                  <a:lnTo>
                    <a:pt x="11" y="2"/>
                  </a:lnTo>
                  <a:lnTo>
                    <a:pt x="9"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42"/>
            <p:cNvSpPr>
              <a:spLocks/>
            </p:cNvSpPr>
            <p:nvPr/>
          </p:nvSpPr>
          <p:spPr bwMode="auto">
            <a:xfrm>
              <a:off x="2089" y="3525"/>
              <a:ext cx="11" cy="10"/>
            </a:xfrm>
            <a:custGeom>
              <a:avLst/>
              <a:gdLst>
                <a:gd name="T0" fmla="*/ 7 w 11"/>
                <a:gd name="T1" fmla="*/ 0 h 10"/>
                <a:gd name="T2" fmla="*/ 6 w 11"/>
                <a:gd name="T3" fmla="*/ 0 h 10"/>
                <a:gd name="T4" fmla="*/ 4 w 11"/>
                <a:gd name="T5" fmla="*/ 0 h 10"/>
                <a:gd name="T6" fmla="*/ 2 w 11"/>
                <a:gd name="T7" fmla="*/ 0 h 10"/>
                <a:gd name="T8" fmla="*/ 0 w 11"/>
                <a:gd name="T9" fmla="*/ 1 h 10"/>
                <a:gd name="T10" fmla="*/ 0 w 11"/>
                <a:gd name="T11" fmla="*/ 3 h 10"/>
                <a:gd name="T12" fmla="*/ 0 w 11"/>
                <a:gd name="T13" fmla="*/ 5 h 10"/>
                <a:gd name="T14" fmla="*/ 0 w 11"/>
                <a:gd name="T15" fmla="*/ 7 h 10"/>
                <a:gd name="T16" fmla="*/ 2 w 11"/>
                <a:gd name="T17" fmla="*/ 8 h 10"/>
                <a:gd name="T18" fmla="*/ 2 w 11"/>
                <a:gd name="T19" fmla="*/ 8 h 10"/>
                <a:gd name="T20" fmla="*/ 4 w 11"/>
                <a:gd name="T21" fmla="*/ 10 h 10"/>
                <a:gd name="T22" fmla="*/ 6 w 11"/>
                <a:gd name="T23" fmla="*/ 10 h 10"/>
                <a:gd name="T24" fmla="*/ 7 w 11"/>
                <a:gd name="T25" fmla="*/ 8 h 10"/>
                <a:gd name="T26" fmla="*/ 9 w 11"/>
                <a:gd name="T27" fmla="*/ 7 h 10"/>
                <a:gd name="T28" fmla="*/ 11 w 11"/>
                <a:gd name="T29" fmla="*/ 5 h 10"/>
                <a:gd name="T30" fmla="*/ 11 w 11"/>
                <a:gd name="T31" fmla="*/ 3 h 10"/>
                <a:gd name="T32" fmla="*/ 9 w 11"/>
                <a:gd name="T33" fmla="*/ 1 h 10"/>
                <a:gd name="T34" fmla="*/ 7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7" y="0"/>
                  </a:moveTo>
                  <a:lnTo>
                    <a:pt x="6" y="0"/>
                  </a:lnTo>
                  <a:lnTo>
                    <a:pt x="4" y="0"/>
                  </a:lnTo>
                  <a:lnTo>
                    <a:pt x="2" y="0"/>
                  </a:lnTo>
                  <a:lnTo>
                    <a:pt x="0" y="1"/>
                  </a:lnTo>
                  <a:lnTo>
                    <a:pt x="0" y="3"/>
                  </a:lnTo>
                  <a:lnTo>
                    <a:pt x="0" y="5"/>
                  </a:lnTo>
                  <a:lnTo>
                    <a:pt x="0" y="7"/>
                  </a:lnTo>
                  <a:lnTo>
                    <a:pt x="2" y="8"/>
                  </a:lnTo>
                  <a:lnTo>
                    <a:pt x="2" y="8"/>
                  </a:lnTo>
                  <a:lnTo>
                    <a:pt x="4" y="10"/>
                  </a:lnTo>
                  <a:lnTo>
                    <a:pt x="6" y="10"/>
                  </a:lnTo>
                  <a:lnTo>
                    <a:pt x="7" y="8"/>
                  </a:lnTo>
                  <a:lnTo>
                    <a:pt x="9" y="7"/>
                  </a:lnTo>
                  <a:lnTo>
                    <a:pt x="11" y="5"/>
                  </a:lnTo>
                  <a:lnTo>
                    <a:pt x="11" y="3"/>
                  </a:lnTo>
                  <a:lnTo>
                    <a:pt x="9" y="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43"/>
            <p:cNvSpPr>
              <a:spLocks/>
            </p:cNvSpPr>
            <p:nvPr/>
          </p:nvSpPr>
          <p:spPr bwMode="auto">
            <a:xfrm>
              <a:off x="2107" y="3535"/>
              <a:ext cx="10" cy="10"/>
            </a:xfrm>
            <a:custGeom>
              <a:avLst/>
              <a:gdLst>
                <a:gd name="T0" fmla="*/ 6 w 10"/>
                <a:gd name="T1" fmla="*/ 0 h 10"/>
                <a:gd name="T2" fmla="*/ 5 w 10"/>
                <a:gd name="T3" fmla="*/ 0 h 10"/>
                <a:gd name="T4" fmla="*/ 3 w 10"/>
                <a:gd name="T5" fmla="*/ 0 h 10"/>
                <a:gd name="T6" fmla="*/ 1 w 10"/>
                <a:gd name="T7" fmla="*/ 0 h 10"/>
                <a:gd name="T8" fmla="*/ 0 w 10"/>
                <a:gd name="T9" fmla="*/ 2 h 10"/>
                <a:gd name="T10" fmla="*/ 0 w 10"/>
                <a:gd name="T11" fmla="*/ 3 h 10"/>
                <a:gd name="T12" fmla="*/ 0 w 10"/>
                <a:gd name="T13" fmla="*/ 5 h 10"/>
                <a:gd name="T14" fmla="*/ 0 w 10"/>
                <a:gd name="T15" fmla="*/ 7 h 10"/>
                <a:gd name="T16" fmla="*/ 1 w 10"/>
                <a:gd name="T17" fmla="*/ 9 h 10"/>
                <a:gd name="T18" fmla="*/ 1 w 10"/>
                <a:gd name="T19" fmla="*/ 9 h 10"/>
                <a:gd name="T20" fmla="*/ 3 w 10"/>
                <a:gd name="T21" fmla="*/ 10 h 10"/>
                <a:gd name="T22" fmla="*/ 5 w 10"/>
                <a:gd name="T23" fmla="*/ 10 h 10"/>
                <a:gd name="T24" fmla="*/ 6 w 10"/>
                <a:gd name="T25" fmla="*/ 9 h 10"/>
                <a:gd name="T26" fmla="*/ 8 w 10"/>
                <a:gd name="T27" fmla="*/ 7 h 10"/>
                <a:gd name="T28" fmla="*/ 10 w 10"/>
                <a:gd name="T29" fmla="*/ 5 h 10"/>
                <a:gd name="T30" fmla="*/ 10 w 10"/>
                <a:gd name="T31" fmla="*/ 3 h 10"/>
                <a:gd name="T32" fmla="*/ 8 w 10"/>
                <a:gd name="T33" fmla="*/ 2 h 10"/>
                <a:gd name="T34" fmla="*/ 6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6" y="0"/>
                  </a:moveTo>
                  <a:lnTo>
                    <a:pt x="5" y="0"/>
                  </a:lnTo>
                  <a:lnTo>
                    <a:pt x="3" y="0"/>
                  </a:lnTo>
                  <a:lnTo>
                    <a:pt x="1" y="0"/>
                  </a:lnTo>
                  <a:lnTo>
                    <a:pt x="0" y="2"/>
                  </a:lnTo>
                  <a:lnTo>
                    <a:pt x="0" y="3"/>
                  </a:lnTo>
                  <a:lnTo>
                    <a:pt x="0" y="5"/>
                  </a:lnTo>
                  <a:lnTo>
                    <a:pt x="0" y="7"/>
                  </a:lnTo>
                  <a:lnTo>
                    <a:pt x="1" y="9"/>
                  </a:lnTo>
                  <a:lnTo>
                    <a:pt x="1" y="9"/>
                  </a:lnTo>
                  <a:lnTo>
                    <a:pt x="3" y="10"/>
                  </a:lnTo>
                  <a:lnTo>
                    <a:pt x="5" y="10"/>
                  </a:lnTo>
                  <a:lnTo>
                    <a:pt x="6" y="9"/>
                  </a:lnTo>
                  <a:lnTo>
                    <a:pt x="8" y="7"/>
                  </a:lnTo>
                  <a:lnTo>
                    <a:pt x="10" y="5"/>
                  </a:lnTo>
                  <a:lnTo>
                    <a:pt x="10" y="3"/>
                  </a:lnTo>
                  <a:lnTo>
                    <a:pt x="8"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44"/>
            <p:cNvSpPr>
              <a:spLocks/>
            </p:cNvSpPr>
            <p:nvPr/>
          </p:nvSpPr>
          <p:spPr bwMode="auto">
            <a:xfrm>
              <a:off x="2122" y="3549"/>
              <a:ext cx="10" cy="10"/>
            </a:xfrm>
            <a:custGeom>
              <a:avLst/>
              <a:gdLst>
                <a:gd name="T0" fmla="*/ 7 w 10"/>
                <a:gd name="T1" fmla="*/ 1 h 10"/>
                <a:gd name="T2" fmla="*/ 5 w 10"/>
                <a:gd name="T3" fmla="*/ 0 h 10"/>
                <a:gd name="T4" fmla="*/ 4 w 10"/>
                <a:gd name="T5" fmla="*/ 0 h 10"/>
                <a:gd name="T6" fmla="*/ 2 w 10"/>
                <a:gd name="T7" fmla="*/ 1 h 10"/>
                <a:gd name="T8" fmla="*/ 0 w 10"/>
                <a:gd name="T9" fmla="*/ 3 h 10"/>
                <a:gd name="T10" fmla="*/ 0 w 10"/>
                <a:gd name="T11" fmla="*/ 5 h 10"/>
                <a:gd name="T12" fmla="*/ 0 w 10"/>
                <a:gd name="T13" fmla="*/ 7 h 10"/>
                <a:gd name="T14" fmla="*/ 0 w 10"/>
                <a:gd name="T15" fmla="*/ 8 h 10"/>
                <a:gd name="T16" fmla="*/ 2 w 10"/>
                <a:gd name="T17" fmla="*/ 10 h 10"/>
                <a:gd name="T18" fmla="*/ 2 w 10"/>
                <a:gd name="T19" fmla="*/ 10 h 10"/>
                <a:gd name="T20" fmla="*/ 4 w 10"/>
                <a:gd name="T21" fmla="*/ 10 h 10"/>
                <a:gd name="T22" fmla="*/ 5 w 10"/>
                <a:gd name="T23" fmla="*/ 10 h 10"/>
                <a:gd name="T24" fmla="*/ 7 w 10"/>
                <a:gd name="T25" fmla="*/ 10 h 10"/>
                <a:gd name="T26" fmla="*/ 9 w 10"/>
                <a:gd name="T27" fmla="*/ 8 h 10"/>
                <a:gd name="T28" fmla="*/ 10 w 10"/>
                <a:gd name="T29" fmla="*/ 7 h 10"/>
                <a:gd name="T30" fmla="*/ 10 w 10"/>
                <a:gd name="T31" fmla="*/ 5 h 10"/>
                <a:gd name="T32" fmla="*/ 9 w 10"/>
                <a:gd name="T33" fmla="*/ 3 h 10"/>
                <a:gd name="T34" fmla="*/ 7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7" y="1"/>
                  </a:moveTo>
                  <a:lnTo>
                    <a:pt x="5" y="0"/>
                  </a:lnTo>
                  <a:lnTo>
                    <a:pt x="4" y="0"/>
                  </a:lnTo>
                  <a:lnTo>
                    <a:pt x="2" y="1"/>
                  </a:lnTo>
                  <a:lnTo>
                    <a:pt x="0" y="3"/>
                  </a:lnTo>
                  <a:lnTo>
                    <a:pt x="0" y="5"/>
                  </a:lnTo>
                  <a:lnTo>
                    <a:pt x="0" y="7"/>
                  </a:lnTo>
                  <a:lnTo>
                    <a:pt x="0" y="8"/>
                  </a:lnTo>
                  <a:lnTo>
                    <a:pt x="2" y="10"/>
                  </a:lnTo>
                  <a:lnTo>
                    <a:pt x="2" y="10"/>
                  </a:lnTo>
                  <a:lnTo>
                    <a:pt x="4" y="10"/>
                  </a:lnTo>
                  <a:lnTo>
                    <a:pt x="5" y="10"/>
                  </a:lnTo>
                  <a:lnTo>
                    <a:pt x="7" y="10"/>
                  </a:lnTo>
                  <a:lnTo>
                    <a:pt x="9" y="8"/>
                  </a:lnTo>
                  <a:lnTo>
                    <a:pt x="10" y="7"/>
                  </a:lnTo>
                  <a:lnTo>
                    <a:pt x="10" y="5"/>
                  </a:lnTo>
                  <a:lnTo>
                    <a:pt x="9" y="3"/>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45"/>
            <p:cNvSpPr>
              <a:spLocks/>
            </p:cNvSpPr>
            <p:nvPr/>
          </p:nvSpPr>
          <p:spPr bwMode="auto">
            <a:xfrm>
              <a:off x="2136" y="3564"/>
              <a:ext cx="10" cy="11"/>
            </a:xfrm>
            <a:custGeom>
              <a:avLst/>
              <a:gdLst>
                <a:gd name="T0" fmla="*/ 8 w 10"/>
                <a:gd name="T1" fmla="*/ 2 h 11"/>
                <a:gd name="T2" fmla="*/ 7 w 10"/>
                <a:gd name="T3" fmla="*/ 0 h 11"/>
                <a:gd name="T4" fmla="*/ 5 w 10"/>
                <a:gd name="T5" fmla="*/ 0 h 11"/>
                <a:gd name="T6" fmla="*/ 3 w 10"/>
                <a:gd name="T7" fmla="*/ 0 h 11"/>
                <a:gd name="T8" fmla="*/ 2 w 10"/>
                <a:gd name="T9" fmla="*/ 0 h 11"/>
                <a:gd name="T10" fmla="*/ 0 w 10"/>
                <a:gd name="T11" fmla="*/ 2 h 11"/>
                <a:gd name="T12" fmla="*/ 0 w 10"/>
                <a:gd name="T13" fmla="*/ 4 h 11"/>
                <a:gd name="T14" fmla="*/ 0 w 10"/>
                <a:gd name="T15" fmla="*/ 5 h 11"/>
                <a:gd name="T16" fmla="*/ 0 w 10"/>
                <a:gd name="T17" fmla="*/ 7 h 11"/>
                <a:gd name="T18" fmla="*/ 0 w 10"/>
                <a:gd name="T19" fmla="*/ 7 h 11"/>
                <a:gd name="T20" fmla="*/ 2 w 10"/>
                <a:gd name="T21" fmla="*/ 9 h 11"/>
                <a:gd name="T22" fmla="*/ 3 w 10"/>
                <a:gd name="T23" fmla="*/ 11 h 11"/>
                <a:gd name="T24" fmla="*/ 5 w 10"/>
                <a:gd name="T25" fmla="*/ 11 h 11"/>
                <a:gd name="T26" fmla="*/ 7 w 10"/>
                <a:gd name="T27" fmla="*/ 9 h 11"/>
                <a:gd name="T28" fmla="*/ 8 w 10"/>
                <a:gd name="T29" fmla="*/ 7 h 11"/>
                <a:gd name="T30" fmla="*/ 10 w 10"/>
                <a:gd name="T31" fmla="*/ 5 h 11"/>
                <a:gd name="T32" fmla="*/ 10 w 10"/>
                <a:gd name="T33" fmla="*/ 4 h 11"/>
                <a:gd name="T34" fmla="*/ 8 w 10"/>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8" y="2"/>
                  </a:moveTo>
                  <a:lnTo>
                    <a:pt x="7" y="0"/>
                  </a:lnTo>
                  <a:lnTo>
                    <a:pt x="5" y="0"/>
                  </a:lnTo>
                  <a:lnTo>
                    <a:pt x="3" y="0"/>
                  </a:lnTo>
                  <a:lnTo>
                    <a:pt x="2" y="0"/>
                  </a:lnTo>
                  <a:lnTo>
                    <a:pt x="0" y="2"/>
                  </a:lnTo>
                  <a:lnTo>
                    <a:pt x="0" y="4"/>
                  </a:lnTo>
                  <a:lnTo>
                    <a:pt x="0" y="5"/>
                  </a:lnTo>
                  <a:lnTo>
                    <a:pt x="0" y="7"/>
                  </a:lnTo>
                  <a:lnTo>
                    <a:pt x="0" y="7"/>
                  </a:lnTo>
                  <a:lnTo>
                    <a:pt x="2" y="9"/>
                  </a:lnTo>
                  <a:lnTo>
                    <a:pt x="3" y="11"/>
                  </a:lnTo>
                  <a:lnTo>
                    <a:pt x="5" y="11"/>
                  </a:lnTo>
                  <a:lnTo>
                    <a:pt x="7" y="9"/>
                  </a:lnTo>
                  <a:lnTo>
                    <a:pt x="8" y="7"/>
                  </a:lnTo>
                  <a:lnTo>
                    <a:pt x="10" y="5"/>
                  </a:lnTo>
                  <a:lnTo>
                    <a:pt x="10" y="4"/>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46"/>
            <p:cNvSpPr>
              <a:spLocks/>
            </p:cNvSpPr>
            <p:nvPr/>
          </p:nvSpPr>
          <p:spPr bwMode="auto">
            <a:xfrm>
              <a:off x="2148" y="3582"/>
              <a:ext cx="10" cy="10"/>
            </a:xfrm>
            <a:custGeom>
              <a:avLst/>
              <a:gdLst>
                <a:gd name="T0" fmla="*/ 9 w 10"/>
                <a:gd name="T1" fmla="*/ 1 h 10"/>
                <a:gd name="T2" fmla="*/ 7 w 10"/>
                <a:gd name="T3" fmla="*/ 0 h 10"/>
                <a:gd name="T4" fmla="*/ 5 w 10"/>
                <a:gd name="T5" fmla="*/ 0 h 10"/>
                <a:gd name="T6" fmla="*/ 3 w 10"/>
                <a:gd name="T7" fmla="*/ 0 h 10"/>
                <a:gd name="T8" fmla="*/ 2 w 10"/>
                <a:gd name="T9" fmla="*/ 0 h 10"/>
                <a:gd name="T10" fmla="*/ 0 w 10"/>
                <a:gd name="T11" fmla="*/ 1 h 10"/>
                <a:gd name="T12" fmla="*/ 0 w 10"/>
                <a:gd name="T13" fmla="*/ 3 h 10"/>
                <a:gd name="T14" fmla="*/ 0 w 10"/>
                <a:gd name="T15" fmla="*/ 5 h 10"/>
                <a:gd name="T16" fmla="*/ 0 w 10"/>
                <a:gd name="T17" fmla="*/ 6 h 10"/>
                <a:gd name="T18" fmla="*/ 0 w 10"/>
                <a:gd name="T19" fmla="*/ 6 h 10"/>
                <a:gd name="T20" fmla="*/ 2 w 10"/>
                <a:gd name="T21" fmla="*/ 8 h 10"/>
                <a:gd name="T22" fmla="*/ 3 w 10"/>
                <a:gd name="T23" fmla="*/ 10 h 10"/>
                <a:gd name="T24" fmla="*/ 5 w 10"/>
                <a:gd name="T25" fmla="*/ 10 h 10"/>
                <a:gd name="T26" fmla="*/ 7 w 10"/>
                <a:gd name="T27" fmla="*/ 8 h 10"/>
                <a:gd name="T28" fmla="*/ 9 w 10"/>
                <a:gd name="T29" fmla="*/ 6 h 10"/>
                <a:gd name="T30" fmla="*/ 10 w 10"/>
                <a:gd name="T31" fmla="*/ 5 h 10"/>
                <a:gd name="T32" fmla="*/ 10 w 10"/>
                <a:gd name="T33" fmla="*/ 3 h 10"/>
                <a:gd name="T34" fmla="*/ 9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9" y="1"/>
                  </a:moveTo>
                  <a:lnTo>
                    <a:pt x="7" y="0"/>
                  </a:lnTo>
                  <a:lnTo>
                    <a:pt x="5" y="0"/>
                  </a:lnTo>
                  <a:lnTo>
                    <a:pt x="3" y="0"/>
                  </a:lnTo>
                  <a:lnTo>
                    <a:pt x="2" y="0"/>
                  </a:lnTo>
                  <a:lnTo>
                    <a:pt x="0" y="1"/>
                  </a:lnTo>
                  <a:lnTo>
                    <a:pt x="0" y="3"/>
                  </a:lnTo>
                  <a:lnTo>
                    <a:pt x="0" y="5"/>
                  </a:lnTo>
                  <a:lnTo>
                    <a:pt x="0" y="6"/>
                  </a:lnTo>
                  <a:lnTo>
                    <a:pt x="0" y="6"/>
                  </a:lnTo>
                  <a:lnTo>
                    <a:pt x="2" y="8"/>
                  </a:lnTo>
                  <a:lnTo>
                    <a:pt x="3" y="10"/>
                  </a:lnTo>
                  <a:lnTo>
                    <a:pt x="5" y="10"/>
                  </a:lnTo>
                  <a:lnTo>
                    <a:pt x="7" y="8"/>
                  </a:lnTo>
                  <a:lnTo>
                    <a:pt x="9" y="6"/>
                  </a:lnTo>
                  <a:lnTo>
                    <a:pt x="10" y="5"/>
                  </a:lnTo>
                  <a:lnTo>
                    <a:pt x="10" y="3"/>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47"/>
            <p:cNvSpPr>
              <a:spLocks/>
            </p:cNvSpPr>
            <p:nvPr/>
          </p:nvSpPr>
          <p:spPr bwMode="auto">
            <a:xfrm>
              <a:off x="2157" y="3599"/>
              <a:ext cx="10" cy="10"/>
            </a:xfrm>
            <a:custGeom>
              <a:avLst/>
              <a:gdLst>
                <a:gd name="T0" fmla="*/ 10 w 10"/>
                <a:gd name="T1" fmla="*/ 5 h 10"/>
                <a:gd name="T2" fmla="*/ 10 w 10"/>
                <a:gd name="T3" fmla="*/ 3 h 10"/>
                <a:gd name="T4" fmla="*/ 8 w 10"/>
                <a:gd name="T5" fmla="*/ 2 h 10"/>
                <a:gd name="T6" fmla="*/ 6 w 10"/>
                <a:gd name="T7" fmla="*/ 0 h 10"/>
                <a:gd name="T8" fmla="*/ 5 w 10"/>
                <a:gd name="T9" fmla="*/ 0 h 10"/>
                <a:gd name="T10" fmla="*/ 3 w 10"/>
                <a:gd name="T11" fmla="*/ 2 h 10"/>
                <a:gd name="T12" fmla="*/ 1 w 10"/>
                <a:gd name="T13" fmla="*/ 3 h 10"/>
                <a:gd name="T14" fmla="*/ 0 w 10"/>
                <a:gd name="T15" fmla="*/ 5 h 10"/>
                <a:gd name="T16" fmla="*/ 0 w 10"/>
                <a:gd name="T17" fmla="*/ 7 h 10"/>
                <a:gd name="T18" fmla="*/ 0 w 10"/>
                <a:gd name="T19" fmla="*/ 7 h 10"/>
                <a:gd name="T20" fmla="*/ 1 w 10"/>
                <a:gd name="T21" fmla="*/ 8 h 10"/>
                <a:gd name="T22" fmla="*/ 3 w 10"/>
                <a:gd name="T23" fmla="*/ 10 h 10"/>
                <a:gd name="T24" fmla="*/ 5 w 10"/>
                <a:gd name="T25" fmla="*/ 10 h 10"/>
                <a:gd name="T26" fmla="*/ 6 w 10"/>
                <a:gd name="T27" fmla="*/ 10 h 10"/>
                <a:gd name="T28" fmla="*/ 8 w 10"/>
                <a:gd name="T29" fmla="*/ 10 h 10"/>
                <a:gd name="T30" fmla="*/ 10 w 10"/>
                <a:gd name="T31" fmla="*/ 8 h 10"/>
                <a:gd name="T32" fmla="*/ 10 w 10"/>
                <a:gd name="T33" fmla="*/ 7 h 10"/>
                <a:gd name="T34" fmla="*/ 10 w 10"/>
                <a:gd name="T3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0" y="5"/>
                  </a:moveTo>
                  <a:lnTo>
                    <a:pt x="10" y="3"/>
                  </a:lnTo>
                  <a:lnTo>
                    <a:pt x="8" y="2"/>
                  </a:lnTo>
                  <a:lnTo>
                    <a:pt x="6" y="0"/>
                  </a:lnTo>
                  <a:lnTo>
                    <a:pt x="5" y="0"/>
                  </a:lnTo>
                  <a:lnTo>
                    <a:pt x="3" y="2"/>
                  </a:lnTo>
                  <a:lnTo>
                    <a:pt x="1" y="3"/>
                  </a:lnTo>
                  <a:lnTo>
                    <a:pt x="0" y="5"/>
                  </a:lnTo>
                  <a:lnTo>
                    <a:pt x="0" y="7"/>
                  </a:lnTo>
                  <a:lnTo>
                    <a:pt x="0" y="7"/>
                  </a:lnTo>
                  <a:lnTo>
                    <a:pt x="1" y="8"/>
                  </a:lnTo>
                  <a:lnTo>
                    <a:pt x="3" y="10"/>
                  </a:lnTo>
                  <a:lnTo>
                    <a:pt x="5" y="10"/>
                  </a:lnTo>
                  <a:lnTo>
                    <a:pt x="6" y="10"/>
                  </a:lnTo>
                  <a:lnTo>
                    <a:pt x="8" y="10"/>
                  </a:lnTo>
                  <a:lnTo>
                    <a:pt x="10" y="8"/>
                  </a:lnTo>
                  <a:lnTo>
                    <a:pt x="10" y="7"/>
                  </a:lnTo>
                  <a:lnTo>
                    <a:pt x="1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48"/>
            <p:cNvSpPr>
              <a:spLocks/>
            </p:cNvSpPr>
            <p:nvPr/>
          </p:nvSpPr>
          <p:spPr bwMode="auto">
            <a:xfrm>
              <a:off x="2162" y="3620"/>
              <a:ext cx="10" cy="10"/>
            </a:xfrm>
            <a:custGeom>
              <a:avLst/>
              <a:gdLst>
                <a:gd name="T0" fmla="*/ 10 w 10"/>
                <a:gd name="T1" fmla="*/ 3 h 10"/>
                <a:gd name="T2" fmla="*/ 10 w 10"/>
                <a:gd name="T3" fmla="*/ 1 h 10"/>
                <a:gd name="T4" fmla="*/ 8 w 10"/>
                <a:gd name="T5" fmla="*/ 0 h 10"/>
                <a:gd name="T6" fmla="*/ 7 w 10"/>
                <a:gd name="T7" fmla="*/ 0 h 10"/>
                <a:gd name="T8" fmla="*/ 5 w 10"/>
                <a:gd name="T9" fmla="*/ 0 h 10"/>
                <a:gd name="T10" fmla="*/ 3 w 10"/>
                <a:gd name="T11" fmla="*/ 0 h 10"/>
                <a:gd name="T12" fmla="*/ 1 w 10"/>
                <a:gd name="T13" fmla="*/ 1 h 10"/>
                <a:gd name="T14" fmla="*/ 0 w 10"/>
                <a:gd name="T15" fmla="*/ 3 h 10"/>
                <a:gd name="T16" fmla="*/ 0 w 10"/>
                <a:gd name="T17" fmla="*/ 5 h 10"/>
                <a:gd name="T18" fmla="*/ 0 w 10"/>
                <a:gd name="T19" fmla="*/ 5 h 10"/>
                <a:gd name="T20" fmla="*/ 1 w 10"/>
                <a:gd name="T21" fmla="*/ 6 h 10"/>
                <a:gd name="T22" fmla="*/ 3 w 10"/>
                <a:gd name="T23" fmla="*/ 8 h 10"/>
                <a:gd name="T24" fmla="*/ 5 w 10"/>
                <a:gd name="T25" fmla="*/ 10 h 10"/>
                <a:gd name="T26" fmla="*/ 7 w 10"/>
                <a:gd name="T27" fmla="*/ 10 h 10"/>
                <a:gd name="T28" fmla="*/ 8 w 10"/>
                <a:gd name="T29" fmla="*/ 8 h 10"/>
                <a:gd name="T30" fmla="*/ 10 w 10"/>
                <a:gd name="T31" fmla="*/ 6 h 10"/>
                <a:gd name="T32" fmla="*/ 10 w 10"/>
                <a:gd name="T33" fmla="*/ 5 h 10"/>
                <a:gd name="T34" fmla="*/ 1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0" y="3"/>
                  </a:moveTo>
                  <a:lnTo>
                    <a:pt x="10" y="1"/>
                  </a:lnTo>
                  <a:lnTo>
                    <a:pt x="8" y="0"/>
                  </a:lnTo>
                  <a:lnTo>
                    <a:pt x="7" y="0"/>
                  </a:lnTo>
                  <a:lnTo>
                    <a:pt x="5" y="0"/>
                  </a:lnTo>
                  <a:lnTo>
                    <a:pt x="3" y="0"/>
                  </a:lnTo>
                  <a:lnTo>
                    <a:pt x="1" y="1"/>
                  </a:lnTo>
                  <a:lnTo>
                    <a:pt x="0" y="3"/>
                  </a:lnTo>
                  <a:lnTo>
                    <a:pt x="0" y="5"/>
                  </a:lnTo>
                  <a:lnTo>
                    <a:pt x="0" y="5"/>
                  </a:lnTo>
                  <a:lnTo>
                    <a:pt x="1" y="6"/>
                  </a:lnTo>
                  <a:lnTo>
                    <a:pt x="3" y="8"/>
                  </a:lnTo>
                  <a:lnTo>
                    <a:pt x="5" y="10"/>
                  </a:lnTo>
                  <a:lnTo>
                    <a:pt x="7" y="10"/>
                  </a:lnTo>
                  <a:lnTo>
                    <a:pt x="8" y="8"/>
                  </a:lnTo>
                  <a:lnTo>
                    <a:pt x="10" y="6"/>
                  </a:lnTo>
                  <a:lnTo>
                    <a:pt x="10" y="5"/>
                  </a:lnTo>
                  <a:lnTo>
                    <a:pt x="1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49"/>
            <p:cNvSpPr>
              <a:spLocks/>
            </p:cNvSpPr>
            <p:nvPr/>
          </p:nvSpPr>
          <p:spPr bwMode="auto">
            <a:xfrm>
              <a:off x="2165" y="3640"/>
              <a:ext cx="10" cy="11"/>
            </a:xfrm>
            <a:custGeom>
              <a:avLst/>
              <a:gdLst>
                <a:gd name="T0" fmla="*/ 10 w 10"/>
                <a:gd name="T1" fmla="*/ 5 h 11"/>
                <a:gd name="T2" fmla="*/ 10 w 10"/>
                <a:gd name="T3" fmla="*/ 4 h 11"/>
                <a:gd name="T4" fmla="*/ 9 w 10"/>
                <a:gd name="T5" fmla="*/ 2 h 11"/>
                <a:gd name="T6" fmla="*/ 7 w 10"/>
                <a:gd name="T7" fmla="*/ 0 h 11"/>
                <a:gd name="T8" fmla="*/ 5 w 10"/>
                <a:gd name="T9" fmla="*/ 0 h 11"/>
                <a:gd name="T10" fmla="*/ 4 w 10"/>
                <a:gd name="T11" fmla="*/ 0 h 11"/>
                <a:gd name="T12" fmla="*/ 2 w 10"/>
                <a:gd name="T13" fmla="*/ 0 h 11"/>
                <a:gd name="T14" fmla="*/ 0 w 10"/>
                <a:gd name="T15" fmla="*/ 2 h 11"/>
                <a:gd name="T16" fmla="*/ 0 w 10"/>
                <a:gd name="T17" fmla="*/ 4 h 11"/>
                <a:gd name="T18" fmla="*/ 0 w 10"/>
                <a:gd name="T19" fmla="*/ 4 h 11"/>
                <a:gd name="T20" fmla="*/ 0 w 10"/>
                <a:gd name="T21" fmla="*/ 5 h 11"/>
                <a:gd name="T22" fmla="*/ 0 w 10"/>
                <a:gd name="T23" fmla="*/ 7 h 11"/>
                <a:gd name="T24" fmla="*/ 2 w 10"/>
                <a:gd name="T25" fmla="*/ 9 h 11"/>
                <a:gd name="T26" fmla="*/ 4 w 10"/>
                <a:gd name="T27" fmla="*/ 11 h 11"/>
                <a:gd name="T28" fmla="*/ 5 w 10"/>
                <a:gd name="T29" fmla="*/ 11 h 11"/>
                <a:gd name="T30" fmla="*/ 7 w 10"/>
                <a:gd name="T31" fmla="*/ 9 h 11"/>
                <a:gd name="T32" fmla="*/ 9 w 10"/>
                <a:gd name="T33" fmla="*/ 7 h 11"/>
                <a:gd name="T34" fmla="*/ 10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5"/>
                  </a:moveTo>
                  <a:lnTo>
                    <a:pt x="10" y="4"/>
                  </a:lnTo>
                  <a:lnTo>
                    <a:pt x="9" y="2"/>
                  </a:lnTo>
                  <a:lnTo>
                    <a:pt x="7" y="0"/>
                  </a:lnTo>
                  <a:lnTo>
                    <a:pt x="5" y="0"/>
                  </a:lnTo>
                  <a:lnTo>
                    <a:pt x="4" y="0"/>
                  </a:lnTo>
                  <a:lnTo>
                    <a:pt x="2" y="0"/>
                  </a:lnTo>
                  <a:lnTo>
                    <a:pt x="0" y="2"/>
                  </a:lnTo>
                  <a:lnTo>
                    <a:pt x="0" y="4"/>
                  </a:lnTo>
                  <a:lnTo>
                    <a:pt x="0" y="4"/>
                  </a:lnTo>
                  <a:lnTo>
                    <a:pt x="0" y="5"/>
                  </a:lnTo>
                  <a:lnTo>
                    <a:pt x="0" y="7"/>
                  </a:lnTo>
                  <a:lnTo>
                    <a:pt x="2" y="9"/>
                  </a:lnTo>
                  <a:lnTo>
                    <a:pt x="4" y="11"/>
                  </a:lnTo>
                  <a:lnTo>
                    <a:pt x="5" y="11"/>
                  </a:lnTo>
                  <a:lnTo>
                    <a:pt x="7" y="9"/>
                  </a:lnTo>
                  <a:lnTo>
                    <a:pt x="9" y="7"/>
                  </a:lnTo>
                  <a:lnTo>
                    <a:pt x="1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0"/>
            <p:cNvSpPr>
              <a:spLocks/>
            </p:cNvSpPr>
            <p:nvPr/>
          </p:nvSpPr>
          <p:spPr bwMode="auto">
            <a:xfrm>
              <a:off x="1970" y="3792"/>
              <a:ext cx="11" cy="10"/>
            </a:xfrm>
            <a:custGeom>
              <a:avLst/>
              <a:gdLst>
                <a:gd name="T0" fmla="*/ 7 w 11"/>
                <a:gd name="T1" fmla="*/ 0 h 10"/>
                <a:gd name="T2" fmla="*/ 6 w 11"/>
                <a:gd name="T3" fmla="*/ 0 h 10"/>
                <a:gd name="T4" fmla="*/ 4 w 11"/>
                <a:gd name="T5" fmla="*/ 2 h 10"/>
                <a:gd name="T6" fmla="*/ 2 w 11"/>
                <a:gd name="T7" fmla="*/ 3 h 10"/>
                <a:gd name="T8" fmla="*/ 0 w 11"/>
                <a:gd name="T9" fmla="*/ 5 h 10"/>
                <a:gd name="T10" fmla="*/ 0 w 11"/>
                <a:gd name="T11" fmla="*/ 5 h 10"/>
                <a:gd name="T12" fmla="*/ 2 w 11"/>
                <a:gd name="T13" fmla="*/ 7 h 10"/>
                <a:gd name="T14" fmla="*/ 4 w 11"/>
                <a:gd name="T15" fmla="*/ 9 h 10"/>
                <a:gd name="T16" fmla="*/ 6 w 11"/>
                <a:gd name="T17" fmla="*/ 10 h 10"/>
                <a:gd name="T18" fmla="*/ 6 w 11"/>
                <a:gd name="T19" fmla="*/ 10 h 10"/>
                <a:gd name="T20" fmla="*/ 7 w 11"/>
                <a:gd name="T21" fmla="*/ 10 h 10"/>
                <a:gd name="T22" fmla="*/ 9 w 11"/>
                <a:gd name="T23" fmla="*/ 9 h 10"/>
                <a:gd name="T24" fmla="*/ 11 w 11"/>
                <a:gd name="T25" fmla="*/ 7 h 10"/>
                <a:gd name="T26" fmla="*/ 11 w 11"/>
                <a:gd name="T27" fmla="*/ 5 h 10"/>
                <a:gd name="T28" fmla="*/ 11 w 11"/>
                <a:gd name="T29" fmla="*/ 3 h 10"/>
                <a:gd name="T30" fmla="*/ 11 w 11"/>
                <a:gd name="T31" fmla="*/ 2 h 10"/>
                <a:gd name="T32" fmla="*/ 9 w 11"/>
                <a:gd name="T33" fmla="*/ 0 h 10"/>
                <a:gd name="T34" fmla="*/ 7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7" y="0"/>
                  </a:moveTo>
                  <a:lnTo>
                    <a:pt x="6" y="0"/>
                  </a:lnTo>
                  <a:lnTo>
                    <a:pt x="4" y="2"/>
                  </a:lnTo>
                  <a:lnTo>
                    <a:pt x="2" y="3"/>
                  </a:lnTo>
                  <a:lnTo>
                    <a:pt x="0" y="5"/>
                  </a:lnTo>
                  <a:lnTo>
                    <a:pt x="0" y="5"/>
                  </a:lnTo>
                  <a:lnTo>
                    <a:pt x="2" y="7"/>
                  </a:lnTo>
                  <a:lnTo>
                    <a:pt x="4" y="9"/>
                  </a:lnTo>
                  <a:lnTo>
                    <a:pt x="6" y="10"/>
                  </a:lnTo>
                  <a:lnTo>
                    <a:pt x="6" y="10"/>
                  </a:lnTo>
                  <a:lnTo>
                    <a:pt x="7" y="10"/>
                  </a:lnTo>
                  <a:lnTo>
                    <a:pt x="9" y="9"/>
                  </a:lnTo>
                  <a:lnTo>
                    <a:pt x="11" y="7"/>
                  </a:lnTo>
                  <a:lnTo>
                    <a:pt x="11" y="5"/>
                  </a:lnTo>
                  <a:lnTo>
                    <a:pt x="11" y="3"/>
                  </a:lnTo>
                  <a:lnTo>
                    <a:pt x="11" y="2"/>
                  </a:lnTo>
                  <a:lnTo>
                    <a:pt x="9"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1"/>
            <p:cNvSpPr>
              <a:spLocks/>
            </p:cNvSpPr>
            <p:nvPr/>
          </p:nvSpPr>
          <p:spPr bwMode="auto">
            <a:xfrm>
              <a:off x="1991" y="3790"/>
              <a:ext cx="11" cy="11"/>
            </a:xfrm>
            <a:custGeom>
              <a:avLst/>
              <a:gdLst>
                <a:gd name="T0" fmla="*/ 5 w 11"/>
                <a:gd name="T1" fmla="*/ 0 h 11"/>
                <a:gd name="T2" fmla="*/ 4 w 11"/>
                <a:gd name="T3" fmla="*/ 0 h 11"/>
                <a:gd name="T4" fmla="*/ 2 w 11"/>
                <a:gd name="T5" fmla="*/ 2 h 11"/>
                <a:gd name="T6" fmla="*/ 0 w 11"/>
                <a:gd name="T7" fmla="*/ 4 h 11"/>
                <a:gd name="T8" fmla="*/ 0 w 11"/>
                <a:gd name="T9" fmla="*/ 5 h 11"/>
                <a:gd name="T10" fmla="*/ 0 w 11"/>
                <a:gd name="T11" fmla="*/ 7 h 11"/>
                <a:gd name="T12" fmla="*/ 0 w 11"/>
                <a:gd name="T13" fmla="*/ 9 h 11"/>
                <a:gd name="T14" fmla="*/ 2 w 11"/>
                <a:gd name="T15" fmla="*/ 11 h 11"/>
                <a:gd name="T16" fmla="*/ 4 w 11"/>
                <a:gd name="T17" fmla="*/ 11 h 11"/>
                <a:gd name="T18" fmla="*/ 4 w 11"/>
                <a:gd name="T19" fmla="*/ 11 h 11"/>
                <a:gd name="T20" fmla="*/ 5 w 11"/>
                <a:gd name="T21" fmla="*/ 11 h 11"/>
                <a:gd name="T22" fmla="*/ 7 w 11"/>
                <a:gd name="T23" fmla="*/ 11 h 11"/>
                <a:gd name="T24" fmla="*/ 9 w 11"/>
                <a:gd name="T25" fmla="*/ 9 h 11"/>
                <a:gd name="T26" fmla="*/ 11 w 11"/>
                <a:gd name="T27" fmla="*/ 7 h 11"/>
                <a:gd name="T28" fmla="*/ 11 w 11"/>
                <a:gd name="T29" fmla="*/ 5 h 11"/>
                <a:gd name="T30" fmla="*/ 9 w 11"/>
                <a:gd name="T31" fmla="*/ 4 h 11"/>
                <a:gd name="T32" fmla="*/ 7 w 11"/>
                <a:gd name="T33" fmla="*/ 2 h 11"/>
                <a:gd name="T34" fmla="*/ 5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5" y="0"/>
                  </a:moveTo>
                  <a:lnTo>
                    <a:pt x="4" y="0"/>
                  </a:lnTo>
                  <a:lnTo>
                    <a:pt x="2" y="2"/>
                  </a:lnTo>
                  <a:lnTo>
                    <a:pt x="0" y="4"/>
                  </a:lnTo>
                  <a:lnTo>
                    <a:pt x="0" y="5"/>
                  </a:lnTo>
                  <a:lnTo>
                    <a:pt x="0" y="7"/>
                  </a:lnTo>
                  <a:lnTo>
                    <a:pt x="0" y="9"/>
                  </a:lnTo>
                  <a:lnTo>
                    <a:pt x="2" y="11"/>
                  </a:lnTo>
                  <a:lnTo>
                    <a:pt x="4" y="11"/>
                  </a:lnTo>
                  <a:lnTo>
                    <a:pt x="4" y="11"/>
                  </a:lnTo>
                  <a:lnTo>
                    <a:pt x="5" y="11"/>
                  </a:lnTo>
                  <a:lnTo>
                    <a:pt x="7" y="11"/>
                  </a:lnTo>
                  <a:lnTo>
                    <a:pt x="9" y="9"/>
                  </a:lnTo>
                  <a:lnTo>
                    <a:pt x="11" y="7"/>
                  </a:lnTo>
                  <a:lnTo>
                    <a:pt x="11" y="5"/>
                  </a:lnTo>
                  <a:lnTo>
                    <a:pt x="9" y="4"/>
                  </a:lnTo>
                  <a:lnTo>
                    <a:pt x="7"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2"/>
            <p:cNvSpPr>
              <a:spLocks/>
            </p:cNvSpPr>
            <p:nvPr/>
          </p:nvSpPr>
          <p:spPr bwMode="auto">
            <a:xfrm>
              <a:off x="2012" y="3789"/>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6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6"/>
                  </a:lnTo>
                  <a:lnTo>
                    <a:pt x="2" y="8"/>
                  </a:lnTo>
                  <a:lnTo>
                    <a:pt x="3" y="10"/>
                  </a:lnTo>
                  <a:lnTo>
                    <a:pt x="5" y="10"/>
                  </a:lnTo>
                  <a:lnTo>
                    <a:pt x="5" y="10"/>
                  </a:lnTo>
                  <a:lnTo>
                    <a:pt x="7" y="8"/>
                  </a:lnTo>
                  <a:lnTo>
                    <a:pt x="8" y="6"/>
                  </a:lnTo>
                  <a:lnTo>
                    <a:pt x="10" y="5"/>
                  </a:lnTo>
                  <a:lnTo>
                    <a:pt x="10" y="3"/>
                  </a:lnTo>
                  <a:lnTo>
                    <a:pt x="8" y="1"/>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53"/>
            <p:cNvSpPr>
              <a:spLocks/>
            </p:cNvSpPr>
            <p:nvPr/>
          </p:nvSpPr>
          <p:spPr bwMode="auto">
            <a:xfrm>
              <a:off x="2033" y="3783"/>
              <a:ext cx="10" cy="11"/>
            </a:xfrm>
            <a:custGeom>
              <a:avLst/>
              <a:gdLst>
                <a:gd name="T0" fmla="*/ 3 w 10"/>
                <a:gd name="T1" fmla="*/ 0 h 11"/>
                <a:gd name="T2" fmla="*/ 1 w 10"/>
                <a:gd name="T3" fmla="*/ 2 h 11"/>
                <a:gd name="T4" fmla="*/ 0 w 10"/>
                <a:gd name="T5" fmla="*/ 4 h 11"/>
                <a:gd name="T6" fmla="*/ 0 w 10"/>
                <a:gd name="T7" fmla="*/ 6 h 11"/>
                <a:gd name="T8" fmla="*/ 0 w 10"/>
                <a:gd name="T9" fmla="*/ 7 h 11"/>
                <a:gd name="T10" fmla="*/ 0 w 10"/>
                <a:gd name="T11" fmla="*/ 9 h 11"/>
                <a:gd name="T12" fmla="*/ 1 w 10"/>
                <a:gd name="T13" fmla="*/ 11 h 11"/>
                <a:gd name="T14" fmla="*/ 3 w 10"/>
                <a:gd name="T15" fmla="*/ 11 h 11"/>
                <a:gd name="T16" fmla="*/ 5 w 10"/>
                <a:gd name="T17" fmla="*/ 11 h 11"/>
                <a:gd name="T18" fmla="*/ 5 w 10"/>
                <a:gd name="T19" fmla="*/ 11 h 11"/>
                <a:gd name="T20" fmla="*/ 6 w 10"/>
                <a:gd name="T21" fmla="*/ 11 h 11"/>
                <a:gd name="T22" fmla="*/ 8 w 10"/>
                <a:gd name="T23" fmla="*/ 9 h 11"/>
                <a:gd name="T24" fmla="*/ 10 w 10"/>
                <a:gd name="T25" fmla="*/ 7 h 11"/>
                <a:gd name="T26" fmla="*/ 10 w 10"/>
                <a:gd name="T27" fmla="*/ 6 h 11"/>
                <a:gd name="T28" fmla="*/ 8 w 10"/>
                <a:gd name="T29" fmla="*/ 4 h 11"/>
                <a:gd name="T30" fmla="*/ 6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2"/>
                  </a:lnTo>
                  <a:lnTo>
                    <a:pt x="0" y="4"/>
                  </a:lnTo>
                  <a:lnTo>
                    <a:pt x="0" y="6"/>
                  </a:lnTo>
                  <a:lnTo>
                    <a:pt x="0" y="7"/>
                  </a:lnTo>
                  <a:lnTo>
                    <a:pt x="0" y="9"/>
                  </a:lnTo>
                  <a:lnTo>
                    <a:pt x="1" y="11"/>
                  </a:lnTo>
                  <a:lnTo>
                    <a:pt x="3" y="11"/>
                  </a:lnTo>
                  <a:lnTo>
                    <a:pt x="5" y="11"/>
                  </a:lnTo>
                  <a:lnTo>
                    <a:pt x="5" y="11"/>
                  </a:lnTo>
                  <a:lnTo>
                    <a:pt x="6" y="11"/>
                  </a:lnTo>
                  <a:lnTo>
                    <a:pt x="8" y="9"/>
                  </a:lnTo>
                  <a:lnTo>
                    <a:pt x="10" y="7"/>
                  </a:lnTo>
                  <a:lnTo>
                    <a:pt x="10" y="6"/>
                  </a:lnTo>
                  <a:lnTo>
                    <a:pt x="8" y="4"/>
                  </a:lnTo>
                  <a:lnTo>
                    <a:pt x="6"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54"/>
            <p:cNvSpPr>
              <a:spLocks/>
            </p:cNvSpPr>
            <p:nvPr/>
          </p:nvSpPr>
          <p:spPr bwMode="auto">
            <a:xfrm>
              <a:off x="2051" y="3778"/>
              <a:ext cx="11" cy="11"/>
            </a:xfrm>
            <a:custGeom>
              <a:avLst/>
              <a:gdLst>
                <a:gd name="T0" fmla="*/ 6 w 11"/>
                <a:gd name="T1" fmla="*/ 0 h 11"/>
                <a:gd name="T2" fmla="*/ 4 w 11"/>
                <a:gd name="T3" fmla="*/ 0 h 11"/>
                <a:gd name="T4" fmla="*/ 2 w 11"/>
                <a:gd name="T5" fmla="*/ 2 h 11"/>
                <a:gd name="T6" fmla="*/ 0 w 11"/>
                <a:gd name="T7" fmla="*/ 4 h 11"/>
                <a:gd name="T8" fmla="*/ 0 w 11"/>
                <a:gd name="T9" fmla="*/ 5 h 11"/>
                <a:gd name="T10" fmla="*/ 2 w 11"/>
                <a:gd name="T11" fmla="*/ 7 h 11"/>
                <a:gd name="T12" fmla="*/ 4 w 11"/>
                <a:gd name="T13" fmla="*/ 9 h 11"/>
                <a:gd name="T14" fmla="*/ 6 w 11"/>
                <a:gd name="T15" fmla="*/ 11 h 11"/>
                <a:gd name="T16" fmla="*/ 7 w 11"/>
                <a:gd name="T17" fmla="*/ 11 h 11"/>
                <a:gd name="T18" fmla="*/ 7 w 11"/>
                <a:gd name="T19" fmla="*/ 11 h 11"/>
                <a:gd name="T20" fmla="*/ 9 w 11"/>
                <a:gd name="T21" fmla="*/ 9 h 11"/>
                <a:gd name="T22" fmla="*/ 11 w 11"/>
                <a:gd name="T23" fmla="*/ 7 h 11"/>
                <a:gd name="T24" fmla="*/ 11 w 11"/>
                <a:gd name="T25" fmla="*/ 5 h 11"/>
                <a:gd name="T26" fmla="*/ 11 w 11"/>
                <a:gd name="T27" fmla="*/ 4 h 11"/>
                <a:gd name="T28" fmla="*/ 11 w 11"/>
                <a:gd name="T29" fmla="*/ 2 h 11"/>
                <a:gd name="T30" fmla="*/ 9 w 11"/>
                <a:gd name="T31" fmla="*/ 0 h 11"/>
                <a:gd name="T32" fmla="*/ 7 w 11"/>
                <a:gd name="T33" fmla="*/ 0 h 11"/>
                <a:gd name="T34" fmla="*/ 6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6" y="0"/>
                  </a:moveTo>
                  <a:lnTo>
                    <a:pt x="4" y="0"/>
                  </a:lnTo>
                  <a:lnTo>
                    <a:pt x="2" y="2"/>
                  </a:lnTo>
                  <a:lnTo>
                    <a:pt x="0" y="4"/>
                  </a:lnTo>
                  <a:lnTo>
                    <a:pt x="0" y="5"/>
                  </a:lnTo>
                  <a:lnTo>
                    <a:pt x="2" y="7"/>
                  </a:lnTo>
                  <a:lnTo>
                    <a:pt x="4" y="9"/>
                  </a:lnTo>
                  <a:lnTo>
                    <a:pt x="6" y="11"/>
                  </a:lnTo>
                  <a:lnTo>
                    <a:pt x="7" y="11"/>
                  </a:lnTo>
                  <a:lnTo>
                    <a:pt x="7" y="11"/>
                  </a:lnTo>
                  <a:lnTo>
                    <a:pt x="9" y="9"/>
                  </a:lnTo>
                  <a:lnTo>
                    <a:pt x="11" y="7"/>
                  </a:lnTo>
                  <a:lnTo>
                    <a:pt x="11" y="5"/>
                  </a:lnTo>
                  <a:lnTo>
                    <a:pt x="11" y="4"/>
                  </a:lnTo>
                  <a:lnTo>
                    <a:pt x="11" y="2"/>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55"/>
            <p:cNvSpPr>
              <a:spLocks/>
            </p:cNvSpPr>
            <p:nvPr/>
          </p:nvSpPr>
          <p:spPr bwMode="auto">
            <a:xfrm>
              <a:off x="2070" y="3770"/>
              <a:ext cx="11" cy="10"/>
            </a:xfrm>
            <a:custGeom>
              <a:avLst/>
              <a:gdLst>
                <a:gd name="T0" fmla="*/ 6 w 11"/>
                <a:gd name="T1" fmla="*/ 0 h 10"/>
                <a:gd name="T2" fmla="*/ 4 w 11"/>
                <a:gd name="T3" fmla="*/ 1 h 10"/>
                <a:gd name="T4" fmla="*/ 2 w 11"/>
                <a:gd name="T5" fmla="*/ 3 h 10"/>
                <a:gd name="T6" fmla="*/ 0 w 11"/>
                <a:gd name="T7" fmla="*/ 5 h 10"/>
                <a:gd name="T8" fmla="*/ 0 w 11"/>
                <a:gd name="T9" fmla="*/ 6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6 h 10"/>
                <a:gd name="T26" fmla="*/ 11 w 11"/>
                <a:gd name="T27" fmla="*/ 5 h 10"/>
                <a:gd name="T28" fmla="*/ 11 w 11"/>
                <a:gd name="T29" fmla="*/ 3 h 10"/>
                <a:gd name="T30" fmla="*/ 9 w 11"/>
                <a:gd name="T31" fmla="*/ 1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1"/>
                  </a:lnTo>
                  <a:lnTo>
                    <a:pt x="2" y="3"/>
                  </a:lnTo>
                  <a:lnTo>
                    <a:pt x="0" y="5"/>
                  </a:lnTo>
                  <a:lnTo>
                    <a:pt x="0" y="6"/>
                  </a:lnTo>
                  <a:lnTo>
                    <a:pt x="2" y="8"/>
                  </a:lnTo>
                  <a:lnTo>
                    <a:pt x="4" y="10"/>
                  </a:lnTo>
                  <a:lnTo>
                    <a:pt x="6" y="10"/>
                  </a:lnTo>
                  <a:lnTo>
                    <a:pt x="7" y="10"/>
                  </a:lnTo>
                  <a:lnTo>
                    <a:pt x="7" y="10"/>
                  </a:lnTo>
                  <a:lnTo>
                    <a:pt x="9" y="10"/>
                  </a:lnTo>
                  <a:lnTo>
                    <a:pt x="11" y="8"/>
                  </a:lnTo>
                  <a:lnTo>
                    <a:pt x="11" y="6"/>
                  </a:lnTo>
                  <a:lnTo>
                    <a:pt x="11" y="5"/>
                  </a:lnTo>
                  <a:lnTo>
                    <a:pt x="11" y="3"/>
                  </a:lnTo>
                  <a:lnTo>
                    <a:pt x="9" y="1"/>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56"/>
            <p:cNvSpPr>
              <a:spLocks/>
            </p:cNvSpPr>
            <p:nvPr/>
          </p:nvSpPr>
          <p:spPr bwMode="auto">
            <a:xfrm>
              <a:off x="2089" y="3761"/>
              <a:ext cx="11" cy="10"/>
            </a:xfrm>
            <a:custGeom>
              <a:avLst/>
              <a:gdLst>
                <a:gd name="T0" fmla="*/ 2 w 11"/>
                <a:gd name="T1" fmla="*/ 0 h 10"/>
                <a:gd name="T2" fmla="*/ 0 w 11"/>
                <a:gd name="T3" fmla="*/ 2 h 10"/>
                <a:gd name="T4" fmla="*/ 0 w 11"/>
                <a:gd name="T5" fmla="*/ 3 h 10"/>
                <a:gd name="T6" fmla="*/ 0 w 11"/>
                <a:gd name="T7" fmla="*/ 5 h 10"/>
                <a:gd name="T8" fmla="*/ 0 w 11"/>
                <a:gd name="T9" fmla="*/ 7 h 10"/>
                <a:gd name="T10" fmla="*/ 2 w 11"/>
                <a:gd name="T11" fmla="*/ 9 h 10"/>
                <a:gd name="T12" fmla="*/ 4 w 11"/>
                <a:gd name="T13" fmla="*/ 10 h 10"/>
                <a:gd name="T14" fmla="*/ 6 w 11"/>
                <a:gd name="T15" fmla="*/ 10 h 10"/>
                <a:gd name="T16" fmla="*/ 7 w 11"/>
                <a:gd name="T17" fmla="*/ 9 h 10"/>
                <a:gd name="T18" fmla="*/ 7 w 11"/>
                <a:gd name="T19" fmla="*/ 9 h 10"/>
                <a:gd name="T20" fmla="*/ 9 w 11"/>
                <a:gd name="T21" fmla="*/ 7 h 10"/>
                <a:gd name="T22" fmla="*/ 11 w 11"/>
                <a:gd name="T23" fmla="*/ 5 h 10"/>
                <a:gd name="T24" fmla="*/ 11 w 11"/>
                <a:gd name="T25" fmla="*/ 3 h 10"/>
                <a:gd name="T26" fmla="*/ 9 w 11"/>
                <a:gd name="T27" fmla="*/ 2 h 10"/>
                <a:gd name="T28" fmla="*/ 7 w 11"/>
                <a:gd name="T29" fmla="*/ 0 h 10"/>
                <a:gd name="T30" fmla="*/ 6 w 11"/>
                <a:gd name="T31" fmla="*/ 0 h 10"/>
                <a:gd name="T32" fmla="*/ 4 w 11"/>
                <a:gd name="T33" fmla="*/ 0 h 10"/>
                <a:gd name="T34" fmla="*/ 2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2" y="0"/>
                  </a:moveTo>
                  <a:lnTo>
                    <a:pt x="0" y="2"/>
                  </a:lnTo>
                  <a:lnTo>
                    <a:pt x="0" y="3"/>
                  </a:lnTo>
                  <a:lnTo>
                    <a:pt x="0" y="5"/>
                  </a:lnTo>
                  <a:lnTo>
                    <a:pt x="0" y="7"/>
                  </a:lnTo>
                  <a:lnTo>
                    <a:pt x="2" y="9"/>
                  </a:lnTo>
                  <a:lnTo>
                    <a:pt x="4" y="10"/>
                  </a:lnTo>
                  <a:lnTo>
                    <a:pt x="6" y="10"/>
                  </a:lnTo>
                  <a:lnTo>
                    <a:pt x="7" y="9"/>
                  </a:lnTo>
                  <a:lnTo>
                    <a:pt x="7" y="9"/>
                  </a:lnTo>
                  <a:lnTo>
                    <a:pt x="9" y="7"/>
                  </a:lnTo>
                  <a:lnTo>
                    <a:pt x="11" y="5"/>
                  </a:lnTo>
                  <a:lnTo>
                    <a:pt x="11" y="3"/>
                  </a:lnTo>
                  <a:lnTo>
                    <a:pt x="9" y="2"/>
                  </a:lnTo>
                  <a:lnTo>
                    <a:pt x="7" y="0"/>
                  </a:lnTo>
                  <a:lnTo>
                    <a:pt x="6" y="0"/>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57"/>
            <p:cNvSpPr>
              <a:spLocks/>
            </p:cNvSpPr>
            <p:nvPr/>
          </p:nvSpPr>
          <p:spPr bwMode="auto">
            <a:xfrm>
              <a:off x="2107" y="3749"/>
              <a:ext cx="10" cy="10"/>
            </a:xfrm>
            <a:custGeom>
              <a:avLst/>
              <a:gdLst>
                <a:gd name="T0" fmla="*/ 1 w 10"/>
                <a:gd name="T1" fmla="*/ 2 h 10"/>
                <a:gd name="T2" fmla="*/ 0 w 10"/>
                <a:gd name="T3" fmla="*/ 3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6 w 10"/>
                <a:gd name="T17" fmla="*/ 10 h 10"/>
                <a:gd name="T18" fmla="*/ 6 w 10"/>
                <a:gd name="T19" fmla="*/ 10 h 10"/>
                <a:gd name="T20" fmla="*/ 8 w 10"/>
                <a:gd name="T21" fmla="*/ 9 h 10"/>
                <a:gd name="T22" fmla="*/ 10 w 10"/>
                <a:gd name="T23" fmla="*/ 7 h 10"/>
                <a:gd name="T24" fmla="*/ 10 w 10"/>
                <a:gd name="T25" fmla="*/ 5 h 10"/>
                <a:gd name="T26" fmla="*/ 8 w 10"/>
                <a:gd name="T27" fmla="*/ 3 h 10"/>
                <a:gd name="T28" fmla="*/ 6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3"/>
                  </a:lnTo>
                  <a:lnTo>
                    <a:pt x="0" y="5"/>
                  </a:lnTo>
                  <a:lnTo>
                    <a:pt x="0" y="7"/>
                  </a:lnTo>
                  <a:lnTo>
                    <a:pt x="0" y="9"/>
                  </a:lnTo>
                  <a:lnTo>
                    <a:pt x="1" y="10"/>
                  </a:lnTo>
                  <a:lnTo>
                    <a:pt x="3" y="10"/>
                  </a:lnTo>
                  <a:lnTo>
                    <a:pt x="5" y="10"/>
                  </a:lnTo>
                  <a:lnTo>
                    <a:pt x="6" y="10"/>
                  </a:lnTo>
                  <a:lnTo>
                    <a:pt x="6" y="10"/>
                  </a:lnTo>
                  <a:lnTo>
                    <a:pt x="8" y="9"/>
                  </a:lnTo>
                  <a:lnTo>
                    <a:pt x="10" y="7"/>
                  </a:lnTo>
                  <a:lnTo>
                    <a:pt x="10" y="5"/>
                  </a:lnTo>
                  <a:lnTo>
                    <a:pt x="8" y="3"/>
                  </a:lnTo>
                  <a:lnTo>
                    <a:pt x="6" y="2"/>
                  </a:lnTo>
                  <a:lnTo>
                    <a:pt x="5" y="0"/>
                  </a:lnTo>
                  <a:lnTo>
                    <a:pt x="3" y="0"/>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58"/>
            <p:cNvSpPr>
              <a:spLocks/>
            </p:cNvSpPr>
            <p:nvPr/>
          </p:nvSpPr>
          <p:spPr bwMode="auto">
            <a:xfrm>
              <a:off x="2122" y="3735"/>
              <a:ext cx="10" cy="10"/>
            </a:xfrm>
            <a:custGeom>
              <a:avLst/>
              <a:gdLst>
                <a:gd name="T0" fmla="*/ 2 w 10"/>
                <a:gd name="T1" fmla="*/ 2 h 10"/>
                <a:gd name="T2" fmla="*/ 0 w 10"/>
                <a:gd name="T3" fmla="*/ 4 h 10"/>
                <a:gd name="T4" fmla="*/ 0 w 10"/>
                <a:gd name="T5" fmla="*/ 5 h 10"/>
                <a:gd name="T6" fmla="*/ 0 w 10"/>
                <a:gd name="T7" fmla="*/ 7 h 10"/>
                <a:gd name="T8" fmla="*/ 0 w 10"/>
                <a:gd name="T9" fmla="*/ 9 h 10"/>
                <a:gd name="T10" fmla="*/ 2 w 10"/>
                <a:gd name="T11" fmla="*/ 10 h 10"/>
                <a:gd name="T12" fmla="*/ 4 w 10"/>
                <a:gd name="T13" fmla="*/ 10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9 w 10"/>
                <a:gd name="T27" fmla="*/ 4 h 10"/>
                <a:gd name="T28" fmla="*/ 7 w 10"/>
                <a:gd name="T29" fmla="*/ 2 h 10"/>
                <a:gd name="T30" fmla="*/ 5 w 10"/>
                <a:gd name="T31" fmla="*/ 0 h 10"/>
                <a:gd name="T32" fmla="*/ 4 w 10"/>
                <a:gd name="T33" fmla="*/ 0 h 10"/>
                <a:gd name="T34" fmla="*/ 2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2" y="2"/>
                  </a:moveTo>
                  <a:lnTo>
                    <a:pt x="0" y="4"/>
                  </a:lnTo>
                  <a:lnTo>
                    <a:pt x="0" y="5"/>
                  </a:lnTo>
                  <a:lnTo>
                    <a:pt x="0" y="7"/>
                  </a:lnTo>
                  <a:lnTo>
                    <a:pt x="0" y="9"/>
                  </a:lnTo>
                  <a:lnTo>
                    <a:pt x="2" y="10"/>
                  </a:lnTo>
                  <a:lnTo>
                    <a:pt x="4" y="10"/>
                  </a:lnTo>
                  <a:lnTo>
                    <a:pt x="5" y="10"/>
                  </a:lnTo>
                  <a:lnTo>
                    <a:pt x="7" y="10"/>
                  </a:lnTo>
                  <a:lnTo>
                    <a:pt x="7" y="10"/>
                  </a:lnTo>
                  <a:lnTo>
                    <a:pt x="9" y="9"/>
                  </a:lnTo>
                  <a:lnTo>
                    <a:pt x="10" y="7"/>
                  </a:lnTo>
                  <a:lnTo>
                    <a:pt x="10" y="5"/>
                  </a:lnTo>
                  <a:lnTo>
                    <a:pt x="9" y="4"/>
                  </a:lnTo>
                  <a:lnTo>
                    <a:pt x="7" y="2"/>
                  </a:lnTo>
                  <a:lnTo>
                    <a:pt x="5" y="0"/>
                  </a:lnTo>
                  <a:lnTo>
                    <a:pt x="4"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59"/>
            <p:cNvSpPr>
              <a:spLocks/>
            </p:cNvSpPr>
            <p:nvPr/>
          </p:nvSpPr>
          <p:spPr bwMode="auto">
            <a:xfrm>
              <a:off x="2136" y="3720"/>
              <a:ext cx="10" cy="10"/>
            </a:xfrm>
            <a:custGeom>
              <a:avLst/>
              <a:gdLst>
                <a:gd name="T0" fmla="*/ 0 w 10"/>
                <a:gd name="T1" fmla="*/ 3 h 10"/>
                <a:gd name="T2" fmla="*/ 0 w 10"/>
                <a:gd name="T3" fmla="*/ 5 h 10"/>
                <a:gd name="T4" fmla="*/ 0 w 10"/>
                <a:gd name="T5" fmla="*/ 6 h 10"/>
                <a:gd name="T6" fmla="*/ 0 w 10"/>
                <a:gd name="T7" fmla="*/ 8 h 10"/>
                <a:gd name="T8" fmla="*/ 2 w 10"/>
                <a:gd name="T9" fmla="*/ 10 h 10"/>
                <a:gd name="T10" fmla="*/ 3 w 10"/>
                <a:gd name="T11" fmla="*/ 10 h 10"/>
                <a:gd name="T12" fmla="*/ 5 w 10"/>
                <a:gd name="T13" fmla="*/ 10 h 10"/>
                <a:gd name="T14" fmla="*/ 7 w 10"/>
                <a:gd name="T15" fmla="*/ 10 h 10"/>
                <a:gd name="T16" fmla="*/ 8 w 10"/>
                <a:gd name="T17" fmla="*/ 8 h 10"/>
                <a:gd name="T18" fmla="*/ 8 w 10"/>
                <a:gd name="T19" fmla="*/ 8 h 10"/>
                <a:gd name="T20" fmla="*/ 10 w 10"/>
                <a:gd name="T21" fmla="*/ 6 h 10"/>
                <a:gd name="T22" fmla="*/ 10 w 10"/>
                <a:gd name="T23" fmla="*/ 5 h 10"/>
                <a:gd name="T24" fmla="*/ 8 w 10"/>
                <a:gd name="T25" fmla="*/ 3 h 10"/>
                <a:gd name="T26" fmla="*/ 7 w 10"/>
                <a:gd name="T27" fmla="*/ 1 h 10"/>
                <a:gd name="T28" fmla="*/ 5 w 10"/>
                <a:gd name="T29" fmla="*/ 0 h 10"/>
                <a:gd name="T30" fmla="*/ 3 w 10"/>
                <a:gd name="T31" fmla="*/ 0 h 10"/>
                <a:gd name="T32" fmla="*/ 2 w 10"/>
                <a:gd name="T33" fmla="*/ 1 h 10"/>
                <a:gd name="T34" fmla="*/ 0 w 10"/>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3"/>
                  </a:moveTo>
                  <a:lnTo>
                    <a:pt x="0" y="5"/>
                  </a:lnTo>
                  <a:lnTo>
                    <a:pt x="0" y="6"/>
                  </a:lnTo>
                  <a:lnTo>
                    <a:pt x="0" y="8"/>
                  </a:lnTo>
                  <a:lnTo>
                    <a:pt x="2" y="10"/>
                  </a:lnTo>
                  <a:lnTo>
                    <a:pt x="3" y="10"/>
                  </a:lnTo>
                  <a:lnTo>
                    <a:pt x="5" y="10"/>
                  </a:lnTo>
                  <a:lnTo>
                    <a:pt x="7" y="10"/>
                  </a:lnTo>
                  <a:lnTo>
                    <a:pt x="8" y="8"/>
                  </a:lnTo>
                  <a:lnTo>
                    <a:pt x="8" y="8"/>
                  </a:lnTo>
                  <a:lnTo>
                    <a:pt x="10" y="6"/>
                  </a:lnTo>
                  <a:lnTo>
                    <a:pt x="10" y="5"/>
                  </a:lnTo>
                  <a:lnTo>
                    <a:pt x="8" y="3"/>
                  </a:lnTo>
                  <a:lnTo>
                    <a:pt x="7" y="1"/>
                  </a:lnTo>
                  <a:lnTo>
                    <a:pt x="5" y="0"/>
                  </a:lnTo>
                  <a:lnTo>
                    <a:pt x="3" y="0"/>
                  </a:lnTo>
                  <a:lnTo>
                    <a:pt x="2" y="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60"/>
            <p:cNvSpPr>
              <a:spLocks/>
            </p:cNvSpPr>
            <p:nvPr/>
          </p:nvSpPr>
          <p:spPr bwMode="auto">
            <a:xfrm>
              <a:off x="2148" y="3704"/>
              <a:ext cx="10" cy="10"/>
            </a:xfrm>
            <a:custGeom>
              <a:avLst/>
              <a:gdLst>
                <a:gd name="T0" fmla="*/ 0 w 10"/>
                <a:gd name="T1" fmla="*/ 2 h 10"/>
                <a:gd name="T2" fmla="*/ 0 w 10"/>
                <a:gd name="T3" fmla="*/ 3 h 10"/>
                <a:gd name="T4" fmla="*/ 0 w 10"/>
                <a:gd name="T5" fmla="*/ 5 h 10"/>
                <a:gd name="T6" fmla="*/ 0 w 10"/>
                <a:gd name="T7" fmla="*/ 7 h 10"/>
                <a:gd name="T8" fmla="*/ 2 w 10"/>
                <a:gd name="T9" fmla="*/ 9 h 10"/>
                <a:gd name="T10" fmla="*/ 3 w 10"/>
                <a:gd name="T11" fmla="*/ 10 h 10"/>
                <a:gd name="T12" fmla="*/ 5 w 10"/>
                <a:gd name="T13" fmla="*/ 10 h 10"/>
                <a:gd name="T14" fmla="*/ 7 w 10"/>
                <a:gd name="T15" fmla="*/ 9 h 10"/>
                <a:gd name="T16" fmla="*/ 9 w 10"/>
                <a:gd name="T17" fmla="*/ 7 h 10"/>
                <a:gd name="T18" fmla="*/ 9 w 10"/>
                <a:gd name="T19" fmla="*/ 7 h 10"/>
                <a:gd name="T20" fmla="*/ 10 w 10"/>
                <a:gd name="T21" fmla="*/ 5 h 10"/>
                <a:gd name="T22" fmla="*/ 10 w 10"/>
                <a:gd name="T23" fmla="*/ 3 h 10"/>
                <a:gd name="T24" fmla="*/ 9 w 10"/>
                <a:gd name="T25" fmla="*/ 2 h 10"/>
                <a:gd name="T26" fmla="*/ 7 w 10"/>
                <a:gd name="T27" fmla="*/ 0 h 10"/>
                <a:gd name="T28" fmla="*/ 5 w 10"/>
                <a:gd name="T29" fmla="*/ 0 h 10"/>
                <a:gd name="T30" fmla="*/ 3 w 10"/>
                <a:gd name="T31" fmla="*/ 0 h 10"/>
                <a:gd name="T32" fmla="*/ 2 w 10"/>
                <a:gd name="T33" fmla="*/ 0 h 10"/>
                <a:gd name="T34" fmla="*/ 0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2"/>
                  </a:moveTo>
                  <a:lnTo>
                    <a:pt x="0" y="3"/>
                  </a:lnTo>
                  <a:lnTo>
                    <a:pt x="0" y="5"/>
                  </a:lnTo>
                  <a:lnTo>
                    <a:pt x="0" y="7"/>
                  </a:lnTo>
                  <a:lnTo>
                    <a:pt x="2" y="9"/>
                  </a:lnTo>
                  <a:lnTo>
                    <a:pt x="3" y="10"/>
                  </a:lnTo>
                  <a:lnTo>
                    <a:pt x="5" y="10"/>
                  </a:lnTo>
                  <a:lnTo>
                    <a:pt x="7" y="9"/>
                  </a:lnTo>
                  <a:lnTo>
                    <a:pt x="9" y="7"/>
                  </a:lnTo>
                  <a:lnTo>
                    <a:pt x="9" y="7"/>
                  </a:lnTo>
                  <a:lnTo>
                    <a:pt x="10" y="5"/>
                  </a:lnTo>
                  <a:lnTo>
                    <a:pt x="10" y="3"/>
                  </a:lnTo>
                  <a:lnTo>
                    <a:pt x="9" y="2"/>
                  </a:lnTo>
                  <a:lnTo>
                    <a:pt x="7" y="0"/>
                  </a:lnTo>
                  <a:lnTo>
                    <a:pt x="5" y="0"/>
                  </a:lnTo>
                  <a:lnTo>
                    <a:pt x="3" y="0"/>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61"/>
            <p:cNvSpPr>
              <a:spLocks/>
            </p:cNvSpPr>
            <p:nvPr/>
          </p:nvSpPr>
          <p:spPr bwMode="auto">
            <a:xfrm>
              <a:off x="2157" y="3685"/>
              <a:ext cx="10" cy="10"/>
            </a:xfrm>
            <a:custGeom>
              <a:avLst/>
              <a:gdLst>
                <a:gd name="T0" fmla="*/ 0 w 10"/>
                <a:gd name="T1" fmla="*/ 4 h 10"/>
                <a:gd name="T2" fmla="*/ 0 w 10"/>
                <a:gd name="T3" fmla="*/ 5 h 10"/>
                <a:gd name="T4" fmla="*/ 1 w 10"/>
                <a:gd name="T5" fmla="*/ 7 h 10"/>
                <a:gd name="T6" fmla="*/ 3 w 10"/>
                <a:gd name="T7" fmla="*/ 9 h 10"/>
                <a:gd name="T8" fmla="*/ 5 w 10"/>
                <a:gd name="T9" fmla="*/ 10 h 10"/>
                <a:gd name="T10" fmla="*/ 6 w 10"/>
                <a:gd name="T11" fmla="*/ 10 h 10"/>
                <a:gd name="T12" fmla="*/ 8 w 10"/>
                <a:gd name="T13" fmla="*/ 9 h 10"/>
                <a:gd name="T14" fmla="*/ 10 w 10"/>
                <a:gd name="T15" fmla="*/ 7 h 10"/>
                <a:gd name="T16" fmla="*/ 10 w 10"/>
                <a:gd name="T17" fmla="*/ 5 h 10"/>
                <a:gd name="T18" fmla="*/ 10 w 10"/>
                <a:gd name="T19" fmla="*/ 5 h 10"/>
                <a:gd name="T20" fmla="*/ 10 w 10"/>
                <a:gd name="T21" fmla="*/ 4 h 10"/>
                <a:gd name="T22" fmla="*/ 10 w 10"/>
                <a:gd name="T23" fmla="*/ 2 h 10"/>
                <a:gd name="T24" fmla="*/ 8 w 10"/>
                <a:gd name="T25" fmla="*/ 0 h 10"/>
                <a:gd name="T26" fmla="*/ 6 w 10"/>
                <a:gd name="T27" fmla="*/ 0 h 10"/>
                <a:gd name="T28" fmla="*/ 5 w 10"/>
                <a:gd name="T29" fmla="*/ 0 h 10"/>
                <a:gd name="T30" fmla="*/ 3 w 10"/>
                <a:gd name="T31" fmla="*/ 0 h 10"/>
                <a:gd name="T32" fmla="*/ 1 w 10"/>
                <a:gd name="T33" fmla="*/ 2 h 10"/>
                <a:gd name="T34" fmla="*/ 0 w 10"/>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0" y="4"/>
                  </a:moveTo>
                  <a:lnTo>
                    <a:pt x="0" y="5"/>
                  </a:lnTo>
                  <a:lnTo>
                    <a:pt x="1" y="7"/>
                  </a:lnTo>
                  <a:lnTo>
                    <a:pt x="3" y="9"/>
                  </a:lnTo>
                  <a:lnTo>
                    <a:pt x="5" y="10"/>
                  </a:lnTo>
                  <a:lnTo>
                    <a:pt x="6" y="10"/>
                  </a:lnTo>
                  <a:lnTo>
                    <a:pt x="8" y="9"/>
                  </a:lnTo>
                  <a:lnTo>
                    <a:pt x="10" y="7"/>
                  </a:lnTo>
                  <a:lnTo>
                    <a:pt x="10" y="5"/>
                  </a:lnTo>
                  <a:lnTo>
                    <a:pt x="10" y="5"/>
                  </a:lnTo>
                  <a:lnTo>
                    <a:pt x="10" y="4"/>
                  </a:lnTo>
                  <a:lnTo>
                    <a:pt x="10" y="2"/>
                  </a:lnTo>
                  <a:lnTo>
                    <a:pt x="8" y="0"/>
                  </a:lnTo>
                  <a:lnTo>
                    <a:pt x="6" y="0"/>
                  </a:lnTo>
                  <a:lnTo>
                    <a:pt x="5" y="0"/>
                  </a:lnTo>
                  <a:lnTo>
                    <a:pt x="3" y="0"/>
                  </a:lnTo>
                  <a:lnTo>
                    <a:pt x="1"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62"/>
            <p:cNvSpPr>
              <a:spLocks/>
            </p:cNvSpPr>
            <p:nvPr/>
          </p:nvSpPr>
          <p:spPr bwMode="auto">
            <a:xfrm>
              <a:off x="2163" y="3664"/>
              <a:ext cx="11" cy="11"/>
            </a:xfrm>
            <a:custGeom>
              <a:avLst/>
              <a:gdLst>
                <a:gd name="T0" fmla="*/ 0 w 11"/>
                <a:gd name="T1" fmla="*/ 6 h 11"/>
                <a:gd name="T2" fmla="*/ 0 w 11"/>
                <a:gd name="T3" fmla="*/ 7 h 11"/>
                <a:gd name="T4" fmla="*/ 0 w 11"/>
                <a:gd name="T5" fmla="*/ 9 h 11"/>
                <a:gd name="T6" fmla="*/ 2 w 11"/>
                <a:gd name="T7" fmla="*/ 11 h 11"/>
                <a:gd name="T8" fmla="*/ 4 w 11"/>
                <a:gd name="T9" fmla="*/ 11 h 11"/>
                <a:gd name="T10" fmla="*/ 6 w 11"/>
                <a:gd name="T11" fmla="*/ 11 h 11"/>
                <a:gd name="T12" fmla="*/ 7 w 11"/>
                <a:gd name="T13" fmla="*/ 11 h 11"/>
                <a:gd name="T14" fmla="*/ 9 w 11"/>
                <a:gd name="T15" fmla="*/ 9 h 11"/>
                <a:gd name="T16" fmla="*/ 11 w 11"/>
                <a:gd name="T17" fmla="*/ 7 h 11"/>
                <a:gd name="T18" fmla="*/ 11 w 11"/>
                <a:gd name="T19" fmla="*/ 7 h 11"/>
                <a:gd name="T20" fmla="*/ 11 w 11"/>
                <a:gd name="T21" fmla="*/ 6 h 11"/>
                <a:gd name="T22" fmla="*/ 9 w 11"/>
                <a:gd name="T23" fmla="*/ 4 h 11"/>
                <a:gd name="T24" fmla="*/ 7 w 11"/>
                <a:gd name="T25" fmla="*/ 2 h 11"/>
                <a:gd name="T26" fmla="*/ 6 w 11"/>
                <a:gd name="T27" fmla="*/ 0 h 11"/>
                <a:gd name="T28" fmla="*/ 4 w 11"/>
                <a:gd name="T29" fmla="*/ 0 h 11"/>
                <a:gd name="T30" fmla="*/ 2 w 11"/>
                <a:gd name="T31" fmla="*/ 2 h 11"/>
                <a:gd name="T32" fmla="*/ 0 w 11"/>
                <a:gd name="T33" fmla="*/ 4 h 11"/>
                <a:gd name="T34" fmla="*/ 0 w 11"/>
                <a:gd name="T3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0" y="6"/>
                  </a:moveTo>
                  <a:lnTo>
                    <a:pt x="0" y="7"/>
                  </a:lnTo>
                  <a:lnTo>
                    <a:pt x="0" y="9"/>
                  </a:lnTo>
                  <a:lnTo>
                    <a:pt x="2" y="11"/>
                  </a:lnTo>
                  <a:lnTo>
                    <a:pt x="4" y="11"/>
                  </a:lnTo>
                  <a:lnTo>
                    <a:pt x="6" y="11"/>
                  </a:lnTo>
                  <a:lnTo>
                    <a:pt x="7" y="11"/>
                  </a:lnTo>
                  <a:lnTo>
                    <a:pt x="9" y="9"/>
                  </a:lnTo>
                  <a:lnTo>
                    <a:pt x="11" y="7"/>
                  </a:lnTo>
                  <a:lnTo>
                    <a:pt x="11" y="7"/>
                  </a:lnTo>
                  <a:lnTo>
                    <a:pt x="11" y="6"/>
                  </a:lnTo>
                  <a:lnTo>
                    <a:pt x="9" y="4"/>
                  </a:lnTo>
                  <a:lnTo>
                    <a:pt x="7" y="2"/>
                  </a:lnTo>
                  <a:lnTo>
                    <a:pt x="6" y="0"/>
                  </a:lnTo>
                  <a:lnTo>
                    <a:pt x="4" y="0"/>
                  </a:lnTo>
                  <a:lnTo>
                    <a:pt x="2" y="2"/>
                  </a:lnTo>
                  <a:lnTo>
                    <a:pt x="0" y="4"/>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63"/>
            <p:cNvSpPr>
              <a:spLocks/>
            </p:cNvSpPr>
            <p:nvPr/>
          </p:nvSpPr>
          <p:spPr bwMode="auto">
            <a:xfrm>
              <a:off x="2165" y="3645"/>
              <a:ext cx="10" cy="11"/>
            </a:xfrm>
            <a:custGeom>
              <a:avLst/>
              <a:gdLst>
                <a:gd name="T0" fmla="*/ 0 w 10"/>
                <a:gd name="T1" fmla="*/ 6 h 11"/>
                <a:gd name="T2" fmla="*/ 0 w 10"/>
                <a:gd name="T3" fmla="*/ 7 h 11"/>
                <a:gd name="T4" fmla="*/ 2 w 10"/>
                <a:gd name="T5" fmla="*/ 9 h 11"/>
                <a:gd name="T6" fmla="*/ 4 w 10"/>
                <a:gd name="T7" fmla="*/ 11 h 11"/>
                <a:gd name="T8" fmla="*/ 5 w 10"/>
                <a:gd name="T9" fmla="*/ 11 h 11"/>
                <a:gd name="T10" fmla="*/ 7 w 10"/>
                <a:gd name="T11" fmla="*/ 9 h 11"/>
                <a:gd name="T12" fmla="*/ 9 w 10"/>
                <a:gd name="T13" fmla="*/ 7 h 11"/>
                <a:gd name="T14" fmla="*/ 10 w 10"/>
                <a:gd name="T15" fmla="*/ 6 h 11"/>
                <a:gd name="T16" fmla="*/ 10 w 10"/>
                <a:gd name="T17" fmla="*/ 4 h 11"/>
                <a:gd name="T18" fmla="*/ 10 w 10"/>
                <a:gd name="T19" fmla="*/ 4 h 11"/>
                <a:gd name="T20" fmla="*/ 9 w 10"/>
                <a:gd name="T21" fmla="*/ 2 h 11"/>
                <a:gd name="T22" fmla="*/ 7 w 10"/>
                <a:gd name="T23" fmla="*/ 0 h 11"/>
                <a:gd name="T24" fmla="*/ 5 w 10"/>
                <a:gd name="T25" fmla="*/ 0 h 11"/>
                <a:gd name="T26" fmla="*/ 4 w 10"/>
                <a:gd name="T27" fmla="*/ 0 h 11"/>
                <a:gd name="T28" fmla="*/ 2 w 10"/>
                <a:gd name="T29" fmla="*/ 0 h 11"/>
                <a:gd name="T30" fmla="*/ 0 w 10"/>
                <a:gd name="T31" fmla="*/ 2 h 11"/>
                <a:gd name="T32" fmla="*/ 0 w 10"/>
                <a:gd name="T33" fmla="*/ 4 h 11"/>
                <a:gd name="T34" fmla="*/ 0 w 10"/>
                <a:gd name="T3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0" y="6"/>
                  </a:moveTo>
                  <a:lnTo>
                    <a:pt x="0" y="7"/>
                  </a:lnTo>
                  <a:lnTo>
                    <a:pt x="2" y="9"/>
                  </a:lnTo>
                  <a:lnTo>
                    <a:pt x="4" y="11"/>
                  </a:lnTo>
                  <a:lnTo>
                    <a:pt x="5" y="11"/>
                  </a:lnTo>
                  <a:lnTo>
                    <a:pt x="7" y="9"/>
                  </a:lnTo>
                  <a:lnTo>
                    <a:pt x="9" y="7"/>
                  </a:lnTo>
                  <a:lnTo>
                    <a:pt x="10" y="6"/>
                  </a:lnTo>
                  <a:lnTo>
                    <a:pt x="10" y="4"/>
                  </a:lnTo>
                  <a:lnTo>
                    <a:pt x="10" y="4"/>
                  </a:lnTo>
                  <a:lnTo>
                    <a:pt x="9" y="2"/>
                  </a:lnTo>
                  <a:lnTo>
                    <a:pt x="7" y="0"/>
                  </a:lnTo>
                  <a:lnTo>
                    <a:pt x="5" y="0"/>
                  </a:lnTo>
                  <a:lnTo>
                    <a:pt x="4" y="0"/>
                  </a:lnTo>
                  <a:lnTo>
                    <a:pt x="2" y="0"/>
                  </a:lnTo>
                  <a:lnTo>
                    <a:pt x="0" y="2"/>
                  </a:lnTo>
                  <a:lnTo>
                    <a:pt x="0" y="4"/>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64"/>
            <p:cNvSpPr>
              <a:spLocks/>
            </p:cNvSpPr>
            <p:nvPr/>
          </p:nvSpPr>
          <p:spPr bwMode="auto">
            <a:xfrm>
              <a:off x="1970" y="3864"/>
              <a:ext cx="11" cy="11"/>
            </a:xfrm>
            <a:custGeom>
              <a:avLst/>
              <a:gdLst>
                <a:gd name="T0" fmla="*/ 7 w 11"/>
                <a:gd name="T1" fmla="*/ 0 h 11"/>
                <a:gd name="T2" fmla="*/ 6 w 11"/>
                <a:gd name="T3" fmla="*/ 0 h 11"/>
                <a:gd name="T4" fmla="*/ 4 w 11"/>
                <a:gd name="T5" fmla="*/ 2 h 11"/>
                <a:gd name="T6" fmla="*/ 2 w 11"/>
                <a:gd name="T7" fmla="*/ 4 h 11"/>
                <a:gd name="T8" fmla="*/ 0 w 11"/>
                <a:gd name="T9" fmla="*/ 6 h 11"/>
                <a:gd name="T10" fmla="*/ 0 w 11"/>
                <a:gd name="T11" fmla="*/ 6 h 11"/>
                <a:gd name="T12" fmla="*/ 2 w 11"/>
                <a:gd name="T13" fmla="*/ 7 h 11"/>
                <a:gd name="T14" fmla="*/ 4 w 11"/>
                <a:gd name="T15" fmla="*/ 9 h 11"/>
                <a:gd name="T16" fmla="*/ 6 w 11"/>
                <a:gd name="T17" fmla="*/ 11 h 11"/>
                <a:gd name="T18" fmla="*/ 6 w 11"/>
                <a:gd name="T19" fmla="*/ 11 h 11"/>
                <a:gd name="T20" fmla="*/ 6 w 11"/>
                <a:gd name="T21" fmla="*/ 11 h 11"/>
                <a:gd name="T22" fmla="*/ 7 w 11"/>
                <a:gd name="T23" fmla="*/ 9 h 11"/>
                <a:gd name="T24" fmla="*/ 9 w 11"/>
                <a:gd name="T25" fmla="*/ 7 h 11"/>
                <a:gd name="T26" fmla="*/ 11 w 11"/>
                <a:gd name="T27" fmla="*/ 6 h 11"/>
                <a:gd name="T28" fmla="*/ 11 w 11"/>
                <a:gd name="T29" fmla="*/ 6 h 11"/>
                <a:gd name="T30" fmla="*/ 9 w 11"/>
                <a:gd name="T31" fmla="*/ 4 h 11"/>
                <a:gd name="T32" fmla="*/ 7 w 11"/>
                <a:gd name="T33" fmla="*/ 2 h 11"/>
                <a:gd name="T34" fmla="*/ 7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7" y="0"/>
                  </a:moveTo>
                  <a:lnTo>
                    <a:pt x="6" y="0"/>
                  </a:lnTo>
                  <a:lnTo>
                    <a:pt x="4" y="2"/>
                  </a:lnTo>
                  <a:lnTo>
                    <a:pt x="2" y="4"/>
                  </a:lnTo>
                  <a:lnTo>
                    <a:pt x="0" y="6"/>
                  </a:lnTo>
                  <a:lnTo>
                    <a:pt x="0" y="6"/>
                  </a:lnTo>
                  <a:lnTo>
                    <a:pt x="2" y="7"/>
                  </a:lnTo>
                  <a:lnTo>
                    <a:pt x="4" y="9"/>
                  </a:lnTo>
                  <a:lnTo>
                    <a:pt x="6" y="11"/>
                  </a:lnTo>
                  <a:lnTo>
                    <a:pt x="6" y="11"/>
                  </a:lnTo>
                  <a:lnTo>
                    <a:pt x="6" y="11"/>
                  </a:lnTo>
                  <a:lnTo>
                    <a:pt x="7" y="9"/>
                  </a:lnTo>
                  <a:lnTo>
                    <a:pt x="9" y="7"/>
                  </a:lnTo>
                  <a:lnTo>
                    <a:pt x="11" y="6"/>
                  </a:lnTo>
                  <a:lnTo>
                    <a:pt x="11" y="6"/>
                  </a:lnTo>
                  <a:lnTo>
                    <a:pt x="9" y="4"/>
                  </a:lnTo>
                  <a:lnTo>
                    <a:pt x="7"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65"/>
            <p:cNvSpPr>
              <a:spLocks/>
            </p:cNvSpPr>
            <p:nvPr/>
          </p:nvSpPr>
          <p:spPr bwMode="auto">
            <a:xfrm>
              <a:off x="1976" y="3832"/>
              <a:ext cx="72" cy="74"/>
            </a:xfrm>
            <a:custGeom>
              <a:avLst/>
              <a:gdLst>
                <a:gd name="T0" fmla="*/ 72 w 72"/>
                <a:gd name="T1" fmla="*/ 0 h 74"/>
                <a:gd name="T2" fmla="*/ 0 w 72"/>
                <a:gd name="T3" fmla="*/ 38 h 74"/>
                <a:gd name="T4" fmla="*/ 72 w 72"/>
                <a:gd name="T5" fmla="*/ 74 h 74"/>
                <a:gd name="T6" fmla="*/ 72 w 72"/>
                <a:gd name="T7" fmla="*/ 0 h 74"/>
              </a:gdLst>
              <a:ahLst/>
              <a:cxnLst>
                <a:cxn ang="0">
                  <a:pos x="T0" y="T1"/>
                </a:cxn>
                <a:cxn ang="0">
                  <a:pos x="T2" y="T3"/>
                </a:cxn>
                <a:cxn ang="0">
                  <a:pos x="T4" y="T5"/>
                </a:cxn>
                <a:cxn ang="0">
                  <a:pos x="T6" y="T7"/>
                </a:cxn>
              </a:cxnLst>
              <a:rect l="0" t="0" r="r" b="b"/>
              <a:pathLst>
                <a:path w="72" h="74">
                  <a:moveTo>
                    <a:pt x="72" y="0"/>
                  </a:moveTo>
                  <a:lnTo>
                    <a:pt x="0" y="38"/>
                  </a:lnTo>
                  <a:lnTo>
                    <a:pt x="72" y="74"/>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66"/>
            <p:cNvSpPr>
              <a:spLocks/>
            </p:cNvSpPr>
            <p:nvPr/>
          </p:nvSpPr>
          <p:spPr bwMode="auto">
            <a:xfrm>
              <a:off x="1905" y="3792"/>
              <a:ext cx="10" cy="10"/>
            </a:xfrm>
            <a:custGeom>
              <a:avLst/>
              <a:gdLst>
                <a:gd name="T0" fmla="*/ 7 w 10"/>
                <a:gd name="T1" fmla="*/ 0 h 10"/>
                <a:gd name="T2" fmla="*/ 5 w 10"/>
                <a:gd name="T3" fmla="*/ 0 h 10"/>
                <a:gd name="T4" fmla="*/ 3 w 10"/>
                <a:gd name="T5" fmla="*/ 2 h 10"/>
                <a:gd name="T6" fmla="*/ 2 w 10"/>
                <a:gd name="T7" fmla="*/ 3 h 10"/>
                <a:gd name="T8" fmla="*/ 0 w 10"/>
                <a:gd name="T9" fmla="*/ 5 h 10"/>
                <a:gd name="T10" fmla="*/ 0 w 10"/>
                <a:gd name="T11" fmla="*/ 5 h 10"/>
                <a:gd name="T12" fmla="*/ 2 w 10"/>
                <a:gd name="T13" fmla="*/ 7 h 10"/>
                <a:gd name="T14" fmla="*/ 3 w 10"/>
                <a:gd name="T15" fmla="*/ 9 h 10"/>
                <a:gd name="T16" fmla="*/ 5 w 10"/>
                <a:gd name="T17" fmla="*/ 10 h 10"/>
                <a:gd name="T18" fmla="*/ 5 w 10"/>
                <a:gd name="T19" fmla="*/ 10 h 10"/>
                <a:gd name="T20" fmla="*/ 5 w 10"/>
                <a:gd name="T21" fmla="*/ 10 h 10"/>
                <a:gd name="T22" fmla="*/ 7 w 10"/>
                <a:gd name="T23" fmla="*/ 9 h 10"/>
                <a:gd name="T24" fmla="*/ 9 w 10"/>
                <a:gd name="T25" fmla="*/ 7 h 10"/>
                <a:gd name="T26" fmla="*/ 10 w 10"/>
                <a:gd name="T27" fmla="*/ 5 h 10"/>
                <a:gd name="T28" fmla="*/ 10 w 10"/>
                <a:gd name="T29" fmla="*/ 5 h 10"/>
                <a:gd name="T30" fmla="*/ 9 w 10"/>
                <a:gd name="T31" fmla="*/ 3 h 10"/>
                <a:gd name="T32" fmla="*/ 7 w 10"/>
                <a:gd name="T33" fmla="*/ 2 h 10"/>
                <a:gd name="T34" fmla="*/ 7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7" y="0"/>
                  </a:moveTo>
                  <a:lnTo>
                    <a:pt x="5" y="0"/>
                  </a:lnTo>
                  <a:lnTo>
                    <a:pt x="3" y="2"/>
                  </a:lnTo>
                  <a:lnTo>
                    <a:pt x="2" y="3"/>
                  </a:lnTo>
                  <a:lnTo>
                    <a:pt x="0" y="5"/>
                  </a:lnTo>
                  <a:lnTo>
                    <a:pt x="0" y="5"/>
                  </a:lnTo>
                  <a:lnTo>
                    <a:pt x="2" y="7"/>
                  </a:lnTo>
                  <a:lnTo>
                    <a:pt x="3" y="9"/>
                  </a:lnTo>
                  <a:lnTo>
                    <a:pt x="5" y="10"/>
                  </a:lnTo>
                  <a:lnTo>
                    <a:pt x="5" y="10"/>
                  </a:lnTo>
                  <a:lnTo>
                    <a:pt x="5" y="10"/>
                  </a:lnTo>
                  <a:lnTo>
                    <a:pt x="7" y="9"/>
                  </a:lnTo>
                  <a:lnTo>
                    <a:pt x="9" y="7"/>
                  </a:lnTo>
                  <a:lnTo>
                    <a:pt x="10" y="5"/>
                  </a:lnTo>
                  <a:lnTo>
                    <a:pt x="10" y="5"/>
                  </a:lnTo>
                  <a:lnTo>
                    <a:pt x="9" y="3"/>
                  </a:lnTo>
                  <a:lnTo>
                    <a:pt x="7"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67"/>
            <p:cNvSpPr>
              <a:spLocks/>
            </p:cNvSpPr>
            <p:nvPr/>
          </p:nvSpPr>
          <p:spPr bwMode="auto">
            <a:xfrm>
              <a:off x="1910" y="3758"/>
              <a:ext cx="74" cy="74"/>
            </a:xfrm>
            <a:custGeom>
              <a:avLst/>
              <a:gdLst>
                <a:gd name="T0" fmla="*/ 71 w 74"/>
                <a:gd name="T1" fmla="*/ 0 h 74"/>
                <a:gd name="T2" fmla="*/ 0 w 74"/>
                <a:gd name="T3" fmla="*/ 39 h 74"/>
                <a:gd name="T4" fmla="*/ 74 w 74"/>
                <a:gd name="T5" fmla="*/ 74 h 74"/>
                <a:gd name="T6" fmla="*/ 71 w 74"/>
                <a:gd name="T7" fmla="*/ 0 h 74"/>
              </a:gdLst>
              <a:ahLst/>
              <a:cxnLst>
                <a:cxn ang="0">
                  <a:pos x="T0" y="T1"/>
                </a:cxn>
                <a:cxn ang="0">
                  <a:pos x="T2" y="T3"/>
                </a:cxn>
                <a:cxn ang="0">
                  <a:pos x="T4" y="T5"/>
                </a:cxn>
                <a:cxn ang="0">
                  <a:pos x="T6" y="T7"/>
                </a:cxn>
              </a:cxnLst>
              <a:rect l="0" t="0" r="r" b="b"/>
              <a:pathLst>
                <a:path w="74" h="74">
                  <a:moveTo>
                    <a:pt x="71" y="0"/>
                  </a:moveTo>
                  <a:lnTo>
                    <a:pt x="0" y="39"/>
                  </a:lnTo>
                  <a:lnTo>
                    <a:pt x="74" y="74"/>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Rectangle 68"/>
            <p:cNvSpPr>
              <a:spLocks noChangeArrowheads="1"/>
            </p:cNvSpPr>
            <p:nvPr/>
          </p:nvSpPr>
          <p:spPr bwMode="auto">
            <a:xfrm>
              <a:off x="1910" y="3490"/>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Rectangle 69"/>
            <p:cNvSpPr>
              <a:spLocks noChangeArrowheads="1"/>
            </p:cNvSpPr>
            <p:nvPr/>
          </p:nvSpPr>
          <p:spPr bwMode="auto">
            <a:xfrm>
              <a:off x="1938" y="3490"/>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70"/>
            <p:cNvSpPr>
              <a:spLocks noChangeArrowheads="1"/>
            </p:cNvSpPr>
            <p:nvPr/>
          </p:nvSpPr>
          <p:spPr bwMode="auto">
            <a:xfrm>
              <a:off x="1965" y="3490"/>
              <a:ext cx="1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 name="Freeform 71"/>
            <p:cNvSpPr>
              <a:spLocks/>
            </p:cNvSpPr>
            <p:nvPr/>
          </p:nvSpPr>
          <p:spPr bwMode="auto">
            <a:xfrm>
              <a:off x="1970" y="3859"/>
              <a:ext cx="11" cy="11"/>
            </a:xfrm>
            <a:custGeom>
              <a:avLst/>
              <a:gdLst>
                <a:gd name="T0" fmla="*/ 7 w 11"/>
                <a:gd name="T1" fmla="*/ 0 h 11"/>
                <a:gd name="T2" fmla="*/ 6 w 11"/>
                <a:gd name="T3" fmla="*/ 0 h 11"/>
                <a:gd name="T4" fmla="*/ 4 w 11"/>
                <a:gd name="T5" fmla="*/ 2 h 11"/>
                <a:gd name="T6" fmla="*/ 2 w 11"/>
                <a:gd name="T7" fmla="*/ 4 h 11"/>
                <a:gd name="T8" fmla="*/ 0 w 11"/>
                <a:gd name="T9" fmla="*/ 5 h 11"/>
                <a:gd name="T10" fmla="*/ 0 w 11"/>
                <a:gd name="T11" fmla="*/ 5 h 11"/>
                <a:gd name="T12" fmla="*/ 2 w 11"/>
                <a:gd name="T13" fmla="*/ 7 h 11"/>
                <a:gd name="T14" fmla="*/ 4 w 11"/>
                <a:gd name="T15" fmla="*/ 9 h 11"/>
                <a:gd name="T16" fmla="*/ 6 w 11"/>
                <a:gd name="T17" fmla="*/ 11 h 11"/>
                <a:gd name="T18" fmla="*/ 6 w 11"/>
                <a:gd name="T19" fmla="*/ 11 h 11"/>
                <a:gd name="T20" fmla="*/ 6 w 11"/>
                <a:gd name="T21" fmla="*/ 11 h 11"/>
                <a:gd name="T22" fmla="*/ 7 w 11"/>
                <a:gd name="T23" fmla="*/ 9 h 11"/>
                <a:gd name="T24" fmla="*/ 9 w 11"/>
                <a:gd name="T25" fmla="*/ 7 h 11"/>
                <a:gd name="T26" fmla="*/ 11 w 11"/>
                <a:gd name="T27" fmla="*/ 5 h 11"/>
                <a:gd name="T28" fmla="*/ 11 w 11"/>
                <a:gd name="T29" fmla="*/ 5 h 11"/>
                <a:gd name="T30" fmla="*/ 9 w 11"/>
                <a:gd name="T31" fmla="*/ 4 h 11"/>
                <a:gd name="T32" fmla="*/ 7 w 11"/>
                <a:gd name="T33" fmla="*/ 2 h 11"/>
                <a:gd name="T34" fmla="*/ 7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7" y="0"/>
                  </a:moveTo>
                  <a:lnTo>
                    <a:pt x="6" y="0"/>
                  </a:lnTo>
                  <a:lnTo>
                    <a:pt x="4" y="2"/>
                  </a:lnTo>
                  <a:lnTo>
                    <a:pt x="2" y="4"/>
                  </a:lnTo>
                  <a:lnTo>
                    <a:pt x="0" y="5"/>
                  </a:lnTo>
                  <a:lnTo>
                    <a:pt x="0" y="5"/>
                  </a:lnTo>
                  <a:lnTo>
                    <a:pt x="2" y="7"/>
                  </a:lnTo>
                  <a:lnTo>
                    <a:pt x="4" y="9"/>
                  </a:lnTo>
                  <a:lnTo>
                    <a:pt x="6" y="11"/>
                  </a:lnTo>
                  <a:lnTo>
                    <a:pt x="6" y="11"/>
                  </a:lnTo>
                  <a:lnTo>
                    <a:pt x="6" y="11"/>
                  </a:lnTo>
                  <a:lnTo>
                    <a:pt x="7" y="9"/>
                  </a:lnTo>
                  <a:lnTo>
                    <a:pt x="9" y="7"/>
                  </a:lnTo>
                  <a:lnTo>
                    <a:pt x="11" y="5"/>
                  </a:lnTo>
                  <a:lnTo>
                    <a:pt x="11" y="5"/>
                  </a:lnTo>
                  <a:lnTo>
                    <a:pt x="9" y="4"/>
                  </a:lnTo>
                  <a:lnTo>
                    <a:pt x="7"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72"/>
            <p:cNvSpPr>
              <a:spLocks/>
            </p:cNvSpPr>
            <p:nvPr/>
          </p:nvSpPr>
          <p:spPr bwMode="auto">
            <a:xfrm>
              <a:off x="1991" y="3861"/>
              <a:ext cx="11" cy="10"/>
            </a:xfrm>
            <a:custGeom>
              <a:avLst/>
              <a:gdLst>
                <a:gd name="T0" fmla="*/ 5 w 11"/>
                <a:gd name="T1" fmla="*/ 0 h 10"/>
                <a:gd name="T2" fmla="*/ 4 w 11"/>
                <a:gd name="T3" fmla="*/ 0 h 10"/>
                <a:gd name="T4" fmla="*/ 2 w 11"/>
                <a:gd name="T5" fmla="*/ 0 h 10"/>
                <a:gd name="T6" fmla="*/ 0 w 11"/>
                <a:gd name="T7" fmla="*/ 2 h 10"/>
                <a:gd name="T8" fmla="*/ 0 w 11"/>
                <a:gd name="T9" fmla="*/ 3 h 10"/>
                <a:gd name="T10" fmla="*/ 0 w 11"/>
                <a:gd name="T11" fmla="*/ 5 h 10"/>
                <a:gd name="T12" fmla="*/ 0 w 11"/>
                <a:gd name="T13" fmla="*/ 7 h 10"/>
                <a:gd name="T14" fmla="*/ 2 w 11"/>
                <a:gd name="T15" fmla="*/ 9 h 10"/>
                <a:gd name="T16" fmla="*/ 4 w 11"/>
                <a:gd name="T17" fmla="*/ 10 h 10"/>
                <a:gd name="T18" fmla="*/ 4 w 11"/>
                <a:gd name="T19" fmla="*/ 10 h 10"/>
                <a:gd name="T20" fmla="*/ 5 w 11"/>
                <a:gd name="T21" fmla="*/ 10 h 10"/>
                <a:gd name="T22" fmla="*/ 7 w 11"/>
                <a:gd name="T23" fmla="*/ 9 h 10"/>
                <a:gd name="T24" fmla="*/ 9 w 11"/>
                <a:gd name="T25" fmla="*/ 7 h 10"/>
                <a:gd name="T26" fmla="*/ 11 w 11"/>
                <a:gd name="T27" fmla="*/ 5 h 10"/>
                <a:gd name="T28" fmla="*/ 11 w 11"/>
                <a:gd name="T29" fmla="*/ 3 h 10"/>
                <a:gd name="T30" fmla="*/ 9 w 11"/>
                <a:gd name="T31" fmla="*/ 2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0"/>
                  </a:lnTo>
                  <a:lnTo>
                    <a:pt x="0" y="2"/>
                  </a:lnTo>
                  <a:lnTo>
                    <a:pt x="0" y="3"/>
                  </a:lnTo>
                  <a:lnTo>
                    <a:pt x="0" y="5"/>
                  </a:lnTo>
                  <a:lnTo>
                    <a:pt x="0" y="7"/>
                  </a:lnTo>
                  <a:lnTo>
                    <a:pt x="2" y="9"/>
                  </a:lnTo>
                  <a:lnTo>
                    <a:pt x="4" y="10"/>
                  </a:lnTo>
                  <a:lnTo>
                    <a:pt x="4" y="10"/>
                  </a:lnTo>
                  <a:lnTo>
                    <a:pt x="5" y="10"/>
                  </a:lnTo>
                  <a:lnTo>
                    <a:pt x="7" y="9"/>
                  </a:lnTo>
                  <a:lnTo>
                    <a:pt x="9" y="7"/>
                  </a:lnTo>
                  <a:lnTo>
                    <a:pt x="11" y="5"/>
                  </a:lnTo>
                  <a:lnTo>
                    <a:pt x="11" y="3"/>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73"/>
            <p:cNvSpPr>
              <a:spLocks/>
            </p:cNvSpPr>
            <p:nvPr/>
          </p:nvSpPr>
          <p:spPr bwMode="auto">
            <a:xfrm>
              <a:off x="2012" y="3861"/>
              <a:ext cx="10" cy="10"/>
            </a:xfrm>
            <a:custGeom>
              <a:avLst/>
              <a:gdLst>
                <a:gd name="T0" fmla="*/ 5 w 10"/>
                <a:gd name="T1" fmla="*/ 0 h 10"/>
                <a:gd name="T2" fmla="*/ 3 w 10"/>
                <a:gd name="T3" fmla="*/ 0 h 10"/>
                <a:gd name="T4" fmla="*/ 2 w 10"/>
                <a:gd name="T5" fmla="*/ 2 h 10"/>
                <a:gd name="T6" fmla="*/ 0 w 10"/>
                <a:gd name="T7" fmla="*/ 3 h 10"/>
                <a:gd name="T8" fmla="*/ 0 w 10"/>
                <a:gd name="T9" fmla="*/ 5 h 10"/>
                <a:gd name="T10" fmla="*/ 0 w 10"/>
                <a:gd name="T11" fmla="*/ 7 h 10"/>
                <a:gd name="T12" fmla="*/ 0 w 10"/>
                <a:gd name="T13" fmla="*/ 9 h 10"/>
                <a:gd name="T14" fmla="*/ 2 w 10"/>
                <a:gd name="T15" fmla="*/ 10 h 10"/>
                <a:gd name="T16" fmla="*/ 3 w 10"/>
                <a:gd name="T17" fmla="*/ 10 h 10"/>
                <a:gd name="T18" fmla="*/ 3 w 10"/>
                <a:gd name="T19" fmla="*/ 10 h 10"/>
                <a:gd name="T20" fmla="*/ 5 w 10"/>
                <a:gd name="T21" fmla="*/ 10 h 10"/>
                <a:gd name="T22" fmla="*/ 7 w 10"/>
                <a:gd name="T23" fmla="*/ 10 h 10"/>
                <a:gd name="T24" fmla="*/ 8 w 10"/>
                <a:gd name="T25" fmla="*/ 9 h 10"/>
                <a:gd name="T26" fmla="*/ 10 w 10"/>
                <a:gd name="T27" fmla="*/ 7 h 10"/>
                <a:gd name="T28" fmla="*/ 10 w 10"/>
                <a:gd name="T29" fmla="*/ 5 h 10"/>
                <a:gd name="T30" fmla="*/ 8 w 10"/>
                <a:gd name="T31" fmla="*/ 3 h 10"/>
                <a:gd name="T32" fmla="*/ 7 w 10"/>
                <a:gd name="T33" fmla="*/ 2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3"/>
                  </a:lnTo>
                  <a:lnTo>
                    <a:pt x="0" y="5"/>
                  </a:lnTo>
                  <a:lnTo>
                    <a:pt x="0" y="7"/>
                  </a:lnTo>
                  <a:lnTo>
                    <a:pt x="0" y="9"/>
                  </a:lnTo>
                  <a:lnTo>
                    <a:pt x="2" y="10"/>
                  </a:lnTo>
                  <a:lnTo>
                    <a:pt x="3" y="10"/>
                  </a:lnTo>
                  <a:lnTo>
                    <a:pt x="3" y="10"/>
                  </a:lnTo>
                  <a:lnTo>
                    <a:pt x="5" y="10"/>
                  </a:lnTo>
                  <a:lnTo>
                    <a:pt x="7" y="10"/>
                  </a:lnTo>
                  <a:lnTo>
                    <a:pt x="8" y="9"/>
                  </a:lnTo>
                  <a:lnTo>
                    <a:pt x="10" y="7"/>
                  </a:lnTo>
                  <a:lnTo>
                    <a:pt x="10" y="5"/>
                  </a:lnTo>
                  <a:lnTo>
                    <a:pt x="8" y="3"/>
                  </a:lnTo>
                  <a:lnTo>
                    <a:pt x="7"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74"/>
            <p:cNvSpPr>
              <a:spLocks/>
            </p:cNvSpPr>
            <p:nvPr/>
          </p:nvSpPr>
          <p:spPr bwMode="auto">
            <a:xfrm>
              <a:off x="2033" y="3864"/>
              <a:ext cx="10" cy="11"/>
            </a:xfrm>
            <a:custGeom>
              <a:avLst/>
              <a:gdLst>
                <a:gd name="T0" fmla="*/ 5 w 10"/>
                <a:gd name="T1" fmla="*/ 0 h 11"/>
                <a:gd name="T2" fmla="*/ 3 w 10"/>
                <a:gd name="T3" fmla="*/ 0 h 11"/>
                <a:gd name="T4" fmla="*/ 1 w 10"/>
                <a:gd name="T5" fmla="*/ 2 h 11"/>
                <a:gd name="T6" fmla="*/ 0 w 10"/>
                <a:gd name="T7" fmla="*/ 4 h 11"/>
                <a:gd name="T8" fmla="*/ 0 w 10"/>
                <a:gd name="T9" fmla="*/ 6 h 11"/>
                <a:gd name="T10" fmla="*/ 0 w 10"/>
                <a:gd name="T11" fmla="*/ 7 h 11"/>
                <a:gd name="T12" fmla="*/ 0 w 10"/>
                <a:gd name="T13" fmla="*/ 9 h 11"/>
                <a:gd name="T14" fmla="*/ 1 w 10"/>
                <a:gd name="T15" fmla="*/ 11 h 11"/>
                <a:gd name="T16" fmla="*/ 3 w 10"/>
                <a:gd name="T17" fmla="*/ 11 h 11"/>
                <a:gd name="T18" fmla="*/ 3 w 10"/>
                <a:gd name="T19" fmla="*/ 11 h 11"/>
                <a:gd name="T20" fmla="*/ 5 w 10"/>
                <a:gd name="T21" fmla="*/ 11 h 11"/>
                <a:gd name="T22" fmla="*/ 6 w 10"/>
                <a:gd name="T23" fmla="*/ 11 h 11"/>
                <a:gd name="T24" fmla="*/ 8 w 10"/>
                <a:gd name="T25" fmla="*/ 9 h 11"/>
                <a:gd name="T26" fmla="*/ 10 w 10"/>
                <a:gd name="T27" fmla="*/ 7 h 11"/>
                <a:gd name="T28" fmla="*/ 10 w 10"/>
                <a:gd name="T29" fmla="*/ 6 h 11"/>
                <a:gd name="T30" fmla="*/ 8 w 10"/>
                <a:gd name="T31" fmla="*/ 4 h 11"/>
                <a:gd name="T32" fmla="*/ 6 w 10"/>
                <a:gd name="T33" fmla="*/ 2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1" y="2"/>
                  </a:lnTo>
                  <a:lnTo>
                    <a:pt x="0" y="4"/>
                  </a:lnTo>
                  <a:lnTo>
                    <a:pt x="0" y="6"/>
                  </a:lnTo>
                  <a:lnTo>
                    <a:pt x="0" y="7"/>
                  </a:lnTo>
                  <a:lnTo>
                    <a:pt x="0" y="9"/>
                  </a:lnTo>
                  <a:lnTo>
                    <a:pt x="1" y="11"/>
                  </a:lnTo>
                  <a:lnTo>
                    <a:pt x="3" y="11"/>
                  </a:lnTo>
                  <a:lnTo>
                    <a:pt x="3" y="11"/>
                  </a:lnTo>
                  <a:lnTo>
                    <a:pt x="5" y="11"/>
                  </a:lnTo>
                  <a:lnTo>
                    <a:pt x="6" y="11"/>
                  </a:lnTo>
                  <a:lnTo>
                    <a:pt x="8" y="9"/>
                  </a:lnTo>
                  <a:lnTo>
                    <a:pt x="10" y="7"/>
                  </a:lnTo>
                  <a:lnTo>
                    <a:pt x="10" y="6"/>
                  </a:lnTo>
                  <a:lnTo>
                    <a:pt x="8" y="4"/>
                  </a:lnTo>
                  <a:lnTo>
                    <a:pt x="6"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75"/>
            <p:cNvSpPr>
              <a:spLocks/>
            </p:cNvSpPr>
            <p:nvPr/>
          </p:nvSpPr>
          <p:spPr bwMode="auto">
            <a:xfrm>
              <a:off x="2053" y="3868"/>
              <a:ext cx="11" cy="10"/>
            </a:xfrm>
            <a:custGeom>
              <a:avLst/>
              <a:gdLst>
                <a:gd name="T0" fmla="*/ 5 w 11"/>
                <a:gd name="T1" fmla="*/ 0 h 10"/>
                <a:gd name="T2" fmla="*/ 4 w 11"/>
                <a:gd name="T3" fmla="*/ 0 h 10"/>
                <a:gd name="T4" fmla="*/ 2 w 11"/>
                <a:gd name="T5" fmla="*/ 2 h 10"/>
                <a:gd name="T6" fmla="*/ 0 w 11"/>
                <a:gd name="T7" fmla="*/ 3 h 10"/>
                <a:gd name="T8" fmla="*/ 0 w 11"/>
                <a:gd name="T9" fmla="*/ 5 h 10"/>
                <a:gd name="T10" fmla="*/ 0 w 11"/>
                <a:gd name="T11" fmla="*/ 7 h 10"/>
                <a:gd name="T12" fmla="*/ 0 w 11"/>
                <a:gd name="T13" fmla="*/ 9 h 10"/>
                <a:gd name="T14" fmla="*/ 2 w 11"/>
                <a:gd name="T15" fmla="*/ 10 h 10"/>
                <a:gd name="T16" fmla="*/ 4 w 11"/>
                <a:gd name="T17" fmla="*/ 10 h 10"/>
                <a:gd name="T18" fmla="*/ 4 w 11"/>
                <a:gd name="T19" fmla="*/ 10 h 10"/>
                <a:gd name="T20" fmla="*/ 5 w 11"/>
                <a:gd name="T21" fmla="*/ 10 h 10"/>
                <a:gd name="T22" fmla="*/ 7 w 11"/>
                <a:gd name="T23" fmla="*/ 10 h 10"/>
                <a:gd name="T24" fmla="*/ 9 w 11"/>
                <a:gd name="T25" fmla="*/ 9 h 10"/>
                <a:gd name="T26" fmla="*/ 11 w 11"/>
                <a:gd name="T27" fmla="*/ 7 h 10"/>
                <a:gd name="T28" fmla="*/ 11 w 11"/>
                <a:gd name="T29" fmla="*/ 5 h 10"/>
                <a:gd name="T30" fmla="*/ 9 w 11"/>
                <a:gd name="T31" fmla="*/ 3 h 10"/>
                <a:gd name="T32" fmla="*/ 7 w 11"/>
                <a:gd name="T33" fmla="*/ 2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2"/>
                  </a:lnTo>
                  <a:lnTo>
                    <a:pt x="0" y="3"/>
                  </a:lnTo>
                  <a:lnTo>
                    <a:pt x="0" y="5"/>
                  </a:lnTo>
                  <a:lnTo>
                    <a:pt x="0" y="7"/>
                  </a:lnTo>
                  <a:lnTo>
                    <a:pt x="0" y="9"/>
                  </a:lnTo>
                  <a:lnTo>
                    <a:pt x="2" y="10"/>
                  </a:lnTo>
                  <a:lnTo>
                    <a:pt x="4" y="10"/>
                  </a:lnTo>
                  <a:lnTo>
                    <a:pt x="4" y="10"/>
                  </a:lnTo>
                  <a:lnTo>
                    <a:pt x="5" y="10"/>
                  </a:lnTo>
                  <a:lnTo>
                    <a:pt x="7" y="10"/>
                  </a:lnTo>
                  <a:lnTo>
                    <a:pt x="9" y="9"/>
                  </a:lnTo>
                  <a:lnTo>
                    <a:pt x="11" y="7"/>
                  </a:lnTo>
                  <a:lnTo>
                    <a:pt x="11" y="5"/>
                  </a:lnTo>
                  <a:lnTo>
                    <a:pt x="9" y="3"/>
                  </a:lnTo>
                  <a:lnTo>
                    <a:pt x="7"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76"/>
            <p:cNvSpPr>
              <a:spLocks/>
            </p:cNvSpPr>
            <p:nvPr/>
          </p:nvSpPr>
          <p:spPr bwMode="auto">
            <a:xfrm>
              <a:off x="2072" y="3873"/>
              <a:ext cx="10" cy="10"/>
            </a:xfrm>
            <a:custGeom>
              <a:avLst/>
              <a:gdLst>
                <a:gd name="T0" fmla="*/ 7 w 10"/>
                <a:gd name="T1" fmla="*/ 0 h 10"/>
                <a:gd name="T2" fmla="*/ 5 w 10"/>
                <a:gd name="T3" fmla="*/ 0 h 10"/>
                <a:gd name="T4" fmla="*/ 4 w 10"/>
                <a:gd name="T5" fmla="*/ 2 h 10"/>
                <a:gd name="T6" fmla="*/ 2 w 10"/>
                <a:gd name="T7" fmla="*/ 4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10 h 10"/>
                <a:gd name="T22" fmla="*/ 9 w 10"/>
                <a:gd name="T23" fmla="*/ 10 h 10"/>
                <a:gd name="T24" fmla="*/ 10 w 10"/>
                <a:gd name="T25" fmla="*/ 9 h 10"/>
                <a:gd name="T26" fmla="*/ 10 w 10"/>
                <a:gd name="T27" fmla="*/ 7 h 10"/>
                <a:gd name="T28" fmla="*/ 10 w 10"/>
                <a:gd name="T29" fmla="*/ 5 h 10"/>
                <a:gd name="T30" fmla="*/ 10 w 10"/>
                <a:gd name="T31" fmla="*/ 4 h 10"/>
                <a:gd name="T32" fmla="*/ 9 w 10"/>
                <a:gd name="T33" fmla="*/ 2 h 10"/>
                <a:gd name="T34" fmla="*/ 7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7" y="0"/>
                  </a:moveTo>
                  <a:lnTo>
                    <a:pt x="5" y="0"/>
                  </a:lnTo>
                  <a:lnTo>
                    <a:pt x="4" y="2"/>
                  </a:lnTo>
                  <a:lnTo>
                    <a:pt x="2" y="4"/>
                  </a:lnTo>
                  <a:lnTo>
                    <a:pt x="0" y="5"/>
                  </a:lnTo>
                  <a:lnTo>
                    <a:pt x="0" y="7"/>
                  </a:lnTo>
                  <a:lnTo>
                    <a:pt x="2" y="9"/>
                  </a:lnTo>
                  <a:lnTo>
                    <a:pt x="4" y="10"/>
                  </a:lnTo>
                  <a:lnTo>
                    <a:pt x="5" y="10"/>
                  </a:lnTo>
                  <a:lnTo>
                    <a:pt x="5" y="10"/>
                  </a:lnTo>
                  <a:lnTo>
                    <a:pt x="7" y="10"/>
                  </a:lnTo>
                  <a:lnTo>
                    <a:pt x="9" y="10"/>
                  </a:lnTo>
                  <a:lnTo>
                    <a:pt x="10" y="9"/>
                  </a:lnTo>
                  <a:lnTo>
                    <a:pt x="10" y="7"/>
                  </a:lnTo>
                  <a:lnTo>
                    <a:pt x="10" y="5"/>
                  </a:lnTo>
                  <a:lnTo>
                    <a:pt x="10" y="4"/>
                  </a:lnTo>
                  <a:lnTo>
                    <a:pt x="9"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77"/>
            <p:cNvSpPr>
              <a:spLocks/>
            </p:cNvSpPr>
            <p:nvPr/>
          </p:nvSpPr>
          <p:spPr bwMode="auto">
            <a:xfrm>
              <a:off x="2093" y="3880"/>
              <a:ext cx="10" cy="10"/>
            </a:xfrm>
            <a:custGeom>
              <a:avLst/>
              <a:gdLst>
                <a:gd name="T0" fmla="*/ 5 w 10"/>
                <a:gd name="T1" fmla="*/ 0 h 10"/>
                <a:gd name="T2" fmla="*/ 3 w 10"/>
                <a:gd name="T3" fmla="*/ 0 h 10"/>
                <a:gd name="T4" fmla="*/ 2 w 10"/>
                <a:gd name="T5" fmla="*/ 2 h 10"/>
                <a:gd name="T6" fmla="*/ 0 w 10"/>
                <a:gd name="T7" fmla="*/ 3 h 10"/>
                <a:gd name="T8" fmla="*/ 0 w 10"/>
                <a:gd name="T9" fmla="*/ 5 h 10"/>
                <a:gd name="T10" fmla="*/ 0 w 10"/>
                <a:gd name="T11" fmla="*/ 7 h 10"/>
                <a:gd name="T12" fmla="*/ 0 w 10"/>
                <a:gd name="T13" fmla="*/ 9 h 10"/>
                <a:gd name="T14" fmla="*/ 2 w 10"/>
                <a:gd name="T15" fmla="*/ 10 h 10"/>
                <a:gd name="T16" fmla="*/ 3 w 10"/>
                <a:gd name="T17" fmla="*/ 10 h 10"/>
                <a:gd name="T18" fmla="*/ 3 w 10"/>
                <a:gd name="T19" fmla="*/ 10 h 10"/>
                <a:gd name="T20" fmla="*/ 5 w 10"/>
                <a:gd name="T21" fmla="*/ 10 h 10"/>
                <a:gd name="T22" fmla="*/ 7 w 10"/>
                <a:gd name="T23" fmla="*/ 10 h 10"/>
                <a:gd name="T24" fmla="*/ 8 w 10"/>
                <a:gd name="T25" fmla="*/ 9 h 10"/>
                <a:gd name="T26" fmla="*/ 10 w 10"/>
                <a:gd name="T27" fmla="*/ 7 h 10"/>
                <a:gd name="T28" fmla="*/ 10 w 10"/>
                <a:gd name="T29" fmla="*/ 5 h 10"/>
                <a:gd name="T30" fmla="*/ 8 w 10"/>
                <a:gd name="T31" fmla="*/ 3 h 10"/>
                <a:gd name="T32" fmla="*/ 7 w 10"/>
                <a:gd name="T33" fmla="*/ 2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3"/>
                  </a:lnTo>
                  <a:lnTo>
                    <a:pt x="0" y="5"/>
                  </a:lnTo>
                  <a:lnTo>
                    <a:pt x="0" y="7"/>
                  </a:lnTo>
                  <a:lnTo>
                    <a:pt x="0" y="9"/>
                  </a:lnTo>
                  <a:lnTo>
                    <a:pt x="2" y="10"/>
                  </a:lnTo>
                  <a:lnTo>
                    <a:pt x="3" y="10"/>
                  </a:lnTo>
                  <a:lnTo>
                    <a:pt x="3" y="10"/>
                  </a:lnTo>
                  <a:lnTo>
                    <a:pt x="5" y="10"/>
                  </a:lnTo>
                  <a:lnTo>
                    <a:pt x="7" y="10"/>
                  </a:lnTo>
                  <a:lnTo>
                    <a:pt x="8" y="9"/>
                  </a:lnTo>
                  <a:lnTo>
                    <a:pt x="10" y="7"/>
                  </a:lnTo>
                  <a:lnTo>
                    <a:pt x="10" y="5"/>
                  </a:lnTo>
                  <a:lnTo>
                    <a:pt x="8" y="3"/>
                  </a:lnTo>
                  <a:lnTo>
                    <a:pt x="7"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78"/>
            <p:cNvSpPr>
              <a:spLocks/>
            </p:cNvSpPr>
            <p:nvPr/>
          </p:nvSpPr>
          <p:spPr bwMode="auto">
            <a:xfrm>
              <a:off x="2112" y="3889"/>
              <a:ext cx="10" cy="10"/>
            </a:xfrm>
            <a:custGeom>
              <a:avLst/>
              <a:gdLst>
                <a:gd name="T0" fmla="*/ 7 w 10"/>
                <a:gd name="T1" fmla="*/ 0 h 10"/>
                <a:gd name="T2" fmla="*/ 5 w 10"/>
                <a:gd name="T3" fmla="*/ 0 h 10"/>
                <a:gd name="T4" fmla="*/ 3 w 10"/>
                <a:gd name="T5" fmla="*/ 0 h 10"/>
                <a:gd name="T6" fmla="*/ 1 w 10"/>
                <a:gd name="T7" fmla="*/ 0 h 10"/>
                <a:gd name="T8" fmla="*/ 0 w 10"/>
                <a:gd name="T9" fmla="*/ 1 h 10"/>
                <a:gd name="T10" fmla="*/ 0 w 10"/>
                <a:gd name="T11" fmla="*/ 3 h 10"/>
                <a:gd name="T12" fmla="*/ 0 w 10"/>
                <a:gd name="T13" fmla="*/ 5 h 10"/>
                <a:gd name="T14" fmla="*/ 0 w 10"/>
                <a:gd name="T15" fmla="*/ 7 h 10"/>
                <a:gd name="T16" fmla="*/ 1 w 10"/>
                <a:gd name="T17" fmla="*/ 8 h 10"/>
                <a:gd name="T18" fmla="*/ 1 w 10"/>
                <a:gd name="T19" fmla="*/ 8 h 10"/>
                <a:gd name="T20" fmla="*/ 3 w 10"/>
                <a:gd name="T21" fmla="*/ 10 h 10"/>
                <a:gd name="T22" fmla="*/ 5 w 10"/>
                <a:gd name="T23" fmla="*/ 10 h 10"/>
                <a:gd name="T24" fmla="*/ 7 w 10"/>
                <a:gd name="T25" fmla="*/ 8 h 10"/>
                <a:gd name="T26" fmla="*/ 8 w 10"/>
                <a:gd name="T27" fmla="*/ 7 h 10"/>
                <a:gd name="T28" fmla="*/ 10 w 10"/>
                <a:gd name="T29" fmla="*/ 5 h 10"/>
                <a:gd name="T30" fmla="*/ 10 w 10"/>
                <a:gd name="T31" fmla="*/ 3 h 10"/>
                <a:gd name="T32" fmla="*/ 8 w 10"/>
                <a:gd name="T33" fmla="*/ 1 h 10"/>
                <a:gd name="T34" fmla="*/ 7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7" y="0"/>
                  </a:moveTo>
                  <a:lnTo>
                    <a:pt x="5" y="0"/>
                  </a:lnTo>
                  <a:lnTo>
                    <a:pt x="3" y="0"/>
                  </a:lnTo>
                  <a:lnTo>
                    <a:pt x="1" y="0"/>
                  </a:lnTo>
                  <a:lnTo>
                    <a:pt x="0" y="1"/>
                  </a:lnTo>
                  <a:lnTo>
                    <a:pt x="0" y="3"/>
                  </a:lnTo>
                  <a:lnTo>
                    <a:pt x="0" y="5"/>
                  </a:lnTo>
                  <a:lnTo>
                    <a:pt x="0" y="7"/>
                  </a:lnTo>
                  <a:lnTo>
                    <a:pt x="1" y="8"/>
                  </a:lnTo>
                  <a:lnTo>
                    <a:pt x="1" y="8"/>
                  </a:lnTo>
                  <a:lnTo>
                    <a:pt x="3" y="10"/>
                  </a:lnTo>
                  <a:lnTo>
                    <a:pt x="5" y="10"/>
                  </a:lnTo>
                  <a:lnTo>
                    <a:pt x="7" y="8"/>
                  </a:lnTo>
                  <a:lnTo>
                    <a:pt x="8" y="7"/>
                  </a:lnTo>
                  <a:lnTo>
                    <a:pt x="10" y="5"/>
                  </a:lnTo>
                  <a:lnTo>
                    <a:pt x="10" y="3"/>
                  </a:lnTo>
                  <a:lnTo>
                    <a:pt x="8" y="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79"/>
            <p:cNvSpPr>
              <a:spLocks/>
            </p:cNvSpPr>
            <p:nvPr/>
          </p:nvSpPr>
          <p:spPr bwMode="auto">
            <a:xfrm>
              <a:off x="2129" y="3899"/>
              <a:ext cx="10" cy="10"/>
            </a:xfrm>
            <a:custGeom>
              <a:avLst/>
              <a:gdLst>
                <a:gd name="T0" fmla="*/ 9 w 10"/>
                <a:gd name="T1" fmla="*/ 0 h 10"/>
                <a:gd name="T2" fmla="*/ 7 w 10"/>
                <a:gd name="T3" fmla="*/ 0 h 10"/>
                <a:gd name="T4" fmla="*/ 5 w 10"/>
                <a:gd name="T5" fmla="*/ 0 h 10"/>
                <a:gd name="T6" fmla="*/ 3 w 10"/>
                <a:gd name="T7" fmla="*/ 0 h 10"/>
                <a:gd name="T8" fmla="*/ 2 w 10"/>
                <a:gd name="T9" fmla="*/ 2 h 10"/>
                <a:gd name="T10" fmla="*/ 0 w 10"/>
                <a:gd name="T11" fmla="*/ 3 h 10"/>
                <a:gd name="T12" fmla="*/ 0 w 10"/>
                <a:gd name="T13" fmla="*/ 5 h 10"/>
                <a:gd name="T14" fmla="*/ 2 w 10"/>
                <a:gd name="T15" fmla="*/ 7 h 10"/>
                <a:gd name="T16" fmla="*/ 3 w 10"/>
                <a:gd name="T17" fmla="*/ 9 h 10"/>
                <a:gd name="T18" fmla="*/ 3 w 10"/>
                <a:gd name="T19" fmla="*/ 9 h 10"/>
                <a:gd name="T20" fmla="*/ 5 w 10"/>
                <a:gd name="T21" fmla="*/ 10 h 10"/>
                <a:gd name="T22" fmla="*/ 7 w 10"/>
                <a:gd name="T23" fmla="*/ 10 h 10"/>
                <a:gd name="T24" fmla="*/ 9 w 10"/>
                <a:gd name="T25" fmla="*/ 9 h 10"/>
                <a:gd name="T26" fmla="*/ 10 w 10"/>
                <a:gd name="T27" fmla="*/ 7 h 10"/>
                <a:gd name="T28" fmla="*/ 10 w 10"/>
                <a:gd name="T29" fmla="*/ 5 h 10"/>
                <a:gd name="T30" fmla="*/ 10 w 10"/>
                <a:gd name="T31" fmla="*/ 3 h 10"/>
                <a:gd name="T32" fmla="*/ 10 w 10"/>
                <a:gd name="T33" fmla="*/ 2 h 10"/>
                <a:gd name="T34" fmla="*/ 9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9" y="0"/>
                  </a:moveTo>
                  <a:lnTo>
                    <a:pt x="7" y="0"/>
                  </a:lnTo>
                  <a:lnTo>
                    <a:pt x="5" y="0"/>
                  </a:lnTo>
                  <a:lnTo>
                    <a:pt x="3" y="0"/>
                  </a:lnTo>
                  <a:lnTo>
                    <a:pt x="2" y="2"/>
                  </a:lnTo>
                  <a:lnTo>
                    <a:pt x="0" y="3"/>
                  </a:lnTo>
                  <a:lnTo>
                    <a:pt x="0" y="5"/>
                  </a:lnTo>
                  <a:lnTo>
                    <a:pt x="2" y="7"/>
                  </a:lnTo>
                  <a:lnTo>
                    <a:pt x="3" y="9"/>
                  </a:lnTo>
                  <a:lnTo>
                    <a:pt x="3" y="9"/>
                  </a:lnTo>
                  <a:lnTo>
                    <a:pt x="5" y="10"/>
                  </a:lnTo>
                  <a:lnTo>
                    <a:pt x="7" y="10"/>
                  </a:lnTo>
                  <a:lnTo>
                    <a:pt x="9" y="9"/>
                  </a:lnTo>
                  <a:lnTo>
                    <a:pt x="10" y="7"/>
                  </a:lnTo>
                  <a:lnTo>
                    <a:pt x="10" y="5"/>
                  </a:lnTo>
                  <a:lnTo>
                    <a:pt x="10" y="3"/>
                  </a:lnTo>
                  <a:lnTo>
                    <a:pt x="10"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80"/>
            <p:cNvSpPr>
              <a:spLocks/>
            </p:cNvSpPr>
            <p:nvPr/>
          </p:nvSpPr>
          <p:spPr bwMode="auto">
            <a:xfrm>
              <a:off x="2144" y="3911"/>
              <a:ext cx="11" cy="10"/>
            </a:xfrm>
            <a:custGeom>
              <a:avLst/>
              <a:gdLst>
                <a:gd name="T0" fmla="*/ 9 w 11"/>
                <a:gd name="T1" fmla="*/ 2 h 10"/>
                <a:gd name="T2" fmla="*/ 7 w 11"/>
                <a:gd name="T3" fmla="*/ 0 h 10"/>
                <a:gd name="T4" fmla="*/ 6 w 11"/>
                <a:gd name="T5" fmla="*/ 0 h 10"/>
                <a:gd name="T6" fmla="*/ 4 w 11"/>
                <a:gd name="T7" fmla="*/ 2 h 10"/>
                <a:gd name="T8" fmla="*/ 2 w 11"/>
                <a:gd name="T9" fmla="*/ 4 h 10"/>
                <a:gd name="T10" fmla="*/ 0 w 11"/>
                <a:gd name="T11" fmla="*/ 5 h 10"/>
                <a:gd name="T12" fmla="*/ 0 w 11"/>
                <a:gd name="T13" fmla="*/ 7 h 10"/>
                <a:gd name="T14" fmla="*/ 2 w 11"/>
                <a:gd name="T15" fmla="*/ 9 h 10"/>
                <a:gd name="T16" fmla="*/ 4 w 11"/>
                <a:gd name="T17" fmla="*/ 10 h 10"/>
                <a:gd name="T18" fmla="*/ 4 w 11"/>
                <a:gd name="T19" fmla="*/ 10 h 10"/>
                <a:gd name="T20" fmla="*/ 6 w 11"/>
                <a:gd name="T21" fmla="*/ 10 h 10"/>
                <a:gd name="T22" fmla="*/ 7 w 11"/>
                <a:gd name="T23" fmla="*/ 10 h 10"/>
                <a:gd name="T24" fmla="*/ 9 w 11"/>
                <a:gd name="T25" fmla="*/ 10 h 10"/>
                <a:gd name="T26" fmla="*/ 11 w 11"/>
                <a:gd name="T27" fmla="*/ 9 h 10"/>
                <a:gd name="T28" fmla="*/ 11 w 11"/>
                <a:gd name="T29" fmla="*/ 7 h 10"/>
                <a:gd name="T30" fmla="*/ 11 w 11"/>
                <a:gd name="T31" fmla="*/ 5 h 10"/>
                <a:gd name="T32" fmla="*/ 11 w 11"/>
                <a:gd name="T33" fmla="*/ 4 h 10"/>
                <a:gd name="T34" fmla="*/ 9 w 11"/>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9" y="2"/>
                  </a:moveTo>
                  <a:lnTo>
                    <a:pt x="7" y="0"/>
                  </a:lnTo>
                  <a:lnTo>
                    <a:pt x="6" y="0"/>
                  </a:lnTo>
                  <a:lnTo>
                    <a:pt x="4" y="2"/>
                  </a:lnTo>
                  <a:lnTo>
                    <a:pt x="2" y="4"/>
                  </a:lnTo>
                  <a:lnTo>
                    <a:pt x="0" y="5"/>
                  </a:lnTo>
                  <a:lnTo>
                    <a:pt x="0" y="7"/>
                  </a:lnTo>
                  <a:lnTo>
                    <a:pt x="2" y="9"/>
                  </a:lnTo>
                  <a:lnTo>
                    <a:pt x="4" y="10"/>
                  </a:lnTo>
                  <a:lnTo>
                    <a:pt x="4" y="10"/>
                  </a:lnTo>
                  <a:lnTo>
                    <a:pt x="6" y="10"/>
                  </a:lnTo>
                  <a:lnTo>
                    <a:pt x="7" y="10"/>
                  </a:lnTo>
                  <a:lnTo>
                    <a:pt x="9" y="10"/>
                  </a:lnTo>
                  <a:lnTo>
                    <a:pt x="11" y="9"/>
                  </a:lnTo>
                  <a:lnTo>
                    <a:pt x="11" y="7"/>
                  </a:lnTo>
                  <a:lnTo>
                    <a:pt x="11" y="5"/>
                  </a:lnTo>
                  <a:lnTo>
                    <a:pt x="11" y="4"/>
                  </a:lnTo>
                  <a:lnTo>
                    <a:pt x="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81"/>
            <p:cNvSpPr>
              <a:spLocks/>
            </p:cNvSpPr>
            <p:nvPr/>
          </p:nvSpPr>
          <p:spPr bwMode="auto">
            <a:xfrm>
              <a:off x="2158" y="3927"/>
              <a:ext cx="11" cy="10"/>
            </a:xfrm>
            <a:custGeom>
              <a:avLst/>
              <a:gdLst>
                <a:gd name="T0" fmla="*/ 9 w 11"/>
                <a:gd name="T1" fmla="*/ 3 h 10"/>
                <a:gd name="T2" fmla="*/ 7 w 11"/>
                <a:gd name="T3" fmla="*/ 1 h 10"/>
                <a:gd name="T4" fmla="*/ 5 w 11"/>
                <a:gd name="T5" fmla="*/ 0 h 10"/>
                <a:gd name="T6" fmla="*/ 4 w 11"/>
                <a:gd name="T7" fmla="*/ 0 h 10"/>
                <a:gd name="T8" fmla="*/ 2 w 11"/>
                <a:gd name="T9" fmla="*/ 1 h 10"/>
                <a:gd name="T10" fmla="*/ 0 w 11"/>
                <a:gd name="T11" fmla="*/ 3 h 10"/>
                <a:gd name="T12" fmla="*/ 0 w 11"/>
                <a:gd name="T13" fmla="*/ 5 h 10"/>
                <a:gd name="T14" fmla="*/ 0 w 11"/>
                <a:gd name="T15" fmla="*/ 6 h 10"/>
                <a:gd name="T16" fmla="*/ 0 w 11"/>
                <a:gd name="T17" fmla="*/ 8 h 10"/>
                <a:gd name="T18" fmla="*/ 0 w 11"/>
                <a:gd name="T19" fmla="*/ 8 h 10"/>
                <a:gd name="T20" fmla="*/ 2 w 11"/>
                <a:gd name="T21" fmla="*/ 10 h 10"/>
                <a:gd name="T22" fmla="*/ 4 w 11"/>
                <a:gd name="T23" fmla="*/ 10 h 10"/>
                <a:gd name="T24" fmla="*/ 5 w 11"/>
                <a:gd name="T25" fmla="*/ 10 h 10"/>
                <a:gd name="T26" fmla="*/ 7 w 11"/>
                <a:gd name="T27" fmla="*/ 10 h 10"/>
                <a:gd name="T28" fmla="*/ 9 w 11"/>
                <a:gd name="T29" fmla="*/ 8 h 10"/>
                <a:gd name="T30" fmla="*/ 11 w 11"/>
                <a:gd name="T31" fmla="*/ 6 h 10"/>
                <a:gd name="T32" fmla="*/ 11 w 11"/>
                <a:gd name="T33" fmla="*/ 5 h 10"/>
                <a:gd name="T34" fmla="*/ 9 w 11"/>
                <a:gd name="T3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9" y="3"/>
                  </a:moveTo>
                  <a:lnTo>
                    <a:pt x="7" y="1"/>
                  </a:lnTo>
                  <a:lnTo>
                    <a:pt x="5" y="0"/>
                  </a:lnTo>
                  <a:lnTo>
                    <a:pt x="4" y="0"/>
                  </a:lnTo>
                  <a:lnTo>
                    <a:pt x="2" y="1"/>
                  </a:lnTo>
                  <a:lnTo>
                    <a:pt x="0" y="3"/>
                  </a:lnTo>
                  <a:lnTo>
                    <a:pt x="0" y="5"/>
                  </a:lnTo>
                  <a:lnTo>
                    <a:pt x="0" y="6"/>
                  </a:lnTo>
                  <a:lnTo>
                    <a:pt x="0" y="8"/>
                  </a:lnTo>
                  <a:lnTo>
                    <a:pt x="0" y="8"/>
                  </a:lnTo>
                  <a:lnTo>
                    <a:pt x="2" y="10"/>
                  </a:lnTo>
                  <a:lnTo>
                    <a:pt x="4" y="10"/>
                  </a:lnTo>
                  <a:lnTo>
                    <a:pt x="5" y="10"/>
                  </a:lnTo>
                  <a:lnTo>
                    <a:pt x="7" y="10"/>
                  </a:lnTo>
                  <a:lnTo>
                    <a:pt x="9" y="8"/>
                  </a:lnTo>
                  <a:lnTo>
                    <a:pt x="11" y="6"/>
                  </a:lnTo>
                  <a:lnTo>
                    <a:pt x="11" y="5"/>
                  </a:lnTo>
                  <a:lnTo>
                    <a:pt x="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82"/>
            <p:cNvSpPr>
              <a:spLocks/>
            </p:cNvSpPr>
            <p:nvPr/>
          </p:nvSpPr>
          <p:spPr bwMode="auto">
            <a:xfrm>
              <a:off x="2165" y="3947"/>
              <a:ext cx="10" cy="11"/>
            </a:xfrm>
            <a:custGeom>
              <a:avLst/>
              <a:gdLst>
                <a:gd name="T0" fmla="*/ 10 w 10"/>
                <a:gd name="T1" fmla="*/ 5 h 11"/>
                <a:gd name="T2" fmla="*/ 10 w 10"/>
                <a:gd name="T3" fmla="*/ 4 h 11"/>
                <a:gd name="T4" fmla="*/ 9 w 10"/>
                <a:gd name="T5" fmla="*/ 2 h 11"/>
                <a:gd name="T6" fmla="*/ 7 w 10"/>
                <a:gd name="T7" fmla="*/ 0 h 11"/>
                <a:gd name="T8" fmla="*/ 5 w 10"/>
                <a:gd name="T9" fmla="*/ 0 h 11"/>
                <a:gd name="T10" fmla="*/ 4 w 10"/>
                <a:gd name="T11" fmla="*/ 0 h 11"/>
                <a:gd name="T12" fmla="*/ 2 w 10"/>
                <a:gd name="T13" fmla="*/ 0 h 11"/>
                <a:gd name="T14" fmla="*/ 0 w 10"/>
                <a:gd name="T15" fmla="*/ 2 h 11"/>
                <a:gd name="T16" fmla="*/ 0 w 10"/>
                <a:gd name="T17" fmla="*/ 4 h 11"/>
                <a:gd name="T18" fmla="*/ 0 w 10"/>
                <a:gd name="T19" fmla="*/ 4 h 11"/>
                <a:gd name="T20" fmla="*/ 0 w 10"/>
                <a:gd name="T21" fmla="*/ 5 h 11"/>
                <a:gd name="T22" fmla="*/ 0 w 10"/>
                <a:gd name="T23" fmla="*/ 7 h 11"/>
                <a:gd name="T24" fmla="*/ 2 w 10"/>
                <a:gd name="T25" fmla="*/ 9 h 11"/>
                <a:gd name="T26" fmla="*/ 4 w 10"/>
                <a:gd name="T27" fmla="*/ 11 h 11"/>
                <a:gd name="T28" fmla="*/ 5 w 10"/>
                <a:gd name="T29" fmla="*/ 11 h 11"/>
                <a:gd name="T30" fmla="*/ 7 w 10"/>
                <a:gd name="T31" fmla="*/ 9 h 11"/>
                <a:gd name="T32" fmla="*/ 9 w 10"/>
                <a:gd name="T33" fmla="*/ 7 h 11"/>
                <a:gd name="T34" fmla="*/ 10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5"/>
                  </a:moveTo>
                  <a:lnTo>
                    <a:pt x="10" y="4"/>
                  </a:lnTo>
                  <a:lnTo>
                    <a:pt x="9" y="2"/>
                  </a:lnTo>
                  <a:lnTo>
                    <a:pt x="7" y="0"/>
                  </a:lnTo>
                  <a:lnTo>
                    <a:pt x="5" y="0"/>
                  </a:lnTo>
                  <a:lnTo>
                    <a:pt x="4" y="0"/>
                  </a:lnTo>
                  <a:lnTo>
                    <a:pt x="2" y="0"/>
                  </a:lnTo>
                  <a:lnTo>
                    <a:pt x="0" y="2"/>
                  </a:lnTo>
                  <a:lnTo>
                    <a:pt x="0" y="4"/>
                  </a:lnTo>
                  <a:lnTo>
                    <a:pt x="0" y="4"/>
                  </a:lnTo>
                  <a:lnTo>
                    <a:pt x="0" y="5"/>
                  </a:lnTo>
                  <a:lnTo>
                    <a:pt x="0" y="7"/>
                  </a:lnTo>
                  <a:lnTo>
                    <a:pt x="2" y="9"/>
                  </a:lnTo>
                  <a:lnTo>
                    <a:pt x="4" y="11"/>
                  </a:lnTo>
                  <a:lnTo>
                    <a:pt x="5" y="11"/>
                  </a:lnTo>
                  <a:lnTo>
                    <a:pt x="7" y="9"/>
                  </a:lnTo>
                  <a:lnTo>
                    <a:pt x="9" y="7"/>
                  </a:lnTo>
                  <a:lnTo>
                    <a:pt x="1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83"/>
            <p:cNvSpPr>
              <a:spLocks/>
            </p:cNvSpPr>
            <p:nvPr/>
          </p:nvSpPr>
          <p:spPr bwMode="auto">
            <a:xfrm>
              <a:off x="1970" y="4040"/>
              <a:ext cx="11" cy="11"/>
            </a:xfrm>
            <a:custGeom>
              <a:avLst/>
              <a:gdLst>
                <a:gd name="T0" fmla="*/ 7 w 11"/>
                <a:gd name="T1" fmla="*/ 0 h 11"/>
                <a:gd name="T2" fmla="*/ 6 w 11"/>
                <a:gd name="T3" fmla="*/ 0 h 11"/>
                <a:gd name="T4" fmla="*/ 4 w 11"/>
                <a:gd name="T5" fmla="*/ 2 h 11"/>
                <a:gd name="T6" fmla="*/ 2 w 11"/>
                <a:gd name="T7" fmla="*/ 4 h 11"/>
                <a:gd name="T8" fmla="*/ 0 w 11"/>
                <a:gd name="T9" fmla="*/ 6 h 11"/>
                <a:gd name="T10" fmla="*/ 0 w 11"/>
                <a:gd name="T11" fmla="*/ 6 h 11"/>
                <a:gd name="T12" fmla="*/ 2 w 11"/>
                <a:gd name="T13" fmla="*/ 7 h 11"/>
                <a:gd name="T14" fmla="*/ 4 w 11"/>
                <a:gd name="T15" fmla="*/ 9 h 11"/>
                <a:gd name="T16" fmla="*/ 6 w 11"/>
                <a:gd name="T17" fmla="*/ 11 h 11"/>
                <a:gd name="T18" fmla="*/ 6 w 11"/>
                <a:gd name="T19" fmla="*/ 11 h 11"/>
                <a:gd name="T20" fmla="*/ 7 w 11"/>
                <a:gd name="T21" fmla="*/ 11 h 11"/>
                <a:gd name="T22" fmla="*/ 9 w 11"/>
                <a:gd name="T23" fmla="*/ 9 h 11"/>
                <a:gd name="T24" fmla="*/ 11 w 11"/>
                <a:gd name="T25" fmla="*/ 7 h 11"/>
                <a:gd name="T26" fmla="*/ 11 w 11"/>
                <a:gd name="T27" fmla="*/ 6 h 11"/>
                <a:gd name="T28" fmla="*/ 11 w 11"/>
                <a:gd name="T29" fmla="*/ 4 h 11"/>
                <a:gd name="T30" fmla="*/ 11 w 11"/>
                <a:gd name="T31" fmla="*/ 2 h 11"/>
                <a:gd name="T32" fmla="*/ 9 w 11"/>
                <a:gd name="T33" fmla="*/ 0 h 11"/>
                <a:gd name="T34" fmla="*/ 7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7" y="0"/>
                  </a:moveTo>
                  <a:lnTo>
                    <a:pt x="6" y="0"/>
                  </a:lnTo>
                  <a:lnTo>
                    <a:pt x="4" y="2"/>
                  </a:lnTo>
                  <a:lnTo>
                    <a:pt x="2" y="4"/>
                  </a:lnTo>
                  <a:lnTo>
                    <a:pt x="0" y="6"/>
                  </a:lnTo>
                  <a:lnTo>
                    <a:pt x="0" y="6"/>
                  </a:lnTo>
                  <a:lnTo>
                    <a:pt x="2" y="7"/>
                  </a:lnTo>
                  <a:lnTo>
                    <a:pt x="4" y="9"/>
                  </a:lnTo>
                  <a:lnTo>
                    <a:pt x="6" y="11"/>
                  </a:lnTo>
                  <a:lnTo>
                    <a:pt x="6" y="11"/>
                  </a:lnTo>
                  <a:lnTo>
                    <a:pt x="7" y="11"/>
                  </a:lnTo>
                  <a:lnTo>
                    <a:pt x="9" y="9"/>
                  </a:lnTo>
                  <a:lnTo>
                    <a:pt x="11" y="7"/>
                  </a:lnTo>
                  <a:lnTo>
                    <a:pt x="11" y="6"/>
                  </a:lnTo>
                  <a:lnTo>
                    <a:pt x="11" y="4"/>
                  </a:lnTo>
                  <a:lnTo>
                    <a:pt x="11" y="2"/>
                  </a:lnTo>
                  <a:lnTo>
                    <a:pt x="9"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84"/>
            <p:cNvSpPr>
              <a:spLocks/>
            </p:cNvSpPr>
            <p:nvPr/>
          </p:nvSpPr>
          <p:spPr bwMode="auto">
            <a:xfrm>
              <a:off x="1991" y="4039"/>
              <a:ext cx="11" cy="10"/>
            </a:xfrm>
            <a:custGeom>
              <a:avLst/>
              <a:gdLst>
                <a:gd name="T0" fmla="*/ 5 w 11"/>
                <a:gd name="T1" fmla="*/ 0 h 10"/>
                <a:gd name="T2" fmla="*/ 4 w 11"/>
                <a:gd name="T3" fmla="*/ 0 h 10"/>
                <a:gd name="T4" fmla="*/ 2 w 11"/>
                <a:gd name="T5" fmla="*/ 1 h 10"/>
                <a:gd name="T6" fmla="*/ 0 w 11"/>
                <a:gd name="T7" fmla="*/ 3 h 10"/>
                <a:gd name="T8" fmla="*/ 0 w 11"/>
                <a:gd name="T9" fmla="*/ 5 h 10"/>
                <a:gd name="T10" fmla="*/ 0 w 11"/>
                <a:gd name="T11" fmla="*/ 7 h 10"/>
                <a:gd name="T12" fmla="*/ 0 w 11"/>
                <a:gd name="T13" fmla="*/ 8 h 10"/>
                <a:gd name="T14" fmla="*/ 2 w 11"/>
                <a:gd name="T15" fmla="*/ 10 h 10"/>
                <a:gd name="T16" fmla="*/ 4 w 11"/>
                <a:gd name="T17" fmla="*/ 10 h 10"/>
                <a:gd name="T18" fmla="*/ 4 w 11"/>
                <a:gd name="T19" fmla="*/ 10 h 10"/>
                <a:gd name="T20" fmla="*/ 5 w 11"/>
                <a:gd name="T21" fmla="*/ 10 h 10"/>
                <a:gd name="T22" fmla="*/ 7 w 11"/>
                <a:gd name="T23" fmla="*/ 10 h 10"/>
                <a:gd name="T24" fmla="*/ 9 w 11"/>
                <a:gd name="T25" fmla="*/ 8 h 10"/>
                <a:gd name="T26" fmla="*/ 11 w 11"/>
                <a:gd name="T27" fmla="*/ 7 h 10"/>
                <a:gd name="T28" fmla="*/ 11 w 11"/>
                <a:gd name="T29" fmla="*/ 5 h 10"/>
                <a:gd name="T30" fmla="*/ 9 w 11"/>
                <a:gd name="T31" fmla="*/ 3 h 10"/>
                <a:gd name="T32" fmla="*/ 7 w 11"/>
                <a:gd name="T33" fmla="*/ 1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1"/>
                  </a:lnTo>
                  <a:lnTo>
                    <a:pt x="0" y="3"/>
                  </a:lnTo>
                  <a:lnTo>
                    <a:pt x="0" y="5"/>
                  </a:lnTo>
                  <a:lnTo>
                    <a:pt x="0" y="7"/>
                  </a:lnTo>
                  <a:lnTo>
                    <a:pt x="0" y="8"/>
                  </a:lnTo>
                  <a:lnTo>
                    <a:pt x="2" y="10"/>
                  </a:lnTo>
                  <a:lnTo>
                    <a:pt x="4" y="10"/>
                  </a:lnTo>
                  <a:lnTo>
                    <a:pt x="4" y="10"/>
                  </a:lnTo>
                  <a:lnTo>
                    <a:pt x="5" y="10"/>
                  </a:lnTo>
                  <a:lnTo>
                    <a:pt x="7" y="10"/>
                  </a:lnTo>
                  <a:lnTo>
                    <a:pt x="9" y="8"/>
                  </a:lnTo>
                  <a:lnTo>
                    <a:pt x="11" y="7"/>
                  </a:lnTo>
                  <a:lnTo>
                    <a:pt x="11" y="5"/>
                  </a:lnTo>
                  <a:lnTo>
                    <a:pt x="9" y="3"/>
                  </a:lnTo>
                  <a:lnTo>
                    <a:pt x="7" y="1"/>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85"/>
            <p:cNvSpPr>
              <a:spLocks/>
            </p:cNvSpPr>
            <p:nvPr/>
          </p:nvSpPr>
          <p:spPr bwMode="auto">
            <a:xfrm>
              <a:off x="2012" y="4039"/>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7"/>
                  </a:lnTo>
                  <a:lnTo>
                    <a:pt x="2" y="8"/>
                  </a:lnTo>
                  <a:lnTo>
                    <a:pt x="3" y="10"/>
                  </a:lnTo>
                  <a:lnTo>
                    <a:pt x="5" y="10"/>
                  </a:lnTo>
                  <a:lnTo>
                    <a:pt x="5" y="10"/>
                  </a:lnTo>
                  <a:lnTo>
                    <a:pt x="7" y="8"/>
                  </a:lnTo>
                  <a:lnTo>
                    <a:pt x="8" y="7"/>
                  </a:lnTo>
                  <a:lnTo>
                    <a:pt x="10" y="5"/>
                  </a:lnTo>
                  <a:lnTo>
                    <a:pt x="10" y="3"/>
                  </a:lnTo>
                  <a:lnTo>
                    <a:pt x="8" y="1"/>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86"/>
            <p:cNvSpPr>
              <a:spLocks/>
            </p:cNvSpPr>
            <p:nvPr/>
          </p:nvSpPr>
          <p:spPr bwMode="auto">
            <a:xfrm>
              <a:off x="2033" y="4035"/>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6 w 10"/>
                <a:gd name="T21" fmla="*/ 9 h 11"/>
                <a:gd name="T22" fmla="*/ 8 w 10"/>
                <a:gd name="T23" fmla="*/ 7 h 11"/>
                <a:gd name="T24" fmla="*/ 10 w 10"/>
                <a:gd name="T25" fmla="*/ 5 h 11"/>
                <a:gd name="T26" fmla="*/ 10 w 10"/>
                <a:gd name="T27" fmla="*/ 4 h 11"/>
                <a:gd name="T28" fmla="*/ 8 w 10"/>
                <a:gd name="T29" fmla="*/ 2 h 11"/>
                <a:gd name="T30" fmla="*/ 6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6" y="9"/>
                  </a:lnTo>
                  <a:lnTo>
                    <a:pt x="8" y="7"/>
                  </a:lnTo>
                  <a:lnTo>
                    <a:pt x="10" y="5"/>
                  </a:lnTo>
                  <a:lnTo>
                    <a:pt x="10" y="4"/>
                  </a:lnTo>
                  <a:lnTo>
                    <a:pt x="8" y="2"/>
                  </a:lnTo>
                  <a:lnTo>
                    <a:pt x="6"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87"/>
            <p:cNvSpPr>
              <a:spLocks/>
            </p:cNvSpPr>
            <p:nvPr/>
          </p:nvSpPr>
          <p:spPr bwMode="auto">
            <a:xfrm>
              <a:off x="2053" y="4032"/>
              <a:ext cx="11" cy="10"/>
            </a:xfrm>
            <a:custGeom>
              <a:avLst/>
              <a:gdLst>
                <a:gd name="T0" fmla="*/ 4 w 11"/>
                <a:gd name="T1" fmla="*/ 0 h 10"/>
                <a:gd name="T2" fmla="*/ 2 w 11"/>
                <a:gd name="T3" fmla="*/ 0 h 10"/>
                <a:gd name="T4" fmla="*/ 0 w 11"/>
                <a:gd name="T5" fmla="*/ 2 h 10"/>
                <a:gd name="T6" fmla="*/ 0 w 11"/>
                <a:gd name="T7" fmla="*/ 3 h 10"/>
                <a:gd name="T8" fmla="*/ 0 w 11"/>
                <a:gd name="T9" fmla="*/ 5 h 10"/>
                <a:gd name="T10" fmla="*/ 0 w 11"/>
                <a:gd name="T11" fmla="*/ 7 h 10"/>
                <a:gd name="T12" fmla="*/ 2 w 11"/>
                <a:gd name="T13" fmla="*/ 8 h 10"/>
                <a:gd name="T14" fmla="*/ 4 w 11"/>
                <a:gd name="T15" fmla="*/ 10 h 10"/>
                <a:gd name="T16" fmla="*/ 5 w 11"/>
                <a:gd name="T17" fmla="*/ 10 h 10"/>
                <a:gd name="T18" fmla="*/ 5 w 11"/>
                <a:gd name="T19" fmla="*/ 10 h 10"/>
                <a:gd name="T20" fmla="*/ 7 w 11"/>
                <a:gd name="T21" fmla="*/ 8 h 10"/>
                <a:gd name="T22" fmla="*/ 9 w 11"/>
                <a:gd name="T23" fmla="*/ 7 h 10"/>
                <a:gd name="T24" fmla="*/ 11 w 11"/>
                <a:gd name="T25" fmla="*/ 5 h 10"/>
                <a:gd name="T26" fmla="*/ 11 w 11"/>
                <a:gd name="T27" fmla="*/ 3 h 10"/>
                <a:gd name="T28" fmla="*/ 9 w 11"/>
                <a:gd name="T29" fmla="*/ 2 h 10"/>
                <a:gd name="T30" fmla="*/ 7 w 11"/>
                <a:gd name="T31" fmla="*/ 0 h 10"/>
                <a:gd name="T32" fmla="*/ 5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2"/>
                  </a:lnTo>
                  <a:lnTo>
                    <a:pt x="0" y="3"/>
                  </a:lnTo>
                  <a:lnTo>
                    <a:pt x="0" y="5"/>
                  </a:lnTo>
                  <a:lnTo>
                    <a:pt x="0" y="7"/>
                  </a:lnTo>
                  <a:lnTo>
                    <a:pt x="2" y="8"/>
                  </a:lnTo>
                  <a:lnTo>
                    <a:pt x="4" y="10"/>
                  </a:lnTo>
                  <a:lnTo>
                    <a:pt x="5" y="10"/>
                  </a:lnTo>
                  <a:lnTo>
                    <a:pt x="5" y="10"/>
                  </a:lnTo>
                  <a:lnTo>
                    <a:pt x="7" y="8"/>
                  </a:lnTo>
                  <a:lnTo>
                    <a:pt x="9" y="7"/>
                  </a:lnTo>
                  <a:lnTo>
                    <a:pt x="11" y="5"/>
                  </a:lnTo>
                  <a:lnTo>
                    <a:pt x="11" y="3"/>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88"/>
            <p:cNvSpPr>
              <a:spLocks/>
            </p:cNvSpPr>
            <p:nvPr/>
          </p:nvSpPr>
          <p:spPr bwMode="auto">
            <a:xfrm>
              <a:off x="2072" y="4027"/>
              <a:ext cx="10" cy="10"/>
            </a:xfrm>
            <a:custGeom>
              <a:avLst/>
              <a:gdLst>
                <a:gd name="T0" fmla="*/ 5 w 10"/>
                <a:gd name="T1" fmla="*/ 0 h 10"/>
                <a:gd name="T2" fmla="*/ 4 w 10"/>
                <a:gd name="T3" fmla="*/ 0 h 10"/>
                <a:gd name="T4" fmla="*/ 2 w 10"/>
                <a:gd name="T5" fmla="*/ 1 h 10"/>
                <a:gd name="T6" fmla="*/ 0 w 10"/>
                <a:gd name="T7" fmla="*/ 3 h 10"/>
                <a:gd name="T8" fmla="*/ 0 w 10"/>
                <a:gd name="T9" fmla="*/ 5 h 10"/>
                <a:gd name="T10" fmla="*/ 2 w 10"/>
                <a:gd name="T11" fmla="*/ 7 h 10"/>
                <a:gd name="T12" fmla="*/ 4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1"/>
                  </a:lnTo>
                  <a:lnTo>
                    <a:pt x="0" y="3"/>
                  </a:lnTo>
                  <a:lnTo>
                    <a:pt x="0" y="5"/>
                  </a:lnTo>
                  <a:lnTo>
                    <a:pt x="2" y="7"/>
                  </a:lnTo>
                  <a:lnTo>
                    <a:pt x="4" y="8"/>
                  </a:lnTo>
                  <a:lnTo>
                    <a:pt x="5" y="10"/>
                  </a:lnTo>
                  <a:lnTo>
                    <a:pt x="7" y="10"/>
                  </a:lnTo>
                  <a:lnTo>
                    <a:pt x="7" y="10"/>
                  </a:lnTo>
                  <a:lnTo>
                    <a:pt x="9" y="8"/>
                  </a:lnTo>
                  <a:lnTo>
                    <a:pt x="10" y="7"/>
                  </a:lnTo>
                  <a:lnTo>
                    <a:pt x="10" y="5"/>
                  </a:lnTo>
                  <a:lnTo>
                    <a:pt x="10" y="3"/>
                  </a:lnTo>
                  <a:lnTo>
                    <a:pt x="10" y="1"/>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89"/>
            <p:cNvSpPr>
              <a:spLocks/>
            </p:cNvSpPr>
            <p:nvPr/>
          </p:nvSpPr>
          <p:spPr bwMode="auto">
            <a:xfrm>
              <a:off x="2093" y="4020"/>
              <a:ext cx="10" cy="10"/>
            </a:xfrm>
            <a:custGeom>
              <a:avLst/>
              <a:gdLst>
                <a:gd name="T0" fmla="*/ 3 w 10"/>
                <a:gd name="T1" fmla="*/ 0 h 10"/>
                <a:gd name="T2" fmla="*/ 2 w 10"/>
                <a:gd name="T3" fmla="*/ 0 h 10"/>
                <a:gd name="T4" fmla="*/ 0 w 10"/>
                <a:gd name="T5" fmla="*/ 1 h 10"/>
                <a:gd name="T6" fmla="*/ 0 w 10"/>
                <a:gd name="T7" fmla="*/ 3 h 10"/>
                <a:gd name="T8" fmla="*/ 0 w 10"/>
                <a:gd name="T9" fmla="*/ 5 h 10"/>
                <a:gd name="T10" fmla="*/ 0 w 10"/>
                <a:gd name="T11" fmla="*/ 7 h 10"/>
                <a:gd name="T12" fmla="*/ 2 w 10"/>
                <a:gd name="T13" fmla="*/ 8 h 10"/>
                <a:gd name="T14" fmla="*/ 3 w 10"/>
                <a:gd name="T15" fmla="*/ 10 h 10"/>
                <a:gd name="T16" fmla="*/ 5 w 10"/>
                <a:gd name="T17" fmla="*/ 10 h 10"/>
                <a:gd name="T18" fmla="*/ 5 w 10"/>
                <a:gd name="T19" fmla="*/ 10 h 10"/>
                <a:gd name="T20" fmla="*/ 7 w 10"/>
                <a:gd name="T21" fmla="*/ 8 h 10"/>
                <a:gd name="T22" fmla="*/ 8 w 10"/>
                <a:gd name="T23" fmla="*/ 7 h 10"/>
                <a:gd name="T24" fmla="*/ 10 w 10"/>
                <a:gd name="T25" fmla="*/ 5 h 10"/>
                <a:gd name="T26" fmla="*/ 10 w 10"/>
                <a:gd name="T27" fmla="*/ 3 h 10"/>
                <a:gd name="T28" fmla="*/ 8 w 10"/>
                <a:gd name="T29" fmla="*/ 1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0"/>
                  </a:lnTo>
                  <a:lnTo>
                    <a:pt x="0" y="1"/>
                  </a:lnTo>
                  <a:lnTo>
                    <a:pt x="0" y="3"/>
                  </a:lnTo>
                  <a:lnTo>
                    <a:pt x="0" y="5"/>
                  </a:lnTo>
                  <a:lnTo>
                    <a:pt x="0" y="7"/>
                  </a:lnTo>
                  <a:lnTo>
                    <a:pt x="2" y="8"/>
                  </a:lnTo>
                  <a:lnTo>
                    <a:pt x="3" y="10"/>
                  </a:lnTo>
                  <a:lnTo>
                    <a:pt x="5" y="10"/>
                  </a:lnTo>
                  <a:lnTo>
                    <a:pt x="5" y="10"/>
                  </a:lnTo>
                  <a:lnTo>
                    <a:pt x="7" y="8"/>
                  </a:lnTo>
                  <a:lnTo>
                    <a:pt x="8" y="7"/>
                  </a:lnTo>
                  <a:lnTo>
                    <a:pt x="10" y="5"/>
                  </a:lnTo>
                  <a:lnTo>
                    <a:pt x="10" y="3"/>
                  </a:lnTo>
                  <a:lnTo>
                    <a:pt x="8" y="1"/>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90"/>
            <p:cNvSpPr>
              <a:spLocks/>
            </p:cNvSpPr>
            <p:nvPr/>
          </p:nvSpPr>
          <p:spPr bwMode="auto">
            <a:xfrm>
              <a:off x="2112" y="4011"/>
              <a:ext cx="10" cy="10"/>
            </a:xfrm>
            <a:custGeom>
              <a:avLst/>
              <a:gdLst>
                <a:gd name="T0" fmla="*/ 1 w 10"/>
                <a:gd name="T1" fmla="*/ 2 h 10"/>
                <a:gd name="T2" fmla="*/ 0 w 10"/>
                <a:gd name="T3" fmla="*/ 4 h 10"/>
                <a:gd name="T4" fmla="*/ 0 w 10"/>
                <a:gd name="T5" fmla="*/ 5 h 10"/>
                <a:gd name="T6" fmla="*/ 0 w 10"/>
                <a:gd name="T7" fmla="*/ 7 h 10"/>
                <a:gd name="T8" fmla="*/ 0 w 10"/>
                <a:gd name="T9" fmla="*/ 9 h 10"/>
                <a:gd name="T10" fmla="*/ 1 w 10"/>
                <a:gd name="T11" fmla="*/ 10 h 10"/>
                <a:gd name="T12" fmla="*/ 3 w 10"/>
                <a:gd name="T13" fmla="*/ 10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8 w 10"/>
                <a:gd name="T27" fmla="*/ 4 h 10"/>
                <a:gd name="T28" fmla="*/ 7 w 10"/>
                <a:gd name="T29" fmla="*/ 2 h 10"/>
                <a:gd name="T30" fmla="*/ 5 w 10"/>
                <a:gd name="T31" fmla="*/ 0 h 10"/>
                <a:gd name="T32" fmla="*/ 3 w 10"/>
                <a:gd name="T33" fmla="*/ 0 h 10"/>
                <a:gd name="T34" fmla="*/ 1 w 10"/>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1" y="2"/>
                  </a:moveTo>
                  <a:lnTo>
                    <a:pt x="0" y="4"/>
                  </a:lnTo>
                  <a:lnTo>
                    <a:pt x="0" y="5"/>
                  </a:lnTo>
                  <a:lnTo>
                    <a:pt x="0" y="7"/>
                  </a:lnTo>
                  <a:lnTo>
                    <a:pt x="0" y="9"/>
                  </a:lnTo>
                  <a:lnTo>
                    <a:pt x="1" y="10"/>
                  </a:lnTo>
                  <a:lnTo>
                    <a:pt x="3" y="10"/>
                  </a:lnTo>
                  <a:lnTo>
                    <a:pt x="5" y="10"/>
                  </a:lnTo>
                  <a:lnTo>
                    <a:pt x="7" y="10"/>
                  </a:lnTo>
                  <a:lnTo>
                    <a:pt x="7" y="10"/>
                  </a:lnTo>
                  <a:lnTo>
                    <a:pt x="8" y="9"/>
                  </a:lnTo>
                  <a:lnTo>
                    <a:pt x="10" y="7"/>
                  </a:lnTo>
                  <a:lnTo>
                    <a:pt x="10" y="5"/>
                  </a:lnTo>
                  <a:lnTo>
                    <a:pt x="8" y="4"/>
                  </a:lnTo>
                  <a:lnTo>
                    <a:pt x="7" y="2"/>
                  </a:lnTo>
                  <a:lnTo>
                    <a:pt x="5" y="0"/>
                  </a:lnTo>
                  <a:lnTo>
                    <a:pt x="3" y="0"/>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91"/>
            <p:cNvSpPr>
              <a:spLocks/>
            </p:cNvSpPr>
            <p:nvPr/>
          </p:nvSpPr>
          <p:spPr bwMode="auto">
            <a:xfrm>
              <a:off x="2129" y="4001"/>
              <a:ext cx="10" cy="10"/>
            </a:xfrm>
            <a:custGeom>
              <a:avLst/>
              <a:gdLst>
                <a:gd name="T0" fmla="*/ 3 w 10"/>
                <a:gd name="T1" fmla="*/ 1 h 10"/>
                <a:gd name="T2" fmla="*/ 2 w 10"/>
                <a:gd name="T3" fmla="*/ 3 h 10"/>
                <a:gd name="T4" fmla="*/ 0 w 10"/>
                <a:gd name="T5" fmla="*/ 5 h 10"/>
                <a:gd name="T6" fmla="*/ 0 w 10"/>
                <a:gd name="T7" fmla="*/ 7 h 10"/>
                <a:gd name="T8" fmla="*/ 2 w 10"/>
                <a:gd name="T9" fmla="*/ 8 h 10"/>
                <a:gd name="T10" fmla="*/ 3 w 10"/>
                <a:gd name="T11" fmla="*/ 10 h 10"/>
                <a:gd name="T12" fmla="*/ 5 w 10"/>
                <a:gd name="T13" fmla="*/ 10 h 10"/>
                <a:gd name="T14" fmla="*/ 7 w 10"/>
                <a:gd name="T15" fmla="*/ 10 h 10"/>
                <a:gd name="T16" fmla="*/ 9 w 10"/>
                <a:gd name="T17" fmla="*/ 10 h 10"/>
                <a:gd name="T18" fmla="*/ 9 w 10"/>
                <a:gd name="T19" fmla="*/ 10 h 10"/>
                <a:gd name="T20" fmla="*/ 10 w 10"/>
                <a:gd name="T21" fmla="*/ 8 h 10"/>
                <a:gd name="T22" fmla="*/ 10 w 10"/>
                <a:gd name="T23" fmla="*/ 7 h 10"/>
                <a:gd name="T24" fmla="*/ 10 w 10"/>
                <a:gd name="T25" fmla="*/ 5 h 10"/>
                <a:gd name="T26" fmla="*/ 10 w 10"/>
                <a:gd name="T27" fmla="*/ 3 h 10"/>
                <a:gd name="T28" fmla="*/ 9 w 10"/>
                <a:gd name="T29" fmla="*/ 1 h 10"/>
                <a:gd name="T30" fmla="*/ 7 w 10"/>
                <a:gd name="T31" fmla="*/ 0 h 10"/>
                <a:gd name="T32" fmla="*/ 5 w 10"/>
                <a:gd name="T33" fmla="*/ 0 h 10"/>
                <a:gd name="T34" fmla="*/ 3 w 10"/>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1"/>
                  </a:moveTo>
                  <a:lnTo>
                    <a:pt x="2" y="3"/>
                  </a:lnTo>
                  <a:lnTo>
                    <a:pt x="0" y="5"/>
                  </a:lnTo>
                  <a:lnTo>
                    <a:pt x="0" y="7"/>
                  </a:lnTo>
                  <a:lnTo>
                    <a:pt x="2" y="8"/>
                  </a:lnTo>
                  <a:lnTo>
                    <a:pt x="3" y="10"/>
                  </a:lnTo>
                  <a:lnTo>
                    <a:pt x="5" y="10"/>
                  </a:lnTo>
                  <a:lnTo>
                    <a:pt x="7" y="10"/>
                  </a:lnTo>
                  <a:lnTo>
                    <a:pt x="9" y="10"/>
                  </a:lnTo>
                  <a:lnTo>
                    <a:pt x="9" y="10"/>
                  </a:lnTo>
                  <a:lnTo>
                    <a:pt x="10" y="8"/>
                  </a:lnTo>
                  <a:lnTo>
                    <a:pt x="10" y="7"/>
                  </a:lnTo>
                  <a:lnTo>
                    <a:pt x="10" y="5"/>
                  </a:lnTo>
                  <a:lnTo>
                    <a:pt x="10" y="3"/>
                  </a:lnTo>
                  <a:lnTo>
                    <a:pt x="9" y="1"/>
                  </a:lnTo>
                  <a:lnTo>
                    <a:pt x="7" y="0"/>
                  </a:lnTo>
                  <a:lnTo>
                    <a:pt x="5" y="0"/>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92"/>
            <p:cNvSpPr>
              <a:spLocks/>
            </p:cNvSpPr>
            <p:nvPr/>
          </p:nvSpPr>
          <p:spPr bwMode="auto">
            <a:xfrm>
              <a:off x="2144" y="3989"/>
              <a:ext cx="11" cy="10"/>
            </a:xfrm>
            <a:custGeom>
              <a:avLst/>
              <a:gdLst>
                <a:gd name="T0" fmla="*/ 4 w 11"/>
                <a:gd name="T1" fmla="*/ 0 h 10"/>
                <a:gd name="T2" fmla="*/ 2 w 11"/>
                <a:gd name="T3" fmla="*/ 1 h 10"/>
                <a:gd name="T4" fmla="*/ 0 w 11"/>
                <a:gd name="T5" fmla="*/ 3 h 10"/>
                <a:gd name="T6" fmla="*/ 0 w 11"/>
                <a:gd name="T7" fmla="*/ 5 h 10"/>
                <a:gd name="T8" fmla="*/ 2 w 11"/>
                <a:gd name="T9" fmla="*/ 7 h 10"/>
                <a:gd name="T10" fmla="*/ 4 w 11"/>
                <a:gd name="T11" fmla="*/ 8 h 10"/>
                <a:gd name="T12" fmla="*/ 6 w 11"/>
                <a:gd name="T13" fmla="*/ 10 h 10"/>
                <a:gd name="T14" fmla="*/ 7 w 11"/>
                <a:gd name="T15" fmla="*/ 10 h 10"/>
                <a:gd name="T16" fmla="*/ 9 w 11"/>
                <a:gd name="T17" fmla="*/ 8 h 10"/>
                <a:gd name="T18" fmla="*/ 9 w 11"/>
                <a:gd name="T19" fmla="*/ 8 h 10"/>
                <a:gd name="T20" fmla="*/ 11 w 11"/>
                <a:gd name="T21" fmla="*/ 7 h 10"/>
                <a:gd name="T22" fmla="*/ 11 w 11"/>
                <a:gd name="T23" fmla="*/ 5 h 10"/>
                <a:gd name="T24" fmla="*/ 11 w 11"/>
                <a:gd name="T25" fmla="*/ 3 h 10"/>
                <a:gd name="T26" fmla="*/ 11 w 11"/>
                <a:gd name="T27" fmla="*/ 1 h 10"/>
                <a:gd name="T28" fmla="*/ 9 w 11"/>
                <a:gd name="T29" fmla="*/ 0 h 10"/>
                <a:gd name="T30" fmla="*/ 7 w 11"/>
                <a:gd name="T31" fmla="*/ 0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1"/>
                  </a:lnTo>
                  <a:lnTo>
                    <a:pt x="0" y="3"/>
                  </a:lnTo>
                  <a:lnTo>
                    <a:pt x="0" y="5"/>
                  </a:lnTo>
                  <a:lnTo>
                    <a:pt x="2" y="7"/>
                  </a:lnTo>
                  <a:lnTo>
                    <a:pt x="4" y="8"/>
                  </a:lnTo>
                  <a:lnTo>
                    <a:pt x="6" y="10"/>
                  </a:lnTo>
                  <a:lnTo>
                    <a:pt x="7" y="10"/>
                  </a:lnTo>
                  <a:lnTo>
                    <a:pt x="9" y="8"/>
                  </a:lnTo>
                  <a:lnTo>
                    <a:pt x="9" y="8"/>
                  </a:lnTo>
                  <a:lnTo>
                    <a:pt x="11" y="7"/>
                  </a:lnTo>
                  <a:lnTo>
                    <a:pt x="11" y="5"/>
                  </a:lnTo>
                  <a:lnTo>
                    <a:pt x="11" y="3"/>
                  </a:lnTo>
                  <a:lnTo>
                    <a:pt x="11" y="1"/>
                  </a:lnTo>
                  <a:lnTo>
                    <a:pt x="9" y="0"/>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93"/>
            <p:cNvSpPr>
              <a:spLocks/>
            </p:cNvSpPr>
            <p:nvPr/>
          </p:nvSpPr>
          <p:spPr bwMode="auto">
            <a:xfrm>
              <a:off x="2158" y="3973"/>
              <a:ext cx="11" cy="11"/>
            </a:xfrm>
            <a:custGeom>
              <a:avLst/>
              <a:gdLst>
                <a:gd name="T0" fmla="*/ 0 w 11"/>
                <a:gd name="T1" fmla="*/ 2 h 11"/>
                <a:gd name="T2" fmla="*/ 0 w 11"/>
                <a:gd name="T3" fmla="*/ 4 h 11"/>
                <a:gd name="T4" fmla="*/ 0 w 11"/>
                <a:gd name="T5" fmla="*/ 5 h 11"/>
                <a:gd name="T6" fmla="*/ 0 w 11"/>
                <a:gd name="T7" fmla="*/ 7 h 11"/>
                <a:gd name="T8" fmla="*/ 2 w 11"/>
                <a:gd name="T9" fmla="*/ 9 h 11"/>
                <a:gd name="T10" fmla="*/ 4 w 11"/>
                <a:gd name="T11" fmla="*/ 11 h 11"/>
                <a:gd name="T12" fmla="*/ 5 w 11"/>
                <a:gd name="T13" fmla="*/ 11 h 11"/>
                <a:gd name="T14" fmla="*/ 7 w 11"/>
                <a:gd name="T15" fmla="*/ 9 h 11"/>
                <a:gd name="T16" fmla="*/ 9 w 11"/>
                <a:gd name="T17" fmla="*/ 7 h 11"/>
                <a:gd name="T18" fmla="*/ 9 w 11"/>
                <a:gd name="T19" fmla="*/ 7 h 11"/>
                <a:gd name="T20" fmla="*/ 11 w 11"/>
                <a:gd name="T21" fmla="*/ 5 h 11"/>
                <a:gd name="T22" fmla="*/ 11 w 11"/>
                <a:gd name="T23" fmla="*/ 4 h 11"/>
                <a:gd name="T24" fmla="*/ 9 w 11"/>
                <a:gd name="T25" fmla="*/ 2 h 11"/>
                <a:gd name="T26" fmla="*/ 7 w 11"/>
                <a:gd name="T27" fmla="*/ 0 h 11"/>
                <a:gd name="T28" fmla="*/ 5 w 11"/>
                <a:gd name="T29" fmla="*/ 0 h 11"/>
                <a:gd name="T30" fmla="*/ 4 w 11"/>
                <a:gd name="T31" fmla="*/ 0 h 11"/>
                <a:gd name="T32" fmla="*/ 2 w 11"/>
                <a:gd name="T33" fmla="*/ 0 h 11"/>
                <a:gd name="T34" fmla="*/ 0 w 11"/>
                <a:gd name="T3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0" y="2"/>
                  </a:moveTo>
                  <a:lnTo>
                    <a:pt x="0" y="4"/>
                  </a:lnTo>
                  <a:lnTo>
                    <a:pt x="0" y="5"/>
                  </a:lnTo>
                  <a:lnTo>
                    <a:pt x="0" y="7"/>
                  </a:lnTo>
                  <a:lnTo>
                    <a:pt x="2" y="9"/>
                  </a:lnTo>
                  <a:lnTo>
                    <a:pt x="4" y="11"/>
                  </a:lnTo>
                  <a:lnTo>
                    <a:pt x="5" y="11"/>
                  </a:lnTo>
                  <a:lnTo>
                    <a:pt x="7" y="9"/>
                  </a:lnTo>
                  <a:lnTo>
                    <a:pt x="9" y="7"/>
                  </a:lnTo>
                  <a:lnTo>
                    <a:pt x="9" y="7"/>
                  </a:lnTo>
                  <a:lnTo>
                    <a:pt x="11" y="5"/>
                  </a:lnTo>
                  <a:lnTo>
                    <a:pt x="11" y="4"/>
                  </a:lnTo>
                  <a:lnTo>
                    <a:pt x="9" y="2"/>
                  </a:lnTo>
                  <a:lnTo>
                    <a:pt x="7" y="0"/>
                  </a:lnTo>
                  <a:lnTo>
                    <a:pt x="5" y="0"/>
                  </a:lnTo>
                  <a:lnTo>
                    <a:pt x="4" y="0"/>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94"/>
            <p:cNvSpPr>
              <a:spLocks/>
            </p:cNvSpPr>
            <p:nvPr/>
          </p:nvSpPr>
          <p:spPr bwMode="auto">
            <a:xfrm>
              <a:off x="2165" y="3952"/>
              <a:ext cx="10" cy="11"/>
            </a:xfrm>
            <a:custGeom>
              <a:avLst/>
              <a:gdLst>
                <a:gd name="T0" fmla="*/ 0 w 10"/>
                <a:gd name="T1" fmla="*/ 7 h 11"/>
                <a:gd name="T2" fmla="*/ 0 w 10"/>
                <a:gd name="T3" fmla="*/ 9 h 11"/>
                <a:gd name="T4" fmla="*/ 2 w 10"/>
                <a:gd name="T5" fmla="*/ 11 h 11"/>
                <a:gd name="T6" fmla="*/ 4 w 10"/>
                <a:gd name="T7" fmla="*/ 11 h 11"/>
                <a:gd name="T8" fmla="*/ 5 w 10"/>
                <a:gd name="T9" fmla="*/ 11 h 11"/>
                <a:gd name="T10" fmla="*/ 7 w 10"/>
                <a:gd name="T11" fmla="*/ 11 h 11"/>
                <a:gd name="T12" fmla="*/ 9 w 10"/>
                <a:gd name="T13" fmla="*/ 9 h 11"/>
                <a:gd name="T14" fmla="*/ 10 w 10"/>
                <a:gd name="T15" fmla="*/ 7 h 11"/>
                <a:gd name="T16" fmla="*/ 10 w 10"/>
                <a:gd name="T17" fmla="*/ 6 h 11"/>
                <a:gd name="T18" fmla="*/ 10 w 10"/>
                <a:gd name="T19" fmla="*/ 6 h 11"/>
                <a:gd name="T20" fmla="*/ 9 w 10"/>
                <a:gd name="T21" fmla="*/ 4 h 11"/>
                <a:gd name="T22" fmla="*/ 7 w 10"/>
                <a:gd name="T23" fmla="*/ 2 h 11"/>
                <a:gd name="T24" fmla="*/ 5 w 10"/>
                <a:gd name="T25" fmla="*/ 0 h 11"/>
                <a:gd name="T26" fmla="*/ 4 w 10"/>
                <a:gd name="T27" fmla="*/ 0 h 11"/>
                <a:gd name="T28" fmla="*/ 2 w 10"/>
                <a:gd name="T29" fmla="*/ 2 h 11"/>
                <a:gd name="T30" fmla="*/ 0 w 10"/>
                <a:gd name="T31" fmla="*/ 4 h 11"/>
                <a:gd name="T32" fmla="*/ 0 w 10"/>
                <a:gd name="T33" fmla="*/ 6 h 11"/>
                <a:gd name="T34" fmla="*/ 0 w 10"/>
                <a:gd name="T3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0" y="7"/>
                  </a:moveTo>
                  <a:lnTo>
                    <a:pt x="0" y="9"/>
                  </a:lnTo>
                  <a:lnTo>
                    <a:pt x="2" y="11"/>
                  </a:lnTo>
                  <a:lnTo>
                    <a:pt x="4" y="11"/>
                  </a:lnTo>
                  <a:lnTo>
                    <a:pt x="5" y="11"/>
                  </a:lnTo>
                  <a:lnTo>
                    <a:pt x="7" y="11"/>
                  </a:lnTo>
                  <a:lnTo>
                    <a:pt x="9" y="9"/>
                  </a:lnTo>
                  <a:lnTo>
                    <a:pt x="10" y="7"/>
                  </a:lnTo>
                  <a:lnTo>
                    <a:pt x="10" y="6"/>
                  </a:lnTo>
                  <a:lnTo>
                    <a:pt x="10" y="6"/>
                  </a:lnTo>
                  <a:lnTo>
                    <a:pt x="9" y="4"/>
                  </a:lnTo>
                  <a:lnTo>
                    <a:pt x="7" y="2"/>
                  </a:lnTo>
                  <a:lnTo>
                    <a:pt x="5" y="0"/>
                  </a:lnTo>
                  <a:lnTo>
                    <a:pt x="4" y="0"/>
                  </a:lnTo>
                  <a:lnTo>
                    <a:pt x="2" y="2"/>
                  </a:lnTo>
                  <a:lnTo>
                    <a:pt x="0" y="4"/>
                  </a:lnTo>
                  <a:lnTo>
                    <a:pt x="0" y="6"/>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95"/>
            <p:cNvSpPr>
              <a:spLocks/>
            </p:cNvSpPr>
            <p:nvPr/>
          </p:nvSpPr>
          <p:spPr bwMode="auto">
            <a:xfrm>
              <a:off x="1970" y="4084"/>
              <a:ext cx="11" cy="10"/>
            </a:xfrm>
            <a:custGeom>
              <a:avLst/>
              <a:gdLst>
                <a:gd name="T0" fmla="*/ 7 w 11"/>
                <a:gd name="T1" fmla="*/ 0 h 10"/>
                <a:gd name="T2" fmla="*/ 6 w 11"/>
                <a:gd name="T3" fmla="*/ 0 h 10"/>
                <a:gd name="T4" fmla="*/ 4 w 11"/>
                <a:gd name="T5" fmla="*/ 1 h 10"/>
                <a:gd name="T6" fmla="*/ 2 w 11"/>
                <a:gd name="T7" fmla="*/ 3 h 10"/>
                <a:gd name="T8" fmla="*/ 0 w 11"/>
                <a:gd name="T9" fmla="*/ 5 h 10"/>
                <a:gd name="T10" fmla="*/ 0 w 11"/>
                <a:gd name="T11" fmla="*/ 5 h 10"/>
                <a:gd name="T12" fmla="*/ 2 w 11"/>
                <a:gd name="T13" fmla="*/ 6 h 10"/>
                <a:gd name="T14" fmla="*/ 4 w 11"/>
                <a:gd name="T15" fmla="*/ 8 h 10"/>
                <a:gd name="T16" fmla="*/ 6 w 11"/>
                <a:gd name="T17" fmla="*/ 10 h 10"/>
                <a:gd name="T18" fmla="*/ 6 w 11"/>
                <a:gd name="T19" fmla="*/ 10 h 10"/>
                <a:gd name="T20" fmla="*/ 6 w 11"/>
                <a:gd name="T21" fmla="*/ 10 h 10"/>
                <a:gd name="T22" fmla="*/ 7 w 11"/>
                <a:gd name="T23" fmla="*/ 8 h 10"/>
                <a:gd name="T24" fmla="*/ 9 w 11"/>
                <a:gd name="T25" fmla="*/ 6 h 10"/>
                <a:gd name="T26" fmla="*/ 11 w 11"/>
                <a:gd name="T27" fmla="*/ 5 h 10"/>
                <a:gd name="T28" fmla="*/ 11 w 11"/>
                <a:gd name="T29" fmla="*/ 5 h 10"/>
                <a:gd name="T30" fmla="*/ 9 w 11"/>
                <a:gd name="T31" fmla="*/ 3 h 10"/>
                <a:gd name="T32" fmla="*/ 7 w 11"/>
                <a:gd name="T33" fmla="*/ 1 h 10"/>
                <a:gd name="T34" fmla="*/ 7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7" y="0"/>
                  </a:moveTo>
                  <a:lnTo>
                    <a:pt x="6" y="0"/>
                  </a:lnTo>
                  <a:lnTo>
                    <a:pt x="4" y="1"/>
                  </a:lnTo>
                  <a:lnTo>
                    <a:pt x="2" y="3"/>
                  </a:lnTo>
                  <a:lnTo>
                    <a:pt x="0" y="5"/>
                  </a:lnTo>
                  <a:lnTo>
                    <a:pt x="0" y="5"/>
                  </a:lnTo>
                  <a:lnTo>
                    <a:pt x="2" y="6"/>
                  </a:lnTo>
                  <a:lnTo>
                    <a:pt x="4" y="8"/>
                  </a:lnTo>
                  <a:lnTo>
                    <a:pt x="6" y="10"/>
                  </a:lnTo>
                  <a:lnTo>
                    <a:pt x="6" y="10"/>
                  </a:lnTo>
                  <a:lnTo>
                    <a:pt x="6" y="10"/>
                  </a:lnTo>
                  <a:lnTo>
                    <a:pt x="7" y="8"/>
                  </a:lnTo>
                  <a:lnTo>
                    <a:pt x="9" y="6"/>
                  </a:lnTo>
                  <a:lnTo>
                    <a:pt x="11" y="5"/>
                  </a:lnTo>
                  <a:lnTo>
                    <a:pt x="11" y="5"/>
                  </a:lnTo>
                  <a:lnTo>
                    <a:pt x="9" y="3"/>
                  </a:lnTo>
                  <a:lnTo>
                    <a:pt x="7" y="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96"/>
            <p:cNvSpPr>
              <a:spLocks/>
            </p:cNvSpPr>
            <p:nvPr/>
          </p:nvSpPr>
          <p:spPr bwMode="auto">
            <a:xfrm>
              <a:off x="1976" y="4051"/>
              <a:ext cx="72" cy="74"/>
            </a:xfrm>
            <a:custGeom>
              <a:avLst/>
              <a:gdLst>
                <a:gd name="T0" fmla="*/ 72 w 72"/>
                <a:gd name="T1" fmla="*/ 0 h 74"/>
                <a:gd name="T2" fmla="*/ 0 w 72"/>
                <a:gd name="T3" fmla="*/ 38 h 74"/>
                <a:gd name="T4" fmla="*/ 72 w 72"/>
                <a:gd name="T5" fmla="*/ 74 h 74"/>
                <a:gd name="T6" fmla="*/ 72 w 72"/>
                <a:gd name="T7" fmla="*/ 0 h 74"/>
              </a:gdLst>
              <a:ahLst/>
              <a:cxnLst>
                <a:cxn ang="0">
                  <a:pos x="T0" y="T1"/>
                </a:cxn>
                <a:cxn ang="0">
                  <a:pos x="T2" y="T3"/>
                </a:cxn>
                <a:cxn ang="0">
                  <a:pos x="T4" y="T5"/>
                </a:cxn>
                <a:cxn ang="0">
                  <a:pos x="T6" y="T7"/>
                </a:cxn>
              </a:cxnLst>
              <a:rect l="0" t="0" r="r" b="b"/>
              <a:pathLst>
                <a:path w="72" h="74">
                  <a:moveTo>
                    <a:pt x="72" y="0"/>
                  </a:moveTo>
                  <a:lnTo>
                    <a:pt x="0" y="38"/>
                  </a:lnTo>
                  <a:lnTo>
                    <a:pt x="72" y="74"/>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97"/>
            <p:cNvSpPr>
              <a:spLocks/>
            </p:cNvSpPr>
            <p:nvPr/>
          </p:nvSpPr>
          <p:spPr bwMode="auto">
            <a:xfrm>
              <a:off x="1905" y="4040"/>
              <a:ext cx="10" cy="11"/>
            </a:xfrm>
            <a:custGeom>
              <a:avLst/>
              <a:gdLst>
                <a:gd name="T0" fmla="*/ 7 w 10"/>
                <a:gd name="T1" fmla="*/ 0 h 11"/>
                <a:gd name="T2" fmla="*/ 5 w 10"/>
                <a:gd name="T3" fmla="*/ 0 h 11"/>
                <a:gd name="T4" fmla="*/ 3 w 10"/>
                <a:gd name="T5" fmla="*/ 2 h 11"/>
                <a:gd name="T6" fmla="*/ 2 w 10"/>
                <a:gd name="T7" fmla="*/ 4 h 11"/>
                <a:gd name="T8" fmla="*/ 0 w 10"/>
                <a:gd name="T9" fmla="*/ 6 h 11"/>
                <a:gd name="T10" fmla="*/ 0 w 10"/>
                <a:gd name="T11" fmla="*/ 6 h 11"/>
                <a:gd name="T12" fmla="*/ 2 w 10"/>
                <a:gd name="T13" fmla="*/ 7 h 11"/>
                <a:gd name="T14" fmla="*/ 3 w 10"/>
                <a:gd name="T15" fmla="*/ 9 h 11"/>
                <a:gd name="T16" fmla="*/ 5 w 10"/>
                <a:gd name="T17" fmla="*/ 11 h 11"/>
                <a:gd name="T18" fmla="*/ 5 w 10"/>
                <a:gd name="T19" fmla="*/ 11 h 11"/>
                <a:gd name="T20" fmla="*/ 5 w 10"/>
                <a:gd name="T21" fmla="*/ 11 h 11"/>
                <a:gd name="T22" fmla="*/ 7 w 10"/>
                <a:gd name="T23" fmla="*/ 9 h 11"/>
                <a:gd name="T24" fmla="*/ 9 w 10"/>
                <a:gd name="T25" fmla="*/ 7 h 11"/>
                <a:gd name="T26" fmla="*/ 10 w 10"/>
                <a:gd name="T27" fmla="*/ 6 h 11"/>
                <a:gd name="T28" fmla="*/ 10 w 10"/>
                <a:gd name="T29" fmla="*/ 6 h 11"/>
                <a:gd name="T30" fmla="*/ 9 w 10"/>
                <a:gd name="T31" fmla="*/ 4 h 11"/>
                <a:gd name="T32" fmla="*/ 7 w 10"/>
                <a:gd name="T33" fmla="*/ 2 h 11"/>
                <a:gd name="T34" fmla="*/ 7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7" y="0"/>
                  </a:moveTo>
                  <a:lnTo>
                    <a:pt x="5" y="0"/>
                  </a:lnTo>
                  <a:lnTo>
                    <a:pt x="3" y="2"/>
                  </a:lnTo>
                  <a:lnTo>
                    <a:pt x="2" y="4"/>
                  </a:lnTo>
                  <a:lnTo>
                    <a:pt x="0" y="6"/>
                  </a:lnTo>
                  <a:lnTo>
                    <a:pt x="0" y="6"/>
                  </a:lnTo>
                  <a:lnTo>
                    <a:pt x="2" y="7"/>
                  </a:lnTo>
                  <a:lnTo>
                    <a:pt x="3" y="9"/>
                  </a:lnTo>
                  <a:lnTo>
                    <a:pt x="5" y="11"/>
                  </a:lnTo>
                  <a:lnTo>
                    <a:pt x="5" y="11"/>
                  </a:lnTo>
                  <a:lnTo>
                    <a:pt x="5" y="11"/>
                  </a:lnTo>
                  <a:lnTo>
                    <a:pt x="7" y="9"/>
                  </a:lnTo>
                  <a:lnTo>
                    <a:pt x="9" y="7"/>
                  </a:lnTo>
                  <a:lnTo>
                    <a:pt x="10" y="6"/>
                  </a:lnTo>
                  <a:lnTo>
                    <a:pt x="10" y="6"/>
                  </a:lnTo>
                  <a:lnTo>
                    <a:pt x="9" y="4"/>
                  </a:lnTo>
                  <a:lnTo>
                    <a:pt x="7"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98"/>
            <p:cNvSpPr>
              <a:spLocks/>
            </p:cNvSpPr>
            <p:nvPr/>
          </p:nvSpPr>
          <p:spPr bwMode="auto">
            <a:xfrm>
              <a:off x="1910" y="4006"/>
              <a:ext cx="74" cy="74"/>
            </a:xfrm>
            <a:custGeom>
              <a:avLst/>
              <a:gdLst>
                <a:gd name="T0" fmla="*/ 71 w 74"/>
                <a:gd name="T1" fmla="*/ 0 h 74"/>
                <a:gd name="T2" fmla="*/ 0 w 74"/>
                <a:gd name="T3" fmla="*/ 40 h 74"/>
                <a:gd name="T4" fmla="*/ 74 w 74"/>
                <a:gd name="T5" fmla="*/ 74 h 74"/>
                <a:gd name="T6" fmla="*/ 71 w 74"/>
                <a:gd name="T7" fmla="*/ 0 h 74"/>
              </a:gdLst>
              <a:ahLst/>
              <a:cxnLst>
                <a:cxn ang="0">
                  <a:pos x="T0" y="T1"/>
                </a:cxn>
                <a:cxn ang="0">
                  <a:pos x="T2" y="T3"/>
                </a:cxn>
                <a:cxn ang="0">
                  <a:pos x="T4" y="T5"/>
                </a:cxn>
                <a:cxn ang="0">
                  <a:pos x="T6" y="T7"/>
                </a:cxn>
              </a:cxnLst>
              <a:rect l="0" t="0" r="r" b="b"/>
              <a:pathLst>
                <a:path w="74" h="74">
                  <a:moveTo>
                    <a:pt x="71" y="0"/>
                  </a:moveTo>
                  <a:lnTo>
                    <a:pt x="0" y="40"/>
                  </a:lnTo>
                  <a:lnTo>
                    <a:pt x="74" y="74"/>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Rectangle 99"/>
            <p:cNvSpPr>
              <a:spLocks noChangeArrowheads="1"/>
            </p:cNvSpPr>
            <p:nvPr/>
          </p:nvSpPr>
          <p:spPr bwMode="auto">
            <a:xfrm>
              <a:off x="1910" y="3858"/>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 name="Rectangle 100"/>
            <p:cNvSpPr>
              <a:spLocks noChangeArrowheads="1"/>
            </p:cNvSpPr>
            <p:nvPr/>
          </p:nvSpPr>
          <p:spPr bwMode="auto">
            <a:xfrm>
              <a:off x="1938" y="3858"/>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 name="Rectangle 101"/>
            <p:cNvSpPr>
              <a:spLocks noChangeArrowheads="1"/>
            </p:cNvSpPr>
            <p:nvPr/>
          </p:nvSpPr>
          <p:spPr bwMode="auto">
            <a:xfrm>
              <a:off x="1965" y="3858"/>
              <a:ext cx="1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4786" y="3192"/>
              <a:ext cx="519"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Rectangle 103"/>
            <p:cNvSpPr>
              <a:spLocks noChangeArrowheads="1"/>
            </p:cNvSpPr>
            <p:nvPr/>
          </p:nvSpPr>
          <p:spPr bwMode="auto">
            <a:xfrm>
              <a:off x="4786" y="3340"/>
              <a:ext cx="519"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Rectangle 104"/>
            <p:cNvSpPr>
              <a:spLocks noChangeArrowheads="1"/>
            </p:cNvSpPr>
            <p:nvPr/>
          </p:nvSpPr>
          <p:spPr bwMode="auto">
            <a:xfrm>
              <a:off x="4786" y="3490"/>
              <a:ext cx="519"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Rectangle 105"/>
            <p:cNvSpPr>
              <a:spLocks noChangeArrowheads="1"/>
            </p:cNvSpPr>
            <p:nvPr/>
          </p:nvSpPr>
          <p:spPr bwMode="auto">
            <a:xfrm>
              <a:off x="4786" y="3640"/>
              <a:ext cx="519"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Rectangle 106"/>
            <p:cNvSpPr>
              <a:spLocks noChangeArrowheads="1"/>
            </p:cNvSpPr>
            <p:nvPr/>
          </p:nvSpPr>
          <p:spPr bwMode="auto">
            <a:xfrm>
              <a:off x="4786" y="3789"/>
              <a:ext cx="519"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 name="Rectangle 107"/>
            <p:cNvSpPr>
              <a:spLocks noChangeArrowheads="1"/>
            </p:cNvSpPr>
            <p:nvPr/>
          </p:nvSpPr>
          <p:spPr bwMode="auto">
            <a:xfrm>
              <a:off x="4786" y="3939"/>
              <a:ext cx="519"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Rectangle 108"/>
            <p:cNvSpPr>
              <a:spLocks noChangeArrowheads="1"/>
            </p:cNvSpPr>
            <p:nvPr/>
          </p:nvSpPr>
          <p:spPr bwMode="auto">
            <a:xfrm>
              <a:off x="4700" y="2971"/>
              <a:ext cx="8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 name="Rectangle 109"/>
            <p:cNvSpPr>
              <a:spLocks noChangeArrowheads="1"/>
            </p:cNvSpPr>
            <p:nvPr/>
          </p:nvSpPr>
          <p:spPr bwMode="auto">
            <a:xfrm>
              <a:off x="4805" y="3014"/>
              <a:ext cx="7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PCB Table</a:t>
              </a:r>
              <a:endParaRPr lang="en-US" altLang="zh-CN" b="1"/>
            </a:p>
          </p:txBody>
        </p:sp>
        <p:sp>
          <p:nvSpPr>
            <p:cNvPr id="112" name="Rectangle 110"/>
            <p:cNvSpPr>
              <a:spLocks noChangeArrowheads="1"/>
            </p:cNvSpPr>
            <p:nvPr/>
          </p:nvSpPr>
          <p:spPr bwMode="auto">
            <a:xfrm>
              <a:off x="3752" y="2979"/>
              <a:ext cx="261" cy="15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 name="Rectangle 111"/>
            <p:cNvSpPr>
              <a:spLocks noChangeArrowheads="1"/>
            </p:cNvSpPr>
            <p:nvPr/>
          </p:nvSpPr>
          <p:spPr bwMode="auto">
            <a:xfrm>
              <a:off x="3752" y="3128"/>
              <a:ext cx="261"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Rectangle 112"/>
            <p:cNvSpPr>
              <a:spLocks noChangeArrowheads="1"/>
            </p:cNvSpPr>
            <p:nvPr/>
          </p:nvSpPr>
          <p:spPr bwMode="auto">
            <a:xfrm>
              <a:off x="3752" y="3278"/>
              <a:ext cx="261"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Rectangle 113"/>
            <p:cNvSpPr>
              <a:spLocks noChangeArrowheads="1"/>
            </p:cNvSpPr>
            <p:nvPr/>
          </p:nvSpPr>
          <p:spPr bwMode="auto">
            <a:xfrm>
              <a:off x="3752" y="3680"/>
              <a:ext cx="261"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Rectangle 114"/>
            <p:cNvSpPr>
              <a:spLocks noChangeArrowheads="1"/>
            </p:cNvSpPr>
            <p:nvPr/>
          </p:nvSpPr>
          <p:spPr bwMode="auto">
            <a:xfrm>
              <a:off x="3752" y="3828"/>
              <a:ext cx="261"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Rectangle 115"/>
            <p:cNvSpPr>
              <a:spLocks noChangeArrowheads="1"/>
            </p:cNvSpPr>
            <p:nvPr/>
          </p:nvSpPr>
          <p:spPr bwMode="auto">
            <a:xfrm>
              <a:off x="3752" y="3978"/>
              <a:ext cx="261" cy="15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Rectangle 116"/>
            <p:cNvSpPr>
              <a:spLocks noChangeArrowheads="1"/>
            </p:cNvSpPr>
            <p:nvPr/>
          </p:nvSpPr>
          <p:spPr bwMode="auto">
            <a:xfrm>
              <a:off x="3580" y="2688"/>
              <a:ext cx="86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 name="Rectangle 117"/>
            <p:cNvSpPr>
              <a:spLocks noChangeArrowheads="1"/>
            </p:cNvSpPr>
            <p:nvPr/>
          </p:nvSpPr>
          <p:spPr bwMode="auto">
            <a:xfrm>
              <a:off x="3656" y="2731"/>
              <a:ext cx="78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Index Table</a:t>
              </a:r>
              <a:endParaRPr lang="en-US" altLang="zh-CN" b="1"/>
            </a:p>
          </p:txBody>
        </p:sp>
        <p:sp>
          <p:nvSpPr>
            <p:cNvPr id="120" name="Rectangle 118"/>
            <p:cNvSpPr>
              <a:spLocks noChangeArrowheads="1"/>
            </p:cNvSpPr>
            <p:nvPr/>
          </p:nvSpPr>
          <p:spPr bwMode="auto">
            <a:xfrm>
              <a:off x="2642" y="2904"/>
              <a:ext cx="69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 name="Rectangle 119"/>
            <p:cNvSpPr>
              <a:spLocks noChangeArrowheads="1"/>
            </p:cNvSpPr>
            <p:nvPr/>
          </p:nvSpPr>
          <p:spPr bwMode="auto">
            <a:xfrm>
              <a:off x="2700" y="2947"/>
              <a:ext cx="41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Ready</a:t>
              </a:r>
              <a:endParaRPr lang="en-US" altLang="zh-CN" b="1"/>
            </a:p>
          </p:txBody>
        </p:sp>
        <p:sp>
          <p:nvSpPr>
            <p:cNvPr id="122" name="Line 120"/>
            <p:cNvSpPr>
              <a:spLocks noChangeShapeType="1"/>
            </p:cNvSpPr>
            <p:nvPr/>
          </p:nvSpPr>
          <p:spPr bwMode="auto">
            <a:xfrm>
              <a:off x="3236" y="3083"/>
              <a:ext cx="363" cy="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Freeform 121"/>
            <p:cNvSpPr>
              <a:spLocks/>
            </p:cNvSpPr>
            <p:nvPr/>
          </p:nvSpPr>
          <p:spPr bwMode="auto">
            <a:xfrm>
              <a:off x="3596" y="3048"/>
              <a:ext cx="72" cy="75"/>
            </a:xfrm>
            <a:custGeom>
              <a:avLst/>
              <a:gdLst>
                <a:gd name="T0" fmla="*/ 0 w 72"/>
                <a:gd name="T1" fmla="*/ 75 h 75"/>
                <a:gd name="T2" fmla="*/ 72 w 72"/>
                <a:gd name="T3" fmla="*/ 37 h 75"/>
                <a:gd name="T4" fmla="*/ 0 w 72"/>
                <a:gd name="T5" fmla="*/ 0 h 75"/>
                <a:gd name="T6" fmla="*/ 0 w 72"/>
                <a:gd name="T7" fmla="*/ 75 h 75"/>
              </a:gdLst>
              <a:ahLst/>
              <a:cxnLst>
                <a:cxn ang="0">
                  <a:pos x="T0" y="T1"/>
                </a:cxn>
                <a:cxn ang="0">
                  <a:pos x="T2" y="T3"/>
                </a:cxn>
                <a:cxn ang="0">
                  <a:pos x="T4" y="T5"/>
                </a:cxn>
                <a:cxn ang="0">
                  <a:pos x="T6" y="T7"/>
                </a:cxn>
              </a:cxnLst>
              <a:rect l="0" t="0" r="r" b="b"/>
              <a:pathLst>
                <a:path w="72" h="75">
                  <a:moveTo>
                    <a:pt x="0" y="75"/>
                  </a:moveTo>
                  <a:lnTo>
                    <a:pt x="72" y="37"/>
                  </a:lnTo>
                  <a:lnTo>
                    <a:pt x="0" y="0"/>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Rectangle 122"/>
            <p:cNvSpPr>
              <a:spLocks noChangeArrowheads="1"/>
            </p:cNvSpPr>
            <p:nvPr/>
          </p:nvSpPr>
          <p:spPr bwMode="auto">
            <a:xfrm>
              <a:off x="2642" y="3537"/>
              <a:ext cx="6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 name="Rectangle 123"/>
            <p:cNvSpPr>
              <a:spLocks noChangeArrowheads="1"/>
            </p:cNvSpPr>
            <p:nvPr/>
          </p:nvSpPr>
          <p:spPr bwMode="auto">
            <a:xfrm>
              <a:off x="2640" y="3580"/>
              <a:ext cx="5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1">
                  <a:solidFill>
                    <a:srgbClr val="000000"/>
                  </a:solidFill>
                </a:rPr>
                <a:t>Blocked</a:t>
              </a:r>
              <a:endParaRPr lang="en-US" altLang="zh-CN" b="1"/>
            </a:p>
          </p:txBody>
        </p:sp>
        <p:sp>
          <p:nvSpPr>
            <p:cNvPr id="126" name="Line 124"/>
            <p:cNvSpPr>
              <a:spLocks noChangeShapeType="1"/>
            </p:cNvSpPr>
            <p:nvPr/>
          </p:nvSpPr>
          <p:spPr bwMode="auto">
            <a:xfrm>
              <a:off x="3236" y="3716"/>
              <a:ext cx="363" cy="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Freeform 125"/>
            <p:cNvSpPr>
              <a:spLocks/>
            </p:cNvSpPr>
            <p:nvPr/>
          </p:nvSpPr>
          <p:spPr bwMode="auto">
            <a:xfrm>
              <a:off x="3596" y="3682"/>
              <a:ext cx="72" cy="74"/>
            </a:xfrm>
            <a:custGeom>
              <a:avLst/>
              <a:gdLst>
                <a:gd name="T0" fmla="*/ 0 w 72"/>
                <a:gd name="T1" fmla="*/ 74 h 74"/>
                <a:gd name="T2" fmla="*/ 72 w 72"/>
                <a:gd name="T3" fmla="*/ 36 h 74"/>
                <a:gd name="T4" fmla="*/ 0 w 72"/>
                <a:gd name="T5" fmla="*/ 0 h 74"/>
                <a:gd name="T6" fmla="*/ 0 w 72"/>
                <a:gd name="T7" fmla="*/ 74 h 74"/>
              </a:gdLst>
              <a:ahLst/>
              <a:cxnLst>
                <a:cxn ang="0">
                  <a:pos x="T0" y="T1"/>
                </a:cxn>
                <a:cxn ang="0">
                  <a:pos x="T2" y="T3"/>
                </a:cxn>
                <a:cxn ang="0">
                  <a:pos x="T4" y="T5"/>
                </a:cxn>
                <a:cxn ang="0">
                  <a:pos x="T6" y="T7"/>
                </a:cxn>
              </a:cxnLst>
              <a:rect l="0" t="0" r="r" b="b"/>
              <a:pathLst>
                <a:path w="72" h="74">
                  <a:moveTo>
                    <a:pt x="0" y="74"/>
                  </a:moveTo>
                  <a:lnTo>
                    <a:pt x="72" y="36"/>
                  </a:lnTo>
                  <a:lnTo>
                    <a:pt x="0" y="0"/>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Line 126"/>
            <p:cNvSpPr>
              <a:spLocks noChangeShapeType="1"/>
            </p:cNvSpPr>
            <p:nvPr/>
          </p:nvSpPr>
          <p:spPr bwMode="auto">
            <a:xfrm>
              <a:off x="4011" y="3088"/>
              <a:ext cx="708" cy="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Freeform 127"/>
            <p:cNvSpPr>
              <a:spLocks/>
            </p:cNvSpPr>
            <p:nvPr/>
          </p:nvSpPr>
          <p:spPr bwMode="auto">
            <a:xfrm>
              <a:off x="4712" y="3119"/>
              <a:ext cx="76" cy="74"/>
            </a:xfrm>
            <a:custGeom>
              <a:avLst/>
              <a:gdLst>
                <a:gd name="T0" fmla="*/ 0 w 76"/>
                <a:gd name="T1" fmla="*/ 74 h 74"/>
                <a:gd name="T2" fmla="*/ 76 w 76"/>
                <a:gd name="T3" fmla="*/ 43 h 74"/>
                <a:gd name="T4" fmla="*/ 7 w 76"/>
                <a:gd name="T5" fmla="*/ 0 h 74"/>
                <a:gd name="T6" fmla="*/ 0 w 76"/>
                <a:gd name="T7" fmla="*/ 74 h 74"/>
              </a:gdLst>
              <a:ahLst/>
              <a:cxnLst>
                <a:cxn ang="0">
                  <a:pos x="T0" y="T1"/>
                </a:cxn>
                <a:cxn ang="0">
                  <a:pos x="T2" y="T3"/>
                </a:cxn>
                <a:cxn ang="0">
                  <a:pos x="T4" y="T5"/>
                </a:cxn>
                <a:cxn ang="0">
                  <a:pos x="T6" y="T7"/>
                </a:cxn>
              </a:cxnLst>
              <a:rect l="0" t="0" r="r" b="b"/>
              <a:pathLst>
                <a:path w="76" h="74">
                  <a:moveTo>
                    <a:pt x="0" y="74"/>
                  </a:moveTo>
                  <a:lnTo>
                    <a:pt x="76" y="43"/>
                  </a:lnTo>
                  <a:lnTo>
                    <a:pt x="7" y="0"/>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Line 128"/>
            <p:cNvSpPr>
              <a:spLocks noChangeShapeType="1"/>
            </p:cNvSpPr>
            <p:nvPr/>
          </p:nvSpPr>
          <p:spPr bwMode="auto">
            <a:xfrm>
              <a:off x="4011" y="3237"/>
              <a:ext cx="708" cy="6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Freeform 129"/>
            <p:cNvSpPr>
              <a:spLocks/>
            </p:cNvSpPr>
            <p:nvPr/>
          </p:nvSpPr>
          <p:spPr bwMode="auto">
            <a:xfrm>
              <a:off x="4712" y="3269"/>
              <a:ext cx="76" cy="74"/>
            </a:xfrm>
            <a:custGeom>
              <a:avLst/>
              <a:gdLst>
                <a:gd name="T0" fmla="*/ 0 w 76"/>
                <a:gd name="T1" fmla="*/ 74 h 74"/>
                <a:gd name="T2" fmla="*/ 76 w 76"/>
                <a:gd name="T3" fmla="*/ 43 h 74"/>
                <a:gd name="T4" fmla="*/ 7 w 76"/>
                <a:gd name="T5" fmla="*/ 0 h 74"/>
                <a:gd name="T6" fmla="*/ 0 w 76"/>
                <a:gd name="T7" fmla="*/ 74 h 74"/>
              </a:gdLst>
              <a:ahLst/>
              <a:cxnLst>
                <a:cxn ang="0">
                  <a:pos x="T0" y="T1"/>
                </a:cxn>
                <a:cxn ang="0">
                  <a:pos x="T2" y="T3"/>
                </a:cxn>
                <a:cxn ang="0">
                  <a:pos x="T4" y="T5"/>
                </a:cxn>
                <a:cxn ang="0">
                  <a:pos x="T6" y="T7"/>
                </a:cxn>
              </a:cxnLst>
              <a:rect l="0" t="0" r="r" b="b"/>
              <a:pathLst>
                <a:path w="76" h="74">
                  <a:moveTo>
                    <a:pt x="0" y="74"/>
                  </a:moveTo>
                  <a:lnTo>
                    <a:pt x="76" y="43"/>
                  </a:lnTo>
                  <a:lnTo>
                    <a:pt x="7" y="0"/>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Line 130"/>
            <p:cNvSpPr>
              <a:spLocks noChangeShapeType="1"/>
            </p:cNvSpPr>
            <p:nvPr/>
          </p:nvSpPr>
          <p:spPr bwMode="auto">
            <a:xfrm>
              <a:off x="4011" y="3421"/>
              <a:ext cx="711" cy="20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Freeform 131"/>
            <p:cNvSpPr>
              <a:spLocks/>
            </p:cNvSpPr>
            <p:nvPr/>
          </p:nvSpPr>
          <p:spPr bwMode="auto">
            <a:xfrm>
              <a:off x="4707" y="3590"/>
              <a:ext cx="81" cy="71"/>
            </a:xfrm>
            <a:custGeom>
              <a:avLst/>
              <a:gdLst>
                <a:gd name="T0" fmla="*/ 0 w 81"/>
                <a:gd name="T1" fmla="*/ 71 h 71"/>
                <a:gd name="T2" fmla="*/ 81 w 81"/>
                <a:gd name="T3" fmla="*/ 55 h 71"/>
                <a:gd name="T4" fmla="*/ 22 w 81"/>
                <a:gd name="T5" fmla="*/ 0 h 71"/>
                <a:gd name="T6" fmla="*/ 0 w 81"/>
                <a:gd name="T7" fmla="*/ 71 h 71"/>
              </a:gdLst>
              <a:ahLst/>
              <a:cxnLst>
                <a:cxn ang="0">
                  <a:pos x="T0" y="T1"/>
                </a:cxn>
                <a:cxn ang="0">
                  <a:pos x="T2" y="T3"/>
                </a:cxn>
                <a:cxn ang="0">
                  <a:pos x="T4" y="T5"/>
                </a:cxn>
                <a:cxn ang="0">
                  <a:pos x="T6" y="T7"/>
                </a:cxn>
              </a:cxnLst>
              <a:rect l="0" t="0" r="r" b="b"/>
              <a:pathLst>
                <a:path w="81" h="71">
                  <a:moveTo>
                    <a:pt x="0" y="71"/>
                  </a:moveTo>
                  <a:lnTo>
                    <a:pt x="81" y="55"/>
                  </a:lnTo>
                  <a:lnTo>
                    <a:pt x="22" y="0"/>
                  </a:lnTo>
                  <a:lnTo>
                    <a:pt x="0"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32"/>
            <p:cNvSpPr>
              <a:spLocks/>
            </p:cNvSpPr>
            <p:nvPr/>
          </p:nvSpPr>
          <p:spPr bwMode="auto">
            <a:xfrm>
              <a:off x="4006" y="3716"/>
              <a:ext cx="10" cy="10"/>
            </a:xfrm>
            <a:custGeom>
              <a:avLst/>
              <a:gdLst>
                <a:gd name="T0" fmla="*/ 5 w 10"/>
                <a:gd name="T1" fmla="*/ 0 h 10"/>
                <a:gd name="T2" fmla="*/ 3 w 10"/>
                <a:gd name="T3" fmla="*/ 2 h 10"/>
                <a:gd name="T4" fmla="*/ 1 w 10"/>
                <a:gd name="T5" fmla="*/ 4 h 10"/>
                <a:gd name="T6" fmla="*/ 0 w 10"/>
                <a:gd name="T7" fmla="*/ 5 h 10"/>
                <a:gd name="T8" fmla="*/ 0 w 10"/>
                <a:gd name="T9" fmla="*/ 5 h 10"/>
                <a:gd name="T10" fmla="*/ 1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4"/>
                  </a:lnTo>
                  <a:lnTo>
                    <a:pt x="0" y="5"/>
                  </a:lnTo>
                  <a:lnTo>
                    <a:pt x="0" y="5"/>
                  </a:lnTo>
                  <a:lnTo>
                    <a:pt x="1" y="7"/>
                  </a:lnTo>
                  <a:lnTo>
                    <a:pt x="3" y="9"/>
                  </a:lnTo>
                  <a:lnTo>
                    <a:pt x="5" y="10"/>
                  </a:lnTo>
                  <a:lnTo>
                    <a:pt x="7" y="10"/>
                  </a:lnTo>
                  <a:lnTo>
                    <a:pt x="7" y="10"/>
                  </a:lnTo>
                  <a:lnTo>
                    <a:pt x="8" y="9"/>
                  </a:lnTo>
                  <a:lnTo>
                    <a:pt x="10" y="7"/>
                  </a:lnTo>
                  <a:lnTo>
                    <a:pt x="10" y="5"/>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3"/>
            <p:cNvSpPr>
              <a:spLocks/>
            </p:cNvSpPr>
            <p:nvPr/>
          </p:nvSpPr>
          <p:spPr bwMode="auto">
            <a:xfrm>
              <a:off x="4026" y="3711"/>
              <a:ext cx="11" cy="10"/>
            </a:xfrm>
            <a:custGeom>
              <a:avLst/>
              <a:gdLst>
                <a:gd name="T0" fmla="*/ 4 w 11"/>
                <a:gd name="T1" fmla="*/ 0 h 10"/>
                <a:gd name="T2" fmla="*/ 2 w 11"/>
                <a:gd name="T3" fmla="*/ 0 h 10"/>
                <a:gd name="T4" fmla="*/ 0 w 11"/>
                <a:gd name="T5" fmla="*/ 2 h 10"/>
                <a:gd name="T6" fmla="*/ 0 w 11"/>
                <a:gd name="T7" fmla="*/ 3 h 10"/>
                <a:gd name="T8" fmla="*/ 0 w 11"/>
                <a:gd name="T9" fmla="*/ 5 h 10"/>
                <a:gd name="T10" fmla="*/ 0 w 11"/>
                <a:gd name="T11" fmla="*/ 7 h 10"/>
                <a:gd name="T12" fmla="*/ 2 w 11"/>
                <a:gd name="T13" fmla="*/ 9 h 10"/>
                <a:gd name="T14" fmla="*/ 4 w 11"/>
                <a:gd name="T15" fmla="*/ 10 h 10"/>
                <a:gd name="T16" fmla="*/ 6 w 11"/>
                <a:gd name="T17" fmla="*/ 10 h 10"/>
                <a:gd name="T18" fmla="*/ 6 w 11"/>
                <a:gd name="T19" fmla="*/ 10 h 10"/>
                <a:gd name="T20" fmla="*/ 7 w 11"/>
                <a:gd name="T21" fmla="*/ 9 h 10"/>
                <a:gd name="T22" fmla="*/ 9 w 11"/>
                <a:gd name="T23" fmla="*/ 7 h 10"/>
                <a:gd name="T24" fmla="*/ 11 w 11"/>
                <a:gd name="T25" fmla="*/ 5 h 10"/>
                <a:gd name="T26" fmla="*/ 11 w 11"/>
                <a:gd name="T27" fmla="*/ 3 h 10"/>
                <a:gd name="T28" fmla="*/ 9 w 11"/>
                <a:gd name="T29" fmla="*/ 2 h 10"/>
                <a:gd name="T30" fmla="*/ 7 w 11"/>
                <a:gd name="T31" fmla="*/ 0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2"/>
                  </a:lnTo>
                  <a:lnTo>
                    <a:pt x="0" y="3"/>
                  </a:lnTo>
                  <a:lnTo>
                    <a:pt x="0" y="5"/>
                  </a:lnTo>
                  <a:lnTo>
                    <a:pt x="0" y="7"/>
                  </a:lnTo>
                  <a:lnTo>
                    <a:pt x="2" y="9"/>
                  </a:lnTo>
                  <a:lnTo>
                    <a:pt x="4" y="10"/>
                  </a:lnTo>
                  <a:lnTo>
                    <a:pt x="6" y="10"/>
                  </a:lnTo>
                  <a:lnTo>
                    <a:pt x="6" y="10"/>
                  </a:lnTo>
                  <a:lnTo>
                    <a:pt x="7" y="9"/>
                  </a:lnTo>
                  <a:lnTo>
                    <a:pt x="9" y="7"/>
                  </a:lnTo>
                  <a:lnTo>
                    <a:pt x="11" y="5"/>
                  </a:lnTo>
                  <a:lnTo>
                    <a:pt x="11" y="3"/>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4"/>
            <p:cNvSpPr>
              <a:spLocks/>
            </p:cNvSpPr>
            <p:nvPr/>
          </p:nvSpPr>
          <p:spPr bwMode="auto">
            <a:xfrm>
              <a:off x="4045" y="3704"/>
              <a:ext cx="11" cy="10"/>
            </a:xfrm>
            <a:custGeom>
              <a:avLst/>
              <a:gdLst>
                <a:gd name="T0" fmla="*/ 6 w 11"/>
                <a:gd name="T1" fmla="*/ 0 h 10"/>
                <a:gd name="T2" fmla="*/ 4 w 11"/>
                <a:gd name="T3" fmla="*/ 2 h 10"/>
                <a:gd name="T4" fmla="*/ 2 w 11"/>
                <a:gd name="T5" fmla="*/ 3 h 10"/>
                <a:gd name="T6" fmla="*/ 0 w 11"/>
                <a:gd name="T7" fmla="*/ 5 h 10"/>
                <a:gd name="T8" fmla="*/ 0 w 11"/>
                <a:gd name="T9" fmla="*/ 7 h 10"/>
                <a:gd name="T10" fmla="*/ 2 w 11"/>
                <a:gd name="T11" fmla="*/ 9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3 h 10"/>
                <a:gd name="T30" fmla="*/ 9 w 11"/>
                <a:gd name="T31" fmla="*/ 2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2"/>
                  </a:lnTo>
                  <a:lnTo>
                    <a:pt x="2" y="3"/>
                  </a:lnTo>
                  <a:lnTo>
                    <a:pt x="0" y="5"/>
                  </a:lnTo>
                  <a:lnTo>
                    <a:pt x="0" y="7"/>
                  </a:lnTo>
                  <a:lnTo>
                    <a:pt x="2" y="9"/>
                  </a:lnTo>
                  <a:lnTo>
                    <a:pt x="4" y="10"/>
                  </a:lnTo>
                  <a:lnTo>
                    <a:pt x="6" y="10"/>
                  </a:lnTo>
                  <a:lnTo>
                    <a:pt x="7" y="10"/>
                  </a:lnTo>
                  <a:lnTo>
                    <a:pt x="7" y="10"/>
                  </a:lnTo>
                  <a:lnTo>
                    <a:pt x="9" y="10"/>
                  </a:lnTo>
                  <a:lnTo>
                    <a:pt x="11" y="9"/>
                  </a:lnTo>
                  <a:lnTo>
                    <a:pt x="11" y="7"/>
                  </a:lnTo>
                  <a:lnTo>
                    <a:pt x="11" y="5"/>
                  </a:lnTo>
                  <a:lnTo>
                    <a:pt x="11" y="3"/>
                  </a:lnTo>
                  <a:lnTo>
                    <a:pt x="9" y="2"/>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35"/>
            <p:cNvSpPr>
              <a:spLocks/>
            </p:cNvSpPr>
            <p:nvPr/>
          </p:nvSpPr>
          <p:spPr bwMode="auto">
            <a:xfrm>
              <a:off x="4066" y="3699"/>
              <a:ext cx="10" cy="10"/>
            </a:xfrm>
            <a:custGeom>
              <a:avLst/>
              <a:gdLst>
                <a:gd name="T0" fmla="*/ 3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3"/>
                  </a:lnTo>
                  <a:lnTo>
                    <a:pt x="0" y="5"/>
                  </a:lnTo>
                  <a:lnTo>
                    <a:pt x="0" y="7"/>
                  </a:lnTo>
                  <a:lnTo>
                    <a:pt x="0" y="8"/>
                  </a:lnTo>
                  <a:lnTo>
                    <a:pt x="2" y="10"/>
                  </a:lnTo>
                  <a:lnTo>
                    <a:pt x="3" y="10"/>
                  </a:lnTo>
                  <a:lnTo>
                    <a:pt x="5" y="10"/>
                  </a:lnTo>
                  <a:lnTo>
                    <a:pt x="5" y="10"/>
                  </a:lnTo>
                  <a:lnTo>
                    <a:pt x="7" y="10"/>
                  </a:lnTo>
                  <a:lnTo>
                    <a:pt x="9" y="8"/>
                  </a:lnTo>
                  <a:lnTo>
                    <a:pt x="10" y="7"/>
                  </a:lnTo>
                  <a:lnTo>
                    <a:pt x="10" y="5"/>
                  </a:lnTo>
                  <a:lnTo>
                    <a:pt x="9" y="3"/>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36"/>
            <p:cNvSpPr>
              <a:spLocks/>
            </p:cNvSpPr>
            <p:nvPr/>
          </p:nvSpPr>
          <p:spPr bwMode="auto">
            <a:xfrm>
              <a:off x="4085" y="3694"/>
              <a:ext cx="10" cy="10"/>
            </a:xfrm>
            <a:custGeom>
              <a:avLst/>
              <a:gdLst>
                <a:gd name="T0" fmla="*/ 5 w 10"/>
                <a:gd name="T1" fmla="*/ 0 h 10"/>
                <a:gd name="T2" fmla="*/ 3 w 10"/>
                <a:gd name="T3" fmla="*/ 0 h 10"/>
                <a:gd name="T4" fmla="*/ 2 w 10"/>
                <a:gd name="T5" fmla="*/ 1 h 10"/>
                <a:gd name="T6" fmla="*/ 0 w 10"/>
                <a:gd name="T7" fmla="*/ 3 h 10"/>
                <a:gd name="T8" fmla="*/ 0 w 10"/>
                <a:gd name="T9" fmla="*/ 5 h 10"/>
                <a:gd name="T10" fmla="*/ 2 w 10"/>
                <a:gd name="T11" fmla="*/ 7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1"/>
                  </a:lnTo>
                  <a:lnTo>
                    <a:pt x="0" y="3"/>
                  </a:lnTo>
                  <a:lnTo>
                    <a:pt x="0" y="5"/>
                  </a:lnTo>
                  <a:lnTo>
                    <a:pt x="2" y="7"/>
                  </a:lnTo>
                  <a:lnTo>
                    <a:pt x="3" y="8"/>
                  </a:lnTo>
                  <a:lnTo>
                    <a:pt x="5" y="10"/>
                  </a:lnTo>
                  <a:lnTo>
                    <a:pt x="7" y="10"/>
                  </a:lnTo>
                  <a:lnTo>
                    <a:pt x="7" y="10"/>
                  </a:lnTo>
                  <a:lnTo>
                    <a:pt x="9" y="8"/>
                  </a:lnTo>
                  <a:lnTo>
                    <a:pt x="10" y="7"/>
                  </a:lnTo>
                  <a:lnTo>
                    <a:pt x="10" y="5"/>
                  </a:lnTo>
                  <a:lnTo>
                    <a:pt x="10" y="3"/>
                  </a:lnTo>
                  <a:lnTo>
                    <a:pt x="10" y="1"/>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37"/>
            <p:cNvSpPr>
              <a:spLocks/>
            </p:cNvSpPr>
            <p:nvPr/>
          </p:nvSpPr>
          <p:spPr bwMode="auto">
            <a:xfrm>
              <a:off x="4106" y="3687"/>
              <a:ext cx="10" cy="10"/>
            </a:xfrm>
            <a:custGeom>
              <a:avLst/>
              <a:gdLst>
                <a:gd name="T0" fmla="*/ 3 w 10"/>
                <a:gd name="T1" fmla="*/ 0 h 10"/>
                <a:gd name="T2" fmla="*/ 1 w 10"/>
                <a:gd name="T3" fmla="*/ 2 h 10"/>
                <a:gd name="T4" fmla="*/ 0 w 10"/>
                <a:gd name="T5" fmla="*/ 3 h 10"/>
                <a:gd name="T6" fmla="*/ 0 w 10"/>
                <a:gd name="T7" fmla="*/ 5 h 10"/>
                <a:gd name="T8" fmla="*/ 0 w 10"/>
                <a:gd name="T9" fmla="*/ 7 h 10"/>
                <a:gd name="T10" fmla="*/ 0 w 10"/>
                <a:gd name="T11" fmla="*/ 8 h 10"/>
                <a:gd name="T12" fmla="*/ 1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0" y="7"/>
                  </a:lnTo>
                  <a:lnTo>
                    <a:pt x="0" y="8"/>
                  </a:lnTo>
                  <a:lnTo>
                    <a:pt x="1" y="10"/>
                  </a:lnTo>
                  <a:lnTo>
                    <a:pt x="3" y="10"/>
                  </a:lnTo>
                  <a:lnTo>
                    <a:pt x="5" y="10"/>
                  </a:lnTo>
                  <a:lnTo>
                    <a:pt x="5" y="10"/>
                  </a:lnTo>
                  <a:lnTo>
                    <a:pt x="7" y="10"/>
                  </a:lnTo>
                  <a:lnTo>
                    <a:pt x="8" y="8"/>
                  </a:lnTo>
                  <a:lnTo>
                    <a:pt x="10" y="7"/>
                  </a:lnTo>
                  <a:lnTo>
                    <a:pt x="10" y="5"/>
                  </a:lnTo>
                  <a:lnTo>
                    <a:pt x="8" y="3"/>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38"/>
            <p:cNvSpPr>
              <a:spLocks/>
            </p:cNvSpPr>
            <p:nvPr/>
          </p:nvSpPr>
          <p:spPr bwMode="auto">
            <a:xfrm>
              <a:off x="4125" y="3682"/>
              <a:ext cx="10" cy="10"/>
            </a:xfrm>
            <a:custGeom>
              <a:avLst/>
              <a:gdLst>
                <a:gd name="T0" fmla="*/ 5 w 10"/>
                <a:gd name="T1" fmla="*/ 0 h 10"/>
                <a:gd name="T2" fmla="*/ 3 w 10"/>
                <a:gd name="T3" fmla="*/ 1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6 w 10"/>
                <a:gd name="T17" fmla="*/ 10 h 10"/>
                <a:gd name="T18" fmla="*/ 6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1 h 10"/>
                <a:gd name="T32" fmla="*/ 6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7"/>
                  </a:lnTo>
                  <a:lnTo>
                    <a:pt x="1" y="8"/>
                  </a:lnTo>
                  <a:lnTo>
                    <a:pt x="3" y="10"/>
                  </a:lnTo>
                  <a:lnTo>
                    <a:pt x="5" y="10"/>
                  </a:lnTo>
                  <a:lnTo>
                    <a:pt x="6" y="10"/>
                  </a:lnTo>
                  <a:lnTo>
                    <a:pt x="6" y="10"/>
                  </a:lnTo>
                  <a:lnTo>
                    <a:pt x="8" y="10"/>
                  </a:lnTo>
                  <a:lnTo>
                    <a:pt x="10" y="8"/>
                  </a:lnTo>
                  <a:lnTo>
                    <a:pt x="10" y="7"/>
                  </a:lnTo>
                  <a:lnTo>
                    <a:pt x="10" y="5"/>
                  </a:lnTo>
                  <a:lnTo>
                    <a:pt x="10" y="3"/>
                  </a:lnTo>
                  <a:lnTo>
                    <a:pt x="8" y="1"/>
                  </a:lnTo>
                  <a:lnTo>
                    <a:pt x="6"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39"/>
            <p:cNvSpPr>
              <a:spLocks/>
            </p:cNvSpPr>
            <p:nvPr/>
          </p:nvSpPr>
          <p:spPr bwMode="auto">
            <a:xfrm>
              <a:off x="4145" y="3676"/>
              <a:ext cx="11" cy="11"/>
            </a:xfrm>
            <a:custGeom>
              <a:avLst/>
              <a:gdLst>
                <a:gd name="T0" fmla="*/ 4 w 11"/>
                <a:gd name="T1" fmla="*/ 0 h 11"/>
                <a:gd name="T2" fmla="*/ 2 w 11"/>
                <a:gd name="T3" fmla="*/ 0 h 11"/>
                <a:gd name="T4" fmla="*/ 0 w 11"/>
                <a:gd name="T5" fmla="*/ 2 h 11"/>
                <a:gd name="T6" fmla="*/ 0 w 11"/>
                <a:gd name="T7" fmla="*/ 4 h 11"/>
                <a:gd name="T8" fmla="*/ 0 w 11"/>
                <a:gd name="T9" fmla="*/ 6 h 11"/>
                <a:gd name="T10" fmla="*/ 0 w 11"/>
                <a:gd name="T11" fmla="*/ 7 h 11"/>
                <a:gd name="T12" fmla="*/ 2 w 11"/>
                <a:gd name="T13" fmla="*/ 9 h 11"/>
                <a:gd name="T14" fmla="*/ 4 w 11"/>
                <a:gd name="T15" fmla="*/ 11 h 11"/>
                <a:gd name="T16" fmla="*/ 5 w 11"/>
                <a:gd name="T17" fmla="*/ 11 h 11"/>
                <a:gd name="T18" fmla="*/ 5 w 11"/>
                <a:gd name="T19" fmla="*/ 11 h 11"/>
                <a:gd name="T20" fmla="*/ 7 w 11"/>
                <a:gd name="T21" fmla="*/ 9 h 11"/>
                <a:gd name="T22" fmla="*/ 9 w 11"/>
                <a:gd name="T23" fmla="*/ 7 h 11"/>
                <a:gd name="T24" fmla="*/ 11 w 11"/>
                <a:gd name="T25" fmla="*/ 6 h 11"/>
                <a:gd name="T26" fmla="*/ 11 w 11"/>
                <a:gd name="T27" fmla="*/ 4 h 11"/>
                <a:gd name="T28" fmla="*/ 9 w 11"/>
                <a:gd name="T29" fmla="*/ 2 h 11"/>
                <a:gd name="T30" fmla="*/ 7 w 11"/>
                <a:gd name="T31" fmla="*/ 0 h 11"/>
                <a:gd name="T32" fmla="*/ 5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6"/>
                  </a:lnTo>
                  <a:lnTo>
                    <a:pt x="0" y="7"/>
                  </a:lnTo>
                  <a:lnTo>
                    <a:pt x="2" y="9"/>
                  </a:lnTo>
                  <a:lnTo>
                    <a:pt x="4" y="11"/>
                  </a:lnTo>
                  <a:lnTo>
                    <a:pt x="5" y="11"/>
                  </a:lnTo>
                  <a:lnTo>
                    <a:pt x="5" y="11"/>
                  </a:lnTo>
                  <a:lnTo>
                    <a:pt x="7" y="9"/>
                  </a:lnTo>
                  <a:lnTo>
                    <a:pt x="9" y="7"/>
                  </a:lnTo>
                  <a:lnTo>
                    <a:pt x="11" y="6"/>
                  </a:lnTo>
                  <a:lnTo>
                    <a:pt x="11" y="4"/>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140"/>
            <p:cNvSpPr>
              <a:spLocks/>
            </p:cNvSpPr>
            <p:nvPr/>
          </p:nvSpPr>
          <p:spPr bwMode="auto">
            <a:xfrm>
              <a:off x="4164" y="3670"/>
              <a:ext cx="11" cy="10"/>
            </a:xfrm>
            <a:custGeom>
              <a:avLst/>
              <a:gdLst>
                <a:gd name="T0" fmla="*/ 5 w 11"/>
                <a:gd name="T1" fmla="*/ 0 h 10"/>
                <a:gd name="T2" fmla="*/ 4 w 11"/>
                <a:gd name="T3" fmla="*/ 1 h 10"/>
                <a:gd name="T4" fmla="*/ 2 w 11"/>
                <a:gd name="T5" fmla="*/ 3 h 10"/>
                <a:gd name="T6" fmla="*/ 0 w 11"/>
                <a:gd name="T7" fmla="*/ 5 h 10"/>
                <a:gd name="T8" fmla="*/ 0 w 11"/>
                <a:gd name="T9" fmla="*/ 6 h 10"/>
                <a:gd name="T10" fmla="*/ 2 w 11"/>
                <a:gd name="T11" fmla="*/ 8 h 10"/>
                <a:gd name="T12" fmla="*/ 4 w 11"/>
                <a:gd name="T13" fmla="*/ 10 h 10"/>
                <a:gd name="T14" fmla="*/ 5 w 11"/>
                <a:gd name="T15" fmla="*/ 10 h 10"/>
                <a:gd name="T16" fmla="*/ 7 w 11"/>
                <a:gd name="T17" fmla="*/ 10 h 10"/>
                <a:gd name="T18" fmla="*/ 7 w 11"/>
                <a:gd name="T19" fmla="*/ 10 h 10"/>
                <a:gd name="T20" fmla="*/ 9 w 11"/>
                <a:gd name="T21" fmla="*/ 10 h 10"/>
                <a:gd name="T22" fmla="*/ 11 w 11"/>
                <a:gd name="T23" fmla="*/ 8 h 10"/>
                <a:gd name="T24" fmla="*/ 11 w 11"/>
                <a:gd name="T25" fmla="*/ 6 h 10"/>
                <a:gd name="T26" fmla="*/ 11 w 11"/>
                <a:gd name="T27" fmla="*/ 5 h 10"/>
                <a:gd name="T28" fmla="*/ 11 w 11"/>
                <a:gd name="T29" fmla="*/ 3 h 10"/>
                <a:gd name="T30" fmla="*/ 9 w 11"/>
                <a:gd name="T31" fmla="*/ 1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1"/>
                  </a:lnTo>
                  <a:lnTo>
                    <a:pt x="2" y="3"/>
                  </a:lnTo>
                  <a:lnTo>
                    <a:pt x="0" y="5"/>
                  </a:lnTo>
                  <a:lnTo>
                    <a:pt x="0" y="6"/>
                  </a:lnTo>
                  <a:lnTo>
                    <a:pt x="2" y="8"/>
                  </a:lnTo>
                  <a:lnTo>
                    <a:pt x="4" y="10"/>
                  </a:lnTo>
                  <a:lnTo>
                    <a:pt x="5" y="10"/>
                  </a:lnTo>
                  <a:lnTo>
                    <a:pt x="7" y="10"/>
                  </a:lnTo>
                  <a:lnTo>
                    <a:pt x="7" y="10"/>
                  </a:lnTo>
                  <a:lnTo>
                    <a:pt x="9" y="10"/>
                  </a:lnTo>
                  <a:lnTo>
                    <a:pt x="11" y="8"/>
                  </a:lnTo>
                  <a:lnTo>
                    <a:pt x="11" y="6"/>
                  </a:lnTo>
                  <a:lnTo>
                    <a:pt x="11" y="5"/>
                  </a:lnTo>
                  <a:lnTo>
                    <a:pt x="11" y="3"/>
                  </a:lnTo>
                  <a:lnTo>
                    <a:pt x="9" y="1"/>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41"/>
            <p:cNvSpPr>
              <a:spLocks/>
            </p:cNvSpPr>
            <p:nvPr/>
          </p:nvSpPr>
          <p:spPr bwMode="auto">
            <a:xfrm>
              <a:off x="4185" y="3664"/>
              <a:ext cx="10" cy="11"/>
            </a:xfrm>
            <a:custGeom>
              <a:avLst/>
              <a:gdLst>
                <a:gd name="T0" fmla="*/ 3 w 10"/>
                <a:gd name="T1" fmla="*/ 0 h 11"/>
                <a:gd name="T2" fmla="*/ 2 w 10"/>
                <a:gd name="T3" fmla="*/ 2 h 11"/>
                <a:gd name="T4" fmla="*/ 0 w 10"/>
                <a:gd name="T5" fmla="*/ 4 h 11"/>
                <a:gd name="T6" fmla="*/ 0 w 10"/>
                <a:gd name="T7" fmla="*/ 6 h 11"/>
                <a:gd name="T8" fmla="*/ 0 w 10"/>
                <a:gd name="T9" fmla="*/ 7 h 11"/>
                <a:gd name="T10" fmla="*/ 0 w 10"/>
                <a:gd name="T11" fmla="*/ 9 h 11"/>
                <a:gd name="T12" fmla="*/ 2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6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2"/>
                  </a:lnTo>
                  <a:lnTo>
                    <a:pt x="0" y="4"/>
                  </a:lnTo>
                  <a:lnTo>
                    <a:pt x="0" y="6"/>
                  </a:lnTo>
                  <a:lnTo>
                    <a:pt x="0" y="7"/>
                  </a:lnTo>
                  <a:lnTo>
                    <a:pt x="0" y="9"/>
                  </a:lnTo>
                  <a:lnTo>
                    <a:pt x="2" y="11"/>
                  </a:lnTo>
                  <a:lnTo>
                    <a:pt x="3" y="11"/>
                  </a:lnTo>
                  <a:lnTo>
                    <a:pt x="5" y="11"/>
                  </a:lnTo>
                  <a:lnTo>
                    <a:pt x="5" y="11"/>
                  </a:lnTo>
                  <a:lnTo>
                    <a:pt x="7" y="11"/>
                  </a:lnTo>
                  <a:lnTo>
                    <a:pt x="8" y="9"/>
                  </a:lnTo>
                  <a:lnTo>
                    <a:pt x="10" y="7"/>
                  </a:lnTo>
                  <a:lnTo>
                    <a:pt x="10" y="6"/>
                  </a:lnTo>
                  <a:lnTo>
                    <a:pt x="8" y="4"/>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42"/>
            <p:cNvSpPr>
              <a:spLocks/>
            </p:cNvSpPr>
            <p:nvPr/>
          </p:nvSpPr>
          <p:spPr bwMode="auto">
            <a:xfrm>
              <a:off x="4204" y="3659"/>
              <a:ext cx="10" cy="11"/>
            </a:xfrm>
            <a:custGeom>
              <a:avLst/>
              <a:gdLst>
                <a:gd name="T0" fmla="*/ 5 w 10"/>
                <a:gd name="T1" fmla="*/ 0 h 11"/>
                <a:gd name="T2" fmla="*/ 3 w 10"/>
                <a:gd name="T3" fmla="*/ 0 h 11"/>
                <a:gd name="T4" fmla="*/ 2 w 10"/>
                <a:gd name="T5" fmla="*/ 2 h 11"/>
                <a:gd name="T6" fmla="*/ 0 w 10"/>
                <a:gd name="T7" fmla="*/ 4 h 11"/>
                <a:gd name="T8" fmla="*/ 0 w 10"/>
                <a:gd name="T9" fmla="*/ 5 h 11"/>
                <a:gd name="T10" fmla="*/ 2 w 10"/>
                <a:gd name="T11" fmla="*/ 7 h 11"/>
                <a:gd name="T12" fmla="*/ 3 w 10"/>
                <a:gd name="T13" fmla="*/ 9 h 11"/>
                <a:gd name="T14" fmla="*/ 5 w 10"/>
                <a:gd name="T15" fmla="*/ 11 h 11"/>
                <a:gd name="T16" fmla="*/ 7 w 10"/>
                <a:gd name="T17" fmla="*/ 11 h 11"/>
                <a:gd name="T18" fmla="*/ 7 w 10"/>
                <a:gd name="T19" fmla="*/ 11 h 11"/>
                <a:gd name="T20" fmla="*/ 8 w 10"/>
                <a:gd name="T21" fmla="*/ 9 h 11"/>
                <a:gd name="T22" fmla="*/ 10 w 10"/>
                <a:gd name="T23" fmla="*/ 7 h 11"/>
                <a:gd name="T24" fmla="*/ 10 w 10"/>
                <a:gd name="T25" fmla="*/ 5 h 11"/>
                <a:gd name="T26" fmla="*/ 10 w 10"/>
                <a:gd name="T27" fmla="*/ 4 h 11"/>
                <a:gd name="T28" fmla="*/ 10 w 10"/>
                <a:gd name="T29" fmla="*/ 2 h 11"/>
                <a:gd name="T30" fmla="*/ 8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2" y="2"/>
                  </a:lnTo>
                  <a:lnTo>
                    <a:pt x="0" y="4"/>
                  </a:lnTo>
                  <a:lnTo>
                    <a:pt x="0" y="5"/>
                  </a:lnTo>
                  <a:lnTo>
                    <a:pt x="2" y="7"/>
                  </a:lnTo>
                  <a:lnTo>
                    <a:pt x="3" y="9"/>
                  </a:lnTo>
                  <a:lnTo>
                    <a:pt x="5" y="11"/>
                  </a:lnTo>
                  <a:lnTo>
                    <a:pt x="7" y="11"/>
                  </a:lnTo>
                  <a:lnTo>
                    <a:pt x="7" y="11"/>
                  </a:lnTo>
                  <a:lnTo>
                    <a:pt x="8" y="9"/>
                  </a:lnTo>
                  <a:lnTo>
                    <a:pt x="10" y="7"/>
                  </a:lnTo>
                  <a:lnTo>
                    <a:pt x="10" y="5"/>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Freeform 143"/>
            <p:cNvSpPr>
              <a:spLocks/>
            </p:cNvSpPr>
            <p:nvPr/>
          </p:nvSpPr>
          <p:spPr bwMode="auto">
            <a:xfrm>
              <a:off x="4224" y="3652"/>
              <a:ext cx="11" cy="11"/>
            </a:xfrm>
            <a:custGeom>
              <a:avLst/>
              <a:gdLst>
                <a:gd name="T0" fmla="*/ 4 w 11"/>
                <a:gd name="T1" fmla="*/ 0 h 11"/>
                <a:gd name="T2" fmla="*/ 2 w 11"/>
                <a:gd name="T3" fmla="*/ 2 h 11"/>
                <a:gd name="T4" fmla="*/ 0 w 11"/>
                <a:gd name="T5" fmla="*/ 4 h 11"/>
                <a:gd name="T6" fmla="*/ 0 w 11"/>
                <a:gd name="T7" fmla="*/ 5 h 11"/>
                <a:gd name="T8" fmla="*/ 0 w 11"/>
                <a:gd name="T9" fmla="*/ 7 h 11"/>
                <a:gd name="T10" fmla="*/ 0 w 11"/>
                <a:gd name="T11" fmla="*/ 9 h 11"/>
                <a:gd name="T12" fmla="*/ 2 w 11"/>
                <a:gd name="T13" fmla="*/ 11 h 11"/>
                <a:gd name="T14" fmla="*/ 4 w 11"/>
                <a:gd name="T15" fmla="*/ 11 h 11"/>
                <a:gd name="T16" fmla="*/ 6 w 11"/>
                <a:gd name="T17" fmla="*/ 11 h 11"/>
                <a:gd name="T18" fmla="*/ 6 w 11"/>
                <a:gd name="T19" fmla="*/ 11 h 11"/>
                <a:gd name="T20" fmla="*/ 7 w 11"/>
                <a:gd name="T21" fmla="*/ 11 h 11"/>
                <a:gd name="T22" fmla="*/ 9 w 11"/>
                <a:gd name="T23" fmla="*/ 9 h 11"/>
                <a:gd name="T24" fmla="*/ 11 w 11"/>
                <a:gd name="T25" fmla="*/ 7 h 11"/>
                <a:gd name="T26" fmla="*/ 11 w 11"/>
                <a:gd name="T27" fmla="*/ 5 h 11"/>
                <a:gd name="T28" fmla="*/ 9 w 11"/>
                <a:gd name="T29" fmla="*/ 4 h 11"/>
                <a:gd name="T30" fmla="*/ 7 w 11"/>
                <a:gd name="T31" fmla="*/ 2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2"/>
                  </a:lnTo>
                  <a:lnTo>
                    <a:pt x="0" y="4"/>
                  </a:lnTo>
                  <a:lnTo>
                    <a:pt x="0" y="5"/>
                  </a:lnTo>
                  <a:lnTo>
                    <a:pt x="0" y="7"/>
                  </a:lnTo>
                  <a:lnTo>
                    <a:pt x="0" y="9"/>
                  </a:lnTo>
                  <a:lnTo>
                    <a:pt x="2" y="11"/>
                  </a:lnTo>
                  <a:lnTo>
                    <a:pt x="4" y="11"/>
                  </a:lnTo>
                  <a:lnTo>
                    <a:pt x="6" y="11"/>
                  </a:lnTo>
                  <a:lnTo>
                    <a:pt x="6" y="11"/>
                  </a:lnTo>
                  <a:lnTo>
                    <a:pt x="7" y="11"/>
                  </a:lnTo>
                  <a:lnTo>
                    <a:pt x="9" y="9"/>
                  </a:lnTo>
                  <a:lnTo>
                    <a:pt x="11" y="7"/>
                  </a:lnTo>
                  <a:lnTo>
                    <a:pt x="11" y="5"/>
                  </a:lnTo>
                  <a:lnTo>
                    <a:pt x="9" y="4"/>
                  </a:lnTo>
                  <a:lnTo>
                    <a:pt x="7" y="2"/>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Freeform 144"/>
            <p:cNvSpPr>
              <a:spLocks/>
            </p:cNvSpPr>
            <p:nvPr/>
          </p:nvSpPr>
          <p:spPr bwMode="auto">
            <a:xfrm>
              <a:off x="4243" y="3647"/>
              <a:ext cx="11" cy="10"/>
            </a:xfrm>
            <a:custGeom>
              <a:avLst/>
              <a:gdLst>
                <a:gd name="T0" fmla="*/ 6 w 11"/>
                <a:gd name="T1" fmla="*/ 0 h 10"/>
                <a:gd name="T2" fmla="*/ 4 w 11"/>
                <a:gd name="T3" fmla="*/ 2 h 10"/>
                <a:gd name="T4" fmla="*/ 2 w 11"/>
                <a:gd name="T5" fmla="*/ 4 h 10"/>
                <a:gd name="T6" fmla="*/ 0 w 11"/>
                <a:gd name="T7" fmla="*/ 5 h 10"/>
                <a:gd name="T8" fmla="*/ 0 w 11"/>
                <a:gd name="T9" fmla="*/ 7 h 10"/>
                <a:gd name="T10" fmla="*/ 2 w 11"/>
                <a:gd name="T11" fmla="*/ 9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4 h 10"/>
                <a:gd name="T30" fmla="*/ 9 w 11"/>
                <a:gd name="T31" fmla="*/ 2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2"/>
                  </a:lnTo>
                  <a:lnTo>
                    <a:pt x="2" y="4"/>
                  </a:lnTo>
                  <a:lnTo>
                    <a:pt x="0" y="5"/>
                  </a:lnTo>
                  <a:lnTo>
                    <a:pt x="0" y="7"/>
                  </a:lnTo>
                  <a:lnTo>
                    <a:pt x="2" y="9"/>
                  </a:lnTo>
                  <a:lnTo>
                    <a:pt x="4" y="10"/>
                  </a:lnTo>
                  <a:lnTo>
                    <a:pt x="6" y="10"/>
                  </a:lnTo>
                  <a:lnTo>
                    <a:pt x="7" y="10"/>
                  </a:lnTo>
                  <a:lnTo>
                    <a:pt x="7" y="10"/>
                  </a:lnTo>
                  <a:lnTo>
                    <a:pt x="9" y="10"/>
                  </a:lnTo>
                  <a:lnTo>
                    <a:pt x="11" y="9"/>
                  </a:lnTo>
                  <a:lnTo>
                    <a:pt x="11" y="7"/>
                  </a:lnTo>
                  <a:lnTo>
                    <a:pt x="11" y="5"/>
                  </a:lnTo>
                  <a:lnTo>
                    <a:pt x="11" y="4"/>
                  </a:lnTo>
                  <a:lnTo>
                    <a:pt x="9" y="2"/>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Freeform 145"/>
            <p:cNvSpPr>
              <a:spLocks/>
            </p:cNvSpPr>
            <p:nvPr/>
          </p:nvSpPr>
          <p:spPr bwMode="auto">
            <a:xfrm>
              <a:off x="4264" y="3642"/>
              <a:ext cx="10" cy="10"/>
            </a:xfrm>
            <a:custGeom>
              <a:avLst/>
              <a:gdLst>
                <a:gd name="T0" fmla="*/ 4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9 h 10"/>
                <a:gd name="T22" fmla="*/ 9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3"/>
                  </a:lnTo>
                  <a:lnTo>
                    <a:pt x="0" y="5"/>
                  </a:lnTo>
                  <a:lnTo>
                    <a:pt x="0" y="7"/>
                  </a:lnTo>
                  <a:lnTo>
                    <a:pt x="2" y="9"/>
                  </a:lnTo>
                  <a:lnTo>
                    <a:pt x="4" y="10"/>
                  </a:lnTo>
                  <a:lnTo>
                    <a:pt x="5" y="10"/>
                  </a:lnTo>
                  <a:lnTo>
                    <a:pt x="5" y="10"/>
                  </a:lnTo>
                  <a:lnTo>
                    <a:pt x="7" y="9"/>
                  </a:lnTo>
                  <a:lnTo>
                    <a:pt x="9" y="7"/>
                  </a:lnTo>
                  <a:lnTo>
                    <a:pt x="10" y="5"/>
                  </a:lnTo>
                  <a:lnTo>
                    <a:pt x="10" y="3"/>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46"/>
            <p:cNvSpPr>
              <a:spLocks/>
            </p:cNvSpPr>
            <p:nvPr/>
          </p:nvSpPr>
          <p:spPr bwMode="auto">
            <a:xfrm>
              <a:off x="4283" y="3635"/>
              <a:ext cx="10" cy="10"/>
            </a:xfrm>
            <a:custGeom>
              <a:avLst/>
              <a:gdLst>
                <a:gd name="T0" fmla="*/ 5 w 10"/>
                <a:gd name="T1" fmla="*/ 0 h 10"/>
                <a:gd name="T2" fmla="*/ 3 w 10"/>
                <a:gd name="T3" fmla="*/ 2 h 10"/>
                <a:gd name="T4" fmla="*/ 2 w 10"/>
                <a:gd name="T5" fmla="*/ 3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9 w 10"/>
                <a:gd name="T21" fmla="*/ 10 h 10"/>
                <a:gd name="T22" fmla="*/ 10 w 10"/>
                <a:gd name="T23" fmla="*/ 9 h 10"/>
                <a:gd name="T24" fmla="*/ 10 w 10"/>
                <a:gd name="T25" fmla="*/ 7 h 10"/>
                <a:gd name="T26" fmla="*/ 10 w 10"/>
                <a:gd name="T27" fmla="*/ 5 h 10"/>
                <a:gd name="T28" fmla="*/ 10 w 10"/>
                <a:gd name="T29" fmla="*/ 3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3"/>
                  </a:lnTo>
                  <a:lnTo>
                    <a:pt x="0" y="5"/>
                  </a:lnTo>
                  <a:lnTo>
                    <a:pt x="0" y="7"/>
                  </a:lnTo>
                  <a:lnTo>
                    <a:pt x="2" y="9"/>
                  </a:lnTo>
                  <a:lnTo>
                    <a:pt x="3" y="10"/>
                  </a:lnTo>
                  <a:lnTo>
                    <a:pt x="5" y="10"/>
                  </a:lnTo>
                  <a:lnTo>
                    <a:pt x="7" y="10"/>
                  </a:lnTo>
                  <a:lnTo>
                    <a:pt x="7" y="10"/>
                  </a:lnTo>
                  <a:lnTo>
                    <a:pt x="9" y="10"/>
                  </a:lnTo>
                  <a:lnTo>
                    <a:pt x="10" y="9"/>
                  </a:lnTo>
                  <a:lnTo>
                    <a:pt x="10" y="7"/>
                  </a:lnTo>
                  <a:lnTo>
                    <a:pt x="10" y="5"/>
                  </a:lnTo>
                  <a:lnTo>
                    <a:pt x="10" y="3"/>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47"/>
            <p:cNvSpPr>
              <a:spLocks/>
            </p:cNvSpPr>
            <p:nvPr/>
          </p:nvSpPr>
          <p:spPr bwMode="auto">
            <a:xfrm>
              <a:off x="4304" y="3630"/>
              <a:ext cx="10" cy="10"/>
            </a:xfrm>
            <a:custGeom>
              <a:avLst/>
              <a:gdLst>
                <a:gd name="T0" fmla="*/ 3 w 10"/>
                <a:gd name="T1" fmla="*/ 0 h 10"/>
                <a:gd name="T2" fmla="*/ 1 w 10"/>
                <a:gd name="T3" fmla="*/ 2 h 10"/>
                <a:gd name="T4" fmla="*/ 0 w 10"/>
                <a:gd name="T5" fmla="*/ 3 h 10"/>
                <a:gd name="T6" fmla="*/ 0 w 10"/>
                <a:gd name="T7" fmla="*/ 5 h 10"/>
                <a:gd name="T8" fmla="*/ 0 w 10"/>
                <a:gd name="T9" fmla="*/ 7 h 10"/>
                <a:gd name="T10" fmla="*/ 0 w 10"/>
                <a:gd name="T11" fmla="*/ 8 h 10"/>
                <a:gd name="T12" fmla="*/ 1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0" y="7"/>
                  </a:lnTo>
                  <a:lnTo>
                    <a:pt x="0" y="8"/>
                  </a:lnTo>
                  <a:lnTo>
                    <a:pt x="1" y="10"/>
                  </a:lnTo>
                  <a:lnTo>
                    <a:pt x="3" y="10"/>
                  </a:lnTo>
                  <a:lnTo>
                    <a:pt x="5" y="10"/>
                  </a:lnTo>
                  <a:lnTo>
                    <a:pt x="5" y="10"/>
                  </a:lnTo>
                  <a:lnTo>
                    <a:pt x="7" y="10"/>
                  </a:lnTo>
                  <a:lnTo>
                    <a:pt x="8" y="8"/>
                  </a:lnTo>
                  <a:lnTo>
                    <a:pt x="10" y="7"/>
                  </a:lnTo>
                  <a:lnTo>
                    <a:pt x="10" y="5"/>
                  </a:lnTo>
                  <a:lnTo>
                    <a:pt x="8" y="3"/>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148"/>
            <p:cNvSpPr>
              <a:spLocks/>
            </p:cNvSpPr>
            <p:nvPr/>
          </p:nvSpPr>
          <p:spPr bwMode="auto">
            <a:xfrm>
              <a:off x="4323" y="3625"/>
              <a:ext cx="10" cy="10"/>
            </a:xfrm>
            <a:custGeom>
              <a:avLst/>
              <a:gdLst>
                <a:gd name="T0" fmla="*/ 5 w 10"/>
                <a:gd name="T1" fmla="*/ 0 h 10"/>
                <a:gd name="T2" fmla="*/ 3 w 10"/>
                <a:gd name="T3" fmla="*/ 0 h 10"/>
                <a:gd name="T4" fmla="*/ 1 w 10"/>
                <a:gd name="T5" fmla="*/ 1 h 10"/>
                <a:gd name="T6" fmla="*/ 0 w 10"/>
                <a:gd name="T7" fmla="*/ 3 h 10"/>
                <a:gd name="T8" fmla="*/ 0 w 10"/>
                <a:gd name="T9" fmla="*/ 5 h 10"/>
                <a:gd name="T10" fmla="*/ 1 w 10"/>
                <a:gd name="T11" fmla="*/ 7 h 10"/>
                <a:gd name="T12" fmla="*/ 3 w 10"/>
                <a:gd name="T13" fmla="*/ 8 h 10"/>
                <a:gd name="T14" fmla="*/ 5 w 10"/>
                <a:gd name="T15" fmla="*/ 10 h 10"/>
                <a:gd name="T16" fmla="*/ 7 w 10"/>
                <a:gd name="T17" fmla="*/ 10 h 10"/>
                <a:gd name="T18" fmla="*/ 7 w 10"/>
                <a:gd name="T19" fmla="*/ 10 h 10"/>
                <a:gd name="T20" fmla="*/ 8 w 10"/>
                <a:gd name="T21" fmla="*/ 8 h 10"/>
                <a:gd name="T22" fmla="*/ 10 w 10"/>
                <a:gd name="T23" fmla="*/ 7 h 10"/>
                <a:gd name="T24" fmla="*/ 10 w 10"/>
                <a:gd name="T25" fmla="*/ 5 h 10"/>
                <a:gd name="T26" fmla="*/ 10 w 10"/>
                <a:gd name="T27" fmla="*/ 3 h 10"/>
                <a:gd name="T28" fmla="*/ 10 w 10"/>
                <a:gd name="T29" fmla="*/ 1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1"/>
                  </a:lnTo>
                  <a:lnTo>
                    <a:pt x="0" y="3"/>
                  </a:lnTo>
                  <a:lnTo>
                    <a:pt x="0" y="5"/>
                  </a:lnTo>
                  <a:lnTo>
                    <a:pt x="1" y="7"/>
                  </a:lnTo>
                  <a:lnTo>
                    <a:pt x="3" y="8"/>
                  </a:lnTo>
                  <a:lnTo>
                    <a:pt x="5" y="10"/>
                  </a:lnTo>
                  <a:lnTo>
                    <a:pt x="7" y="10"/>
                  </a:lnTo>
                  <a:lnTo>
                    <a:pt x="7" y="10"/>
                  </a:lnTo>
                  <a:lnTo>
                    <a:pt x="8" y="8"/>
                  </a:lnTo>
                  <a:lnTo>
                    <a:pt x="10" y="7"/>
                  </a:lnTo>
                  <a:lnTo>
                    <a:pt x="10" y="5"/>
                  </a:lnTo>
                  <a:lnTo>
                    <a:pt x="10" y="3"/>
                  </a:lnTo>
                  <a:lnTo>
                    <a:pt x="10" y="1"/>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149"/>
            <p:cNvSpPr>
              <a:spLocks/>
            </p:cNvSpPr>
            <p:nvPr/>
          </p:nvSpPr>
          <p:spPr bwMode="auto">
            <a:xfrm>
              <a:off x="4343" y="3620"/>
              <a:ext cx="11" cy="10"/>
            </a:xfrm>
            <a:custGeom>
              <a:avLst/>
              <a:gdLst>
                <a:gd name="T0" fmla="*/ 6 w 11"/>
                <a:gd name="T1" fmla="*/ 0 h 10"/>
                <a:gd name="T2" fmla="*/ 4 w 11"/>
                <a:gd name="T3" fmla="*/ 0 h 10"/>
                <a:gd name="T4" fmla="*/ 2 w 11"/>
                <a:gd name="T5" fmla="*/ 1 h 10"/>
                <a:gd name="T6" fmla="*/ 0 w 11"/>
                <a:gd name="T7" fmla="*/ 3 h 10"/>
                <a:gd name="T8" fmla="*/ 0 w 11"/>
                <a:gd name="T9" fmla="*/ 5 h 10"/>
                <a:gd name="T10" fmla="*/ 2 w 11"/>
                <a:gd name="T11" fmla="*/ 6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6 h 10"/>
                <a:gd name="T24" fmla="*/ 11 w 11"/>
                <a:gd name="T25" fmla="*/ 5 h 10"/>
                <a:gd name="T26" fmla="*/ 11 w 11"/>
                <a:gd name="T27" fmla="*/ 3 h 10"/>
                <a:gd name="T28" fmla="*/ 11 w 11"/>
                <a:gd name="T29" fmla="*/ 1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1"/>
                  </a:lnTo>
                  <a:lnTo>
                    <a:pt x="0" y="3"/>
                  </a:lnTo>
                  <a:lnTo>
                    <a:pt x="0" y="5"/>
                  </a:lnTo>
                  <a:lnTo>
                    <a:pt x="2" y="6"/>
                  </a:lnTo>
                  <a:lnTo>
                    <a:pt x="4" y="8"/>
                  </a:lnTo>
                  <a:lnTo>
                    <a:pt x="6" y="10"/>
                  </a:lnTo>
                  <a:lnTo>
                    <a:pt x="7" y="10"/>
                  </a:lnTo>
                  <a:lnTo>
                    <a:pt x="7" y="10"/>
                  </a:lnTo>
                  <a:lnTo>
                    <a:pt x="9" y="8"/>
                  </a:lnTo>
                  <a:lnTo>
                    <a:pt x="11" y="6"/>
                  </a:lnTo>
                  <a:lnTo>
                    <a:pt x="11" y="5"/>
                  </a:lnTo>
                  <a:lnTo>
                    <a:pt x="11" y="3"/>
                  </a:lnTo>
                  <a:lnTo>
                    <a:pt x="11" y="1"/>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50"/>
            <p:cNvSpPr>
              <a:spLocks/>
            </p:cNvSpPr>
            <p:nvPr/>
          </p:nvSpPr>
          <p:spPr bwMode="auto">
            <a:xfrm>
              <a:off x="4364" y="3613"/>
              <a:ext cx="10" cy="10"/>
            </a:xfrm>
            <a:custGeom>
              <a:avLst/>
              <a:gdLst>
                <a:gd name="T0" fmla="*/ 3 w 10"/>
                <a:gd name="T1" fmla="*/ 0 h 10"/>
                <a:gd name="T2" fmla="*/ 2 w 10"/>
                <a:gd name="T3" fmla="*/ 1 h 10"/>
                <a:gd name="T4" fmla="*/ 0 w 10"/>
                <a:gd name="T5" fmla="*/ 3 h 10"/>
                <a:gd name="T6" fmla="*/ 0 w 10"/>
                <a:gd name="T7" fmla="*/ 5 h 10"/>
                <a:gd name="T8" fmla="*/ 0 w 10"/>
                <a:gd name="T9" fmla="*/ 7 h 10"/>
                <a:gd name="T10" fmla="*/ 0 w 10"/>
                <a:gd name="T11" fmla="*/ 8 h 10"/>
                <a:gd name="T12" fmla="*/ 2 w 10"/>
                <a:gd name="T13" fmla="*/ 10 h 10"/>
                <a:gd name="T14" fmla="*/ 3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1"/>
                  </a:lnTo>
                  <a:lnTo>
                    <a:pt x="0" y="3"/>
                  </a:lnTo>
                  <a:lnTo>
                    <a:pt x="0" y="5"/>
                  </a:lnTo>
                  <a:lnTo>
                    <a:pt x="0" y="7"/>
                  </a:lnTo>
                  <a:lnTo>
                    <a:pt x="0" y="8"/>
                  </a:lnTo>
                  <a:lnTo>
                    <a:pt x="2" y="10"/>
                  </a:lnTo>
                  <a:lnTo>
                    <a:pt x="3" y="10"/>
                  </a:lnTo>
                  <a:lnTo>
                    <a:pt x="5" y="10"/>
                  </a:lnTo>
                  <a:lnTo>
                    <a:pt x="5" y="10"/>
                  </a:lnTo>
                  <a:lnTo>
                    <a:pt x="7" y="10"/>
                  </a:lnTo>
                  <a:lnTo>
                    <a:pt x="9" y="8"/>
                  </a:lnTo>
                  <a:lnTo>
                    <a:pt x="10" y="7"/>
                  </a:lnTo>
                  <a:lnTo>
                    <a:pt x="10" y="5"/>
                  </a:lnTo>
                  <a:lnTo>
                    <a:pt x="9" y="3"/>
                  </a:lnTo>
                  <a:lnTo>
                    <a:pt x="7" y="1"/>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51"/>
            <p:cNvSpPr>
              <a:spLocks/>
            </p:cNvSpPr>
            <p:nvPr/>
          </p:nvSpPr>
          <p:spPr bwMode="auto">
            <a:xfrm>
              <a:off x="4383" y="3607"/>
              <a:ext cx="10" cy="11"/>
            </a:xfrm>
            <a:custGeom>
              <a:avLst/>
              <a:gdLst>
                <a:gd name="T0" fmla="*/ 5 w 10"/>
                <a:gd name="T1" fmla="*/ 0 h 11"/>
                <a:gd name="T2" fmla="*/ 3 w 10"/>
                <a:gd name="T3" fmla="*/ 0 h 11"/>
                <a:gd name="T4" fmla="*/ 2 w 10"/>
                <a:gd name="T5" fmla="*/ 2 h 11"/>
                <a:gd name="T6" fmla="*/ 0 w 10"/>
                <a:gd name="T7" fmla="*/ 4 h 11"/>
                <a:gd name="T8" fmla="*/ 0 w 10"/>
                <a:gd name="T9" fmla="*/ 6 h 11"/>
                <a:gd name="T10" fmla="*/ 2 w 10"/>
                <a:gd name="T11" fmla="*/ 7 h 11"/>
                <a:gd name="T12" fmla="*/ 3 w 10"/>
                <a:gd name="T13" fmla="*/ 9 h 11"/>
                <a:gd name="T14" fmla="*/ 5 w 10"/>
                <a:gd name="T15" fmla="*/ 11 h 11"/>
                <a:gd name="T16" fmla="*/ 7 w 10"/>
                <a:gd name="T17" fmla="*/ 11 h 11"/>
                <a:gd name="T18" fmla="*/ 7 w 10"/>
                <a:gd name="T19" fmla="*/ 11 h 11"/>
                <a:gd name="T20" fmla="*/ 9 w 10"/>
                <a:gd name="T21" fmla="*/ 9 h 11"/>
                <a:gd name="T22" fmla="*/ 10 w 10"/>
                <a:gd name="T23" fmla="*/ 7 h 11"/>
                <a:gd name="T24" fmla="*/ 10 w 10"/>
                <a:gd name="T25" fmla="*/ 6 h 11"/>
                <a:gd name="T26" fmla="*/ 10 w 10"/>
                <a:gd name="T27" fmla="*/ 4 h 11"/>
                <a:gd name="T28" fmla="*/ 10 w 10"/>
                <a:gd name="T29" fmla="*/ 2 h 11"/>
                <a:gd name="T30" fmla="*/ 9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2" y="2"/>
                  </a:lnTo>
                  <a:lnTo>
                    <a:pt x="0" y="4"/>
                  </a:lnTo>
                  <a:lnTo>
                    <a:pt x="0" y="6"/>
                  </a:lnTo>
                  <a:lnTo>
                    <a:pt x="2" y="7"/>
                  </a:lnTo>
                  <a:lnTo>
                    <a:pt x="3" y="9"/>
                  </a:lnTo>
                  <a:lnTo>
                    <a:pt x="5" y="11"/>
                  </a:lnTo>
                  <a:lnTo>
                    <a:pt x="7" y="11"/>
                  </a:lnTo>
                  <a:lnTo>
                    <a:pt x="7" y="11"/>
                  </a:lnTo>
                  <a:lnTo>
                    <a:pt x="9" y="9"/>
                  </a:lnTo>
                  <a:lnTo>
                    <a:pt x="10" y="7"/>
                  </a:lnTo>
                  <a:lnTo>
                    <a:pt x="10" y="6"/>
                  </a:lnTo>
                  <a:lnTo>
                    <a:pt x="10" y="4"/>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52"/>
            <p:cNvSpPr>
              <a:spLocks/>
            </p:cNvSpPr>
            <p:nvPr/>
          </p:nvSpPr>
          <p:spPr bwMode="auto">
            <a:xfrm>
              <a:off x="4404" y="3602"/>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7 w 10"/>
                <a:gd name="T21" fmla="*/ 9 h 11"/>
                <a:gd name="T22" fmla="*/ 8 w 10"/>
                <a:gd name="T23" fmla="*/ 7 h 11"/>
                <a:gd name="T24" fmla="*/ 10 w 10"/>
                <a:gd name="T25" fmla="*/ 5 h 11"/>
                <a:gd name="T26" fmla="*/ 10 w 10"/>
                <a:gd name="T27" fmla="*/ 4 h 11"/>
                <a:gd name="T28" fmla="*/ 8 w 10"/>
                <a:gd name="T29" fmla="*/ 2 h 11"/>
                <a:gd name="T30" fmla="*/ 7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7" y="9"/>
                  </a:lnTo>
                  <a:lnTo>
                    <a:pt x="8" y="7"/>
                  </a:lnTo>
                  <a:lnTo>
                    <a:pt x="10" y="5"/>
                  </a:lnTo>
                  <a:lnTo>
                    <a:pt x="10" y="4"/>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53"/>
            <p:cNvSpPr>
              <a:spLocks/>
            </p:cNvSpPr>
            <p:nvPr/>
          </p:nvSpPr>
          <p:spPr bwMode="auto">
            <a:xfrm>
              <a:off x="4423" y="3595"/>
              <a:ext cx="10" cy="11"/>
            </a:xfrm>
            <a:custGeom>
              <a:avLst/>
              <a:gdLst>
                <a:gd name="T0" fmla="*/ 5 w 10"/>
                <a:gd name="T1" fmla="*/ 0 h 11"/>
                <a:gd name="T2" fmla="*/ 3 w 10"/>
                <a:gd name="T3" fmla="*/ 2 h 11"/>
                <a:gd name="T4" fmla="*/ 1 w 10"/>
                <a:gd name="T5" fmla="*/ 4 h 11"/>
                <a:gd name="T6" fmla="*/ 0 w 10"/>
                <a:gd name="T7" fmla="*/ 6 h 11"/>
                <a:gd name="T8" fmla="*/ 0 w 10"/>
                <a:gd name="T9" fmla="*/ 7 h 11"/>
                <a:gd name="T10" fmla="*/ 1 w 10"/>
                <a:gd name="T11" fmla="*/ 9 h 11"/>
                <a:gd name="T12" fmla="*/ 3 w 10"/>
                <a:gd name="T13" fmla="*/ 11 h 11"/>
                <a:gd name="T14" fmla="*/ 5 w 10"/>
                <a:gd name="T15" fmla="*/ 11 h 11"/>
                <a:gd name="T16" fmla="*/ 6 w 10"/>
                <a:gd name="T17" fmla="*/ 11 h 11"/>
                <a:gd name="T18" fmla="*/ 6 w 10"/>
                <a:gd name="T19" fmla="*/ 11 h 11"/>
                <a:gd name="T20" fmla="*/ 8 w 10"/>
                <a:gd name="T21" fmla="*/ 11 h 11"/>
                <a:gd name="T22" fmla="*/ 10 w 10"/>
                <a:gd name="T23" fmla="*/ 9 h 11"/>
                <a:gd name="T24" fmla="*/ 10 w 10"/>
                <a:gd name="T25" fmla="*/ 7 h 11"/>
                <a:gd name="T26" fmla="*/ 10 w 10"/>
                <a:gd name="T27" fmla="*/ 6 h 11"/>
                <a:gd name="T28" fmla="*/ 10 w 10"/>
                <a:gd name="T29" fmla="*/ 4 h 11"/>
                <a:gd name="T30" fmla="*/ 8 w 10"/>
                <a:gd name="T31" fmla="*/ 2 h 11"/>
                <a:gd name="T32" fmla="*/ 6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6"/>
                  </a:lnTo>
                  <a:lnTo>
                    <a:pt x="0" y="7"/>
                  </a:lnTo>
                  <a:lnTo>
                    <a:pt x="1" y="9"/>
                  </a:lnTo>
                  <a:lnTo>
                    <a:pt x="3" y="11"/>
                  </a:lnTo>
                  <a:lnTo>
                    <a:pt x="5" y="11"/>
                  </a:lnTo>
                  <a:lnTo>
                    <a:pt x="6" y="11"/>
                  </a:lnTo>
                  <a:lnTo>
                    <a:pt x="6" y="11"/>
                  </a:lnTo>
                  <a:lnTo>
                    <a:pt x="8" y="11"/>
                  </a:lnTo>
                  <a:lnTo>
                    <a:pt x="10" y="9"/>
                  </a:lnTo>
                  <a:lnTo>
                    <a:pt x="10" y="7"/>
                  </a:lnTo>
                  <a:lnTo>
                    <a:pt x="10" y="6"/>
                  </a:lnTo>
                  <a:lnTo>
                    <a:pt x="10" y="4"/>
                  </a:lnTo>
                  <a:lnTo>
                    <a:pt x="8" y="2"/>
                  </a:lnTo>
                  <a:lnTo>
                    <a:pt x="6"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54"/>
            <p:cNvSpPr>
              <a:spLocks/>
            </p:cNvSpPr>
            <p:nvPr/>
          </p:nvSpPr>
          <p:spPr bwMode="auto">
            <a:xfrm>
              <a:off x="4443" y="3590"/>
              <a:ext cx="11" cy="11"/>
            </a:xfrm>
            <a:custGeom>
              <a:avLst/>
              <a:gdLst>
                <a:gd name="T0" fmla="*/ 4 w 11"/>
                <a:gd name="T1" fmla="*/ 0 h 11"/>
                <a:gd name="T2" fmla="*/ 2 w 11"/>
                <a:gd name="T3" fmla="*/ 0 h 11"/>
                <a:gd name="T4" fmla="*/ 0 w 11"/>
                <a:gd name="T5" fmla="*/ 2 h 11"/>
                <a:gd name="T6" fmla="*/ 0 w 11"/>
                <a:gd name="T7" fmla="*/ 4 h 11"/>
                <a:gd name="T8" fmla="*/ 0 w 11"/>
                <a:gd name="T9" fmla="*/ 5 h 11"/>
                <a:gd name="T10" fmla="*/ 0 w 11"/>
                <a:gd name="T11" fmla="*/ 7 h 11"/>
                <a:gd name="T12" fmla="*/ 2 w 11"/>
                <a:gd name="T13" fmla="*/ 9 h 11"/>
                <a:gd name="T14" fmla="*/ 4 w 11"/>
                <a:gd name="T15" fmla="*/ 11 h 11"/>
                <a:gd name="T16" fmla="*/ 5 w 11"/>
                <a:gd name="T17" fmla="*/ 11 h 11"/>
                <a:gd name="T18" fmla="*/ 5 w 11"/>
                <a:gd name="T19" fmla="*/ 11 h 11"/>
                <a:gd name="T20" fmla="*/ 7 w 11"/>
                <a:gd name="T21" fmla="*/ 9 h 11"/>
                <a:gd name="T22" fmla="*/ 9 w 11"/>
                <a:gd name="T23" fmla="*/ 7 h 11"/>
                <a:gd name="T24" fmla="*/ 11 w 11"/>
                <a:gd name="T25" fmla="*/ 5 h 11"/>
                <a:gd name="T26" fmla="*/ 11 w 11"/>
                <a:gd name="T27" fmla="*/ 4 h 11"/>
                <a:gd name="T28" fmla="*/ 9 w 11"/>
                <a:gd name="T29" fmla="*/ 2 h 11"/>
                <a:gd name="T30" fmla="*/ 7 w 11"/>
                <a:gd name="T31" fmla="*/ 0 h 11"/>
                <a:gd name="T32" fmla="*/ 5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5"/>
                  </a:lnTo>
                  <a:lnTo>
                    <a:pt x="0" y="7"/>
                  </a:lnTo>
                  <a:lnTo>
                    <a:pt x="2" y="9"/>
                  </a:lnTo>
                  <a:lnTo>
                    <a:pt x="4" y="11"/>
                  </a:lnTo>
                  <a:lnTo>
                    <a:pt x="5" y="11"/>
                  </a:lnTo>
                  <a:lnTo>
                    <a:pt x="5" y="11"/>
                  </a:lnTo>
                  <a:lnTo>
                    <a:pt x="7" y="9"/>
                  </a:lnTo>
                  <a:lnTo>
                    <a:pt x="9" y="7"/>
                  </a:lnTo>
                  <a:lnTo>
                    <a:pt x="11" y="5"/>
                  </a:lnTo>
                  <a:lnTo>
                    <a:pt x="11" y="4"/>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155"/>
            <p:cNvSpPr>
              <a:spLocks/>
            </p:cNvSpPr>
            <p:nvPr/>
          </p:nvSpPr>
          <p:spPr bwMode="auto">
            <a:xfrm>
              <a:off x="4462" y="3585"/>
              <a:ext cx="11" cy="10"/>
            </a:xfrm>
            <a:custGeom>
              <a:avLst/>
              <a:gdLst>
                <a:gd name="T0" fmla="*/ 5 w 11"/>
                <a:gd name="T1" fmla="*/ 0 h 10"/>
                <a:gd name="T2" fmla="*/ 4 w 11"/>
                <a:gd name="T3" fmla="*/ 0 h 10"/>
                <a:gd name="T4" fmla="*/ 2 w 11"/>
                <a:gd name="T5" fmla="*/ 2 h 10"/>
                <a:gd name="T6" fmla="*/ 0 w 11"/>
                <a:gd name="T7" fmla="*/ 3 h 10"/>
                <a:gd name="T8" fmla="*/ 0 w 11"/>
                <a:gd name="T9" fmla="*/ 5 h 10"/>
                <a:gd name="T10" fmla="*/ 2 w 11"/>
                <a:gd name="T11" fmla="*/ 7 h 10"/>
                <a:gd name="T12" fmla="*/ 4 w 11"/>
                <a:gd name="T13" fmla="*/ 9 h 10"/>
                <a:gd name="T14" fmla="*/ 5 w 11"/>
                <a:gd name="T15" fmla="*/ 10 h 10"/>
                <a:gd name="T16" fmla="*/ 7 w 11"/>
                <a:gd name="T17" fmla="*/ 10 h 10"/>
                <a:gd name="T18" fmla="*/ 7 w 11"/>
                <a:gd name="T19" fmla="*/ 10 h 10"/>
                <a:gd name="T20" fmla="*/ 9 w 11"/>
                <a:gd name="T21" fmla="*/ 9 h 10"/>
                <a:gd name="T22" fmla="*/ 11 w 11"/>
                <a:gd name="T23" fmla="*/ 7 h 10"/>
                <a:gd name="T24" fmla="*/ 11 w 11"/>
                <a:gd name="T25" fmla="*/ 5 h 10"/>
                <a:gd name="T26" fmla="*/ 11 w 11"/>
                <a:gd name="T27" fmla="*/ 3 h 10"/>
                <a:gd name="T28" fmla="*/ 11 w 11"/>
                <a:gd name="T29" fmla="*/ 2 h 10"/>
                <a:gd name="T30" fmla="*/ 9 w 11"/>
                <a:gd name="T31" fmla="*/ 0 h 10"/>
                <a:gd name="T32" fmla="*/ 7 w 11"/>
                <a:gd name="T33" fmla="*/ 0 h 10"/>
                <a:gd name="T34" fmla="*/ 5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5" y="0"/>
                  </a:moveTo>
                  <a:lnTo>
                    <a:pt x="4" y="0"/>
                  </a:lnTo>
                  <a:lnTo>
                    <a:pt x="2" y="2"/>
                  </a:lnTo>
                  <a:lnTo>
                    <a:pt x="0" y="3"/>
                  </a:lnTo>
                  <a:lnTo>
                    <a:pt x="0" y="5"/>
                  </a:lnTo>
                  <a:lnTo>
                    <a:pt x="2" y="7"/>
                  </a:lnTo>
                  <a:lnTo>
                    <a:pt x="4" y="9"/>
                  </a:lnTo>
                  <a:lnTo>
                    <a:pt x="5" y="10"/>
                  </a:lnTo>
                  <a:lnTo>
                    <a:pt x="7" y="10"/>
                  </a:lnTo>
                  <a:lnTo>
                    <a:pt x="7" y="10"/>
                  </a:lnTo>
                  <a:lnTo>
                    <a:pt x="9" y="9"/>
                  </a:lnTo>
                  <a:lnTo>
                    <a:pt x="11" y="7"/>
                  </a:lnTo>
                  <a:lnTo>
                    <a:pt x="11" y="5"/>
                  </a:lnTo>
                  <a:lnTo>
                    <a:pt x="11" y="3"/>
                  </a:lnTo>
                  <a:lnTo>
                    <a:pt x="11"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56"/>
            <p:cNvSpPr>
              <a:spLocks/>
            </p:cNvSpPr>
            <p:nvPr/>
          </p:nvSpPr>
          <p:spPr bwMode="auto">
            <a:xfrm>
              <a:off x="4483" y="3578"/>
              <a:ext cx="10" cy="10"/>
            </a:xfrm>
            <a:custGeom>
              <a:avLst/>
              <a:gdLst>
                <a:gd name="T0" fmla="*/ 3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3 w 10"/>
                <a:gd name="T15" fmla="*/ 10 h 10"/>
                <a:gd name="T16" fmla="*/ 5 w 10"/>
                <a:gd name="T17" fmla="*/ 10 h 10"/>
                <a:gd name="T18" fmla="*/ 5 w 10"/>
                <a:gd name="T19" fmla="*/ 10 h 10"/>
                <a:gd name="T20" fmla="*/ 7 w 10"/>
                <a:gd name="T21" fmla="*/ 10 h 10"/>
                <a:gd name="T22" fmla="*/ 8 w 10"/>
                <a:gd name="T23" fmla="*/ 9 h 10"/>
                <a:gd name="T24" fmla="*/ 10 w 10"/>
                <a:gd name="T25" fmla="*/ 7 h 10"/>
                <a:gd name="T26" fmla="*/ 10 w 10"/>
                <a:gd name="T27" fmla="*/ 5 h 10"/>
                <a:gd name="T28" fmla="*/ 8 w 10"/>
                <a:gd name="T29" fmla="*/ 4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2" y="2"/>
                  </a:lnTo>
                  <a:lnTo>
                    <a:pt x="0" y="4"/>
                  </a:lnTo>
                  <a:lnTo>
                    <a:pt x="0" y="5"/>
                  </a:lnTo>
                  <a:lnTo>
                    <a:pt x="0" y="7"/>
                  </a:lnTo>
                  <a:lnTo>
                    <a:pt x="0" y="9"/>
                  </a:lnTo>
                  <a:lnTo>
                    <a:pt x="2" y="10"/>
                  </a:lnTo>
                  <a:lnTo>
                    <a:pt x="3" y="10"/>
                  </a:lnTo>
                  <a:lnTo>
                    <a:pt x="5" y="10"/>
                  </a:lnTo>
                  <a:lnTo>
                    <a:pt x="5" y="10"/>
                  </a:lnTo>
                  <a:lnTo>
                    <a:pt x="7" y="10"/>
                  </a:lnTo>
                  <a:lnTo>
                    <a:pt x="8" y="9"/>
                  </a:lnTo>
                  <a:lnTo>
                    <a:pt x="10" y="7"/>
                  </a:lnTo>
                  <a:lnTo>
                    <a:pt x="10" y="5"/>
                  </a:lnTo>
                  <a:lnTo>
                    <a:pt x="8" y="4"/>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57"/>
            <p:cNvSpPr>
              <a:spLocks/>
            </p:cNvSpPr>
            <p:nvPr/>
          </p:nvSpPr>
          <p:spPr bwMode="auto">
            <a:xfrm>
              <a:off x="4502" y="3573"/>
              <a:ext cx="10" cy="10"/>
            </a:xfrm>
            <a:custGeom>
              <a:avLst/>
              <a:gdLst>
                <a:gd name="T0" fmla="*/ 5 w 10"/>
                <a:gd name="T1" fmla="*/ 0 h 10"/>
                <a:gd name="T2" fmla="*/ 3 w 10"/>
                <a:gd name="T3" fmla="*/ 0 h 10"/>
                <a:gd name="T4" fmla="*/ 2 w 10"/>
                <a:gd name="T5" fmla="*/ 2 h 10"/>
                <a:gd name="T6" fmla="*/ 0 w 10"/>
                <a:gd name="T7" fmla="*/ 3 h 10"/>
                <a:gd name="T8" fmla="*/ 0 w 10"/>
                <a:gd name="T9" fmla="*/ 5 h 10"/>
                <a:gd name="T10" fmla="*/ 2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3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3"/>
                  </a:lnTo>
                  <a:lnTo>
                    <a:pt x="0" y="5"/>
                  </a:lnTo>
                  <a:lnTo>
                    <a:pt x="2" y="7"/>
                  </a:lnTo>
                  <a:lnTo>
                    <a:pt x="3" y="9"/>
                  </a:lnTo>
                  <a:lnTo>
                    <a:pt x="5" y="10"/>
                  </a:lnTo>
                  <a:lnTo>
                    <a:pt x="7" y="10"/>
                  </a:lnTo>
                  <a:lnTo>
                    <a:pt x="7" y="10"/>
                  </a:lnTo>
                  <a:lnTo>
                    <a:pt x="8" y="9"/>
                  </a:lnTo>
                  <a:lnTo>
                    <a:pt x="10" y="7"/>
                  </a:lnTo>
                  <a:lnTo>
                    <a:pt x="10" y="5"/>
                  </a:lnTo>
                  <a:lnTo>
                    <a:pt x="10" y="3"/>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58"/>
            <p:cNvSpPr>
              <a:spLocks/>
            </p:cNvSpPr>
            <p:nvPr/>
          </p:nvSpPr>
          <p:spPr bwMode="auto">
            <a:xfrm>
              <a:off x="4522" y="3568"/>
              <a:ext cx="11" cy="10"/>
            </a:xfrm>
            <a:custGeom>
              <a:avLst/>
              <a:gdLst>
                <a:gd name="T0" fmla="*/ 4 w 11"/>
                <a:gd name="T1" fmla="*/ 0 h 10"/>
                <a:gd name="T2" fmla="*/ 2 w 11"/>
                <a:gd name="T3" fmla="*/ 0 h 10"/>
                <a:gd name="T4" fmla="*/ 0 w 11"/>
                <a:gd name="T5" fmla="*/ 1 h 10"/>
                <a:gd name="T6" fmla="*/ 0 w 11"/>
                <a:gd name="T7" fmla="*/ 3 h 10"/>
                <a:gd name="T8" fmla="*/ 0 w 11"/>
                <a:gd name="T9" fmla="*/ 5 h 10"/>
                <a:gd name="T10" fmla="*/ 0 w 11"/>
                <a:gd name="T11" fmla="*/ 7 h 10"/>
                <a:gd name="T12" fmla="*/ 2 w 11"/>
                <a:gd name="T13" fmla="*/ 8 h 10"/>
                <a:gd name="T14" fmla="*/ 4 w 11"/>
                <a:gd name="T15" fmla="*/ 10 h 10"/>
                <a:gd name="T16" fmla="*/ 6 w 11"/>
                <a:gd name="T17" fmla="*/ 10 h 10"/>
                <a:gd name="T18" fmla="*/ 6 w 11"/>
                <a:gd name="T19" fmla="*/ 10 h 10"/>
                <a:gd name="T20" fmla="*/ 7 w 11"/>
                <a:gd name="T21" fmla="*/ 8 h 10"/>
                <a:gd name="T22" fmla="*/ 9 w 11"/>
                <a:gd name="T23" fmla="*/ 7 h 10"/>
                <a:gd name="T24" fmla="*/ 11 w 11"/>
                <a:gd name="T25" fmla="*/ 5 h 10"/>
                <a:gd name="T26" fmla="*/ 11 w 11"/>
                <a:gd name="T27" fmla="*/ 3 h 10"/>
                <a:gd name="T28" fmla="*/ 9 w 11"/>
                <a:gd name="T29" fmla="*/ 1 h 10"/>
                <a:gd name="T30" fmla="*/ 7 w 11"/>
                <a:gd name="T31" fmla="*/ 0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1"/>
                  </a:lnTo>
                  <a:lnTo>
                    <a:pt x="0" y="3"/>
                  </a:lnTo>
                  <a:lnTo>
                    <a:pt x="0" y="5"/>
                  </a:lnTo>
                  <a:lnTo>
                    <a:pt x="0" y="7"/>
                  </a:lnTo>
                  <a:lnTo>
                    <a:pt x="2" y="8"/>
                  </a:lnTo>
                  <a:lnTo>
                    <a:pt x="4" y="10"/>
                  </a:lnTo>
                  <a:lnTo>
                    <a:pt x="6" y="10"/>
                  </a:lnTo>
                  <a:lnTo>
                    <a:pt x="6" y="10"/>
                  </a:lnTo>
                  <a:lnTo>
                    <a:pt x="7" y="8"/>
                  </a:lnTo>
                  <a:lnTo>
                    <a:pt x="9" y="7"/>
                  </a:lnTo>
                  <a:lnTo>
                    <a:pt x="11" y="5"/>
                  </a:lnTo>
                  <a:lnTo>
                    <a:pt x="11" y="3"/>
                  </a:lnTo>
                  <a:lnTo>
                    <a:pt x="9" y="1"/>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Freeform 159"/>
            <p:cNvSpPr>
              <a:spLocks/>
            </p:cNvSpPr>
            <p:nvPr/>
          </p:nvSpPr>
          <p:spPr bwMode="auto">
            <a:xfrm>
              <a:off x="4541" y="3561"/>
              <a:ext cx="11" cy="10"/>
            </a:xfrm>
            <a:custGeom>
              <a:avLst/>
              <a:gdLst>
                <a:gd name="T0" fmla="*/ 6 w 11"/>
                <a:gd name="T1" fmla="*/ 0 h 10"/>
                <a:gd name="T2" fmla="*/ 4 w 11"/>
                <a:gd name="T3" fmla="*/ 2 h 10"/>
                <a:gd name="T4" fmla="*/ 2 w 11"/>
                <a:gd name="T5" fmla="*/ 3 h 10"/>
                <a:gd name="T6" fmla="*/ 0 w 11"/>
                <a:gd name="T7" fmla="*/ 5 h 10"/>
                <a:gd name="T8" fmla="*/ 0 w 11"/>
                <a:gd name="T9" fmla="*/ 7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7 h 10"/>
                <a:gd name="T26" fmla="*/ 11 w 11"/>
                <a:gd name="T27" fmla="*/ 5 h 10"/>
                <a:gd name="T28" fmla="*/ 11 w 11"/>
                <a:gd name="T29" fmla="*/ 3 h 10"/>
                <a:gd name="T30" fmla="*/ 9 w 11"/>
                <a:gd name="T31" fmla="*/ 2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2"/>
                  </a:lnTo>
                  <a:lnTo>
                    <a:pt x="2" y="3"/>
                  </a:lnTo>
                  <a:lnTo>
                    <a:pt x="0" y="5"/>
                  </a:lnTo>
                  <a:lnTo>
                    <a:pt x="0" y="7"/>
                  </a:lnTo>
                  <a:lnTo>
                    <a:pt x="2" y="8"/>
                  </a:lnTo>
                  <a:lnTo>
                    <a:pt x="4" y="10"/>
                  </a:lnTo>
                  <a:lnTo>
                    <a:pt x="6" y="10"/>
                  </a:lnTo>
                  <a:lnTo>
                    <a:pt x="7" y="10"/>
                  </a:lnTo>
                  <a:lnTo>
                    <a:pt x="7" y="10"/>
                  </a:lnTo>
                  <a:lnTo>
                    <a:pt x="9" y="10"/>
                  </a:lnTo>
                  <a:lnTo>
                    <a:pt x="11" y="8"/>
                  </a:lnTo>
                  <a:lnTo>
                    <a:pt x="11" y="7"/>
                  </a:lnTo>
                  <a:lnTo>
                    <a:pt x="11" y="5"/>
                  </a:lnTo>
                  <a:lnTo>
                    <a:pt x="11" y="3"/>
                  </a:lnTo>
                  <a:lnTo>
                    <a:pt x="9" y="2"/>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Freeform 160"/>
            <p:cNvSpPr>
              <a:spLocks/>
            </p:cNvSpPr>
            <p:nvPr/>
          </p:nvSpPr>
          <p:spPr bwMode="auto">
            <a:xfrm>
              <a:off x="4562" y="3556"/>
              <a:ext cx="10" cy="10"/>
            </a:xfrm>
            <a:custGeom>
              <a:avLst/>
              <a:gdLst>
                <a:gd name="T0" fmla="*/ 4 w 10"/>
                <a:gd name="T1" fmla="*/ 0 h 10"/>
                <a:gd name="T2" fmla="*/ 2 w 10"/>
                <a:gd name="T3" fmla="*/ 0 h 10"/>
                <a:gd name="T4" fmla="*/ 0 w 10"/>
                <a:gd name="T5" fmla="*/ 1 h 10"/>
                <a:gd name="T6" fmla="*/ 0 w 10"/>
                <a:gd name="T7" fmla="*/ 3 h 10"/>
                <a:gd name="T8" fmla="*/ 0 w 10"/>
                <a:gd name="T9" fmla="*/ 5 h 10"/>
                <a:gd name="T10" fmla="*/ 0 w 10"/>
                <a:gd name="T11" fmla="*/ 7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7 h 10"/>
                <a:gd name="T24" fmla="*/ 10 w 10"/>
                <a:gd name="T25" fmla="*/ 5 h 10"/>
                <a:gd name="T26" fmla="*/ 10 w 10"/>
                <a:gd name="T27" fmla="*/ 3 h 10"/>
                <a:gd name="T28" fmla="*/ 9 w 10"/>
                <a:gd name="T29" fmla="*/ 1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1"/>
                  </a:lnTo>
                  <a:lnTo>
                    <a:pt x="0" y="3"/>
                  </a:lnTo>
                  <a:lnTo>
                    <a:pt x="0" y="5"/>
                  </a:lnTo>
                  <a:lnTo>
                    <a:pt x="0" y="7"/>
                  </a:lnTo>
                  <a:lnTo>
                    <a:pt x="2" y="8"/>
                  </a:lnTo>
                  <a:lnTo>
                    <a:pt x="4" y="10"/>
                  </a:lnTo>
                  <a:lnTo>
                    <a:pt x="5" y="10"/>
                  </a:lnTo>
                  <a:lnTo>
                    <a:pt x="5" y="10"/>
                  </a:lnTo>
                  <a:lnTo>
                    <a:pt x="7" y="8"/>
                  </a:lnTo>
                  <a:lnTo>
                    <a:pt x="9" y="7"/>
                  </a:lnTo>
                  <a:lnTo>
                    <a:pt x="10" y="5"/>
                  </a:lnTo>
                  <a:lnTo>
                    <a:pt x="10" y="3"/>
                  </a:lnTo>
                  <a:lnTo>
                    <a:pt x="9" y="1"/>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 name="Freeform 161"/>
            <p:cNvSpPr>
              <a:spLocks/>
            </p:cNvSpPr>
            <p:nvPr/>
          </p:nvSpPr>
          <p:spPr bwMode="auto">
            <a:xfrm>
              <a:off x="4581" y="3550"/>
              <a:ext cx="10" cy="11"/>
            </a:xfrm>
            <a:custGeom>
              <a:avLst/>
              <a:gdLst>
                <a:gd name="T0" fmla="*/ 5 w 10"/>
                <a:gd name="T1" fmla="*/ 0 h 11"/>
                <a:gd name="T2" fmla="*/ 4 w 10"/>
                <a:gd name="T3" fmla="*/ 0 h 11"/>
                <a:gd name="T4" fmla="*/ 2 w 10"/>
                <a:gd name="T5" fmla="*/ 2 h 11"/>
                <a:gd name="T6" fmla="*/ 0 w 10"/>
                <a:gd name="T7" fmla="*/ 4 h 11"/>
                <a:gd name="T8" fmla="*/ 0 w 10"/>
                <a:gd name="T9" fmla="*/ 6 h 11"/>
                <a:gd name="T10" fmla="*/ 2 w 10"/>
                <a:gd name="T11" fmla="*/ 7 h 11"/>
                <a:gd name="T12" fmla="*/ 4 w 10"/>
                <a:gd name="T13" fmla="*/ 9 h 11"/>
                <a:gd name="T14" fmla="*/ 5 w 10"/>
                <a:gd name="T15" fmla="*/ 11 h 11"/>
                <a:gd name="T16" fmla="*/ 7 w 10"/>
                <a:gd name="T17" fmla="*/ 11 h 11"/>
                <a:gd name="T18" fmla="*/ 7 w 10"/>
                <a:gd name="T19" fmla="*/ 11 h 11"/>
                <a:gd name="T20" fmla="*/ 9 w 10"/>
                <a:gd name="T21" fmla="*/ 9 h 11"/>
                <a:gd name="T22" fmla="*/ 10 w 10"/>
                <a:gd name="T23" fmla="*/ 7 h 11"/>
                <a:gd name="T24" fmla="*/ 10 w 10"/>
                <a:gd name="T25" fmla="*/ 6 h 11"/>
                <a:gd name="T26" fmla="*/ 10 w 10"/>
                <a:gd name="T27" fmla="*/ 4 h 11"/>
                <a:gd name="T28" fmla="*/ 10 w 10"/>
                <a:gd name="T29" fmla="*/ 2 h 11"/>
                <a:gd name="T30" fmla="*/ 9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4" y="0"/>
                  </a:lnTo>
                  <a:lnTo>
                    <a:pt x="2" y="2"/>
                  </a:lnTo>
                  <a:lnTo>
                    <a:pt x="0" y="4"/>
                  </a:lnTo>
                  <a:lnTo>
                    <a:pt x="0" y="6"/>
                  </a:lnTo>
                  <a:lnTo>
                    <a:pt x="2" y="7"/>
                  </a:lnTo>
                  <a:lnTo>
                    <a:pt x="4" y="9"/>
                  </a:lnTo>
                  <a:lnTo>
                    <a:pt x="5" y="11"/>
                  </a:lnTo>
                  <a:lnTo>
                    <a:pt x="7" y="11"/>
                  </a:lnTo>
                  <a:lnTo>
                    <a:pt x="7" y="11"/>
                  </a:lnTo>
                  <a:lnTo>
                    <a:pt x="9" y="9"/>
                  </a:lnTo>
                  <a:lnTo>
                    <a:pt x="10" y="7"/>
                  </a:lnTo>
                  <a:lnTo>
                    <a:pt x="10" y="6"/>
                  </a:lnTo>
                  <a:lnTo>
                    <a:pt x="10" y="4"/>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Freeform 162"/>
            <p:cNvSpPr>
              <a:spLocks/>
            </p:cNvSpPr>
            <p:nvPr/>
          </p:nvSpPr>
          <p:spPr bwMode="auto">
            <a:xfrm>
              <a:off x="4602" y="3544"/>
              <a:ext cx="10" cy="10"/>
            </a:xfrm>
            <a:custGeom>
              <a:avLst/>
              <a:gdLst>
                <a:gd name="T0" fmla="*/ 3 w 10"/>
                <a:gd name="T1" fmla="*/ 0 h 10"/>
                <a:gd name="T2" fmla="*/ 1 w 10"/>
                <a:gd name="T3" fmla="*/ 1 h 10"/>
                <a:gd name="T4" fmla="*/ 0 w 10"/>
                <a:gd name="T5" fmla="*/ 3 h 10"/>
                <a:gd name="T6" fmla="*/ 0 w 10"/>
                <a:gd name="T7" fmla="*/ 5 h 10"/>
                <a:gd name="T8" fmla="*/ 0 w 10"/>
                <a:gd name="T9" fmla="*/ 6 h 10"/>
                <a:gd name="T10" fmla="*/ 0 w 10"/>
                <a:gd name="T11" fmla="*/ 8 h 10"/>
                <a:gd name="T12" fmla="*/ 1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6 h 10"/>
                <a:gd name="T26" fmla="*/ 10 w 10"/>
                <a:gd name="T27" fmla="*/ 5 h 10"/>
                <a:gd name="T28" fmla="*/ 8 w 10"/>
                <a:gd name="T29" fmla="*/ 3 h 10"/>
                <a:gd name="T30" fmla="*/ 7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0" y="6"/>
                  </a:lnTo>
                  <a:lnTo>
                    <a:pt x="0" y="8"/>
                  </a:lnTo>
                  <a:lnTo>
                    <a:pt x="1" y="10"/>
                  </a:lnTo>
                  <a:lnTo>
                    <a:pt x="3" y="10"/>
                  </a:lnTo>
                  <a:lnTo>
                    <a:pt x="5" y="10"/>
                  </a:lnTo>
                  <a:lnTo>
                    <a:pt x="5" y="10"/>
                  </a:lnTo>
                  <a:lnTo>
                    <a:pt x="7" y="10"/>
                  </a:lnTo>
                  <a:lnTo>
                    <a:pt x="8" y="8"/>
                  </a:lnTo>
                  <a:lnTo>
                    <a:pt x="10" y="6"/>
                  </a:lnTo>
                  <a:lnTo>
                    <a:pt x="10" y="5"/>
                  </a:lnTo>
                  <a:lnTo>
                    <a:pt x="8" y="3"/>
                  </a:lnTo>
                  <a:lnTo>
                    <a:pt x="7" y="1"/>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 name="Freeform 163"/>
            <p:cNvSpPr>
              <a:spLocks/>
            </p:cNvSpPr>
            <p:nvPr/>
          </p:nvSpPr>
          <p:spPr bwMode="auto">
            <a:xfrm>
              <a:off x="4621" y="3538"/>
              <a:ext cx="10" cy="11"/>
            </a:xfrm>
            <a:custGeom>
              <a:avLst/>
              <a:gdLst>
                <a:gd name="T0" fmla="*/ 5 w 10"/>
                <a:gd name="T1" fmla="*/ 0 h 11"/>
                <a:gd name="T2" fmla="*/ 3 w 10"/>
                <a:gd name="T3" fmla="*/ 2 h 11"/>
                <a:gd name="T4" fmla="*/ 1 w 10"/>
                <a:gd name="T5" fmla="*/ 4 h 11"/>
                <a:gd name="T6" fmla="*/ 0 w 10"/>
                <a:gd name="T7" fmla="*/ 6 h 11"/>
                <a:gd name="T8" fmla="*/ 0 w 10"/>
                <a:gd name="T9" fmla="*/ 7 h 11"/>
                <a:gd name="T10" fmla="*/ 1 w 10"/>
                <a:gd name="T11" fmla="*/ 9 h 11"/>
                <a:gd name="T12" fmla="*/ 3 w 10"/>
                <a:gd name="T13" fmla="*/ 11 h 11"/>
                <a:gd name="T14" fmla="*/ 5 w 10"/>
                <a:gd name="T15" fmla="*/ 11 h 11"/>
                <a:gd name="T16" fmla="*/ 7 w 10"/>
                <a:gd name="T17" fmla="*/ 11 h 11"/>
                <a:gd name="T18" fmla="*/ 7 w 10"/>
                <a:gd name="T19" fmla="*/ 11 h 11"/>
                <a:gd name="T20" fmla="*/ 8 w 10"/>
                <a:gd name="T21" fmla="*/ 11 h 11"/>
                <a:gd name="T22" fmla="*/ 10 w 10"/>
                <a:gd name="T23" fmla="*/ 9 h 11"/>
                <a:gd name="T24" fmla="*/ 10 w 10"/>
                <a:gd name="T25" fmla="*/ 7 h 11"/>
                <a:gd name="T26" fmla="*/ 10 w 10"/>
                <a:gd name="T27" fmla="*/ 6 h 11"/>
                <a:gd name="T28" fmla="*/ 10 w 10"/>
                <a:gd name="T29" fmla="*/ 4 h 11"/>
                <a:gd name="T30" fmla="*/ 8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6"/>
                  </a:lnTo>
                  <a:lnTo>
                    <a:pt x="0" y="7"/>
                  </a:lnTo>
                  <a:lnTo>
                    <a:pt x="1" y="9"/>
                  </a:lnTo>
                  <a:lnTo>
                    <a:pt x="3" y="11"/>
                  </a:lnTo>
                  <a:lnTo>
                    <a:pt x="5" y="11"/>
                  </a:lnTo>
                  <a:lnTo>
                    <a:pt x="7" y="11"/>
                  </a:lnTo>
                  <a:lnTo>
                    <a:pt x="7" y="11"/>
                  </a:lnTo>
                  <a:lnTo>
                    <a:pt x="8" y="11"/>
                  </a:lnTo>
                  <a:lnTo>
                    <a:pt x="10" y="9"/>
                  </a:lnTo>
                  <a:lnTo>
                    <a:pt x="10" y="7"/>
                  </a:lnTo>
                  <a:lnTo>
                    <a:pt x="10" y="6"/>
                  </a:lnTo>
                  <a:lnTo>
                    <a:pt x="10" y="4"/>
                  </a:lnTo>
                  <a:lnTo>
                    <a:pt x="8"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 name="Freeform 164"/>
            <p:cNvSpPr>
              <a:spLocks/>
            </p:cNvSpPr>
            <p:nvPr/>
          </p:nvSpPr>
          <p:spPr bwMode="auto">
            <a:xfrm>
              <a:off x="4641" y="3533"/>
              <a:ext cx="11" cy="11"/>
            </a:xfrm>
            <a:custGeom>
              <a:avLst/>
              <a:gdLst>
                <a:gd name="T0" fmla="*/ 4 w 11"/>
                <a:gd name="T1" fmla="*/ 0 h 11"/>
                <a:gd name="T2" fmla="*/ 2 w 11"/>
                <a:gd name="T3" fmla="*/ 0 h 11"/>
                <a:gd name="T4" fmla="*/ 0 w 11"/>
                <a:gd name="T5" fmla="*/ 2 h 11"/>
                <a:gd name="T6" fmla="*/ 0 w 11"/>
                <a:gd name="T7" fmla="*/ 4 h 11"/>
                <a:gd name="T8" fmla="*/ 0 w 11"/>
                <a:gd name="T9" fmla="*/ 5 h 11"/>
                <a:gd name="T10" fmla="*/ 0 w 11"/>
                <a:gd name="T11" fmla="*/ 7 h 11"/>
                <a:gd name="T12" fmla="*/ 2 w 11"/>
                <a:gd name="T13" fmla="*/ 9 h 11"/>
                <a:gd name="T14" fmla="*/ 4 w 11"/>
                <a:gd name="T15" fmla="*/ 11 h 11"/>
                <a:gd name="T16" fmla="*/ 6 w 11"/>
                <a:gd name="T17" fmla="*/ 11 h 11"/>
                <a:gd name="T18" fmla="*/ 6 w 11"/>
                <a:gd name="T19" fmla="*/ 11 h 11"/>
                <a:gd name="T20" fmla="*/ 7 w 11"/>
                <a:gd name="T21" fmla="*/ 9 h 11"/>
                <a:gd name="T22" fmla="*/ 9 w 11"/>
                <a:gd name="T23" fmla="*/ 7 h 11"/>
                <a:gd name="T24" fmla="*/ 11 w 11"/>
                <a:gd name="T25" fmla="*/ 5 h 11"/>
                <a:gd name="T26" fmla="*/ 11 w 11"/>
                <a:gd name="T27" fmla="*/ 4 h 11"/>
                <a:gd name="T28" fmla="*/ 9 w 11"/>
                <a:gd name="T29" fmla="*/ 2 h 11"/>
                <a:gd name="T30" fmla="*/ 7 w 11"/>
                <a:gd name="T31" fmla="*/ 0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5"/>
                  </a:lnTo>
                  <a:lnTo>
                    <a:pt x="0" y="7"/>
                  </a:lnTo>
                  <a:lnTo>
                    <a:pt x="2" y="9"/>
                  </a:lnTo>
                  <a:lnTo>
                    <a:pt x="4" y="11"/>
                  </a:lnTo>
                  <a:lnTo>
                    <a:pt x="6" y="11"/>
                  </a:lnTo>
                  <a:lnTo>
                    <a:pt x="6" y="11"/>
                  </a:lnTo>
                  <a:lnTo>
                    <a:pt x="7" y="9"/>
                  </a:lnTo>
                  <a:lnTo>
                    <a:pt x="9" y="7"/>
                  </a:lnTo>
                  <a:lnTo>
                    <a:pt x="11" y="5"/>
                  </a:lnTo>
                  <a:lnTo>
                    <a:pt x="11" y="4"/>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 name="Freeform 165"/>
            <p:cNvSpPr>
              <a:spLocks/>
            </p:cNvSpPr>
            <p:nvPr/>
          </p:nvSpPr>
          <p:spPr bwMode="auto">
            <a:xfrm>
              <a:off x="4662" y="3526"/>
              <a:ext cx="10" cy="11"/>
            </a:xfrm>
            <a:custGeom>
              <a:avLst/>
              <a:gdLst>
                <a:gd name="T0" fmla="*/ 3 w 10"/>
                <a:gd name="T1" fmla="*/ 0 h 11"/>
                <a:gd name="T2" fmla="*/ 2 w 10"/>
                <a:gd name="T3" fmla="*/ 2 h 11"/>
                <a:gd name="T4" fmla="*/ 0 w 10"/>
                <a:gd name="T5" fmla="*/ 4 h 11"/>
                <a:gd name="T6" fmla="*/ 0 w 10"/>
                <a:gd name="T7" fmla="*/ 6 h 11"/>
                <a:gd name="T8" fmla="*/ 0 w 10"/>
                <a:gd name="T9" fmla="*/ 7 h 11"/>
                <a:gd name="T10" fmla="*/ 0 w 10"/>
                <a:gd name="T11" fmla="*/ 9 h 11"/>
                <a:gd name="T12" fmla="*/ 2 w 10"/>
                <a:gd name="T13" fmla="*/ 11 h 11"/>
                <a:gd name="T14" fmla="*/ 3 w 10"/>
                <a:gd name="T15" fmla="*/ 11 h 11"/>
                <a:gd name="T16" fmla="*/ 5 w 10"/>
                <a:gd name="T17" fmla="*/ 11 h 11"/>
                <a:gd name="T18" fmla="*/ 5 w 10"/>
                <a:gd name="T19" fmla="*/ 11 h 11"/>
                <a:gd name="T20" fmla="*/ 7 w 10"/>
                <a:gd name="T21" fmla="*/ 11 h 11"/>
                <a:gd name="T22" fmla="*/ 9 w 10"/>
                <a:gd name="T23" fmla="*/ 9 h 11"/>
                <a:gd name="T24" fmla="*/ 10 w 10"/>
                <a:gd name="T25" fmla="*/ 7 h 11"/>
                <a:gd name="T26" fmla="*/ 10 w 10"/>
                <a:gd name="T27" fmla="*/ 6 h 11"/>
                <a:gd name="T28" fmla="*/ 9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2" y="2"/>
                  </a:lnTo>
                  <a:lnTo>
                    <a:pt x="0" y="4"/>
                  </a:lnTo>
                  <a:lnTo>
                    <a:pt x="0" y="6"/>
                  </a:lnTo>
                  <a:lnTo>
                    <a:pt x="0" y="7"/>
                  </a:lnTo>
                  <a:lnTo>
                    <a:pt x="0" y="9"/>
                  </a:lnTo>
                  <a:lnTo>
                    <a:pt x="2" y="11"/>
                  </a:lnTo>
                  <a:lnTo>
                    <a:pt x="3" y="11"/>
                  </a:lnTo>
                  <a:lnTo>
                    <a:pt x="5" y="11"/>
                  </a:lnTo>
                  <a:lnTo>
                    <a:pt x="5" y="11"/>
                  </a:lnTo>
                  <a:lnTo>
                    <a:pt x="7" y="11"/>
                  </a:lnTo>
                  <a:lnTo>
                    <a:pt x="9" y="9"/>
                  </a:lnTo>
                  <a:lnTo>
                    <a:pt x="10" y="7"/>
                  </a:lnTo>
                  <a:lnTo>
                    <a:pt x="10" y="6"/>
                  </a:lnTo>
                  <a:lnTo>
                    <a:pt x="9" y="4"/>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 name="Freeform 166"/>
            <p:cNvSpPr>
              <a:spLocks/>
            </p:cNvSpPr>
            <p:nvPr/>
          </p:nvSpPr>
          <p:spPr bwMode="auto">
            <a:xfrm>
              <a:off x="4681" y="3521"/>
              <a:ext cx="10" cy="11"/>
            </a:xfrm>
            <a:custGeom>
              <a:avLst/>
              <a:gdLst>
                <a:gd name="T0" fmla="*/ 5 w 10"/>
                <a:gd name="T1" fmla="*/ 0 h 11"/>
                <a:gd name="T2" fmla="*/ 3 w 10"/>
                <a:gd name="T3" fmla="*/ 2 h 11"/>
                <a:gd name="T4" fmla="*/ 2 w 10"/>
                <a:gd name="T5" fmla="*/ 4 h 11"/>
                <a:gd name="T6" fmla="*/ 0 w 10"/>
                <a:gd name="T7" fmla="*/ 5 h 11"/>
                <a:gd name="T8" fmla="*/ 0 w 10"/>
                <a:gd name="T9" fmla="*/ 5 h 11"/>
                <a:gd name="T10" fmla="*/ 2 w 10"/>
                <a:gd name="T11" fmla="*/ 7 h 11"/>
                <a:gd name="T12" fmla="*/ 3 w 10"/>
                <a:gd name="T13" fmla="*/ 9 h 11"/>
                <a:gd name="T14" fmla="*/ 5 w 10"/>
                <a:gd name="T15" fmla="*/ 11 h 11"/>
                <a:gd name="T16" fmla="*/ 7 w 10"/>
                <a:gd name="T17" fmla="*/ 11 h 11"/>
                <a:gd name="T18" fmla="*/ 7 w 10"/>
                <a:gd name="T19" fmla="*/ 11 h 11"/>
                <a:gd name="T20" fmla="*/ 7 w 10"/>
                <a:gd name="T21" fmla="*/ 9 h 11"/>
                <a:gd name="T22" fmla="*/ 9 w 10"/>
                <a:gd name="T23" fmla="*/ 7 h 11"/>
                <a:gd name="T24" fmla="*/ 10 w 10"/>
                <a:gd name="T25" fmla="*/ 5 h 11"/>
                <a:gd name="T26" fmla="*/ 10 w 10"/>
                <a:gd name="T27" fmla="*/ 5 h 11"/>
                <a:gd name="T28" fmla="*/ 9 w 10"/>
                <a:gd name="T29" fmla="*/ 4 h 11"/>
                <a:gd name="T30" fmla="*/ 7 w 10"/>
                <a:gd name="T31" fmla="*/ 2 h 11"/>
                <a:gd name="T32" fmla="*/ 5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2" y="4"/>
                  </a:lnTo>
                  <a:lnTo>
                    <a:pt x="0" y="5"/>
                  </a:lnTo>
                  <a:lnTo>
                    <a:pt x="0" y="5"/>
                  </a:lnTo>
                  <a:lnTo>
                    <a:pt x="2" y="7"/>
                  </a:lnTo>
                  <a:lnTo>
                    <a:pt x="3" y="9"/>
                  </a:lnTo>
                  <a:lnTo>
                    <a:pt x="5" y="11"/>
                  </a:lnTo>
                  <a:lnTo>
                    <a:pt x="7" y="11"/>
                  </a:lnTo>
                  <a:lnTo>
                    <a:pt x="7" y="11"/>
                  </a:lnTo>
                  <a:lnTo>
                    <a:pt x="7" y="9"/>
                  </a:lnTo>
                  <a:lnTo>
                    <a:pt x="9" y="7"/>
                  </a:lnTo>
                  <a:lnTo>
                    <a:pt x="10" y="5"/>
                  </a:lnTo>
                  <a:lnTo>
                    <a:pt x="10" y="5"/>
                  </a:lnTo>
                  <a:lnTo>
                    <a:pt x="9" y="4"/>
                  </a:lnTo>
                  <a:lnTo>
                    <a:pt x="7" y="2"/>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 name="Freeform 167"/>
            <p:cNvSpPr>
              <a:spLocks/>
            </p:cNvSpPr>
            <p:nvPr/>
          </p:nvSpPr>
          <p:spPr bwMode="auto">
            <a:xfrm>
              <a:off x="4702" y="3516"/>
              <a:ext cx="10" cy="10"/>
            </a:xfrm>
            <a:custGeom>
              <a:avLst/>
              <a:gdLst>
                <a:gd name="T0" fmla="*/ 3 w 10"/>
                <a:gd name="T1" fmla="*/ 0 h 10"/>
                <a:gd name="T2" fmla="*/ 1 w 10"/>
                <a:gd name="T3" fmla="*/ 0 h 10"/>
                <a:gd name="T4" fmla="*/ 0 w 10"/>
                <a:gd name="T5" fmla="*/ 2 h 10"/>
                <a:gd name="T6" fmla="*/ 0 w 10"/>
                <a:gd name="T7" fmla="*/ 3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3"/>
                  </a:lnTo>
                  <a:lnTo>
                    <a:pt x="0" y="5"/>
                  </a:lnTo>
                  <a:lnTo>
                    <a:pt x="0" y="7"/>
                  </a:lnTo>
                  <a:lnTo>
                    <a:pt x="1" y="9"/>
                  </a:lnTo>
                  <a:lnTo>
                    <a:pt x="3" y="10"/>
                  </a:lnTo>
                  <a:lnTo>
                    <a:pt x="5" y="10"/>
                  </a:lnTo>
                  <a:lnTo>
                    <a:pt x="5" y="10"/>
                  </a:lnTo>
                  <a:lnTo>
                    <a:pt x="7" y="9"/>
                  </a:lnTo>
                  <a:lnTo>
                    <a:pt x="8" y="7"/>
                  </a:lnTo>
                  <a:lnTo>
                    <a:pt x="10" y="5"/>
                  </a:lnTo>
                  <a:lnTo>
                    <a:pt x="10" y="3"/>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168"/>
            <p:cNvSpPr>
              <a:spLocks/>
            </p:cNvSpPr>
            <p:nvPr/>
          </p:nvSpPr>
          <p:spPr bwMode="auto">
            <a:xfrm>
              <a:off x="4709" y="3481"/>
              <a:ext cx="79" cy="71"/>
            </a:xfrm>
            <a:custGeom>
              <a:avLst/>
              <a:gdLst>
                <a:gd name="T0" fmla="*/ 20 w 79"/>
                <a:gd name="T1" fmla="*/ 71 h 71"/>
                <a:gd name="T2" fmla="*/ 79 w 79"/>
                <a:gd name="T3" fmla="*/ 14 h 71"/>
                <a:gd name="T4" fmla="*/ 0 w 79"/>
                <a:gd name="T5" fmla="*/ 0 h 71"/>
                <a:gd name="T6" fmla="*/ 20 w 79"/>
                <a:gd name="T7" fmla="*/ 71 h 71"/>
              </a:gdLst>
              <a:ahLst/>
              <a:cxnLst>
                <a:cxn ang="0">
                  <a:pos x="T0" y="T1"/>
                </a:cxn>
                <a:cxn ang="0">
                  <a:pos x="T2" y="T3"/>
                </a:cxn>
                <a:cxn ang="0">
                  <a:pos x="T4" y="T5"/>
                </a:cxn>
                <a:cxn ang="0">
                  <a:pos x="T6" y="T7"/>
                </a:cxn>
              </a:cxnLst>
              <a:rect l="0" t="0" r="r" b="b"/>
              <a:pathLst>
                <a:path w="79" h="71">
                  <a:moveTo>
                    <a:pt x="20" y="71"/>
                  </a:moveTo>
                  <a:lnTo>
                    <a:pt x="79" y="14"/>
                  </a:lnTo>
                  <a:lnTo>
                    <a:pt x="0" y="0"/>
                  </a:lnTo>
                  <a:lnTo>
                    <a:pt x="20"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 name="Freeform 169"/>
            <p:cNvSpPr>
              <a:spLocks/>
            </p:cNvSpPr>
            <p:nvPr/>
          </p:nvSpPr>
          <p:spPr bwMode="auto">
            <a:xfrm>
              <a:off x="4006" y="3933"/>
              <a:ext cx="10" cy="11"/>
            </a:xfrm>
            <a:custGeom>
              <a:avLst/>
              <a:gdLst>
                <a:gd name="T0" fmla="*/ 5 w 10"/>
                <a:gd name="T1" fmla="*/ 0 h 11"/>
                <a:gd name="T2" fmla="*/ 3 w 10"/>
                <a:gd name="T3" fmla="*/ 2 h 11"/>
                <a:gd name="T4" fmla="*/ 1 w 10"/>
                <a:gd name="T5" fmla="*/ 4 h 11"/>
                <a:gd name="T6" fmla="*/ 0 w 10"/>
                <a:gd name="T7" fmla="*/ 6 h 11"/>
                <a:gd name="T8" fmla="*/ 0 w 10"/>
                <a:gd name="T9" fmla="*/ 6 h 11"/>
                <a:gd name="T10" fmla="*/ 1 w 10"/>
                <a:gd name="T11" fmla="*/ 7 h 11"/>
                <a:gd name="T12" fmla="*/ 3 w 10"/>
                <a:gd name="T13" fmla="*/ 9 h 11"/>
                <a:gd name="T14" fmla="*/ 5 w 10"/>
                <a:gd name="T15" fmla="*/ 11 h 11"/>
                <a:gd name="T16" fmla="*/ 7 w 10"/>
                <a:gd name="T17" fmla="*/ 11 h 11"/>
                <a:gd name="T18" fmla="*/ 7 w 10"/>
                <a:gd name="T19" fmla="*/ 11 h 11"/>
                <a:gd name="T20" fmla="*/ 8 w 10"/>
                <a:gd name="T21" fmla="*/ 9 h 11"/>
                <a:gd name="T22" fmla="*/ 10 w 10"/>
                <a:gd name="T23" fmla="*/ 7 h 11"/>
                <a:gd name="T24" fmla="*/ 10 w 10"/>
                <a:gd name="T25" fmla="*/ 6 h 11"/>
                <a:gd name="T26" fmla="*/ 10 w 10"/>
                <a:gd name="T27" fmla="*/ 4 h 11"/>
                <a:gd name="T28" fmla="*/ 10 w 10"/>
                <a:gd name="T29" fmla="*/ 2 h 11"/>
                <a:gd name="T30" fmla="*/ 8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6"/>
                  </a:lnTo>
                  <a:lnTo>
                    <a:pt x="0" y="6"/>
                  </a:lnTo>
                  <a:lnTo>
                    <a:pt x="1" y="7"/>
                  </a:lnTo>
                  <a:lnTo>
                    <a:pt x="3" y="9"/>
                  </a:lnTo>
                  <a:lnTo>
                    <a:pt x="5" y="11"/>
                  </a:lnTo>
                  <a:lnTo>
                    <a:pt x="7" y="11"/>
                  </a:lnTo>
                  <a:lnTo>
                    <a:pt x="7" y="11"/>
                  </a:lnTo>
                  <a:lnTo>
                    <a:pt x="8" y="9"/>
                  </a:lnTo>
                  <a:lnTo>
                    <a:pt x="10" y="7"/>
                  </a:lnTo>
                  <a:lnTo>
                    <a:pt x="10" y="6"/>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 name="Freeform 170"/>
            <p:cNvSpPr>
              <a:spLocks/>
            </p:cNvSpPr>
            <p:nvPr/>
          </p:nvSpPr>
          <p:spPr bwMode="auto">
            <a:xfrm>
              <a:off x="4026" y="3932"/>
              <a:ext cx="11" cy="10"/>
            </a:xfrm>
            <a:custGeom>
              <a:avLst/>
              <a:gdLst>
                <a:gd name="T0" fmla="*/ 4 w 11"/>
                <a:gd name="T1" fmla="*/ 0 h 10"/>
                <a:gd name="T2" fmla="*/ 2 w 11"/>
                <a:gd name="T3" fmla="*/ 0 h 10"/>
                <a:gd name="T4" fmla="*/ 0 w 11"/>
                <a:gd name="T5" fmla="*/ 1 h 10"/>
                <a:gd name="T6" fmla="*/ 0 w 11"/>
                <a:gd name="T7" fmla="*/ 3 h 10"/>
                <a:gd name="T8" fmla="*/ 0 w 11"/>
                <a:gd name="T9" fmla="*/ 5 h 10"/>
                <a:gd name="T10" fmla="*/ 0 w 11"/>
                <a:gd name="T11" fmla="*/ 7 h 10"/>
                <a:gd name="T12" fmla="*/ 2 w 11"/>
                <a:gd name="T13" fmla="*/ 8 h 10"/>
                <a:gd name="T14" fmla="*/ 4 w 11"/>
                <a:gd name="T15" fmla="*/ 10 h 10"/>
                <a:gd name="T16" fmla="*/ 6 w 11"/>
                <a:gd name="T17" fmla="*/ 10 h 10"/>
                <a:gd name="T18" fmla="*/ 6 w 11"/>
                <a:gd name="T19" fmla="*/ 10 h 10"/>
                <a:gd name="T20" fmla="*/ 7 w 11"/>
                <a:gd name="T21" fmla="*/ 8 h 10"/>
                <a:gd name="T22" fmla="*/ 9 w 11"/>
                <a:gd name="T23" fmla="*/ 7 h 10"/>
                <a:gd name="T24" fmla="*/ 11 w 11"/>
                <a:gd name="T25" fmla="*/ 5 h 10"/>
                <a:gd name="T26" fmla="*/ 11 w 11"/>
                <a:gd name="T27" fmla="*/ 3 h 10"/>
                <a:gd name="T28" fmla="*/ 9 w 11"/>
                <a:gd name="T29" fmla="*/ 1 h 10"/>
                <a:gd name="T30" fmla="*/ 7 w 11"/>
                <a:gd name="T31" fmla="*/ 0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1"/>
                  </a:lnTo>
                  <a:lnTo>
                    <a:pt x="0" y="3"/>
                  </a:lnTo>
                  <a:lnTo>
                    <a:pt x="0" y="5"/>
                  </a:lnTo>
                  <a:lnTo>
                    <a:pt x="0" y="7"/>
                  </a:lnTo>
                  <a:lnTo>
                    <a:pt x="2" y="8"/>
                  </a:lnTo>
                  <a:lnTo>
                    <a:pt x="4" y="10"/>
                  </a:lnTo>
                  <a:lnTo>
                    <a:pt x="6" y="10"/>
                  </a:lnTo>
                  <a:lnTo>
                    <a:pt x="6" y="10"/>
                  </a:lnTo>
                  <a:lnTo>
                    <a:pt x="7" y="8"/>
                  </a:lnTo>
                  <a:lnTo>
                    <a:pt x="9" y="7"/>
                  </a:lnTo>
                  <a:lnTo>
                    <a:pt x="11" y="5"/>
                  </a:lnTo>
                  <a:lnTo>
                    <a:pt x="11" y="3"/>
                  </a:lnTo>
                  <a:lnTo>
                    <a:pt x="9" y="1"/>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 name="Freeform 171"/>
            <p:cNvSpPr>
              <a:spLocks/>
            </p:cNvSpPr>
            <p:nvPr/>
          </p:nvSpPr>
          <p:spPr bwMode="auto">
            <a:xfrm>
              <a:off x="4047" y="3930"/>
              <a:ext cx="10" cy="10"/>
            </a:xfrm>
            <a:custGeom>
              <a:avLst/>
              <a:gdLst>
                <a:gd name="T0" fmla="*/ 4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9 h 10"/>
                <a:gd name="T22" fmla="*/ 9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3"/>
                  </a:lnTo>
                  <a:lnTo>
                    <a:pt x="0" y="5"/>
                  </a:lnTo>
                  <a:lnTo>
                    <a:pt x="0" y="7"/>
                  </a:lnTo>
                  <a:lnTo>
                    <a:pt x="2" y="9"/>
                  </a:lnTo>
                  <a:lnTo>
                    <a:pt x="4" y="10"/>
                  </a:lnTo>
                  <a:lnTo>
                    <a:pt x="5" y="10"/>
                  </a:lnTo>
                  <a:lnTo>
                    <a:pt x="5" y="10"/>
                  </a:lnTo>
                  <a:lnTo>
                    <a:pt x="7" y="9"/>
                  </a:lnTo>
                  <a:lnTo>
                    <a:pt x="9" y="7"/>
                  </a:lnTo>
                  <a:lnTo>
                    <a:pt x="10" y="5"/>
                  </a:lnTo>
                  <a:lnTo>
                    <a:pt x="10" y="3"/>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 name="Freeform 172"/>
            <p:cNvSpPr>
              <a:spLocks/>
            </p:cNvSpPr>
            <p:nvPr/>
          </p:nvSpPr>
          <p:spPr bwMode="auto">
            <a:xfrm>
              <a:off x="4068" y="3928"/>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7 w 10"/>
                <a:gd name="T21" fmla="*/ 9 h 11"/>
                <a:gd name="T22" fmla="*/ 8 w 10"/>
                <a:gd name="T23" fmla="*/ 7 h 11"/>
                <a:gd name="T24" fmla="*/ 10 w 10"/>
                <a:gd name="T25" fmla="*/ 5 h 11"/>
                <a:gd name="T26" fmla="*/ 10 w 10"/>
                <a:gd name="T27" fmla="*/ 4 h 11"/>
                <a:gd name="T28" fmla="*/ 8 w 10"/>
                <a:gd name="T29" fmla="*/ 2 h 11"/>
                <a:gd name="T30" fmla="*/ 7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7" y="9"/>
                  </a:lnTo>
                  <a:lnTo>
                    <a:pt x="8" y="7"/>
                  </a:lnTo>
                  <a:lnTo>
                    <a:pt x="10" y="5"/>
                  </a:lnTo>
                  <a:lnTo>
                    <a:pt x="10" y="4"/>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 name="Freeform 173"/>
            <p:cNvSpPr>
              <a:spLocks/>
            </p:cNvSpPr>
            <p:nvPr/>
          </p:nvSpPr>
          <p:spPr bwMode="auto">
            <a:xfrm>
              <a:off x="4088" y="3925"/>
              <a:ext cx="11" cy="10"/>
            </a:xfrm>
            <a:custGeom>
              <a:avLst/>
              <a:gdLst>
                <a:gd name="T0" fmla="*/ 4 w 11"/>
                <a:gd name="T1" fmla="*/ 0 h 10"/>
                <a:gd name="T2" fmla="*/ 2 w 11"/>
                <a:gd name="T3" fmla="*/ 2 h 10"/>
                <a:gd name="T4" fmla="*/ 0 w 11"/>
                <a:gd name="T5" fmla="*/ 3 h 10"/>
                <a:gd name="T6" fmla="*/ 0 w 11"/>
                <a:gd name="T7" fmla="*/ 5 h 10"/>
                <a:gd name="T8" fmla="*/ 0 w 11"/>
                <a:gd name="T9" fmla="*/ 7 h 10"/>
                <a:gd name="T10" fmla="*/ 0 w 11"/>
                <a:gd name="T11" fmla="*/ 8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8 h 10"/>
                <a:gd name="T24" fmla="*/ 11 w 11"/>
                <a:gd name="T25" fmla="*/ 7 h 10"/>
                <a:gd name="T26" fmla="*/ 11 w 11"/>
                <a:gd name="T27" fmla="*/ 5 h 10"/>
                <a:gd name="T28" fmla="*/ 9 w 11"/>
                <a:gd name="T29" fmla="*/ 3 h 10"/>
                <a:gd name="T30" fmla="*/ 7 w 11"/>
                <a:gd name="T31" fmla="*/ 2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2"/>
                  </a:lnTo>
                  <a:lnTo>
                    <a:pt x="0" y="3"/>
                  </a:lnTo>
                  <a:lnTo>
                    <a:pt x="0" y="5"/>
                  </a:lnTo>
                  <a:lnTo>
                    <a:pt x="0" y="7"/>
                  </a:lnTo>
                  <a:lnTo>
                    <a:pt x="0" y="8"/>
                  </a:lnTo>
                  <a:lnTo>
                    <a:pt x="2" y="10"/>
                  </a:lnTo>
                  <a:lnTo>
                    <a:pt x="4" y="10"/>
                  </a:lnTo>
                  <a:lnTo>
                    <a:pt x="6" y="10"/>
                  </a:lnTo>
                  <a:lnTo>
                    <a:pt x="6" y="10"/>
                  </a:lnTo>
                  <a:lnTo>
                    <a:pt x="7" y="10"/>
                  </a:lnTo>
                  <a:lnTo>
                    <a:pt x="9" y="8"/>
                  </a:lnTo>
                  <a:lnTo>
                    <a:pt x="11" y="7"/>
                  </a:lnTo>
                  <a:lnTo>
                    <a:pt x="11" y="5"/>
                  </a:lnTo>
                  <a:lnTo>
                    <a:pt x="9" y="3"/>
                  </a:lnTo>
                  <a:lnTo>
                    <a:pt x="7" y="2"/>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 name="Freeform 174"/>
            <p:cNvSpPr>
              <a:spLocks/>
            </p:cNvSpPr>
            <p:nvPr/>
          </p:nvSpPr>
          <p:spPr bwMode="auto">
            <a:xfrm>
              <a:off x="4109" y="3923"/>
              <a:ext cx="10" cy="10"/>
            </a:xfrm>
            <a:custGeom>
              <a:avLst/>
              <a:gdLst>
                <a:gd name="T0" fmla="*/ 4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4"/>
                  </a:lnTo>
                  <a:lnTo>
                    <a:pt x="0" y="5"/>
                  </a:lnTo>
                  <a:lnTo>
                    <a:pt x="0" y="7"/>
                  </a:lnTo>
                  <a:lnTo>
                    <a:pt x="0" y="9"/>
                  </a:lnTo>
                  <a:lnTo>
                    <a:pt x="2" y="10"/>
                  </a:lnTo>
                  <a:lnTo>
                    <a:pt x="4" y="10"/>
                  </a:lnTo>
                  <a:lnTo>
                    <a:pt x="5" y="10"/>
                  </a:lnTo>
                  <a:lnTo>
                    <a:pt x="5" y="10"/>
                  </a:lnTo>
                  <a:lnTo>
                    <a:pt x="7" y="10"/>
                  </a:lnTo>
                  <a:lnTo>
                    <a:pt x="9" y="9"/>
                  </a:lnTo>
                  <a:lnTo>
                    <a:pt x="10" y="7"/>
                  </a:lnTo>
                  <a:lnTo>
                    <a:pt x="10" y="5"/>
                  </a:lnTo>
                  <a:lnTo>
                    <a:pt x="9" y="4"/>
                  </a:lnTo>
                  <a:lnTo>
                    <a:pt x="7" y="2"/>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 name="Freeform 175"/>
            <p:cNvSpPr>
              <a:spLocks/>
            </p:cNvSpPr>
            <p:nvPr/>
          </p:nvSpPr>
          <p:spPr bwMode="auto">
            <a:xfrm>
              <a:off x="4130" y="3921"/>
              <a:ext cx="10" cy="11"/>
            </a:xfrm>
            <a:custGeom>
              <a:avLst/>
              <a:gdLst>
                <a:gd name="T0" fmla="*/ 3 w 10"/>
                <a:gd name="T1" fmla="*/ 0 h 11"/>
                <a:gd name="T2" fmla="*/ 1 w 10"/>
                <a:gd name="T3" fmla="*/ 2 h 11"/>
                <a:gd name="T4" fmla="*/ 0 w 10"/>
                <a:gd name="T5" fmla="*/ 4 h 11"/>
                <a:gd name="T6" fmla="*/ 0 w 10"/>
                <a:gd name="T7" fmla="*/ 6 h 11"/>
                <a:gd name="T8" fmla="*/ 0 w 10"/>
                <a:gd name="T9" fmla="*/ 7 h 11"/>
                <a:gd name="T10" fmla="*/ 0 w 10"/>
                <a:gd name="T11" fmla="*/ 9 h 11"/>
                <a:gd name="T12" fmla="*/ 1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6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2"/>
                  </a:lnTo>
                  <a:lnTo>
                    <a:pt x="0" y="4"/>
                  </a:lnTo>
                  <a:lnTo>
                    <a:pt x="0" y="6"/>
                  </a:lnTo>
                  <a:lnTo>
                    <a:pt x="0" y="7"/>
                  </a:lnTo>
                  <a:lnTo>
                    <a:pt x="0" y="9"/>
                  </a:lnTo>
                  <a:lnTo>
                    <a:pt x="1" y="11"/>
                  </a:lnTo>
                  <a:lnTo>
                    <a:pt x="3" y="11"/>
                  </a:lnTo>
                  <a:lnTo>
                    <a:pt x="5" y="11"/>
                  </a:lnTo>
                  <a:lnTo>
                    <a:pt x="5" y="11"/>
                  </a:lnTo>
                  <a:lnTo>
                    <a:pt x="7" y="11"/>
                  </a:lnTo>
                  <a:lnTo>
                    <a:pt x="8" y="9"/>
                  </a:lnTo>
                  <a:lnTo>
                    <a:pt x="10" y="7"/>
                  </a:lnTo>
                  <a:lnTo>
                    <a:pt x="10" y="6"/>
                  </a:lnTo>
                  <a:lnTo>
                    <a:pt x="8" y="4"/>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Freeform 176"/>
            <p:cNvSpPr>
              <a:spLocks/>
            </p:cNvSpPr>
            <p:nvPr/>
          </p:nvSpPr>
          <p:spPr bwMode="auto">
            <a:xfrm>
              <a:off x="4150" y="3920"/>
              <a:ext cx="11" cy="10"/>
            </a:xfrm>
            <a:custGeom>
              <a:avLst/>
              <a:gdLst>
                <a:gd name="T0" fmla="*/ 4 w 11"/>
                <a:gd name="T1" fmla="*/ 0 h 10"/>
                <a:gd name="T2" fmla="*/ 2 w 11"/>
                <a:gd name="T3" fmla="*/ 1 h 10"/>
                <a:gd name="T4" fmla="*/ 0 w 11"/>
                <a:gd name="T5" fmla="*/ 3 h 10"/>
                <a:gd name="T6" fmla="*/ 0 w 11"/>
                <a:gd name="T7" fmla="*/ 5 h 10"/>
                <a:gd name="T8" fmla="*/ 0 w 11"/>
                <a:gd name="T9" fmla="*/ 7 h 10"/>
                <a:gd name="T10" fmla="*/ 0 w 11"/>
                <a:gd name="T11" fmla="*/ 8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8 h 10"/>
                <a:gd name="T24" fmla="*/ 11 w 11"/>
                <a:gd name="T25" fmla="*/ 7 h 10"/>
                <a:gd name="T26" fmla="*/ 11 w 11"/>
                <a:gd name="T27" fmla="*/ 5 h 10"/>
                <a:gd name="T28" fmla="*/ 9 w 11"/>
                <a:gd name="T29" fmla="*/ 3 h 10"/>
                <a:gd name="T30" fmla="*/ 7 w 11"/>
                <a:gd name="T31" fmla="*/ 1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1"/>
                  </a:lnTo>
                  <a:lnTo>
                    <a:pt x="0" y="3"/>
                  </a:lnTo>
                  <a:lnTo>
                    <a:pt x="0" y="5"/>
                  </a:lnTo>
                  <a:lnTo>
                    <a:pt x="0" y="7"/>
                  </a:lnTo>
                  <a:lnTo>
                    <a:pt x="0" y="8"/>
                  </a:lnTo>
                  <a:lnTo>
                    <a:pt x="2" y="10"/>
                  </a:lnTo>
                  <a:lnTo>
                    <a:pt x="4" y="10"/>
                  </a:lnTo>
                  <a:lnTo>
                    <a:pt x="6" y="10"/>
                  </a:lnTo>
                  <a:lnTo>
                    <a:pt x="6" y="10"/>
                  </a:lnTo>
                  <a:lnTo>
                    <a:pt x="7" y="10"/>
                  </a:lnTo>
                  <a:lnTo>
                    <a:pt x="9" y="8"/>
                  </a:lnTo>
                  <a:lnTo>
                    <a:pt x="11" y="7"/>
                  </a:lnTo>
                  <a:lnTo>
                    <a:pt x="11" y="5"/>
                  </a:lnTo>
                  <a:lnTo>
                    <a:pt x="9" y="3"/>
                  </a:lnTo>
                  <a:lnTo>
                    <a:pt x="7" y="1"/>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Freeform 177"/>
            <p:cNvSpPr>
              <a:spLocks/>
            </p:cNvSpPr>
            <p:nvPr/>
          </p:nvSpPr>
          <p:spPr bwMode="auto">
            <a:xfrm>
              <a:off x="4171" y="3918"/>
              <a:ext cx="10" cy="10"/>
            </a:xfrm>
            <a:custGeom>
              <a:avLst/>
              <a:gdLst>
                <a:gd name="T0" fmla="*/ 4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9 h 10"/>
                <a:gd name="T22" fmla="*/ 9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3"/>
                  </a:lnTo>
                  <a:lnTo>
                    <a:pt x="0" y="5"/>
                  </a:lnTo>
                  <a:lnTo>
                    <a:pt x="0" y="7"/>
                  </a:lnTo>
                  <a:lnTo>
                    <a:pt x="2" y="9"/>
                  </a:lnTo>
                  <a:lnTo>
                    <a:pt x="4" y="10"/>
                  </a:lnTo>
                  <a:lnTo>
                    <a:pt x="5" y="10"/>
                  </a:lnTo>
                  <a:lnTo>
                    <a:pt x="5" y="10"/>
                  </a:lnTo>
                  <a:lnTo>
                    <a:pt x="7" y="9"/>
                  </a:lnTo>
                  <a:lnTo>
                    <a:pt x="9" y="7"/>
                  </a:lnTo>
                  <a:lnTo>
                    <a:pt x="10" y="5"/>
                  </a:lnTo>
                  <a:lnTo>
                    <a:pt x="10" y="3"/>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 name="Freeform 178"/>
            <p:cNvSpPr>
              <a:spLocks/>
            </p:cNvSpPr>
            <p:nvPr/>
          </p:nvSpPr>
          <p:spPr bwMode="auto">
            <a:xfrm>
              <a:off x="4192" y="3916"/>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7 w 10"/>
                <a:gd name="T21" fmla="*/ 9 h 11"/>
                <a:gd name="T22" fmla="*/ 8 w 10"/>
                <a:gd name="T23" fmla="*/ 7 h 11"/>
                <a:gd name="T24" fmla="*/ 10 w 10"/>
                <a:gd name="T25" fmla="*/ 5 h 11"/>
                <a:gd name="T26" fmla="*/ 10 w 10"/>
                <a:gd name="T27" fmla="*/ 4 h 11"/>
                <a:gd name="T28" fmla="*/ 8 w 10"/>
                <a:gd name="T29" fmla="*/ 2 h 11"/>
                <a:gd name="T30" fmla="*/ 7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7" y="9"/>
                  </a:lnTo>
                  <a:lnTo>
                    <a:pt x="8" y="7"/>
                  </a:lnTo>
                  <a:lnTo>
                    <a:pt x="10" y="5"/>
                  </a:lnTo>
                  <a:lnTo>
                    <a:pt x="10" y="4"/>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 name="Freeform 179"/>
            <p:cNvSpPr>
              <a:spLocks/>
            </p:cNvSpPr>
            <p:nvPr/>
          </p:nvSpPr>
          <p:spPr bwMode="auto">
            <a:xfrm>
              <a:off x="4211" y="3915"/>
              <a:ext cx="10" cy="10"/>
            </a:xfrm>
            <a:custGeom>
              <a:avLst/>
              <a:gdLst>
                <a:gd name="T0" fmla="*/ 5 w 10"/>
                <a:gd name="T1" fmla="*/ 0 h 10"/>
                <a:gd name="T2" fmla="*/ 3 w 10"/>
                <a:gd name="T3" fmla="*/ 0 h 10"/>
                <a:gd name="T4" fmla="*/ 1 w 10"/>
                <a:gd name="T5" fmla="*/ 1 h 10"/>
                <a:gd name="T6" fmla="*/ 0 w 10"/>
                <a:gd name="T7" fmla="*/ 3 h 10"/>
                <a:gd name="T8" fmla="*/ 0 w 10"/>
                <a:gd name="T9" fmla="*/ 5 h 10"/>
                <a:gd name="T10" fmla="*/ 1 w 10"/>
                <a:gd name="T11" fmla="*/ 6 h 10"/>
                <a:gd name="T12" fmla="*/ 3 w 10"/>
                <a:gd name="T13" fmla="*/ 8 h 10"/>
                <a:gd name="T14" fmla="*/ 5 w 10"/>
                <a:gd name="T15" fmla="*/ 10 h 10"/>
                <a:gd name="T16" fmla="*/ 7 w 10"/>
                <a:gd name="T17" fmla="*/ 10 h 10"/>
                <a:gd name="T18" fmla="*/ 7 w 10"/>
                <a:gd name="T19" fmla="*/ 10 h 10"/>
                <a:gd name="T20" fmla="*/ 8 w 10"/>
                <a:gd name="T21" fmla="*/ 8 h 10"/>
                <a:gd name="T22" fmla="*/ 10 w 10"/>
                <a:gd name="T23" fmla="*/ 6 h 10"/>
                <a:gd name="T24" fmla="*/ 10 w 10"/>
                <a:gd name="T25" fmla="*/ 5 h 10"/>
                <a:gd name="T26" fmla="*/ 10 w 10"/>
                <a:gd name="T27" fmla="*/ 3 h 10"/>
                <a:gd name="T28" fmla="*/ 10 w 10"/>
                <a:gd name="T29" fmla="*/ 1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1" y="1"/>
                  </a:lnTo>
                  <a:lnTo>
                    <a:pt x="0" y="3"/>
                  </a:lnTo>
                  <a:lnTo>
                    <a:pt x="0" y="5"/>
                  </a:lnTo>
                  <a:lnTo>
                    <a:pt x="1" y="6"/>
                  </a:lnTo>
                  <a:lnTo>
                    <a:pt x="3" y="8"/>
                  </a:lnTo>
                  <a:lnTo>
                    <a:pt x="5" y="10"/>
                  </a:lnTo>
                  <a:lnTo>
                    <a:pt x="7" y="10"/>
                  </a:lnTo>
                  <a:lnTo>
                    <a:pt x="7" y="10"/>
                  </a:lnTo>
                  <a:lnTo>
                    <a:pt x="8" y="8"/>
                  </a:lnTo>
                  <a:lnTo>
                    <a:pt x="10" y="6"/>
                  </a:lnTo>
                  <a:lnTo>
                    <a:pt x="10" y="5"/>
                  </a:lnTo>
                  <a:lnTo>
                    <a:pt x="10" y="3"/>
                  </a:lnTo>
                  <a:lnTo>
                    <a:pt x="10" y="1"/>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 name="Freeform 180"/>
            <p:cNvSpPr>
              <a:spLocks/>
            </p:cNvSpPr>
            <p:nvPr/>
          </p:nvSpPr>
          <p:spPr bwMode="auto">
            <a:xfrm>
              <a:off x="4231" y="3913"/>
              <a:ext cx="11" cy="10"/>
            </a:xfrm>
            <a:custGeom>
              <a:avLst/>
              <a:gdLst>
                <a:gd name="T0" fmla="*/ 6 w 11"/>
                <a:gd name="T1" fmla="*/ 0 h 10"/>
                <a:gd name="T2" fmla="*/ 4 w 11"/>
                <a:gd name="T3" fmla="*/ 0 h 10"/>
                <a:gd name="T4" fmla="*/ 2 w 11"/>
                <a:gd name="T5" fmla="*/ 2 h 10"/>
                <a:gd name="T6" fmla="*/ 0 w 11"/>
                <a:gd name="T7" fmla="*/ 3 h 10"/>
                <a:gd name="T8" fmla="*/ 0 w 11"/>
                <a:gd name="T9" fmla="*/ 5 h 10"/>
                <a:gd name="T10" fmla="*/ 2 w 11"/>
                <a:gd name="T11" fmla="*/ 7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7 h 10"/>
                <a:gd name="T24" fmla="*/ 11 w 11"/>
                <a:gd name="T25" fmla="*/ 5 h 10"/>
                <a:gd name="T26" fmla="*/ 11 w 11"/>
                <a:gd name="T27" fmla="*/ 3 h 10"/>
                <a:gd name="T28" fmla="*/ 11 w 11"/>
                <a:gd name="T29" fmla="*/ 2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2"/>
                  </a:lnTo>
                  <a:lnTo>
                    <a:pt x="0" y="3"/>
                  </a:lnTo>
                  <a:lnTo>
                    <a:pt x="0" y="5"/>
                  </a:lnTo>
                  <a:lnTo>
                    <a:pt x="2" y="7"/>
                  </a:lnTo>
                  <a:lnTo>
                    <a:pt x="4" y="8"/>
                  </a:lnTo>
                  <a:lnTo>
                    <a:pt x="6" y="10"/>
                  </a:lnTo>
                  <a:lnTo>
                    <a:pt x="7" y="10"/>
                  </a:lnTo>
                  <a:lnTo>
                    <a:pt x="7" y="10"/>
                  </a:lnTo>
                  <a:lnTo>
                    <a:pt x="9" y="8"/>
                  </a:lnTo>
                  <a:lnTo>
                    <a:pt x="11" y="7"/>
                  </a:lnTo>
                  <a:lnTo>
                    <a:pt x="11" y="5"/>
                  </a:lnTo>
                  <a:lnTo>
                    <a:pt x="11" y="3"/>
                  </a:lnTo>
                  <a:lnTo>
                    <a:pt x="11" y="2"/>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 name="Freeform 181"/>
            <p:cNvSpPr>
              <a:spLocks/>
            </p:cNvSpPr>
            <p:nvPr/>
          </p:nvSpPr>
          <p:spPr bwMode="auto">
            <a:xfrm>
              <a:off x="4252" y="3909"/>
              <a:ext cx="10" cy="11"/>
            </a:xfrm>
            <a:custGeom>
              <a:avLst/>
              <a:gdLst>
                <a:gd name="T0" fmla="*/ 5 w 10"/>
                <a:gd name="T1" fmla="*/ 0 h 11"/>
                <a:gd name="T2" fmla="*/ 3 w 10"/>
                <a:gd name="T3" fmla="*/ 2 h 11"/>
                <a:gd name="T4" fmla="*/ 2 w 10"/>
                <a:gd name="T5" fmla="*/ 4 h 11"/>
                <a:gd name="T6" fmla="*/ 0 w 10"/>
                <a:gd name="T7" fmla="*/ 6 h 11"/>
                <a:gd name="T8" fmla="*/ 0 w 10"/>
                <a:gd name="T9" fmla="*/ 7 h 11"/>
                <a:gd name="T10" fmla="*/ 2 w 10"/>
                <a:gd name="T11" fmla="*/ 9 h 11"/>
                <a:gd name="T12" fmla="*/ 3 w 10"/>
                <a:gd name="T13" fmla="*/ 11 h 11"/>
                <a:gd name="T14" fmla="*/ 5 w 10"/>
                <a:gd name="T15" fmla="*/ 11 h 11"/>
                <a:gd name="T16" fmla="*/ 7 w 10"/>
                <a:gd name="T17" fmla="*/ 11 h 11"/>
                <a:gd name="T18" fmla="*/ 7 w 10"/>
                <a:gd name="T19" fmla="*/ 11 h 11"/>
                <a:gd name="T20" fmla="*/ 9 w 10"/>
                <a:gd name="T21" fmla="*/ 11 h 11"/>
                <a:gd name="T22" fmla="*/ 10 w 10"/>
                <a:gd name="T23" fmla="*/ 9 h 11"/>
                <a:gd name="T24" fmla="*/ 10 w 10"/>
                <a:gd name="T25" fmla="*/ 7 h 11"/>
                <a:gd name="T26" fmla="*/ 10 w 10"/>
                <a:gd name="T27" fmla="*/ 6 h 11"/>
                <a:gd name="T28" fmla="*/ 10 w 10"/>
                <a:gd name="T29" fmla="*/ 4 h 11"/>
                <a:gd name="T30" fmla="*/ 9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2" y="4"/>
                  </a:lnTo>
                  <a:lnTo>
                    <a:pt x="0" y="6"/>
                  </a:lnTo>
                  <a:lnTo>
                    <a:pt x="0" y="7"/>
                  </a:lnTo>
                  <a:lnTo>
                    <a:pt x="2" y="9"/>
                  </a:lnTo>
                  <a:lnTo>
                    <a:pt x="3" y="11"/>
                  </a:lnTo>
                  <a:lnTo>
                    <a:pt x="5" y="11"/>
                  </a:lnTo>
                  <a:lnTo>
                    <a:pt x="7" y="11"/>
                  </a:lnTo>
                  <a:lnTo>
                    <a:pt x="7" y="11"/>
                  </a:lnTo>
                  <a:lnTo>
                    <a:pt x="9" y="11"/>
                  </a:lnTo>
                  <a:lnTo>
                    <a:pt x="10" y="9"/>
                  </a:lnTo>
                  <a:lnTo>
                    <a:pt x="10" y="7"/>
                  </a:lnTo>
                  <a:lnTo>
                    <a:pt x="10" y="6"/>
                  </a:lnTo>
                  <a:lnTo>
                    <a:pt x="10" y="4"/>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 name="Freeform 182"/>
            <p:cNvSpPr>
              <a:spLocks/>
            </p:cNvSpPr>
            <p:nvPr/>
          </p:nvSpPr>
          <p:spPr bwMode="auto">
            <a:xfrm>
              <a:off x="4273" y="3908"/>
              <a:ext cx="10" cy="10"/>
            </a:xfrm>
            <a:custGeom>
              <a:avLst/>
              <a:gdLst>
                <a:gd name="T0" fmla="*/ 5 w 10"/>
                <a:gd name="T1" fmla="*/ 0 h 10"/>
                <a:gd name="T2" fmla="*/ 3 w 10"/>
                <a:gd name="T3" fmla="*/ 1 h 10"/>
                <a:gd name="T4" fmla="*/ 1 w 10"/>
                <a:gd name="T5" fmla="*/ 3 h 10"/>
                <a:gd name="T6" fmla="*/ 0 w 10"/>
                <a:gd name="T7" fmla="*/ 5 h 10"/>
                <a:gd name="T8" fmla="*/ 0 w 10"/>
                <a:gd name="T9" fmla="*/ 7 h 10"/>
                <a:gd name="T10" fmla="*/ 1 w 10"/>
                <a:gd name="T11" fmla="*/ 8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8 h 10"/>
                <a:gd name="T24" fmla="*/ 10 w 10"/>
                <a:gd name="T25" fmla="*/ 7 h 10"/>
                <a:gd name="T26" fmla="*/ 10 w 10"/>
                <a:gd name="T27" fmla="*/ 5 h 10"/>
                <a:gd name="T28" fmla="*/ 10 w 10"/>
                <a:gd name="T29" fmla="*/ 3 h 10"/>
                <a:gd name="T30" fmla="*/ 8 w 10"/>
                <a:gd name="T31" fmla="*/ 1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7"/>
                  </a:lnTo>
                  <a:lnTo>
                    <a:pt x="1" y="8"/>
                  </a:lnTo>
                  <a:lnTo>
                    <a:pt x="3" y="10"/>
                  </a:lnTo>
                  <a:lnTo>
                    <a:pt x="5" y="10"/>
                  </a:lnTo>
                  <a:lnTo>
                    <a:pt x="7" y="10"/>
                  </a:lnTo>
                  <a:lnTo>
                    <a:pt x="7" y="10"/>
                  </a:lnTo>
                  <a:lnTo>
                    <a:pt x="8" y="10"/>
                  </a:lnTo>
                  <a:lnTo>
                    <a:pt x="10" y="8"/>
                  </a:lnTo>
                  <a:lnTo>
                    <a:pt x="10" y="7"/>
                  </a:lnTo>
                  <a:lnTo>
                    <a:pt x="10" y="5"/>
                  </a:lnTo>
                  <a:lnTo>
                    <a:pt x="10" y="3"/>
                  </a:lnTo>
                  <a:lnTo>
                    <a:pt x="8" y="1"/>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 name="Freeform 183"/>
            <p:cNvSpPr>
              <a:spLocks/>
            </p:cNvSpPr>
            <p:nvPr/>
          </p:nvSpPr>
          <p:spPr bwMode="auto">
            <a:xfrm>
              <a:off x="4293" y="3906"/>
              <a:ext cx="11" cy="10"/>
            </a:xfrm>
            <a:custGeom>
              <a:avLst/>
              <a:gdLst>
                <a:gd name="T0" fmla="*/ 6 w 11"/>
                <a:gd name="T1" fmla="*/ 0 h 10"/>
                <a:gd name="T2" fmla="*/ 4 w 11"/>
                <a:gd name="T3" fmla="*/ 2 h 10"/>
                <a:gd name="T4" fmla="*/ 2 w 11"/>
                <a:gd name="T5" fmla="*/ 3 h 10"/>
                <a:gd name="T6" fmla="*/ 0 w 11"/>
                <a:gd name="T7" fmla="*/ 5 h 10"/>
                <a:gd name="T8" fmla="*/ 0 w 11"/>
                <a:gd name="T9" fmla="*/ 7 h 10"/>
                <a:gd name="T10" fmla="*/ 2 w 11"/>
                <a:gd name="T11" fmla="*/ 9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9 h 10"/>
                <a:gd name="T24" fmla="*/ 11 w 11"/>
                <a:gd name="T25" fmla="*/ 7 h 10"/>
                <a:gd name="T26" fmla="*/ 11 w 11"/>
                <a:gd name="T27" fmla="*/ 5 h 10"/>
                <a:gd name="T28" fmla="*/ 11 w 11"/>
                <a:gd name="T29" fmla="*/ 3 h 10"/>
                <a:gd name="T30" fmla="*/ 9 w 11"/>
                <a:gd name="T31" fmla="*/ 2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2"/>
                  </a:lnTo>
                  <a:lnTo>
                    <a:pt x="2" y="3"/>
                  </a:lnTo>
                  <a:lnTo>
                    <a:pt x="0" y="5"/>
                  </a:lnTo>
                  <a:lnTo>
                    <a:pt x="0" y="7"/>
                  </a:lnTo>
                  <a:lnTo>
                    <a:pt x="2" y="9"/>
                  </a:lnTo>
                  <a:lnTo>
                    <a:pt x="4" y="10"/>
                  </a:lnTo>
                  <a:lnTo>
                    <a:pt x="6" y="10"/>
                  </a:lnTo>
                  <a:lnTo>
                    <a:pt x="7" y="10"/>
                  </a:lnTo>
                  <a:lnTo>
                    <a:pt x="7" y="10"/>
                  </a:lnTo>
                  <a:lnTo>
                    <a:pt x="9" y="10"/>
                  </a:lnTo>
                  <a:lnTo>
                    <a:pt x="11" y="9"/>
                  </a:lnTo>
                  <a:lnTo>
                    <a:pt x="11" y="7"/>
                  </a:lnTo>
                  <a:lnTo>
                    <a:pt x="11" y="5"/>
                  </a:lnTo>
                  <a:lnTo>
                    <a:pt x="11" y="3"/>
                  </a:lnTo>
                  <a:lnTo>
                    <a:pt x="9" y="2"/>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 name="Freeform 184"/>
            <p:cNvSpPr>
              <a:spLocks/>
            </p:cNvSpPr>
            <p:nvPr/>
          </p:nvSpPr>
          <p:spPr bwMode="auto">
            <a:xfrm>
              <a:off x="4314" y="3904"/>
              <a:ext cx="10" cy="11"/>
            </a:xfrm>
            <a:custGeom>
              <a:avLst/>
              <a:gdLst>
                <a:gd name="T0" fmla="*/ 5 w 10"/>
                <a:gd name="T1" fmla="*/ 0 h 11"/>
                <a:gd name="T2" fmla="*/ 4 w 10"/>
                <a:gd name="T3" fmla="*/ 0 h 11"/>
                <a:gd name="T4" fmla="*/ 2 w 10"/>
                <a:gd name="T5" fmla="*/ 2 h 11"/>
                <a:gd name="T6" fmla="*/ 0 w 10"/>
                <a:gd name="T7" fmla="*/ 4 h 11"/>
                <a:gd name="T8" fmla="*/ 0 w 10"/>
                <a:gd name="T9" fmla="*/ 5 h 11"/>
                <a:gd name="T10" fmla="*/ 2 w 10"/>
                <a:gd name="T11" fmla="*/ 7 h 11"/>
                <a:gd name="T12" fmla="*/ 4 w 10"/>
                <a:gd name="T13" fmla="*/ 9 h 11"/>
                <a:gd name="T14" fmla="*/ 5 w 10"/>
                <a:gd name="T15" fmla="*/ 11 h 11"/>
                <a:gd name="T16" fmla="*/ 7 w 10"/>
                <a:gd name="T17" fmla="*/ 11 h 11"/>
                <a:gd name="T18" fmla="*/ 7 w 10"/>
                <a:gd name="T19" fmla="*/ 11 h 11"/>
                <a:gd name="T20" fmla="*/ 9 w 10"/>
                <a:gd name="T21" fmla="*/ 9 h 11"/>
                <a:gd name="T22" fmla="*/ 10 w 10"/>
                <a:gd name="T23" fmla="*/ 7 h 11"/>
                <a:gd name="T24" fmla="*/ 10 w 10"/>
                <a:gd name="T25" fmla="*/ 5 h 11"/>
                <a:gd name="T26" fmla="*/ 10 w 10"/>
                <a:gd name="T27" fmla="*/ 4 h 11"/>
                <a:gd name="T28" fmla="*/ 10 w 10"/>
                <a:gd name="T29" fmla="*/ 2 h 11"/>
                <a:gd name="T30" fmla="*/ 9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4" y="0"/>
                  </a:lnTo>
                  <a:lnTo>
                    <a:pt x="2" y="2"/>
                  </a:lnTo>
                  <a:lnTo>
                    <a:pt x="0" y="4"/>
                  </a:lnTo>
                  <a:lnTo>
                    <a:pt x="0" y="5"/>
                  </a:lnTo>
                  <a:lnTo>
                    <a:pt x="2" y="7"/>
                  </a:lnTo>
                  <a:lnTo>
                    <a:pt x="4" y="9"/>
                  </a:lnTo>
                  <a:lnTo>
                    <a:pt x="5" y="11"/>
                  </a:lnTo>
                  <a:lnTo>
                    <a:pt x="7" y="11"/>
                  </a:lnTo>
                  <a:lnTo>
                    <a:pt x="7" y="11"/>
                  </a:lnTo>
                  <a:lnTo>
                    <a:pt x="9" y="9"/>
                  </a:lnTo>
                  <a:lnTo>
                    <a:pt x="10" y="7"/>
                  </a:lnTo>
                  <a:lnTo>
                    <a:pt x="10" y="5"/>
                  </a:lnTo>
                  <a:lnTo>
                    <a:pt x="10" y="4"/>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 name="Freeform 185"/>
            <p:cNvSpPr>
              <a:spLocks/>
            </p:cNvSpPr>
            <p:nvPr/>
          </p:nvSpPr>
          <p:spPr bwMode="auto">
            <a:xfrm>
              <a:off x="4335" y="3902"/>
              <a:ext cx="10" cy="11"/>
            </a:xfrm>
            <a:custGeom>
              <a:avLst/>
              <a:gdLst>
                <a:gd name="T0" fmla="*/ 5 w 10"/>
                <a:gd name="T1" fmla="*/ 0 h 11"/>
                <a:gd name="T2" fmla="*/ 3 w 10"/>
                <a:gd name="T3" fmla="*/ 0 h 11"/>
                <a:gd name="T4" fmla="*/ 1 w 10"/>
                <a:gd name="T5" fmla="*/ 2 h 11"/>
                <a:gd name="T6" fmla="*/ 0 w 10"/>
                <a:gd name="T7" fmla="*/ 4 h 11"/>
                <a:gd name="T8" fmla="*/ 0 w 10"/>
                <a:gd name="T9" fmla="*/ 6 h 11"/>
                <a:gd name="T10" fmla="*/ 1 w 10"/>
                <a:gd name="T11" fmla="*/ 7 h 11"/>
                <a:gd name="T12" fmla="*/ 3 w 10"/>
                <a:gd name="T13" fmla="*/ 9 h 11"/>
                <a:gd name="T14" fmla="*/ 5 w 10"/>
                <a:gd name="T15" fmla="*/ 11 h 11"/>
                <a:gd name="T16" fmla="*/ 7 w 10"/>
                <a:gd name="T17" fmla="*/ 11 h 11"/>
                <a:gd name="T18" fmla="*/ 7 w 10"/>
                <a:gd name="T19" fmla="*/ 11 h 11"/>
                <a:gd name="T20" fmla="*/ 8 w 10"/>
                <a:gd name="T21" fmla="*/ 9 h 11"/>
                <a:gd name="T22" fmla="*/ 10 w 10"/>
                <a:gd name="T23" fmla="*/ 7 h 11"/>
                <a:gd name="T24" fmla="*/ 10 w 10"/>
                <a:gd name="T25" fmla="*/ 6 h 11"/>
                <a:gd name="T26" fmla="*/ 10 w 10"/>
                <a:gd name="T27" fmla="*/ 4 h 11"/>
                <a:gd name="T28" fmla="*/ 10 w 10"/>
                <a:gd name="T29" fmla="*/ 2 h 11"/>
                <a:gd name="T30" fmla="*/ 8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1" y="2"/>
                  </a:lnTo>
                  <a:lnTo>
                    <a:pt x="0" y="4"/>
                  </a:lnTo>
                  <a:lnTo>
                    <a:pt x="0" y="6"/>
                  </a:lnTo>
                  <a:lnTo>
                    <a:pt x="1" y="7"/>
                  </a:lnTo>
                  <a:lnTo>
                    <a:pt x="3" y="9"/>
                  </a:lnTo>
                  <a:lnTo>
                    <a:pt x="5" y="11"/>
                  </a:lnTo>
                  <a:lnTo>
                    <a:pt x="7" y="11"/>
                  </a:lnTo>
                  <a:lnTo>
                    <a:pt x="7" y="11"/>
                  </a:lnTo>
                  <a:lnTo>
                    <a:pt x="8" y="9"/>
                  </a:lnTo>
                  <a:lnTo>
                    <a:pt x="10" y="7"/>
                  </a:lnTo>
                  <a:lnTo>
                    <a:pt x="10" y="6"/>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Freeform 186"/>
            <p:cNvSpPr>
              <a:spLocks/>
            </p:cNvSpPr>
            <p:nvPr/>
          </p:nvSpPr>
          <p:spPr bwMode="auto">
            <a:xfrm>
              <a:off x="4355" y="3901"/>
              <a:ext cx="11" cy="10"/>
            </a:xfrm>
            <a:custGeom>
              <a:avLst/>
              <a:gdLst>
                <a:gd name="T0" fmla="*/ 6 w 11"/>
                <a:gd name="T1" fmla="*/ 0 h 10"/>
                <a:gd name="T2" fmla="*/ 4 w 11"/>
                <a:gd name="T3" fmla="*/ 0 h 10"/>
                <a:gd name="T4" fmla="*/ 2 w 11"/>
                <a:gd name="T5" fmla="*/ 1 h 10"/>
                <a:gd name="T6" fmla="*/ 0 w 11"/>
                <a:gd name="T7" fmla="*/ 3 h 10"/>
                <a:gd name="T8" fmla="*/ 0 w 11"/>
                <a:gd name="T9" fmla="*/ 5 h 10"/>
                <a:gd name="T10" fmla="*/ 2 w 11"/>
                <a:gd name="T11" fmla="*/ 7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7 h 10"/>
                <a:gd name="T24" fmla="*/ 11 w 11"/>
                <a:gd name="T25" fmla="*/ 5 h 10"/>
                <a:gd name="T26" fmla="*/ 11 w 11"/>
                <a:gd name="T27" fmla="*/ 3 h 10"/>
                <a:gd name="T28" fmla="*/ 11 w 11"/>
                <a:gd name="T29" fmla="*/ 1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1"/>
                  </a:lnTo>
                  <a:lnTo>
                    <a:pt x="0" y="3"/>
                  </a:lnTo>
                  <a:lnTo>
                    <a:pt x="0" y="5"/>
                  </a:lnTo>
                  <a:lnTo>
                    <a:pt x="2" y="7"/>
                  </a:lnTo>
                  <a:lnTo>
                    <a:pt x="4" y="8"/>
                  </a:lnTo>
                  <a:lnTo>
                    <a:pt x="6" y="10"/>
                  </a:lnTo>
                  <a:lnTo>
                    <a:pt x="7" y="10"/>
                  </a:lnTo>
                  <a:lnTo>
                    <a:pt x="7" y="10"/>
                  </a:lnTo>
                  <a:lnTo>
                    <a:pt x="9" y="8"/>
                  </a:lnTo>
                  <a:lnTo>
                    <a:pt x="11" y="7"/>
                  </a:lnTo>
                  <a:lnTo>
                    <a:pt x="11" y="5"/>
                  </a:lnTo>
                  <a:lnTo>
                    <a:pt x="11" y="3"/>
                  </a:lnTo>
                  <a:lnTo>
                    <a:pt x="11" y="1"/>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 name="Freeform 187"/>
            <p:cNvSpPr>
              <a:spLocks/>
            </p:cNvSpPr>
            <p:nvPr/>
          </p:nvSpPr>
          <p:spPr bwMode="auto">
            <a:xfrm>
              <a:off x="4376" y="3899"/>
              <a:ext cx="10" cy="10"/>
            </a:xfrm>
            <a:custGeom>
              <a:avLst/>
              <a:gdLst>
                <a:gd name="T0" fmla="*/ 5 w 10"/>
                <a:gd name="T1" fmla="*/ 0 h 10"/>
                <a:gd name="T2" fmla="*/ 4 w 10"/>
                <a:gd name="T3" fmla="*/ 0 h 10"/>
                <a:gd name="T4" fmla="*/ 2 w 10"/>
                <a:gd name="T5" fmla="*/ 2 h 10"/>
                <a:gd name="T6" fmla="*/ 0 w 10"/>
                <a:gd name="T7" fmla="*/ 3 h 10"/>
                <a:gd name="T8" fmla="*/ 0 w 10"/>
                <a:gd name="T9" fmla="*/ 5 h 10"/>
                <a:gd name="T10" fmla="*/ 2 w 10"/>
                <a:gd name="T11" fmla="*/ 7 h 10"/>
                <a:gd name="T12" fmla="*/ 4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3"/>
                  </a:lnTo>
                  <a:lnTo>
                    <a:pt x="0" y="5"/>
                  </a:lnTo>
                  <a:lnTo>
                    <a:pt x="2" y="7"/>
                  </a:lnTo>
                  <a:lnTo>
                    <a:pt x="4" y="9"/>
                  </a:lnTo>
                  <a:lnTo>
                    <a:pt x="5" y="10"/>
                  </a:lnTo>
                  <a:lnTo>
                    <a:pt x="7" y="10"/>
                  </a:lnTo>
                  <a:lnTo>
                    <a:pt x="7" y="10"/>
                  </a:lnTo>
                  <a:lnTo>
                    <a:pt x="9" y="9"/>
                  </a:lnTo>
                  <a:lnTo>
                    <a:pt x="10" y="7"/>
                  </a:lnTo>
                  <a:lnTo>
                    <a:pt x="10" y="5"/>
                  </a:lnTo>
                  <a:lnTo>
                    <a:pt x="10" y="3"/>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 name="Freeform 188"/>
            <p:cNvSpPr>
              <a:spLocks/>
            </p:cNvSpPr>
            <p:nvPr/>
          </p:nvSpPr>
          <p:spPr bwMode="auto">
            <a:xfrm>
              <a:off x="4397" y="3896"/>
              <a:ext cx="10" cy="10"/>
            </a:xfrm>
            <a:custGeom>
              <a:avLst/>
              <a:gdLst>
                <a:gd name="T0" fmla="*/ 3 w 10"/>
                <a:gd name="T1" fmla="*/ 0 h 10"/>
                <a:gd name="T2" fmla="*/ 1 w 10"/>
                <a:gd name="T3" fmla="*/ 1 h 10"/>
                <a:gd name="T4" fmla="*/ 0 w 10"/>
                <a:gd name="T5" fmla="*/ 3 h 10"/>
                <a:gd name="T6" fmla="*/ 0 w 10"/>
                <a:gd name="T7" fmla="*/ 5 h 10"/>
                <a:gd name="T8" fmla="*/ 0 w 10"/>
                <a:gd name="T9" fmla="*/ 6 h 10"/>
                <a:gd name="T10" fmla="*/ 0 w 10"/>
                <a:gd name="T11" fmla="*/ 8 h 10"/>
                <a:gd name="T12" fmla="*/ 1 w 10"/>
                <a:gd name="T13" fmla="*/ 10 h 10"/>
                <a:gd name="T14" fmla="*/ 3 w 10"/>
                <a:gd name="T15" fmla="*/ 10 h 10"/>
                <a:gd name="T16" fmla="*/ 5 w 10"/>
                <a:gd name="T17" fmla="*/ 10 h 10"/>
                <a:gd name="T18" fmla="*/ 5 w 10"/>
                <a:gd name="T19" fmla="*/ 10 h 10"/>
                <a:gd name="T20" fmla="*/ 7 w 10"/>
                <a:gd name="T21" fmla="*/ 10 h 10"/>
                <a:gd name="T22" fmla="*/ 8 w 10"/>
                <a:gd name="T23" fmla="*/ 8 h 10"/>
                <a:gd name="T24" fmla="*/ 10 w 10"/>
                <a:gd name="T25" fmla="*/ 6 h 10"/>
                <a:gd name="T26" fmla="*/ 10 w 10"/>
                <a:gd name="T27" fmla="*/ 5 h 10"/>
                <a:gd name="T28" fmla="*/ 8 w 10"/>
                <a:gd name="T29" fmla="*/ 3 h 10"/>
                <a:gd name="T30" fmla="*/ 7 w 10"/>
                <a:gd name="T31" fmla="*/ 1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1"/>
                  </a:lnTo>
                  <a:lnTo>
                    <a:pt x="0" y="3"/>
                  </a:lnTo>
                  <a:lnTo>
                    <a:pt x="0" y="5"/>
                  </a:lnTo>
                  <a:lnTo>
                    <a:pt x="0" y="6"/>
                  </a:lnTo>
                  <a:lnTo>
                    <a:pt x="0" y="8"/>
                  </a:lnTo>
                  <a:lnTo>
                    <a:pt x="1" y="10"/>
                  </a:lnTo>
                  <a:lnTo>
                    <a:pt x="3" y="10"/>
                  </a:lnTo>
                  <a:lnTo>
                    <a:pt x="5" y="10"/>
                  </a:lnTo>
                  <a:lnTo>
                    <a:pt x="5" y="10"/>
                  </a:lnTo>
                  <a:lnTo>
                    <a:pt x="7" y="10"/>
                  </a:lnTo>
                  <a:lnTo>
                    <a:pt x="8" y="8"/>
                  </a:lnTo>
                  <a:lnTo>
                    <a:pt x="10" y="6"/>
                  </a:lnTo>
                  <a:lnTo>
                    <a:pt x="10" y="5"/>
                  </a:lnTo>
                  <a:lnTo>
                    <a:pt x="8" y="3"/>
                  </a:lnTo>
                  <a:lnTo>
                    <a:pt x="7" y="1"/>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Freeform 189"/>
            <p:cNvSpPr>
              <a:spLocks/>
            </p:cNvSpPr>
            <p:nvPr/>
          </p:nvSpPr>
          <p:spPr bwMode="auto">
            <a:xfrm>
              <a:off x="4417" y="3894"/>
              <a:ext cx="11" cy="10"/>
            </a:xfrm>
            <a:custGeom>
              <a:avLst/>
              <a:gdLst>
                <a:gd name="T0" fmla="*/ 4 w 11"/>
                <a:gd name="T1" fmla="*/ 0 h 10"/>
                <a:gd name="T2" fmla="*/ 2 w 11"/>
                <a:gd name="T3" fmla="*/ 2 h 10"/>
                <a:gd name="T4" fmla="*/ 0 w 11"/>
                <a:gd name="T5" fmla="*/ 3 h 10"/>
                <a:gd name="T6" fmla="*/ 0 w 11"/>
                <a:gd name="T7" fmla="*/ 5 h 10"/>
                <a:gd name="T8" fmla="*/ 0 w 11"/>
                <a:gd name="T9" fmla="*/ 7 h 10"/>
                <a:gd name="T10" fmla="*/ 0 w 11"/>
                <a:gd name="T11" fmla="*/ 8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8 h 10"/>
                <a:gd name="T24" fmla="*/ 11 w 11"/>
                <a:gd name="T25" fmla="*/ 7 h 10"/>
                <a:gd name="T26" fmla="*/ 11 w 11"/>
                <a:gd name="T27" fmla="*/ 5 h 10"/>
                <a:gd name="T28" fmla="*/ 9 w 11"/>
                <a:gd name="T29" fmla="*/ 3 h 10"/>
                <a:gd name="T30" fmla="*/ 7 w 11"/>
                <a:gd name="T31" fmla="*/ 2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2"/>
                  </a:lnTo>
                  <a:lnTo>
                    <a:pt x="0" y="3"/>
                  </a:lnTo>
                  <a:lnTo>
                    <a:pt x="0" y="5"/>
                  </a:lnTo>
                  <a:lnTo>
                    <a:pt x="0" y="7"/>
                  </a:lnTo>
                  <a:lnTo>
                    <a:pt x="0" y="8"/>
                  </a:lnTo>
                  <a:lnTo>
                    <a:pt x="2" y="10"/>
                  </a:lnTo>
                  <a:lnTo>
                    <a:pt x="4" y="10"/>
                  </a:lnTo>
                  <a:lnTo>
                    <a:pt x="6" y="10"/>
                  </a:lnTo>
                  <a:lnTo>
                    <a:pt x="6" y="10"/>
                  </a:lnTo>
                  <a:lnTo>
                    <a:pt x="7" y="10"/>
                  </a:lnTo>
                  <a:lnTo>
                    <a:pt x="9" y="8"/>
                  </a:lnTo>
                  <a:lnTo>
                    <a:pt x="11" y="7"/>
                  </a:lnTo>
                  <a:lnTo>
                    <a:pt x="11" y="5"/>
                  </a:lnTo>
                  <a:lnTo>
                    <a:pt x="9" y="3"/>
                  </a:lnTo>
                  <a:lnTo>
                    <a:pt x="7" y="2"/>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Freeform 190"/>
            <p:cNvSpPr>
              <a:spLocks/>
            </p:cNvSpPr>
            <p:nvPr/>
          </p:nvSpPr>
          <p:spPr bwMode="auto">
            <a:xfrm>
              <a:off x="4438" y="3892"/>
              <a:ext cx="10" cy="10"/>
            </a:xfrm>
            <a:custGeom>
              <a:avLst/>
              <a:gdLst>
                <a:gd name="T0" fmla="*/ 4 w 10"/>
                <a:gd name="T1" fmla="*/ 0 h 10"/>
                <a:gd name="T2" fmla="*/ 2 w 10"/>
                <a:gd name="T3" fmla="*/ 2 h 10"/>
                <a:gd name="T4" fmla="*/ 0 w 10"/>
                <a:gd name="T5" fmla="*/ 4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4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4"/>
                  </a:lnTo>
                  <a:lnTo>
                    <a:pt x="0" y="5"/>
                  </a:lnTo>
                  <a:lnTo>
                    <a:pt x="0" y="7"/>
                  </a:lnTo>
                  <a:lnTo>
                    <a:pt x="0" y="9"/>
                  </a:lnTo>
                  <a:lnTo>
                    <a:pt x="2" y="10"/>
                  </a:lnTo>
                  <a:lnTo>
                    <a:pt x="4" y="10"/>
                  </a:lnTo>
                  <a:lnTo>
                    <a:pt x="5" y="10"/>
                  </a:lnTo>
                  <a:lnTo>
                    <a:pt x="5" y="10"/>
                  </a:lnTo>
                  <a:lnTo>
                    <a:pt x="7" y="10"/>
                  </a:lnTo>
                  <a:lnTo>
                    <a:pt x="9" y="9"/>
                  </a:lnTo>
                  <a:lnTo>
                    <a:pt x="10" y="7"/>
                  </a:lnTo>
                  <a:lnTo>
                    <a:pt x="10" y="5"/>
                  </a:lnTo>
                  <a:lnTo>
                    <a:pt x="9" y="4"/>
                  </a:lnTo>
                  <a:lnTo>
                    <a:pt x="7" y="2"/>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 name="Freeform 191"/>
            <p:cNvSpPr>
              <a:spLocks/>
            </p:cNvSpPr>
            <p:nvPr/>
          </p:nvSpPr>
          <p:spPr bwMode="auto">
            <a:xfrm>
              <a:off x="4459" y="3890"/>
              <a:ext cx="10" cy="11"/>
            </a:xfrm>
            <a:custGeom>
              <a:avLst/>
              <a:gdLst>
                <a:gd name="T0" fmla="*/ 3 w 10"/>
                <a:gd name="T1" fmla="*/ 0 h 11"/>
                <a:gd name="T2" fmla="*/ 1 w 10"/>
                <a:gd name="T3" fmla="*/ 2 h 11"/>
                <a:gd name="T4" fmla="*/ 0 w 10"/>
                <a:gd name="T5" fmla="*/ 4 h 11"/>
                <a:gd name="T6" fmla="*/ 0 w 10"/>
                <a:gd name="T7" fmla="*/ 6 h 11"/>
                <a:gd name="T8" fmla="*/ 0 w 10"/>
                <a:gd name="T9" fmla="*/ 7 h 11"/>
                <a:gd name="T10" fmla="*/ 0 w 10"/>
                <a:gd name="T11" fmla="*/ 9 h 11"/>
                <a:gd name="T12" fmla="*/ 1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6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2"/>
                  </a:lnTo>
                  <a:lnTo>
                    <a:pt x="0" y="4"/>
                  </a:lnTo>
                  <a:lnTo>
                    <a:pt x="0" y="6"/>
                  </a:lnTo>
                  <a:lnTo>
                    <a:pt x="0" y="7"/>
                  </a:lnTo>
                  <a:lnTo>
                    <a:pt x="0" y="9"/>
                  </a:lnTo>
                  <a:lnTo>
                    <a:pt x="1" y="11"/>
                  </a:lnTo>
                  <a:lnTo>
                    <a:pt x="3" y="11"/>
                  </a:lnTo>
                  <a:lnTo>
                    <a:pt x="5" y="11"/>
                  </a:lnTo>
                  <a:lnTo>
                    <a:pt x="5" y="11"/>
                  </a:lnTo>
                  <a:lnTo>
                    <a:pt x="7" y="11"/>
                  </a:lnTo>
                  <a:lnTo>
                    <a:pt x="8" y="9"/>
                  </a:lnTo>
                  <a:lnTo>
                    <a:pt x="10" y="7"/>
                  </a:lnTo>
                  <a:lnTo>
                    <a:pt x="10" y="6"/>
                  </a:lnTo>
                  <a:lnTo>
                    <a:pt x="8" y="4"/>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Freeform 192"/>
            <p:cNvSpPr>
              <a:spLocks/>
            </p:cNvSpPr>
            <p:nvPr/>
          </p:nvSpPr>
          <p:spPr bwMode="auto">
            <a:xfrm>
              <a:off x="4479" y="3889"/>
              <a:ext cx="11" cy="10"/>
            </a:xfrm>
            <a:custGeom>
              <a:avLst/>
              <a:gdLst>
                <a:gd name="T0" fmla="*/ 4 w 11"/>
                <a:gd name="T1" fmla="*/ 0 h 10"/>
                <a:gd name="T2" fmla="*/ 2 w 11"/>
                <a:gd name="T3" fmla="*/ 0 h 10"/>
                <a:gd name="T4" fmla="*/ 0 w 11"/>
                <a:gd name="T5" fmla="*/ 1 h 10"/>
                <a:gd name="T6" fmla="*/ 0 w 11"/>
                <a:gd name="T7" fmla="*/ 3 h 10"/>
                <a:gd name="T8" fmla="*/ 0 w 11"/>
                <a:gd name="T9" fmla="*/ 5 h 10"/>
                <a:gd name="T10" fmla="*/ 0 w 11"/>
                <a:gd name="T11" fmla="*/ 7 h 10"/>
                <a:gd name="T12" fmla="*/ 2 w 11"/>
                <a:gd name="T13" fmla="*/ 8 h 10"/>
                <a:gd name="T14" fmla="*/ 4 w 11"/>
                <a:gd name="T15" fmla="*/ 10 h 10"/>
                <a:gd name="T16" fmla="*/ 6 w 11"/>
                <a:gd name="T17" fmla="*/ 10 h 10"/>
                <a:gd name="T18" fmla="*/ 6 w 11"/>
                <a:gd name="T19" fmla="*/ 10 h 10"/>
                <a:gd name="T20" fmla="*/ 7 w 11"/>
                <a:gd name="T21" fmla="*/ 8 h 10"/>
                <a:gd name="T22" fmla="*/ 9 w 11"/>
                <a:gd name="T23" fmla="*/ 7 h 10"/>
                <a:gd name="T24" fmla="*/ 11 w 11"/>
                <a:gd name="T25" fmla="*/ 5 h 10"/>
                <a:gd name="T26" fmla="*/ 11 w 11"/>
                <a:gd name="T27" fmla="*/ 3 h 10"/>
                <a:gd name="T28" fmla="*/ 9 w 11"/>
                <a:gd name="T29" fmla="*/ 1 h 10"/>
                <a:gd name="T30" fmla="*/ 7 w 11"/>
                <a:gd name="T31" fmla="*/ 0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0"/>
                  </a:lnTo>
                  <a:lnTo>
                    <a:pt x="0" y="1"/>
                  </a:lnTo>
                  <a:lnTo>
                    <a:pt x="0" y="3"/>
                  </a:lnTo>
                  <a:lnTo>
                    <a:pt x="0" y="5"/>
                  </a:lnTo>
                  <a:lnTo>
                    <a:pt x="0" y="7"/>
                  </a:lnTo>
                  <a:lnTo>
                    <a:pt x="2" y="8"/>
                  </a:lnTo>
                  <a:lnTo>
                    <a:pt x="4" y="10"/>
                  </a:lnTo>
                  <a:lnTo>
                    <a:pt x="6" y="10"/>
                  </a:lnTo>
                  <a:lnTo>
                    <a:pt x="6" y="10"/>
                  </a:lnTo>
                  <a:lnTo>
                    <a:pt x="7" y="8"/>
                  </a:lnTo>
                  <a:lnTo>
                    <a:pt x="9" y="7"/>
                  </a:lnTo>
                  <a:lnTo>
                    <a:pt x="11" y="5"/>
                  </a:lnTo>
                  <a:lnTo>
                    <a:pt x="11" y="3"/>
                  </a:lnTo>
                  <a:lnTo>
                    <a:pt x="9" y="1"/>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 name="Freeform 193"/>
            <p:cNvSpPr>
              <a:spLocks/>
            </p:cNvSpPr>
            <p:nvPr/>
          </p:nvSpPr>
          <p:spPr bwMode="auto">
            <a:xfrm>
              <a:off x="4500" y="3887"/>
              <a:ext cx="10" cy="10"/>
            </a:xfrm>
            <a:custGeom>
              <a:avLst/>
              <a:gdLst>
                <a:gd name="T0" fmla="*/ 4 w 10"/>
                <a:gd name="T1" fmla="*/ 0 h 10"/>
                <a:gd name="T2" fmla="*/ 2 w 10"/>
                <a:gd name="T3" fmla="*/ 0 h 10"/>
                <a:gd name="T4" fmla="*/ 0 w 10"/>
                <a:gd name="T5" fmla="*/ 2 h 10"/>
                <a:gd name="T6" fmla="*/ 0 w 10"/>
                <a:gd name="T7" fmla="*/ 3 h 10"/>
                <a:gd name="T8" fmla="*/ 0 w 10"/>
                <a:gd name="T9" fmla="*/ 5 h 10"/>
                <a:gd name="T10" fmla="*/ 0 w 10"/>
                <a:gd name="T11" fmla="*/ 7 h 10"/>
                <a:gd name="T12" fmla="*/ 2 w 10"/>
                <a:gd name="T13" fmla="*/ 9 h 10"/>
                <a:gd name="T14" fmla="*/ 4 w 10"/>
                <a:gd name="T15" fmla="*/ 10 h 10"/>
                <a:gd name="T16" fmla="*/ 5 w 10"/>
                <a:gd name="T17" fmla="*/ 10 h 10"/>
                <a:gd name="T18" fmla="*/ 5 w 10"/>
                <a:gd name="T19" fmla="*/ 10 h 10"/>
                <a:gd name="T20" fmla="*/ 7 w 10"/>
                <a:gd name="T21" fmla="*/ 9 h 10"/>
                <a:gd name="T22" fmla="*/ 9 w 10"/>
                <a:gd name="T23" fmla="*/ 7 h 10"/>
                <a:gd name="T24" fmla="*/ 10 w 10"/>
                <a:gd name="T25" fmla="*/ 5 h 10"/>
                <a:gd name="T26" fmla="*/ 10 w 10"/>
                <a:gd name="T27" fmla="*/ 3 h 10"/>
                <a:gd name="T28" fmla="*/ 9 w 10"/>
                <a:gd name="T29" fmla="*/ 2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2"/>
                  </a:lnTo>
                  <a:lnTo>
                    <a:pt x="0" y="3"/>
                  </a:lnTo>
                  <a:lnTo>
                    <a:pt x="0" y="5"/>
                  </a:lnTo>
                  <a:lnTo>
                    <a:pt x="0" y="7"/>
                  </a:lnTo>
                  <a:lnTo>
                    <a:pt x="2" y="9"/>
                  </a:lnTo>
                  <a:lnTo>
                    <a:pt x="4" y="10"/>
                  </a:lnTo>
                  <a:lnTo>
                    <a:pt x="5" y="10"/>
                  </a:lnTo>
                  <a:lnTo>
                    <a:pt x="5" y="10"/>
                  </a:lnTo>
                  <a:lnTo>
                    <a:pt x="7" y="9"/>
                  </a:lnTo>
                  <a:lnTo>
                    <a:pt x="9" y="7"/>
                  </a:lnTo>
                  <a:lnTo>
                    <a:pt x="10" y="5"/>
                  </a:lnTo>
                  <a:lnTo>
                    <a:pt x="10" y="3"/>
                  </a:lnTo>
                  <a:lnTo>
                    <a:pt x="9" y="2"/>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 name="Freeform 194"/>
            <p:cNvSpPr>
              <a:spLocks/>
            </p:cNvSpPr>
            <p:nvPr/>
          </p:nvSpPr>
          <p:spPr bwMode="auto">
            <a:xfrm>
              <a:off x="4521" y="3885"/>
              <a:ext cx="10" cy="11"/>
            </a:xfrm>
            <a:custGeom>
              <a:avLst/>
              <a:gdLst>
                <a:gd name="T0" fmla="*/ 3 w 10"/>
                <a:gd name="T1" fmla="*/ 0 h 11"/>
                <a:gd name="T2" fmla="*/ 1 w 10"/>
                <a:gd name="T3" fmla="*/ 0 h 11"/>
                <a:gd name="T4" fmla="*/ 0 w 10"/>
                <a:gd name="T5" fmla="*/ 2 h 11"/>
                <a:gd name="T6" fmla="*/ 0 w 10"/>
                <a:gd name="T7" fmla="*/ 4 h 11"/>
                <a:gd name="T8" fmla="*/ 0 w 10"/>
                <a:gd name="T9" fmla="*/ 5 h 11"/>
                <a:gd name="T10" fmla="*/ 0 w 10"/>
                <a:gd name="T11" fmla="*/ 7 h 11"/>
                <a:gd name="T12" fmla="*/ 1 w 10"/>
                <a:gd name="T13" fmla="*/ 9 h 11"/>
                <a:gd name="T14" fmla="*/ 3 w 10"/>
                <a:gd name="T15" fmla="*/ 11 h 11"/>
                <a:gd name="T16" fmla="*/ 5 w 10"/>
                <a:gd name="T17" fmla="*/ 11 h 11"/>
                <a:gd name="T18" fmla="*/ 5 w 10"/>
                <a:gd name="T19" fmla="*/ 11 h 11"/>
                <a:gd name="T20" fmla="*/ 7 w 10"/>
                <a:gd name="T21" fmla="*/ 9 h 11"/>
                <a:gd name="T22" fmla="*/ 8 w 10"/>
                <a:gd name="T23" fmla="*/ 7 h 11"/>
                <a:gd name="T24" fmla="*/ 10 w 10"/>
                <a:gd name="T25" fmla="*/ 5 h 11"/>
                <a:gd name="T26" fmla="*/ 10 w 10"/>
                <a:gd name="T27" fmla="*/ 4 h 11"/>
                <a:gd name="T28" fmla="*/ 8 w 10"/>
                <a:gd name="T29" fmla="*/ 2 h 11"/>
                <a:gd name="T30" fmla="*/ 7 w 10"/>
                <a:gd name="T31" fmla="*/ 0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0"/>
                  </a:lnTo>
                  <a:lnTo>
                    <a:pt x="0" y="2"/>
                  </a:lnTo>
                  <a:lnTo>
                    <a:pt x="0" y="4"/>
                  </a:lnTo>
                  <a:lnTo>
                    <a:pt x="0" y="5"/>
                  </a:lnTo>
                  <a:lnTo>
                    <a:pt x="0" y="7"/>
                  </a:lnTo>
                  <a:lnTo>
                    <a:pt x="1" y="9"/>
                  </a:lnTo>
                  <a:lnTo>
                    <a:pt x="3" y="11"/>
                  </a:lnTo>
                  <a:lnTo>
                    <a:pt x="5" y="11"/>
                  </a:lnTo>
                  <a:lnTo>
                    <a:pt x="5" y="11"/>
                  </a:lnTo>
                  <a:lnTo>
                    <a:pt x="7" y="9"/>
                  </a:lnTo>
                  <a:lnTo>
                    <a:pt x="8" y="7"/>
                  </a:lnTo>
                  <a:lnTo>
                    <a:pt x="10" y="5"/>
                  </a:lnTo>
                  <a:lnTo>
                    <a:pt x="10" y="4"/>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 name="Freeform 195"/>
            <p:cNvSpPr>
              <a:spLocks/>
            </p:cNvSpPr>
            <p:nvPr/>
          </p:nvSpPr>
          <p:spPr bwMode="auto">
            <a:xfrm>
              <a:off x="4541" y="3883"/>
              <a:ext cx="11" cy="11"/>
            </a:xfrm>
            <a:custGeom>
              <a:avLst/>
              <a:gdLst>
                <a:gd name="T0" fmla="*/ 4 w 11"/>
                <a:gd name="T1" fmla="*/ 0 h 11"/>
                <a:gd name="T2" fmla="*/ 2 w 11"/>
                <a:gd name="T3" fmla="*/ 0 h 11"/>
                <a:gd name="T4" fmla="*/ 0 w 11"/>
                <a:gd name="T5" fmla="*/ 2 h 11"/>
                <a:gd name="T6" fmla="*/ 0 w 11"/>
                <a:gd name="T7" fmla="*/ 4 h 11"/>
                <a:gd name="T8" fmla="*/ 0 w 11"/>
                <a:gd name="T9" fmla="*/ 6 h 11"/>
                <a:gd name="T10" fmla="*/ 0 w 11"/>
                <a:gd name="T11" fmla="*/ 7 h 11"/>
                <a:gd name="T12" fmla="*/ 2 w 11"/>
                <a:gd name="T13" fmla="*/ 9 h 11"/>
                <a:gd name="T14" fmla="*/ 4 w 11"/>
                <a:gd name="T15" fmla="*/ 11 h 11"/>
                <a:gd name="T16" fmla="*/ 6 w 11"/>
                <a:gd name="T17" fmla="*/ 11 h 11"/>
                <a:gd name="T18" fmla="*/ 6 w 11"/>
                <a:gd name="T19" fmla="*/ 11 h 11"/>
                <a:gd name="T20" fmla="*/ 7 w 11"/>
                <a:gd name="T21" fmla="*/ 9 h 11"/>
                <a:gd name="T22" fmla="*/ 9 w 11"/>
                <a:gd name="T23" fmla="*/ 7 h 11"/>
                <a:gd name="T24" fmla="*/ 11 w 11"/>
                <a:gd name="T25" fmla="*/ 6 h 11"/>
                <a:gd name="T26" fmla="*/ 11 w 11"/>
                <a:gd name="T27" fmla="*/ 4 h 11"/>
                <a:gd name="T28" fmla="*/ 9 w 11"/>
                <a:gd name="T29" fmla="*/ 2 h 11"/>
                <a:gd name="T30" fmla="*/ 7 w 11"/>
                <a:gd name="T31" fmla="*/ 0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6"/>
                  </a:lnTo>
                  <a:lnTo>
                    <a:pt x="0" y="7"/>
                  </a:lnTo>
                  <a:lnTo>
                    <a:pt x="2" y="9"/>
                  </a:lnTo>
                  <a:lnTo>
                    <a:pt x="4" y="11"/>
                  </a:lnTo>
                  <a:lnTo>
                    <a:pt x="6" y="11"/>
                  </a:lnTo>
                  <a:lnTo>
                    <a:pt x="6" y="11"/>
                  </a:lnTo>
                  <a:lnTo>
                    <a:pt x="7" y="9"/>
                  </a:lnTo>
                  <a:lnTo>
                    <a:pt x="9" y="7"/>
                  </a:lnTo>
                  <a:lnTo>
                    <a:pt x="11" y="6"/>
                  </a:lnTo>
                  <a:lnTo>
                    <a:pt x="11" y="4"/>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 name="Freeform 196"/>
            <p:cNvSpPr>
              <a:spLocks/>
            </p:cNvSpPr>
            <p:nvPr/>
          </p:nvSpPr>
          <p:spPr bwMode="auto">
            <a:xfrm>
              <a:off x="4562" y="3880"/>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9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9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9"/>
                  </a:lnTo>
                  <a:lnTo>
                    <a:pt x="2" y="10"/>
                  </a:lnTo>
                  <a:lnTo>
                    <a:pt x="4" y="10"/>
                  </a:lnTo>
                  <a:lnTo>
                    <a:pt x="5" y="10"/>
                  </a:lnTo>
                  <a:lnTo>
                    <a:pt x="5" y="10"/>
                  </a:lnTo>
                  <a:lnTo>
                    <a:pt x="7" y="10"/>
                  </a:lnTo>
                  <a:lnTo>
                    <a:pt x="9" y="9"/>
                  </a:lnTo>
                  <a:lnTo>
                    <a:pt x="10" y="7"/>
                  </a:lnTo>
                  <a:lnTo>
                    <a:pt x="10" y="5"/>
                  </a:lnTo>
                  <a:lnTo>
                    <a:pt x="9" y="3"/>
                  </a:lnTo>
                  <a:lnTo>
                    <a:pt x="7" y="2"/>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 name="Freeform 197"/>
            <p:cNvSpPr>
              <a:spLocks/>
            </p:cNvSpPr>
            <p:nvPr/>
          </p:nvSpPr>
          <p:spPr bwMode="auto">
            <a:xfrm>
              <a:off x="4581" y="3878"/>
              <a:ext cx="12" cy="11"/>
            </a:xfrm>
            <a:custGeom>
              <a:avLst/>
              <a:gdLst>
                <a:gd name="T0" fmla="*/ 5 w 12"/>
                <a:gd name="T1" fmla="*/ 0 h 11"/>
                <a:gd name="T2" fmla="*/ 4 w 12"/>
                <a:gd name="T3" fmla="*/ 2 h 11"/>
                <a:gd name="T4" fmla="*/ 2 w 12"/>
                <a:gd name="T5" fmla="*/ 4 h 11"/>
                <a:gd name="T6" fmla="*/ 0 w 12"/>
                <a:gd name="T7" fmla="*/ 5 h 11"/>
                <a:gd name="T8" fmla="*/ 0 w 12"/>
                <a:gd name="T9" fmla="*/ 7 h 11"/>
                <a:gd name="T10" fmla="*/ 2 w 12"/>
                <a:gd name="T11" fmla="*/ 9 h 11"/>
                <a:gd name="T12" fmla="*/ 4 w 12"/>
                <a:gd name="T13" fmla="*/ 11 h 11"/>
                <a:gd name="T14" fmla="*/ 5 w 12"/>
                <a:gd name="T15" fmla="*/ 11 h 11"/>
                <a:gd name="T16" fmla="*/ 7 w 12"/>
                <a:gd name="T17" fmla="*/ 11 h 11"/>
                <a:gd name="T18" fmla="*/ 7 w 12"/>
                <a:gd name="T19" fmla="*/ 11 h 11"/>
                <a:gd name="T20" fmla="*/ 9 w 12"/>
                <a:gd name="T21" fmla="*/ 11 h 11"/>
                <a:gd name="T22" fmla="*/ 10 w 12"/>
                <a:gd name="T23" fmla="*/ 9 h 11"/>
                <a:gd name="T24" fmla="*/ 12 w 12"/>
                <a:gd name="T25" fmla="*/ 7 h 11"/>
                <a:gd name="T26" fmla="*/ 12 w 12"/>
                <a:gd name="T27" fmla="*/ 5 h 11"/>
                <a:gd name="T28" fmla="*/ 10 w 12"/>
                <a:gd name="T29" fmla="*/ 4 h 11"/>
                <a:gd name="T30" fmla="*/ 9 w 12"/>
                <a:gd name="T31" fmla="*/ 2 h 11"/>
                <a:gd name="T32" fmla="*/ 7 w 12"/>
                <a:gd name="T33" fmla="*/ 0 h 11"/>
                <a:gd name="T34" fmla="*/ 5 w 12"/>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1">
                  <a:moveTo>
                    <a:pt x="5" y="0"/>
                  </a:moveTo>
                  <a:lnTo>
                    <a:pt x="4" y="2"/>
                  </a:lnTo>
                  <a:lnTo>
                    <a:pt x="2" y="4"/>
                  </a:lnTo>
                  <a:lnTo>
                    <a:pt x="0" y="5"/>
                  </a:lnTo>
                  <a:lnTo>
                    <a:pt x="0" y="7"/>
                  </a:lnTo>
                  <a:lnTo>
                    <a:pt x="2" y="9"/>
                  </a:lnTo>
                  <a:lnTo>
                    <a:pt x="4" y="11"/>
                  </a:lnTo>
                  <a:lnTo>
                    <a:pt x="5" y="11"/>
                  </a:lnTo>
                  <a:lnTo>
                    <a:pt x="7" y="11"/>
                  </a:lnTo>
                  <a:lnTo>
                    <a:pt x="7" y="11"/>
                  </a:lnTo>
                  <a:lnTo>
                    <a:pt x="9" y="11"/>
                  </a:lnTo>
                  <a:lnTo>
                    <a:pt x="10" y="9"/>
                  </a:lnTo>
                  <a:lnTo>
                    <a:pt x="12" y="7"/>
                  </a:lnTo>
                  <a:lnTo>
                    <a:pt x="12" y="5"/>
                  </a:lnTo>
                  <a:lnTo>
                    <a:pt x="10" y="4"/>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Freeform 198"/>
            <p:cNvSpPr>
              <a:spLocks/>
            </p:cNvSpPr>
            <p:nvPr/>
          </p:nvSpPr>
          <p:spPr bwMode="auto">
            <a:xfrm>
              <a:off x="4602" y="3877"/>
              <a:ext cx="10" cy="10"/>
            </a:xfrm>
            <a:custGeom>
              <a:avLst/>
              <a:gdLst>
                <a:gd name="T0" fmla="*/ 5 w 10"/>
                <a:gd name="T1" fmla="*/ 0 h 10"/>
                <a:gd name="T2" fmla="*/ 3 w 10"/>
                <a:gd name="T3" fmla="*/ 1 h 10"/>
                <a:gd name="T4" fmla="*/ 1 w 10"/>
                <a:gd name="T5" fmla="*/ 3 h 10"/>
                <a:gd name="T6" fmla="*/ 0 w 10"/>
                <a:gd name="T7" fmla="*/ 5 h 10"/>
                <a:gd name="T8" fmla="*/ 0 w 10"/>
                <a:gd name="T9" fmla="*/ 6 h 10"/>
                <a:gd name="T10" fmla="*/ 1 w 10"/>
                <a:gd name="T11" fmla="*/ 8 h 10"/>
                <a:gd name="T12" fmla="*/ 3 w 10"/>
                <a:gd name="T13" fmla="*/ 10 h 10"/>
                <a:gd name="T14" fmla="*/ 5 w 10"/>
                <a:gd name="T15" fmla="*/ 10 h 10"/>
                <a:gd name="T16" fmla="*/ 7 w 10"/>
                <a:gd name="T17" fmla="*/ 10 h 10"/>
                <a:gd name="T18" fmla="*/ 7 w 10"/>
                <a:gd name="T19" fmla="*/ 10 h 10"/>
                <a:gd name="T20" fmla="*/ 8 w 10"/>
                <a:gd name="T21" fmla="*/ 10 h 10"/>
                <a:gd name="T22" fmla="*/ 10 w 10"/>
                <a:gd name="T23" fmla="*/ 8 h 10"/>
                <a:gd name="T24" fmla="*/ 10 w 10"/>
                <a:gd name="T25" fmla="*/ 6 h 10"/>
                <a:gd name="T26" fmla="*/ 10 w 10"/>
                <a:gd name="T27" fmla="*/ 5 h 10"/>
                <a:gd name="T28" fmla="*/ 10 w 10"/>
                <a:gd name="T29" fmla="*/ 3 h 10"/>
                <a:gd name="T30" fmla="*/ 8 w 10"/>
                <a:gd name="T31" fmla="*/ 1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1"/>
                  </a:lnTo>
                  <a:lnTo>
                    <a:pt x="1" y="3"/>
                  </a:lnTo>
                  <a:lnTo>
                    <a:pt x="0" y="5"/>
                  </a:lnTo>
                  <a:lnTo>
                    <a:pt x="0" y="6"/>
                  </a:lnTo>
                  <a:lnTo>
                    <a:pt x="1" y="8"/>
                  </a:lnTo>
                  <a:lnTo>
                    <a:pt x="3" y="10"/>
                  </a:lnTo>
                  <a:lnTo>
                    <a:pt x="5" y="10"/>
                  </a:lnTo>
                  <a:lnTo>
                    <a:pt x="7" y="10"/>
                  </a:lnTo>
                  <a:lnTo>
                    <a:pt x="7" y="10"/>
                  </a:lnTo>
                  <a:lnTo>
                    <a:pt x="8" y="10"/>
                  </a:lnTo>
                  <a:lnTo>
                    <a:pt x="10" y="8"/>
                  </a:lnTo>
                  <a:lnTo>
                    <a:pt x="10" y="6"/>
                  </a:lnTo>
                  <a:lnTo>
                    <a:pt x="10" y="5"/>
                  </a:lnTo>
                  <a:lnTo>
                    <a:pt x="10" y="3"/>
                  </a:lnTo>
                  <a:lnTo>
                    <a:pt x="8" y="1"/>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 name="Freeform 199"/>
            <p:cNvSpPr>
              <a:spLocks/>
            </p:cNvSpPr>
            <p:nvPr/>
          </p:nvSpPr>
          <p:spPr bwMode="auto">
            <a:xfrm>
              <a:off x="4622" y="3875"/>
              <a:ext cx="11" cy="10"/>
            </a:xfrm>
            <a:custGeom>
              <a:avLst/>
              <a:gdLst>
                <a:gd name="T0" fmla="*/ 6 w 11"/>
                <a:gd name="T1" fmla="*/ 0 h 10"/>
                <a:gd name="T2" fmla="*/ 4 w 11"/>
                <a:gd name="T3" fmla="*/ 0 h 10"/>
                <a:gd name="T4" fmla="*/ 2 w 11"/>
                <a:gd name="T5" fmla="*/ 2 h 10"/>
                <a:gd name="T6" fmla="*/ 0 w 11"/>
                <a:gd name="T7" fmla="*/ 3 h 10"/>
                <a:gd name="T8" fmla="*/ 0 w 11"/>
                <a:gd name="T9" fmla="*/ 5 h 10"/>
                <a:gd name="T10" fmla="*/ 2 w 11"/>
                <a:gd name="T11" fmla="*/ 7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7 h 10"/>
                <a:gd name="T24" fmla="*/ 11 w 11"/>
                <a:gd name="T25" fmla="*/ 5 h 10"/>
                <a:gd name="T26" fmla="*/ 11 w 11"/>
                <a:gd name="T27" fmla="*/ 3 h 10"/>
                <a:gd name="T28" fmla="*/ 11 w 11"/>
                <a:gd name="T29" fmla="*/ 2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2"/>
                  </a:lnTo>
                  <a:lnTo>
                    <a:pt x="0" y="3"/>
                  </a:lnTo>
                  <a:lnTo>
                    <a:pt x="0" y="5"/>
                  </a:lnTo>
                  <a:lnTo>
                    <a:pt x="2" y="7"/>
                  </a:lnTo>
                  <a:lnTo>
                    <a:pt x="4" y="8"/>
                  </a:lnTo>
                  <a:lnTo>
                    <a:pt x="6" y="10"/>
                  </a:lnTo>
                  <a:lnTo>
                    <a:pt x="7" y="10"/>
                  </a:lnTo>
                  <a:lnTo>
                    <a:pt x="7" y="10"/>
                  </a:lnTo>
                  <a:lnTo>
                    <a:pt x="9" y="8"/>
                  </a:lnTo>
                  <a:lnTo>
                    <a:pt x="11" y="7"/>
                  </a:lnTo>
                  <a:lnTo>
                    <a:pt x="11" y="5"/>
                  </a:lnTo>
                  <a:lnTo>
                    <a:pt x="11" y="3"/>
                  </a:lnTo>
                  <a:lnTo>
                    <a:pt x="11" y="2"/>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 name="Freeform 200"/>
            <p:cNvSpPr>
              <a:spLocks/>
            </p:cNvSpPr>
            <p:nvPr/>
          </p:nvSpPr>
          <p:spPr bwMode="auto">
            <a:xfrm>
              <a:off x="4643" y="3873"/>
              <a:ext cx="10" cy="10"/>
            </a:xfrm>
            <a:custGeom>
              <a:avLst/>
              <a:gdLst>
                <a:gd name="T0" fmla="*/ 5 w 10"/>
                <a:gd name="T1" fmla="*/ 0 h 10"/>
                <a:gd name="T2" fmla="*/ 4 w 10"/>
                <a:gd name="T3" fmla="*/ 0 h 10"/>
                <a:gd name="T4" fmla="*/ 2 w 10"/>
                <a:gd name="T5" fmla="*/ 2 h 10"/>
                <a:gd name="T6" fmla="*/ 0 w 10"/>
                <a:gd name="T7" fmla="*/ 4 h 10"/>
                <a:gd name="T8" fmla="*/ 0 w 10"/>
                <a:gd name="T9" fmla="*/ 5 h 10"/>
                <a:gd name="T10" fmla="*/ 2 w 10"/>
                <a:gd name="T11" fmla="*/ 7 h 10"/>
                <a:gd name="T12" fmla="*/ 4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4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4"/>
                  </a:lnTo>
                  <a:lnTo>
                    <a:pt x="0" y="5"/>
                  </a:lnTo>
                  <a:lnTo>
                    <a:pt x="2" y="7"/>
                  </a:lnTo>
                  <a:lnTo>
                    <a:pt x="4" y="9"/>
                  </a:lnTo>
                  <a:lnTo>
                    <a:pt x="5" y="10"/>
                  </a:lnTo>
                  <a:lnTo>
                    <a:pt x="7" y="10"/>
                  </a:lnTo>
                  <a:lnTo>
                    <a:pt x="7" y="10"/>
                  </a:lnTo>
                  <a:lnTo>
                    <a:pt x="9" y="9"/>
                  </a:lnTo>
                  <a:lnTo>
                    <a:pt x="10" y="7"/>
                  </a:lnTo>
                  <a:lnTo>
                    <a:pt x="10" y="5"/>
                  </a:lnTo>
                  <a:lnTo>
                    <a:pt x="10" y="4"/>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 name="Freeform 201"/>
            <p:cNvSpPr>
              <a:spLocks/>
            </p:cNvSpPr>
            <p:nvPr/>
          </p:nvSpPr>
          <p:spPr bwMode="auto">
            <a:xfrm>
              <a:off x="4664" y="3871"/>
              <a:ext cx="10" cy="11"/>
            </a:xfrm>
            <a:custGeom>
              <a:avLst/>
              <a:gdLst>
                <a:gd name="T0" fmla="*/ 5 w 10"/>
                <a:gd name="T1" fmla="*/ 0 h 11"/>
                <a:gd name="T2" fmla="*/ 3 w 10"/>
                <a:gd name="T3" fmla="*/ 0 h 11"/>
                <a:gd name="T4" fmla="*/ 1 w 10"/>
                <a:gd name="T5" fmla="*/ 2 h 11"/>
                <a:gd name="T6" fmla="*/ 0 w 10"/>
                <a:gd name="T7" fmla="*/ 4 h 11"/>
                <a:gd name="T8" fmla="*/ 0 w 10"/>
                <a:gd name="T9" fmla="*/ 6 h 11"/>
                <a:gd name="T10" fmla="*/ 1 w 10"/>
                <a:gd name="T11" fmla="*/ 7 h 11"/>
                <a:gd name="T12" fmla="*/ 3 w 10"/>
                <a:gd name="T13" fmla="*/ 9 h 11"/>
                <a:gd name="T14" fmla="*/ 5 w 10"/>
                <a:gd name="T15" fmla="*/ 11 h 11"/>
                <a:gd name="T16" fmla="*/ 7 w 10"/>
                <a:gd name="T17" fmla="*/ 11 h 11"/>
                <a:gd name="T18" fmla="*/ 7 w 10"/>
                <a:gd name="T19" fmla="*/ 11 h 11"/>
                <a:gd name="T20" fmla="*/ 8 w 10"/>
                <a:gd name="T21" fmla="*/ 9 h 11"/>
                <a:gd name="T22" fmla="*/ 10 w 10"/>
                <a:gd name="T23" fmla="*/ 7 h 11"/>
                <a:gd name="T24" fmla="*/ 10 w 10"/>
                <a:gd name="T25" fmla="*/ 6 h 11"/>
                <a:gd name="T26" fmla="*/ 10 w 10"/>
                <a:gd name="T27" fmla="*/ 4 h 11"/>
                <a:gd name="T28" fmla="*/ 10 w 10"/>
                <a:gd name="T29" fmla="*/ 2 h 11"/>
                <a:gd name="T30" fmla="*/ 8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1" y="2"/>
                  </a:lnTo>
                  <a:lnTo>
                    <a:pt x="0" y="4"/>
                  </a:lnTo>
                  <a:lnTo>
                    <a:pt x="0" y="6"/>
                  </a:lnTo>
                  <a:lnTo>
                    <a:pt x="1" y="7"/>
                  </a:lnTo>
                  <a:lnTo>
                    <a:pt x="3" y="9"/>
                  </a:lnTo>
                  <a:lnTo>
                    <a:pt x="5" y="11"/>
                  </a:lnTo>
                  <a:lnTo>
                    <a:pt x="7" y="11"/>
                  </a:lnTo>
                  <a:lnTo>
                    <a:pt x="7" y="11"/>
                  </a:lnTo>
                  <a:lnTo>
                    <a:pt x="8" y="9"/>
                  </a:lnTo>
                  <a:lnTo>
                    <a:pt x="10" y="7"/>
                  </a:lnTo>
                  <a:lnTo>
                    <a:pt x="10" y="6"/>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 name="Freeform 202"/>
            <p:cNvSpPr>
              <a:spLocks/>
            </p:cNvSpPr>
            <p:nvPr/>
          </p:nvSpPr>
          <p:spPr bwMode="auto">
            <a:xfrm>
              <a:off x="4684" y="3870"/>
              <a:ext cx="11" cy="10"/>
            </a:xfrm>
            <a:custGeom>
              <a:avLst/>
              <a:gdLst>
                <a:gd name="T0" fmla="*/ 6 w 11"/>
                <a:gd name="T1" fmla="*/ 0 h 10"/>
                <a:gd name="T2" fmla="*/ 4 w 11"/>
                <a:gd name="T3" fmla="*/ 0 h 10"/>
                <a:gd name="T4" fmla="*/ 2 w 11"/>
                <a:gd name="T5" fmla="*/ 1 h 10"/>
                <a:gd name="T6" fmla="*/ 0 w 11"/>
                <a:gd name="T7" fmla="*/ 3 h 10"/>
                <a:gd name="T8" fmla="*/ 0 w 11"/>
                <a:gd name="T9" fmla="*/ 5 h 10"/>
                <a:gd name="T10" fmla="*/ 2 w 11"/>
                <a:gd name="T11" fmla="*/ 7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7 h 10"/>
                <a:gd name="T24" fmla="*/ 11 w 11"/>
                <a:gd name="T25" fmla="*/ 5 h 10"/>
                <a:gd name="T26" fmla="*/ 11 w 11"/>
                <a:gd name="T27" fmla="*/ 3 h 10"/>
                <a:gd name="T28" fmla="*/ 11 w 11"/>
                <a:gd name="T29" fmla="*/ 1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1"/>
                  </a:lnTo>
                  <a:lnTo>
                    <a:pt x="0" y="3"/>
                  </a:lnTo>
                  <a:lnTo>
                    <a:pt x="0" y="5"/>
                  </a:lnTo>
                  <a:lnTo>
                    <a:pt x="2" y="7"/>
                  </a:lnTo>
                  <a:lnTo>
                    <a:pt x="4" y="8"/>
                  </a:lnTo>
                  <a:lnTo>
                    <a:pt x="6" y="10"/>
                  </a:lnTo>
                  <a:lnTo>
                    <a:pt x="7" y="10"/>
                  </a:lnTo>
                  <a:lnTo>
                    <a:pt x="7" y="10"/>
                  </a:lnTo>
                  <a:lnTo>
                    <a:pt x="9" y="8"/>
                  </a:lnTo>
                  <a:lnTo>
                    <a:pt x="11" y="7"/>
                  </a:lnTo>
                  <a:lnTo>
                    <a:pt x="11" y="5"/>
                  </a:lnTo>
                  <a:lnTo>
                    <a:pt x="11" y="3"/>
                  </a:lnTo>
                  <a:lnTo>
                    <a:pt x="11" y="1"/>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 name="Freeform 203"/>
            <p:cNvSpPr>
              <a:spLocks/>
            </p:cNvSpPr>
            <p:nvPr/>
          </p:nvSpPr>
          <p:spPr bwMode="auto">
            <a:xfrm>
              <a:off x="4705" y="3866"/>
              <a:ext cx="10" cy="11"/>
            </a:xfrm>
            <a:custGeom>
              <a:avLst/>
              <a:gdLst>
                <a:gd name="T0" fmla="*/ 5 w 10"/>
                <a:gd name="T1" fmla="*/ 0 h 11"/>
                <a:gd name="T2" fmla="*/ 4 w 10"/>
                <a:gd name="T3" fmla="*/ 2 h 11"/>
                <a:gd name="T4" fmla="*/ 2 w 10"/>
                <a:gd name="T5" fmla="*/ 4 h 11"/>
                <a:gd name="T6" fmla="*/ 0 w 10"/>
                <a:gd name="T7" fmla="*/ 5 h 11"/>
                <a:gd name="T8" fmla="*/ 0 w 10"/>
                <a:gd name="T9" fmla="*/ 7 h 11"/>
                <a:gd name="T10" fmla="*/ 2 w 10"/>
                <a:gd name="T11" fmla="*/ 9 h 11"/>
                <a:gd name="T12" fmla="*/ 4 w 10"/>
                <a:gd name="T13" fmla="*/ 11 h 11"/>
                <a:gd name="T14" fmla="*/ 5 w 10"/>
                <a:gd name="T15" fmla="*/ 11 h 11"/>
                <a:gd name="T16" fmla="*/ 7 w 10"/>
                <a:gd name="T17" fmla="*/ 11 h 11"/>
                <a:gd name="T18" fmla="*/ 7 w 10"/>
                <a:gd name="T19" fmla="*/ 11 h 11"/>
                <a:gd name="T20" fmla="*/ 9 w 10"/>
                <a:gd name="T21" fmla="*/ 11 h 11"/>
                <a:gd name="T22" fmla="*/ 10 w 10"/>
                <a:gd name="T23" fmla="*/ 9 h 11"/>
                <a:gd name="T24" fmla="*/ 10 w 10"/>
                <a:gd name="T25" fmla="*/ 7 h 11"/>
                <a:gd name="T26" fmla="*/ 10 w 10"/>
                <a:gd name="T27" fmla="*/ 5 h 11"/>
                <a:gd name="T28" fmla="*/ 10 w 10"/>
                <a:gd name="T29" fmla="*/ 4 h 11"/>
                <a:gd name="T30" fmla="*/ 9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4" y="2"/>
                  </a:lnTo>
                  <a:lnTo>
                    <a:pt x="2" y="4"/>
                  </a:lnTo>
                  <a:lnTo>
                    <a:pt x="0" y="5"/>
                  </a:lnTo>
                  <a:lnTo>
                    <a:pt x="0" y="7"/>
                  </a:lnTo>
                  <a:lnTo>
                    <a:pt x="2" y="9"/>
                  </a:lnTo>
                  <a:lnTo>
                    <a:pt x="4" y="11"/>
                  </a:lnTo>
                  <a:lnTo>
                    <a:pt x="5" y="11"/>
                  </a:lnTo>
                  <a:lnTo>
                    <a:pt x="7" y="11"/>
                  </a:lnTo>
                  <a:lnTo>
                    <a:pt x="7" y="11"/>
                  </a:lnTo>
                  <a:lnTo>
                    <a:pt x="9" y="11"/>
                  </a:lnTo>
                  <a:lnTo>
                    <a:pt x="10" y="9"/>
                  </a:lnTo>
                  <a:lnTo>
                    <a:pt x="10" y="7"/>
                  </a:lnTo>
                  <a:lnTo>
                    <a:pt x="10" y="5"/>
                  </a:lnTo>
                  <a:lnTo>
                    <a:pt x="10" y="4"/>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 name="Freeform 204"/>
            <p:cNvSpPr>
              <a:spLocks/>
            </p:cNvSpPr>
            <p:nvPr/>
          </p:nvSpPr>
          <p:spPr bwMode="auto">
            <a:xfrm>
              <a:off x="4712" y="3835"/>
              <a:ext cx="76" cy="74"/>
            </a:xfrm>
            <a:custGeom>
              <a:avLst/>
              <a:gdLst>
                <a:gd name="T0" fmla="*/ 7 w 76"/>
                <a:gd name="T1" fmla="*/ 74 h 74"/>
                <a:gd name="T2" fmla="*/ 76 w 76"/>
                <a:gd name="T3" fmla="*/ 29 h 74"/>
                <a:gd name="T4" fmla="*/ 0 w 76"/>
                <a:gd name="T5" fmla="*/ 0 h 74"/>
                <a:gd name="T6" fmla="*/ 7 w 76"/>
                <a:gd name="T7" fmla="*/ 74 h 74"/>
              </a:gdLst>
              <a:ahLst/>
              <a:cxnLst>
                <a:cxn ang="0">
                  <a:pos x="T0" y="T1"/>
                </a:cxn>
                <a:cxn ang="0">
                  <a:pos x="T2" y="T3"/>
                </a:cxn>
                <a:cxn ang="0">
                  <a:pos x="T4" y="T5"/>
                </a:cxn>
                <a:cxn ang="0">
                  <a:pos x="T6" y="T7"/>
                </a:cxn>
              </a:cxnLst>
              <a:rect l="0" t="0" r="r" b="b"/>
              <a:pathLst>
                <a:path w="76" h="74">
                  <a:moveTo>
                    <a:pt x="7" y="74"/>
                  </a:moveTo>
                  <a:lnTo>
                    <a:pt x="76" y="29"/>
                  </a:lnTo>
                  <a:lnTo>
                    <a:pt x="0" y="0"/>
                  </a:lnTo>
                  <a:lnTo>
                    <a:pt x="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 name="Freeform 205"/>
            <p:cNvSpPr>
              <a:spLocks/>
            </p:cNvSpPr>
            <p:nvPr/>
          </p:nvSpPr>
          <p:spPr bwMode="auto">
            <a:xfrm>
              <a:off x="4006" y="4118"/>
              <a:ext cx="10" cy="10"/>
            </a:xfrm>
            <a:custGeom>
              <a:avLst/>
              <a:gdLst>
                <a:gd name="T0" fmla="*/ 5 w 10"/>
                <a:gd name="T1" fmla="*/ 0 h 10"/>
                <a:gd name="T2" fmla="*/ 3 w 10"/>
                <a:gd name="T3" fmla="*/ 2 h 10"/>
                <a:gd name="T4" fmla="*/ 1 w 10"/>
                <a:gd name="T5" fmla="*/ 4 h 10"/>
                <a:gd name="T6" fmla="*/ 0 w 10"/>
                <a:gd name="T7" fmla="*/ 5 h 10"/>
                <a:gd name="T8" fmla="*/ 0 w 10"/>
                <a:gd name="T9" fmla="*/ 5 h 10"/>
                <a:gd name="T10" fmla="*/ 1 w 10"/>
                <a:gd name="T11" fmla="*/ 7 h 10"/>
                <a:gd name="T12" fmla="*/ 3 w 10"/>
                <a:gd name="T13" fmla="*/ 9 h 10"/>
                <a:gd name="T14" fmla="*/ 5 w 10"/>
                <a:gd name="T15" fmla="*/ 10 h 10"/>
                <a:gd name="T16" fmla="*/ 7 w 10"/>
                <a:gd name="T17" fmla="*/ 10 h 10"/>
                <a:gd name="T18" fmla="*/ 7 w 10"/>
                <a:gd name="T19" fmla="*/ 10 h 10"/>
                <a:gd name="T20" fmla="*/ 8 w 10"/>
                <a:gd name="T21" fmla="*/ 9 h 10"/>
                <a:gd name="T22" fmla="*/ 10 w 10"/>
                <a:gd name="T23" fmla="*/ 7 h 10"/>
                <a:gd name="T24" fmla="*/ 10 w 10"/>
                <a:gd name="T25" fmla="*/ 5 h 10"/>
                <a:gd name="T26" fmla="*/ 10 w 10"/>
                <a:gd name="T27" fmla="*/ 4 h 10"/>
                <a:gd name="T28" fmla="*/ 10 w 10"/>
                <a:gd name="T29" fmla="*/ 2 h 10"/>
                <a:gd name="T30" fmla="*/ 8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1" y="4"/>
                  </a:lnTo>
                  <a:lnTo>
                    <a:pt x="0" y="5"/>
                  </a:lnTo>
                  <a:lnTo>
                    <a:pt x="0" y="5"/>
                  </a:lnTo>
                  <a:lnTo>
                    <a:pt x="1" y="7"/>
                  </a:lnTo>
                  <a:lnTo>
                    <a:pt x="3" y="9"/>
                  </a:lnTo>
                  <a:lnTo>
                    <a:pt x="5" y="10"/>
                  </a:lnTo>
                  <a:lnTo>
                    <a:pt x="7" y="10"/>
                  </a:lnTo>
                  <a:lnTo>
                    <a:pt x="7" y="10"/>
                  </a:lnTo>
                  <a:lnTo>
                    <a:pt x="8" y="9"/>
                  </a:lnTo>
                  <a:lnTo>
                    <a:pt x="10" y="7"/>
                  </a:lnTo>
                  <a:lnTo>
                    <a:pt x="10" y="5"/>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Freeform 206"/>
            <p:cNvSpPr>
              <a:spLocks/>
            </p:cNvSpPr>
            <p:nvPr/>
          </p:nvSpPr>
          <p:spPr bwMode="auto">
            <a:xfrm>
              <a:off x="4026" y="4116"/>
              <a:ext cx="11" cy="11"/>
            </a:xfrm>
            <a:custGeom>
              <a:avLst/>
              <a:gdLst>
                <a:gd name="T0" fmla="*/ 4 w 11"/>
                <a:gd name="T1" fmla="*/ 0 h 11"/>
                <a:gd name="T2" fmla="*/ 2 w 11"/>
                <a:gd name="T3" fmla="*/ 0 h 11"/>
                <a:gd name="T4" fmla="*/ 0 w 11"/>
                <a:gd name="T5" fmla="*/ 2 h 11"/>
                <a:gd name="T6" fmla="*/ 0 w 11"/>
                <a:gd name="T7" fmla="*/ 4 h 11"/>
                <a:gd name="T8" fmla="*/ 0 w 11"/>
                <a:gd name="T9" fmla="*/ 6 h 11"/>
                <a:gd name="T10" fmla="*/ 0 w 11"/>
                <a:gd name="T11" fmla="*/ 7 h 11"/>
                <a:gd name="T12" fmla="*/ 2 w 11"/>
                <a:gd name="T13" fmla="*/ 9 h 11"/>
                <a:gd name="T14" fmla="*/ 4 w 11"/>
                <a:gd name="T15" fmla="*/ 11 h 11"/>
                <a:gd name="T16" fmla="*/ 6 w 11"/>
                <a:gd name="T17" fmla="*/ 11 h 11"/>
                <a:gd name="T18" fmla="*/ 6 w 11"/>
                <a:gd name="T19" fmla="*/ 11 h 11"/>
                <a:gd name="T20" fmla="*/ 7 w 11"/>
                <a:gd name="T21" fmla="*/ 9 h 11"/>
                <a:gd name="T22" fmla="*/ 9 w 11"/>
                <a:gd name="T23" fmla="*/ 7 h 11"/>
                <a:gd name="T24" fmla="*/ 11 w 11"/>
                <a:gd name="T25" fmla="*/ 6 h 11"/>
                <a:gd name="T26" fmla="*/ 11 w 11"/>
                <a:gd name="T27" fmla="*/ 4 h 11"/>
                <a:gd name="T28" fmla="*/ 9 w 11"/>
                <a:gd name="T29" fmla="*/ 2 h 11"/>
                <a:gd name="T30" fmla="*/ 7 w 11"/>
                <a:gd name="T31" fmla="*/ 0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6"/>
                  </a:lnTo>
                  <a:lnTo>
                    <a:pt x="0" y="7"/>
                  </a:lnTo>
                  <a:lnTo>
                    <a:pt x="2" y="9"/>
                  </a:lnTo>
                  <a:lnTo>
                    <a:pt x="4" y="11"/>
                  </a:lnTo>
                  <a:lnTo>
                    <a:pt x="6" y="11"/>
                  </a:lnTo>
                  <a:lnTo>
                    <a:pt x="6" y="11"/>
                  </a:lnTo>
                  <a:lnTo>
                    <a:pt x="7" y="9"/>
                  </a:lnTo>
                  <a:lnTo>
                    <a:pt x="9" y="7"/>
                  </a:lnTo>
                  <a:lnTo>
                    <a:pt x="11" y="6"/>
                  </a:lnTo>
                  <a:lnTo>
                    <a:pt x="11" y="4"/>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Freeform 207"/>
            <p:cNvSpPr>
              <a:spLocks/>
            </p:cNvSpPr>
            <p:nvPr/>
          </p:nvSpPr>
          <p:spPr bwMode="auto">
            <a:xfrm>
              <a:off x="4047" y="4115"/>
              <a:ext cx="10" cy="10"/>
            </a:xfrm>
            <a:custGeom>
              <a:avLst/>
              <a:gdLst>
                <a:gd name="T0" fmla="*/ 4 w 10"/>
                <a:gd name="T1" fmla="*/ 0 h 10"/>
                <a:gd name="T2" fmla="*/ 2 w 10"/>
                <a:gd name="T3" fmla="*/ 0 h 10"/>
                <a:gd name="T4" fmla="*/ 0 w 10"/>
                <a:gd name="T5" fmla="*/ 1 h 10"/>
                <a:gd name="T6" fmla="*/ 0 w 10"/>
                <a:gd name="T7" fmla="*/ 3 h 10"/>
                <a:gd name="T8" fmla="*/ 0 w 10"/>
                <a:gd name="T9" fmla="*/ 5 h 10"/>
                <a:gd name="T10" fmla="*/ 0 w 10"/>
                <a:gd name="T11" fmla="*/ 7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7 h 10"/>
                <a:gd name="T24" fmla="*/ 10 w 10"/>
                <a:gd name="T25" fmla="*/ 5 h 10"/>
                <a:gd name="T26" fmla="*/ 10 w 10"/>
                <a:gd name="T27" fmla="*/ 3 h 10"/>
                <a:gd name="T28" fmla="*/ 9 w 10"/>
                <a:gd name="T29" fmla="*/ 1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1"/>
                  </a:lnTo>
                  <a:lnTo>
                    <a:pt x="0" y="3"/>
                  </a:lnTo>
                  <a:lnTo>
                    <a:pt x="0" y="5"/>
                  </a:lnTo>
                  <a:lnTo>
                    <a:pt x="0" y="7"/>
                  </a:lnTo>
                  <a:lnTo>
                    <a:pt x="2" y="8"/>
                  </a:lnTo>
                  <a:lnTo>
                    <a:pt x="4" y="10"/>
                  </a:lnTo>
                  <a:lnTo>
                    <a:pt x="5" y="10"/>
                  </a:lnTo>
                  <a:lnTo>
                    <a:pt x="5" y="10"/>
                  </a:lnTo>
                  <a:lnTo>
                    <a:pt x="7" y="8"/>
                  </a:lnTo>
                  <a:lnTo>
                    <a:pt x="9" y="7"/>
                  </a:lnTo>
                  <a:lnTo>
                    <a:pt x="10" y="5"/>
                  </a:lnTo>
                  <a:lnTo>
                    <a:pt x="10" y="3"/>
                  </a:lnTo>
                  <a:lnTo>
                    <a:pt x="9" y="1"/>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 name="Freeform 208"/>
            <p:cNvSpPr>
              <a:spLocks/>
            </p:cNvSpPr>
            <p:nvPr/>
          </p:nvSpPr>
          <p:spPr bwMode="auto">
            <a:xfrm>
              <a:off x="4068" y="4113"/>
              <a:ext cx="10" cy="10"/>
            </a:xfrm>
            <a:custGeom>
              <a:avLst/>
              <a:gdLst>
                <a:gd name="T0" fmla="*/ 3 w 10"/>
                <a:gd name="T1" fmla="*/ 0 h 10"/>
                <a:gd name="T2" fmla="*/ 1 w 10"/>
                <a:gd name="T3" fmla="*/ 0 h 10"/>
                <a:gd name="T4" fmla="*/ 0 w 10"/>
                <a:gd name="T5" fmla="*/ 2 h 10"/>
                <a:gd name="T6" fmla="*/ 0 w 10"/>
                <a:gd name="T7" fmla="*/ 3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3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3"/>
                  </a:lnTo>
                  <a:lnTo>
                    <a:pt x="0" y="5"/>
                  </a:lnTo>
                  <a:lnTo>
                    <a:pt x="0" y="7"/>
                  </a:lnTo>
                  <a:lnTo>
                    <a:pt x="1" y="9"/>
                  </a:lnTo>
                  <a:lnTo>
                    <a:pt x="3" y="10"/>
                  </a:lnTo>
                  <a:lnTo>
                    <a:pt x="5" y="10"/>
                  </a:lnTo>
                  <a:lnTo>
                    <a:pt x="5" y="10"/>
                  </a:lnTo>
                  <a:lnTo>
                    <a:pt x="7" y="9"/>
                  </a:lnTo>
                  <a:lnTo>
                    <a:pt x="8" y="7"/>
                  </a:lnTo>
                  <a:lnTo>
                    <a:pt x="10" y="5"/>
                  </a:lnTo>
                  <a:lnTo>
                    <a:pt x="10" y="3"/>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 name="Freeform 209"/>
            <p:cNvSpPr>
              <a:spLocks/>
            </p:cNvSpPr>
            <p:nvPr/>
          </p:nvSpPr>
          <p:spPr bwMode="auto">
            <a:xfrm>
              <a:off x="4088" y="4109"/>
              <a:ext cx="11" cy="11"/>
            </a:xfrm>
            <a:custGeom>
              <a:avLst/>
              <a:gdLst>
                <a:gd name="T0" fmla="*/ 4 w 11"/>
                <a:gd name="T1" fmla="*/ 0 h 11"/>
                <a:gd name="T2" fmla="*/ 2 w 11"/>
                <a:gd name="T3" fmla="*/ 2 h 11"/>
                <a:gd name="T4" fmla="*/ 0 w 11"/>
                <a:gd name="T5" fmla="*/ 4 h 11"/>
                <a:gd name="T6" fmla="*/ 0 w 11"/>
                <a:gd name="T7" fmla="*/ 6 h 11"/>
                <a:gd name="T8" fmla="*/ 0 w 11"/>
                <a:gd name="T9" fmla="*/ 7 h 11"/>
                <a:gd name="T10" fmla="*/ 0 w 11"/>
                <a:gd name="T11" fmla="*/ 9 h 11"/>
                <a:gd name="T12" fmla="*/ 2 w 11"/>
                <a:gd name="T13" fmla="*/ 11 h 11"/>
                <a:gd name="T14" fmla="*/ 4 w 11"/>
                <a:gd name="T15" fmla="*/ 11 h 11"/>
                <a:gd name="T16" fmla="*/ 6 w 11"/>
                <a:gd name="T17" fmla="*/ 11 h 11"/>
                <a:gd name="T18" fmla="*/ 6 w 11"/>
                <a:gd name="T19" fmla="*/ 11 h 11"/>
                <a:gd name="T20" fmla="*/ 7 w 11"/>
                <a:gd name="T21" fmla="*/ 11 h 11"/>
                <a:gd name="T22" fmla="*/ 9 w 11"/>
                <a:gd name="T23" fmla="*/ 9 h 11"/>
                <a:gd name="T24" fmla="*/ 11 w 11"/>
                <a:gd name="T25" fmla="*/ 7 h 11"/>
                <a:gd name="T26" fmla="*/ 11 w 11"/>
                <a:gd name="T27" fmla="*/ 6 h 11"/>
                <a:gd name="T28" fmla="*/ 9 w 11"/>
                <a:gd name="T29" fmla="*/ 4 h 11"/>
                <a:gd name="T30" fmla="*/ 7 w 11"/>
                <a:gd name="T31" fmla="*/ 2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2"/>
                  </a:lnTo>
                  <a:lnTo>
                    <a:pt x="0" y="4"/>
                  </a:lnTo>
                  <a:lnTo>
                    <a:pt x="0" y="6"/>
                  </a:lnTo>
                  <a:lnTo>
                    <a:pt x="0" y="7"/>
                  </a:lnTo>
                  <a:lnTo>
                    <a:pt x="0" y="9"/>
                  </a:lnTo>
                  <a:lnTo>
                    <a:pt x="2" y="11"/>
                  </a:lnTo>
                  <a:lnTo>
                    <a:pt x="4" y="11"/>
                  </a:lnTo>
                  <a:lnTo>
                    <a:pt x="6" y="11"/>
                  </a:lnTo>
                  <a:lnTo>
                    <a:pt x="6" y="11"/>
                  </a:lnTo>
                  <a:lnTo>
                    <a:pt x="7" y="11"/>
                  </a:lnTo>
                  <a:lnTo>
                    <a:pt x="9" y="9"/>
                  </a:lnTo>
                  <a:lnTo>
                    <a:pt x="11" y="7"/>
                  </a:lnTo>
                  <a:lnTo>
                    <a:pt x="11" y="6"/>
                  </a:lnTo>
                  <a:lnTo>
                    <a:pt x="9" y="4"/>
                  </a:lnTo>
                  <a:lnTo>
                    <a:pt x="7" y="2"/>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Freeform 210"/>
            <p:cNvSpPr>
              <a:spLocks/>
            </p:cNvSpPr>
            <p:nvPr/>
          </p:nvSpPr>
          <p:spPr bwMode="auto">
            <a:xfrm>
              <a:off x="4109" y="4108"/>
              <a:ext cx="10" cy="10"/>
            </a:xfrm>
            <a:custGeom>
              <a:avLst/>
              <a:gdLst>
                <a:gd name="T0" fmla="*/ 4 w 10"/>
                <a:gd name="T1" fmla="*/ 0 h 10"/>
                <a:gd name="T2" fmla="*/ 2 w 10"/>
                <a:gd name="T3" fmla="*/ 1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1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1"/>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1"/>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Freeform 211"/>
            <p:cNvSpPr>
              <a:spLocks/>
            </p:cNvSpPr>
            <p:nvPr/>
          </p:nvSpPr>
          <p:spPr bwMode="auto">
            <a:xfrm>
              <a:off x="4130" y="4106"/>
              <a:ext cx="10" cy="10"/>
            </a:xfrm>
            <a:custGeom>
              <a:avLst/>
              <a:gdLst>
                <a:gd name="T0" fmla="*/ 3 w 10"/>
                <a:gd name="T1" fmla="*/ 0 h 10"/>
                <a:gd name="T2" fmla="*/ 1 w 10"/>
                <a:gd name="T3" fmla="*/ 2 h 10"/>
                <a:gd name="T4" fmla="*/ 0 w 10"/>
                <a:gd name="T5" fmla="*/ 3 h 10"/>
                <a:gd name="T6" fmla="*/ 0 w 10"/>
                <a:gd name="T7" fmla="*/ 5 h 10"/>
                <a:gd name="T8" fmla="*/ 0 w 10"/>
                <a:gd name="T9" fmla="*/ 7 h 10"/>
                <a:gd name="T10" fmla="*/ 0 w 10"/>
                <a:gd name="T11" fmla="*/ 9 h 10"/>
                <a:gd name="T12" fmla="*/ 1 w 10"/>
                <a:gd name="T13" fmla="*/ 10 h 10"/>
                <a:gd name="T14" fmla="*/ 3 w 10"/>
                <a:gd name="T15" fmla="*/ 10 h 10"/>
                <a:gd name="T16" fmla="*/ 5 w 10"/>
                <a:gd name="T17" fmla="*/ 10 h 10"/>
                <a:gd name="T18" fmla="*/ 5 w 10"/>
                <a:gd name="T19" fmla="*/ 10 h 10"/>
                <a:gd name="T20" fmla="*/ 7 w 10"/>
                <a:gd name="T21" fmla="*/ 10 h 10"/>
                <a:gd name="T22" fmla="*/ 8 w 10"/>
                <a:gd name="T23" fmla="*/ 9 h 10"/>
                <a:gd name="T24" fmla="*/ 10 w 10"/>
                <a:gd name="T25" fmla="*/ 7 h 10"/>
                <a:gd name="T26" fmla="*/ 10 w 10"/>
                <a:gd name="T27" fmla="*/ 5 h 10"/>
                <a:gd name="T28" fmla="*/ 8 w 10"/>
                <a:gd name="T29" fmla="*/ 3 h 10"/>
                <a:gd name="T30" fmla="*/ 7 w 10"/>
                <a:gd name="T31" fmla="*/ 2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2"/>
                  </a:lnTo>
                  <a:lnTo>
                    <a:pt x="0" y="3"/>
                  </a:lnTo>
                  <a:lnTo>
                    <a:pt x="0" y="5"/>
                  </a:lnTo>
                  <a:lnTo>
                    <a:pt x="0" y="7"/>
                  </a:lnTo>
                  <a:lnTo>
                    <a:pt x="0" y="9"/>
                  </a:lnTo>
                  <a:lnTo>
                    <a:pt x="1" y="10"/>
                  </a:lnTo>
                  <a:lnTo>
                    <a:pt x="3" y="10"/>
                  </a:lnTo>
                  <a:lnTo>
                    <a:pt x="5" y="10"/>
                  </a:lnTo>
                  <a:lnTo>
                    <a:pt x="5" y="10"/>
                  </a:lnTo>
                  <a:lnTo>
                    <a:pt x="7" y="10"/>
                  </a:lnTo>
                  <a:lnTo>
                    <a:pt x="8" y="9"/>
                  </a:lnTo>
                  <a:lnTo>
                    <a:pt x="10" y="7"/>
                  </a:lnTo>
                  <a:lnTo>
                    <a:pt x="10" y="5"/>
                  </a:lnTo>
                  <a:lnTo>
                    <a:pt x="8" y="3"/>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Freeform 212"/>
            <p:cNvSpPr>
              <a:spLocks/>
            </p:cNvSpPr>
            <p:nvPr/>
          </p:nvSpPr>
          <p:spPr bwMode="auto">
            <a:xfrm>
              <a:off x="4150" y="4104"/>
              <a:ext cx="11" cy="11"/>
            </a:xfrm>
            <a:custGeom>
              <a:avLst/>
              <a:gdLst>
                <a:gd name="T0" fmla="*/ 4 w 11"/>
                <a:gd name="T1" fmla="*/ 0 h 11"/>
                <a:gd name="T2" fmla="*/ 2 w 11"/>
                <a:gd name="T3" fmla="*/ 0 h 11"/>
                <a:gd name="T4" fmla="*/ 0 w 11"/>
                <a:gd name="T5" fmla="*/ 2 h 11"/>
                <a:gd name="T6" fmla="*/ 0 w 11"/>
                <a:gd name="T7" fmla="*/ 4 h 11"/>
                <a:gd name="T8" fmla="*/ 0 w 11"/>
                <a:gd name="T9" fmla="*/ 5 h 11"/>
                <a:gd name="T10" fmla="*/ 0 w 11"/>
                <a:gd name="T11" fmla="*/ 7 h 11"/>
                <a:gd name="T12" fmla="*/ 2 w 11"/>
                <a:gd name="T13" fmla="*/ 9 h 11"/>
                <a:gd name="T14" fmla="*/ 4 w 11"/>
                <a:gd name="T15" fmla="*/ 11 h 11"/>
                <a:gd name="T16" fmla="*/ 6 w 11"/>
                <a:gd name="T17" fmla="*/ 11 h 11"/>
                <a:gd name="T18" fmla="*/ 6 w 11"/>
                <a:gd name="T19" fmla="*/ 11 h 11"/>
                <a:gd name="T20" fmla="*/ 7 w 11"/>
                <a:gd name="T21" fmla="*/ 9 h 11"/>
                <a:gd name="T22" fmla="*/ 9 w 11"/>
                <a:gd name="T23" fmla="*/ 7 h 11"/>
                <a:gd name="T24" fmla="*/ 11 w 11"/>
                <a:gd name="T25" fmla="*/ 5 h 11"/>
                <a:gd name="T26" fmla="*/ 11 w 11"/>
                <a:gd name="T27" fmla="*/ 4 h 11"/>
                <a:gd name="T28" fmla="*/ 9 w 11"/>
                <a:gd name="T29" fmla="*/ 2 h 11"/>
                <a:gd name="T30" fmla="*/ 7 w 11"/>
                <a:gd name="T31" fmla="*/ 0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5"/>
                  </a:lnTo>
                  <a:lnTo>
                    <a:pt x="0" y="7"/>
                  </a:lnTo>
                  <a:lnTo>
                    <a:pt x="2" y="9"/>
                  </a:lnTo>
                  <a:lnTo>
                    <a:pt x="4" y="11"/>
                  </a:lnTo>
                  <a:lnTo>
                    <a:pt x="6" y="11"/>
                  </a:lnTo>
                  <a:lnTo>
                    <a:pt x="6" y="11"/>
                  </a:lnTo>
                  <a:lnTo>
                    <a:pt x="7" y="9"/>
                  </a:lnTo>
                  <a:lnTo>
                    <a:pt x="9" y="7"/>
                  </a:lnTo>
                  <a:lnTo>
                    <a:pt x="11" y="5"/>
                  </a:lnTo>
                  <a:lnTo>
                    <a:pt x="11" y="4"/>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Freeform 213"/>
            <p:cNvSpPr>
              <a:spLocks/>
            </p:cNvSpPr>
            <p:nvPr/>
          </p:nvSpPr>
          <p:spPr bwMode="auto">
            <a:xfrm>
              <a:off x="4171" y="4103"/>
              <a:ext cx="10" cy="10"/>
            </a:xfrm>
            <a:custGeom>
              <a:avLst/>
              <a:gdLst>
                <a:gd name="T0" fmla="*/ 4 w 10"/>
                <a:gd name="T1" fmla="*/ 0 h 10"/>
                <a:gd name="T2" fmla="*/ 2 w 10"/>
                <a:gd name="T3" fmla="*/ 0 h 10"/>
                <a:gd name="T4" fmla="*/ 0 w 10"/>
                <a:gd name="T5" fmla="*/ 1 h 10"/>
                <a:gd name="T6" fmla="*/ 0 w 10"/>
                <a:gd name="T7" fmla="*/ 3 h 10"/>
                <a:gd name="T8" fmla="*/ 0 w 10"/>
                <a:gd name="T9" fmla="*/ 5 h 10"/>
                <a:gd name="T10" fmla="*/ 0 w 10"/>
                <a:gd name="T11" fmla="*/ 6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6 h 10"/>
                <a:gd name="T24" fmla="*/ 10 w 10"/>
                <a:gd name="T25" fmla="*/ 5 h 10"/>
                <a:gd name="T26" fmla="*/ 10 w 10"/>
                <a:gd name="T27" fmla="*/ 3 h 10"/>
                <a:gd name="T28" fmla="*/ 9 w 10"/>
                <a:gd name="T29" fmla="*/ 1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1"/>
                  </a:lnTo>
                  <a:lnTo>
                    <a:pt x="0" y="3"/>
                  </a:lnTo>
                  <a:lnTo>
                    <a:pt x="0" y="5"/>
                  </a:lnTo>
                  <a:lnTo>
                    <a:pt x="0" y="6"/>
                  </a:lnTo>
                  <a:lnTo>
                    <a:pt x="2" y="8"/>
                  </a:lnTo>
                  <a:lnTo>
                    <a:pt x="4" y="10"/>
                  </a:lnTo>
                  <a:lnTo>
                    <a:pt x="5" y="10"/>
                  </a:lnTo>
                  <a:lnTo>
                    <a:pt x="5" y="10"/>
                  </a:lnTo>
                  <a:lnTo>
                    <a:pt x="7" y="8"/>
                  </a:lnTo>
                  <a:lnTo>
                    <a:pt x="9" y="6"/>
                  </a:lnTo>
                  <a:lnTo>
                    <a:pt x="10" y="5"/>
                  </a:lnTo>
                  <a:lnTo>
                    <a:pt x="10" y="3"/>
                  </a:lnTo>
                  <a:lnTo>
                    <a:pt x="9" y="1"/>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Freeform 214"/>
            <p:cNvSpPr>
              <a:spLocks/>
            </p:cNvSpPr>
            <p:nvPr/>
          </p:nvSpPr>
          <p:spPr bwMode="auto">
            <a:xfrm>
              <a:off x="4190" y="4101"/>
              <a:ext cx="10" cy="10"/>
            </a:xfrm>
            <a:custGeom>
              <a:avLst/>
              <a:gdLst>
                <a:gd name="T0" fmla="*/ 5 w 10"/>
                <a:gd name="T1" fmla="*/ 0 h 10"/>
                <a:gd name="T2" fmla="*/ 3 w 10"/>
                <a:gd name="T3" fmla="*/ 0 h 10"/>
                <a:gd name="T4" fmla="*/ 2 w 10"/>
                <a:gd name="T5" fmla="*/ 2 h 10"/>
                <a:gd name="T6" fmla="*/ 0 w 10"/>
                <a:gd name="T7" fmla="*/ 3 h 10"/>
                <a:gd name="T8" fmla="*/ 0 w 10"/>
                <a:gd name="T9" fmla="*/ 5 h 10"/>
                <a:gd name="T10" fmla="*/ 2 w 10"/>
                <a:gd name="T11" fmla="*/ 7 h 10"/>
                <a:gd name="T12" fmla="*/ 3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0"/>
                  </a:lnTo>
                  <a:lnTo>
                    <a:pt x="2" y="2"/>
                  </a:lnTo>
                  <a:lnTo>
                    <a:pt x="0" y="3"/>
                  </a:lnTo>
                  <a:lnTo>
                    <a:pt x="0" y="5"/>
                  </a:lnTo>
                  <a:lnTo>
                    <a:pt x="2" y="7"/>
                  </a:lnTo>
                  <a:lnTo>
                    <a:pt x="3" y="8"/>
                  </a:lnTo>
                  <a:lnTo>
                    <a:pt x="5" y="10"/>
                  </a:lnTo>
                  <a:lnTo>
                    <a:pt x="7" y="10"/>
                  </a:lnTo>
                  <a:lnTo>
                    <a:pt x="7" y="10"/>
                  </a:lnTo>
                  <a:lnTo>
                    <a:pt x="9" y="8"/>
                  </a:lnTo>
                  <a:lnTo>
                    <a:pt x="10" y="7"/>
                  </a:lnTo>
                  <a:lnTo>
                    <a:pt x="10" y="5"/>
                  </a:lnTo>
                  <a:lnTo>
                    <a:pt x="10" y="3"/>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 name="Freeform 215"/>
            <p:cNvSpPr>
              <a:spLocks/>
            </p:cNvSpPr>
            <p:nvPr/>
          </p:nvSpPr>
          <p:spPr bwMode="auto">
            <a:xfrm>
              <a:off x="4211" y="4097"/>
              <a:ext cx="10" cy="11"/>
            </a:xfrm>
            <a:custGeom>
              <a:avLst/>
              <a:gdLst>
                <a:gd name="T0" fmla="*/ 5 w 10"/>
                <a:gd name="T1" fmla="*/ 0 h 11"/>
                <a:gd name="T2" fmla="*/ 3 w 10"/>
                <a:gd name="T3" fmla="*/ 2 h 11"/>
                <a:gd name="T4" fmla="*/ 1 w 10"/>
                <a:gd name="T5" fmla="*/ 4 h 11"/>
                <a:gd name="T6" fmla="*/ 0 w 10"/>
                <a:gd name="T7" fmla="*/ 6 h 11"/>
                <a:gd name="T8" fmla="*/ 0 w 10"/>
                <a:gd name="T9" fmla="*/ 7 h 11"/>
                <a:gd name="T10" fmla="*/ 1 w 10"/>
                <a:gd name="T11" fmla="*/ 9 h 11"/>
                <a:gd name="T12" fmla="*/ 3 w 10"/>
                <a:gd name="T13" fmla="*/ 11 h 11"/>
                <a:gd name="T14" fmla="*/ 5 w 10"/>
                <a:gd name="T15" fmla="*/ 11 h 11"/>
                <a:gd name="T16" fmla="*/ 7 w 10"/>
                <a:gd name="T17" fmla="*/ 11 h 11"/>
                <a:gd name="T18" fmla="*/ 7 w 10"/>
                <a:gd name="T19" fmla="*/ 11 h 11"/>
                <a:gd name="T20" fmla="*/ 8 w 10"/>
                <a:gd name="T21" fmla="*/ 11 h 11"/>
                <a:gd name="T22" fmla="*/ 10 w 10"/>
                <a:gd name="T23" fmla="*/ 9 h 11"/>
                <a:gd name="T24" fmla="*/ 10 w 10"/>
                <a:gd name="T25" fmla="*/ 7 h 11"/>
                <a:gd name="T26" fmla="*/ 10 w 10"/>
                <a:gd name="T27" fmla="*/ 6 h 11"/>
                <a:gd name="T28" fmla="*/ 10 w 10"/>
                <a:gd name="T29" fmla="*/ 4 h 11"/>
                <a:gd name="T30" fmla="*/ 8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6"/>
                  </a:lnTo>
                  <a:lnTo>
                    <a:pt x="0" y="7"/>
                  </a:lnTo>
                  <a:lnTo>
                    <a:pt x="1" y="9"/>
                  </a:lnTo>
                  <a:lnTo>
                    <a:pt x="3" y="11"/>
                  </a:lnTo>
                  <a:lnTo>
                    <a:pt x="5" y="11"/>
                  </a:lnTo>
                  <a:lnTo>
                    <a:pt x="7" y="11"/>
                  </a:lnTo>
                  <a:lnTo>
                    <a:pt x="7" y="11"/>
                  </a:lnTo>
                  <a:lnTo>
                    <a:pt x="8" y="11"/>
                  </a:lnTo>
                  <a:lnTo>
                    <a:pt x="10" y="9"/>
                  </a:lnTo>
                  <a:lnTo>
                    <a:pt x="10" y="7"/>
                  </a:lnTo>
                  <a:lnTo>
                    <a:pt x="10" y="6"/>
                  </a:lnTo>
                  <a:lnTo>
                    <a:pt x="10" y="4"/>
                  </a:lnTo>
                  <a:lnTo>
                    <a:pt x="8"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Freeform 216"/>
            <p:cNvSpPr>
              <a:spLocks/>
            </p:cNvSpPr>
            <p:nvPr/>
          </p:nvSpPr>
          <p:spPr bwMode="auto">
            <a:xfrm>
              <a:off x="4231" y="4096"/>
              <a:ext cx="11" cy="10"/>
            </a:xfrm>
            <a:custGeom>
              <a:avLst/>
              <a:gdLst>
                <a:gd name="T0" fmla="*/ 6 w 11"/>
                <a:gd name="T1" fmla="*/ 0 h 10"/>
                <a:gd name="T2" fmla="*/ 4 w 11"/>
                <a:gd name="T3" fmla="*/ 1 h 10"/>
                <a:gd name="T4" fmla="*/ 2 w 11"/>
                <a:gd name="T5" fmla="*/ 3 h 10"/>
                <a:gd name="T6" fmla="*/ 0 w 11"/>
                <a:gd name="T7" fmla="*/ 5 h 10"/>
                <a:gd name="T8" fmla="*/ 0 w 11"/>
                <a:gd name="T9" fmla="*/ 7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7 h 10"/>
                <a:gd name="T26" fmla="*/ 11 w 11"/>
                <a:gd name="T27" fmla="*/ 5 h 10"/>
                <a:gd name="T28" fmla="*/ 11 w 11"/>
                <a:gd name="T29" fmla="*/ 3 h 10"/>
                <a:gd name="T30" fmla="*/ 9 w 11"/>
                <a:gd name="T31" fmla="*/ 1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1"/>
                  </a:lnTo>
                  <a:lnTo>
                    <a:pt x="2" y="3"/>
                  </a:lnTo>
                  <a:lnTo>
                    <a:pt x="0" y="5"/>
                  </a:lnTo>
                  <a:lnTo>
                    <a:pt x="0" y="7"/>
                  </a:lnTo>
                  <a:lnTo>
                    <a:pt x="2" y="8"/>
                  </a:lnTo>
                  <a:lnTo>
                    <a:pt x="4" y="10"/>
                  </a:lnTo>
                  <a:lnTo>
                    <a:pt x="6" y="10"/>
                  </a:lnTo>
                  <a:lnTo>
                    <a:pt x="7" y="10"/>
                  </a:lnTo>
                  <a:lnTo>
                    <a:pt x="7" y="10"/>
                  </a:lnTo>
                  <a:lnTo>
                    <a:pt x="9" y="10"/>
                  </a:lnTo>
                  <a:lnTo>
                    <a:pt x="11" y="8"/>
                  </a:lnTo>
                  <a:lnTo>
                    <a:pt x="11" y="7"/>
                  </a:lnTo>
                  <a:lnTo>
                    <a:pt x="11" y="5"/>
                  </a:lnTo>
                  <a:lnTo>
                    <a:pt x="11" y="3"/>
                  </a:lnTo>
                  <a:lnTo>
                    <a:pt x="9" y="1"/>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Freeform 217"/>
            <p:cNvSpPr>
              <a:spLocks/>
            </p:cNvSpPr>
            <p:nvPr/>
          </p:nvSpPr>
          <p:spPr bwMode="auto">
            <a:xfrm>
              <a:off x="4252" y="4094"/>
              <a:ext cx="10" cy="10"/>
            </a:xfrm>
            <a:custGeom>
              <a:avLst/>
              <a:gdLst>
                <a:gd name="T0" fmla="*/ 5 w 10"/>
                <a:gd name="T1" fmla="*/ 0 h 10"/>
                <a:gd name="T2" fmla="*/ 3 w 10"/>
                <a:gd name="T3" fmla="*/ 2 h 10"/>
                <a:gd name="T4" fmla="*/ 2 w 10"/>
                <a:gd name="T5" fmla="*/ 3 h 10"/>
                <a:gd name="T6" fmla="*/ 0 w 10"/>
                <a:gd name="T7" fmla="*/ 5 h 10"/>
                <a:gd name="T8" fmla="*/ 0 w 10"/>
                <a:gd name="T9" fmla="*/ 7 h 10"/>
                <a:gd name="T10" fmla="*/ 2 w 10"/>
                <a:gd name="T11" fmla="*/ 9 h 10"/>
                <a:gd name="T12" fmla="*/ 3 w 10"/>
                <a:gd name="T13" fmla="*/ 10 h 10"/>
                <a:gd name="T14" fmla="*/ 5 w 10"/>
                <a:gd name="T15" fmla="*/ 10 h 10"/>
                <a:gd name="T16" fmla="*/ 7 w 10"/>
                <a:gd name="T17" fmla="*/ 10 h 10"/>
                <a:gd name="T18" fmla="*/ 7 w 10"/>
                <a:gd name="T19" fmla="*/ 10 h 10"/>
                <a:gd name="T20" fmla="*/ 9 w 10"/>
                <a:gd name="T21" fmla="*/ 10 h 10"/>
                <a:gd name="T22" fmla="*/ 10 w 10"/>
                <a:gd name="T23" fmla="*/ 9 h 10"/>
                <a:gd name="T24" fmla="*/ 10 w 10"/>
                <a:gd name="T25" fmla="*/ 7 h 10"/>
                <a:gd name="T26" fmla="*/ 10 w 10"/>
                <a:gd name="T27" fmla="*/ 5 h 10"/>
                <a:gd name="T28" fmla="*/ 10 w 10"/>
                <a:gd name="T29" fmla="*/ 3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3" y="2"/>
                  </a:lnTo>
                  <a:lnTo>
                    <a:pt x="2" y="3"/>
                  </a:lnTo>
                  <a:lnTo>
                    <a:pt x="0" y="5"/>
                  </a:lnTo>
                  <a:lnTo>
                    <a:pt x="0" y="7"/>
                  </a:lnTo>
                  <a:lnTo>
                    <a:pt x="2" y="9"/>
                  </a:lnTo>
                  <a:lnTo>
                    <a:pt x="3" y="10"/>
                  </a:lnTo>
                  <a:lnTo>
                    <a:pt x="5" y="10"/>
                  </a:lnTo>
                  <a:lnTo>
                    <a:pt x="7" y="10"/>
                  </a:lnTo>
                  <a:lnTo>
                    <a:pt x="7" y="10"/>
                  </a:lnTo>
                  <a:lnTo>
                    <a:pt x="9" y="10"/>
                  </a:lnTo>
                  <a:lnTo>
                    <a:pt x="10" y="9"/>
                  </a:lnTo>
                  <a:lnTo>
                    <a:pt x="10" y="7"/>
                  </a:lnTo>
                  <a:lnTo>
                    <a:pt x="10" y="5"/>
                  </a:lnTo>
                  <a:lnTo>
                    <a:pt x="10" y="3"/>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Freeform 218"/>
            <p:cNvSpPr>
              <a:spLocks/>
            </p:cNvSpPr>
            <p:nvPr/>
          </p:nvSpPr>
          <p:spPr bwMode="auto">
            <a:xfrm>
              <a:off x="4273" y="4092"/>
              <a:ext cx="10" cy="11"/>
            </a:xfrm>
            <a:custGeom>
              <a:avLst/>
              <a:gdLst>
                <a:gd name="T0" fmla="*/ 5 w 10"/>
                <a:gd name="T1" fmla="*/ 0 h 11"/>
                <a:gd name="T2" fmla="*/ 3 w 10"/>
                <a:gd name="T3" fmla="*/ 0 h 11"/>
                <a:gd name="T4" fmla="*/ 1 w 10"/>
                <a:gd name="T5" fmla="*/ 2 h 11"/>
                <a:gd name="T6" fmla="*/ 0 w 10"/>
                <a:gd name="T7" fmla="*/ 4 h 11"/>
                <a:gd name="T8" fmla="*/ 0 w 10"/>
                <a:gd name="T9" fmla="*/ 5 h 11"/>
                <a:gd name="T10" fmla="*/ 1 w 10"/>
                <a:gd name="T11" fmla="*/ 7 h 11"/>
                <a:gd name="T12" fmla="*/ 3 w 10"/>
                <a:gd name="T13" fmla="*/ 9 h 11"/>
                <a:gd name="T14" fmla="*/ 5 w 10"/>
                <a:gd name="T15" fmla="*/ 11 h 11"/>
                <a:gd name="T16" fmla="*/ 7 w 10"/>
                <a:gd name="T17" fmla="*/ 11 h 11"/>
                <a:gd name="T18" fmla="*/ 7 w 10"/>
                <a:gd name="T19" fmla="*/ 11 h 11"/>
                <a:gd name="T20" fmla="*/ 8 w 10"/>
                <a:gd name="T21" fmla="*/ 9 h 11"/>
                <a:gd name="T22" fmla="*/ 10 w 10"/>
                <a:gd name="T23" fmla="*/ 7 h 11"/>
                <a:gd name="T24" fmla="*/ 10 w 10"/>
                <a:gd name="T25" fmla="*/ 5 h 11"/>
                <a:gd name="T26" fmla="*/ 10 w 10"/>
                <a:gd name="T27" fmla="*/ 4 h 11"/>
                <a:gd name="T28" fmla="*/ 10 w 10"/>
                <a:gd name="T29" fmla="*/ 2 h 11"/>
                <a:gd name="T30" fmla="*/ 8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1" y="2"/>
                  </a:lnTo>
                  <a:lnTo>
                    <a:pt x="0" y="4"/>
                  </a:lnTo>
                  <a:lnTo>
                    <a:pt x="0" y="5"/>
                  </a:lnTo>
                  <a:lnTo>
                    <a:pt x="1" y="7"/>
                  </a:lnTo>
                  <a:lnTo>
                    <a:pt x="3" y="9"/>
                  </a:lnTo>
                  <a:lnTo>
                    <a:pt x="5" y="11"/>
                  </a:lnTo>
                  <a:lnTo>
                    <a:pt x="7" y="11"/>
                  </a:lnTo>
                  <a:lnTo>
                    <a:pt x="7" y="11"/>
                  </a:lnTo>
                  <a:lnTo>
                    <a:pt x="8" y="9"/>
                  </a:lnTo>
                  <a:lnTo>
                    <a:pt x="10" y="7"/>
                  </a:lnTo>
                  <a:lnTo>
                    <a:pt x="10" y="5"/>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219"/>
            <p:cNvSpPr>
              <a:spLocks/>
            </p:cNvSpPr>
            <p:nvPr/>
          </p:nvSpPr>
          <p:spPr bwMode="auto">
            <a:xfrm>
              <a:off x="4293" y="4090"/>
              <a:ext cx="11" cy="11"/>
            </a:xfrm>
            <a:custGeom>
              <a:avLst/>
              <a:gdLst>
                <a:gd name="T0" fmla="*/ 6 w 11"/>
                <a:gd name="T1" fmla="*/ 0 h 11"/>
                <a:gd name="T2" fmla="*/ 4 w 11"/>
                <a:gd name="T3" fmla="*/ 0 h 11"/>
                <a:gd name="T4" fmla="*/ 2 w 11"/>
                <a:gd name="T5" fmla="*/ 2 h 11"/>
                <a:gd name="T6" fmla="*/ 0 w 11"/>
                <a:gd name="T7" fmla="*/ 4 h 11"/>
                <a:gd name="T8" fmla="*/ 0 w 11"/>
                <a:gd name="T9" fmla="*/ 6 h 11"/>
                <a:gd name="T10" fmla="*/ 2 w 11"/>
                <a:gd name="T11" fmla="*/ 7 h 11"/>
                <a:gd name="T12" fmla="*/ 4 w 11"/>
                <a:gd name="T13" fmla="*/ 9 h 11"/>
                <a:gd name="T14" fmla="*/ 6 w 11"/>
                <a:gd name="T15" fmla="*/ 11 h 11"/>
                <a:gd name="T16" fmla="*/ 7 w 11"/>
                <a:gd name="T17" fmla="*/ 11 h 11"/>
                <a:gd name="T18" fmla="*/ 7 w 11"/>
                <a:gd name="T19" fmla="*/ 11 h 11"/>
                <a:gd name="T20" fmla="*/ 9 w 11"/>
                <a:gd name="T21" fmla="*/ 9 h 11"/>
                <a:gd name="T22" fmla="*/ 11 w 11"/>
                <a:gd name="T23" fmla="*/ 7 h 11"/>
                <a:gd name="T24" fmla="*/ 11 w 11"/>
                <a:gd name="T25" fmla="*/ 6 h 11"/>
                <a:gd name="T26" fmla="*/ 11 w 11"/>
                <a:gd name="T27" fmla="*/ 4 h 11"/>
                <a:gd name="T28" fmla="*/ 11 w 11"/>
                <a:gd name="T29" fmla="*/ 2 h 11"/>
                <a:gd name="T30" fmla="*/ 9 w 11"/>
                <a:gd name="T31" fmla="*/ 0 h 11"/>
                <a:gd name="T32" fmla="*/ 7 w 11"/>
                <a:gd name="T33" fmla="*/ 0 h 11"/>
                <a:gd name="T34" fmla="*/ 6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6" y="0"/>
                  </a:moveTo>
                  <a:lnTo>
                    <a:pt x="4" y="0"/>
                  </a:lnTo>
                  <a:lnTo>
                    <a:pt x="2" y="2"/>
                  </a:lnTo>
                  <a:lnTo>
                    <a:pt x="0" y="4"/>
                  </a:lnTo>
                  <a:lnTo>
                    <a:pt x="0" y="6"/>
                  </a:lnTo>
                  <a:lnTo>
                    <a:pt x="2" y="7"/>
                  </a:lnTo>
                  <a:lnTo>
                    <a:pt x="4" y="9"/>
                  </a:lnTo>
                  <a:lnTo>
                    <a:pt x="6" y="11"/>
                  </a:lnTo>
                  <a:lnTo>
                    <a:pt x="7" y="11"/>
                  </a:lnTo>
                  <a:lnTo>
                    <a:pt x="7" y="11"/>
                  </a:lnTo>
                  <a:lnTo>
                    <a:pt x="9" y="9"/>
                  </a:lnTo>
                  <a:lnTo>
                    <a:pt x="11" y="7"/>
                  </a:lnTo>
                  <a:lnTo>
                    <a:pt x="11" y="6"/>
                  </a:lnTo>
                  <a:lnTo>
                    <a:pt x="11" y="4"/>
                  </a:lnTo>
                  <a:lnTo>
                    <a:pt x="11" y="2"/>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Freeform 220"/>
            <p:cNvSpPr>
              <a:spLocks/>
            </p:cNvSpPr>
            <p:nvPr/>
          </p:nvSpPr>
          <p:spPr bwMode="auto">
            <a:xfrm>
              <a:off x="4314" y="4089"/>
              <a:ext cx="10" cy="10"/>
            </a:xfrm>
            <a:custGeom>
              <a:avLst/>
              <a:gdLst>
                <a:gd name="T0" fmla="*/ 5 w 10"/>
                <a:gd name="T1" fmla="*/ 0 h 10"/>
                <a:gd name="T2" fmla="*/ 4 w 10"/>
                <a:gd name="T3" fmla="*/ 0 h 10"/>
                <a:gd name="T4" fmla="*/ 2 w 10"/>
                <a:gd name="T5" fmla="*/ 1 h 10"/>
                <a:gd name="T6" fmla="*/ 0 w 10"/>
                <a:gd name="T7" fmla="*/ 3 h 10"/>
                <a:gd name="T8" fmla="*/ 0 w 10"/>
                <a:gd name="T9" fmla="*/ 5 h 10"/>
                <a:gd name="T10" fmla="*/ 2 w 10"/>
                <a:gd name="T11" fmla="*/ 7 h 10"/>
                <a:gd name="T12" fmla="*/ 4 w 10"/>
                <a:gd name="T13" fmla="*/ 8 h 10"/>
                <a:gd name="T14" fmla="*/ 5 w 10"/>
                <a:gd name="T15" fmla="*/ 10 h 10"/>
                <a:gd name="T16" fmla="*/ 7 w 10"/>
                <a:gd name="T17" fmla="*/ 10 h 10"/>
                <a:gd name="T18" fmla="*/ 7 w 10"/>
                <a:gd name="T19" fmla="*/ 10 h 10"/>
                <a:gd name="T20" fmla="*/ 9 w 10"/>
                <a:gd name="T21" fmla="*/ 8 h 10"/>
                <a:gd name="T22" fmla="*/ 10 w 10"/>
                <a:gd name="T23" fmla="*/ 7 h 10"/>
                <a:gd name="T24" fmla="*/ 10 w 10"/>
                <a:gd name="T25" fmla="*/ 5 h 10"/>
                <a:gd name="T26" fmla="*/ 10 w 10"/>
                <a:gd name="T27" fmla="*/ 3 h 10"/>
                <a:gd name="T28" fmla="*/ 10 w 10"/>
                <a:gd name="T29" fmla="*/ 1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1"/>
                  </a:lnTo>
                  <a:lnTo>
                    <a:pt x="0" y="3"/>
                  </a:lnTo>
                  <a:lnTo>
                    <a:pt x="0" y="5"/>
                  </a:lnTo>
                  <a:lnTo>
                    <a:pt x="2" y="7"/>
                  </a:lnTo>
                  <a:lnTo>
                    <a:pt x="4" y="8"/>
                  </a:lnTo>
                  <a:lnTo>
                    <a:pt x="5" y="10"/>
                  </a:lnTo>
                  <a:lnTo>
                    <a:pt x="7" y="10"/>
                  </a:lnTo>
                  <a:lnTo>
                    <a:pt x="7" y="10"/>
                  </a:lnTo>
                  <a:lnTo>
                    <a:pt x="9" y="8"/>
                  </a:lnTo>
                  <a:lnTo>
                    <a:pt x="10" y="7"/>
                  </a:lnTo>
                  <a:lnTo>
                    <a:pt x="10" y="5"/>
                  </a:lnTo>
                  <a:lnTo>
                    <a:pt x="10" y="3"/>
                  </a:lnTo>
                  <a:lnTo>
                    <a:pt x="10" y="1"/>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Freeform 221"/>
            <p:cNvSpPr>
              <a:spLocks/>
            </p:cNvSpPr>
            <p:nvPr/>
          </p:nvSpPr>
          <p:spPr bwMode="auto">
            <a:xfrm>
              <a:off x="4335" y="4085"/>
              <a:ext cx="10" cy="11"/>
            </a:xfrm>
            <a:custGeom>
              <a:avLst/>
              <a:gdLst>
                <a:gd name="T0" fmla="*/ 5 w 10"/>
                <a:gd name="T1" fmla="*/ 0 h 11"/>
                <a:gd name="T2" fmla="*/ 3 w 10"/>
                <a:gd name="T3" fmla="*/ 2 h 11"/>
                <a:gd name="T4" fmla="*/ 1 w 10"/>
                <a:gd name="T5" fmla="*/ 4 h 11"/>
                <a:gd name="T6" fmla="*/ 0 w 10"/>
                <a:gd name="T7" fmla="*/ 5 h 11"/>
                <a:gd name="T8" fmla="*/ 0 w 10"/>
                <a:gd name="T9" fmla="*/ 7 h 11"/>
                <a:gd name="T10" fmla="*/ 1 w 10"/>
                <a:gd name="T11" fmla="*/ 9 h 11"/>
                <a:gd name="T12" fmla="*/ 3 w 10"/>
                <a:gd name="T13" fmla="*/ 11 h 11"/>
                <a:gd name="T14" fmla="*/ 5 w 10"/>
                <a:gd name="T15" fmla="*/ 11 h 11"/>
                <a:gd name="T16" fmla="*/ 7 w 10"/>
                <a:gd name="T17" fmla="*/ 11 h 11"/>
                <a:gd name="T18" fmla="*/ 7 w 10"/>
                <a:gd name="T19" fmla="*/ 11 h 11"/>
                <a:gd name="T20" fmla="*/ 8 w 10"/>
                <a:gd name="T21" fmla="*/ 11 h 11"/>
                <a:gd name="T22" fmla="*/ 10 w 10"/>
                <a:gd name="T23" fmla="*/ 9 h 11"/>
                <a:gd name="T24" fmla="*/ 10 w 10"/>
                <a:gd name="T25" fmla="*/ 7 h 11"/>
                <a:gd name="T26" fmla="*/ 10 w 10"/>
                <a:gd name="T27" fmla="*/ 5 h 11"/>
                <a:gd name="T28" fmla="*/ 10 w 10"/>
                <a:gd name="T29" fmla="*/ 4 h 11"/>
                <a:gd name="T30" fmla="*/ 8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5"/>
                  </a:lnTo>
                  <a:lnTo>
                    <a:pt x="0" y="7"/>
                  </a:lnTo>
                  <a:lnTo>
                    <a:pt x="1" y="9"/>
                  </a:lnTo>
                  <a:lnTo>
                    <a:pt x="3" y="11"/>
                  </a:lnTo>
                  <a:lnTo>
                    <a:pt x="5" y="11"/>
                  </a:lnTo>
                  <a:lnTo>
                    <a:pt x="7" y="11"/>
                  </a:lnTo>
                  <a:lnTo>
                    <a:pt x="7" y="11"/>
                  </a:lnTo>
                  <a:lnTo>
                    <a:pt x="8" y="11"/>
                  </a:lnTo>
                  <a:lnTo>
                    <a:pt x="10" y="9"/>
                  </a:lnTo>
                  <a:lnTo>
                    <a:pt x="10" y="7"/>
                  </a:lnTo>
                  <a:lnTo>
                    <a:pt x="10" y="5"/>
                  </a:lnTo>
                  <a:lnTo>
                    <a:pt x="10" y="4"/>
                  </a:lnTo>
                  <a:lnTo>
                    <a:pt x="8"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Freeform 222"/>
            <p:cNvSpPr>
              <a:spLocks/>
            </p:cNvSpPr>
            <p:nvPr/>
          </p:nvSpPr>
          <p:spPr bwMode="auto">
            <a:xfrm>
              <a:off x="4355" y="4084"/>
              <a:ext cx="11" cy="10"/>
            </a:xfrm>
            <a:custGeom>
              <a:avLst/>
              <a:gdLst>
                <a:gd name="T0" fmla="*/ 6 w 11"/>
                <a:gd name="T1" fmla="*/ 0 h 10"/>
                <a:gd name="T2" fmla="*/ 4 w 11"/>
                <a:gd name="T3" fmla="*/ 1 h 10"/>
                <a:gd name="T4" fmla="*/ 2 w 11"/>
                <a:gd name="T5" fmla="*/ 3 h 10"/>
                <a:gd name="T6" fmla="*/ 0 w 11"/>
                <a:gd name="T7" fmla="*/ 5 h 10"/>
                <a:gd name="T8" fmla="*/ 0 w 11"/>
                <a:gd name="T9" fmla="*/ 6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6 h 10"/>
                <a:gd name="T26" fmla="*/ 11 w 11"/>
                <a:gd name="T27" fmla="*/ 5 h 10"/>
                <a:gd name="T28" fmla="*/ 11 w 11"/>
                <a:gd name="T29" fmla="*/ 3 h 10"/>
                <a:gd name="T30" fmla="*/ 9 w 11"/>
                <a:gd name="T31" fmla="*/ 1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1"/>
                  </a:lnTo>
                  <a:lnTo>
                    <a:pt x="2" y="3"/>
                  </a:lnTo>
                  <a:lnTo>
                    <a:pt x="0" y="5"/>
                  </a:lnTo>
                  <a:lnTo>
                    <a:pt x="0" y="6"/>
                  </a:lnTo>
                  <a:lnTo>
                    <a:pt x="2" y="8"/>
                  </a:lnTo>
                  <a:lnTo>
                    <a:pt x="4" y="10"/>
                  </a:lnTo>
                  <a:lnTo>
                    <a:pt x="6" y="10"/>
                  </a:lnTo>
                  <a:lnTo>
                    <a:pt x="7" y="10"/>
                  </a:lnTo>
                  <a:lnTo>
                    <a:pt x="7" y="10"/>
                  </a:lnTo>
                  <a:lnTo>
                    <a:pt x="9" y="10"/>
                  </a:lnTo>
                  <a:lnTo>
                    <a:pt x="11" y="8"/>
                  </a:lnTo>
                  <a:lnTo>
                    <a:pt x="11" y="6"/>
                  </a:lnTo>
                  <a:lnTo>
                    <a:pt x="11" y="5"/>
                  </a:lnTo>
                  <a:lnTo>
                    <a:pt x="11" y="3"/>
                  </a:lnTo>
                  <a:lnTo>
                    <a:pt x="9" y="1"/>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 name="Freeform 223"/>
            <p:cNvSpPr>
              <a:spLocks/>
            </p:cNvSpPr>
            <p:nvPr/>
          </p:nvSpPr>
          <p:spPr bwMode="auto">
            <a:xfrm>
              <a:off x="4376" y="4082"/>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2"/>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Freeform 224"/>
            <p:cNvSpPr>
              <a:spLocks/>
            </p:cNvSpPr>
            <p:nvPr/>
          </p:nvSpPr>
          <p:spPr bwMode="auto">
            <a:xfrm>
              <a:off x="4397" y="4080"/>
              <a:ext cx="10" cy="10"/>
            </a:xfrm>
            <a:custGeom>
              <a:avLst/>
              <a:gdLst>
                <a:gd name="T0" fmla="*/ 3 w 10"/>
                <a:gd name="T1" fmla="*/ 0 h 10"/>
                <a:gd name="T2" fmla="*/ 1 w 10"/>
                <a:gd name="T3" fmla="*/ 0 h 10"/>
                <a:gd name="T4" fmla="*/ 0 w 10"/>
                <a:gd name="T5" fmla="*/ 2 h 10"/>
                <a:gd name="T6" fmla="*/ 0 w 10"/>
                <a:gd name="T7" fmla="*/ 4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4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4"/>
                  </a:lnTo>
                  <a:lnTo>
                    <a:pt x="0" y="5"/>
                  </a:lnTo>
                  <a:lnTo>
                    <a:pt x="0" y="7"/>
                  </a:lnTo>
                  <a:lnTo>
                    <a:pt x="1" y="9"/>
                  </a:lnTo>
                  <a:lnTo>
                    <a:pt x="3" y="10"/>
                  </a:lnTo>
                  <a:lnTo>
                    <a:pt x="5" y="10"/>
                  </a:lnTo>
                  <a:lnTo>
                    <a:pt x="5" y="10"/>
                  </a:lnTo>
                  <a:lnTo>
                    <a:pt x="7" y="9"/>
                  </a:lnTo>
                  <a:lnTo>
                    <a:pt x="8" y="7"/>
                  </a:lnTo>
                  <a:lnTo>
                    <a:pt x="10" y="5"/>
                  </a:lnTo>
                  <a:lnTo>
                    <a:pt x="10" y="4"/>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Freeform 225"/>
            <p:cNvSpPr>
              <a:spLocks/>
            </p:cNvSpPr>
            <p:nvPr/>
          </p:nvSpPr>
          <p:spPr bwMode="auto">
            <a:xfrm>
              <a:off x="4417" y="4078"/>
              <a:ext cx="11" cy="11"/>
            </a:xfrm>
            <a:custGeom>
              <a:avLst/>
              <a:gdLst>
                <a:gd name="T0" fmla="*/ 4 w 11"/>
                <a:gd name="T1" fmla="*/ 0 h 11"/>
                <a:gd name="T2" fmla="*/ 2 w 11"/>
                <a:gd name="T3" fmla="*/ 0 h 11"/>
                <a:gd name="T4" fmla="*/ 0 w 11"/>
                <a:gd name="T5" fmla="*/ 2 h 11"/>
                <a:gd name="T6" fmla="*/ 0 w 11"/>
                <a:gd name="T7" fmla="*/ 4 h 11"/>
                <a:gd name="T8" fmla="*/ 0 w 11"/>
                <a:gd name="T9" fmla="*/ 6 h 11"/>
                <a:gd name="T10" fmla="*/ 0 w 11"/>
                <a:gd name="T11" fmla="*/ 7 h 11"/>
                <a:gd name="T12" fmla="*/ 2 w 11"/>
                <a:gd name="T13" fmla="*/ 9 h 11"/>
                <a:gd name="T14" fmla="*/ 4 w 11"/>
                <a:gd name="T15" fmla="*/ 11 h 11"/>
                <a:gd name="T16" fmla="*/ 6 w 11"/>
                <a:gd name="T17" fmla="*/ 11 h 11"/>
                <a:gd name="T18" fmla="*/ 6 w 11"/>
                <a:gd name="T19" fmla="*/ 11 h 11"/>
                <a:gd name="T20" fmla="*/ 7 w 11"/>
                <a:gd name="T21" fmla="*/ 9 h 11"/>
                <a:gd name="T22" fmla="*/ 9 w 11"/>
                <a:gd name="T23" fmla="*/ 7 h 11"/>
                <a:gd name="T24" fmla="*/ 11 w 11"/>
                <a:gd name="T25" fmla="*/ 6 h 11"/>
                <a:gd name="T26" fmla="*/ 11 w 11"/>
                <a:gd name="T27" fmla="*/ 4 h 11"/>
                <a:gd name="T28" fmla="*/ 9 w 11"/>
                <a:gd name="T29" fmla="*/ 2 h 11"/>
                <a:gd name="T30" fmla="*/ 7 w 11"/>
                <a:gd name="T31" fmla="*/ 0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6"/>
                  </a:lnTo>
                  <a:lnTo>
                    <a:pt x="0" y="7"/>
                  </a:lnTo>
                  <a:lnTo>
                    <a:pt x="2" y="9"/>
                  </a:lnTo>
                  <a:lnTo>
                    <a:pt x="4" y="11"/>
                  </a:lnTo>
                  <a:lnTo>
                    <a:pt x="6" y="11"/>
                  </a:lnTo>
                  <a:lnTo>
                    <a:pt x="6" y="11"/>
                  </a:lnTo>
                  <a:lnTo>
                    <a:pt x="7" y="9"/>
                  </a:lnTo>
                  <a:lnTo>
                    <a:pt x="9" y="7"/>
                  </a:lnTo>
                  <a:lnTo>
                    <a:pt x="11" y="6"/>
                  </a:lnTo>
                  <a:lnTo>
                    <a:pt x="11" y="4"/>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 name="Freeform 226"/>
            <p:cNvSpPr>
              <a:spLocks/>
            </p:cNvSpPr>
            <p:nvPr/>
          </p:nvSpPr>
          <p:spPr bwMode="auto">
            <a:xfrm>
              <a:off x="4438" y="4077"/>
              <a:ext cx="10" cy="10"/>
            </a:xfrm>
            <a:custGeom>
              <a:avLst/>
              <a:gdLst>
                <a:gd name="T0" fmla="*/ 4 w 10"/>
                <a:gd name="T1" fmla="*/ 0 h 10"/>
                <a:gd name="T2" fmla="*/ 2 w 10"/>
                <a:gd name="T3" fmla="*/ 0 h 10"/>
                <a:gd name="T4" fmla="*/ 0 w 10"/>
                <a:gd name="T5" fmla="*/ 1 h 10"/>
                <a:gd name="T6" fmla="*/ 0 w 10"/>
                <a:gd name="T7" fmla="*/ 3 h 10"/>
                <a:gd name="T8" fmla="*/ 0 w 10"/>
                <a:gd name="T9" fmla="*/ 5 h 10"/>
                <a:gd name="T10" fmla="*/ 0 w 10"/>
                <a:gd name="T11" fmla="*/ 7 h 10"/>
                <a:gd name="T12" fmla="*/ 2 w 10"/>
                <a:gd name="T13" fmla="*/ 8 h 10"/>
                <a:gd name="T14" fmla="*/ 4 w 10"/>
                <a:gd name="T15" fmla="*/ 10 h 10"/>
                <a:gd name="T16" fmla="*/ 5 w 10"/>
                <a:gd name="T17" fmla="*/ 10 h 10"/>
                <a:gd name="T18" fmla="*/ 5 w 10"/>
                <a:gd name="T19" fmla="*/ 10 h 10"/>
                <a:gd name="T20" fmla="*/ 7 w 10"/>
                <a:gd name="T21" fmla="*/ 8 h 10"/>
                <a:gd name="T22" fmla="*/ 9 w 10"/>
                <a:gd name="T23" fmla="*/ 7 h 10"/>
                <a:gd name="T24" fmla="*/ 10 w 10"/>
                <a:gd name="T25" fmla="*/ 5 h 10"/>
                <a:gd name="T26" fmla="*/ 10 w 10"/>
                <a:gd name="T27" fmla="*/ 3 h 10"/>
                <a:gd name="T28" fmla="*/ 9 w 10"/>
                <a:gd name="T29" fmla="*/ 1 h 10"/>
                <a:gd name="T30" fmla="*/ 7 w 10"/>
                <a:gd name="T31" fmla="*/ 0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0"/>
                  </a:lnTo>
                  <a:lnTo>
                    <a:pt x="0" y="1"/>
                  </a:lnTo>
                  <a:lnTo>
                    <a:pt x="0" y="3"/>
                  </a:lnTo>
                  <a:lnTo>
                    <a:pt x="0" y="5"/>
                  </a:lnTo>
                  <a:lnTo>
                    <a:pt x="0" y="7"/>
                  </a:lnTo>
                  <a:lnTo>
                    <a:pt x="2" y="8"/>
                  </a:lnTo>
                  <a:lnTo>
                    <a:pt x="4" y="10"/>
                  </a:lnTo>
                  <a:lnTo>
                    <a:pt x="5" y="10"/>
                  </a:lnTo>
                  <a:lnTo>
                    <a:pt x="5" y="10"/>
                  </a:lnTo>
                  <a:lnTo>
                    <a:pt x="7" y="8"/>
                  </a:lnTo>
                  <a:lnTo>
                    <a:pt x="9" y="7"/>
                  </a:lnTo>
                  <a:lnTo>
                    <a:pt x="10" y="5"/>
                  </a:lnTo>
                  <a:lnTo>
                    <a:pt x="10" y="3"/>
                  </a:lnTo>
                  <a:lnTo>
                    <a:pt x="9" y="1"/>
                  </a:lnTo>
                  <a:lnTo>
                    <a:pt x="7" y="0"/>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9" name="Freeform 227"/>
            <p:cNvSpPr>
              <a:spLocks/>
            </p:cNvSpPr>
            <p:nvPr/>
          </p:nvSpPr>
          <p:spPr bwMode="auto">
            <a:xfrm>
              <a:off x="4459" y="4073"/>
              <a:ext cx="10" cy="11"/>
            </a:xfrm>
            <a:custGeom>
              <a:avLst/>
              <a:gdLst>
                <a:gd name="T0" fmla="*/ 3 w 10"/>
                <a:gd name="T1" fmla="*/ 0 h 11"/>
                <a:gd name="T2" fmla="*/ 1 w 10"/>
                <a:gd name="T3" fmla="*/ 2 h 11"/>
                <a:gd name="T4" fmla="*/ 0 w 10"/>
                <a:gd name="T5" fmla="*/ 4 h 11"/>
                <a:gd name="T6" fmla="*/ 0 w 10"/>
                <a:gd name="T7" fmla="*/ 5 h 11"/>
                <a:gd name="T8" fmla="*/ 0 w 10"/>
                <a:gd name="T9" fmla="*/ 7 h 11"/>
                <a:gd name="T10" fmla="*/ 0 w 10"/>
                <a:gd name="T11" fmla="*/ 9 h 11"/>
                <a:gd name="T12" fmla="*/ 1 w 10"/>
                <a:gd name="T13" fmla="*/ 11 h 11"/>
                <a:gd name="T14" fmla="*/ 3 w 10"/>
                <a:gd name="T15" fmla="*/ 11 h 11"/>
                <a:gd name="T16" fmla="*/ 5 w 10"/>
                <a:gd name="T17" fmla="*/ 11 h 11"/>
                <a:gd name="T18" fmla="*/ 5 w 10"/>
                <a:gd name="T19" fmla="*/ 11 h 11"/>
                <a:gd name="T20" fmla="*/ 7 w 10"/>
                <a:gd name="T21" fmla="*/ 11 h 11"/>
                <a:gd name="T22" fmla="*/ 8 w 10"/>
                <a:gd name="T23" fmla="*/ 9 h 11"/>
                <a:gd name="T24" fmla="*/ 10 w 10"/>
                <a:gd name="T25" fmla="*/ 7 h 11"/>
                <a:gd name="T26" fmla="*/ 10 w 10"/>
                <a:gd name="T27" fmla="*/ 5 h 11"/>
                <a:gd name="T28" fmla="*/ 8 w 10"/>
                <a:gd name="T29" fmla="*/ 4 h 11"/>
                <a:gd name="T30" fmla="*/ 7 w 10"/>
                <a:gd name="T31" fmla="*/ 2 h 11"/>
                <a:gd name="T32" fmla="*/ 5 w 10"/>
                <a:gd name="T33" fmla="*/ 0 h 11"/>
                <a:gd name="T34" fmla="*/ 3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3" y="0"/>
                  </a:moveTo>
                  <a:lnTo>
                    <a:pt x="1" y="2"/>
                  </a:lnTo>
                  <a:lnTo>
                    <a:pt x="0" y="4"/>
                  </a:lnTo>
                  <a:lnTo>
                    <a:pt x="0" y="5"/>
                  </a:lnTo>
                  <a:lnTo>
                    <a:pt x="0" y="7"/>
                  </a:lnTo>
                  <a:lnTo>
                    <a:pt x="0" y="9"/>
                  </a:lnTo>
                  <a:lnTo>
                    <a:pt x="1" y="11"/>
                  </a:lnTo>
                  <a:lnTo>
                    <a:pt x="3" y="11"/>
                  </a:lnTo>
                  <a:lnTo>
                    <a:pt x="5" y="11"/>
                  </a:lnTo>
                  <a:lnTo>
                    <a:pt x="5" y="11"/>
                  </a:lnTo>
                  <a:lnTo>
                    <a:pt x="7" y="11"/>
                  </a:lnTo>
                  <a:lnTo>
                    <a:pt x="8" y="9"/>
                  </a:lnTo>
                  <a:lnTo>
                    <a:pt x="10" y="7"/>
                  </a:lnTo>
                  <a:lnTo>
                    <a:pt x="10" y="5"/>
                  </a:lnTo>
                  <a:lnTo>
                    <a:pt x="8" y="4"/>
                  </a:lnTo>
                  <a:lnTo>
                    <a:pt x="7" y="2"/>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0" name="Freeform 228"/>
            <p:cNvSpPr>
              <a:spLocks/>
            </p:cNvSpPr>
            <p:nvPr/>
          </p:nvSpPr>
          <p:spPr bwMode="auto">
            <a:xfrm>
              <a:off x="4479" y="4072"/>
              <a:ext cx="11" cy="10"/>
            </a:xfrm>
            <a:custGeom>
              <a:avLst/>
              <a:gdLst>
                <a:gd name="T0" fmla="*/ 4 w 11"/>
                <a:gd name="T1" fmla="*/ 0 h 10"/>
                <a:gd name="T2" fmla="*/ 2 w 11"/>
                <a:gd name="T3" fmla="*/ 1 h 10"/>
                <a:gd name="T4" fmla="*/ 0 w 11"/>
                <a:gd name="T5" fmla="*/ 3 h 10"/>
                <a:gd name="T6" fmla="*/ 0 w 11"/>
                <a:gd name="T7" fmla="*/ 5 h 10"/>
                <a:gd name="T8" fmla="*/ 0 w 11"/>
                <a:gd name="T9" fmla="*/ 6 h 10"/>
                <a:gd name="T10" fmla="*/ 0 w 11"/>
                <a:gd name="T11" fmla="*/ 8 h 10"/>
                <a:gd name="T12" fmla="*/ 2 w 11"/>
                <a:gd name="T13" fmla="*/ 10 h 10"/>
                <a:gd name="T14" fmla="*/ 4 w 11"/>
                <a:gd name="T15" fmla="*/ 10 h 10"/>
                <a:gd name="T16" fmla="*/ 6 w 11"/>
                <a:gd name="T17" fmla="*/ 10 h 10"/>
                <a:gd name="T18" fmla="*/ 6 w 11"/>
                <a:gd name="T19" fmla="*/ 10 h 10"/>
                <a:gd name="T20" fmla="*/ 7 w 11"/>
                <a:gd name="T21" fmla="*/ 10 h 10"/>
                <a:gd name="T22" fmla="*/ 9 w 11"/>
                <a:gd name="T23" fmla="*/ 8 h 10"/>
                <a:gd name="T24" fmla="*/ 11 w 11"/>
                <a:gd name="T25" fmla="*/ 6 h 10"/>
                <a:gd name="T26" fmla="*/ 11 w 11"/>
                <a:gd name="T27" fmla="*/ 5 h 10"/>
                <a:gd name="T28" fmla="*/ 9 w 11"/>
                <a:gd name="T29" fmla="*/ 3 h 10"/>
                <a:gd name="T30" fmla="*/ 7 w 11"/>
                <a:gd name="T31" fmla="*/ 1 h 10"/>
                <a:gd name="T32" fmla="*/ 6 w 11"/>
                <a:gd name="T33" fmla="*/ 0 h 10"/>
                <a:gd name="T34" fmla="*/ 4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4" y="0"/>
                  </a:moveTo>
                  <a:lnTo>
                    <a:pt x="2" y="1"/>
                  </a:lnTo>
                  <a:lnTo>
                    <a:pt x="0" y="3"/>
                  </a:lnTo>
                  <a:lnTo>
                    <a:pt x="0" y="5"/>
                  </a:lnTo>
                  <a:lnTo>
                    <a:pt x="0" y="6"/>
                  </a:lnTo>
                  <a:lnTo>
                    <a:pt x="0" y="8"/>
                  </a:lnTo>
                  <a:lnTo>
                    <a:pt x="2" y="10"/>
                  </a:lnTo>
                  <a:lnTo>
                    <a:pt x="4" y="10"/>
                  </a:lnTo>
                  <a:lnTo>
                    <a:pt x="6" y="10"/>
                  </a:lnTo>
                  <a:lnTo>
                    <a:pt x="6" y="10"/>
                  </a:lnTo>
                  <a:lnTo>
                    <a:pt x="7" y="10"/>
                  </a:lnTo>
                  <a:lnTo>
                    <a:pt x="9" y="8"/>
                  </a:lnTo>
                  <a:lnTo>
                    <a:pt x="11" y="6"/>
                  </a:lnTo>
                  <a:lnTo>
                    <a:pt x="11" y="5"/>
                  </a:lnTo>
                  <a:lnTo>
                    <a:pt x="9" y="3"/>
                  </a:lnTo>
                  <a:lnTo>
                    <a:pt x="7" y="1"/>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 name="Freeform 229"/>
            <p:cNvSpPr>
              <a:spLocks/>
            </p:cNvSpPr>
            <p:nvPr/>
          </p:nvSpPr>
          <p:spPr bwMode="auto">
            <a:xfrm>
              <a:off x="4500" y="4070"/>
              <a:ext cx="10" cy="10"/>
            </a:xfrm>
            <a:custGeom>
              <a:avLst/>
              <a:gdLst>
                <a:gd name="T0" fmla="*/ 4 w 10"/>
                <a:gd name="T1" fmla="*/ 0 h 10"/>
                <a:gd name="T2" fmla="*/ 2 w 10"/>
                <a:gd name="T3" fmla="*/ 2 h 10"/>
                <a:gd name="T4" fmla="*/ 0 w 10"/>
                <a:gd name="T5" fmla="*/ 3 h 10"/>
                <a:gd name="T6" fmla="*/ 0 w 10"/>
                <a:gd name="T7" fmla="*/ 5 h 10"/>
                <a:gd name="T8" fmla="*/ 0 w 10"/>
                <a:gd name="T9" fmla="*/ 7 h 10"/>
                <a:gd name="T10" fmla="*/ 0 w 10"/>
                <a:gd name="T11" fmla="*/ 8 h 10"/>
                <a:gd name="T12" fmla="*/ 2 w 10"/>
                <a:gd name="T13" fmla="*/ 10 h 10"/>
                <a:gd name="T14" fmla="*/ 4 w 10"/>
                <a:gd name="T15" fmla="*/ 10 h 10"/>
                <a:gd name="T16" fmla="*/ 5 w 10"/>
                <a:gd name="T17" fmla="*/ 10 h 10"/>
                <a:gd name="T18" fmla="*/ 5 w 10"/>
                <a:gd name="T19" fmla="*/ 10 h 10"/>
                <a:gd name="T20" fmla="*/ 7 w 10"/>
                <a:gd name="T21" fmla="*/ 10 h 10"/>
                <a:gd name="T22" fmla="*/ 9 w 10"/>
                <a:gd name="T23" fmla="*/ 8 h 10"/>
                <a:gd name="T24" fmla="*/ 10 w 10"/>
                <a:gd name="T25" fmla="*/ 7 h 10"/>
                <a:gd name="T26" fmla="*/ 10 w 10"/>
                <a:gd name="T27" fmla="*/ 5 h 10"/>
                <a:gd name="T28" fmla="*/ 9 w 10"/>
                <a:gd name="T29" fmla="*/ 3 h 10"/>
                <a:gd name="T30" fmla="*/ 7 w 10"/>
                <a:gd name="T31" fmla="*/ 2 h 10"/>
                <a:gd name="T32" fmla="*/ 5 w 10"/>
                <a:gd name="T33" fmla="*/ 0 h 10"/>
                <a:gd name="T34" fmla="*/ 4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4" y="0"/>
                  </a:moveTo>
                  <a:lnTo>
                    <a:pt x="2" y="2"/>
                  </a:lnTo>
                  <a:lnTo>
                    <a:pt x="0" y="3"/>
                  </a:lnTo>
                  <a:lnTo>
                    <a:pt x="0" y="5"/>
                  </a:lnTo>
                  <a:lnTo>
                    <a:pt x="0" y="7"/>
                  </a:lnTo>
                  <a:lnTo>
                    <a:pt x="0" y="8"/>
                  </a:lnTo>
                  <a:lnTo>
                    <a:pt x="2" y="10"/>
                  </a:lnTo>
                  <a:lnTo>
                    <a:pt x="4" y="10"/>
                  </a:lnTo>
                  <a:lnTo>
                    <a:pt x="5" y="10"/>
                  </a:lnTo>
                  <a:lnTo>
                    <a:pt x="5" y="10"/>
                  </a:lnTo>
                  <a:lnTo>
                    <a:pt x="7" y="10"/>
                  </a:lnTo>
                  <a:lnTo>
                    <a:pt x="9" y="8"/>
                  </a:lnTo>
                  <a:lnTo>
                    <a:pt x="10" y="7"/>
                  </a:lnTo>
                  <a:lnTo>
                    <a:pt x="10" y="5"/>
                  </a:lnTo>
                  <a:lnTo>
                    <a:pt x="9" y="3"/>
                  </a:lnTo>
                  <a:lnTo>
                    <a:pt x="7" y="2"/>
                  </a:lnTo>
                  <a:lnTo>
                    <a:pt x="5"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2" name="Freeform 230"/>
            <p:cNvSpPr>
              <a:spLocks/>
            </p:cNvSpPr>
            <p:nvPr/>
          </p:nvSpPr>
          <p:spPr bwMode="auto">
            <a:xfrm>
              <a:off x="4521" y="4068"/>
              <a:ext cx="10" cy="10"/>
            </a:xfrm>
            <a:custGeom>
              <a:avLst/>
              <a:gdLst>
                <a:gd name="T0" fmla="*/ 3 w 10"/>
                <a:gd name="T1" fmla="*/ 0 h 10"/>
                <a:gd name="T2" fmla="*/ 1 w 10"/>
                <a:gd name="T3" fmla="*/ 0 h 10"/>
                <a:gd name="T4" fmla="*/ 0 w 10"/>
                <a:gd name="T5" fmla="*/ 2 h 10"/>
                <a:gd name="T6" fmla="*/ 0 w 10"/>
                <a:gd name="T7" fmla="*/ 4 h 10"/>
                <a:gd name="T8" fmla="*/ 0 w 10"/>
                <a:gd name="T9" fmla="*/ 5 h 10"/>
                <a:gd name="T10" fmla="*/ 0 w 10"/>
                <a:gd name="T11" fmla="*/ 7 h 10"/>
                <a:gd name="T12" fmla="*/ 1 w 10"/>
                <a:gd name="T13" fmla="*/ 9 h 10"/>
                <a:gd name="T14" fmla="*/ 3 w 10"/>
                <a:gd name="T15" fmla="*/ 10 h 10"/>
                <a:gd name="T16" fmla="*/ 5 w 10"/>
                <a:gd name="T17" fmla="*/ 10 h 10"/>
                <a:gd name="T18" fmla="*/ 5 w 10"/>
                <a:gd name="T19" fmla="*/ 10 h 10"/>
                <a:gd name="T20" fmla="*/ 7 w 10"/>
                <a:gd name="T21" fmla="*/ 9 h 10"/>
                <a:gd name="T22" fmla="*/ 8 w 10"/>
                <a:gd name="T23" fmla="*/ 7 h 10"/>
                <a:gd name="T24" fmla="*/ 10 w 10"/>
                <a:gd name="T25" fmla="*/ 5 h 10"/>
                <a:gd name="T26" fmla="*/ 10 w 10"/>
                <a:gd name="T27" fmla="*/ 4 h 10"/>
                <a:gd name="T28" fmla="*/ 8 w 10"/>
                <a:gd name="T29" fmla="*/ 2 h 10"/>
                <a:gd name="T30" fmla="*/ 7 w 10"/>
                <a:gd name="T31" fmla="*/ 0 h 10"/>
                <a:gd name="T32" fmla="*/ 5 w 10"/>
                <a:gd name="T33" fmla="*/ 0 h 10"/>
                <a:gd name="T34" fmla="*/ 3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3" y="0"/>
                  </a:moveTo>
                  <a:lnTo>
                    <a:pt x="1" y="0"/>
                  </a:lnTo>
                  <a:lnTo>
                    <a:pt x="0" y="2"/>
                  </a:lnTo>
                  <a:lnTo>
                    <a:pt x="0" y="4"/>
                  </a:lnTo>
                  <a:lnTo>
                    <a:pt x="0" y="5"/>
                  </a:lnTo>
                  <a:lnTo>
                    <a:pt x="0" y="7"/>
                  </a:lnTo>
                  <a:lnTo>
                    <a:pt x="1" y="9"/>
                  </a:lnTo>
                  <a:lnTo>
                    <a:pt x="3" y="10"/>
                  </a:lnTo>
                  <a:lnTo>
                    <a:pt x="5" y="10"/>
                  </a:lnTo>
                  <a:lnTo>
                    <a:pt x="5" y="10"/>
                  </a:lnTo>
                  <a:lnTo>
                    <a:pt x="7" y="9"/>
                  </a:lnTo>
                  <a:lnTo>
                    <a:pt x="8" y="7"/>
                  </a:lnTo>
                  <a:lnTo>
                    <a:pt x="10" y="5"/>
                  </a:lnTo>
                  <a:lnTo>
                    <a:pt x="10" y="4"/>
                  </a:lnTo>
                  <a:lnTo>
                    <a:pt x="8" y="2"/>
                  </a:lnTo>
                  <a:lnTo>
                    <a:pt x="7" y="0"/>
                  </a:lnTo>
                  <a:lnTo>
                    <a:pt x="5"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3" name="Freeform 231"/>
            <p:cNvSpPr>
              <a:spLocks/>
            </p:cNvSpPr>
            <p:nvPr/>
          </p:nvSpPr>
          <p:spPr bwMode="auto">
            <a:xfrm>
              <a:off x="4541" y="4066"/>
              <a:ext cx="11" cy="11"/>
            </a:xfrm>
            <a:custGeom>
              <a:avLst/>
              <a:gdLst>
                <a:gd name="T0" fmla="*/ 4 w 11"/>
                <a:gd name="T1" fmla="*/ 0 h 11"/>
                <a:gd name="T2" fmla="*/ 2 w 11"/>
                <a:gd name="T3" fmla="*/ 0 h 11"/>
                <a:gd name="T4" fmla="*/ 0 w 11"/>
                <a:gd name="T5" fmla="*/ 2 h 11"/>
                <a:gd name="T6" fmla="*/ 0 w 11"/>
                <a:gd name="T7" fmla="*/ 4 h 11"/>
                <a:gd name="T8" fmla="*/ 0 w 11"/>
                <a:gd name="T9" fmla="*/ 6 h 11"/>
                <a:gd name="T10" fmla="*/ 0 w 11"/>
                <a:gd name="T11" fmla="*/ 7 h 11"/>
                <a:gd name="T12" fmla="*/ 2 w 11"/>
                <a:gd name="T13" fmla="*/ 9 h 11"/>
                <a:gd name="T14" fmla="*/ 4 w 11"/>
                <a:gd name="T15" fmla="*/ 11 h 11"/>
                <a:gd name="T16" fmla="*/ 6 w 11"/>
                <a:gd name="T17" fmla="*/ 11 h 11"/>
                <a:gd name="T18" fmla="*/ 6 w 11"/>
                <a:gd name="T19" fmla="*/ 11 h 11"/>
                <a:gd name="T20" fmla="*/ 7 w 11"/>
                <a:gd name="T21" fmla="*/ 9 h 11"/>
                <a:gd name="T22" fmla="*/ 9 w 11"/>
                <a:gd name="T23" fmla="*/ 7 h 11"/>
                <a:gd name="T24" fmla="*/ 11 w 11"/>
                <a:gd name="T25" fmla="*/ 6 h 11"/>
                <a:gd name="T26" fmla="*/ 11 w 11"/>
                <a:gd name="T27" fmla="*/ 4 h 11"/>
                <a:gd name="T28" fmla="*/ 9 w 11"/>
                <a:gd name="T29" fmla="*/ 2 h 11"/>
                <a:gd name="T30" fmla="*/ 7 w 11"/>
                <a:gd name="T31" fmla="*/ 0 h 11"/>
                <a:gd name="T32" fmla="*/ 6 w 11"/>
                <a:gd name="T33" fmla="*/ 0 h 11"/>
                <a:gd name="T34" fmla="*/ 4 w 11"/>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4" y="0"/>
                  </a:moveTo>
                  <a:lnTo>
                    <a:pt x="2" y="0"/>
                  </a:lnTo>
                  <a:lnTo>
                    <a:pt x="0" y="2"/>
                  </a:lnTo>
                  <a:lnTo>
                    <a:pt x="0" y="4"/>
                  </a:lnTo>
                  <a:lnTo>
                    <a:pt x="0" y="6"/>
                  </a:lnTo>
                  <a:lnTo>
                    <a:pt x="0" y="7"/>
                  </a:lnTo>
                  <a:lnTo>
                    <a:pt x="2" y="9"/>
                  </a:lnTo>
                  <a:lnTo>
                    <a:pt x="4" y="11"/>
                  </a:lnTo>
                  <a:lnTo>
                    <a:pt x="6" y="11"/>
                  </a:lnTo>
                  <a:lnTo>
                    <a:pt x="6" y="11"/>
                  </a:lnTo>
                  <a:lnTo>
                    <a:pt x="7" y="9"/>
                  </a:lnTo>
                  <a:lnTo>
                    <a:pt x="9" y="7"/>
                  </a:lnTo>
                  <a:lnTo>
                    <a:pt x="11" y="6"/>
                  </a:lnTo>
                  <a:lnTo>
                    <a:pt x="11" y="4"/>
                  </a:lnTo>
                  <a:lnTo>
                    <a:pt x="9" y="2"/>
                  </a:lnTo>
                  <a:lnTo>
                    <a:pt x="7" y="0"/>
                  </a:lnTo>
                  <a:lnTo>
                    <a:pt x="6"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4" name="Freeform 232"/>
            <p:cNvSpPr>
              <a:spLocks/>
            </p:cNvSpPr>
            <p:nvPr/>
          </p:nvSpPr>
          <p:spPr bwMode="auto">
            <a:xfrm>
              <a:off x="4560" y="4065"/>
              <a:ext cx="11" cy="10"/>
            </a:xfrm>
            <a:custGeom>
              <a:avLst/>
              <a:gdLst>
                <a:gd name="T0" fmla="*/ 6 w 11"/>
                <a:gd name="T1" fmla="*/ 0 h 10"/>
                <a:gd name="T2" fmla="*/ 4 w 11"/>
                <a:gd name="T3" fmla="*/ 0 h 10"/>
                <a:gd name="T4" fmla="*/ 2 w 11"/>
                <a:gd name="T5" fmla="*/ 1 h 10"/>
                <a:gd name="T6" fmla="*/ 0 w 11"/>
                <a:gd name="T7" fmla="*/ 3 h 10"/>
                <a:gd name="T8" fmla="*/ 0 w 11"/>
                <a:gd name="T9" fmla="*/ 5 h 10"/>
                <a:gd name="T10" fmla="*/ 2 w 11"/>
                <a:gd name="T11" fmla="*/ 7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7 h 10"/>
                <a:gd name="T24" fmla="*/ 11 w 11"/>
                <a:gd name="T25" fmla="*/ 5 h 10"/>
                <a:gd name="T26" fmla="*/ 11 w 11"/>
                <a:gd name="T27" fmla="*/ 3 h 10"/>
                <a:gd name="T28" fmla="*/ 11 w 11"/>
                <a:gd name="T29" fmla="*/ 1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1"/>
                  </a:lnTo>
                  <a:lnTo>
                    <a:pt x="0" y="3"/>
                  </a:lnTo>
                  <a:lnTo>
                    <a:pt x="0" y="5"/>
                  </a:lnTo>
                  <a:lnTo>
                    <a:pt x="2" y="7"/>
                  </a:lnTo>
                  <a:lnTo>
                    <a:pt x="4" y="8"/>
                  </a:lnTo>
                  <a:lnTo>
                    <a:pt x="6" y="10"/>
                  </a:lnTo>
                  <a:lnTo>
                    <a:pt x="7" y="10"/>
                  </a:lnTo>
                  <a:lnTo>
                    <a:pt x="7" y="10"/>
                  </a:lnTo>
                  <a:lnTo>
                    <a:pt x="9" y="8"/>
                  </a:lnTo>
                  <a:lnTo>
                    <a:pt x="11" y="7"/>
                  </a:lnTo>
                  <a:lnTo>
                    <a:pt x="11" y="5"/>
                  </a:lnTo>
                  <a:lnTo>
                    <a:pt x="11" y="3"/>
                  </a:lnTo>
                  <a:lnTo>
                    <a:pt x="11" y="1"/>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 name="Freeform 233"/>
            <p:cNvSpPr>
              <a:spLocks/>
            </p:cNvSpPr>
            <p:nvPr/>
          </p:nvSpPr>
          <p:spPr bwMode="auto">
            <a:xfrm>
              <a:off x="4581" y="4061"/>
              <a:ext cx="10" cy="11"/>
            </a:xfrm>
            <a:custGeom>
              <a:avLst/>
              <a:gdLst>
                <a:gd name="T0" fmla="*/ 5 w 10"/>
                <a:gd name="T1" fmla="*/ 0 h 11"/>
                <a:gd name="T2" fmla="*/ 4 w 10"/>
                <a:gd name="T3" fmla="*/ 2 h 11"/>
                <a:gd name="T4" fmla="*/ 2 w 10"/>
                <a:gd name="T5" fmla="*/ 4 h 11"/>
                <a:gd name="T6" fmla="*/ 0 w 10"/>
                <a:gd name="T7" fmla="*/ 5 h 11"/>
                <a:gd name="T8" fmla="*/ 0 w 10"/>
                <a:gd name="T9" fmla="*/ 7 h 11"/>
                <a:gd name="T10" fmla="*/ 2 w 10"/>
                <a:gd name="T11" fmla="*/ 9 h 11"/>
                <a:gd name="T12" fmla="*/ 4 w 10"/>
                <a:gd name="T13" fmla="*/ 11 h 11"/>
                <a:gd name="T14" fmla="*/ 5 w 10"/>
                <a:gd name="T15" fmla="*/ 11 h 11"/>
                <a:gd name="T16" fmla="*/ 7 w 10"/>
                <a:gd name="T17" fmla="*/ 11 h 11"/>
                <a:gd name="T18" fmla="*/ 7 w 10"/>
                <a:gd name="T19" fmla="*/ 11 h 11"/>
                <a:gd name="T20" fmla="*/ 9 w 10"/>
                <a:gd name="T21" fmla="*/ 11 h 11"/>
                <a:gd name="T22" fmla="*/ 10 w 10"/>
                <a:gd name="T23" fmla="*/ 9 h 11"/>
                <a:gd name="T24" fmla="*/ 10 w 10"/>
                <a:gd name="T25" fmla="*/ 7 h 11"/>
                <a:gd name="T26" fmla="*/ 10 w 10"/>
                <a:gd name="T27" fmla="*/ 5 h 11"/>
                <a:gd name="T28" fmla="*/ 10 w 10"/>
                <a:gd name="T29" fmla="*/ 4 h 11"/>
                <a:gd name="T30" fmla="*/ 9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4" y="2"/>
                  </a:lnTo>
                  <a:lnTo>
                    <a:pt x="2" y="4"/>
                  </a:lnTo>
                  <a:lnTo>
                    <a:pt x="0" y="5"/>
                  </a:lnTo>
                  <a:lnTo>
                    <a:pt x="0" y="7"/>
                  </a:lnTo>
                  <a:lnTo>
                    <a:pt x="2" y="9"/>
                  </a:lnTo>
                  <a:lnTo>
                    <a:pt x="4" y="11"/>
                  </a:lnTo>
                  <a:lnTo>
                    <a:pt x="5" y="11"/>
                  </a:lnTo>
                  <a:lnTo>
                    <a:pt x="7" y="11"/>
                  </a:lnTo>
                  <a:lnTo>
                    <a:pt x="7" y="11"/>
                  </a:lnTo>
                  <a:lnTo>
                    <a:pt x="9" y="11"/>
                  </a:lnTo>
                  <a:lnTo>
                    <a:pt x="10" y="9"/>
                  </a:lnTo>
                  <a:lnTo>
                    <a:pt x="10" y="7"/>
                  </a:lnTo>
                  <a:lnTo>
                    <a:pt x="10" y="5"/>
                  </a:lnTo>
                  <a:lnTo>
                    <a:pt x="10" y="4"/>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 name="Freeform 234"/>
            <p:cNvSpPr>
              <a:spLocks/>
            </p:cNvSpPr>
            <p:nvPr/>
          </p:nvSpPr>
          <p:spPr bwMode="auto">
            <a:xfrm>
              <a:off x="4602" y="4059"/>
              <a:ext cx="10" cy="11"/>
            </a:xfrm>
            <a:custGeom>
              <a:avLst/>
              <a:gdLst>
                <a:gd name="T0" fmla="*/ 5 w 10"/>
                <a:gd name="T1" fmla="*/ 0 h 11"/>
                <a:gd name="T2" fmla="*/ 3 w 10"/>
                <a:gd name="T3" fmla="*/ 2 h 11"/>
                <a:gd name="T4" fmla="*/ 1 w 10"/>
                <a:gd name="T5" fmla="*/ 4 h 11"/>
                <a:gd name="T6" fmla="*/ 0 w 10"/>
                <a:gd name="T7" fmla="*/ 6 h 11"/>
                <a:gd name="T8" fmla="*/ 0 w 10"/>
                <a:gd name="T9" fmla="*/ 7 h 11"/>
                <a:gd name="T10" fmla="*/ 1 w 10"/>
                <a:gd name="T11" fmla="*/ 9 h 11"/>
                <a:gd name="T12" fmla="*/ 3 w 10"/>
                <a:gd name="T13" fmla="*/ 11 h 11"/>
                <a:gd name="T14" fmla="*/ 5 w 10"/>
                <a:gd name="T15" fmla="*/ 11 h 11"/>
                <a:gd name="T16" fmla="*/ 7 w 10"/>
                <a:gd name="T17" fmla="*/ 11 h 11"/>
                <a:gd name="T18" fmla="*/ 7 w 10"/>
                <a:gd name="T19" fmla="*/ 11 h 11"/>
                <a:gd name="T20" fmla="*/ 8 w 10"/>
                <a:gd name="T21" fmla="*/ 11 h 11"/>
                <a:gd name="T22" fmla="*/ 10 w 10"/>
                <a:gd name="T23" fmla="*/ 9 h 11"/>
                <a:gd name="T24" fmla="*/ 10 w 10"/>
                <a:gd name="T25" fmla="*/ 7 h 11"/>
                <a:gd name="T26" fmla="*/ 10 w 10"/>
                <a:gd name="T27" fmla="*/ 6 h 11"/>
                <a:gd name="T28" fmla="*/ 10 w 10"/>
                <a:gd name="T29" fmla="*/ 4 h 11"/>
                <a:gd name="T30" fmla="*/ 8 w 10"/>
                <a:gd name="T31" fmla="*/ 2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2"/>
                  </a:lnTo>
                  <a:lnTo>
                    <a:pt x="1" y="4"/>
                  </a:lnTo>
                  <a:lnTo>
                    <a:pt x="0" y="6"/>
                  </a:lnTo>
                  <a:lnTo>
                    <a:pt x="0" y="7"/>
                  </a:lnTo>
                  <a:lnTo>
                    <a:pt x="1" y="9"/>
                  </a:lnTo>
                  <a:lnTo>
                    <a:pt x="3" y="11"/>
                  </a:lnTo>
                  <a:lnTo>
                    <a:pt x="5" y="11"/>
                  </a:lnTo>
                  <a:lnTo>
                    <a:pt x="7" y="11"/>
                  </a:lnTo>
                  <a:lnTo>
                    <a:pt x="7" y="11"/>
                  </a:lnTo>
                  <a:lnTo>
                    <a:pt x="8" y="11"/>
                  </a:lnTo>
                  <a:lnTo>
                    <a:pt x="10" y="9"/>
                  </a:lnTo>
                  <a:lnTo>
                    <a:pt x="10" y="7"/>
                  </a:lnTo>
                  <a:lnTo>
                    <a:pt x="10" y="6"/>
                  </a:lnTo>
                  <a:lnTo>
                    <a:pt x="10" y="4"/>
                  </a:lnTo>
                  <a:lnTo>
                    <a:pt x="8"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7" name="Freeform 235"/>
            <p:cNvSpPr>
              <a:spLocks/>
            </p:cNvSpPr>
            <p:nvPr/>
          </p:nvSpPr>
          <p:spPr bwMode="auto">
            <a:xfrm>
              <a:off x="4622" y="4058"/>
              <a:ext cx="11" cy="10"/>
            </a:xfrm>
            <a:custGeom>
              <a:avLst/>
              <a:gdLst>
                <a:gd name="T0" fmla="*/ 6 w 11"/>
                <a:gd name="T1" fmla="*/ 0 h 10"/>
                <a:gd name="T2" fmla="*/ 4 w 11"/>
                <a:gd name="T3" fmla="*/ 1 h 10"/>
                <a:gd name="T4" fmla="*/ 2 w 11"/>
                <a:gd name="T5" fmla="*/ 3 h 10"/>
                <a:gd name="T6" fmla="*/ 0 w 11"/>
                <a:gd name="T7" fmla="*/ 5 h 10"/>
                <a:gd name="T8" fmla="*/ 0 w 11"/>
                <a:gd name="T9" fmla="*/ 7 h 10"/>
                <a:gd name="T10" fmla="*/ 2 w 11"/>
                <a:gd name="T11" fmla="*/ 8 h 10"/>
                <a:gd name="T12" fmla="*/ 4 w 11"/>
                <a:gd name="T13" fmla="*/ 10 h 10"/>
                <a:gd name="T14" fmla="*/ 6 w 11"/>
                <a:gd name="T15" fmla="*/ 10 h 10"/>
                <a:gd name="T16" fmla="*/ 7 w 11"/>
                <a:gd name="T17" fmla="*/ 10 h 10"/>
                <a:gd name="T18" fmla="*/ 7 w 11"/>
                <a:gd name="T19" fmla="*/ 10 h 10"/>
                <a:gd name="T20" fmla="*/ 9 w 11"/>
                <a:gd name="T21" fmla="*/ 10 h 10"/>
                <a:gd name="T22" fmla="*/ 11 w 11"/>
                <a:gd name="T23" fmla="*/ 8 h 10"/>
                <a:gd name="T24" fmla="*/ 11 w 11"/>
                <a:gd name="T25" fmla="*/ 7 h 10"/>
                <a:gd name="T26" fmla="*/ 11 w 11"/>
                <a:gd name="T27" fmla="*/ 5 h 10"/>
                <a:gd name="T28" fmla="*/ 11 w 11"/>
                <a:gd name="T29" fmla="*/ 3 h 10"/>
                <a:gd name="T30" fmla="*/ 9 w 11"/>
                <a:gd name="T31" fmla="*/ 1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1"/>
                  </a:lnTo>
                  <a:lnTo>
                    <a:pt x="2" y="3"/>
                  </a:lnTo>
                  <a:lnTo>
                    <a:pt x="0" y="5"/>
                  </a:lnTo>
                  <a:lnTo>
                    <a:pt x="0" y="7"/>
                  </a:lnTo>
                  <a:lnTo>
                    <a:pt x="2" y="8"/>
                  </a:lnTo>
                  <a:lnTo>
                    <a:pt x="4" y="10"/>
                  </a:lnTo>
                  <a:lnTo>
                    <a:pt x="6" y="10"/>
                  </a:lnTo>
                  <a:lnTo>
                    <a:pt x="7" y="10"/>
                  </a:lnTo>
                  <a:lnTo>
                    <a:pt x="7" y="10"/>
                  </a:lnTo>
                  <a:lnTo>
                    <a:pt x="9" y="10"/>
                  </a:lnTo>
                  <a:lnTo>
                    <a:pt x="11" y="8"/>
                  </a:lnTo>
                  <a:lnTo>
                    <a:pt x="11" y="7"/>
                  </a:lnTo>
                  <a:lnTo>
                    <a:pt x="11" y="5"/>
                  </a:lnTo>
                  <a:lnTo>
                    <a:pt x="11" y="3"/>
                  </a:lnTo>
                  <a:lnTo>
                    <a:pt x="9" y="1"/>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8" name="Freeform 236"/>
            <p:cNvSpPr>
              <a:spLocks/>
            </p:cNvSpPr>
            <p:nvPr/>
          </p:nvSpPr>
          <p:spPr bwMode="auto">
            <a:xfrm>
              <a:off x="4643" y="4056"/>
              <a:ext cx="10" cy="10"/>
            </a:xfrm>
            <a:custGeom>
              <a:avLst/>
              <a:gdLst>
                <a:gd name="T0" fmla="*/ 5 w 10"/>
                <a:gd name="T1" fmla="*/ 0 h 10"/>
                <a:gd name="T2" fmla="*/ 4 w 10"/>
                <a:gd name="T3" fmla="*/ 0 h 10"/>
                <a:gd name="T4" fmla="*/ 2 w 10"/>
                <a:gd name="T5" fmla="*/ 2 h 10"/>
                <a:gd name="T6" fmla="*/ 0 w 10"/>
                <a:gd name="T7" fmla="*/ 3 h 10"/>
                <a:gd name="T8" fmla="*/ 0 w 10"/>
                <a:gd name="T9" fmla="*/ 5 h 10"/>
                <a:gd name="T10" fmla="*/ 2 w 10"/>
                <a:gd name="T11" fmla="*/ 7 h 10"/>
                <a:gd name="T12" fmla="*/ 4 w 10"/>
                <a:gd name="T13" fmla="*/ 9 h 10"/>
                <a:gd name="T14" fmla="*/ 5 w 10"/>
                <a:gd name="T15" fmla="*/ 10 h 10"/>
                <a:gd name="T16" fmla="*/ 7 w 10"/>
                <a:gd name="T17" fmla="*/ 10 h 10"/>
                <a:gd name="T18" fmla="*/ 7 w 10"/>
                <a:gd name="T19" fmla="*/ 10 h 10"/>
                <a:gd name="T20" fmla="*/ 9 w 10"/>
                <a:gd name="T21" fmla="*/ 9 h 10"/>
                <a:gd name="T22" fmla="*/ 10 w 10"/>
                <a:gd name="T23" fmla="*/ 7 h 10"/>
                <a:gd name="T24" fmla="*/ 10 w 10"/>
                <a:gd name="T25" fmla="*/ 5 h 10"/>
                <a:gd name="T26" fmla="*/ 10 w 10"/>
                <a:gd name="T27" fmla="*/ 3 h 10"/>
                <a:gd name="T28" fmla="*/ 10 w 10"/>
                <a:gd name="T29" fmla="*/ 2 h 10"/>
                <a:gd name="T30" fmla="*/ 9 w 10"/>
                <a:gd name="T31" fmla="*/ 0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0"/>
                  </a:lnTo>
                  <a:lnTo>
                    <a:pt x="2" y="2"/>
                  </a:lnTo>
                  <a:lnTo>
                    <a:pt x="0" y="3"/>
                  </a:lnTo>
                  <a:lnTo>
                    <a:pt x="0" y="5"/>
                  </a:lnTo>
                  <a:lnTo>
                    <a:pt x="2" y="7"/>
                  </a:lnTo>
                  <a:lnTo>
                    <a:pt x="4" y="9"/>
                  </a:lnTo>
                  <a:lnTo>
                    <a:pt x="5" y="10"/>
                  </a:lnTo>
                  <a:lnTo>
                    <a:pt x="7" y="10"/>
                  </a:lnTo>
                  <a:lnTo>
                    <a:pt x="7" y="10"/>
                  </a:lnTo>
                  <a:lnTo>
                    <a:pt x="9" y="9"/>
                  </a:lnTo>
                  <a:lnTo>
                    <a:pt x="10" y="7"/>
                  </a:lnTo>
                  <a:lnTo>
                    <a:pt x="10" y="5"/>
                  </a:lnTo>
                  <a:lnTo>
                    <a:pt x="10" y="3"/>
                  </a:lnTo>
                  <a:lnTo>
                    <a:pt x="10" y="2"/>
                  </a:lnTo>
                  <a:lnTo>
                    <a:pt x="9"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9" name="Freeform 237"/>
            <p:cNvSpPr>
              <a:spLocks/>
            </p:cNvSpPr>
            <p:nvPr/>
          </p:nvSpPr>
          <p:spPr bwMode="auto">
            <a:xfrm>
              <a:off x="4664" y="4054"/>
              <a:ext cx="10" cy="11"/>
            </a:xfrm>
            <a:custGeom>
              <a:avLst/>
              <a:gdLst>
                <a:gd name="T0" fmla="*/ 5 w 10"/>
                <a:gd name="T1" fmla="*/ 0 h 11"/>
                <a:gd name="T2" fmla="*/ 3 w 10"/>
                <a:gd name="T3" fmla="*/ 0 h 11"/>
                <a:gd name="T4" fmla="*/ 1 w 10"/>
                <a:gd name="T5" fmla="*/ 2 h 11"/>
                <a:gd name="T6" fmla="*/ 0 w 10"/>
                <a:gd name="T7" fmla="*/ 4 h 11"/>
                <a:gd name="T8" fmla="*/ 0 w 10"/>
                <a:gd name="T9" fmla="*/ 5 h 11"/>
                <a:gd name="T10" fmla="*/ 1 w 10"/>
                <a:gd name="T11" fmla="*/ 7 h 11"/>
                <a:gd name="T12" fmla="*/ 3 w 10"/>
                <a:gd name="T13" fmla="*/ 9 h 11"/>
                <a:gd name="T14" fmla="*/ 5 w 10"/>
                <a:gd name="T15" fmla="*/ 11 h 11"/>
                <a:gd name="T16" fmla="*/ 7 w 10"/>
                <a:gd name="T17" fmla="*/ 11 h 11"/>
                <a:gd name="T18" fmla="*/ 7 w 10"/>
                <a:gd name="T19" fmla="*/ 11 h 11"/>
                <a:gd name="T20" fmla="*/ 8 w 10"/>
                <a:gd name="T21" fmla="*/ 9 h 11"/>
                <a:gd name="T22" fmla="*/ 10 w 10"/>
                <a:gd name="T23" fmla="*/ 7 h 11"/>
                <a:gd name="T24" fmla="*/ 10 w 10"/>
                <a:gd name="T25" fmla="*/ 5 h 11"/>
                <a:gd name="T26" fmla="*/ 10 w 10"/>
                <a:gd name="T27" fmla="*/ 4 h 11"/>
                <a:gd name="T28" fmla="*/ 10 w 10"/>
                <a:gd name="T29" fmla="*/ 2 h 11"/>
                <a:gd name="T30" fmla="*/ 8 w 10"/>
                <a:gd name="T31" fmla="*/ 0 h 11"/>
                <a:gd name="T32" fmla="*/ 7 w 10"/>
                <a:gd name="T33" fmla="*/ 0 h 11"/>
                <a:gd name="T34" fmla="*/ 5 w 10"/>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5" y="0"/>
                  </a:moveTo>
                  <a:lnTo>
                    <a:pt x="3" y="0"/>
                  </a:lnTo>
                  <a:lnTo>
                    <a:pt x="1" y="2"/>
                  </a:lnTo>
                  <a:lnTo>
                    <a:pt x="0" y="4"/>
                  </a:lnTo>
                  <a:lnTo>
                    <a:pt x="0" y="5"/>
                  </a:lnTo>
                  <a:lnTo>
                    <a:pt x="1" y="7"/>
                  </a:lnTo>
                  <a:lnTo>
                    <a:pt x="3" y="9"/>
                  </a:lnTo>
                  <a:lnTo>
                    <a:pt x="5" y="11"/>
                  </a:lnTo>
                  <a:lnTo>
                    <a:pt x="7" y="11"/>
                  </a:lnTo>
                  <a:lnTo>
                    <a:pt x="7" y="11"/>
                  </a:lnTo>
                  <a:lnTo>
                    <a:pt x="8" y="9"/>
                  </a:lnTo>
                  <a:lnTo>
                    <a:pt x="10" y="7"/>
                  </a:lnTo>
                  <a:lnTo>
                    <a:pt x="10" y="5"/>
                  </a:lnTo>
                  <a:lnTo>
                    <a:pt x="10" y="4"/>
                  </a:lnTo>
                  <a:lnTo>
                    <a:pt x="10" y="2"/>
                  </a:lnTo>
                  <a:lnTo>
                    <a:pt x="8" y="0"/>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 name="Freeform 238"/>
            <p:cNvSpPr>
              <a:spLocks/>
            </p:cNvSpPr>
            <p:nvPr/>
          </p:nvSpPr>
          <p:spPr bwMode="auto">
            <a:xfrm>
              <a:off x="4684" y="4053"/>
              <a:ext cx="11" cy="10"/>
            </a:xfrm>
            <a:custGeom>
              <a:avLst/>
              <a:gdLst>
                <a:gd name="T0" fmla="*/ 6 w 11"/>
                <a:gd name="T1" fmla="*/ 0 h 10"/>
                <a:gd name="T2" fmla="*/ 4 w 11"/>
                <a:gd name="T3" fmla="*/ 0 h 10"/>
                <a:gd name="T4" fmla="*/ 2 w 11"/>
                <a:gd name="T5" fmla="*/ 1 h 10"/>
                <a:gd name="T6" fmla="*/ 0 w 11"/>
                <a:gd name="T7" fmla="*/ 3 h 10"/>
                <a:gd name="T8" fmla="*/ 0 w 11"/>
                <a:gd name="T9" fmla="*/ 5 h 10"/>
                <a:gd name="T10" fmla="*/ 2 w 11"/>
                <a:gd name="T11" fmla="*/ 6 h 10"/>
                <a:gd name="T12" fmla="*/ 4 w 11"/>
                <a:gd name="T13" fmla="*/ 8 h 10"/>
                <a:gd name="T14" fmla="*/ 6 w 11"/>
                <a:gd name="T15" fmla="*/ 10 h 10"/>
                <a:gd name="T16" fmla="*/ 7 w 11"/>
                <a:gd name="T17" fmla="*/ 10 h 10"/>
                <a:gd name="T18" fmla="*/ 7 w 11"/>
                <a:gd name="T19" fmla="*/ 10 h 10"/>
                <a:gd name="T20" fmla="*/ 9 w 11"/>
                <a:gd name="T21" fmla="*/ 8 h 10"/>
                <a:gd name="T22" fmla="*/ 11 w 11"/>
                <a:gd name="T23" fmla="*/ 6 h 10"/>
                <a:gd name="T24" fmla="*/ 11 w 11"/>
                <a:gd name="T25" fmla="*/ 5 h 10"/>
                <a:gd name="T26" fmla="*/ 11 w 11"/>
                <a:gd name="T27" fmla="*/ 3 h 10"/>
                <a:gd name="T28" fmla="*/ 11 w 11"/>
                <a:gd name="T29" fmla="*/ 1 h 10"/>
                <a:gd name="T30" fmla="*/ 9 w 11"/>
                <a:gd name="T31" fmla="*/ 0 h 10"/>
                <a:gd name="T32" fmla="*/ 7 w 11"/>
                <a:gd name="T33" fmla="*/ 0 h 10"/>
                <a:gd name="T34" fmla="*/ 6 w 11"/>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0">
                  <a:moveTo>
                    <a:pt x="6" y="0"/>
                  </a:moveTo>
                  <a:lnTo>
                    <a:pt x="4" y="0"/>
                  </a:lnTo>
                  <a:lnTo>
                    <a:pt x="2" y="1"/>
                  </a:lnTo>
                  <a:lnTo>
                    <a:pt x="0" y="3"/>
                  </a:lnTo>
                  <a:lnTo>
                    <a:pt x="0" y="5"/>
                  </a:lnTo>
                  <a:lnTo>
                    <a:pt x="2" y="6"/>
                  </a:lnTo>
                  <a:lnTo>
                    <a:pt x="4" y="8"/>
                  </a:lnTo>
                  <a:lnTo>
                    <a:pt x="6" y="10"/>
                  </a:lnTo>
                  <a:lnTo>
                    <a:pt x="7" y="10"/>
                  </a:lnTo>
                  <a:lnTo>
                    <a:pt x="7" y="10"/>
                  </a:lnTo>
                  <a:lnTo>
                    <a:pt x="9" y="8"/>
                  </a:lnTo>
                  <a:lnTo>
                    <a:pt x="11" y="6"/>
                  </a:lnTo>
                  <a:lnTo>
                    <a:pt x="11" y="5"/>
                  </a:lnTo>
                  <a:lnTo>
                    <a:pt x="11" y="3"/>
                  </a:lnTo>
                  <a:lnTo>
                    <a:pt x="11" y="1"/>
                  </a:lnTo>
                  <a:lnTo>
                    <a:pt x="9"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1" name="Freeform 239"/>
            <p:cNvSpPr>
              <a:spLocks/>
            </p:cNvSpPr>
            <p:nvPr/>
          </p:nvSpPr>
          <p:spPr bwMode="auto">
            <a:xfrm>
              <a:off x="4705" y="4049"/>
              <a:ext cx="10" cy="10"/>
            </a:xfrm>
            <a:custGeom>
              <a:avLst/>
              <a:gdLst>
                <a:gd name="T0" fmla="*/ 5 w 10"/>
                <a:gd name="T1" fmla="*/ 0 h 10"/>
                <a:gd name="T2" fmla="*/ 4 w 10"/>
                <a:gd name="T3" fmla="*/ 2 h 10"/>
                <a:gd name="T4" fmla="*/ 2 w 10"/>
                <a:gd name="T5" fmla="*/ 4 h 10"/>
                <a:gd name="T6" fmla="*/ 0 w 10"/>
                <a:gd name="T7" fmla="*/ 5 h 10"/>
                <a:gd name="T8" fmla="*/ 0 w 10"/>
                <a:gd name="T9" fmla="*/ 7 h 10"/>
                <a:gd name="T10" fmla="*/ 2 w 10"/>
                <a:gd name="T11" fmla="*/ 9 h 10"/>
                <a:gd name="T12" fmla="*/ 4 w 10"/>
                <a:gd name="T13" fmla="*/ 10 h 10"/>
                <a:gd name="T14" fmla="*/ 5 w 10"/>
                <a:gd name="T15" fmla="*/ 10 h 10"/>
                <a:gd name="T16" fmla="*/ 7 w 10"/>
                <a:gd name="T17" fmla="*/ 10 h 10"/>
                <a:gd name="T18" fmla="*/ 7 w 10"/>
                <a:gd name="T19" fmla="*/ 10 h 10"/>
                <a:gd name="T20" fmla="*/ 9 w 10"/>
                <a:gd name="T21" fmla="*/ 10 h 10"/>
                <a:gd name="T22" fmla="*/ 10 w 10"/>
                <a:gd name="T23" fmla="*/ 9 h 10"/>
                <a:gd name="T24" fmla="*/ 10 w 10"/>
                <a:gd name="T25" fmla="*/ 7 h 10"/>
                <a:gd name="T26" fmla="*/ 10 w 10"/>
                <a:gd name="T27" fmla="*/ 5 h 10"/>
                <a:gd name="T28" fmla="*/ 10 w 10"/>
                <a:gd name="T29" fmla="*/ 4 h 10"/>
                <a:gd name="T30" fmla="*/ 9 w 10"/>
                <a:gd name="T31" fmla="*/ 2 h 10"/>
                <a:gd name="T32" fmla="*/ 7 w 10"/>
                <a:gd name="T33" fmla="*/ 0 h 10"/>
                <a:gd name="T34" fmla="*/ 5 w 10"/>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0">
                  <a:moveTo>
                    <a:pt x="5" y="0"/>
                  </a:moveTo>
                  <a:lnTo>
                    <a:pt x="4" y="2"/>
                  </a:lnTo>
                  <a:lnTo>
                    <a:pt x="2" y="4"/>
                  </a:lnTo>
                  <a:lnTo>
                    <a:pt x="0" y="5"/>
                  </a:lnTo>
                  <a:lnTo>
                    <a:pt x="0" y="7"/>
                  </a:lnTo>
                  <a:lnTo>
                    <a:pt x="2" y="9"/>
                  </a:lnTo>
                  <a:lnTo>
                    <a:pt x="4" y="10"/>
                  </a:lnTo>
                  <a:lnTo>
                    <a:pt x="5" y="10"/>
                  </a:lnTo>
                  <a:lnTo>
                    <a:pt x="7" y="10"/>
                  </a:lnTo>
                  <a:lnTo>
                    <a:pt x="7" y="10"/>
                  </a:lnTo>
                  <a:lnTo>
                    <a:pt x="9" y="10"/>
                  </a:lnTo>
                  <a:lnTo>
                    <a:pt x="10" y="9"/>
                  </a:lnTo>
                  <a:lnTo>
                    <a:pt x="10" y="7"/>
                  </a:lnTo>
                  <a:lnTo>
                    <a:pt x="10" y="5"/>
                  </a:lnTo>
                  <a:lnTo>
                    <a:pt x="10" y="4"/>
                  </a:lnTo>
                  <a:lnTo>
                    <a:pt x="9" y="2"/>
                  </a:lnTo>
                  <a:lnTo>
                    <a:pt x="7"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 name="Freeform 240"/>
            <p:cNvSpPr>
              <a:spLocks/>
            </p:cNvSpPr>
            <p:nvPr/>
          </p:nvSpPr>
          <p:spPr bwMode="auto">
            <a:xfrm>
              <a:off x="4712" y="4018"/>
              <a:ext cx="76" cy="74"/>
            </a:xfrm>
            <a:custGeom>
              <a:avLst/>
              <a:gdLst>
                <a:gd name="T0" fmla="*/ 7 w 76"/>
                <a:gd name="T1" fmla="*/ 74 h 74"/>
                <a:gd name="T2" fmla="*/ 76 w 76"/>
                <a:gd name="T3" fmla="*/ 29 h 74"/>
                <a:gd name="T4" fmla="*/ 0 w 76"/>
                <a:gd name="T5" fmla="*/ 0 h 74"/>
                <a:gd name="T6" fmla="*/ 7 w 76"/>
                <a:gd name="T7" fmla="*/ 74 h 74"/>
              </a:gdLst>
              <a:ahLst/>
              <a:cxnLst>
                <a:cxn ang="0">
                  <a:pos x="T0" y="T1"/>
                </a:cxn>
                <a:cxn ang="0">
                  <a:pos x="T2" y="T3"/>
                </a:cxn>
                <a:cxn ang="0">
                  <a:pos x="T4" y="T5"/>
                </a:cxn>
                <a:cxn ang="0">
                  <a:pos x="T6" y="T7"/>
                </a:cxn>
              </a:cxnLst>
              <a:rect l="0" t="0" r="r" b="b"/>
              <a:pathLst>
                <a:path w="76" h="74">
                  <a:moveTo>
                    <a:pt x="7" y="74"/>
                  </a:moveTo>
                  <a:lnTo>
                    <a:pt x="76" y="29"/>
                  </a:lnTo>
                  <a:lnTo>
                    <a:pt x="0" y="0"/>
                  </a:lnTo>
                  <a:lnTo>
                    <a:pt x="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5651256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smtClean="0">
                <a:solidFill>
                  <a:schemeClr val="bg1">
                    <a:lumMod val="65000"/>
                  </a:schemeClr>
                </a:solidFill>
              </a:rPr>
              <a:t>程序</a:t>
            </a:r>
            <a:r>
              <a:rPr lang="zh-CN" altLang="en-US" dirty="0">
                <a:solidFill>
                  <a:schemeClr val="bg1">
                    <a:lumMod val="65000"/>
                  </a:schemeClr>
                </a:solidFill>
              </a:rPr>
              <a:t>的并发执行</a:t>
            </a:r>
            <a:endParaRPr lang="en-US" altLang="zh-CN" dirty="0">
              <a:solidFill>
                <a:schemeClr val="bg1">
                  <a:lumMod val="65000"/>
                </a:schemeClr>
              </a:solidFill>
            </a:endParaRPr>
          </a:p>
          <a:p>
            <a:r>
              <a:rPr lang="zh-CN" altLang="en-US" dirty="0">
                <a:solidFill>
                  <a:schemeClr val="bg1">
                    <a:lumMod val="65000"/>
                  </a:schemeClr>
                </a:solidFill>
              </a:rPr>
              <a:t>进程的基本概念</a:t>
            </a:r>
            <a:endParaRPr lang="en-US" altLang="zh-CN" dirty="0">
              <a:solidFill>
                <a:schemeClr val="bg1">
                  <a:lumMod val="65000"/>
                </a:schemeClr>
              </a:solidFill>
            </a:endParaRPr>
          </a:p>
          <a:p>
            <a:r>
              <a:rPr lang="zh-CN" altLang="en-US" dirty="0">
                <a:solidFill>
                  <a:schemeClr val="bg1">
                    <a:lumMod val="65000"/>
                  </a:schemeClr>
                </a:solidFill>
              </a:rPr>
              <a:t>进程状态转换</a:t>
            </a:r>
            <a:endParaRPr lang="en-US" altLang="zh-CN" dirty="0">
              <a:solidFill>
                <a:schemeClr val="bg1">
                  <a:lumMod val="65000"/>
                </a:schemeClr>
              </a:solidFill>
            </a:endParaRPr>
          </a:p>
          <a:p>
            <a:r>
              <a:rPr lang="zh-CN" altLang="en-US" dirty="0">
                <a:solidFill>
                  <a:schemeClr val="bg1">
                    <a:lumMod val="65000"/>
                  </a:schemeClr>
                </a:solidFill>
              </a:rPr>
              <a:t>进程在操作系统中的描述</a:t>
            </a:r>
            <a:endParaRPr lang="en-US" altLang="zh-CN" dirty="0">
              <a:solidFill>
                <a:schemeClr val="bg1">
                  <a:lumMod val="65000"/>
                </a:schemeClr>
              </a:solidFill>
            </a:endParaRPr>
          </a:p>
          <a:p>
            <a:r>
              <a:rPr lang="zh-CN" altLang="en-US" dirty="0" smtClean="0">
                <a:solidFill>
                  <a:srgbClr val="FF3300"/>
                </a:solidFill>
              </a:rPr>
              <a:t>进程</a:t>
            </a:r>
            <a:r>
              <a:rPr lang="zh-CN" altLang="en-US" dirty="0">
                <a:solidFill>
                  <a:srgbClr val="FF3300"/>
                </a:solidFill>
              </a:rPr>
              <a:t>控制</a:t>
            </a:r>
            <a:endParaRPr lang="en-US" altLang="zh-CN" dirty="0">
              <a:solidFill>
                <a:srgbClr val="FF3300"/>
              </a:solidFill>
            </a:endParaRPr>
          </a:p>
          <a:p>
            <a:r>
              <a:rPr lang="zh-CN" altLang="en-US" dirty="0">
                <a:solidFill>
                  <a:schemeClr val="bg1">
                    <a:lumMod val="65000"/>
                  </a:schemeClr>
                </a:solidFill>
              </a:rPr>
              <a:t>线程</a:t>
            </a:r>
          </a:p>
        </p:txBody>
      </p:sp>
      <p:sp>
        <p:nvSpPr>
          <p:cNvPr id="4" name="日期占位符 3"/>
          <p:cNvSpPr>
            <a:spLocks noGrp="1"/>
          </p:cNvSpPr>
          <p:nvPr>
            <p:ph type="dt" sz="half" idx="10"/>
          </p:nvPr>
        </p:nvSpPr>
        <p:spPr/>
        <p:txBody>
          <a:bodyPr/>
          <a:lstStyle/>
          <a:p>
            <a:fld id="{0C744DBC-CCE4-4456-B09A-0444F6444241}"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74</a:t>
            </a:fld>
            <a:endParaRPr lang="zh-CN" altLang="en-US"/>
          </a:p>
        </p:txBody>
      </p:sp>
    </p:spTree>
    <p:extLst>
      <p:ext uri="{BB962C8B-B14F-4D97-AF65-F5344CB8AC3E}">
        <p14:creationId xmlns:p14="http://schemas.microsoft.com/office/powerpoint/2010/main" val="37758557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  语</a:t>
            </a:r>
            <a:endParaRPr lang="zh-CN" altLang="en-US" dirty="0"/>
          </a:p>
        </p:txBody>
      </p:sp>
      <p:sp>
        <p:nvSpPr>
          <p:cNvPr id="3" name="内容占位符 2"/>
          <p:cNvSpPr>
            <a:spLocks noGrp="1"/>
          </p:cNvSpPr>
          <p:nvPr>
            <p:ph idx="1"/>
          </p:nvPr>
        </p:nvSpPr>
        <p:spPr/>
        <p:txBody>
          <a:bodyPr/>
          <a:lstStyle/>
          <a:p>
            <a:r>
              <a:rPr lang="zh-CN" altLang="en-US" dirty="0" smtClean="0"/>
              <a:t>原语的本质</a:t>
            </a:r>
            <a:endParaRPr lang="en-US" altLang="zh-CN" dirty="0" smtClean="0"/>
          </a:p>
          <a:p>
            <a:pPr lvl="1"/>
            <a:r>
              <a:rPr lang="zh-CN" altLang="en-US" dirty="0" smtClean="0"/>
              <a:t>由</a:t>
            </a:r>
            <a:r>
              <a:rPr lang="zh-CN" altLang="en-US" dirty="0"/>
              <a:t>若干条指令构成的“</a:t>
            </a:r>
            <a:r>
              <a:rPr lang="zh-CN" altLang="en-US" dirty="0">
                <a:solidFill>
                  <a:srgbClr val="0000FF"/>
                </a:solidFill>
              </a:rPr>
              <a:t>原子操作</a:t>
            </a:r>
            <a:r>
              <a:rPr lang="en-US" altLang="zh-CN" dirty="0"/>
              <a:t>(atomic operation</a:t>
            </a:r>
            <a:r>
              <a:rPr lang="en-US" altLang="zh-CN" dirty="0" smtClean="0"/>
              <a:t>)</a:t>
            </a:r>
            <a:r>
              <a:rPr lang="zh-CN" altLang="en-US" dirty="0" smtClean="0"/>
              <a:t>”过</a:t>
            </a:r>
            <a:r>
              <a:rPr lang="zh-CN" altLang="en-US" dirty="0"/>
              <a:t>程，作为一个整体而</a:t>
            </a:r>
            <a:r>
              <a:rPr lang="zh-CN" altLang="en-US" dirty="0">
                <a:solidFill>
                  <a:srgbClr val="0000FF"/>
                </a:solidFill>
              </a:rPr>
              <a:t>不可分割</a:t>
            </a:r>
            <a:r>
              <a:rPr lang="en-US" altLang="zh-CN" dirty="0"/>
              <a:t>——</a:t>
            </a:r>
            <a:r>
              <a:rPr lang="zh-CN" altLang="en-US" dirty="0"/>
              <a:t>要么全都完成，要么全都不</a:t>
            </a:r>
            <a:r>
              <a:rPr lang="zh-CN" altLang="en-US" dirty="0" smtClean="0"/>
              <a:t>做</a:t>
            </a:r>
            <a:endParaRPr lang="en-US" altLang="zh-CN" dirty="0" smtClean="0"/>
          </a:p>
          <a:p>
            <a:r>
              <a:rPr lang="zh-CN" altLang="en-US" dirty="0" smtClean="0"/>
              <a:t>种类</a:t>
            </a:r>
            <a:endParaRPr lang="en-US" altLang="zh-CN" dirty="0" smtClean="0"/>
          </a:p>
          <a:p>
            <a:pPr lvl="1"/>
            <a:r>
              <a:rPr lang="zh-CN" altLang="en-US" dirty="0"/>
              <a:t>指令</a:t>
            </a:r>
            <a:r>
              <a:rPr lang="zh-CN" altLang="en-US" dirty="0" smtClean="0"/>
              <a:t>级原语：不允许中断</a:t>
            </a:r>
            <a:endParaRPr lang="en-US" altLang="zh-CN" dirty="0" smtClean="0"/>
          </a:p>
          <a:p>
            <a:pPr lvl="1"/>
            <a:r>
              <a:rPr lang="zh-CN" altLang="en-US" dirty="0"/>
              <a:t>功能</a:t>
            </a:r>
            <a:r>
              <a:rPr lang="zh-CN" altLang="en-US" dirty="0" smtClean="0"/>
              <a:t>级原语：允许中断，不允许并发</a:t>
            </a:r>
            <a:endParaRPr lang="en-US" altLang="zh-CN" dirty="0" smtClean="0"/>
          </a:p>
          <a:p>
            <a:r>
              <a:rPr lang="zh-CN" altLang="en-US" dirty="0"/>
              <a:t>系</a:t>
            </a:r>
            <a:r>
              <a:rPr lang="zh-CN" altLang="en-US" dirty="0" smtClean="0"/>
              <a:t>统调用</a:t>
            </a:r>
            <a:endParaRPr lang="en-US" altLang="zh-CN" dirty="0" smtClean="0"/>
          </a:p>
          <a:p>
            <a:pPr lvl="1"/>
            <a:r>
              <a:rPr lang="zh-CN" altLang="en-US" dirty="0"/>
              <a:t>通</a:t>
            </a:r>
            <a:r>
              <a:rPr lang="zh-CN" altLang="en-US" dirty="0" smtClean="0"/>
              <a:t>过在系统调用执行过程中屏蔽中断实现“原子性”</a:t>
            </a:r>
            <a:endParaRPr lang="en-US" altLang="zh-CN" dirty="0" smtClean="0"/>
          </a:p>
          <a:p>
            <a:pPr lvl="1"/>
            <a:r>
              <a:rPr lang="zh-CN" altLang="en-US" dirty="0"/>
              <a:t>不</a:t>
            </a:r>
            <a:r>
              <a:rPr lang="zh-CN" altLang="en-US" dirty="0" smtClean="0"/>
              <a:t>是所有的系统调用都是原语，如</a:t>
            </a:r>
            <a:r>
              <a:rPr lang="en-US" altLang="zh-CN" dirty="0" smtClean="0"/>
              <a:t>Read()</a:t>
            </a:r>
          </a:p>
          <a:p>
            <a:pPr lvl="1"/>
            <a:endParaRPr lang="zh-CN" altLang="en-US" dirty="0"/>
          </a:p>
        </p:txBody>
      </p:sp>
      <p:sp>
        <p:nvSpPr>
          <p:cNvPr id="4" name="日期占位符 3"/>
          <p:cNvSpPr>
            <a:spLocks noGrp="1"/>
          </p:cNvSpPr>
          <p:nvPr>
            <p:ph type="dt" sz="half" idx="10"/>
          </p:nvPr>
        </p:nvSpPr>
        <p:spPr/>
        <p:txBody>
          <a:bodyPr/>
          <a:lstStyle/>
          <a:p>
            <a:fld id="{68D7A0FA-F77D-4FE9-ABB0-B38B9B9A9676}"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75</a:t>
            </a:fld>
            <a:endParaRPr lang="zh-CN" altLang="en-US" dirty="0"/>
          </a:p>
        </p:txBody>
      </p:sp>
    </p:spTree>
    <p:extLst>
      <p:ext uri="{BB962C8B-B14F-4D97-AF65-F5344CB8AC3E}">
        <p14:creationId xmlns:p14="http://schemas.microsoft.com/office/powerpoint/2010/main" val="35631679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进程控制的主要原语</a:t>
            </a:r>
            <a:endParaRPr lang="zh-CN" altLang="en-US" dirty="0"/>
          </a:p>
        </p:txBody>
      </p:sp>
      <p:sp>
        <p:nvSpPr>
          <p:cNvPr id="3" name="内容占位符 2"/>
          <p:cNvSpPr>
            <a:spLocks noGrp="1"/>
          </p:cNvSpPr>
          <p:nvPr>
            <p:ph idx="1"/>
          </p:nvPr>
        </p:nvSpPr>
        <p:spPr/>
        <p:txBody>
          <a:bodyPr/>
          <a:lstStyle/>
          <a:p>
            <a:r>
              <a:rPr lang="zh-CN" altLang="en-US" dirty="0" smtClean="0"/>
              <a:t>创建原语、撤销原语</a:t>
            </a:r>
            <a:endParaRPr lang="en-US" altLang="zh-CN" dirty="0" smtClean="0"/>
          </a:p>
          <a:p>
            <a:r>
              <a:rPr lang="zh-CN" altLang="en-US" dirty="0"/>
              <a:t>阻</a:t>
            </a:r>
            <a:r>
              <a:rPr lang="zh-CN" altLang="en-US" dirty="0" smtClean="0"/>
              <a:t>塞原语、唤醒原语</a:t>
            </a:r>
            <a:endParaRPr lang="en-US" altLang="zh-CN" dirty="0" smtClean="0"/>
          </a:p>
          <a:p>
            <a:r>
              <a:rPr lang="zh-CN" altLang="en-US" dirty="0"/>
              <a:t>挂</a:t>
            </a:r>
            <a:r>
              <a:rPr lang="zh-CN" altLang="en-US" dirty="0" smtClean="0"/>
              <a:t>起原语、激活原语</a:t>
            </a:r>
            <a:endParaRPr lang="en-US" altLang="zh-CN" dirty="0" smtClean="0"/>
          </a:p>
          <a:p>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F8195A22-98E4-404C-8C18-691125596DED}"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76</a:t>
            </a:fld>
            <a:endParaRPr lang="zh-CN" altLang="en-US" dirty="0"/>
          </a:p>
        </p:txBody>
      </p:sp>
    </p:spTree>
    <p:extLst>
      <p:ext uri="{BB962C8B-B14F-4D97-AF65-F5344CB8AC3E}">
        <p14:creationId xmlns:p14="http://schemas.microsoft.com/office/powerpoint/2010/main" val="18619662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进程创建原语</a:t>
            </a:r>
            <a:endParaRPr lang="zh-CN" altLang="en-US" dirty="0"/>
          </a:p>
        </p:txBody>
      </p:sp>
      <p:sp>
        <p:nvSpPr>
          <p:cNvPr id="3" name="内容占位符 2"/>
          <p:cNvSpPr>
            <a:spLocks noGrp="1"/>
          </p:cNvSpPr>
          <p:nvPr>
            <p:ph idx="1"/>
          </p:nvPr>
        </p:nvSpPr>
        <p:spPr/>
        <p:txBody>
          <a:bodyPr/>
          <a:lstStyle/>
          <a:p>
            <a:r>
              <a:rPr lang="zh-CN" altLang="en-US" dirty="0" smtClean="0"/>
              <a:t>主要任务</a:t>
            </a:r>
            <a:endParaRPr lang="en-US" altLang="zh-CN" dirty="0" smtClean="0"/>
          </a:p>
          <a:p>
            <a:pPr lvl="1"/>
            <a:r>
              <a:rPr lang="zh-CN" altLang="en-US" dirty="0"/>
              <a:t>为进程创建一个</a:t>
            </a:r>
            <a:r>
              <a:rPr lang="en-US" altLang="zh-CN" dirty="0"/>
              <a:t>PCB</a:t>
            </a:r>
          </a:p>
          <a:p>
            <a:pPr lvl="1"/>
            <a:r>
              <a:rPr lang="zh-CN" altLang="en-US" dirty="0"/>
              <a:t>赋予一个统一进程标识符</a:t>
            </a:r>
          </a:p>
          <a:p>
            <a:pPr lvl="1"/>
            <a:r>
              <a:rPr lang="zh-CN" altLang="en-US" dirty="0"/>
              <a:t>为进程映象分配空间</a:t>
            </a:r>
          </a:p>
          <a:p>
            <a:pPr lvl="1"/>
            <a:r>
              <a:rPr lang="zh-CN" altLang="en-US" dirty="0"/>
              <a:t>初始化进程控制块</a:t>
            </a:r>
          </a:p>
          <a:p>
            <a:pPr lvl="1"/>
            <a:r>
              <a:rPr lang="zh-CN" altLang="en-US" dirty="0"/>
              <a:t>设置相应的链接</a:t>
            </a:r>
          </a:p>
          <a:p>
            <a:pPr lvl="2"/>
            <a:r>
              <a:rPr lang="zh-CN" altLang="en-US" dirty="0"/>
              <a:t>把新进程加到就绪队列的链表中</a:t>
            </a:r>
          </a:p>
          <a:p>
            <a:pPr lvl="2"/>
            <a:r>
              <a:rPr lang="zh-CN" altLang="en-US" dirty="0"/>
              <a:t>插入家族队列</a:t>
            </a:r>
            <a:endParaRPr lang="en-US" altLang="zh-CN" dirty="0"/>
          </a:p>
        </p:txBody>
      </p:sp>
      <p:sp>
        <p:nvSpPr>
          <p:cNvPr id="4" name="日期占位符 3"/>
          <p:cNvSpPr>
            <a:spLocks noGrp="1"/>
          </p:cNvSpPr>
          <p:nvPr>
            <p:ph type="dt" sz="half" idx="10"/>
          </p:nvPr>
        </p:nvSpPr>
        <p:spPr/>
        <p:txBody>
          <a:bodyPr/>
          <a:lstStyle/>
          <a:p>
            <a:fld id="{8348F8A3-46E8-4A5B-8984-4D15C0660A02}"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77</a:t>
            </a:fld>
            <a:endParaRPr lang="zh-CN" altLang="en-US" dirty="0"/>
          </a:p>
        </p:txBody>
      </p:sp>
    </p:spTree>
    <p:extLst>
      <p:ext uri="{BB962C8B-B14F-4D97-AF65-F5344CB8AC3E}">
        <p14:creationId xmlns:p14="http://schemas.microsoft.com/office/powerpoint/2010/main" val="17355689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进程创建原语</a:t>
            </a:r>
          </a:p>
        </p:txBody>
      </p:sp>
      <p:sp>
        <p:nvSpPr>
          <p:cNvPr id="3" name="内容占位符 2"/>
          <p:cNvSpPr>
            <a:spLocks noGrp="1"/>
          </p:cNvSpPr>
          <p:nvPr>
            <p:ph idx="1"/>
          </p:nvPr>
        </p:nvSpPr>
        <p:spPr/>
        <p:txBody>
          <a:bodyPr/>
          <a:lstStyle/>
          <a:p>
            <a:r>
              <a:rPr lang="zh-CN" altLang="en-US" dirty="0" smtClean="0"/>
              <a:t>进程树</a:t>
            </a:r>
            <a:endParaRPr lang="en-US" altLang="zh-CN" dirty="0" smtClean="0"/>
          </a:p>
          <a:p>
            <a:pPr lvl="1"/>
            <a:r>
              <a:rPr lang="zh-CN" altLang="en-US" dirty="0"/>
              <a:t>进程</a:t>
            </a:r>
            <a:r>
              <a:rPr lang="zh-CN" altLang="en-US" dirty="0" smtClean="0"/>
              <a:t>树是“有向”树</a:t>
            </a:r>
            <a:endParaRPr lang="en-US" altLang="zh-CN" dirty="0" smtClean="0"/>
          </a:p>
          <a:p>
            <a:pPr lvl="1"/>
            <a:r>
              <a:rPr lang="zh-CN" altLang="en-US" dirty="0"/>
              <a:t>父</a:t>
            </a:r>
            <a:r>
              <a:rPr lang="zh-CN" altLang="en-US" dirty="0" smtClean="0"/>
              <a:t>子关系表示创建与被创建关系</a:t>
            </a:r>
            <a:endParaRPr lang="en-US" altLang="zh-CN" dirty="0" smtClean="0"/>
          </a:p>
          <a:p>
            <a:pPr lvl="1"/>
            <a:r>
              <a:rPr lang="zh-CN" altLang="en-US" dirty="0"/>
              <a:t>父</a:t>
            </a:r>
            <a:r>
              <a:rPr lang="zh-CN" altLang="en-US" dirty="0" smtClean="0"/>
              <a:t>子关系不表示执行的前后关系</a:t>
            </a:r>
            <a:endParaRPr lang="zh-CN" altLang="en-US" dirty="0"/>
          </a:p>
        </p:txBody>
      </p:sp>
      <p:sp>
        <p:nvSpPr>
          <p:cNvPr id="4" name="日期占位符 3"/>
          <p:cNvSpPr>
            <a:spLocks noGrp="1"/>
          </p:cNvSpPr>
          <p:nvPr>
            <p:ph type="dt" sz="half" idx="10"/>
          </p:nvPr>
        </p:nvSpPr>
        <p:spPr/>
        <p:txBody>
          <a:bodyPr/>
          <a:lstStyle/>
          <a:p>
            <a:fld id="{E6319A6B-A4DE-4393-8AFF-9F97AC9498B1}"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78</a:t>
            </a:fld>
            <a:endParaRPr lang="zh-CN" altLang="en-US" dirty="0"/>
          </a:p>
        </p:txBody>
      </p:sp>
      <p:grpSp>
        <p:nvGrpSpPr>
          <p:cNvPr id="7" name="Group 4"/>
          <p:cNvGrpSpPr>
            <a:grpSpLocks/>
          </p:cNvGrpSpPr>
          <p:nvPr/>
        </p:nvGrpSpPr>
        <p:grpSpPr bwMode="auto">
          <a:xfrm>
            <a:off x="1835696" y="3341712"/>
            <a:ext cx="5334000" cy="2895600"/>
            <a:chOff x="336" y="1008"/>
            <a:chExt cx="4608" cy="2880"/>
          </a:xfrm>
        </p:grpSpPr>
        <p:sp>
          <p:nvSpPr>
            <p:cNvPr id="8" name="Oval 5" descr="水滴"/>
            <p:cNvSpPr>
              <a:spLocks noChangeArrowheads="1"/>
            </p:cNvSpPr>
            <p:nvPr/>
          </p:nvSpPr>
          <p:spPr bwMode="auto">
            <a:xfrm>
              <a:off x="2160" y="100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A</a:t>
              </a:r>
            </a:p>
          </p:txBody>
        </p:sp>
        <p:sp>
          <p:nvSpPr>
            <p:cNvPr id="9" name="Oval 6" descr="水滴"/>
            <p:cNvSpPr>
              <a:spLocks noChangeArrowheads="1"/>
            </p:cNvSpPr>
            <p:nvPr/>
          </p:nvSpPr>
          <p:spPr bwMode="auto">
            <a:xfrm>
              <a:off x="1248" y="172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B</a:t>
              </a:r>
            </a:p>
          </p:txBody>
        </p:sp>
        <p:sp>
          <p:nvSpPr>
            <p:cNvPr id="10" name="Oval 7" descr="水滴"/>
            <p:cNvSpPr>
              <a:spLocks noChangeArrowheads="1"/>
            </p:cNvSpPr>
            <p:nvPr/>
          </p:nvSpPr>
          <p:spPr bwMode="auto">
            <a:xfrm>
              <a:off x="2928" y="172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C</a:t>
              </a:r>
            </a:p>
          </p:txBody>
        </p:sp>
        <p:sp>
          <p:nvSpPr>
            <p:cNvPr id="11" name="Oval 8" descr="水滴"/>
            <p:cNvSpPr>
              <a:spLocks noChangeArrowheads="1"/>
            </p:cNvSpPr>
            <p:nvPr/>
          </p:nvSpPr>
          <p:spPr bwMode="auto">
            <a:xfrm>
              <a:off x="336" y="2544"/>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D</a:t>
              </a:r>
            </a:p>
          </p:txBody>
        </p:sp>
        <p:sp>
          <p:nvSpPr>
            <p:cNvPr id="12" name="Oval 9" descr="水滴"/>
            <p:cNvSpPr>
              <a:spLocks noChangeArrowheads="1"/>
            </p:cNvSpPr>
            <p:nvPr/>
          </p:nvSpPr>
          <p:spPr bwMode="auto">
            <a:xfrm>
              <a:off x="1200" y="340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J</a:t>
              </a:r>
            </a:p>
          </p:txBody>
        </p:sp>
        <p:sp>
          <p:nvSpPr>
            <p:cNvPr id="13" name="Oval 10" descr="水滴"/>
            <p:cNvSpPr>
              <a:spLocks noChangeArrowheads="1"/>
            </p:cNvSpPr>
            <p:nvPr/>
          </p:nvSpPr>
          <p:spPr bwMode="auto">
            <a:xfrm>
              <a:off x="2496" y="2544"/>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F</a:t>
              </a:r>
            </a:p>
          </p:txBody>
        </p:sp>
        <p:sp>
          <p:nvSpPr>
            <p:cNvPr id="14" name="Oval 11" descr="水滴"/>
            <p:cNvSpPr>
              <a:spLocks noChangeArrowheads="1"/>
            </p:cNvSpPr>
            <p:nvPr/>
          </p:nvSpPr>
          <p:spPr bwMode="auto">
            <a:xfrm>
              <a:off x="3360" y="2544"/>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G</a:t>
              </a:r>
            </a:p>
          </p:txBody>
        </p:sp>
        <p:sp>
          <p:nvSpPr>
            <p:cNvPr id="15" name="Oval 12" descr="水滴"/>
            <p:cNvSpPr>
              <a:spLocks noChangeArrowheads="1"/>
            </p:cNvSpPr>
            <p:nvPr/>
          </p:nvSpPr>
          <p:spPr bwMode="auto">
            <a:xfrm>
              <a:off x="4224" y="2544"/>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H</a:t>
              </a:r>
            </a:p>
          </p:txBody>
        </p:sp>
        <p:sp>
          <p:nvSpPr>
            <p:cNvPr id="16" name="Oval 13" descr="水滴"/>
            <p:cNvSpPr>
              <a:spLocks noChangeArrowheads="1"/>
            </p:cNvSpPr>
            <p:nvPr/>
          </p:nvSpPr>
          <p:spPr bwMode="auto">
            <a:xfrm>
              <a:off x="336" y="340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I</a:t>
              </a:r>
            </a:p>
          </p:txBody>
        </p:sp>
        <p:sp>
          <p:nvSpPr>
            <p:cNvPr id="17" name="Oval 14" descr="水滴"/>
            <p:cNvSpPr>
              <a:spLocks noChangeArrowheads="1"/>
            </p:cNvSpPr>
            <p:nvPr/>
          </p:nvSpPr>
          <p:spPr bwMode="auto">
            <a:xfrm>
              <a:off x="1488" y="2592"/>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E</a:t>
              </a:r>
            </a:p>
          </p:txBody>
        </p:sp>
        <p:sp>
          <p:nvSpPr>
            <p:cNvPr id="18" name="Oval 15" descr="水滴"/>
            <p:cNvSpPr>
              <a:spLocks noChangeArrowheads="1"/>
            </p:cNvSpPr>
            <p:nvPr/>
          </p:nvSpPr>
          <p:spPr bwMode="auto">
            <a:xfrm>
              <a:off x="2112" y="340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K</a:t>
              </a:r>
            </a:p>
          </p:txBody>
        </p:sp>
        <p:sp>
          <p:nvSpPr>
            <p:cNvPr id="19" name="Oval 16" descr="水滴"/>
            <p:cNvSpPr>
              <a:spLocks noChangeArrowheads="1"/>
            </p:cNvSpPr>
            <p:nvPr/>
          </p:nvSpPr>
          <p:spPr bwMode="auto">
            <a:xfrm>
              <a:off x="3408" y="3408"/>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L</a:t>
              </a:r>
            </a:p>
          </p:txBody>
        </p:sp>
        <p:sp>
          <p:nvSpPr>
            <p:cNvPr id="20" name="Oval 17" descr="水滴"/>
            <p:cNvSpPr>
              <a:spLocks noChangeArrowheads="1"/>
            </p:cNvSpPr>
            <p:nvPr/>
          </p:nvSpPr>
          <p:spPr bwMode="auto">
            <a:xfrm>
              <a:off x="4368" y="3456"/>
              <a:ext cx="576" cy="432"/>
            </a:xfrm>
            <a:prstGeom prst="ellipse">
              <a:avLst/>
            </a:prstGeom>
            <a:blipFill dpi="0" rotWithShape="0">
              <a:blip r:embed="rId2"/>
              <a:srcRect/>
              <a:tile tx="0" ty="0" sx="100000" sy="100000" flip="none" algn="tl"/>
            </a:blipFill>
            <a:ln w="9525">
              <a:solidFill>
                <a:schemeClr val="tx1"/>
              </a:solidFill>
              <a:round/>
              <a:headEnd/>
              <a:tailEnd/>
            </a:ln>
            <a:effectLst>
              <a:outerShdw dist="107763" dir="18900000" algn="ctr" rotWithShape="0">
                <a:schemeClr val="bg2"/>
              </a:outerShdw>
            </a:effectLst>
          </p:spPr>
          <p:txBody>
            <a:bodyPr wrap="none" anchor="ctr"/>
            <a:lstStyle/>
            <a:p>
              <a:pPr algn="ctr"/>
              <a:r>
                <a:rPr lang="en-US" altLang="zh-CN" sz="2000" b="1"/>
                <a:t>M</a:t>
              </a:r>
            </a:p>
          </p:txBody>
        </p:sp>
        <p:sp>
          <p:nvSpPr>
            <p:cNvPr id="21" name="Line 18" descr="水滴"/>
            <p:cNvSpPr>
              <a:spLocks noChangeShapeType="1"/>
            </p:cNvSpPr>
            <p:nvPr/>
          </p:nvSpPr>
          <p:spPr bwMode="auto">
            <a:xfrm flipH="1">
              <a:off x="1824" y="1392"/>
              <a:ext cx="432" cy="336"/>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descr="水滴"/>
            <p:cNvSpPr>
              <a:spLocks noChangeShapeType="1"/>
            </p:cNvSpPr>
            <p:nvPr/>
          </p:nvSpPr>
          <p:spPr bwMode="auto">
            <a:xfrm flipH="1">
              <a:off x="864" y="2112"/>
              <a:ext cx="480" cy="432"/>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descr="水滴"/>
            <p:cNvSpPr>
              <a:spLocks noChangeShapeType="1"/>
            </p:cNvSpPr>
            <p:nvPr/>
          </p:nvSpPr>
          <p:spPr bwMode="auto">
            <a:xfrm flipH="1">
              <a:off x="2880" y="2160"/>
              <a:ext cx="240" cy="336"/>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1" descr="水滴"/>
            <p:cNvSpPr>
              <a:spLocks noChangeShapeType="1"/>
            </p:cNvSpPr>
            <p:nvPr/>
          </p:nvSpPr>
          <p:spPr bwMode="auto">
            <a:xfrm>
              <a:off x="624" y="2976"/>
              <a:ext cx="0" cy="432"/>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2" descr="水滴"/>
            <p:cNvSpPr>
              <a:spLocks noChangeShapeType="1"/>
            </p:cNvSpPr>
            <p:nvPr/>
          </p:nvSpPr>
          <p:spPr bwMode="auto">
            <a:xfrm>
              <a:off x="1632" y="2160"/>
              <a:ext cx="144" cy="384"/>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3" descr="水滴"/>
            <p:cNvSpPr>
              <a:spLocks noChangeShapeType="1"/>
            </p:cNvSpPr>
            <p:nvPr/>
          </p:nvSpPr>
          <p:spPr bwMode="auto">
            <a:xfrm flipH="1">
              <a:off x="1584" y="3024"/>
              <a:ext cx="192" cy="384"/>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4" descr="水滴"/>
            <p:cNvSpPr>
              <a:spLocks noChangeShapeType="1"/>
            </p:cNvSpPr>
            <p:nvPr/>
          </p:nvSpPr>
          <p:spPr bwMode="auto">
            <a:xfrm>
              <a:off x="1872" y="3024"/>
              <a:ext cx="528" cy="384"/>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5" descr="水滴"/>
            <p:cNvSpPr>
              <a:spLocks noChangeShapeType="1"/>
            </p:cNvSpPr>
            <p:nvPr/>
          </p:nvSpPr>
          <p:spPr bwMode="auto">
            <a:xfrm>
              <a:off x="3360" y="2160"/>
              <a:ext cx="288" cy="336"/>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6" descr="水滴"/>
            <p:cNvSpPr>
              <a:spLocks noChangeShapeType="1"/>
            </p:cNvSpPr>
            <p:nvPr/>
          </p:nvSpPr>
          <p:spPr bwMode="auto">
            <a:xfrm>
              <a:off x="3504" y="2064"/>
              <a:ext cx="960" cy="480"/>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7" descr="水滴"/>
            <p:cNvSpPr>
              <a:spLocks noChangeShapeType="1"/>
            </p:cNvSpPr>
            <p:nvPr/>
          </p:nvSpPr>
          <p:spPr bwMode="auto">
            <a:xfrm>
              <a:off x="3696" y="2976"/>
              <a:ext cx="0" cy="432"/>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8" descr="水滴"/>
            <p:cNvSpPr>
              <a:spLocks noChangeShapeType="1"/>
            </p:cNvSpPr>
            <p:nvPr/>
          </p:nvSpPr>
          <p:spPr bwMode="auto">
            <a:xfrm>
              <a:off x="4608" y="2976"/>
              <a:ext cx="48" cy="432"/>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9" descr="水滴"/>
            <p:cNvSpPr>
              <a:spLocks noChangeShapeType="1"/>
            </p:cNvSpPr>
            <p:nvPr/>
          </p:nvSpPr>
          <p:spPr bwMode="auto">
            <a:xfrm>
              <a:off x="2640" y="1440"/>
              <a:ext cx="432" cy="288"/>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7405101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进程创建原语</a:t>
            </a:r>
          </a:p>
        </p:txBody>
      </p:sp>
      <p:sp>
        <p:nvSpPr>
          <p:cNvPr id="3" name="内容占位符 2"/>
          <p:cNvSpPr>
            <a:spLocks noGrp="1"/>
          </p:cNvSpPr>
          <p:nvPr>
            <p:ph idx="1"/>
          </p:nvPr>
        </p:nvSpPr>
        <p:spPr/>
        <p:txBody>
          <a:bodyPr/>
          <a:lstStyle/>
          <a:p>
            <a:r>
              <a:rPr lang="zh-CN" altLang="en-US" dirty="0" smtClean="0"/>
              <a:t>子进程创建的几种形式</a:t>
            </a:r>
            <a:endParaRPr lang="zh-CN" altLang="en-US" dirty="0"/>
          </a:p>
        </p:txBody>
      </p:sp>
      <p:sp>
        <p:nvSpPr>
          <p:cNvPr id="4" name="日期占位符 3"/>
          <p:cNvSpPr>
            <a:spLocks noGrp="1"/>
          </p:cNvSpPr>
          <p:nvPr>
            <p:ph type="dt" sz="half" idx="10"/>
          </p:nvPr>
        </p:nvSpPr>
        <p:spPr/>
        <p:txBody>
          <a:bodyPr/>
          <a:lstStyle/>
          <a:p>
            <a:fld id="{05D4AE2F-46EE-4CBF-9FE7-A5713FBD12F1}"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79</a:t>
            </a:fld>
            <a:endParaRPr lang="zh-CN" altLang="en-US" dirty="0"/>
          </a:p>
        </p:txBody>
      </p:sp>
      <p:graphicFrame>
        <p:nvGraphicFramePr>
          <p:cNvPr id="7" name="Group 184"/>
          <p:cNvGraphicFramePr>
            <a:graphicFrameLocks noGrp="1"/>
          </p:cNvGraphicFramePr>
          <p:nvPr>
            <p:extLst/>
          </p:nvPr>
        </p:nvGraphicFramePr>
        <p:xfrm>
          <a:off x="971600" y="2276872"/>
          <a:ext cx="7200900" cy="2728914"/>
        </p:xfrm>
        <a:graphic>
          <a:graphicData uri="http://schemas.openxmlformats.org/drawingml/2006/table">
            <a:tbl>
              <a:tblPr/>
              <a:tblGrid>
                <a:gridCol w="2182813">
                  <a:extLst>
                    <a:ext uri="{9D8B030D-6E8A-4147-A177-3AD203B41FA5}">
                      <a16:colId xmlns:a16="http://schemas.microsoft.com/office/drawing/2014/main" val="20000"/>
                    </a:ext>
                  </a:extLst>
                </a:gridCol>
                <a:gridCol w="2570162">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7953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产生新进程</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不产生新进程</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23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复制现有进程的上下文</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3300"/>
                          </a:solidFill>
                          <a:effectLst/>
                          <a:latin typeface="楷体" panose="02010609060101010101" pitchFamily="49" charset="-122"/>
                          <a:ea typeface="楷体" panose="02010609060101010101" pitchFamily="49" charset="-122"/>
                        </a:rPr>
                        <a:t>fork</a:t>
                      </a: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（新进程的系统上下文会有不同）</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12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加载程序</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3300"/>
                          </a:solidFill>
                          <a:effectLst/>
                          <a:latin typeface="楷体" panose="02010609060101010101" pitchFamily="49" charset="-122"/>
                          <a:ea typeface="楷体" panose="02010609060101010101" pitchFamily="49" charset="-122"/>
                        </a:rPr>
                        <a:t>spawn</a:t>
                      </a:r>
                      <a:r>
                        <a:rPr kumimoji="1"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（创建新进程并加载新程序</a:t>
                      </a:r>
                      <a:r>
                        <a:rPr kumimoji="1"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FF3300"/>
                          </a:solidFill>
                          <a:effectLst/>
                          <a:latin typeface="楷体" panose="02010609060101010101" pitchFamily="49" charset="-122"/>
                          <a:ea typeface="楷体" panose="02010609060101010101" pitchFamily="49" charset="-122"/>
                        </a:rPr>
                        <a:t>exec</a:t>
                      </a:r>
                      <a:r>
                        <a:rPr kumimoji="1"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（加载新程序并覆盖自身）</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2883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高级语言代码 </a:t>
            </a:r>
            <a:r>
              <a:rPr lang="en-US" altLang="zh-CN" dirty="0" smtClean="0">
                <a:sym typeface="Wingdings" panose="05000000000000000000" pitchFamily="2" charset="2"/>
              </a:rPr>
              <a:t> </a:t>
            </a:r>
            <a:r>
              <a:rPr lang="zh-CN" altLang="en-US" dirty="0" smtClean="0">
                <a:sym typeface="Wingdings" panose="05000000000000000000" pitchFamily="2" charset="2"/>
              </a:rPr>
              <a:t>机器码</a:t>
            </a:r>
            <a:endParaRPr lang="zh-CN" altLang="en-US" dirty="0"/>
          </a:p>
        </p:txBody>
      </p:sp>
      <p:sp>
        <p:nvSpPr>
          <p:cNvPr id="4" name="日期占位符 3"/>
          <p:cNvSpPr>
            <a:spLocks noGrp="1"/>
          </p:cNvSpPr>
          <p:nvPr>
            <p:ph type="dt" sz="half" idx="10"/>
          </p:nvPr>
        </p:nvSpPr>
        <p:spPr/>
        <p:txBody>
          <a:bodyPr/>
          <a:lstStyle/>
          <a:p>
            <a:fld id="{30260E75-6660-4A69-87D7-C391AD317DC0}"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8</a:t>
            </a:fld>
            <a:endParaRPr lang="zh-CN" altLang="en-US"/>
          </a:p>
        </p:txBody>
      </p:sp>
      <p:sp>
        <p:nvSpPr>
          <p:cNvPr id="7" name="Rounded Rectangle 6"/>
          <p:cNvSpPr/>
          <p:nvPr/>
        </p:nvSpPr>
        <p:spPr>
          <a:xfrm>
            <a:off x="583200" y="2438400"/>
            <a:ext cx="2485505" cy="3023062"/>
          </a:xfrm>
          <a:prstGeom prst="roundRect">
            <a:avLst>
              <a:gd name="adj" fmla="val 2526"/>
            </a:avLst>
          </a:prstGeom>
        </p:spPr>
        <p:style>
          <a:lnRef idx="1">
            <a:schemeClr val="accent5"/>
          </a:lnRef>
          <a:fillRef idx="2">
            <a:schemeClr val="accent5"/>
          </a:fillRef>
          <a:effectRef idx="1">
            <a:schemeClr val="accent5"/>
          </a:effectRef>
          <a:fontRef idx="minor">
            <a:schemeClr val="dk1"/>
          </a:fontRef>
        </p:style>
        <p:txBody>
          <a:bodyPr rtlCol="0" anchor="ctr"/>
          <a:lstStyle/>
          <a:p>
            <a:pPr fontAlgn="auto">
              <a:lnSpc>
                <a:spcPct val="125000"/>
              </a:lnSpc>
              <a:spcBef>
                <a:spcPts val="0"/>
              </a:spcBef>
              <a:spcAft>
                <a:spcPts val="0"/>
              </a:spcAft>
              <a:defRPr/>
            </a:pPr>
            <a:r>
              <a:rPr lang="en-US" altLang="zh-CN" sz="1400" b="1" dirty="0">
                <a:solidFill>
                  <a:schemeClr val="tx1"/>
                </a:solidFill>
                <a:cs typeface="Courier New" pitchFamily="49" charset="0"/>
              </a:rPr>
              <a:t>void</a:t>
            </a:r>
            <a:r>
              <a:rPr lang="en-US" altLang="zh-CN" sz="1400" dirty="0">
                <a:solidFill>
                  <a:schemeClr val="tx1"/>
                </a:solidFill>
                <a:cs typeface="Courier New" pitchFamily="49" charset="0"/>
              </a:rPr>
              <a:t> main()</a:t>
            </a:r>
            <a:r>
              <a:rPr lang="zh-CN" altLang="en-US" sz="1400" dirty="0">
                <a:solidFill>
                  <a:schemeClr val="tx1"/>
                </a:solidFill>
                <a:cs typeface="Courier New" pitchFamily="49" charset="0"/>
              </a:rPr>
              <a:t> </a:t>
            </a:r>
            <a:r>
              <a:rPr lang="en-US" altLang="zh-CN" sz="1400" dirty="0">
                <a:solidFill>
                  <a:schemeClr val="tx1"/>
                </a:solidFill>
                <a:cs typeface="Courier New" pitchFamily="49" charset="0"/>
              </a:rPr>
              <a:t>{</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err="1" smtClean="0">
                <a:solidFill>
                  <a:schemeClr val="tx1"/>
                </a:solidFill>
                <a:cs typeface="Courier New" pitchFamily="49" charset="0"/>
              </a:rPr>
              <a:t>int</a:t>
            </a:r>
            <a:r>
              <a:rPr lang="en-US" altLang="zh-CN" sz="1400" dirty="0" smtClean="0">
                <a:solidFill>
                  <a:schemeClr val="tx1"/>
                </a:solidFill>
                <a:cs typeface="Courier New" pitchFamily="49" charset="0"/>
              </a:rPr>
              <a:t> </a:t>
            </a:r>
            <a:r>
              <a:rPr lang="en-US" altLang="zh-CN" sz="1400" dirty="0">
                <a:solidFill>
                  <a:schemeClr val="tx1"/>
                </a:solidFill>
                <a:cs typeface="Courier New" pitchFamily="49" charset="0"/>
              </a:rPr>
              <a:t>b;</a:t>
            </a:r>
            <a:r>
              <a:rPr lang="zh-CN" altLang="en-US" sz="1400" dirty="0">
                <a:solidFill>
                  <a:schemeClr val="tx1"/>
                </a:solidFill>
                <a:cs typeface="Courier New" pitchFamily="49" charset="0"/>
              </a:rPr>
              <a:t>	</a:t>
            </a: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err="1" smtClean="0">
                <a:solidFill>
                  <a:schemeClr val="tx1"/>
                </a:solidFill>
                <a:cs typeface="Courier New" pitchFamily="49" charset="0"/>
              </a:rPr>
              <a:t>int</a:t>
            </a:r>
            <a:r>
              <a:rPr lang="en-US" altLang="zh-CN" sz="1400" dirty="0" smtClean="0">
                <a:solidFill>
                  <a:schemeClr val="tx1"/>
                </a:solidFill>
                <a:cs typeface="Courier New" pitchFamily="49" charset="0"/>
              </a:rPr>
              <a:t> </a:t>
            </a:r>
            <a:r>
              <a:rPr lang="en-US" altLang="zh-CN" sz="1400" dirty="0" err="1">
                <a:solidFill>
                  <a:schemeClr val="tx1"/>
                </a:solidFill>
                <a:cs typeface="Courier New" pitchFamily="49" charset="0"/>
              </a:rPr>
              <a:t>i</a:t>
            </a:r>
            <a:r>
              <a:rPr lang="en-US" altLang="zh-CN" sz="1400" dirty="0">
                <a:solidFill>
                  <a:schemeClr val="tx1"/>
                </a:solidFill>
                <a:cs typeface="Courier New" pitchFamily="49" charset="0"/>
              </a:rPr>
              <a:t> = 0, j = 0;</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smtClean="0">
                <a:solidFill>
                  <a:schemeClr val="tx1"/>
                </a:solidFill>
                <a:cs typeface="Courier New" pitchFamily="49" charset="0"/>
              </a:rPr>
              <a:t>while</a:t>
            </a:r>
            <a:r>
              <a:rPr lang="en-US" altLang="zh-CN" sz="1400" dirty="0" smtClean="0">
                <a:solidFill>
                  <a:schemeClr val="tx1"/>
                </a:solidFill>
                <a:cs typeface="Courier New" pitchFamily="49" charset="0"/>
              </a:rPr>
              <a:t> </a:t>
            </a:r>
            <a:r>
              <a:rPr lang="en-US" altLang="zh-CN" sz="1400" dirty="0">
                <a:solidFill>
                  <a:schemeClr val="tx1"/>
                </a:solidFill>
                <a:cs typeface="Courier New" pitchFamily="49" charset="0"/>
              </a:rPr>
              <a:t>(</a:t>
            </a:r>
            <a:r>
              <a:rPr lang="en-US" altLang="zh-CN" sz="1400" dirty="0" err="1">
                <a:solidFill>
                  <a:schemeClr val="tx1"/>
                </a:solidFill>
                <a:cs typeface="Courier New" pitchFamily="49" charset="0"/>
              </a:rPr>
              <a:t>i</a:t>
            </a:r>
            <a:r>
              <a:rPr lang="en-US" altLang="zh-CN" sz="1400" dirty="0">
                <a:solidFill>
                  <a:schemeClr val="tx1"/>
                </a:solidFill>
                <a:cs typeface="Courier New" pitchFamily="49" charset="0"/>
              </a:rPr>
              <a:t> &lt; </a:t>
            </a:r>
            <a:r>
              <a:rPr lang="en-US" altLang="zh-CN" sz="1400" dirty="0" smtClean="0">
                <a:solidFill>
                  <a:schemeClr val="tx1"/>
                </a:solidFill>
                <a:cs typeface="Courier New" pitchFamily="49" charset="0"/>
              </a:rPr>
              <a:t>100</a:t>
            </a:r>
            <a:r>
              <a:rPr lang="en-US" altLang="zh-CN" sz="1400" dirty="0">
                <a:solidFill>
                  <a:schemeClr val="tx1"/>
                </a:solidFill>
                <a:cs typeface="Courier New" pitchFamily="49" charset="0"/>
              </a:rPr>
              <a:t>) {</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en-US" altLang="zh-CN" sz="1400" dirty="0" smtClean="0">
                <a:solidFill>
                  <a:schemeClr val="tx1"/>
                </a:solidFill>
                <a:cs typeface="Courier New" pitchFamily="49" charset="0"/>
              </a:rPr>
              <a:t>           </a:t>
            </a:r>
            <a:r>
              <a:rPr lang="en-US" altLang="zh-CN" sz="1400" b="1" dirty="0" smtClean="0">
                <a:solidFill>
                  <a:schemeClr val="tx1"/>
                </a:solidFill>
                <a:cs typeface="Courier New" pitchFamily="49" charset="0"/>
              </a:rPr>
              <a:t>if</a:t>
            </a:r>
            <a:r>
              <a:rPr lang="en-US" altLang="zh-CN" sz="1400" dirty="0" smtClean="0">
                <a:solidFill>
                  <a:schemeClr val="tx1"/>
                </a:solidFill>
                <a:cs typeface="Courier New" pitchFamily="49" charset="0"/>
              </a:rPr>
              <a:t> </a:t>
            </a:r>
            <a:r>
              <a:rPr lang="en-US" altLang="zh-CN" sz="1400" dirty="0">
                <a:solidFill>
                  <a:schemeClr val="tx1"/>
                </a:solidFill>
                <a:cs typeface="Courier New" pitchFamily="49" charset="0"/>
              </a:rPr>
              <a:t>(b)</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a:solidFill>
                  <a:schemeClr val="tx1"/>
                </a:solidFill>
                <a:cs typeface="Courier New" pitchFamily="49" charset="0"/>
              </a:rPr>
              <a:t>j++;</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b="1" dirty="0" smtClean="0">
                <a:solidFill>
                  <a:schemeClr val="tx1"/>
                </a:solidFill>
                <a:cs typeface="Courier New" pitchFamily="49" charset="0"/>
              </a:rPr>
              <a:t>else</a:t>
            </a:r>
            <a:endParaRPr lang="zh-CN" altLang="en-US" sz="1400" b="1"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smtClean="0">
                <a:solidFill>
                  <a:schemeClr val="tx1"/>
                </a:solidFill>
                <a:cs typeface="Courier New" pitchFamily="49" charset="0"/>
              </a:rPr>
              <a:t>j-</a:t>
            </a:r>
            <a:r>
              <a:rPr lang="en-US" altLang="zh-CN" sz="1400" dirty="0">
                <a:solidFill>
                  <a:schemeClr val="tx1"/>
                </a:solidFill>
                <a:cs typeface="Courier New" pitchFamily="49" charset="0"/>
              </a:rPr>
              <a:t>-;</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err="1" smtClean="0">
                <a:solidFill>
                  <a:schemeClr val="tx1"/>
                </a:solidFill>
                <a:cs typeface="Courier New" pitchFamily="49" charset="0"/>
              </a:rPr>
              <a:t>i</a:t>
            </a:r>
            <a:r>
              <a:rPr lang="en-US" altLang="zh-CN" sz="1400" dirty="0">
                <a:solidFill>
                  <a:schemeClr val="tx1"/>
                </a:solidFill>
                <a:cs typeface="Courier New" pitchFamily="49" charset="0"/>
              </a:rPr>
              <a:t>++;</a:t>
            </a:r>
            <a:endParaRPr lang="zh-CN" altLang="en-US" sz="1400" dirty="0">
              <a:solidFill>
                <a:schemeClr val="tx1"/>
              </a:solidFill>
              <a:cs typeface="Courier New" pitchFamily="49" charset="0"/>
            </a:endParaRPr>
          </a:p>
          <a:p>
            <a:pPr fontAlgn="auto">
              <a:lnSpc>
                <a:spcPct val="125000"/>
              </a:lnSpc>
              <a:spcBef>
                <a:spcPts val="0"/>
              </a:spcBef>
              <a:spcAft>
                <a:spcPts val="0"/>
              </a:spcAft>
              <a:defRPr/>
            </a:pPr>
            <a:r>
              <a:rPr lang="zh-CN" altLang="en-US" sz="1400" dirty="0">
                <a:solidFill>
                  <a:schemeClr val="tx1"/>
                </a:solidFill>
                <a:cs typeface="Courier New" pitchFamily="49" charset="0"/>
              </a:rPr>
              <a:t>   </a:t>
            </a:r>
            <a:r>
              <a:rPr lang="zh-CN" altLang="en-US" sz="1400" dirty="0" smtClean="0">
                <a:solidFill>
                  <a:schemeClr val="tx1"/>
                </a:solidFill>
                <a:cs typeface="Courier New" pitchFamily="49" charset="0"/>
              </a:rPr>
              <a:t>  </a:t>
            </a:r>
            <a:r>
              <a:rPr lang="en-US" altLang="zh-CN" sz="1400" dirty="0" smtClean="0">
                <a:solidFill>
                  <a:schemeClr val="tx1"/>
                </a:solidFill>
                <a:cs typeface="Courier New" pitchFamily="49" charset="0"/>
              </a:rPr>
              <a:t>}</a:t>
            </a:r>
            <a:endParaRPr lang="en-US" altLang="zh-CN" sz="1400" dirty="0">
              <a:solidFill>
                <a:schemeClr val="tx1"/>
              </a:solidFill>
              <a:cs typeface="Courier New" pitchFamily="49" charset="0"/>
            </a:endParaRPr>
          </a:p>
          <a:p>
            <a:pPr fontAlgn="auto">
              <a:lnSpc>
                <a:spcPct val="125000"/>
              </a:lnSpc>
              <a:spcBef>
                <a:spcPts val="0"/>
              </a:spcBef>
              <a:spcAft>
                <a:spcPts val="0"/>
              </a:spcAft>
              <a:defRPr/>
            </a:pPr>
            <a:r>
              <a:rPr lang="en-US" altLang="zh-CN" sz="1400" dirty="0" smtClean="0">
                <a:solidFill>
                  <a:schemeClr val="tx1"/>
                </a:solidFill>
                <a:cs typeface="Courier New" pitchFamily="49" charset="0"/>
              </a:rPr>
              <a:t>}</a:t>
            </a:r>
            <a:endParaRPr lang="zh-CN" altLang="en-US" sz="1400" dirty="0"/>
          </a:p>
        </p:txBody>
      </p:sp>
      <p:sp>
        <p:nvSpPr>
          <p:cNvPr id="8" name="TextBox 7"/>
          <p:cNvSpPr txBox="1"/>
          <p:nvPr/>
        </p:nvSpPr>
        <p:spPr>
          <a:xfrm>
            <a:off x="4576543" y="364173"/>
            <a:ext cx="3456384" cy="6401753"/>
          </a:xfrm>
          <a:prstGeom prst="rect">
            <a:avLst/>
          </a:prstGeom>
          <a:noFill/>
        </p:spPr>
        <p:txBody>
          <a:bodyPr wrap="square" rtlCol="0">
            <a:spAutoFit/>
          </a:bodyPr>
          <a:lstStyle/>
          <a:p>
            <a:r>
              <a:rPr lang="en-US" altLang="zh-CN" sz="1000" b="1" dirty="0"/>
              <a:t>main():</a:t>
            </a:r>
          </a:p>
          <a:p>
            <a:r>
              <a:rPr lang="en-US" altLang="zh-CN" sz="1000" b="1" dirty="0"/>
              <a:t>simple.c:2</a:t>
            </a:r>
          </a:p>
          <a:p>
            <a:r>
              <a:rPr lang="en-US" altLang="zh-CN" sz="1000" b="1" dirty="0"/>
              <a:t>004001f0 &lt;main&gt; </a:t>
            </a:r>
            <a:r>
              <a:rPr lang="en-US" altLang="zh-CN" sz="1000" b="1" dirty="0" smtClean="0"/>
              <a:t>          </a:t>
            </a:r>
            <a:r>
              <a:rPr lang="en-US" altLang="zh-CN" sz="1000" b="1" dirty="0" err="1" smtClean="0"/>
              <a:t>addiu</a:t>
            </a:r>
            <a:r>
              <a:rPr lang="en-US" altLang="zh-CN" sz="1000" b="1" dirty="0" smtClean="0"/>
              <a:t>     </a:t>
            </a:r>
            <a:r>
              <a:rPr lang="en-US" altLang="zh-CN" sz="1000" b="1" dirty="0"/>
              <a:t>$29,$29,-24</a:t>
            </a:r>
          </a:p>
          <a:p>
            <a:r>
              <a:rPr lang="en-US" altLang="zh-CN" sz="1000" b="1" dirty="0"/>
              <a:t>004001f8 &lt;main+0x8&gt; </a:t>
            </a:r>
            <a:r>
              <a:rPr lang="en-US" altLang="zh-CN" sz="1000" b="1" dirty="0" smtClean="0"/>
              <a:t>   </a:t>
            </a:r>
            <a:r>
              <a:rPr lang="en-US" altLang="zh-CN" sz="1000" b="1" dirty="0" err="1" smtClean="0"/>
              <a:t>sw</a:t>
            </a:r>
            <a:r>
              <a:rPr lang="en-US" altLang="zh-CN" sz="1000" b="1" dirty="0" smtClean="0"/>
              <a:t>         </a:t>
            </a:r>
            <a:r>
              <a:rPr lang="en-US" altLang="zh-CN" sz="1000" b="1" dirty="0"/>
              <a:t>$30,16($29)</a:t>
            </a:r>
          </a:p>
          <a:p>
            <a:r>
              <a:rPr lang="en-US" altLang="zh-CN" sz="1000" b="1" dirty="0"/>
              <a:t>00400200 &lt;main+0x10&gt; </a:t>
            </a:r>
            <a:r>
              <a:rPr lang="en-US" altLang="zh-CN" sz="1000" b="1" dirty="0" err="1"/>
              <a:t>addu</a:t>
            </a:r>
            <a:r>
              <a:rPr lang="en-US" altLang="zh-CN" sz="1000" b="1" dirty="0"/>
              <a:t>      $30,$0,$29</a:t>
            </a:r>
          </a:p>
          <a:p>
            <a:r>
              <a:rPr lang="en-US" altLang="zh-CN" sz="1000" b="1" dirty="0"/>
              <a:t>simple.c:4</a:t>
            </a:r>
          </a:p>
          <a:p>
            <a:r>
              <a:rPr lang="en-US" altLang="zh-CN" sz="1000" b="1" dirty="0"/>
              <a:t>00400208 &lt;main+0x18&gt; </a:t>
            </a:r>
            <a:r>
              <a:rPr lang="en-US" altLang="zh-CN" sz="1000" b="1" dirty="0" err="1"/>
              <a:t>sw</a:t>
            </a:r>
            <a:r>
              <a:rPr lang="en-US" altLang="zh-CN" sz="1000" b="1" dirty="0"/>
              <a:t>        $0,4($30)</a:t>
            </a:r>
          </a:p>
          <a:p>
            <a:r>
              <a:rPr lang="en-US" altLang="zh-CN" sz="1000" b="1" dirty="0"/>
              <a:t>00400210 &lt;main+0x20&gt; </a:t>
            </a:r>
            <a:r>
              <a:rPr lang="en-US" altLang="zh-CN" sz="1000" b="1" dirty="0" err="1"/>
              <a:t>sw</a:t>
            </a:r>
            <a:r>
              <a:rPr lang="en-US" altLang="zh-CN" sz="1000" b="1" dirty="0"/>
              <a:t>        $0,8($30)</a:t>
            </a:r>
          </a:p>
          <a:p>
            <a:r>
              <a:rPr lang="en-US" altLang="zh-CN" sz="1000" b="1" dirty="0"/>
              <a:t>simple.c:5</a:t>
            </a:r>
          </a:p>
          <a:p>
            <a:r>
              <a:rPr lang="en-US" altLang="zh-CN" sz="1000" b="1" dirty="0"/>
              <a:t>00400218 &lt;main+0x28&gt; </a:t>
            </a:r>
            <a:r>
              <a:rPr lang="en-US" altLang="zh-CN" sz="1000" b="1" dirty="0" err="1"/>
              <a:t>lw</a:t>
            </a:r>
            <a:r>
              <a:rPr lang="en-US" altLang="zh-CN" sz="1000" b="1" dirty="0"/>
              <a:t>        $2,4($30)</a:t>
            </a:r>
          </a:p>
          <a:p>
            <a:r>
              <a:rPr lang="en-US" altLang="zh-CN" sz="1000" b="1" dirty="0"/>
              <a:t>00400220 &lt;main+0x30&gt; </a:t>
            </a:r>
            <a:r>
              <a:rPr lang="en-US" altLang="zh-CN" sz="1000" b="1" dirty="0" err="1"/>
              <a:t>slti</a:t>
            </a:r>
            <a:r>
              <a:rPr lang="en-US" altLang="zh-CN" sz="1000" b="1" dirty="0"/>
              <a:t>      </a:t>
            </a:r>
            <a:r>
              <a:rPr lang="en-US" altLang="zh-CN" sz="1000" b="1" dirty="0" smtClean="0"/>
              <a:t> $</a:t>
            </a:r>
            <a:r>
              <a:rPr lang="en-US" altLang="zh-CN" sz="1000" b="1" dirty="0"/>
              <a:t>3,$</a:t>
            </a:r>
            <a:r>
              <a:rPr lang="en-US" altLang="zh-CN" sz="1000" b="1" dirty="0" smtClean="0"/>
              <a:t>2,100</a:t>
            </a:r>
            <a:endParaRPr lang="en-US" altLang="zh-CN" sz="1000" b="1" dirty="0"/>
          </a:p>
          <a:p>
            <a:r>
              <a:rPr lang="en-US" altLang="zh-CN" sz="1000" b="1" dirty="0"/>
              <a:t>00400228 &lt;main+0x38&gt; </a:t>
            </a:r>
            <a:r>
              <a:rPr lang="en-US" altLang="zh-CN" sz="1000" b="1" dirty="0" err="1">
                <a:solidFill>
                  <a:srgbClr val="FF0000"/>
                </a:solidFill>
              </a:rPr>
              <a:t>bne</a:t>
            </a:r>
            <a:r>
              <a:rPr lang="en-US" altLang="zh-CN" sz="1000" b="1" dirty="0">
                <a:solidFill>
                  <a:srgbClr val="FF0000"/>
                </a:solidFill>
              </a:rPr>
              <a:t>      </a:t>
            </a:r>
            <a:r>
              <a:rPr lang="en-US" altLang="zh-CN" sz="1000" b="1" dirty="0" smtClean="0">
                <a:solidFill>
                  <a:srgbClr val="FF0000"/>
                </a:solidFill>
              </a:rPr>
              <a:t>$</a:t>
            </a:r>
            <a:r>
              <a:rPr lang="en-US" altLang="zh-CN" sz="1000" b="1" dirty="0">
                <a:solidFill>
                  <a:srgbClr val="FF0000"/>
                </a:solidFill>
              </a:rPr>
              <a:t>3,$0,00400238</a:t>
            </a:r>
          </a:p>
          <a:p>
            <a:r>
              <a:rPr lang="en-US" altLang="zh-CN" sz="1000" b="1" dirty="0"/>
              <a:t>00400230 &lt;main+0x40&gt; </a:t>
            </a:r>
            <a:r>
              <a:rPr lang="en-US" altLang="zh-CN" sz="1000" b="1" dirty="0">
                <a:solidFill>
                  <a:srgbClr val="FF0000"/>
                </a:solidFill>
              </a:rPr>
              <a:t>j         </a:t>
            </a:r>
            <a:r>
              <a:rPr lang="en-US" altLang="zh-CN" sz="1000" b="1" dirty="0" smtClean="0">
                <a:solidFill>
                  <a:srgbClr val="FF0000"/>
                </a:solidFill>
              </a:rPr>
              <a:t>  004002b8</a:t>
            </a:r>
            <a:endParaRPr lang="en-US" altLang="zh-CN" sz="1000" b="1" dirty="0">
              <a:solidFill>
                <a:srgbClr val="FF0000"/>
              </a:solidFill>
            </a:endParaRPr>
          </a:p>
          <a:p>
            <a:r>
              <a:rPr lang="en-US" altLang="zh-CN" sz="1000" b="1" dirty="0"/>
              <a:t>simple.c:6</a:t>
            </a:r>
          </a:p>
          <a:p>
            <a:r>
              <a:rPr lang="en-US" altLang="zh-CN" sz="1000" b="1" dirty="0"/>
              <a:t>00400238 &lt;main+0x48&gt; </a:t>
            </a:r>
            <a:r>
              <a:rPr lang="en-US" altLang="zh-CN" sz="1000" b="1" dirty="0" err="1"/>
              <a:t>lw</a:t>
            </a:r>
            <a:r>
              <a:rPr lang="en-US" altLang="zh-CN" sz="1000" b="1" dirty="0"/>
              <a:t>        $2,0($30)</a:t>
            </a:r>
          </a:p>
          <a:p>
            <a:r>
              <a:rPr lang="en-US" altLang="zh-CN" sz="1000" b="1" dirty="0"/>
              <a:t>00400240 &lt;main+0x50&gt; </a:t>
            </a:r>
            <a:r>
              <a:rPr lang="en-US" altLang="zh-CN" sz="1000" b="1" dirty="0" err="1">
                <a:solidFill>
                  <a:srgbClr val="FF0000"/>
                </a:solidFill>
              </a:rPr>
              <a:t>beq</a:t>
            </a:r>
            <a:r>
              <a:rPr lang="en-US" altLang="zh-CN" sz="1000" b="1" dirty="0">
                <a:solidFill>
                  <a:srgbClr val="FF0000"/>
                </a:solidFill>
              </a:rPr>
              <a:t>      </a:t>
            </a:r>
            <a:r>
              <a:rPr lang="en-US" altLang="zh-CN" sz="1000" b="1" dirty="0" smtClean="0">
                <a:solidFill>
                  <a:srgbClr val="FF0000"/>
                </a:solidFill>
              </a:rPr>
              <a:t>$</a:t>
            </a:r>
            <a:r>
              <a:rPr lang="en-US" altLang="zh-CN" sz="1000" b="1" dirty="0">
                <a:solidFill>
                  <a:srgbClr val="FF0000"/>
                </a:solidFill>
              </a:rPr>
              <a:t>2,$0,00400270</a:t>
            </a:r>
          </a:p>
          <a:p>
            <a:r>
              <a:rPr lang="en-US" altLang="zh-CN" sz="1000" b="1" dirty="0"/>
              <a:t>simple.c:7</a:t>
            </a:r>
          </a:p>
          <a:p>
            <a:r>
              <a:rPr lang="en-US" altLang="zh-CN" sz="1000" b="1" dirty="0"/>
              <a:t>00400248 &lt;main+0x58&gt; </a:t>
            </a:r>
            <a:r>
              <a:rPr lang="en-US" altLang="zh-CN" sz="1000" b="1" dirty="0" err="1"/>
              <a:t>lw</a:t>
            </a:r>
            <a:r>
              <a:rPr lang="en-US" altLang="zh-CN" sz="1000" b="1" dirty="0"/>
              <a:t>        </a:t>
            </a:r>
            <a:r>
              <a:rPr lang="en-US" altLang="zh-CN" sz="1000" b="1" dirty="0" smtClean="0"/>
              <a:t>$</a:t>
            </a:r>
            <a:r>
              <a:rPr lang="en-US" altLang="zh-CN" sz="1000" b="1" dirty="0"/>
              <a:t>3,8($30)</a:t>
            </a:r>
          </a:p>
          <a:p>
            <a:r>
              <a:rPr lang="en-US" altLang="zh-CN" sz="1000" b="1" dirty="0"/>
              <a:t>00400250 &lt;main+0x60&gt; </a:t>
            </a:r>
            <a:r>
              <a:rPr lang="en-US" altLang="zh-CN" sz="1000" b="1" dirty="0" err="1"/>
              <a:t>addiu</a:t>
            </a:r>
            <a:r>
              <a:rPr lang="en-US" altLang="zh-CN" sz="1000" b="1" dirty="0"/>
              <a:t>   </a:t>
            </a:r>
            <a:r>
              <a:rPr lang="en-US" altLang="zh-CN" sz="1000" b="1" dirty="0" smtClean="0"/>
              <a:t>$</a:t>
            </a:r>
            <a:r>
              <a:rPr lang="en-US" altLang="zh-CN" sz="1000" b="1" dirty="0"/>
              <a:t>2,$3,1</a:t>
            </a:r>
          </a:p>
          <a:p>
            <a:r>
              <a:rPr lang="en-US" altLang="zh-CN" sz="1000" b="1" dirty="0"/>
              <a:t>00400258 &lt;main+0x68&gt; </a:t>
            </a:r>
            <a:r>
              <a:rPr lang="en-US" altLang="zh-CN" sz="1000" b="1" dirty="0" err="1"/>
              <a:t>addu</a:t>
            </a:r>
            <a:r>
              <a:rPr lang="en-US" altLang="zh-CN" sz="1000" b="1" dirty="0"/>
              <a:t>    </a:t>
            </a:r>
            <a:r>
              <a:rPr lang="en-US" altLang="zh-CN" sz="1000" b="1" dirty="0" smtClean="0"/>
              <a:t>$</a:t>
            </a:r>
            <a:r>
              <a:rPr lang="en-US" altLang="zh-CN" sz="1000" b="1" dirty="0"/>
              <a:t>3,$0,$2</a:t>
            </a:r>
          </a:p>
          <a:p>
            <a:r>
              <a:rPr lang="en-US" altLang="zh-CN" sz="1000" b="1" dirty="0"/>
              <a:t>00400260 &lt;main+0x70&gt; </a:t>
            </a:r>
            <a:r>
              <a:rPr lang="en-US" altLang="zh-CN" sz="1000" b="1" dirty="0" err="1"/>
              <a:t>sw</a:t>
            </a:r>
            <a:r>
              <a:rPr lang="en-US" altLang="zh-CN" sz="1000" b="1" dirty="0"/>
              <a:t>        $3,8($30)</a:t>
            </a:r>
          </a:p>
          <a:p>
            <a:r>
              <a:rPr lang="en-US" altLang="zh-CN" sz="1000" b="1" dirty="0"/>
              <a:t>00400268 &lt;main+0x78&gt; </a:t>
            </a:r>
            <a:r>
              <a:rPr lang="en-US" altLang="zh-CN" sz="1000" b="1" dirty="0">
                <a:solidFill>
                  <a:srgbClr val="FF0000"/>
                </a:solidFill>
              </a:rPr>
              <a:t>j         </a:t>
            </a:r>
            <a:r>
              <a:rPr lang="en-US" altLang="zh-CN" sz="1000" b="1" dirty="0" smtClean="0">
                <a:solidFill>
                  <a:srgbClr val="FF0000"/>
                </a:solidFill>
              </a:rPr>
              <a:t>  00400290</a:t>
            </a:r>
            <a:endParaRPr lang="en-US" altLang="zh-CN" sz="1000" b="1" dirty="0">
              <a:solidFill>
                <a:srgbClr val="FF0000"/>
              </a:solidFill>
            </a:endParaRPr>
          </a:p>
          <a:p>
            <a:r>
              <a:rPr lang="en-US" altLang="zh-CN" sz="1000" b="1" dirty="0"/>
              <a:t>simple.c:9</a:t>
            </a:r>
          </a:p>
          <a:p>
            <a:r>
              <a:rPr lang="en-US" altLang="zh-CN" sz="1000" b="1" dirty="0"/>
              <a:t>00400270 &lt;main+0x80&gt; </a:t>
            </a:r>
            <a:r>
              <a:rPr lang="en-US" altLang="zh-CN" sz="1000" b="1" dirty="0" err="1"/>
              <a:t>lw</a:t>
            </a:r>
            <a:r>
              <a:rPr lang="en-US" altLang="zh-CN" sz="1000" b="1" dirty="0"/>
              <a:t>        </a:t>
            </a:r>
            <a:r>
              <a:rPr lang="en-US" altLang="zh-CN" sz="1000" b="1" dirty="0" smtClean="0"/>
              <a:t> $</a:t>
            </a:r>
            <a:r>
              <a:rPr lang="en-US" altLang="zh-CN" sz="1000" b="1" dirty="0"/>
              <a:t>3,8($30)</a:t>
            </a:r>
          </a:p>
          <a:p>
            <a:r>
              <a:rPr lang="en-US" altLang="zh-CN" sz="1000" b="1" dirty="0"/>
              <a:t>00400278 &lt;main+0x88&gt; </a:t>
            </a:r>
            <a:r>
              <a:rPr lang="en-US" altLang="zh-CN" sz="1000" b="1" dirty="0" err="1"/>
              <a:t>addiu</a:t>
            </a:r>
            <a:r>
              <a:rPr lang="en-US" altLang="zh-CN" sz="1000" b="1" dirty="0"/>
              <a:t>    </a:t>
            </a:r>
            <a:r>
              <a:rPr lang="en-US" altLang="zh-CN" sz="1000" b="1" dirty="0" smtClean="0"/>
              <a:t>$</a:t>
            </a:r>
            <a:r>
              <a:rPr lang="en-US" altLang="zh-CN" sz="1000" b="1" dirty="0"/>
              <a:t>2,$3,-1</a:t>
            </a:r>
          </a:p>
          <a:p>
            <a:r>
              <a:rPr lang="en-US" altLang="zh-CN" sz="1000" b="1" dirty="0"/>
              <a:t>00400280 &lt;main+0x90&gt; </a:t>
            </a:r>
            <a:r>
              <a:rPr lang="en-US" altLang="zh-CN" sz="1000" b="1" dirty="0" err="1"/>
              <a:t>addu</a:t>
            </a:r>
            <a:r>
              <a:rPr lang="en-US" altLang="zh-CN" sz="1000" b="1" dirty="0"/>
              <a:t>     </a:t>
            </a:r>
            <a:r>
              <a:rPr lang="en-US" altLang="zh-CN" sz="1000" b="1" dirty="0" smtClean="0"/>
              <a:t>$</a:t>
            </a:r>
            <a:r>
              <a:rPr lang="en-US" altLang="zh-CN" sz="1000" b="1" dirty="0"/>
              <a:t>3,$0,$2</a:t>
            </a:r>
          </a:p>
          <a:p>
            <a:r>
              <a:rPr lang="en-US" altLang="zh-CN" sz="1000" b="1" dirty="0"/>
              <a:t>00400288 &lt;main+0x98&gt; </a:t>
            </a:r>
            <a:r>
              <a:rPr lang="en-US" altLang="zh-CN" sz="1000" b="1" dirty="0" err="1"/>
              <a:t>sw</a:t>
            </a:r>
            <a:r>
              <a:rPr lang="en-US" altLang="zh-CN" sz="1000" b="1" dirty="0"/>
              <a:t>        $3,8($30)</a:t>
            </a:r>
          </a:p>
          <a:p>
            <a:r>
              <a:rPr lang="en-US" altLang="zh-CN" sz="1000" b="1" dirty="0"/>
              <a:t>simple.c:10</a:t>
            </a:r>
          </a:p>
          <a:p>
            <a:r>
              <a:rPr lang="en-US" altLang="zh-CN" sz="1000" b="1" dirty="0"/>
              <a:t>00400290 &lt;main+0xa0&gt; </a:t>
            </a:r>
            <a:r>
              <a:rPr lang="en-US" altLang="zh-CN" sz="1000" b="1" dirty="0" err="1"/>
              <a:t>lw</a:t>
            </a:r>
            <a:r>
              <a:rPr lang="en-US" altLang="zh-CN" sz="1000" b="1" dirty="0"/>
              <a:t>        </a:t>
            </a:r>
            <a:r>
              <a:rPr lang="en-US" altLang="zh-CN" sz="1000" b="1" dirty="0" smtClean="0"/>
              <a:t> $</a:t>
            </a:r>
            <a:r>
              <a:rPr lang="en-US" altLang="zh-CN" sz="1000" b="1" dirty="0"/>
              <a:t>3,4($30)</a:t>
            </a:r>
          </a:p>
          <a:p>
            <a:r>
              <a:rPr lang="en-US" altLang="zh-CN" sz="1000" b="1" dirty="0"/>
              <a:t>00400298 &lt;main+0xa8&gt; </a:t>
            </a:r>
            <a:r>
              <a:rPr lang="en-US" altLang="zh-CN" sz="1000" b="1" dirty="0" err="1"/>
              <a:t>addiu</a:t>
            </a:r>
            <a:r>
              <a:rPr lang="en-US" altLang="zh-CN" sz="1000" b="1" dirty="0"/>
              <a:t>    </a:t>
            </a:r>
            <a:r>
              <a:rPr lang="en-US" altLang="zh-CN" sz="1000" b="1" dirty="0" smtClean="0"/>
              <a:t>$</a:t>
            </a:r>
            <a:r>
              <a:rPr lang="en-US" altLang="zh-CN" sz="1000" b="1" dirty="0"/>
              <a:t>2,$3,1</a:t>
            </a:r>
          </a:p>
          <a:p>
            <a:r>
              <a:rPr lang="en-US" altLang="zh-CN" sz="1000" b="1" dirty="0"/>
              <a:t>004002a0 &lt;main+0xb0&gt; </a:t>
            </a:r>
            <a:r>
              <a:rPr lang="en-US" altLang="zh-CN" sz="1000" b="1" dirty="0" err="1"/>
              <a:t>addu</a:t>
            </a:r>
            <a:r>
              <a:rPr lang="en-US" altLang="zh-CN" sz="1000" b="1" dirty="0"/>
              <a:t>     </a:t>
            </a:r>
            <a:r>
              <a:rPr lang="en-US" altLang="zh-CN" sz="1000" b="1" dirty="0" smtClean="0"/>
              <a:t>$</a:t>
            </a:r>
            <a:r>
              <a:rPr lang="en-US" altLang="zh-CN" sz="1000" b="1" dirty="0"/>
              <a:t>3,$0,$2</a:t>
            </a:r>
          </a:p>
          <a:p>
            <a:r>
              <a:rPr lang="en-US" altLang="zh-CN" sz="1000" b="1" dirty="0"/>
              <a:t>004002a8 &lt;main+0xb8&gt; </a:t>
            </a:r>
            <a:r>
              <a:rPr lang="en-US" altLang="zh-CN" sz="1000" b="1" dirty="0" err="1"/>
              <a:t>sw</a:t>
            </a:r>
            <a:r>
              <a:rPr lang="en-US" altLang="zh-CN" sz="1000" b="1" dirty="0"/>
              <a:t>        $3,4($30)</a:t>
            </a:r>
          </a:p>
          <a:p>
            <a:r>
              <a:rPr lang="en-US" altLang="zh-CN" sz="1000" b="1" dirty="0"/>
              <a:t>simple.c:11</a:t>
            </a:r>
          </a:p>
          <a:p>
            <a:r>
              <a:rPr lang="en-US" altLang="zh-CN" sz="1000" b="1" dirty="0"/>
              <a:t>004002b0 &lt;main+0xc0&gt; </a:t>
            </a:r>
            <a:r>
              <a:rPr lang="en-US" altLang="zh-CN" sz="1000" b="1" dirty="0">
                <a:solidFill>
                  <a:srgbClr val="FF0000"/>
                </a:solidFill>
              </a:rPr>
              <a:t>j         </a:t>
            </a:r>
            <a:r>
              <a:rPr lang="en-US" altLang="zh-CN" sz="1000" b="1" dirty="0" smtClean="0">
                <a:solidFill>
                  <a:srgbClr val="FF0000"/>
                </a:solidFill>
              </a:rPr>
              <a:t>   00400218</a:t>
            </a:r>
            <a:endParaRPr lang="en-US" altLang="zh-CN" sz="1000" b="1" dirty="0">
              <a:solidFill>
                <a:srgbClr val="FF0000"/>
              </a:solidFill>
            </a:endParaRPr>
          </a:p>
          <a:p>
            <a:r>
              <a:rPr lang="en-US" altLang="zh-CN" sz="1000" b="1" dirty="0"/>
              <a:t>simple.c:12</a:t>
            </a:r>
          </a:p>
          <a:p>
            <a:r>
              <a:rPr lang="en-US" altLang="zh-CN" sz="1000" b="1" dirty="0"/>
              <a:t>004002b8 &lt;main+0xc8&gt; </a:t>
            </a:r>
            <a:r>
              <a:rPr lang="en-US" altLang="zh-CN" sz="1000" b="1" dirty="0" err="1"/>
              <a:t>addu</a:t>
            </a:r>
            <a:r>
              <a:rPr lang="en-US" altLang="zh-CN" sz="1000" b="1" dirty="0"/>
              <a:t>     </a:t>
            </a:r>
            <a:r>
              <a:rPr lang="en-US" altLang="zh-CN" sz="1000" b="1" dirty="0" smtClean="0"/>
              <a:t>$</a:t>
            </a:r>
            <a:r>
              <a:rPr lang="en-US" altLang="zh-CN" sz="1000" b="1" dirty="0"/>
              <a:t>29,$0,$30</a:t>
            </a:r>
          </a:p>
          <a:p>
            <a:r>
              <a:rPr lang="en-US" altLang="zh-CN" sz="1000" b="1" dirty="0"/>
              <a:t>004002c0 &lt;main+0xd0&gt; </a:t>
            </a:r>
            <a:r>
              <a:rPr lang="en-US" altLang="zh-CN" sz="1000" b="1" dirty="0" err="1"/>
              <a:t>lw</a:t>
            </a:r>
            <a:r>
              <a:rPr lang="en-US" altLang="zh-CN" sz="1000" b="1" dirty="0"/>
              <a:t>        </a:t>
            </a:r>
            <a:r>
              <a:rPr lang="en-US" altLang="zh-CN" sz="1000" b="1" dirty="0" smtClean="0"/>
              <a:t>  $</a:t>
            </a:r>
            <a:r>
              <a:rPr lang="en-US" altLang="zh-CN" sz="1000" b="1" dirty="0"/>
              <a:t>30,16($29)</a:t>
            </a:r>
          </a:p>
          <a:p>
            <a:r>
              <a:rPr lang="en-US" altLang="zh-CN" sz="1000" b="1" dirty="0"/>
              <a:t>004002c8 &lt;main+0xd8&gt; </a:t>
            </a:r>
            <a:r>
              <a:rPr lang="en-US" altLang="zh-CN" sz="1000" b="1" dirty="0" err="1"/>
              <a:t>addiu</a:t>
            </a:r>
            <a:r>
              <a:rPr lang="en-US" altLang="zh-CN" sz="1000" b="1" dirty="0"/>
              <a:t>    </a:t>
            </a:r>
            <a:r>
              <a:rPr lang="en-US" altLang="zh-CN" sz="1000" b="1" dirty="0" smtClean="0"/>
              <a:t>$</a:t>
            </a:r>
            <a:r>
              <a:rPr lang="en-US" altLang="zh-CN" sz="1000" b="1" dirty="0"/>
              <a:t>29,$29,24</a:t>
            </a:r>
          </a:p>
          <a:p>
            <a:r>
              <a:rPr lang="en-US" altLang="zh-CN" sz="1000" b="1" dirty="0"/>
              <a:t>004002d0 &lt;main+0xe0&gt; </a:t>
            </a:r>
            <a:r>
              <a:rPr lang="en-US" altLang="zh-CN" sz="1000" b="1" dirty="0" err="1"/>
              <a:t>jr</a:t>
            </a:r>
            <a:r>
              <a:rPr lang="en-US" altLang="zh-CN" sz="1000" b="1" dirty="0"/>
              <a:t>       </a:t>
            </a:r>
            <a:r>
              <a:rPr lang="en-US" altLang="zh-CN" sz="1000" b="1" dirty="0" smtClean="0"/>
              <a:t>    </a:t>
            </a:r>
            <a:r>
              <a:rPr lang="en-US" altLang="zh-CN" sz="1000" b="1" dirty="0"/>
              <a:t>$31</a:t>
            </a:r>
          </a:p>
          <a:p>
            <a:r>
              <a:rPr lang="en-US" altLang="zh-CN" sz="1000" b="1" dirty="0"/>
              <a:t>004002d8 &lt;main+0xe8&gt; </a:t>
            </a:r>
            <a:r>
              <a:rPr lang="en-US" altLang="zh-CN" sz="1000" b="1" dirty="0" err="1"/>
              <a:t>nop</a:t>
            </a:r>
            <a:r>
              <a:rPr lang="en-US" altLang="zh-CN" sz="1000" b="1" dirty="0"/>
              <a:t>       </a:t>
            </a:r>
          </a:p>
          <a:p>
            <a:r>
              <a:rPr lang="en-US" altLang="zh-CN" sz="1000" b="1" dirty="0" err="1" smtClean="0"/>
              <a:t>end_addr</a:t>
            </a:r>
            <a:endParaRPr lang="en-US" altLang="zh-CN" sz="1000" b="1" dirty="0"/>
          </a:p>
        </p:txBody>
      </p:sp>
      <p:sp>
        <p:nvSpPr>
          <p:cNvPr id="9" name="Freeform 15"/>
          <p:cNvSpPr/>
          <p:nvPr/>
        </p:nvSpPr>
        <p:spPr>
          <a:xfrm>
            <a:off x="4326143" y="2152250"/>
            <a:ext cx="283863" cy="474572"/>
          </a:xfrm>
          <a:custGeom>
            <a:avLst/>
            <a:gdLst>
              <a:gd name="connsiteX0" fmla="*/ 283863 w 283863"/>
              <a:gd name="connsiteY0" fmla="*/ 746 h 474572"/>
              <a:gd name="connsiteX1" fmla="*/ 51107 w 283863"/>
              <a:gd name="connsiteY1" fmla="*/ 58935 h 474572"/>
              <a:gd name="connsiteX2" fmla="*/ 17856 w 283863"/>
              <a:gd name="connsiteY2" fmla="*/ 374819 h 474572"/>
              <a:gd name="connsiteX3" fmla="*/ 275550 w 283863"/>
              <a:gd name="connsiteY3" fmla="*/ 474572 h 474572"/>
            </a:gdLst>
            <a:ahLst/>
            <a:cxnLst>
              <a:cxn ang="0">
                <a:pos x="connsiteX0" y="connsiteY0"/>
              </a:cxn>
              <a:cxn ang="0">
                <a:pos x="connsiteX1" y="connsiteY1"/>
              </a:cxn>
              <a:cxn ang="0">
                <a:pos x="connsiteX2" y="connsiteY2"/>
              </a:cxn>
              <a:cxn ang="0">
                <a:pos x="connsiteX3" y="connsiteY3"/>
              </a:cxn>
            </a:cxnLst>
            <a:rect l="l" t="t" r="r" b="b"/>
            <a:pathLst>
              <a:path w="283863" h="474572">
                <a:moveTo>
                  <a:pt x="283863" y="746"/>
                </a:moveTo>
                <a:cubicBezTo>
                  <a:pt x="189652" y="-1333"/>
                  <a:pt x="95441" y="-3411"/>
                  <a:pt x="51107" y="58935"/>
                </a:cubicBezTo>
                <a:cubicBezTo>
                  <a:pt x="6772" y="121281"/>
                  <a:pt x="-19551" y="305546"/>
                  <a:pt x="17856" y="374819"/>
                </a:cubicBezTo>
                <a:cubicBezTo>
                  <a:pt x="55263" y="444092"/>
                  <a:pt x="165406" y="459332"/>
                  <a:pt x="275550" y="474572"/>
                </a:cubicBezTo>
              </a:path>
            </a:pathLst>
          </a:custGeom>
          <a:noFill/>
          <a:ln w="12700">
            <a:solidFill>
              <a:schemeClr val="accent6"/>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6"/>
          <p:cNvSpPr/>
          <p:nvPr/>
        </p:nvSpPr>
        <p:spPr>
          <a:xfrm>
            <a:off x="4326143" y="2296336"/>
            <a:ext cx="283863" cy="3530885"/>
          </a:xfrm>
          <a:custGeom>
            <a:avLst/>
            <a:gdLst>
              <a:gd name="connsiteX0" fmla="*/ 283863 w 283863"/>
              <a:gd name="connsiteY0" fmla="*/ 746 h 474572"/>
              <a:gd name="connsiteX1" fmla="*/ 51107 w 283863"/>
              <a:gd name="connsiteY1" fmla="*/ 58935 h 474572"/>
              <a:gd name="connsiteX2" fmla="*/ 17856 w 283863"/>
              <a:gd name="connsiteY2" fmla="*/ 374819 h 474572"/>
              <a:gd name="connsiteX3" fmla="*/ 275550 w 283863"/>
              <a:gd name="connsiteY3" fmla="*/ 474572 h 474572"/>
            </a:gdLst>
            <a:ahLst/>
            <a:cxnLst>
              <a:cxn ang="0">
                <a:pos x="connsiteX0" y="connsiteY0"/>
              </a:cxn>
              <a:cxn ang="0">
                <a:pos x="connsiteX1" y="connsiteY1"/>
              </a:cxn>
              <a:cxn ang="0">
                <a:pos x="connsiteX2" y="connsiteY2"/>
              </a:cxn>
              <a:cxn ang="0">
                <a:pos x="connsiteX3" y="connsiteY3"/>
              </a:cxn>
            </a:cxnLst>
            <a:rect l="l" t="t" r="r" b="b"/>
            <a:pathLst>
              <a:path w="283863" h="474572">
                <a:moveTo>
                  <a:pt x="283863" y="746"/>
                </a:moveTo>
                <a:cubicBezTo>
                  <a:pt x="189652" y="-1333"/>
                  <a:pt x="95441" y="-3411"/>
                  <a:pt x="51107" y="58935"/>
                </a:cubicBezTo>
                <a:cubicBezTo>
                  <a:pt x="6772" y="121281"/>
                  <a:pt x="-19551" y="305546"/>
                  <a:pt x="17856" y="374819"/>
                </a:cubicBezTo>
                <a:cubicBezTo>
                  <a:pt x="55263" y="444092"/>
                  <a:pt x="165406" y="459332"/>
                  <a:pt x="275550" y="474572"/>
                </a:cubicBezTo>
              </a:path>
            </a:pathLst>
          </a:custGeom>
          <a:noFill/>
          <a:ln w="12700">
            <a:solidFill>
              <a:schemeClr val="accent6"/>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21"/>
          <p:cNvSpPr/>
          <p:nvPr/>
        </p:nvSpPr>
        <p:spPr>
          <a:xfrm>
            <a:off x="7220203" y="2768057"/>
            <a:ext cx="665373" cy="1255304"/>
          </a:xfrm>
          <a:custGeom>
            <a:avLst/>
            <a:gdLst>
              <a:gd name="connsiteX0" fmla="*/ 423949 w 665373"/>
              <a:gd name="connsiteY0" fmla="*/ 82 h 1355057"/>
              <a:gd name="connsiteX1" fmla="*/ 606829 w 665373"/>
              <a:gd name="connsiteY1" fmla="*/ 191275 h 1355057"/>
              <a:gd name="connsiteX2" fmla="*/ 615142 w 665373"/>
              <a:gd name="connsiteY2" fmla="*/ 1155551 h 1355057"/>
              <a:gd name="connsiteX3" fmla="*/ 0 w 665373"/>
              <a:gd name="connsiteY3" fmla="*/ 1355057 h 1355057"/>
            </a:gdLst>
            <a:ahLst/>
            <a:cxnLst>
              <a:cxn ang="0">
                <a:pos x="connsiteX0" y="connsiteY0"/>
              </a:cxn>
              <a:cxn ang="0">
                <a:pos x="connsiteX1" y="connsiteY1"/>
              </a:cxn>
              <a:cxn ang="0">
                <a:pos x="connsiteX2" y="connsiteY2"/>
              </a:cxn>
              <a:cxn ang="0">
                <a:pos x="connsiteX3" y="connsiteY3"/>
              </a:cxn>
            </a:cxnLst>
            <a:rect l="l" t="t" r="r" b="b"/>
            <a:pathLst>
              <a:path w="665373" h="1355057">
                <a:moveTo>
                  <a:pt x="423949" y="82"/>
                </a:moveTo>
                <a:cubicBezTo>
                  <a:pt x="499456" y="-611"/>
                  <a:pt x="574964" y="-1303"/>
                  <a:pt x="606829" y="191275"/>
                </a:cubicBezTo>
                <a:cubicBezTo>
                  <a:pt x="638695" y="383853"/>
                  <a:pt x="716280" y="961587"/>
                  <a:pt x="615142" y="1155551"/>
                </a:cubicBezTo>
                <a:cubicBezTo>
                  <a:pt x="514004" y="1349515"/>
                  <a:pt x="257002" y="1352286"/>
                  <a:pt x="0" y="1355057"/>
                </a:cubicBezTo>
              </a:path>
            </a:pathLst>
          </a:custGeom>
          <a:noFill/>
          <a:ln w="12700">
            <a:solidFill>
              <a:schemeClr val="accent6"/>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22"/>
          <p:cNvSpPr/>
          <p:nvPr/>
        </p:nvSpPr>
        <p:spPr>
          <a:xfrm>
            <a:off x="7236828" y="3680139"/>
            <a:ext cx="370307" cy="1127016"/>
          </a:xfrm>
          <a:custGeom>
            <a:avLst/>
            <a:gdLst>
              <a:gd name="connsiteX0" fmla="*/ 33251 w 370307"/>
              <a:gd name="connsiteY0" fmla="*/ 2399 h 1127016"/>
              <a:gd name="connsiteX1" fmla="*/ 299258 w 370307"/>
              <a:gd name="connsiteY1" fmla="*/ 152028 h 1127016"/>
              <a:gd name="connsiteX2" fmla="*/ 349135 w 370307"/>
              <a:gd name="connsiteY2" fmla="*/ 974988 h 1127016"/>
              <a:gd name="connsiteX3" fmla="*/ 0 w 370307"/>
              <a:gd name="connsiteY3" fmla="*/ 1124617 h 1127016"/>
            </a:gdLst>
            <a:ahLst/>
            <a:cxnLst>
              <a:cxn ang="0">
                <a:pos x="connsiteX0" y="connsiteY0"/>
              </a:cxn>
              <a:cxn ang="0">
                <a:pos x="connsiteX1" y="connsiteY1"/>
              </a:cxn>
              <a:cxn ang="0">
                <a:pos x="connsiteX2" y="connsiteY2"/>
              </a:cxn>
              <a:cxn ang="0">
                <a:pos x="connsiteX3" y="connsiteY3"/>
              </a:cxn>
            </a:cxnLst>
            <a:rect l="l" t="t" r="r" b="b"/>
            <a:pathLst>
              <a:path w="370307" h="1127016">
                <a:moveTo>
                  <a:pt x="33251" y="2399"/>
                </a:moveTo>
                <a:cubicBezTo>
                  <a:pt x="139931" y="-3836"/>
                  <a:pt x="246611" y="-10070"/>
                  <a:pt x="299258" y="152028"/>
                </a:cubicBezTo>
                <a:cubicBezTo>
                  <a:pt x="351905" y="314126"/>
                  <a:pt x="399011" y="812890"/>
                  <a:pt x="349135" y="974988"/>
                </a:cubicBezTo>
                <a:cubicBezTo>
                  <a:pt x="299259" y="1137086"/>
                  <a:pt x="149629" y="1130851"/>
                  <a:pt x="0" y="1124617"/>
                </a:cubicBezTo>
              </a:path>
            </a:pathLst>
          </a:custGeom>
          <a:noFill/>
          <a:ln w="12700">
            <a:solidFill>
              <a:schemeClr val="accent6"/>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24"/>
          <p:cNvSpPr/>
          <p:nvPr/>
        </p:nvSpPr>
        <p:spPr>
          <a:xfrm>
            <a:off x="7344893" y="1862051"/>
            <a:ext cx="795263" cy="3657600"/>
          </a:xfrm>
          <a:custGeom>
            <a:avLst/>
            <a:gdLst>
              <a:gd name="connsiteX0" fmla="*/ 24939 w 887297"/>
              <a:gd name="connsiteY0" fmla="*/ 4023360 h 4023360"/>
              <a:gd name="connsiteX1" fmla="*/ 781397 w 887297"/>
              <a:gd name="connsiteY1" fmla="*/ 3374967 h 4023360"/>
              <a:gd name="connsiteX2" fmla="*/ 798022 w 887297"/>
              <a:gd name="connsiteY2" fmla="*/ 648393 h 4023360"/>
              <a:gd name="connsiteX3" fmla="*/ 0 w 887297"/>
              <a:gd name="connsiteY3" fmla="*/ 0 h 4023360"/>
            </a:gdLst>
            <a:ahLst/>
            <a:cxnLst>
              <a:cxn ang="0">
                <a:pos x="connsiteX0" y="connsiteY0"/>
              </a:cxn>
              <a:cxn ang="0">
                <a:pos x="connsiteX1" y="connsiteY1"/>
              </a:cxn>
              <a:cxn ang="0">
                <a:pos x="connsiteX2" y="connsiteY2"/>
              </a:cxn>
              <a:cxn ang="0">
                <a:pos x="connsiteX3" y="connsiteY3"/>
              </a:cxn>
            </a:cxnLst>
            <a:rect l="l" t="t" r="r" b="b"/>
            <a:pathLst>
              <a:path w="887297" h="4023360">
                <a:moveTo>
                  <a:pt x="24939" y="4023360"/>
                </a:moveTo>
                <a:cubicBezTo>
                  <a:pt x="338744" y="3980410"/>
                  <a:pt x="652550" y="3937461"/>
                  <a:pt x="781397" y="3374967"/>
                </a:cubicBezTo>
                <a:cubicBezTo>
                  <a:pt x="910244" y="2812473"/>
                  <a:pt x="928255" y="1210887"/>
                  <a:pt x="798022" y="648393"/>
                </a:cubicBezTo>
                <a:cubicBezTo>
                  <a:pt x="667789" y="85899"/>
                  <a:pt x="333894" y="42949"/>
                  <a:pt x="0" y="0"/>
                </a:cubicBezTo>
              </a:path>
            </a:pathLst>
          </a:custGeom>
          <a:noFill/>
          <a:ln w="12700">
            <a:solidFill>
              <a:schemeClr val="accent6"/>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5"/>
          <p:cNvSpPr txBox="1"/>
          <p:nvPr/>
        </p:nvSpPr>
        <p:spPr>
          <a:xfrm>
            <a:off x="3347065" y="2065503"/>
            <a:ext cx="925045" cy="461665"/>
          </a:xfrm>
          <a:prstGeom prst="rect">
            <a:avLst/>
          </a:prstGeom>
          <a:noFill/>
        </p:spPr>
        <p:txBody>
          <a:bodyPr wrap="square" rtlCol="0">
            <a:spAutoFit/>
          </a:bodyPr>
          <a:lstStyle/>
          <a:p>
            <a:pPr algn="r"/>
            <a:r>
              <a:rPr lang="en-US" altLang="zh-CN" sz="1200" dirty="0" smtClean="0">
                <a:solidFill>
                  <a:schemeClr val="accent6"/>
                </a:solidFill>
              </a:rPr>
              <a:t>Entering</a:t>
            </a:r>
          </a:p>
          <a:p>
            <a:pPr algn="r"/>
            <a:r>
              <a:rPr lang="en-US" altLang="zh-CN" sz="1200" dirty="0" smtClean="0">
                <a:solidFill>
                  <a:schemeClr val="accent6"/>
                </a:solidFill>
              </a:rPr>
              <a:t>Loop</a:t>
            </a:r>
            <a:endParaRPr lang="zh-CN" altLang="en-US" sz="1200" dirty="0">
              <a:solidFill>
                <a:schemeClr val="accent6"/>
              </a:solidFill>
            </a:endParaRPr>
          </a:p>
        </p:txBody>
      </p:sp>
      <p:sp>
        <p:nvSpPr>
          <p:cNvPr id="15" name="TextBox 26"/>
          <p:cNvSpPr txBox="1"/>
          <p:nvPr/>
        </p:nvSpPr>
        <p:spPr>
          <a:xfrm>
            <a:off x="3374081" y="3981051"/>
            <a:ext cx="925045" cy="461665"/>
          </a:xfrm>
          <a:prstGeom prst="rect">
            <a:avLst/>
          </a:prstGeom>
          <a:noFill/>
        </p:spPr>
        <p:txBody>
          <a:bodyPr wrap="square" rtlCol="0">
            <a:spAutoFit/>
          </a:bodyPr>
          <a:lstStyle/>
          <a:p>
            <a:pPr algn="r"/>
            <a:r>
              <a:rPr lang="en-US" altLang="zh-CN" sz="1200" dirty="0" smtClean="0">
                <a:solidFill>
                  <a:schemeClr val="accent6"/>
                </a:solidFill>
              </a:rPr>
              <a:t>Exiting</a:t>
            </a:r>
          </a:p>
          <a:p>
            <a:pPr algn="r"/>
            <a:r>
              <a:rPr lang="en-US" altLang="zh-CN" sz="1200" dirty="0" smtClean="0">
                <a:solidFill>
                  <a:schemeClr val="accent6"/>
                </a:solidFill>
              </a:rPr>
              <a:t>Loop</a:t>
            </a:r>
            <a:endParaRPr lang="zh-CN" altLang="en-US" sz="1200" dirty="0">
              <a:solidFill>
                <a:schemeClr val="accent6"/>
              </a:solidFill>
            </a:endParaRPr>
          </a:p>
        </p:txBody>
      </p:sp>
      <p:sp>
        <p:nvSpPr>
          <p:cNvPr id="16" name="TextBox 27"/>
          <p:cNvSpPr txBox="1"/>
          <p:nvPr/>
        </p:nvSpPr>
        <p:spPr>
          <a:xfrm>
            <a:off x="7854949" y="5219050"/>
            <a:ext cx="859640" cy="461665"/>
          </a:xfrm>
          <a:prstGeom prst="rect">
            <a:avLst/>
          </a:prstGeom>
          <a:noFill/>
        </p:spPr>
        <p:txBody>
          <a:bodyPr wrap="square" rtlCol="0">
            <a:spAutoFit/>
          </a:bodyPr>
          <a:lstStyle/>
          <a:p>
            <a:r>
              <a:rPr lang="en-US" altLang="zh-CN" sz="1200" dirty="0" smtClean="0">
                <a:solidFill>
                  <a:schemeClr val="accent6"/>
                </a:solidFill>
              </a:rPr>
              <a:t>Next</a:t>
            </a:r>
          </a:p>
          <a:p>
            <a:r>
              <a:rPr lang="en-US" altLang="zh-CN" sz="1200" dirty="0" smtClean="0">
                <a:solidFill>
                  <a:schemeClr val="accent6"/>
                </a:solidFill>
              </a:rPr>
              <a:t>Iteration</a:t>
            </a:r>
            <a:endParaRPr lang="zh-CN" altLang="en-US" sz="1200" dirty="0">
              <a:solidFill>
                <a:schemeClr val="accent6"/>
              </a:solidFill>
            </a:endParaRPr>
          </a:p>
        </p:txBody>
      </p:sp>
    </p:spTree>
    <p:extLst>
      <p:ext uri="{BB962C8B-B14F-4D97-AF65-F5344CB8AC3E}">
        <p14:creationId xmlns:p14="http://schemas.microsoft.com/office/powerpoint/2010/main" val="384738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p:bldP spid="15" grpId="0"/>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进程创建原语</a:t>
            </a:r>
            <a:endParaRPr lang="zh-CN" altLang="en-US" dirty="0"/>
          </a:p>
        </p:txBody>
      </p:sp>
      <p:sp>
        <p:nvSpPr>
          <p:cNvPr id="3" name="内容占位符 2"/>
          <p:cNvSpPr>
            <a:spLocks noGrp="1"/>
          </p:cNvSpPr>
          <p:nvPr>
            <p:ph idx="1"/>
          </p:nvPr>
        </p:nvSpPr>
        <p:spPr/>
        <p:txBody>
          <a:bodyPr/>
          <a:lstStyle/>
          <a:p>
            <a:r>
              <a:rPr lang="zh-CN" altLang="en-US" dirty="0" smtClean="0"/>
              <a:t>需要继承的信息</a:t>
            </a:r>
            <a:endParaRPr lang="en-US" altLang="zh-CN" dirty="0" smtClean="0"/>
          </a:p>
          <a:p>
            <a:pPr lvl="1"/>
            <a:r>
              <a:rPr lang="zh-CN" altLang="en-US" dirty="0"/>
              <a:t>子进程可以从父进程中继承用户标识符、环境变量、打开文件、文件系统的当前目录、控制终端、已经连接的共享存储区、信号处理例程入口表</a:t>
            </a:r>
            <a:r>
              <a:rPr lang="zh-CN" altLang="en-US" dirty="0" smtClean="0"/>
              <a:t>等</a:t>
            </a:r>
            <a:endParaRPr lang="en-US" altLang="zh-CN" dirty="0" smtClean="0"/>
          </a:p>
          <a:p>
            <a:pPr lvl="1"/>
            <a:r>
              <a:rPr lang="zh-CN" altLang="en-US" dirty="0"/>
              <a:t>主</a:t>
            </a:r>
            <a:r>
              <a:rPr lang="zh-CN" altLang="en-US" dirty="0" smtClean="0"/>
              <a:t>要用于共享信息</a:t>
            </a:r>
            <a:endParaRPr lang="en-US" altLang="zh-CN" dirty="0" smtClean="0"/>
          </a:p>
          <a:p>
            <a:r>
              <a:rPr lang="zh-CN" altLang="en-US" dirty="0" smtClean="0"/>
              <a:t>不被继承的信息</a:t>
            </a:r>
            <a:endParaRPr lang="en-US" altLang="zh-CN" dirty="0" smtClean="0"/>
          </a:p>
          <a:p>
            <a:pPr lvl="1"/>
            <a:r>
              <a:rPr lang="zh-CN" altLang="en-US" dirty="0"/>
              <a:t>进</a:t>
            </a:r>
            <a:r>
              <a:rPr lang="zh-CN" altLang="en-US" dirty="0" smtClean="0"/>
              <a:t>程标识符</a:t>
            </a:r>
            <a:endParaRPr lang="en-US" altLang="zh-CN" dirty="0" smtClean="0"/>
          </a:p>
          <a:p>
            <a:pPr lvl="1"/>
            <a:r>
              <a:rPr lang="zh-CN" altLang="en-US" dirty="0"/>
              <a:t>父进</a:t>
            </a:r>
            <a:r>
              <a:rPr lang="zh-CN" altLang="en-US" dirty="0" smtClean="0"/>
              <a:t>程标识符</a:t>
            </a:r>
            <a:endParaRPr lang="zh-CN" altLang="en-US" dirty="0"/>
          </a:p>
        </p:txBody>
      </p:sp>
      <p:sp>
        <p:nvSpPr>
          <p:cNvPr id="4" name="日期占位符 3"/>
          <p:cNvSpPr>
            <a:spLocks noGrp="1"/>
          </p:cNvSpPr>
          <p:nvPr>
            <p:ph type="dt" sz="half" idx="10"/>
          </p:nvPr>
        </p:nvSpPr>
        <p:spPr/>
        <p:txBody>
          <a:bodyPr/>
          <a:lstStyle/>
          <a:p>
            <a:fld id="{495BE59A-EA28-4C15-83E5-3D206DD9EE7D}"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80</a:t>
            </a:fld>
            <a:endParaRPr lang="zh-CN" altLang="en-US" dirty="0"/>
          </a:p>
        </p:txBody>
      </p:sp>
    </p:spTree>
    <p:extLst>
      <p:ext uri="{BB962C8B-B14F-4D97-AF65-F5344CB8AC3E}">
        <p14:creationId xmlns:p14="http://schemas.microsoft.com/office/powerpoint/2010/main" val="25603530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进程创建原语</a:t>
            </a:r>
          </a:p>
        </p:txBody>
      </p:sp>
      <p:sp>
        <p:nvSpPr>
          <p:cNvPr id="3" name="内容占位符 2"/>
          <p:cNvSpPr>
            <a:spLocks noGrp="1"/>
          </p:cNvSpPr>
          <p:nvPr>
            <p:ph idx="1"/>
          </p:nvPr>
        </p:nvSpPr>
        <p:spPr/>
        <p:txBody>
          <a:bodyPr/>
          <a:lstStyle/>
          <a:p>
            <a:r>
              <a:rPr lang="zh-CN" altLang="en-US" dirty="0" smtClean="0"/>
              <a:t>创建原语的描述</a:t>
            </a:r>
            <a:endParaRPr lang="zh-CN" altLang="en-US" dirty="0"/>
          </a:p>
        </p:txBody>
      </p:sp>
      <p:sp>
        <p:nvSpPr>
          <p:cNvPr id="4" name="日期占位符 3"/>
          <p:cNvSpPr>
            <a:spLocks noGrp="1"/>
          </p:cNvSpPr>
          <p:nvPr>
            <p:ph type="dt" sz="half" idx="10"/>
          </p:nvPr>
        </p:nvSpPr>
        <p:spPr/>
        <p:txBody>
          <a:bodyPr/>
          <a:lstStyle/>
          <a:p>
            <a:fld id="{476D77F4-D0B6-4DCB-8E94-C99229D8FD02}"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81</a:t>
            </a:fld>
            <a:endParaRPr lang="zh-CN" altLang="en-US" dirty="0"/>
          </a:p>
        </p:txBody>
      </p:sp>
      <p:sp>
        <p:nvSpPr>
          <p:cNvPr id="7" name="Text Box 3"/>
          <p:cNvSpPr txBox="1">
            <a:spLocks noChangeArrowheads="1"/>
          </p:cNvSpPr>
          <p:nvPr/>
        </p:nvSpPr>
        <p:spPr bwMode="auto">
          <a:xfrm>
            <a:off x="1619288" y="2204864"/>
            <a:ext cx="6005512"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zh-CN" sz="2000" b="1"/>
              <a:t>Procedure Create(n, S0, P0, M0, R0)</a:t>
            </a:r>
          </a:p>
          <a:p>
            <a:pPr>
              <a:lnSpc>
                <a:spcPct val="90000"/>
              </a:lnSpc>
              <a:spcBef>
                <a:spcPct val="20000"/>
              </a:spcBef>
            </a:pPr>
            <a:r>
              <a:rPr lang="en-US" altLang="zh-CN" sz="2000" b="1"/>
              <a:t>Begin </a:t>
            </a:r>
          </a:p>
          <a:p>
            <a:pPr>
              <a:lnSpc>
                <a:spcPct val="90000"/>
              </a:lnSpc>
              <a:spcBef>
                <a:spcPct val="20000"/>
              </a:spcBef>
            </a:pPr>
            <a:r>
              <a:rPr lang="en-US" altLang="zh-CN" sz="2000" b="1"/>
              <a:t>   i :=GetInternalName(n); </a:t>
            </a:r>
          </a:p>
          <a:p>
            <a:pPr>
              <a:lnSpc>
                <a:spcPct val="90000"/>
              </a:lnSpc>
              <a:spcBef>
                <a:spcPct val="20000"/>
              </a:spcBef>
            </a:pPr>
            <a:r>
              <a:rPr lang="en-US" altLang="zh-CN" sz="2000" b="1"/>
              <a:t>   i.id := n;   i.priority := P0;  </a:t>
            </a:r>
            <a:r>
              <a:rPr lang="en-US" altLang="zh-CN" sz="2000" b="1">
                <a:solidFill>
                  <a:srgbClr val="339933"/>
                </a:solidFill>
              </a:rPr>
              <a:t>/* </a:t>
            </a:r>
            <a:r>
              <a:rPr lang="zh-CN" altLang="en-US" sz="2000" b="1">
                <a:solidFill>
                  <a:srgbClr val="339933"/>
                </a:solidFill>
              </a:rPr>
              <a:t>初始化</a:t>
            </a:r>
            <a:r>
              <a:rPr lang="en-US" altLang="zh-CN" sz="2000" b="1">
                <a:solidFill>
                  <a:srgbClr val="339933"/>
                </a:solidFill>
              </a:rPr>
              <a:t>PCB */</a:t>
            </a:r>
          </a:p>
          <a:p>
            <a:pPr>
              <a:lnSpc>
                <a:spcPct val="90000"/>
              </a:lnSpc>
              <a:spcBef>
                <a:spcPct val="20000"/>
              </a:spcBef>
            </a:pPr>
            <a:r>
              <a:rPr lang="en-US" altLang="zh-CN" sz="2000" b="1"/>
              <a:t>   i.CPU_State := S0;  </a:t>
            </a:r>
          </a:p>
          <a:p>
            <a:pPr>
              <a:lnSpc>
                <a:spcPct val="90000"/>
              </a:lnSpc>
              <a:spcBef>
                <a:spcPct val="20000"/>
              </a:spcBef>
            </a:pPr>
            <a:r>
              <a:rPr lang="en-US" altLang="zh-CN" sz="2000" b="1"/>
              <a:t>   i.Mainstore := M0;</a:t>
            </a:r>
          </a:p>
          <a:p>
            <a:pPr>
              <a:lnSpc>
                <a:spcPct val="90000"/>
              </a:lnSpc>
              <a:spcBef>
                <a:spcPct val="20000"/>
              </a:spcBef>
            </a:pPr>
            <a:r>
              <a:rPr lang="en-US" altLang="zh-CN" sz="2000" b="1"/>
              <a:t>   i.resources := R0; </a:t>
            </a:r>
          </a:p>
          <a:p>
            <a:pPr>
              <a:lnSpc>
                <a:spcPct val="90000"/>
              </a:lnSpc>
              <a:spcBef>
                <a:spcPct val="20000"/>
              </a:spcBef>
            </a:pPr>
            <a:r>
              <a:rPr lang="en-US" altLang="zh-CN" sz="2000" b="1"/>
              <a:t>   i.status := Ready;</a:t>
            </a:r>
          </a:p>
          <a:p>
            <a:pPr>
              <a:lnSpc>
                <a:spcPct val="90000"/>
              </a:lnSpc>
              <a:spcBef>
                <a:spcPct val="20000"/>
              </a:spcBef>
            </a:pPr>
            <a:r>
              <a:rPr lang="en-US" altLang="zh-CN" sz="2000" b="1"/>
              <a:t>   j := EP; i.parent := j;          </a:t>
            </a:r>
            <a:r>
              <a:rPr lang="en-US" altLang="zh-CN" sz="2000" b="1">
                <a:solidFill>
                  <a:srgbClr val="339933"/>
                </a:solidFill>
              </a:rPr>
              <a:t>/* </a:t>
            </a:r>
            <a:r>
              <a:rPr lang="zh-CN" altLang="en-US" sz="2000" b="1">
                <a:solidFill>
                  <a:srgbClr val="339933"/>
                </a:solidFill>
              </a:rPr>
              <a:t>插入家族队列 *</a:t>
            </a:r>
            <a:r>
              <a:rPr lang="en-US" altLang="zh-CN" sz="2000" b="1">
                <a:solidFill>
                  <a:srgbClr val="339933"/>
                </a:solidFill>
              </a:rPr>
              <a:t>/</a:t>
            </a:r>
          </a:p>
          <a:p>
            <a:pPr>
              <a:lnSpc>
                <a:spcPct val="90000"/>
              </a:lnSpc>
              <a:spcBef>
                <a:spcPct val="20000"/>
              </a:spcBef>
            </a:pPr>
            <a:r>
              <a:rPr lang="en-US" altLang="zh-CN" sz="2000" b="1"/>
              <a:t>   i.progeny := ∧;  j.progeny := i;</a:t>
            </a:r>
          </a:p>
          <a:p>
            <a:pPr>
              <a:lnSpc>
                <a:spcPct val="90000"/>
              </a:lnSpc>
              <a:spcBef>
                <a:spcPct val="20000"/>
              </a:spcBef>
            </a:pPr>
            <a:r>
              <a:rPr lang="en-US" altLang="zh-CN" sz="2000" b="1"/>
              <a:t>   i.sdata := RQ;  insert( RQ, i );   </a:t>
            </a:r>
            <a:r>
              <a:rPr lang="en-US" altLang="zh-CN" sz="2000" b="1">
                <a:solidFill>
                  <a:srgbClr val="339933"/>
                </a:solidFill>
              </a:rPr>
              <a:t>/* </a:t>
            </a:r>
            <a:r>
              <a:rPr lang="zh-CN" altLang="en-US" sz="2000" b="1">
                <a:solidFill>
                  <a:srgbClr val="339933"/>
                </a:solidFill>
              </a:rPr>
              <a:t>插入就绪队列 *</a:t>
            </a:r>
            <a:r>
              <a:rPr lang="en-US" altLang="zh-CN" sz="2000" b="1">
                <a:solidFill>
                  <a:srgbClr val="339933"/>
                </a:solidFill>
              </a:rPr>
              <a:t>/</a:t>
            </a:r>
          </a:p>
          <a:p>
            <a:pPr>
              <a:lnSpc>
                <a:spcPct val="90000"/>
              </a:lnSpc>
              <a:spcBef>
                <a:spcPct val="20000"/>
              </a:spcBef>
            </a:pPr>
            <a:r>
              <a:rPr lang="en-US" altLang="zh-CN" sz="2000" b="1"/>
              <a:t>End;</a:t>
            </a:r>
          </a:p>
        </p:txBody>
      </p:sp>
    </p:spTree>
    <p:extLst>
      <p:ext uri="{BB962C8B-B14F-4D97-AF65-F5344CB8AC3E}">
        <p14:creationId xmlns:p14="http://schemas.microsoft.com/office/powerpoint/2010/main" val="42943739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进程创建原语</a:t>
            </a:r>
          </a:p>
        </p:txBody>
      </p:sp>
      <p:sp>
        <p:nvSpPr>
          <p:cNvPr id="3" name="内容占位符 2"/>
          <p:cNvSpPr>
            <a:spLocks noGrp="1"/>
          </p:cNvSpPr>
          <p:nvPr>
            <p:ph idx="1"/>
          </p:nvPr>
        </p:nvSpPr>
        <p:spPr/>
        <p:txBody>
          <a:bodyPr>
            <a:normAutofit/>
          </a:bodyPr>
          <a:lstStyle/>
          <a:p>
            <a:r>
              <a:rPr lang="zh-CN" altLang="en-US" dirty="0" smtClean="0"/>
              <a:t>进程创建需要的参数</a:t>
            </a:r>
            <a:endParaRPr lang="en-US" altLang="zh-CN" dirty="0" smtClean="0"/>
          </a:p>
          <a:p>
            <a:pPr marL="800100" lvl="3" indent="-342900">
              <a:spcBef>
                <a:spcPts val="1200"/>
              </a:spcBef>
            </a:pPr>
            <a:r>
              <a:rPr lang="zh-CN" altLang="en-US" sz="2200" dirty="0"/>
              <a:t>被创建进程的外部标识符</a:t>
            </a:r>
            <a:r>
              <a:rPr lang="en-US" altLang="zh-CN" sz="2200" dirty="0" smtClean="0"/>
              <a:t>n</a:t>
            </a:r>
          </a:p>
          <a:p>
            <a:pPr marL="800100" lvl="3" indent="-342900">
              <a:spcBef>
                <a:spcPts val="1200"/>
              </a:spcBef>
            </a:pPr>
            <a:r>
              <a:rPr lang="zh-CN" altLang="en-US" sz="2200" dirty="0"/>
              <a:t>处理机的初始状态</a:t>
            </a:r>
            <a:r>
              <a:rPr lang="en-US" altLang="zh-CN" sz="2200" dirty="0"/>
              <a:t>S</a:t>
            </a:r>
            <a:r>
              <a:rPr lang="en-US" altLang="zh-CN" sz="2200" baseline="-25000" dirty="0"/>
              <a:t>0</a:t>
            </a:r>
            <a:r>
              <a:rPr lang="zh-CN" altLang="en-US" sz="2200" dirty="0"/>
              <a:t>（包括</a:t>
            </a:r>
            <a:r>
              <a:rPr lang="en-US" altLang="zh-CN" sz="2200" dirty="0"/>
              <a:t>CPU</a:t>
            </a:r>
            <a:r>
              <a:rPr lang="zh-CN" altLang="en-US" sz="2200" dirty="0"/>
              <a:t>的工作方式、进程起始地址及屏蔽码等</a:t>
            </a:r>
            <a:r>
              <a:rPr lang="zh-CN" altLang="en-US" sz="2200" dirty="0" smtClean="0"/>
              <a:t>）</a:t>
            </a:r>
            <a:endParaRPr lang="en-US" altLang="zh-CN" sz="2200" dirty="0" smtClean="0"/>
          </a:p>
          <a:p>
            <a:pPr marL="800100" lvl="3" indent="-342900">
              <a:spcBef>
                <a:spcPts val="1200"/>
              </a:spcBef>
            </a:pPr>
            <a:r>
              <a:rPr lang="zh-CN" altLang="en-US" sz="2200" dirty="0"/>
              <a:t>进程优先级</a:t>
            </a:r>
            <a:r>
              <a:rPr lang="en-US" altLang="zh-CN" sz="2200" dirty="0" smtClean="0"/>
              <a:t>P</a:t>
            </a:r>
            <a:r>
              <a:rPr lang="en-US" altLang="zh-CN" sz="2200" baseline="-25000" dirty="0" smtClean="0"/>
              <a:t>0</a:t>
            </a:r>
          </a:p>
          <a:p>
            <a:pPr marL="800100" lvl="3" indent="-342900">
              <a:spcBef>
                <a:spcPts val="1200"/>
              </a:spcBef>
            </a:pPr>
            <a:r>
              <a:rPr lang="zh-CN" altLang="en-US" sz="2200" dirty="0"/>
              <a:t>初始内存数</a:t>
            </a:r>
            <a:r>
              <a:rPr lang="en-US" altLang="zh-CN" sz="2200" dirty="0" smtClean="0"/>
              <a:t>M</a:t>
            </a:r>
            <a:r>
              <a:rPr lang="en-US" altLang="zh-CN" sz="2200" baseline="-25000" dirty="0" smtClean="0"/>
              <a:t>0</a:t>
            </a:r>
          </a:p>
          <a:p>
            <a:pPr marL="800100" lvl="3" indent="-342900">
              <a:spcBef>
                <a:spcPts val="1200"/>
              </a:spcBef>
            </a:pPr>
            <a:r>
              <a:rPr lang="zh-CN" altLang="en-US" sz="2200" dirty="0"/>
              <a:t>其它所需资源清单</a:t>
            </a:r>
            <a:r>
              <a:rPr lang="en-US" altLang="zh-CN" sz="2200" dirty="0"/>
              <a:t>R</a:t>
            </a:r>
            <a:r>
              <a:rPr lang="en-US" altLang="zh-CN" sz="2200" baseline="-25000" dirty="0"/>
              <a:t>0</a:t>
            </a:r>
          </a:p>
          <a:p>
            <a:pPr marL="800100" lvl="3" indent="-342900">
              <a:spcBef>
                <a:spcPts val="1200"/>
              </a:spcBef>
            </a:pPr>
            <a:r>
              <a:rPr lang="en-US" altLang="zh-CN" sz="2200" dirty="0" err="1"/>
              <a:t>i.sdata</a:t>
            </a:r>
            <a:r>
              <a:rPr lang="zh-CN" altLang="en-US" sz="2200" dirty="0"/>
              <a:t>是一个与进程状态有关的指</a:t>
            </a:r>
            <a:r>
              <a:rPr lang="zh-CN" altLang="en-US" sz="2200" dirty="0" smtClean="0"/>
              <a:t>针</a:t>
            </a:r>
            <a:endParaRPr lang="zh-CN" altLang="en-US" sz="2200" dirty="0"/>
          </a:p>
        </p:txBody>
      </p:sp>
      <p:sp>
        <p:nvSpPr>
          <p:cNvPr id="4" name="日期占位符 3"/>
          <p:cNvSpPr>
            <a:spLocks noGrp="1"/>
          </p:cNvSpPr>
          <p:nvPr>
            <p:ph type="dt" sz="half" idx="10"/>
          </p:nvPr>
        </p:nvSpPr>
        <p:spPr/>
        <p:txBody>
          <a:bodyPr/>
          <a:lstStyle/>
          <a:p>
            <a:fld id="{09C47896-75EF-445C-A501-8D0B74AAFA61}"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82</a:t>
            </a:fld>
            <a:endParaRPr lang="zh-CN" altLang="en-US" dirty="0"/>
          </a:p>
        </p:txBody>
      </p:sp>
    </p:spTree>
    <p:extLst>
      <p:ext uri="{BB962C8B-B14F-4D97-AF65-F5344CB8AC3E}">
        <p14:creationId xmlns:p14="http://schemas.microsoft.com/office/powerpoint/2010/main" val="1355891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进程撤销原语</a:t>
            </a:r>
            <a:endParaRPr lang="zh-CN" altLang="en-US" dirty="0"/>
          </a:p>
        </p:txBody>
      </p:sp>
      <p:sp>
        <p:nvSpPr>
          <p:cNvPr id="3" name="内容占位符 2"/>
          <p:cNvSpPr>
            <a:spLocks noGrp="1"/>
          </p:cNvSpPr>
          <p:nvPr>
            <p:ph idx="1"/>
          </p:nvPr>
        </p:nvSpPr>
        <p:spPr/>
        <p:txBody>
          <a:bodyPr/>
          <a:lstStyle/>
          <a:p>
            <a:r>
              <a:rPr lang="zh-CN" altLang="en-US" dirty="0" smtClean="0"/>
              <a:t>导致进程撤销的原因</a:t>
            </a:r>
            <a:endParaRPr lang="en-US" altLang="zh-CN" dirty="0" smtClean="0"/>
          </a:p>
          <a:p>
            <a:pPr lvl="1"/>
            <a:r>
              <a:rPr lang="zh-CN" altLang="en-US" dirty="0"/>
              <a:t>一</a:t>
            </a:r>
            <a:r>
              <a:rPr lang="zh-CN" altLang="en-US" dirty="0" smtClean="0"/>
              <a:t>个进程完成执行后正常终止</a:t>
            </a:r>
            <a:endParaRPr lang="en-US" altLang="zh-CN" dirty="0" smtClean="0"/>
          </a:p>
          <a:p>
            <a:pPr lvl="1"/>
            <a:r>
              <a:rPr lang="zh-CN" altLang="en-US" dirty="0"/>
              <a:t>由</a:t>
            </a:r>
            <a:r>
              <a:rPr lang="zh-CN" altLang="en-US" dirty="0" smtClean="0"/>
              <a:t>于错误导致非正常终止</a:t>
            </a:r>
            <a:endParaRPr lang="en-US" altLang="zh-CN" dirty="0" smtClean="0"/>
          </a:p>
          <a:p>
            <a:pPr lvl="1"/>
            <a:r>
              <a:rPr lang="zh-CN" altLang="en-US" dirty="0" smtClean="0"/>
              <a:t>父进程要求撤销某个子进程</a:t>
            </a:r>
            <a:endParaRPr lang="en-US" altLang="zh-CN" dirty="0" smtClean="0"/>
          </a:p>
          <a:p>
            <a:r>
              <a:rPr lang="zh-CN" altLang="en-US" dirty="0"/>
              <a:t>主</a:t>
            </a:r>
            <a:r>
              <a:rPr lang="zh-CN" altLang="en-US" dirty="0" smtClean="0"/>
              <a:t>要功能</a:t>
            </a:r>
            <a:endParaRPr lang="en-US" altLang="zh-CN" dirty="0" smtClean="0"/>
          </a:p>
          <a:p>
            <a:pPr lvl="1"/>
            <a:r>
              <a:rPr lang="zh-CN" altLang="en-US" dirty="0"/>
              <a:t>释</a:t>
            </a:r>
            <a:r>
              <a:rPr lang="zh-CN" altLang="en-US" dirty="0" smtClean="0"/>
              <a:t>放内外存空间</a:t>
            </a:r>
            <a:endParaRPr lang="en-US" altLang="zh-CN" dirty="0" smtClean="0"/>
          </a:p>
          <a:p>
            <a:pPr lvl="1"/>
            <a:r>
              <a:rPr lang="zh-CN" altLang="en-US" dirty="0"/>
              <a:t>关</a:t>
            </a:r>
            <a:r>
              <a:rPr lang="zh-CN" altLang="en-US" dirty="0" smtClean="0"/>
              <a:t>闭所有打开文件</a:t>
            </a:r>
            <a:endParaRPr lang="en-US" altLang="zh-CN" dirty="0"/>
          </a:p>
          <a:p>
            <a:pPr lvl="1"/>
            <a:r>
              <a:rPr lang="zh-CN" altLang="en-US" dirty="0"/>
              <a:t>释</a:t>
            </a:r>
            <a:r>
              <a:rPr lang="zh-CN" altLang="en-US" dirty="0" smtClean="0"/>
              <a:t>放共享内存段和各种锁资源</a:t>
            </a:r>
            <a:endParaRPr lang="en-US" altLang="zh-CN" dirty="0" smtClean="0"/>
          </a:p>
          <a:p>
            <a:pPr lvl="1"/>
            <a:r>
              <a:rPr lang="zh-CN" altLang="en-US" dirty="0"/>
              <a:t>撤销</a:t>
            </a:r>
            <a:r>
              <a:rPr lang="zh-CN" altLang="en-US" dirty="0" smtClean="0"/>
              <a:t>其子孙进程</a:t>
            </a:r>
            <a:endParaRPr lang="en-US" altLang="zh-CN" dirty="0" smtClean="0"/>
          </a:p>
          <a:p>
            <a:pPr lvl="1"/>
            <a:r>
              <a:rPr lang="zh-CN" altLang="en-US" dirty="0"/>
              <a:t>释</a:t>
            </a:r>
            <a:r>
              <a:rPr lang="zh-CN" altLang="en-US" dirty="0" smtClean="0"/>
              <a:t>放其</a:t>
            </a:r>
            <a:r>
              <a:rPr lang="en-US" altLang="zh-CN" dirty="0" smtClean="0"/>
              <a:t>PCB</a:t>
            </a:r>
          </a:p>
        </p:txBody>
      </p:sp>
      <p:sp>
        <p:nvSpPr>
          <p:cNvPr id="4" name="日期占位符 3"/>
          <p:cNvSpPr>
            <a:spLocks noGrp="1"/>
          </p:cNvSpPr>
          <p:nvPr>
            <p:ph type="dt" sz="half" idx="10"/>
          </p:nvPr>
        </p:nvSpPr>
        <p:spPr/>
        <p:txBody>
          <a:bodyPr/>
          <a:lstStyle/>
          <a:p>
            <a:fld id="{F7A16DA6-15FE-440C-B7E0-99FAA5EF03A6}"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83</a:t>
            </a:fld>
            <a:endParaRPr lang="zh-CN" altLang="en-US" dirty="0"/>
          </a:p>
        </p:txBody>
      </p:sp>
    </p:spTree>
    <p:extLst>
      <p:ext uri="{BB962C8B-B14F-4D97-AF65-F5344CB8AC3E}">
        <p14:creationId xmlns:p14="http://schemas.microsoft.com/office/powerpoint/2010/main" val="2992562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进程撤销原语</a:t>
            </a:r>
          </a:p>
        </p:txBody>
      </p:sp>
      <p:sp>
        <p:nvSpPr>
          <p:cNvPr id="3" name="内容占位符 2"/>
          <p:cNvSpPr>
            <a:spLocks noGrp="1"/>
          </p:cNvSpPr>
          <p:nvPr>
            <p:ph idx="1"/>
          </p:nvPr>
        </p:nvSpPr>
        <p:spPr/>
        <p:txBody>
          <a:bodyPr/>
          <a:lstStyle/>
          <a:p>
            <a:r>
              <a:rPr lang="zh-CN" altLang="en-US" dirty="0"/>
              <a:t>撤</a:t>
            </a:r>
            <a:r>
              <a:rPr lang="zh-CN" altLang="en-US" dirty="0" smtClean="0"/>
              <a:t>销原语的描述</a:t>
            </a:r>
            <a:endParaRPr lang="zh-CN" altLang="en-US" dirty="0"/>
          </a:p>
        </p:txBody>
      </p:sp>
      <p:sp>
        <p:nvSpPr>
          <p:cNvPr id="4" name="日期占位符 3"/>
          <p:cNvSpPr>
            <a:spLocks noGrp="1"/>
          </p:cNvSpPr>
          <p:nvPr>
            <p:ph type="dt" sz="half" idx="10"/>
          </p:nvPr>
        </p:nvSpPr>
        <p:spPr/>
        <p:txBody>
          <a:bodyPr/>
          <a:lstStyle/>
          <a:p>
            <a:fld id="{52138323-9633-4DB8-8A68-C6BDAABA5409}"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84</a:t>
            </a:fld>
            <a:endParaRPr lang="zh-CN" altLang="en-US" dirty="0"/>
          </a:p>
        </p:txBody>
      </p:sp>
      <p:sp>
        <p:nvSpPr>
          <p:cNvPr id="7" name="Rectangle 3"/>
          <p:cNvSpPr>
            <a:spLocks noChangeArrowheads="1"/>
          </p:cNvSpPr>
          <p:nvPr/>
        </p:nvSpPr>
        <p:spPr bwMode="auto">
          <a:xfrm>
            <a:off x="611560" y="2492896"/>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000" b="1" dirty="0">
                <a:latin typeface="+mn-lt"/>
                <a:ea typeface="+mn-ea"/>
              </a:rPr>
              <a:t>Procedure Destroy(</a:t>
            </a:r>
            <a:r>
              <a:rPr lang="en-US" altLang="zh-CN" sz="2000" b="1" dirty="0">
                <a:solidFill>
                  <a:srgbClr val="FF0000"/>
                </a:solidFill>
                <a:latin typeface="+mn-lt"/>
                <a:ea typeface="+mn-ea"/>
              </a:rPr>
              <a:t>n</a:t>
            </a:r>
            <a:r>
              <a:rPr lang="en-US" altLang="zh-CN" sz="2000" b="1" dirty="0">
                <a:latin typeface="+mn-lt"/>
                <a:ea typeface="+mn-ea"/>
              </a:rPr>
              <a:t>)</a:t>
            </a:r>
          </a:p>
          <a:p>
            <a:pPr>
              <a:spcBef>
                <a:spcPct val="20000"/>
              </a:spcBef>
            </a:pPr>
            <a:r>
              <a:rPr lang="en-US" altLang="zh-CN" sz="2000" b="1" dirty="0">
                <a:latin typeface="+mn-lt"/>
                <a:ea typeface="+mn-ea"/>
              </a:rPr>
              <a:t>Begin </a:t>
            </a:r>
          </a:p>
          <a:p>
            <a:pPr>
              <a:spcBef>
                <a:spcPct val="20000"/>
              </a:spcBef>
            </a:pPr>
            <a:r>
              <a:rPr lang="en-US" altLang="zh-CN" sz="2000" b="1" dirty="0">
                <a:latin typeface="+mn-lt"/>
                <a:ea typeface="+mn-ea"/>
              </a:rPr>
              <a:t>  </a:t>
            </a:r>
            <a:r>
              <a:rPr lang="en-US" altLang="zh-CN" sz="2000" b="1" dirty="0" err="1">
                <a:latin typeface="+mn-lt"/>
                <a:ea typeface="+mn-ea"/>
              </a:rPr>
              <a:t>Sched</a:t>
            </a:r>
            <a:r>
              <a:rPr lang="en-US" altLang="zh-CN" sz="2000" b="1" dirty="0">
                <a:latin typeface="+mn-lt"/>
                <a:ea typeface="+mn-ea"/>
              </a:rPr>
              <a:t> := false;</a:t>
            </a:r>
          </a:p>
          <a:p>
            <a:pPr>
              <a:spcBef>
                <a:spcPct val="20000"/>
              </a:spcBef>
            </a:pPr>
            <a:r>
              <a:rPr lang="en-US" altLang="zh-CN" sz="2000" b="1" dirty="0">
                <a:latin typeface="+mn-lt"/>
                <a:ea typeface="+mn-ea"/>
              </a:rPr>
              <a:t>  </a:t>
            </a:r>
            <a:r>
              <a:rPr lang="en-US" altLang="zh-CN" sz="2000" b="1" dirty="0" err="1">
                <a:latin typeface="+mn-lt"/>
                <a:ea typeface="+mn-ea"/>
              </a:rPr>
              <a:t>i</a:t>
            </a:r>
            <a:r>
              <a:rPr lang="en-US" altLang="zh-CN" sz="2000" b="1" dirty="0">
                <a:latin typeface="+mn-lt"/>
                <a:ea typeface="+mn-ea"/>
              </a:rPr>
              <a:t> :=</a:t>
            </a:r>
            <a:r>
              <a:rPr lang="en-US" altLang="zh-CN" sz="2000" b="1" dirty="0" err="1">
                <a:latin typeface="+mn-lt"/>
                <a:ea typeface="+mn-ea"/>
              </a:rPr>
              <a:t>GetInternalName</a:t>
            </a:r>
            <a:r>
              <a:rPr lang="en-US" altLang="zh-CN" sz="2000" b="1" dirty="0">
                <a:latin typeface="+mn-lt"/>
                <a:ea typeface="+mn-ea"/>
              </a:rPr>
              <a:t>(n);</a:t>
            </a:r>
          </a:p>
          <a:p>
            <a:pPr>
              <a:spcBef>
                <a:spcPct val="20000"/>
              </a:spcBef>
            </a:pPr>
            <a:r>
              <a:rPr lang="en-US" altLang="zh-CN" sz="2000" b="1" dirty="0">
                <a:latin typeface="+mn-lt"/>
                <a:ea typeface="+mn-ea"/>
              </a:rPr>
              <a:t>  </a:t>
            </a:r>
            <a:r>
              <a:rPr lang="en-US" altLang="zh-CN" sz="2000" b="1" dirty="0">
                <a:solidFill>
                  <a:srgbClr val="FF0000"/>
                </a:solidFill>
                <a:latin typeface="+mn-lt"/>
                <a:ea typeface="+mn-ea"/>
              </a:rPr>
              <a:t>Kill(</a:t>
            </a:r>
            <a:r>
              <a:rPr lang="en-US" altLang="zh-CN" sz="2000" b="1" dirty="0" err="1">
                <a:solidFill>
                  <a:srgbClr val="FF0000"/>
                </a:solidFill>
                <a:latin typeface="+mn-lt"/>
                <a:ea typeface="+mn-ea"/>
              </a:rPr>
              <a:t>i</a:t>
            </a:r>
            <a:r>
              <a:rPr lang="en-US" altLang="zh-CN" sz="2000" b="1" dirty="0">
                <a:solidFill>
                  <a:srgbClr val="FF0000"/>
                </a:solidFill>
                <a:latin typeface="+mn-lt"/>
                <a:ea typeface="+mn-ea"/>
              </a:rPr>
              <a:t>)</a:t>
            </a:r>
            <a:r>
              <a:rPr lang="en-US" altLang="zh-CN" sz="2000" b="1" dirty="0">
                <a:latin typeface="+mn-lt"/>
                <a:ea typeface="+mn-ea"/>
              </a:rPr>
              <a:t>;</a:t>
            </a:r>
          </a:p>
          <a:p>
            <a:pPr>
              <a:spcBef>
                <a:spcPct val="20000"/>
              </a:spcBef>
            </a:pPr>
            <a:r>
              <a:rPr lang="en-US" altLang="zh-CN" sz="2000" b="1" dirty="0">
                <a:latin typeface="+mn-lt"/>
                <a:ea typeface="+mn-ea"/>
              </a:rPr>
              <a:t>  if  </a:t>
            </a:r>
            <a:r>
              <a:rPr lang="en-US" altLang="zh-CN" sz="2000" b="1" dirty="0" err="1">
                <a:latin typeface="+mn-lt"/>
                <a:ea typeface="+mn-ea"/>
              </a:rPr>
              <a:t>Sched</a:t>
            </a:r>
            <a:r>
              <a:rPr lang="en-US" altLang="zh-CN" sz="2000" b="1" dirty="0">
                <a:latin typeface="+mn-lt"/>
                <a:ea typeface="+mn-ea"/>
              </a:rPr>
              <a:t> then Scheduler </a:t>
            </a:r>
            <a:br>
              <a:rPr lang="en-US" altLang="zh-CN" sz="2000" b="1" dirty="0">
                <a:latin typeface="+mn-lt"/>
                <a:ea typeface="+mn-ea"/>
              </a:rPr>
            </a:br>
            <a:r>
              <a:rPr lang="en-US" altLang="zh-CN" sz="2000" b="1" dirty="0">
                <a:latin typeface="+mn-lt"/>
                <a:ea typeface="+mn-ea"/>
              </a:rPr>
              <a:t>  else continue;</a:t>
            </a:r>
          </a:p>
          <a:p>
            <a:pPr>
              <a:spcBef>
                <a:spcPct val="20000"/>
              </a:spcBef>
            </a:pPr>
            <a:r>
              <a:rPr lang="en-US" altLang="zh-CN" sz="2000" b="1" dirty="0">
                <a:latin typeface="+mn-lt"/>
                <a:ea typeface="+mn-ea"/>
              </a:rPr>
              <a:t>End;</a:t>
            </a:r>
          </a:p>
        </p:txBody>
      </p:sp>
      <p:sp>
        <p:nvSpPr>
          <p:cNvPr id="8" name="Text Box 4"/>
          <p:cNvSpPr txBox="1">
            <a:spLocks noChangeArrowheads="1"/>
          </p:cNvSpPr>
          <p:nvPr/>
        </p:nvSpPr>
        <p:spPr bwMode="auto">
          <a:xfrm>
            <a:off x="4716016" y="2060848"/>
            <a:ext cx="38862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20000"/>
              </a:spcBef>
            </a:pPr>
            <a:r>
              <a:rPr lang="en-US" altLang="zh-CN" sz="2000" b="1" dirty="0"/>
              <a:t>Procedure Kill(</a:t>
            </a:r>
            <a:r>
              <a:rPr lang="en-US" altLang="zh-CN" sz="2000" b="1" dirty="0" err="1"/>
              <a:t>i</a:t>
            </a:r>
            <a:r>
              <a:rPr lang="en-US" altLang="zh-CN" sz="2000" b="1" dirty="0"/>
              <a:t>)</a:t>
            </a:r>
          </a:p>
          <a:p>
            <a:pPr>
              <a:spcBef>
                <a:spcPct val="20000"/>
              </a:spcBef>
            </a:pPr>
            <a:r>
              <a:rPr lang="en-US" altLang="zh-CN" sz="2000" b="1" dirty="0"/>
              <a:t>Begin </a:t>
            </a:r>
          </a:p>
          <a:p>
            <a:pPr>
              <a:spcBef>
                <a:spcPct val="20000"/>
              </a:spcBef>
            </a:pPr>
            <a:r>
              <a:rPr lang="en-US" altLang="zh-CN" sz="2000" b="1" dirty="0"/>
              <a:t>  if  </a:t>
            </a:r>
            <a:r>
              <a:rPr lang="en-US" altLang="zh-CN" sz="2000" b="1" dirty="0" err="1"/>
              <a:t>i.status</a:t>
            </a:r>
            <a:r>
              <a:rPr lang="en-US" altLang="zh-CN" sz="2000" b="1" dirty="0"/>
              <a:t> = “Running”  then</a:t>
            </a:r>
          </a:p>
          <a:p>
            <a:pPr>
              <a:spcBef>
                <a:spcPct val="20000"/>
              </a:spcBef>
            </a:pPr>
            <a:r>
              <a:rPr lang="en-US" altLang="zh-CN" sz="2000" b="1" dirty="0"/>
              <a:t>       stop(</a:t>
            </a:r>
            <a:r>
              <a:rPr lang="en-US" altLang="zh-CN" sz="2000" b="1" dirty="0" err="1"/>
              <a:t>i</a:t>
            </a:r>
            <a:r>
              <a:rPr lang="en-US" altLang="zh-CN" sz="2000" b="1" dirty="0"/>
              <a:t>); </a:t>
            </a:r>
            <a:r>
              <a:rPr lang="en-US" altLang="zh-CN" sz="2000" b="1" dirty="0" err="1">
                <a:solidFill>
                  <a:srgbClr val="FF0000"/>
                </a:solidFill>
              </a:rPr>
              <a:t>Sched</a:t>
            </a:r>
            <a:r>
              <a:rPr lang="en-US" altLang="zh-CN" sz="2000" b="1" dirty="0">
                <a:solidFill>
                  <a:srgbClr val="FF0000"/>
                </a:solidFill>
              </a:rPr>
              <a:t> := True</a:t>
            </a:r>
            <a:r>
              <a:rPr lang="en-US" altLang="zh-CN" sz="2000" b="1" dirty="0"/>
              <a:t>;</a:t>
            </a:r>
          </a:p>
          <a:p>
            <a:pPr>
              <a:spcBef>
                <a:spcPct val="20000"/>
              </a:spcBef>
            </a:pPr>
            <a:r>
              <a:rPr lang="en-US" altLang="zh-CN" sz="2000" b="1" dirty="0"/>
              <a:t>  remove(</a:t>
            </a:r>
            <a:r>
              <a:rPr lang="en-US" altLang="zh-CN" sz="2000" b="1" dirty="0" err="1"/>
              <a:t>i.sdata</a:t>
            </a:r>
            <a:r>
              <a:rPr lang="en-US" altLang="zh-CN" sz="2000" b="1" dirty="0"/>
              <a:t>, </a:t>
            </a:r>
            <a:r>
              <a:rPr lang="en-US" altLang="zh-CN" sz="2000" b="1" dirty="0" err="1"/>
              <a:t>i</a:t>
            </a:r>
            <a:r>
              <a:rPr lang="en-US" altLang="zh-CN" sz="2000" b="1" dirty="0"/>
              <a:t>);</a:t>
            </a:r>
          </a:p>
          <a:p>
            <a:pPr>
              <a:spcBef>
                <a:spcPct val="20000"/>
              </a:spcBef>
            </a:pPr>
            <a:r>
              <a:rPr lang="en-US" altLang="zh-CN" sz="2000" b="1" dirty="0"/>
              <a:t>  for all </a:t>
            </a:r>
            <a:r>
              <a:rPr lang="en-US" altLang="zh-CN" sz="2000" b="1" dirty="0" err="1"/>
              <a:t>S∈i.progeny</a:t>
            </a:r>
            <a:r>
              <a:rPr lang="en-US" altLang="zh-CN" sz="2000" b="1" dirty="0"/>
              <a:t> do Kill(S);</a:t>
            </a:r>
          </a:p>
          <a:p>
            <a:pPr>
              <a:spcBef>
                <a:spcPct val="20000"/>
              </a:spcBef>
            </a:pPr>
            <a:r>
              <a:rPr lang="en-US" altLang="zh-CN" sz="2000" b="1" dirty="0"/>
              <a:t>  for all </a:t>
            </a:r>
            <a:r>
              <a:rPr lang="en-US" altLang="zh-CN" sz="2000" b="1" dirty="0" err="1"/>
              <a:t>r∈Main</a:t>
            </a:r>
            <a:r>
              <a:rPr lang="en-US" altLang="zh-CN" sz="2000" b="1" dirty="0"/>
              <a:t> store∪</a:t>
            </a:r>
            <a:br>
              <a:rPr lang="en-US" altLang="zh-CN" sz="2000" b="1" dirty="0"/>
            </a:br>
            <a:r>
              <a:rPr lang="en-US" altLang="zh-CN" sz="2000" b="1" dirty="0"/>
              <a:t>                  </a:t>
            </a:r>
            <a:r>
              <a:rPr lang="en-US" altLang="zh-CN" sz="2000" b="1" dirty="0" err="1"/>
              <a:t>i.resources</a:t>
            </a:r>
            <a:r>
              <a:rPr lang="en-US" altLang="zh-CN" sz="2000" b="1" dirty="0"/>
              <a:t>  do</a:t>
            </a:r>
          </a:p>
          <a:p>
            <a:pPr>
              <a:spcBef>
                <a:spcPct val="20000"/>
              </a:spcBef>
            </a:pPr>
            <a:r>
              <a:rPr lang="en-US" altLang="zh-CN" sz="2000" b="1" dirty="0"/>
              <a:t>      Release(r);</a:t>
            </a:r>
          </a:p>
          <a:p>
            <a:pPr>
              <a:spcBef>
                <a:spcPct val="20000"/>
              </a:spcBef>
            </a:pPr>
            <a:r>
              <a:rPr lang="en-US" altLang="zh-CN" sz="2000" b="1" dirty="0"/>
              <a:t>   Release (PCB(</a:t>
            </a:r>
            <a:r>
              <a:rPr lang="en-US" altLang="zh-CN" sz="2000" b="1" dirty="0" err="1"/>
              <a:t>i</a:t>
            </a:r>
            <a:r>
              <a:rPr lang="en-US" altLang="zh-CN" sz="2000" b="1" dirty="0"/>
              <a:t>))</a:t>
            </a:r>
          </a:p>
          <a:p>
            <a:pPr>
              <a:spcBef>
                <a:spcPct val="20000"/>
              </a:spcBef>
            </a:pPr>
            <a:r>
              <a:rPr lang="en-US" altLang="zh-CN" sz="2000" b="1" dirty="0"/>
              <a:t>End;</a:t>
            </a:r>
            <a:r>
              <a:rPr lang="zh-CN" altLang="en-US" sz="2000" b="1" dirty="0"/>
              <a:t>（</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Kill</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是可递归的</a:t>
            </a:r>
            <a:r>
              <a:rPr lang="zh-CN" altLang="en-US" sz="2000" b="1" dirty="0"/>
              <a:t>）</a:t>
            </a:r>
          </a:p>
        </p:txBody>
      </p:sp>
    </p:spTree>
    <p:extLst>
      <p:ext uri="{BB962C8B-B14F-4D97-AF65-F5344CB8AC3E}">
        <p14:creationId xmlns:p14="http://schemas.microsoft.com/office/powerpoint/2010/main" val="18928653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进程阻塞原语</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阻塞的原因</a:t>
            </a:r>
            <a:endParaRPr lang="en-US" altLang="zh-CN" dirty="0" smtClean="0"/>
          </a:p>
          <a:p>
            <a:pPr lvl="1"/>
            <a:r>
              <a:rPr lang="zh-CN" altLang="en-US" dirty="0"/>
              <a:t>当进程期待的某事件尚未出现时，该进程调用阻塞原语</a:t>
            </a:r>
            <a:r>
              <a:rPr lang="zh-CN" altLang="en-US" dirty="0">
                <a:solidFill>
                  <a:srgbClr val="0000FF"/>
                </a:solidFill>
              </a:rPr>
              <a:t>把自己阻塞起来</a:t>
            </a:r>
            <a:endParaRPr lang="en-US" altLang="zh-CN" dirty="0">
              <a:solidFill>
                <a:srgbClr val="0000FF"/>
              </a:solidFill>
            </a:endParaRPr>
          </a:p>
          <a:p>
            <a:r>
              <a:rPr lang="zh-CN" altLang="en-US" dirty="0"/>
              <a:t>处</a:t>
            </a:r>
            <a:r>
              <a:rPr lang="zh-CN" altLang="en-US" dirty="0" smtClean="0"/>
              <a:t>理过程</a:t>
            </a:r>
            <a:endParaRPr lang="en-US" altLang="zh-CN" dirty="0" smtClean="0"/>
          </a:p>
          <a:p>
            <a:pPr lvl="1"/>
            <a:r>
              <a:rPr lang="zh-CN" altLang="en-US" dirty="0"/>
              <a:t>保</a:t>
            </a:r>
            <a:r>
              <a:rPr lang="zh-CN" altLang="en-US" dirty="0" smtClean="0"/>
              <a:t>护中断现场</a:t>
            </a:r>
            <a:endParaRPr lang="en-US" altLang="zh-CN" dirty="0" smtClean="0"/>
          </a:p>
          <a:p>
            <a:pPr lvl="1"/>
            <a:r>
              <a:rPr lang="zh-CN" altLang="en-US" dirty="0" smtClean="0"/>
              <a:t>置进程的状态为“等待态”</a:t>
            </a:r>
            <a:endParaRPr lang="en-US" altLang="zh-CN" dirty="0" smtClean="0"/>
          </a:p>
          <a:p>
            <a:pPr lvl="1"/>
            <a:r>
              <a:rPr lang="zh-CN" altLang="en-US" dirty="0" smtClean="0"/>
              <a:t>将其插入该事件的等待队列</a:t>
            </a:r>
            <a:endParaRPr lang="en-US" altLang="zh-CN" dirty="0" smtClean="0"/>
          </a:p>
          <a:p>
            <a:pPr lvl="1"/>
            <a:r>
              <a:rPr lang="zh-CN" altLang="en-US" dirty="0" smtClean="0"/>
              <a:t>转进程调度</a:t>
            </a:r>
            <a:endParaRPr lang="en-US" altLang="zh-CN" dirty="0" smtClean="0"/>
          </a:p>
          <a:p>
            <a:r>
              <a:rPr lang="zh-CN" altLang="en-US" dirty="0"/>
              <a:t>注</a:t>
            </a:r>
            <a:r>
              <a:rPr lang="zh-CN" altLang="en-US" dirty="0" smtClean="0"/>
              <a:t>意</a:t>
            </a:r>
            <a:endParaRPr lang="en-US" altLang="zh-CN" dirty="0" smtClean="0"/>
          </a:p>
          <a:p>
            <a:pPr lvl="1"/>
            <a:r>
              <a:rPr lang="zh-CN" altLang="en-US" dirty="0">
                <a:solidFill>
                  <a:srgbClr val="FF0000"/>
                </a:solidFill>
              </a:rPr>
              <a:t>由自己阻塞自己，但该进程的唤醒则是在该进程所期待的事件发生后，由“发现者”进程调用唤醒原语实现</a:t>
            </a:r>
            <a:endParaRPr lang="en-US" altLang="zh-CN" dirty="0">
              <a:solidFill>
                <a:srgbClr val="FF0000"/>
              </a:solidFill>
            </a:endParaRPr>
          </a:p>
        </p:txBody>
      </p:sp>
      <p:sp>
        <p:nvSpPr>
          <p:cNvPr id="4" name="日期占位符 3"/>
          <p:cNvSpPr>
            <a:spLocks noGrp="1"/>
          </p:cNvSpPr>
          <p:nvPr>
            <p:ph type="dt" sz="half" idx="10"/>
          </p:nvPr>
        </p:nvSpPr>
        <p:spPr/>
        <p:txBody>
          <a:bodyPr/>
          <a:lstStyle/>
          <a:p>
            <a:fld id="{A031CA06-6B05-4258-89CA-CEAB91416550}"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85</a:t>
            </a:fld>
            <a:endParaRPr lang="zh-CN" altLang="en-US" dirty="0"/>
          </a:p>
        </p:txBody>
      </p:sp>
    </p:spTree>
    <p:extLst>
      <p:ext uri="{BB962C8B-B14F-4D97-AF65-F5344CB8AC3E}">
        <p14:creationId xmlns:p14="http://schemas.microsoft.com/office/powerpoint/2010/main" val="14047181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进程阻塞原语</a:t>
            </a:r>
          </a:p>
        </p:txBody>
      </p:sp>
      <p:sp>
        <p:nvSpPr>
          <p:cNvPr id="3" name="内容占位符 2"/>
          <p:cNvSpPr>
            <a:spLocks noGrp="1"/>
          </p:cNvSpPr>
          <p:nvPr>
            <p:ph idx="1"/>
          </p:nvPr>
        </p:nvSpPr>
        <p:spPr/>
        <p:txBody>
          <a:bodyPr/>
          <a:lstStyle/>
          <a:p>
            <a:r>
              <a:rPr lang="zh-CN" altLang="en-US" dirty="0" smtClean="0"/>
              <a:t>进程阻塞的描述</a:t>
            </a:r>
            <a:endParaRPr lang="zh-CN" altLang="en-US" dirty="0"/>
          </a:p>
        </p:txBody>
      </p:sp>
      <p:sp>
        <p:nvSpPr>
          <p:cNvPr id="4" name="日期占位符 3"/>
          <p:cNvSpPr>
            <a:spLocks noGrp="1"/>
          </p:cNvSpPr>
          <p:nvPr>
            <p:ph type="dt" sz="half" idx="10"/>
          </p:nvPr>
        </p:nvSpPr>
        <p:spPr/>
        <p:txBody>
          <a:bodyPr/>
          <a:lstStyle/>
          <a:p>
            <a:fld id="{47E4A1DC-EEA3-48C7-990A-6C15C0BD4DCB}"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86</a:t>
            </a:fld>
            <a:endParaRPr lang="zh-CN" altLang="en-US" dirty="0"/>
          </a:p>
        </p:txBody>
      </p:sp>
      <p:sp>
        <p:nvSpPr>
          <p:cNvPr id="7" name="Rectangle 4"/>
          <p:cNvSpPr>
            <a:spLocks noChangeArrowheads="1"/>
          </p:cNvSpPr>
          <p:nvPr/>
        </p:nvSpPr>
        <p:spPr bwMode="auto">
          <a:xfrm>
            <a:off x="1371600" y="2359174"/>
            <a:ext cx="3429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en-US" altLang="zh-CN" sz="2000" b="1" dirty="0">
                <a:latin typeface="+mn-lt"/>
                <a:ea typeface="+mn-ea"/>
              </a:rPr>
              <a:t>Procedure block(r)</a:t>
            </a:r>
          </a:p>
          <a:p>
            <a:pPr>
              <a:lnSpc>
                <a:spcPct val="90000"/>
              </a:lnSpc>
              <a:spcBef>
                <a:spcPct val="20000"/>
              </a:spcBef>
            </a:pPr>
            <a:r>
              <a:rPr lang="en-US" altLang="zh-CN" sz="2000" b="1" dirty="0">
                <a:latin typeface="+mn-lt"/>
                <a:ea typeface="+mn-ea"/>
              </a:rPr>
              <a:t>Begin</a:t>
            </a:r>
          </a:p>
          <a:p>
            <a:pPr>
              <a:lnSpc>
                <a:spcPct val="90000"/>
              </a:lnSpc>
              <a:spcBef>
                <a:spcPct val="20000"/>
              </a:spcBef>
            </a:pPr>
            <a:r>
              <a:rPr lang="en-US" altLang="zh-CN" sz="2000" b="1" dirty="0">
                <a:latin typeface="+mn-lt"/>
                <a:ea typeface="+mn-ea"/>
              </a:rPr>
              <a:t>  </a:t>
            </a:r>
            <a:r>
              <a:rPr lang="en-US" altLang="zh-CN" sz="2000" b="1" dirty="0" err="1">
                <a:latin typeface="+mn-lt"/>
                <a:ea typeface="+mn-ea"/>
              </a:rPr>
              <a:t>i</a:t>
            </a:r>
            <a:r>
              <a:rPr lang="en-US" altLang="zh-CN" sz="2000" b="1" dirty="0">
                <a:latin typeface="+mn-lt"/>
                <a:ea typeface="+mn-ea"/>
              </a:rPr>
              <a:t> := EP;</a:t>
            </a:r>
          </a:p>
          <a:p>
            <a:pPr>
              <a:lnSpc>
                <a:spcPct val="90000"/>
              </a:lnSpc>
              <a:spcBef>
                <a:spcPct val="20000"/>
              </a:spcBef>
            </a:pPr>
            <a:r>
              <a:rPr lang="en-US" altLang="zh-CN" sz="2000" b="1" dirty="0">
                <a:latin typeface="+mn-lt"/>
                <a:ea typeface="+mn-ea"/>
              </a:rPr>
              <a:t>  stop(</a:t>
            </a:r>
            <a:r>
              <a:rPr lang="en-US" altLang="zh-CN" sz="2000" b="1" dirty="0" err="1">
                <a:latin typeface="+mn-lt"/>
                <a:ea typeface="+mn-ea"/>
              </a:rPr>
              <a:t>i</a:t>
            </a:r>
            <a:r>
              <a:rPr lang="en-US" altLang="zh-CN" sz="2000" b="1" dirty="0">
                <a:latin typeface="+mn-lt"/>
                <a:ea typeface="+mn-ea"/>
              </a:rPr>
              <a:t>);</a:t>
            </a:r>
          </a:p>
          <a:p>
            <a:pPr>
              <a:lnSpc>
                <a:spcPct val="90000"/>
              </a:lnSpc>
              <a:spcBef>
                <a:spcPct val="20000"/>
              </a:spcBef>
            </a:pPr>
            <a:r>
              <a:rPr lang="en-US" altLang="zh-CN" sz="2000" b="1" dirty="0">
                <a:latin typeface="+mn-lt"/>
                <a:ea typeface="+mn-ea"/>
              </a:rPr>
              <a:t>  </a:t>
            </a:r>
            <a:r>
              <a:rPr lang="en-US" altLang="zh-CN" sz="2000" b="1" dirty="0" err="1">
                <a:latin typeface="+mn-lt"/>
                <a:ea typeface="+mn-ea"/>
              </a:rPr>
              <a:t>i.status</a:t>
            </a:r>
            <a:r>
              <a:rPr lang="en-US" altLang="zh-CN" sz="2000" b="1" dirty="0">
                <a:latin typeface="+mn-lt"/>
                <a:ea typeface="+mn-ea"/>
              </a:rPr>
              <a:t> := “blocked”;</a:t>
            </a:r>
          </a:p>
          <a:p>
            <a:pPr>
              <a:lnSpc>
                <a:spcPct val="90000"/>
              </a:lnSpc>
              <a:spcBef>
                <a:spcPct val="20000"/>
              </a:spcBef>
            </a:pPr>
            <a:r>
              <a:rPr lang="en-US" altLang="zh-CN" sz="2000" b="1" dirty="0">
                <a:latin typeface="+mn-lt"/>
                <a:ea typeface="+mn-ea"/>
              </a:rPr>
              <a:t>  </a:t>
            </a:r>
            <a:r>
              <a:rPr lang="en-US" altLang="zh-CN" sz="2000" b="1" dirty="0" err="1">
                <a:latin typeface="+mn-lt"/>
                <a:ea typeface="+mn-ea"/>
              </a:rPr>
              <a:t>i.sdata</a:t>
            </a:r>
            <a:r>
              <a:rPr lang="en-US" altLang="zh-CN" sz="2000" b="1" dirty="0">
                <a:latin typeface="+mn-lt"/>
                <a:ea typeface="+mn-ea"/>
              </a:rPr>
              <a:t> := WQ(r);</a:t>
            </a:r>
          </a:p>
          <a:p>
            <a:pPr>
              <a:lnSpc>
                <a:spcPct val="90000"/>
              </a:lnSpc>
              <a:spcBef>
                <a:spcPct val="20000"/>
              </a:spcBef>
            </a:pPr>
            <a:r>
              <a:rPr lang="en-US" altLang="zh-CN" sz="2000" b="1" dirty="0">
                <a:latin typeface="+mn-lt"/>
                <a:ea typeface="+mn-ea"/>
              </a:rPr>
              <a:t>  insert(WQ(r), </a:t>
            </a:r>
            <a:r>
              <a:rPr lang="en-US" altLang="zh-CN" sz="2000" b="1" dirty="0" err="1">
                <a:latin typeface="+mn-lt"/>
                <a:ea typeface="+mn-ea"/>
              </a:rPr>
              <a:t>i</a:t>
            </a:r>
            <a:r>
              <a:rPr lang="en-US" altLang="zh-CN" sz="2000" b="1" dirty="0">
                <a:latin typeface="+mn-lt"/>
                <a:ea typeface="+mn-ea"/>
              </a:rPr>
              <a:t>);</a:t>
            </a:r>
          </a:p>
          <a:p>
            <a:pPr>
              <a:lnSpc>
                <a:spcPct val="90000"/>
              </a:lnSpc>
              <a:spcBef>
                <a:spcPct val="20000"/>
              </a:spcBef>
            </a:pPr>
            <a:r>
              <a:rPr lang="en-US" altLang="zh-CN" sz="2000" b="1" dirty="0">
                <a:latin typeface="+mn-lt"/>
                <a:ea typeface="+mn-ea"/>
              </a:rPr>
              <a:t>  scheduler;</a:t>
            </a:r>
          </a:p>
          <a:p>
            <a:pPr>
              <a:lnSpc>
                <a:spcPct val="90000"/>
              </a:lnSpc>
              <a:spcBef>
                <a:spcPct val="20000"/>
              </a:spcBef>
            </a:pPr>
            <a:r>
              <a:rPr lang="en-US" altLang="zh-CN" sz="2000" b="1" dirty="0">
                <a:latin typeface="+mn-lt"/>
                <a:ea typeface="+mn-ea"/>
              </a:rPr>
              <a:t>End;</a:t>
            </a:r>
          </a:p>
        </p:txBody>
      </p:sp>
      <p:sp>
        <p:nvSpPr>
          <p:cNvPr id="8" name="AutoShape 9"/>
          <p:cNvSpPr>
            <a:spLocks noChangeArrowheads="1"/>
          </p:cNvSpPr>
          <p:nvPr/>
        </p:nvSpPr>
        <p:spPr bwMode="auto">
          <a:xfrm>
            <a:off x="4588946" y="1768624"/>
            <a:ext cx="3352800" cy="838200"/>
          </a:xfrm>
          <a:prstGeom prst="wedgeRoundRectCallout">
            <a:avLst>
              <a:gd name="adj1" fmla="val -84657"/>
              <a:gd name="adj2" fmla="val 3750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FF00"/>
                </a:solidFill>
              </a:rPr>
              <a:t>r </a:t>
            </a:r>
            <a:r>
              <a:rPr lang="zh-CN" altLang="en-US" b="1">
                <a:solidFill>
                  <a:srgbClr val="FFFF00"/>
                </a:solidFill>
              </a:rPr>
              <a:t>为指向等待原因的对应等待队列的指针</a:t>
            </a:r>
          </a:p>
        </p:txBody>
      </p:sp>
      <p:sp>
        <p:nvSpPr>
          <p:cNvPr id="9" name="AutoShape 10"/>
          <p:cNvSpPr>
            <a:spLocks noChangeArrowheads="1"/>
          </p:cNvSpPr>
          <p:nvPr/>
        </p:nvSpPr>
        <p:spPr bwMode="auto">
          <a:xfrm>
            <a:off x="4467132" y="2644924"/>
            <a:ext cx="3276600" cy="914400"/>
          </a:xfrm>
          <a:prstGeom prst="wedgeRoundRectCallout">
            <a:avLst>
              <a:gd name="adj1" fmla="val -112306"/>
              <a:gd name="adj2" fmla="val 19792"/>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b="1">
                <a:solidFill>
                  <a:srgbClr val="FFFF00"/>
                </a:solidFill>
              </a:rPr>
              <a:t>从执行进程的指针获得进程的内部标识符</a:t>
            </a:r>
            <a:r>
              <a:rPr lang="en-US" altLang="zh-CN" b="1">
                <a:solidFill>
                  <a:srgbClr val="FFFF00"/>
                </a:solidFill>
              </a:rPr>
              <a:t>i</a:t>
            </a:r>
          </a:p>
        </p:txBody>
      </p:sp>
      <p:sp>
        <p:nvSpPr>
          <p:cNvPr id="10" name="AutoShape 11"/>
          <p:cNvSpPr>
            <a:spLocks noChangeArrowheads="1"/>
          </p:cNvSpPr>
          <p:nvPr/>
        </p:nvSpPr>
        <p:spPr bwMode="auto">
          <a:xfrm>
            <a:off x="4762500" y="3658394"/>
            <a:ext cx="1981200" cy="533400"/>
          </a:xfrm>
          <a:prstGeom prst="wedgeRoundRectCallout">
            <a:avLst>
              <a:gd name="adj1" fmla="val -158333"/>
              <a:gd name="adj2" fmla="val -50296"/>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FF00"/>
                </a:solidFill>
              </a:rPr>
              <a:t>停止进程</a:t>
            </a:r>
            <a:r>
              <a:rPr lang="en-US" altLang="zh-CN" b="1">
                <a:solidFill>
                  <a:srgbClr val="FFFF00"/>
                </a:solidFill>
              </a:rPr>
              <a:t>i</a:t>
            </a:r>
          </a:p>
        </p:txBody>
      </p:sp>
      <p:sp>
        <p:nvSpPr>
          <p:cNvPr id="11" name="AutoShape 12"/>
          <p:cNvSpPr>
            <a:spLocks noChangeArrowheads="1"/>
          </p:cNvSpPr>
          <p:nvPr/>
        </p:nvSpPr>
        <p:spPr bwMode="auto">
          <a:xfrm>
            <a:off x="3910032" y="5015508"/>
            <a:ext cx="2209800" cy="533400"/>
          </a:xfrm>
          <a:prstGeom prst="wedgeRoundRectCallout">
            <a:avLst>
              <a:gd name="adj1" fmla="val -97917"/>
              <a:gd name="adj2" fmla="val -60417"/>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FF00"/>
                </a:solidFill>
              </a:rPr>
              <a:t>进程调度程序</a:t>
            </a:r>
          </a:p>
        </p:txBody>
      </p:sp>
    </p:spTree>
    <p:extLst>
      <p:ext uri="{BB962C8B-B14F-4D97-AF65-F5344CB8AC3E}">
        <p14:creationId xmlns:p14="http://schemas.microsoft.com/office/powerpoint/2010/main" val="348943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animBg="1" autoUpdateAnimBg="0"/>
      <p:bldP spid="1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进程唤醒原语</a:t>
            </a:r>
            <a:endParaRPr lang="zh-CN" altLang="en-US" dirty="0"/>
          </a:p>
        </p:txBody>
      </p:sp>
      <p:sp>
        <p:nvSpPr>
          <p:cNvPr id="3" name="内容占位符 2"/>
          <p:cNvSpPr>
            <a:spLocks noGrp="1"/>
          </p:cNvSpPr>
          <p:nvPr>
            <p:ph idx="1"/>
          </p:nvPr>
        </p:nvSpPr>
        <p:spPr/>
        <p:txBody>
          <a:bodyPr/>
          <a:lstStyle/>
          <a:p>
            <a:r>
              <a:rPr lang="zh-CN" altLang="en-US" dirty="0" smtClean="0"/>
              <a:t>唤醒原因</a:t>
            </a:r>
            <a:endParaRPr lang="en-US" altLang="zh-CN" dirty="0" smtClean="0"/>
          </a:p>
          <a:p>
            <a:pPr lvl="1"/>
            <a:r>
              <a:rPr lang="zh-CN" altLang="en-US" dirty="0"/>
              <a:t>进程等待的事件发生，等待队列中的进程全部唤</a:t>
            </a:r>
            <a:r>
              <a:rPr lang="zh-CN" altLang="en-US" dirty="0" smtClean="0"/>
              <a:t>醒</a:t>
            </a:r>
            <a:endParaRPr lang="en-US" altLang="zh-CN" dirty="0" smtClean="0"/>
          </a:p>
          <a:p>
            <a:endParaRPr lang="en-US" altLang="zh-CN" dirty="0" smtClean="0"/>
          </a:p>
          <a:p>
            <a:r>
              <a:rPr lang="zh-CN" altLang="en-US" dirty="0" smtClean="0"/>
              <a:t>唤醒进程的</a:t>
            </a:r>
            <a:r>
              <a:rPr lang="en-US" altLang="zh-CN" dirty="0" smtClean="0"/>
              <a:t>2</a:t>
            </a:r>
            <a:r>
              <a:rPr lang="zh-CN" altLang="en-US" dirty="0" smtClean="0"/>
              <a:t>种方法</a:t>
            </a:r>
            <a:endParaRPr lang="en-US" altLang="zh-CN" dirty="0" smtClean="0"/>
          </a:p>
          <a:p>
            <a:pPr lvl="1"/>
            <a:r>
              <a:rPr lang="zh-CN" altLang="en-US" dirty="0">
                <a:solidFill>
                  <a:srgbClr val="0000FF"/>
                </a:solidFill>
              </a:rPr>
              <a:t>由系统进程唤</a:t>
            </a:r>
            <a:r>
              <a:rPr lang="zh-CN" altLang="en-US" dirty="0" smtClean="0">
                <a:solidFill>
                  <a:srgbClr val="0000FF"/>
                </a:solidFill>
              </a:rPr>
              <a:t>醒：</a:t>
            </a:r>
            <a:r>
              <a:rPr lang="zh-CN" altLang="en-US" dirty="0" smtClean="0"/>
              <a:t>系</a:t>
            </a:r>
            <a:r>
              <a:rPr lang="zh-CN" altLang="en-US" dirty="0"/>
              <a:t>统进程统一控制事件的发生，并将“事件发生”这一消息通知等待进程。等待的是公共资</a:t>
            </a:r>
            <a:r>
              <a:rPr lang="zh-CN" altLang="en-US" dirty="0" smtClean="0"/>
              <a:t>源</a:t>
            </a:r>
            <a:endParaRPr lang="en-US" altLang="zh-CN" dirty="0" smtClean="0"/>
          </a:p>
          <a:p>
            <a:pPr lvl="1"/>
            <a:r>
              <a:rPr lang="zh-CN" altLang="en-US" dirty="0">
                <a:solidFill>
                  <a:srgbClr val="0000FF"/>
                </a:solidFill>
              </a:rPr>
              <a:t>由事件发生进程唤</a:t>
            </a:r>
            <a:r>
              <a:rPr lang="zh-CN" altLang="en-US" dirty="0" smtClean="0">
                <a:solidFill>
                  <a:srgbClr val="0000FF"/>
                </a:solidFill>
              </a:rPr>
              <a:t>醒：</a:t>
            </a:r>
            <a:r>
              <a:rPr lang="zh-CN" altLang="en-US" dirty="0" smtClean="0"/>
              <a:t>事</a:t>
            </a:r>
            <a:r>
              <a:rPr lang="zh-CN" altLang="en-US" dirty="0"/>
              <a:t>件发生进程与被唤醒的进程是合作关系， 等待私有资源</a:t>
            </a:r>
          </a:p>
        </p:txBody>
      </p:sp>
      <p:sp>
        <p:nvSpPr>
          <p:cNvPr id="4" name="日期占位符 3"/>
          <p:cNvSpPr>
            <a:spLocks noGrp="1"/>
          </p:cNvSpPr>
          <p:nvPr>
            <p:ph type="dt" sz="half" idx="10"/>
          </p:nvPr>
        </p:nvSpPr>
        <p:spPr/>
        <p:txBody>
          <a:bodyPr/>
          <a:lstStyle/>
          <a:p>
            <a:fld id="{A57DD3CB-F289-4206-9EA4-C38DA1BE6E88}"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87</a:t>
            </a:fld>
            <a:endParaRPr lang="zh-CN" altLang="en-US" dirty="0"/>
          </a:p>
        </p:txBody>
      </p:sp>
    </p:spTree>
    <p:extLst>
      <p:ext uri="{BB962C8B-B14F-4D97-AF65-F5344CB8AC3E}">
        <p14:creationId xmlns:p14="http://schemas.microsoft.com/office/powerpoint/2010/main" val="25601367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进程唤醒原语</a:t>
            </a:r>
          </a:p>
        </p:txBody>
      </p:sp>
      <p:sp>
        <p:nvSpPr>
          <p:cNvPr id="3" name="内容占位符 2"/>
          <p:cNvSpPr>
            <a:spLocks noGrp="1"/>
          </p:cNvSpPr>
          <p:nvPr>
            <p:ph idx="1"/>
          </p:nvPr>
        </p:nvSpPr>
        <p:spPr/>
        <p:txBody>
          <a:bodyPr/>
          <a:lstStyle/>
          <a:p>
            <a:r>
              <a:rPr lang="zh-CN" altLang="en-US" dirty="0" smtClean="0"/>
              <a:t>唤醒原语的描述</a:t>
            </a:r>
            <a:endParaRPr lang="zh-CN" altLang="en-US" dirty="0"/>
          </a:p>
        </p:txBody>
      </p:sp>
      <p:sp>
        <p:nvSpPr>
          <p:cNvPr id="4" name="日期占位符 3"/>
          <p:cNvSpPr>
            <a:spLocks noGrp="1"/>
          </p:cNvSpPr>
          <p:nvPr>
            <p:ph type="dt" sz="half" idx="10"/>
          </p:nvPr>
        </p:nvSpPr>
        <p:spPr/>
        <p:txBody>
          <a:bodyPr/>
          <a:lstStyle/>
          <a:p>
            <a:fld id="{ED0F37A5-7AE9-453A-B147-7F0BA932D6CA}"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88</a:t>
            </a:fld>
            <a:endParaRPr lang="zh-CN" altLang="en-US" dirty="0"/>
          </a:p>
        </p:txBody>
      </p:sp>
      <p:sp>
        <p:nvSpPr>
          <p:cNvPr id="7" name="Text Box 5"/>
          <p:cNvSpPr txBox="1">
            <a:spLocks noChangeArrowheads="1"/>
          </p:cNvSpPr>
          <p:nvPr/>
        </p:nvSpPr>
        <p:spPr bwMode="auto">
          <a:xfrm>
            <a:off x="982216" y="2262832"/>
            <a:ext cx="3657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b="1" dirty="0"/>
              <a:t>Procedure wakeup(n)</a:t>
            </a:r>
          </a:p>
          <a:p>
            <a:pPr>
              <a:spcBef>
                <a:spcPct val="20000"/>
              </a:spcBef>
            </a:pPr>
            <a:r>
              <a:rPr lang="en-US" altLang="zh-CN" b="1" dirty="0"/>
              <a:t>Begin </a:t>
            </a:r>
          </a:p>
          <a:p>
            <a:pPr>
              <a:spcBef>
                <a:spcPct val="20000"/>
              </a:spcBef>
            </a:pPr>
            <a:r>
              <a:rPr lang="en-US" altLang="zh-CN" b="1" dirty="0"/>
              <a:t>  </a:t>
            </a:r>
            <a:r>
              <a:rPr lang="en-US" altLang="zh-CN" b="1" dirty="0" err="1"/>
              <a:t>i</a:t>
            </a:r>
            <a:r>
              <a:rPr lang="en-US" altLang="zh-CN" b="1" dirty="0"/>
              <a:t> := </a:t>
            </a:r>
            <a:r>
              <a:rPr lang="en-US" altLang="zh-CN" b="1" dirty="0" err="1"/>
              <a:t>GetInternalName</a:t>
            </a:r>
            <a:r>
              <a:rPr lang="en-US" altLang="zh-CN" b="1" dirty="0"/>
              <a:t>(n);</a:t>
            </a:r>
          </a:p>
          <a:p>
            <a:pPr>
              <a:spcBef>
                <a:spcPct val="20000"/>
              </a:spcBef>
            </a:pPr>
            <a:r>
              <a:rPr lang="en-US" altLang="zh-CN" b="1" dirty="0"/>
              <a:t>  remove( WQ(r), </a:t>
            </a:r>
            <a:r>
              <a:rPr lang="en-US" altLang="zh-CN" b="1" dirty="0" err="1"/>
              <a:t>i</a:t>
            </a:r>
            <a:r>
              <a:rPr lang="en-US" altLang="zh-CN" b="1" dirty="0"/>
              <a:t> );</a:t>
            </a:r>
          </a:p>
          <a:p>
            <a:pPr>
              <a:spcBef>
                <a:spcPct val="20000"/>
              </a:spcBef>
            </a:pPr>
            <a:r>
              <a:rPr lang="en-US" altLang="zh-CN" b="1" dirty="0"/>
              <a:t>  </a:t>
            </a:r>
            <a:r>
              <a:rPr lang="en-US" altLang="zh-CN" b="1" dirty="0" err="1"/>
              <a:t>i.status</a:t>
            </a:r>
            <a:r>
              <a:rPr lang="en-US" altLang="zh-CN" b="1" dirty="0"/>
              <a:t> := “Ready”;</a:t>
            </a:r>
          </a:p>
          <a:p>
            <a:pPr>
              <a:spcBef>
                <a:spcPct val="20000"/>
              </a:spcBef>
            </a:pPr>
            <a:r>
              <a:rPr lang="en-US" altLang="zh-CN" b="1" dirty="0"/>
              <a:t>  </a:t>
            </a:r>
            <a:r>
              <a:rPr lang="en-US" altLang="zh-CN" b="1" dirty="0" err="1"/>
              <a:t>i.sdata</a:t>
            </a:r>
            <a:r>
              <a:rPr lang="en-US" altLang="zh-CN" b="1" dirty="0"/>
              <a:t> := RQ;</a:t>
            </a:r>
          </a:p>
          <a:p>
            <a:pPr>
              <a:spcBef>
                <a:spcPct val="20000"/>
              </a:spcBef>
            </a:pPr>
            <a:r>
              <a:rPr lang="en-US" altLang="zh-CN" b="1" dirty="0"/>
              <a:t>  insert( RQ, </a:t>
            </a:r>
            <a:r>
              <a:rPr lang="en-US" altLang="zh-CN" b="1" dirty="0" err="1"/>
              <a:t>i</a:t>
            </a:r>
            <a:r>
              <a:rPr lang="en-US" altLang="zh-CN" b="1" dirty="0"/>
              <a:t>);</a:t>
            </a:r>
          </a:p>
          <a:p>
            <a:pPr>
              <a:spcBef>
                <a:spcPct val="20000"/>
              </a:spcBef>
            </a:pPr>
            <a:r>
              <a:rPr lang="en-US" altLang="zh-CN" b="1" dirty="0"/>
              <a:t>  continue;</a:t>
            </a:r>
          </a:p>
          <a:p>
            <a:pPr>
              <a:spcBef>
                <a:spcPct val="20000"/>
              </a:spcBef>
            </a:pPr>
            <a:r>
              <a:rPr lang="en-US" altLang="zh-CN" b="1" dirty="0"/>
              <a:t>End;</a:t>
            </a:r>
          </a:p>
        </p:txBody>
      </p:sp>
      <p:sp>
        <p:nvSpPr>
          <p:cNvPr id="8" name="AutoShape 9"/>
          <p:cNvSpPr>
            <a:spLocks noChangeArrowheads="1"/>
          </p:cNvSpPr>
          <p:nvPr/>
        </p:nvSpPr>
        <p:spPr bwMode="auto">
          <a:xfrm>
            <a:off x="4182616" y="2336652"/>
            <a:ext cx="3200400" cy="820737"/>
          </a:xfrm>
          <a:prstGeom prst="wedgeRoundRectCallout">
            <a:avLst>
              <a:gd name="adj1" fmla="val -78769"/>
              <a:gd name="adj2" fmla="val 88296"/>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r>
              <a:rPr lang="zh-CN" altLang="en-US" b="1" dirty="0">
                <a:solidFill>
                  <a:srgbClr val="FFFF00"/>
                </a:solidFill>
              </a:rPr>
              <a:t>从相应的等待队列中摘下被唤醒的进程</a:t>
            </a:r>
          </a:p>
        </p:txBody>
      </p:sp>
      <p:sp>
        <p:nvSpPr>
          <p:cNvPr id="9" name="AutoShape 10"/>
          <p:cNvSpPr>
            <a:spLocks noChangeArrowheads="1"/>
          </p:cNvSpPr>
          <p:nvPr/>
        </p:nvSpPr>
        <p:spPr bwMode="auto">
          <a:xfrm>
            <a:off x="3954016" y="3413621"/>
            <a:ext cx="3657600" cy="533400"/>
          </a:xfrm>
          <a:prstGeom prst="wedgeRoundRectCallout">
            <a:avLst>
              <a:gd name="adj1" fmla="val -71440"/>
              <a:gd name="adj2" fmla="val 4137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rgbClr val="FFFF00"/>
                </a:solidFill>
              </a:rPr>
              <a:t>状态置为“就绪态</a:t>
            </a:r>
            <a:r>
              <a:rPr lang="en-US" altLang="zh-CN" b="1">
                <a:solidFill>
                  <a:srgbClr val="FFFF00"/>
                </a:solidFill>
              </a:rPr>
              <a:t>ready”</a:t>
            </a:r>
          </a:p>
        </p:txBody>
      </p:sp>
      <p:sp>
        <p:nvSpPr>
          <p:cNvPr id="10" name="AutoShape 11"/>
          <p:cNvSpPr>
            <a:spLocks noChangeArrowheads="1"/>
          </p:cNvSpPr>
          <p:nvPr/>
        </p:nvSpPr>
        <p:spPr bwMode="auto">
          <a:xfrm>
            <a:off x="3954016" y="4035425"/>
            <a:ext cx="2895600" cy="533400"/>
          </a:xfrm>
          <a:prstGeom prst="wedgeRoundRectCallout">
            <a:avLst>
              <a:gd name="adj1" fmla="val -98376"/>
              <a:gd name="adj2" fmla="val 33307"/>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FF00"/>
                </a:solidFill>
              </a:rPr>
              <a:t>插入就绪队列</a:t>
            </a:r>
          </a:p>
        </p:txBody>
      </p:sp>
      <p:sp>
        <p:nvSpPr>
          <p:cNvPr id="11" name="AutoShape 12"/>
          <p:cNvSpPr>
            <a:spLocks noChangeArrowheads="1"/>
          </p:cNvSpPr>
          <p:nvPr/>
        </p:nvSpPr>
        <p:spPr bwMode="auto">
          <a:xfrm>
            <a:off x="3649216" y="4746984"/>
            <a:ext cx="4267200" cy="533400"/>
          </a:xfrm>
          <a:prstGeom prst="wedgeRoundRectCallout">
            <a:avLst>
              <a:gd name="adj1" fmla="val -84439"/>
              <a:gd name="adj2" fmla="val -4279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FF00"/>
                </a:solidFill>
              </a:rPr>
              <a:t>唤醒进程返回或转进程调度</a:t>
            </a:r>
          </a:p>
        </p:txBody>
      </p:sp>
    </p:spTree>
    <p:extLst>
      <p:ext uri="{BB962C8B-B14F-4D97-AF65-F5344CB8AC3E}">
        <p14:creationId xmlns:p14="http://schemas.microsoft.com/office/powerpoint/2010/main" val="65135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up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up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animBg="1" autoUpdateAnimBg="0"/>
      <p:bldP spid="11"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a:t>
            </a:r>
            <a:r>
              <a:rPr lang="zh-CN" altLang="en-US" dirty="0" smtClean="0"/>
              <a:t>程挂起原语</a:t>
            </a:r>
            <a:endParaRPr lang="zh-CN" altLang="en-US" dirty="0"/>
          </a:p>
        </p:txBody>
      </p:sp>
      <p:sp>
        <p:nvSpPr>
          <p:cNvPr id="3" name="内容占位符 2"/>
          <p:cNvSpPr>
            <a:spLocks noGrp="1"/>
          </p:cNvSpPr>
          <p:nvPr>
            <p:ph idx="1"/>
          </p:nvPr>
        </p:nvSpPr>
        <p:spPr/>
        <p:txBody>
          <a:bodyPr/>
          <a:lstStyle/>
          <a:p>
            <a:r>
              <a:rPr lang="zh-CN" altLang="en-US" dirty="0" smtClean="0"/>
              <a:t>进程挂起的原因</a:t>
            </a:r>
            <a:endParaRPr lang="en-US" altLang="zh-CN" dirty="0" smtClean="0"/>
          </a:p>
          <a:p>
            <a:pPr lvl="1"/>
            <a:r>
              <a:rPr lang="zh-CN" altLang="en-US" dirty="0"/>
              <a:t>当需要把某进程置于就绪挂起状态（</a:t>
            </a:r>
            <a:r>
              <a:rPr lang="en-US" altLang="zh-CN" dirty="0" err="1"/>
              <a:t>Readys</a:t>
            </a:r>
            <a:r>
              <a:rPr lang="zh-CN" altLang="en-US" dirty="0"/>
              <a:t>）或阻塞挂起状态</a:t>
            </a:r>
            <a:r>
              <a:rPr lang="en-US" altLang="zh-CN" dirty="0"/>
              <a:t>(</a:t>
            </a:r>
            <a:r>
              <a:rPr lang="en-US" altLang="zh-CN" dirty="0" err="1"/>
              <a:t>Blockeds</a:t>
            </a:r>
            <a:r>
              <a:rPr lang="en-US" altLang="zh-CN" dirty="0"/>
              <a:t>)</a:t>
            </a:r>
            <a:r>
              <a:rPr lang="zh-CN" altLang="en-US" dirty="0"/>
              <a:t>时，调用挂起原语，即将进程从活动就绪状态或阻塞状态变为相对静止的就绪挂起状态或阻塞挂起状</a:t>
            </a:r>
            <a:r>
              <a:rPr lang="zh-CN" altLang="en-US" dirty="0" smtClean="0"/>
              <a:t>态</a:t>
            </a:r>
            <a:endParaRPr lang="en-US" altLang="zh-CN" dirty="0" smtClean="0"/>
          </a:p>
          <a:p>
            <a:endParaRPr lang="en-US" altLang="zh-CN" dirty="0" smtClean="0"/>
          </a:p>
          <a:p>
            <a:r>
              <a:rPr lang="zh-CN" altLang="en-US" dirty="0" smtClean="0"/>
              <a:t>进程挂起的方式</a:t>
            </a:r>
            <a:endParaRPr lang="en-US" altLang="zh-CN" dirty="0" smtClean="0"/>
          </a:p>
          <a:p>
            <a:pPr lvl="1"/>
            <a:r>
              <a:rPr lang="zh-CN" altLang="en-US" dirty="0" smtClean="0"/>
              <a:t>发命令的进程自身挂起</a:t>
            </a:r>
            <a:endParaRPr lang="en-US" altLang="zh-CN" dirty="0" smtClean="0"/>
          </a:p>
          <a:p>
            <a:pPr lvl="1"/>
            <a:r>
              <a:rPr lang="zh-CN" altLang="en-US" dirty="0"/>
              <a:t>挂</a:t>
            </a:r>
            <a:r>
              <a:rPr lang="zh-CN" altLang="en-US" dirty="0" smtClean="0"/>
              <a:t>起具有指定标识符的进程</a:t>
            </a:r>
            <a:endParaRPr lang="en-US" altLang="zh-CN" dirty="0" smtClean="0"/>
          </a:p>
          <a:p>
            <a:pPr lvl="1"/>
            <a:r>
              <a:rPr lang="zh-CN" altLang="en-US" dirty="0" smtClean="0"/>
              <a:t>将某进程及其全部或部分子孙挂起</a:t>
            </a:r>
            <a:endParaRPr lang="zh-CN" altLang="en-US" dirty="0"/>
          </a:p>
        </p:txBody>
      </p:sp>
      <p:sp>
        <p:nvSpPr>
          <p:cNvPr id="4" name="日期占位符 3"/>
          <p:cNvSpPr>
            <a:spLocks noGrp="1"/>
          </p:cNvSpPr>
          <p:nvPr>
            <p:ph type="dt" sz="half" idx="10"/>
          </p:nvPr>
        </p:nvSpPr>
        <p:spPr/>
        <p:txBody>
          <a:bodyPr/>
          <a:lstStyle/>
          <a:p>
            <a:fld id="{415F641F-8C20-4FAA-A62D-5D9BD57003FB}"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89</a:t>
            </a:fld>
            <a:endParaRPr lang="zh-CN" altLang="en-US" dirty="0"/>
          </a:p>
        </p:txBody>
      </p:sp>
    </p:spTree>
    <p:extLst>
      <p:ext uri="{BB962C8B-B14F-4D97-AF65-F5344CB8AC3E}">
        <p14:creationId xmlns:p14="http://schemas.microsoft.com/office/powerpoint/2010/main" val="1658669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一条指令的执行过程</a:t>
            </a:r>
            <a:endParaRPr lang="zh-CN" altLang="en-US" dirty="0"/>
          </a:p>
        </p:txBody>
      </p:sp>
      <p:sp>
        <p:nvSpPr>
          <p:cNvPr id="3" name="内容占位符 2"/>
          <p:cNvSpPr>
            <a:spLocks noGrp="1"/>
          </p:cNvSpPr>
          <p:nvPr>
            <p:ph idx="1"/>
          </p:nvPr>
        </p:nvSpPr>
        <p:spPr/>
        <p:txBody>
          <a:bodyPr/>
          <a:lstStyle/>
          <a:p>
            <a:r>
              <a:rPr lang="en-US" altLang="zh-CN" dirty="0" smtClean="0"/>
              <a:t>Instruction Cycle</a:t>
            </a:r>
            <a:endParaRPr lang="zh-CN" altLang="en-US" dirty="0"/>
          </a:p>
        </p:txBody>
      </p:sp>
      <p:sp>
        <p:nvSpPr>
          <p:cNvPr id="4" name="日期占位符 3"/>
          <p:cNvSpPr>
            <a:spLocks noGrp="1"/>
          </p:cNvSpPr>
          <p:nvPr>
            <p:ph type="dt" sz="half" idx="10"/>
          </p:nvPr>
        </p:nvSpPr>
        <p:spPr/>
        <p:txBody>
          <a:bodyPr/>
          <a:lstStyle/>
          <a:p>
            <a:fld id="{578BF1F2-76D3-48B9-9079-A90DF11D7AAB}"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9</a:t>
            </a:fld>
            <a:endParaRPr lang="zh-CN" altLang="en-US"/>
          </a:p>
        </p:txBody>
      </p:sp>
      <p:sp>
        <p:nvSpPr>
          <p:cNvPr id="7" name="流程图: 终止 6"/>
          <p:cNvSpPr/>
          <p:nvPr/>
        </p:nvSpPr>
        <p:spPr>
          <a:xfrm>
            <a:off x="931817" y="3443142"/>
            <a:ext cx="1210492" cy="355817"/>
          </a:xfrm>
          <a:prstGeom prst="flowChartTerminator">
            <a:avLst/>
          </a:prstGeom>
          <a:noFill/>
          <a:ln w="19050">
            <a:solidFill>
              <a:schemeClr val="tx1">
                <a:lumMod val="65000"/>
                <a:lumOff val="3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系统启动</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8" name="流程图: 终止 7"/>
          <p:cNvSpPr/>
          <p:nvPr/>
        </p:nvSpPr>
        <p:spPr>
          <a:xfrm>
            <a:off x="6881404" y="3443142"/>
            <a:ext cx="1210492" cy="355817"/>
          </a:xfrm>
          <a:prstGeom prst="flowChartTerminator">
            <a:avLst/>
          </a:prstGeom>
          <a:noFill/>
          <a:ln w="19050">
            <a:solidFill>
              <a:schemeClr val="tx1">
                <a:lumMod val="65000"/>
                <a:lumOff val="3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系统关机</a:t>
            </a:r>
            <a:endParaRPr lang="zh-CN" altLang="en-US" sz="1600"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9" name="流程图: 过程 8"/>
          <p:cNvSpPr/>
          <p:nvPr/>
        </p:nvSpPr>
        <p:spPr>
          <a:xfrm>
            <a:off x="2737576" y="3299140"/>
            <a:ext cx="1476647" cy="643820"/>
          </a:xfrm>
          <a:prstGeom prst="flowChartProcess">
            <a:avLst/>
          </a:prstGeom>
          <a:solidFill>
            <a:schemeClr val="accent1">
              <a:lumMod val="20000"/>
              <a:lumOff val="80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取指令</a:t>
            </a:r>
            <a:endParaRPr lang="zh-CN" altLang="en-US" b="1"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sp>
        <p:nvSpPr>
          <p:cNvPr id="11" name="流程图: 过程 10"/>
          <p:cNvSpPr/>
          <p:nvPr/>
        </p:nvSpPr>
        <p:spPr>
          <a:xfrm>
            <a:off x="4809490" y="3299140"/>
            <a:ext cx="1476647" cy="643820"/>
          </a:xfrm>
          <a:prstGeom prst="flowChartProcess">
            <a:avLst/>
          </a:prstGeom>
          <a:solidFill>
            <a:schemeClr val="accent1">
              <a:lumMod val="20000"/>
              <a:lumOff val="80000"/>
            </a:schemeClr>
          </a:solidFill>
          <a:ln w="19050">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黑体" panose="02010600040101010101" pitchFamily="2" charset="-122"/>
                <a:ea typeface="华文黑体" panose="02010600040101010101" pitchFamily="2" charset="-122"/>
                <a:cs typeface="华文黑体" panose="02010600040101010101" pitchFamily="2" charset="-122"/>
              </a:rPr>
              <a:t>执行指令</a:t>
            </a:r>
            <a:endParaRPr lang="zh-CN" altLang="en-US" b="1" dirty="0">
              <a:solidFill>
                <a:schemeClr val="tx1"/>
              </a:solidFill>
              <a:latin typeface="华文黑体" panose="02010600040101010101" pitchFamily="2" charset="-122"/>
              <a:ea typeface="华文黑体" panose="02010600040101010101" pitchFamily="2" charset="-122"/>
              <a:cs typeface="华文黑体" panose="02010600040101010101" pitchFamily="2" charset="-122"/>
            </a:endParaRPr>
          </a:p>
        </p:txBody>
      </p:sp>
      <p:cxnSp>
        <p:nvCxnSpPr>
          <p:cNvPr id="13" name="直接箭头连接符 12"/>
          <p:cNvCxnSpPr>
            <a:stCxn id="7" idx="3"/>
            <a:endCxn id="9" idx="1"/>
          </p:cNvCxnSpPr>
          <p:nvPr/>
        </p:nvCxnSpPr>
        <p:spPr>
          <a:xfrm flipV="1">
            <a:off x="2142309" y="3621050"/>
            <a:ext cx="595267" cy="1"/>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a:endCxn id="11" idx="1"/>
          </p:cNvCxnSpPr>
          <p:nvPr/>
        </p:nvCxnSpPr>
        <p:spPr>
          <a:xfrm>
            <a:off x="4214223" y="3621050"/>
            <a:ext cx="595267"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8" idx="1"/>
          </p:cNvCxnSpPr>
          <p:nvPr/>
        </p:nvCxnSpPr>
        <p:spPr>
          <a:xfrm>
            <a:off x="6286137" y="3621050"/>
            <a:ext cx="595267" cy="1"/>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377440" y="2899954"/>
            <a:ext cx="0" cy="721096"/>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a:off x="2386149" y="2908663"/>
            <a:ext cx="4136571" cy="712387"/>
          </a:xfrm>
          <a:prstGeom prst="bentConnector3">
            <a:avLst>
              <a:gd name="adj1" fmla="val 100316"/>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形标注 35"/>
          <p:cNvSpPr/>
          <p:nvPr/>
        </p:nvSpPr>
        <p:spPr>
          <a:xfrm>
            <a:off x="1439996" y="4431356"/>
            <a:ext cx="1999891" cy="657723"/>
          </a:xfrm>
          <a:prstGeom prst="wedgeEllipseCallout">
            <a:avLst>
              <a:gd name="adj1" fmla="val 46535"/>
              <a:gd name="adj2" fmla="val -91944"/>
            </a:avLst>
          </a:prstGeom>
          <a:solidFill>
            <a:schemeClr val="bg1">
              <a:lumMod val="95000"/>
            </a:schemeClr>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内存 </a:t>
            </a:r>
            <a:r>
              <a:rPr lang="en-US" altLang="zh-CN" sz="1600" b="1" dirty="0" smtClean="0">
                <a:solidFill>
                  <a:schemeClr val="tx1"/>
                </a:solidFill>
                <a:sym typeface="Wingdings" panose="05000000000000000000" pitchFamily="2" charset="2"/>
              </a:rPr>
              <a:t>CPU IR</a:t>
            </a:r>
            <a:endParaRPr lang="zh-CN" altLang="en-US" sz="1600" b="1" dirty="0">
              <a:solidFill>
                <a:schemeClr val="tx1"/>
              </a:solidFill>
            </a:endParaRPr>
          </a:p>
        </p:txBody>
      </p:sp>
      <p:sp>
        <p:nvSpPr>
          <p:cNvPr id="37" name="文本框 36"/>
          <p:cNvSpPr txBox="1"/>
          <p:nvPr/>
        </p:nvSpPr>
        <p:spPr>
          <a:xfrm>
            <a:off x="3077663" y="2340257"/>
            <a:ext cx="2753541" cy="338554"/>
          </a:xfrm>
          <a:prstGeom prst="rect">
            <a:avLst/>
          </a:prstGeom>
          <a:noFill/>
        </p:spPr>
        <p:txBody>
          <a:bodyPr wrap="square" rtlCol="0">
            <a:spAutoFit/>
          </a:bodyPr>
          <a:lstStyle/>
          <a:p>
            <a:pPr algn="ctr"/>
            <a:r>
              <a:rPr lang="en-US" altLang="zh-CN" sz="1600" dirty="0" smtClean="0">
                <a:solidFill>
                  <a:srgbClr val="FF3300"/>
                </a:solidFill>
                <a:latin typeface="华文黑体" panose="02010600040101010101" pitchFamily="2" charset="-122"/>
                <a:ea typeface="华文黑体" panose="02010600040101010101" pitchFamily="2" charset="-122"/>
                <a:cs typeface="华文黑体" panose="02010600040101010101" pitchFamily="2" charset="-122"/>
              </a:rPr>
              <a:t>PC</a:t>
            </a:r>
            <a:r>
              <a:rPr lang="zh-CN" altLang="en-US" sz="1600" dirty="0" smtClean="0">
                <a:solidFill>
                  <a:srgbClr val="FF3300"/>
                </a:solidFill>
                <a:latin typeface="华文黑体" panose="02010600040101010101" pitchFamily="2" charset="-122"/>
                <a:ea typeface="华文黑体" panose="02010600040101010101" pitchFamily="2" charset="-122"/>
                <a:cs typeface="华文黑体" panose="02010600040101010101" pitchFamily="2" charset="-122"/>
              </a:rPr>
              <a:t>工作原理</a:t>
            </a:r>
            <a:endParaRPr lang="zh-CN" altLang="en-US" sz="1600" dirty="0">
              <a:solidFill>
                <a:srgbClr val="FF3300"/>
              </a:solidFill>
              <a:latin typeface="华文黑体" panose="02010600040101010101" pitchFamily="2" charset="-122"/>
              <a:ea typeface="华文黑体" panose="02010600040101010101" pitchFamily="2" charset="-122"/>
              <a:cs typeface="华文黑体" panose="02010600040101010101" pitchFamily="2" charset="-122"/>
            </a:endParaRPr>
          </a:p>
        </p:txBody>
      </p:sp>
    </p:spTree>
    <p:extLst>
      <p:ext uri="{BB962C8B-B14F-4D97-AF65-F5344CB8AC3E}">
        <p14:creationId xmlns:p14="http://schemas.microsoft.com/office/powerpoint/2010/main" val="1763257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a:t>
            </a:r>
            <a:r>
              <a:rPr lang="zh-CN" altLang="en-US" dirty="0" smtClean="0"/>
              <a:t>程挂起原语</a:t>
            </a:r>
            <a:endParaRPr lang="zh-CN" altLang="en-US" dirty="0"/>
          </a:p>
        </p:txBody>
      </p:sp>
      <p:sp>
        <p:nvSpPr>
          <p:cNvPr id="3" name="内容占位符 2"/>
          <p:cNvSpPr>
            <a:spLocks noGrp="1"/>
          </p:cNvSpPr>
          <p:nvPr>
            <p:ph idx="1"/>
          </p:nvPr>
        </p:nvSpPr>
        <p:spPr/>
        <p:txBody>
          <a:bodyPr/>
          <a:lstStyle/>
          <a:p>
            <a:r>
              <a:rPr lang="zh-CN" altLang="en-US" dirty="0" smtClean="0"/>
              <a:t>挂起原语的描述</a:t>
            </a:r>
            <a:endParaRPr lang="zh-CN" altLang="en-US" dirty="0"/>
          </a:p>
        </p:txBody>
      </p:sp>
      <p:sp>
        <p:nvSpPr>
          <p:cNvPr id="4" name="日期占位符 3"/>
          <p:cNvSpPr>
            <a:spLocks noGrp="1"/>
          </p:cNvSpPr>
          <p:nvPr>
            <p:ph type="dt" sz="half" idx="10"/>
          </p:nvPr>
        </p:nvSpPr>
        <p:spPr/>
        <p:txBody>
          <a:bodyPr/>
          <a:lstStyle/>
          <a:p>
            <a:fld id="{06113DDB-5F35-40E3-A14A-473E98339957}"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90</a:t>
            </a:fld>
            <a:endParaRPr lang="zh-CN" altLang="en-US" dirty="0"/>
          </a:p>
        </p:txBody>
      </p:sp>
      <p:sp>
        <p:nvSpPr>
          <p:cNvPr id="7" name="Rectangle 6"/>
          <p:cNvSpPr txBox="1">
            <a:spLocks noChangeArrowheads="1"/>
          </p:cNvSpPr>
          <p:nvPr/>
        </p:nvSpPr>
        <p:spPr>
          <a:xfrm>
            <a:off x="827584" y="2198712"/>
            <a:ext cx="7543800" cy="4038600"/>
          </a:xfrm>
          <a:prstGeom prst="rect">
            <a:avLst/>
          </a:prstGeom>
          <a:noFill/>
          <a:ln/>
        </p:spPr>
        <p:txBody>
          <a:bodyPr vert="horz" lIns="91440" tIns="45720" rIns="91440" bIns="45720" rtlCol="0">
            <a:normAutofit fontScale="92500" lnSpcReduction="20000"/>
          </a:bodyPr>
          <a:lstStyle>
            <a:lvl1pPr marL="342900" indent="-342900" algn="l" defTabSz="914400" rtl="0" eaLnBrk="1" latinLnBrk="0" hangingPunct="1">
              <a:spcBef>
                <a:spcPts val="1200"/>
              </a:spcBef>
              <a:buFont typeface="Arial" pitchFamily="34" charset="0"/>
              <a:buChar char="•"/>
              <a:defRPr sz="2400" b="1" kern="1200">
                <a:solidFill>
                  <a:schemeClr val="tx1"/>
                </a:solidFill>
                <a:latin typeface="Times New Roman" pitchFamily="18" charset="0"/>
                <a:ea typeface="楷体" pitchFamily="49" charset="-122"/>
                <a:cs typeface="Times New Roman" pitchFamily="18" charset="0"/>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楷体" pitchFamily="49" charset="-122"/>
                <a:cs typeface="Times New Roman"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楷体" pitchFamily="49" charset="-122"/>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楷体" pitchFamily="49" charset="-122"/>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楷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US" altLang="zh-CN" dirty="0" smtClean="0">
                <a:latin typeface="+mn-lt"/>
              </a:rPr>
              <a:t>procedure Suspend(</a:t>
            </a:r>
            <a:r>
              <a:rPr lang="en-US" altLang="zh-CN" dirty="0" smtClean="0">
                <a:solidFill>
                  <a:srgbClr val="339933"/>
                </a:solidFill>
                <a:latin typeface="+mn-lt"/>
              </a:rPr>
              <a:t>n</a:t>
            </a:r>
            <a:r>
              <a:rPr lang="en-US" altLang="zh-CN" dirty="0" smtClean="0">
                <a:latin typeface="+mn-lt"/>
              </a:rPr>
              <a:t>, </a:t>
            </a:r>
            <a:r>
              <a:rPr lang="en-US" altLang="zh-CN" dirty="0" smtClean="0">
                <a:solidFill>
                  <a:schemeClr val="accent2"/>
                </a:solidFill>
                <a:latin typeface="+mn-lt"/>
              </a:rPr>
              <a:t>a</a:t>
            </a:r>
            <a:r>
              <a:rPr lang="en-US" altLang="zh-CN" dirty="0" smtClean="0">
                <a:latin typeface="+mn-lt"/>
              </a:rPr>
              <a:t>)        /* </a:t>
            </a:r>
            <a:r>
              <a:rPr lang="zh-CN" altLang="en-US" dirty="0" smtClean="0">
                <a:latin typeface="+mn-lt"/>
              </a:rPr>
              <a:t>挂起指定标识符</a:t>
            </a:r>
            <a:r>
              <a:rPr lang="en-US" altLang="zh-CN" dirty="0" smtClean="0">
                <a:solidFill>
                  <a:srgbClr val="339933"/>
                </a:solidFill>
                <a:latin typeface="+mn-lt"/>
              </a:rPr>
              <a:t>n</a:t>
            </a:r>
            <a:r>
              <a:rPr lang="zh-CN" altLang="en-US" dirty="0" smtClean="0">
                <a:latin typeface="+mn-lt"/>
              </a:rPr>
              <a:t>的</a:t>
            </a:r>
          </a:p>
          <a:p>
            <a:pPr>
              <a:lnSpc>
                <a:spcPct val="90000"/>
              </a:lnSpc>
              <a:buFontTx/>
              <a:buNone/>
            </a:pPr>
            <a:r>
              <a:rPr lang="en-US" altLang="zh-CN" dirty="0" smtClean="0">
                <a:latin typeface="+mn-lt"/>
              </a:rPr>
              <a:t>Begin                                          </a:t>
            </a:r>
            <a:r>
              <a:rPr lang="zh-CN" altLang="en-US" dirty="0" smtClean="0">
                <a:latin typeface="+mn-lt"/>
              </a:rPr>
              <a:t>进程的进程原语*</a:t>
            </a:r>
            <a:r>
              <a:rPr lang="en-US" altLang="zh-CN" dirty="0" smtClean="0">
                <a:latin typeface="+mn-lt"/>
              </a:rPr>
              <a:t>/</a:t>
            </a:r>
          </a:p>
          <a:p>
            <a:pPr>
              <a:lnSpc>
                <a:spcPct val="90000"/>
              </a:lnSpc>
              <a:buFontTx/>
              <a:buNone/>
            </a:pPr>
            <a:r>
              <a:rPr lang="en-US" altLang="zh-CN" dirty="0" smtClean="0">
                <a:latin typeface="+mn-lt"/>
              </a:rPr>
              <a:t>  </a:t>
            </a:r>
            <a:r>
              <a:rPr lang="en-US" altLang="zh-CN" dirty="0" err="1" smtClean="0">
                <a:latin typeface="+mn-lt"/>
              </a:rPr>
              <a:t>i</a:t>
            </a:r>
            <a:r>
              <a:rPr lang="en-US" altLang="zh-CN" dirty="0" smtClean="0">
                <a:latin typeface="+mn-lt"/>
              </a:rPr>
              <a:t> := </a:t>
            </a:r>
            <a:r>
              <a:rPr lang="en-US" altLang="zh-CN" dirty="0" err="1" smtClean="0">
                <a:latin typeface="+mn-lt"/>
              </a:rPr>
              <a:t>GetInternalName</a:t>
            </a:r>
            <a:r>
              <a:rPr lang="en-US" altLang="zh-CN" dirty="0" smtClean="0">
                <a:latin typeface="+mn-lt"/>
              </a:rPr>
              <a:t>(n);     /* </a:t>
            </a:r>
            <a:r>
              <a:rPr lang="zh-CN" altLang="en-US" dirty="0" smtClean="0">
                <a:latin typeface="+mn-lt"/>
              </a:rPr>
              <a:t>参数</a:t>
            </a:r>
            <a:r>
              <a:rPr lang="en-US" altLang="zh-CN" dirty="0" smtClean="0">
                <a:solidFill>
                  <a:schemeClr val="accent2"/>
                </a:solidFill>
                <a:latin typeface="+mn-lt"/>
              </a:rPr>
              <a:t>a</a:t>
            </a:r>
            <a:r>
              <a:rPr lang="zh-CN" altLang="en-US" dirty="0" smtClean="0">
                <a:latin typeface="+mn-lt"/>
              </a:rPr>
              <a:t>是用于保存该</a:t>
            </a:r>
          </a:p>
          <a:p>
            <a:pPr>
              <a:lnSpc>
                <a:spcPct val="90000"/>
              </a:lnSpc>
              <a:buFontTx/>
              <a:buNone/>
            </a:pPr>
            <a:r>
              <a:rPr lang="zh-CN" altLang="en-US" dirty="0" smtClean="0">
                <a:latin typeface="+mn-lt"/>
              </a:rPr>
              <a:t>  </a:t>
            </a:r>
            <a:r>
              <a:rPr lang="en-US" altLang="zh-CN" dirty="0" smtClean="0">
                <a:latin typeface="+mn-lt"/>
              </a:rPr>
              <a:t>S := </a:t>
            </a:r>
            <a:r>
              <a:rPr lang="en-US" altLang="zh-CN" dirty="0" err="1" smtClean="0">
                <a:latin typeface="+mn-lt"/>
              </a:rPr>
              <a:t>i.status</a:t>
            </a:r>
            <a:r>
              <a:rPr lang="en-US" altLang="zh-CN" dirty="0" smtClean="0">
                <a:latin typeface="+mn-lt"/>
              </a:rPr>
              <a:t>;                              </a:t>
            </a:r>
            <a:r>
              <a:rPr lang="zh-CN" altLang="en-US" dirty="0" smtClean="0">
                <a:latin typeface="+mn-lt"/>
              </a:rPr>
              <a:t>进程</a:t>
            </a:r>
            <a:r>
              <a:rPr lang="en-US" altLang="zh-CN" dirty="0" smtClean="0">
                <a:latin typeface="+mn-lt"/>
              </a:rPr>
              <a:t>PCB</a:t>
            </a:r>
            <a:r>
              <a:rPr lang="zh-CN" altLang="en-US" dirty="0" smtClean="0">
                <a:latin typeface="+mn-lt"/>
              </a:rPr>
              <a:t>副本的内存区*</a:t>
            </a:r>
            <a:r>
              <a:rPr lang="en-US" altLang="zh-CN" dirty="0" smtClean="0">
                <a:latin typeface="+mn-lt"/>
              </a:rPr>
              <a:t>/</a:t>
            </a:r>
          </a:p>
          <a:p>
            <a:pPr>
              <a:lnSpc>
                <a:spcPct val="90000"/>
              </a:lnSpc>
              <a:buFontTx/>
              <a:buNone/>
            </a:pPr>
            <a:r>
              <a:rPr lang="en-US" altLang="zh-CN" dirty="0" smtClean="0">
                <a:latin typeface="+mn-lt"/>
              </a:rPr>
              <a:t>  if S=“Running” then stop(</a:t>
            </a:r>
            <a:r>
              <a:rPr lang="en-US" altLang="zh-CN" dirty="0" err="1" smtClean="0">
                <a:latin typeface="+mn-lt"/>
              </a:rPr>
              <a:t>i</a:t>
            </a:r>
            <a:r>
              <a:rPr lang="en-US" altLang="zh-CN" dirty="0" smtClean="0">
                <a:latin typeface="+mn-lt"/>
              </a:rPr>
              <a:t>);</a:t>
            </a:r>
          </a:p>
          <a:p>
            <a:pPr>
              <a:lnSpc>
                <a:spcPct val="90000"/>
              </a:lnSpc>
              <a:buFontTx/>
              <a:buNone/>
            </a:pPr>
            <a:r>
              <a:rPr lang="en-US" altLang="zh-CN" dirty="0" smtClean="0">
                <a:latin typeface="+mn-lt"/>
              </a:rPr>
              <a:t>  a := copy PCB(</a:t>
            </a:r>
            <a:r>
              <a:rPr lang="en-US" altLang="zh-CN" dirty="0" err="1" smtClean="0">
                <a:latin typeface="+mn-lt"/>
              </a:rPr>
              <a:t>i</a:t>
            </a:r>
            <a:r>
              <a:rPr lang="en-US" altLang="zh-CN" dirty="0" smtClean="0">
                <a:latin typeface="+mn-lt"/>
              </a:rPr>
              <a:t>);</a:t>
            </a:r>
          </a:p>
          <a:p>
            <a:pPr>
              <a:lnSpc>
                <a:spcPct val="90000"/>
              </a:lnSpc>
              <a:buFontTx/>
              <a:buNone/>
            </a:pPr>
            <a:r>
              <a:rPr lang="en-US" altLang="zh-CN" dirty="0" smtClean="0">
                <a:latin typeface="+mn-lt"/>
              </a:rPr>
              <a:t>  if S=“</a:t>
            </a:r>
            <a:r>
              <a:rPr lang="en-US" altLang="zh-CN" dirty="0" err="1" smtClean="0">
                <a:latin typeface="+mn-lt"/>
              </a:rPr>
              <a:t>blockeda</a:t>
            </a:r>
            <a:r>
              <a:rPr lang="en-US" altLang="zh-CN" dirty="0" smtClean="0">
                <a:latin typeface="+mn-lt"/>
              </a:rPr>
              <a:t>” then </a:t>
            </a:r>
            <a:r>
              <a:rPr lang="en-US" altLang="zh-CN" dirty="0" err="1" smtClean="0">
                <a:latin typeface="+mn-lt"/>
              </a:rPr>
              <a:t>i.status</a:t>
            </a:r>
            <a:r>
              <a:rPr lang="en-US" altLang="zh-CN" dirty="0" smtClean="0">
                <a:latin typeface="+mn-lt"/>
              </a:rPr>
              <a:t> := “</a:t>
            </a:r>
            <a:r>
              <a:rPr lang="en-US" altLang="zh-CN" dirty="0" err="1" smtClean="0">
                <a:latin typeface="+mn-lt"/>
              </a:rPr>
              <a:t>blockeds</a:t>
            </a:r>
            <a:r>
              <a:rPr lang="en-US" altLang="zh-CN" dirty="0" smtClean="0">
                <a:latin typeface="+mn-lt"/>
              </a:rPr>
              <a:t>” </a:t>
            </a:r>
          </a:p>
          <a:p>
            <a:pPr>
              <a:lnSpc>
                <a:spcPct val="90000"/>
              </a:lnSpc>
              <a:buFontTx/>
              <a:buNone/>
            </a:pPr>
            <a:r>
              <a:rPr lang="en-US" altLang="zh-CN" dirty="0" smtClean="0">
                <a:latin typeface="+mn-lt"/>
              </a:rPr>
              <a:t>  else  </a:t>
            </a:r>
            <a:r>
              <a:rPr lang="en-US" altLang="zh-CN" dirty="0" err="1" smtClean="0">
                <a:latin typeface="+mn-lt"/>
              </a:rPr>
              <a:t>i.status</a:t>
            </a:r>
            <a:r>
              <a:rPr lang="en-US" altLang="zh-CN" dirty="0" smtClean="0">
                <a:latin typeface="+mn-lt"/>
              </a:rPr>
              <a:t> := “</a:t>
            </a:r>
            <a:r>
              <a:rPr lang="en-US" altLang="zh-CN" dirty="0" err="1" smtClean="0">
                <a:latin typeface="+mn-lt"/>
              </a:rPr>
              <a:t>readys</a:t>
            </a:r>
            <a:r>
              <a:rPr lang="en-US" altLang="zh-CN" dirty="0" smtClean="0">
                <a:latin typeface="+mn-lt"/>
              </a:rPr>
              <a:t>” </a:t>
            </a:r>
          </a:p>
          <a:p>
            <a:pPr>
              <a:lnSpc>
                <a:spcPct val="90000"/>
              </a:lnSpc>
              <a:buFontTx/>
              <a:buNone/>
            </a:pPr>
            <a:r>
              <a:rPr lang="en-US" altLang="zh-CN" dirty="0" smtClean="0">
                <a:latin typeface="+mn-lt"/>
              </a:rPr>
              <a:t>  if S= “Running” then  Scheduler else continue;</a:t>
            </a:r>
          </a:p>
          <a:p>
            <a:pPr>
              <a:lnSpc>
                <a:spcPct val="90000"/>
              </a:lnSpc>
              <a:buFontTx/>
              <a:buNone/>
            </a:pPr>
            <a:r>
              <a:rPr lang="en-US" altLang="zh-CN" dirty="0" smtClean="0">
                <a:latin typeface="+mn-lt"/>
              </a:rPr>
              <a:t>End;</a:t>
            </a:r>
            <a:endParaRPr lang="en-US" altLang="zh-CN" dirty="0">
              <a:latin typeface="+mn-lt"/>
            </a:endParaRPr>
          </a:p>
        </p:txBody>
      </p:sp>
    </p:spTree>
    <p:extLst>
      <p:ext uri="{BB962C8B-B14F-4D97-AF65-F5344CB8AC3E}">
        <p14:creationId xmlns:p14="http://schemas.microsoft.com/office/powerpoint/2010/main" val="860968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进程激活原语</a:t>
            </a:r>
            <a:endParaRPr lang="zh-CN" altLang="en-US" dirty="0"/>
          </a:p>
        </p:txBody>
      </p:sp>
      <p:sp>
        <p:nvSpPr>
          <p:cNvPr id="3" name="内容占位符 2"/>
          <p:cNvSpPr>
            <a:spLocks noGrp="1"/>
          </p:cNvSpPr>
          <p:nvPr>
            <p:ph idx="1"/>
          </p:nvPr>
        </p:nvSpPr>
        <p:spPr/>
        <p:txBody>
          <a:bodyPr/>
          <a:lstStyle/>
          <a:p>
            <a:r>
              <a:rPr lang="zh-CN" altLang="en-US" dirty="0" smtClean="0"/>
              <a:t>激活原语的功能</a:t>
            </a:r>
            <a:endParaRPr lang="en-US" altLang="zh-CN" dirty="0" smtClean="0"/>
          </a:p>
          <a:p>
            <a:pPr lvl="1"/>
            <a:r>
              <a:rPr lang="zh-CN" altLang="en-US" dirty="0"/>
              <a:t>使处于静止状态的进程变为活动状态，即把“静止就绪”变为“活动就绪”，把“静止阻塞”变为“活动阻塞”</a:t>
            </a:r>
            <a:endParaRPr lang="en-US" altLang="zh-CN" dirty="0"/>
          </a:p>
          <a:p>
            <a:endParaRPr lang="en-US" altLang="zh-CN" dirty="0" smtClean="0"/>
          </a:p>
          <a:p>
            <a:r>
              <a:rPr lang="zh-CN" altLang="en-US" dirty="0" smtClean="0"/>
              <a:t>激活的方式</a:t>
            </a:r>
            <a:endParaRPr lang="en-US" altLang="zh-CN" dirty="0" smtClean="0"/>
          </a:p>
          <a:p>
            <a:pPr lvl="1"/>
            <a:r>
              <a:rPr lang="zh-CN" altLang="en-US" dirty="0"/>
              <a:t>激活一个指定标识符的进程</a:t>
            </a:r>
          </a:p>
          <a:p>
            <a:pPr lvl="1"/>
            <a:r>
              <a:rPr lang="zh-CN" altLang="en-US" dirty="0"/>
              <a:t>激活某进程及其所有“子孙”进程等</a:t>
            </a:r>
          </a:p>
          <a:p>
            <a:pPr lvl="1"/>
            <a:r>
              <a:rPr lang="zh-CN" altLang="en-US" dirty="0"/>
              <a:t>当激活的进程处于</a:t>
            </a:r>
            <a:r>
              <a:rPr lang="zh-CN" altLang="en-US" dirty="0" smtClean="0"/>
              <a:t>“活动就绪”态</a:t>
            </a:r>
            <a:r>
              <a:rPr lang="zh-CN" altLang="en-US" dirty="0"/>
              <a:t>时，将</a:t>
            </a:r>
            <a:r>
              <a:rPr lang="zh-CN" altLang="en-US" dirty="0">
                <a:solidFill>
                  <a:srgbClr val="0000FF"/>
                </a:solidFill>
              </a:rPr>
              <a:t>引起进程的重新调度</a:t>
            </a:r>
          </a:p>
        </p:txBody>
      </p:sp>
      <p:sp>
        <p:nvSpPr>
          <p:cNvPr id="4" name="日期占位符 3"/>
          <p:cNvSpPr>
            <a:spLocks noGrp="1"/>
          </p:cNvSpPr>
          <p:nvPr>
            <p:ph type="dt" sz="half" idx="10"/>
          </p:nvPr>
        </p:nvSpPr>
        <p:spPr/>
        <p:txBody>
          <a:bodyPr/>
          <a:lstStyle/>
          <a:p>
            <a:fld id="{083F2930-7820-40C9-9BB1-F1BF4A8FADBA}"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91</a:t>
            </a:fld>
            <a:endParaRPr lang="zh-CN" altLang="en-US" dirty="0"/>
          </a:p>
        </p:txBody>
      </p:sp>
    </p:spTree>
    <p:extLst>
      <p:ext uri="{BB962C8B-B14F-4D97-AF65-F5344CB8AC3E}">
        <p14:creationId xmlns:p14="http://schemas.microsoft.com/office/powerpoint/2010/main" val="29886578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进程激活原语</a:t>
            </a:r>
            <a:endParaRPr lang="zh-CN" altLang="en-US" dirty="0"/>
          </a:p>
        </p:txBody>
      </p:sp>
      <p:sp>
        <p:nvSpPr>
          <p:cNvPr id="3" name="内容占位符 2"/>
          <p:cNvSpPr>
            <a:spLocks noGrp="1"/>
          </p:cNvSpPr>
          <p:nvPr>
            <p:ph idx="1"/>
          </p:nvPr>
        </p:nvSpPr>
        <p:spPr/>
        <p:txBody>
          <a:bodyPr/>
          <a:lstStyle/>
          <a:p>
            <a:r>
              <a:rPr lang="zh-CN" altLang="en-US" dirty="0" smtClean="0"/>
              <a:t>激活原语的描述</a:t>
            </a:r>
            <a:endParaRPr lang="zh-CN" altLang="en-US" dirty="0"/>
          </a:p>
        </p:txBody>
      </p:sp>
      <p:sp>
        <p:nvSpPr>
          <p:cNvPr id="4" name="日期占位符 3"/>
          <p:cNvSpPr>
            <a:spLocks noGrp="1"/>
          </p:cNvSpPr>
          <p:nvPr>
            <p:ph type="dt" sz="half" idx="10"/>
          </p:nvPr>
        </p:nvSpPr>
        <p:spPr/>
        <p:txBody>
          <a:bodyPr/>
          <a:lstStyle/>
          <a:p>
            <a:fld id="{76D52C80-FFDF-48E3-A35B-165076112B18}"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92</a:t>
            </a:fld>
            <a:endParaRPr lang="zh-CN" altLang="en-US" dirty="0"/>
          </a:p>
        </p:txBody>
      </p:sp>
      <p:sp>
        <p:nvSpPr>
          <p:cNvPr id="7" name="Rectangle 5"/>
          <p:cNvSpPr txBox="1">
            <a:spLocks noChangeArrowheads="1"/>
          </p:cNvSpPr>
          <p:nvPr/>
        </p:nvSpPr>
        <p:spPr>
          <a:xfrm>
            <a:off x="1335360" y="2276872"/>
            <a:ext cx="6477000" cy="3581400"/>
          </a:xfrm>
          <a:prstGeom prst="rect">
            <a:avLst/>
          </a:prstGeom>
          <a:noFill/>
          <a:ln/>
        </p:spPr>
        <p:txBody>
          <a:bodyPr vert="horz" lIns="91440" tIns="45720" rIns="91440" bIns="45720" rtlCol="0">
            <a:normAutofit fontScale="92500" lnSpcReduction="10000"/>
          </a:bodyPr>
          <a:lstStyle>
            <a:lvl1pPr marL="342900" indent="-342900" algn="l" defTabSz="914400" rtl="0" eaLnBrk="1" latinLnBrk="0" hangingPunct="1">
              <a:spcBef>
                <a:spcPts val="1200"/>
              </a:spcBef>
              <a:buFont typeface="Arial" pitchFamily="34" charset="0"/>
              <a:buChar char="•"/>
              <a:defRPr sz="2400" b="1" kern="1200">
                <a:solidFill>
                  <a:schemeClr val="tx1"/>
                </a:solidFill>
                <a:latin typeface="Times New Roman" pitchFamily="18" charset="0"/>
                <a:ea typeface="楷体" pitchFamily="49" charset="-122"/>
                <a:cs typeface="Times New Roman" pitchFamily="18" charset="0"/>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楷体" pitchFamily="49" charset="-122"/>
                <a:cs typeface="Times New Roman"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楷体" pitchFamily="49" charset="-122"/>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楷体" pitchFamily="49" charset="-122"/>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楷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smtClean="0">
                <a:latin typeface="+mn-lt"/>
              </a:rPr>
              <a:t>procedure active(n)           </a:t>
            </a:r>
            <a:r>
              <a:rPr lang="en-US" altLang="zh-CN" smtClean="0">
                <a:solidFill>
                  <a:srgbClr val="339933"/>
                </a:solidFill>
                <a:latin typeface="+mn-lt"/>
              </a:rPr>
              <a:t>/*n</a:t>
            </a:r>
            <a:r>
              <a:rPr lang="zh-CN" altLang="en-US" smtClean="0">
                <a:solidFill>
                  <a:srgbClr val="339933"/>
                </a:solidFill>
                <a:latin typeface="+mn-lt"/>
              </a:rPr>
              <a:t>为进程标志符*</a:t>
            </a:r>
            <a:r>
              <a:rPr lang="en-US" altLang="zh-CN" smtClean="0">
                <a:solidFill>
                  <a:srgbClr val="339933"/>
                </a:solidFill>
                <a:latin typeface="+mn-lt"/>
              </a:rPr>
              <a:t>/</a:t>
            </a:r>
          </a:p>
          <a:p>
            <a:pPr>
              <a:buFontTx/>
              <a:buNone/>
            </a:pPr>
            <a:r>
              <a:rPr lang="en-US" altLang="zh-CN" smtClean="0">
                <a:latin typeface="+mn-lt"/>
              </a:rPr>
              <a:t>begin </a:t>
            </a:r>
          </a:p>
          <a:p>
            <a:pPr>
              <a:buFontTx/>
              <a:buNone/>
            </a:pPr>
            <a:r>
              <a:rPr lang="en-US" altLang="zh-CN" smtClean="0">
                <a:latin typeface="+mn-lt"/>
              </a:rPr>
              <a:t>  i := GetInternalName(n);</a:t>
            </a:r>
          </a:p>
          <a:p>
            <a:pPr>
              <a:buFontTx/>
              <a:buNone/>
            </a:pPr>
            <a:r>
              <a:rPr lang="en-US" altLang="zh-CN" smtClean="0">
                <a:latin typeface="+mn-lt"/>
              </a:rPr>
              <a:t>  i.status := if i.status=“readys” then “readya”</a:t>
            </a:r>
          </a:p>
          <a:p>
            <a:pPr>
              <a:buFontTx/>
              <a:buNone/>
            </a:pPr>
            <a:r>
              <a:rPr lang="en-US" altLang="zh-CN" smtClean="0">
                <a:latin typeface="+mn-lt"/>
              </a:rPr>
              <a:t>                  else “blockeda”;</a:t>
            </a:r>
          </a:p>
          <a:p>
            <a:pPr>
              <a:buFontTx/>
              <a:buNone/>
            </a:pPr>
            <a:r>
              <a:rPr lang="en-US" altLang="zh-CN" smtClean="0">
                <a:latin typeface="+mn-lt"/>
              </a:rPr>
              <a:t>  if  i.status = “readya” then scheduler;</a:t>
            </a:r>
          </a:p>
          <a:p>
            <a:pPr>
              <a:buFontTx/>
              <a:buNone/>
            </a:pPr>
            <a:r>
              <a:rPr lang="en-US" altLang="zh-CN" smtClean="0">
                <a:latin typeface="+mn-lt"/>
              </a:rPr>
              <a:t>  else continue</a:t>
            </a:r>
          </a:p>
          <a:p>
            <a:pPr>
              <a:buFontTx/>
              <a:buNone/>
            </a:pPr>
            <a:r>
              <a:rPr lang="en-US" altLang="zh-CN" smtClean="0">
                <a:latin typeface="+mn-lt"/>
              </a:rPr>
              <a:t>End;</a:t>
            </a:r>
            <a:endParaRPr lang="en-US" altLang="zh-CN" dirty="0">
              <a:latin typeface="+mn-lt"/>
            </a:endParaRPr>
          </a:p>
        </p:txBody>
      </p:sp>
    </p:spTree>
    <p:extLst>
      <p:ext uri="{BB962C8B-B14F-4D97-AF65-F5344CB8AC3E}">
        <p14:creationId xmlns:p14="http://schemas.microsoft.com/office/powerpoint/2010/main" val="21721271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任务切换时的代码流</a:t>
            </a:r>
            <a:endParaRPr lang="zh-CN" altLang="en-US" dirty="0"/>
          </a:p>
        </p:txBody>
      </p:sp>
      <p:pic>
        <p:nvPicPr>
          <p:cNvPr id="7" name="Content Placeholder 6"/>
          <p:cNvPicPr>
            <a:picLocks noGrp="1" noChangeAspect="1"/>
          </p:cNvPicPr>
          <p:nvPr>
            <p:ph idx="1"/>
          </p:nvPr>
        </p:nvPicPr>
        <p:blipFill>
          <a:blip r:embed="rId2"/>
          <a:stretch>
            <a:fillRect/>
          </a:stretch>
        </p:blipFill>
        <p:spPr>
          <a:xfrm>
            <a:off x="1475656" y="1463870"/>
            <a:ext cx="6264696" cy="4921869"/>
          </a:xfrm>
          <a:prstGeom prst="rect">
            <a:avLst/>
          </a:prstGeom>
        </p:spPr>
      </p:pic>
      <p:sp>
        <p:nvSpPr>
          <p:cNvPr id="4" name="Date Placeholder 3"/>
          <p:cNvSpPr>
            <a:spLocks noGrp="1"/>
          </p:cNvSpPr>
          <p:nvPr>
            <p:ph type="dt" sz="half" idx="10"/>
          </p:nvPr>
        </p:nvSpPr>
        <p:spPr/>
        <p:txBody>
          <a:bodyPr/>
          <a:lstStyle/>
          <a:p>
            <a:fld id="{C5517960-3EC6-4866-A1D6-AC5DEEB9720A}" type="datetime1">
              <a:rPr lang="zh-CN" altLang="en-US" smtClean="0"/>
              <a:pPr/>
              <a:t>2018-08-18</a:t>
            </a:fld>
            <a:endParaRPr lang="zh-CN" altLang="en-US" dirty="0"/>
          </a:p>
        </p:txBody>
      </p:sp>
      <p:sp>
        <p:nvSpPr>
          <p:cNvPr id="5" name="Footer Placeholder 4"/>
          <p:cNvSpPr>
            <a:spLocks noGrp="1"/>
          </p:cNvSpPr>
          <p:nvPr>
            <p:ph type="ftr" sz="quarter" idx="11"/>
          </p:nvPr>
        </p:nvSpPr>
        <p:spPr/>
        <p:txBody>
          <a:bodyPr/>
          <a:lstStyle/>
          <a:p>
            <a:r>
              <a:rPr lang="en-US" altLang="zh-CN" smtClean="0"/>
              <a:t>CH02 - Process Fundamentals</a:t>
            </a:r>
            <a:endParaRPr lang="zh-CN" altLang="en-US" dirty="0"/>
          </a:p>
        </p:txBody>
      </p:sp>
      <p:sp>
        <p:nvSpPr>
          <p:cNvPr id="6" name="Slide Number Placeholder 5"/>
          <p:cNvSpPr>
            <a:spLocks noGrp="1"/>
          </p:cNvSpPr>
          <p:nvPr>
            <p:ph type="sldNum" sz="quarter" idx="12"/>
          </p:nvPr>
        </p:nvSpPr>
        <p:spPr/>
        <p:txBody>
          <a:bodyPr/>
          <a:lstStyle/>
          <a:p>
            <a:fld id="{EC83B811-08A7-493A-864A-0A97D48BC524}" type="slidenum">
              <a:rPr lang="zh-CN" altLang="en-US" smtClean="0"/>
              <a:pPr/>
              <a:t>93</a:t>
            </a:fld>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50" y="3924804"/>
            <a:ext cx="715736" cy="60729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352" y="2812346"/>
            <a:ext cx="715736" cy="60729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352" y="5009021"/>
            <a:ext cx="715736" cy="60729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91" y="1984009"/>
            <a:ext cx="699801" cy="699801"/>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91" y="5515033"/>
            <a:ext cx="699801" cy="699801"/>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0352" y="3919081"/>
            <a:ext cx="699801" cy="699801"/>
          </a:xfrm>
          <a:prstGeom prst="rect">
            <a:avLst/>
          </a:prstGeom>
        </p:spPr>
      </p:pic>
    </p:spTree>
    <p:extLst>
      <p:ext uri="{BB962C8B-B14F-4D97-AF65-F5344CB8AC3E}">
        <p14:creationId xmlns:p14="http://schemas.microsoft.com/office/powerpoint/2010/main" val="26363342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本章主要内容</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计算机硬件基本知识补充（</a:t>
            </a:r>
            <a:r>
              <a:rPr lang="en-US" altLang="zh-CN" dirty="0" smtClean="0">
                <a:solidFill>
                  <a:schemeClr val="bg1">
                    <a:lumMod val="65000"/>
                  </a:schemeClr>
                </a:solidFill>
              </a:rPr>
              <a:t>CPU</a:t>
            </a:r>
            <a:r>
              <a:rPr lang="zh-CN" altLang="en-US" dirty="0" smtClean="0">
                <a:solidFill>
                  <a:schemeClr val="bg1">
                    <a:lumMod val="65000"/>
                  </a:schemeClr>
                </a:solidFill>
              </a:rPr>
              <a:t>工作原理）</a:t>
            </a:r>
            <a:endParaRPr lang="en-US" altLang="zh-CN" dirty="0" smtClean="0">
              <a:solidFill>
                <a:schemeClr val="bg1">
                  <a:lumMod val="65000"/>
                </a:schemeClr>
              </a:solidFill>
            </a:endParaRPr>
          </a:p>
          <a:p>
            <a:r>
              <a:rPr lang="zh-CN" altLang="en-US" dirty="0">
                <a:solidFill>
                  <a:schemeClr val="bg1">
                    <a:lumMod val="65000"/>
                  </a:schemeClr>
                </a:solidFill>
              </a:rPr>
              <a:t>程序的并发执行</a:t>
            </a:r>
            <a:endParaRPr lang="en-US" altLang="zh-CN" dirty="0">
              <a:solidFill>
                <a:schemeClr val="bg1">
                  <a:lumMod val="65000"/>
                </a:schemeClr>
              </a:solidFill>
            </a:endParaRPr>
          </a:p>
          <a:p>
            <a:r>
              <a:rPr lang="zh-CN" altLang="en-US" dirty="0">
                <a:solidFill>
                  <a:schemeClr val="bg1">
                    <a:lumMod val="65000"/>
                  </a:schemeClr>
                </a:solidFill>
              </a:rPr>
              <a:t>进程的基本概念</a:t>
            </a:r>
            <a:endParaRPr lang="en-US" altLang="zh-CN" dirty="0">
              <a:solidFill>
                <a:schemeClr val="bg1">
                  <a:lumMod val="65000"/>
                </a:schemeClr>
              </a:solidFill>
            </a:endParaRPr>
          </a:p>
          <a:p>
            <a:r>
              <a:rPr lang="zh-CN" altLang="en-US" dirty="0">
                <a:solidFill>
                  <a:schemeClr val="bg1">
                    <a:lumMod val="65000"/>
                  </a:schemeClr>
                </a:solidFill>
              </a:rPr>
              <a:t>进程状态转换</a:t>
            </a:r>
            <a:endParaRPr lang="en-US" altLang="zh-CN" dirty="0">
              <a:solidFill>
                <a:schemeClr val="bg1">
                  <a:lumMod val="65000"/>
                </a:schemeClr>
              </a:solidFill>
            </a:endParaRPr>
          </a:p>
          <a:p>
            <a:r>
              <a:rPr lang="zh-CN" altLang="en-US" dirty="0">
                <a:solidFill>
                  <a:schemeClr val="bg1">
                    <a:lumMod val="65000"/>
                  </a:schemeClr>
                </a:solidFill>
              </a:rPr>
              <a:t>进程在操作系统中的描述</a:t>
            </a:r>
            <a:endParaRPr lang="en-US" altLang="zh-CN" dirty="0">
              <a:solidFill>
                <a:schemeClr val="bg1">
                  <a:lumMod val="65000"/>
                </a:schemeClr>
              </a:solidFill>
            </a:endParaRPr>
          </a:p>
          <a:p>
            <a:r>
              <a:rPr lang="en-US" altLang="zh-CN" dirty="0">
                <a:solidFill>
                  <a:schemeClr val="bg1">
                    <a:lumMod val="65000"/>
                  </a:schemeClr>
                </a:solidFill>
              </a:rPr>
              <a:t>C</a:t>
            </a:r>
            <a:r>
              <a:rPr lang="zh-CN" altLang="en-US" dirty="0">
                <a:solidFill>
                  <a:schemeClr val="bg1">
                    <a:lumMod val="65000"/>
                  </a:schemeClr>
                </a:solidFill>
              </a:rPr>
              <a:t>程序存储模型</a:t>
            </a:r>
            <a:endParaRPr lang="en-US" altLang="zh-CN" dirty="0">
              <a:solidFill>
                <a:schemeClr val="bg1">
                  <a:lumMod val="65000"/>
                </a:schemeClr>
              </a:solidFill>
            </a:endParaRPr>
          </a:p>
          <a:p>
            <a:r>
              <a:rPr lang="zh-CN" altLang="en-US" dirty="0">
                <a:solidFill>
                  <a:schemeClr val="bg1">
                    <a:lumMod val="65000"/>
                  </a:schemeClr>
                </a:solidFill>
              </a:rPr>
              <a:t>进程控制</a:t>
            </a:r>
            <a:endParaRPr lang="en-US" altLang="zh-CN" dirty="0">
              <a:solidFill>
                <a:schemeClr val="bg1">
                  <a:lumMod val="65000"/>
                </a:schemeClr>
              </a:solidFill>
            </a:endParaRPr>
          </a:p>
          <a:p>
            <a:r>
              <a:rPr lang="zh-CN" altLang="en-US" dirty="0">
                <a:solidFill>
                  <a:srgbClr val="FF3300"/>
                </a:solidFill>
              </a:rPr>
              <a:t>线程</a:t>
            </a:r>
          </a:p>
        </p:txBody>
      </p:sp>
      <p:sp>
        <p:nvSpPr>
          <p:cNvPr id="4" name="日期占位符 3"/>
          <p:cNvSpPr>
            <a:spLocks noGrp="1"/>
          </p:cNvSpPr>
          <p:nvPr>
            <p:ph type="dt" sz="half" idx="10"/>
          </p:nvPr>
        </p:nvSpPr>
        <p:spPr/>
        <p:txBody>
          <a:bodyPr/>
          <a:lstStyle/>
          <a:p>
            <a:fld id="{8B179938-1108-447E-8DF2-24374CFA8769}" type="datetime1">
              <a:rPr lang="zh-CN" altLang="en-US" smtClean="0"/>
              <a:pPr/>
              <a:t>2018-08-18</a:t>
            </a:fld>
            <a:endParaRPr lang="zh-CN" altLang="en-US"/>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a:p>
        </p:txBody>
      </p:sp>
      <p:sp>
        <p:nvSpPr>
          <p:cNvPr id="6" name="灯片编号占位符 5"/>
          <p:cNvSpPr>
            <a:spLocks noGrp="1"/>
          </p:cNvSpPr>
          <p:nvPr>
            <p:ph type="sldNum" sz="quarter" idx="12"/>
          </p:nvPr>
        </p:nvSpPr>
        <p:spPr/>
        <p:txBody>
          <a:bodyPr/>
          <a:lstStyle/>
          <a:p>
            <a:fld id="{56BAEEBF-3716-487D-AE7C-1F66A971DC3D}" type="slidenum">
              <a:rPr lang="zh-CN" altLang="en-US" smtClean="0"/>
              <a:pPr/>
              <a:t>94</a:t>
            </a:fld>
            <a:endParaRPr lang="zh-CN" altLang="en-US"/>
          </a:p>
        </p:txBody>
      </p:sp>
    </p:spTree>
    <p:extLst>
      <p:ext uri="{BB962C8B-B14F-4D97-AF65-F5344CB8AC3E}">
        <p14:creationId xmlns:p14="http://schemas.microsoft.com/office/powerpoint/2010/main" val="24631744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回顾描述进程的两个角度</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系统资源分配的基本单位</a:t>
            </a:r>
            <a:endParaRPr lang="en-US" altLang="zh-CN" dirty="0" smtClean="0">
              <a:solidFill>
                <a:srgbClr val="0000FF"/>
              </a:solidFill>
            </a:endParaRPr>
          </a:p>
          <a:p>
            <a:pPr lvl="1"/>
            <a:r>
              <a:rPr lang="zh-CN" altLang="en-US" dirty="0" smtClean="0"/>
              <a:t>一个用于存放“进程映像”的虚拟地址空间</a:t>
            </a:r>
            <a:endParaRPr lang="en-US" altLang="zh-CN" dirty="0" smtClean="0"/>
          </a:p>
          <a:p>
            <a:pPr lvl="2"/>
            <a:r>
              <a:rPr lang="zh-CN" altLang="en-US" dirty="0"/>
              <a:t>程</a:t>
            </a:r>
            <a:r>
              <a:rPr lang="zh-CN" altLang="en-US" dirty="0" smtClean="0"/>
              <a:t>序代码、数据、堆栈、</a:t>
            </a:r>
            <a:r>
              <a:rPr lang="en-US" altLang="zh-CN" dirty="0" smtClean="0"/>
              <a:t>PCB</a:t>
            </a:r>
            <a:r>
              <a:rPr lang="zh-CN" altLang="en-US" dirty="0" smtClean="0"/>
              <a:t>部分信息等</a:t>
            </a:r>
            <a:endParaRPr lang="en-US" altLang="zh-CN" dirty="0" smtClean="0"/>
          </a:p>
          <a:p>
            <a:pPr lvl="1"/>
            <a:r>
              <a:rPr lang="zh-CN" altLang="en-US" dirty="0" smtClean="0"/>
              <a:t>主存、</a:t>
            </a:r>
            <a:r>
              <a:rPr lang="en-US" altLang="zh-CN" dirty="0" smtClean="0"/>
              <a:t>I/O</a:t>
            </a:r>
            <a:r>
              <a:rPr lang="zh-CN" altLang="en-US" dirty="0" smtClean="0"/>
              <a:t>设备、</a:t>
            </a:r>
            <a:r>
              <a:rPr lang="en-US" altLang="zh-CN" dirty="0" smtClean="0"/>
              <a:t>I/O</a:t>
            </a:r>
            <a:r>
              <a:rPr lang="zh-CN" altLang="en-US" dirty="0" smtClean="0"/>
              <a:t>通道、文件等</a:t>
            </a:r>
            <a:endParaRPr lang="en-US" altLang="zh-CN" dirty="0"/>
          </a:p>
          <a:p>
            <a:pPr lvl="1"/>
            <a:r>
              <a:rPr lang="zh-CN" altLang="en-US" dirty="0" smtClean="0"/>
              <a:t>操作系统提供不同进程空间之间的保护功能</a:t>
            </a:r>
            <a:endParaRPr lang="en-US" altLang="zh-CN" dirty="0" smtClean="0"/>
          </a:p>
          <a:p>
            <a:endParaRPr lang="en-US" altLang="zh-CN" dirty="0" smtClean="0"/>
          </a:p>
          <a:p>
            <a:r>
              <a:rPr lang="en-US" altLang="zh-CN" dirty="0">
                <a:solidFill>
                  <a:srgbClr val="0000FF"/>
                </a:solidFill>
              </a:rPr>
              <a:t>CPU</a:t>
            </a:r>
            <a:r>
              <a:rPr lang="zh-CN" altLang="en-US" dirty="0">
                <a:solidFill>
                  <a:srgbClr val="0000FF"/>
                </a:solidFill>
              </a:rPr>
              <a:t>调度的基本单位</a:t>
            </a:r>
            <a:endParaRPr lang="en-US" altLang="zh-CN" dirty="0">
              <a:solidFill>
                <a:srgbClr val="0000FF"/>
              </a:solidFill>
            </a:endParaRPr>
          </a:p>
          <a:p>
            <a:pPr lvl="1"/>
            <a:r>
              <a:rPr lang="zh-CN" altLang="en-US" dirty="0" smtClean="0"/>
              <a:t>一个进程本身拥有的状态（状态转换模型）</a:t>
            </a:r>
            <a:endParaRPr lang="en-US" altLang="zh-CN" dirty="0" smtClean="0"/>
          </a:p>
          <a:p>
            <a:pPr lvl="1"/>
            <a:r>
              <a:rPr lang="en-US" altLang="zh-CN" dirty="0" smtClean="0"/>
              <a:t>CPU</a:t>
            </a:r>
            <a:r>
              <a:rPr lang="zh-CN" altLang="en-US" dirty="0" smtClean="0"/>
              <a:t>调度多个</a:t>
            </a:r>
            <a:r>
              <a:rPr lang="zh-CN" altLang="en-US" dirty="0"/>
              <a:t>进程</a:t>
            </a:r>
            <a:r>
              <a:rPr lang="zh-CN" altLang="en-US" dirty="0" smtClean="0"/>
              <a:t>交替执行以提高</a:t>
            </a:r>
            <a:r>
              <a:rPr lang="en-US" altLang="zh-CN" dirty="0" smtClean="0"/>
              <a:t>CPU</a:t>
            </a:r>
            <a:r>
              <a:rPr lang="zh-CN" altLang="en-US" dirty="0" smtClean="0"/>
              <a:t>使用率</a:t>
            </a:r>
            <a:endParaRPr lang="zh-CN" altLang="en-US" dirty="0"/>
          </a:p>
        </p:txBody>
      </p:sp>
      <p:sp>
        <p:nvSpPr>
          <p:cNvPr id="4" name="日期占位符 3"/>
          <p:cNvSpPr>
            <a:spLocks noGrp="1"/>
          </p:cNvSpPr>
          <p:nvPr>
            <p:ph type="dt" sz="half" idx="10"/>
          </p:nvPr>
        </p:nvSpPr>
        <p:spPr/>
        <p:txBody>
          <a:bodyPr/>
          <a:lstStyle/>
          <a:p>
            <a:fld id="{7F1BF622-ADD6-45FB-90C3-B34E82EA8FEC}"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95</a:t>
            </a:fld>
            <a:endParaRPr lang="zh-CN" altLang="en-US" dirty="0"/>
          </a:p>
        </p:txBody>
      </p:sp>
    </p:spTree>
    <p:extLst>
      <p:ext uri="{BB962C8B-B14F-4D97-AF65-F5344CB8AC3E}">
        <p14:creationId xmlns:p14="http://schemas.microsoft.com/office/powerpoint/2010/main" val="34723062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什么是“多线程”？</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多线</a:t>
            </a:r>
            <a:r>
              <a:rPr lang="zh-CN" altLang="en-US" dirty="0" smtClean="0">
                <a:solidFill>
                  <a:srgbClr val="0000FF"/>
                </a:solidFill>
              </a:rPr>
              <a:t>程是指操作系统的这样一种能力：它允许在一个进程内部，有多个执行路线“同时”进行</a:t>
            </a:r>
            <a:endParaRPr lang="zh-CN" altLang="en-US" dirty="0">
              <a:solidFill>
                <a:srgbClr val="0000FF"/>
              </a:solidFill>
            </a:endParaRPr>
          </a:p>
        </p:txBody>
      </p:sp>
      <p:sp>
        <p:nvSpPr>
          <p:cNvPr id="4" name="日期占位符 3"/>
          <p:cNvSpPr>
            <a:spLocks noGrp="1"/>
          </p:cNvSpPr>
          <p:nvPr>
            <p:ph type="dt" sz="half" idx="10"/>
          </p:nvPr>
        </p:nvSpPr>
        <p:spPr/>
        <p:txBody>
          <a:bodyPr/>
          <a:lstStyle/>
          <a:p>
            <a:fld id="{AA7D9214-3AA9-44A7-9CD3-0CAE2113B202}"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96</a:t>
            </a:fld>
            <a:endParaRPr lang="zh-CN" altLang="en-US" dirty="0"/>
          </a:p>
        </p:txBody>
      </p:sp>
      <p:pic>
        <p:nvPicPr>
          <p:cNvPr id="7" name="Picture 6"/>
          <p:cNvPicPr>
            <a:picLocks noChangeAspect="1"/>
          </p:cNvPicPr>
          <p:nvPr/>
        </p:nvPicPr>
        <p:blipFill>
          <a:blip r:embed="rId2"/>
          <a:stretch>
            <a:fillRect/>
          </a:stretch>
        </p:blipFill>
        <p:spPr>
          <a:xfrm>
            <a:off x="1835696" y="2564904"/>
            <a:ext cx="5138340" cy="3634286"/>
          </a:xfrm>
          <a:prstGeom prst="rect">
            <a:avLst/>
          </a:prstGeom>
        </p:spPr>
      </p:pic>
    </p:spTree>
    <p:extLst>
      <p:ext uri="{BB962C8B-B14F-4D97-AF65-F5344CB8AC3E}">
        <p14:creationId xmlns:p14="http://schemas.microsoft.com/office/powerpoint/2010/main" val="28109760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进程模型与线程模型</a:t>
            </a:r>
            <a:endParaRPr lang="zh-CN" altLang="en-US" dirty="0"/>
          </a:p>
        </p:txBody>
      </p:sp>
      <p:sp>
        <p:nvSpPr>
          <p:cNvPr id="4" name="日期占位符 3"/>
          <p:cNvSpPr>
            <a:spLocks noGrp="1"/>
          </p:cNvSpPr>
          <p:nvPr>
            <p:ph type="dt" sz="half" idx="10"/>
          </p:nvPr>
        </p:nvSpPr>
        <p:spPr/>
        <p:txBody>
          <a:bodyPr/>
          <a:lstStyle/>
          <a:p>
            <a:fld id="{E5F8A5E1-2AA8-41F4-8757-E02C1F4FF5F9}"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97</a:t>
            </a:fld>
            <a:endParaRPr lang="zh-CN" altLang="en-US" dirty="0"/>
          </a:p>
        </p:txBody>
      </p:sp>
      <p:pic>
        <p:nvPicPr>
          <p:cNvPr id="7" name="Picture 6"/>
          <p:cNvPicPr>
            <a:picLocks noChangeAspect="1"/>
          </p:cNvPicPr>
          <p:nvPr/>
        </p:nvPicPr>
        <p:blipFill>
          <a:blip r:embed="rId2"/>
          <a:stretch>
            <a:fillRect/>
          </a:stretch>
        </p:blipFill>
        <p:spPr>
          <a:xfrm>
            <a:off x="756875" y="2204864"/>
            <a:ext cx="2446973" cy="3260408"/>
          </a:xfrm>
          <a:prstGeom prst="rect">
            <a:avLst/>
          </a:prstGeom>
        </p:spPr>
      </p:pic>
      <p:pic>
        <p:nvPicPr>
          <p:cNvPr id="8" name="Picture 7"/>
          <p:cNvPicPr>
            <a:picLocks noChangeAspect="1"/>
          </p:cNvPicPr>
          <p:nvPr/>
        </p:nvPicPr>
        <p:blipFill>
          <a:blip r:embed="rId3"/>
          <a:stretch>
            <a:fillRect/>
          </a:stretch>
        </p:blipFill>
        <p:spPr>
          <a:xfrm>
            <a:off x="4139952" y="1842100"/>
            <a:ext cx="4320540" cy="4107180"/>
          </a:xfrm>
          <a:prstGeom prst="rect">
            <a:avLst/>
          </a:prstGeom>
        </p:spPr>
      </p:pic>
    </p:spTree>
    <p:extLst>
      <p:ext uri="{BB962C8B-B14F-4D97-AF65-F5344CB8AC3E}">
        <p14:creationId xmlns:p14="http://schemas.microsoft.com/office/powerpoint/2010/main" val="37255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进程模型与线程模型</a:t>
            </a:r>
          </a:p>
        </p:txBody>
      </p:sp>
      <p:sp>
        <p:nvSpPr>
          <p:cNvPr id="3" name="内容占位符 2"/>
          <p:cNvSpPr>
            <a:spLocks noGrp="1"/>
          </p:cNvSpPr>
          <p:nvPr>
            <p:ph idx="1"/>
          </p:nvPr>
        </p:nvSpPr>
        <p:spPr/>
        <p:txBody>
          <a:bodyPr>
            <a:normAutofit fontScale="92500" lnSpcReduction="10000"/>
          </a:bodyPr>
          <a:lstStyle/>
          <a:p>
            <a:r>
              <a:rPr lang="zh-CN" altLang="en-US" dirty="0" smtClean="0"/>
              <a:t>进程空间包括</a:t>
            </a:r>
            <a:endParaRPr lang="en-US" altLang="zh-CN" dirty="0" smtClean="0"/>
          </a:p>
          <a:p>
            <a:pPr lvl="1"/>
            <a:r>
              <a:rPr lang="zh-CN" altLang="en-US" dirty="0" smtClean="0"/>
              <a:t>用于存放进程映像的虚拟地址空间</a:t>
            </a:r>
            <a:endParaRPr lang="en-US" altLang="zh-CN" dirty="0" smtClean="0"/>
          </a:p>
          <a:p>
            <a:pPr lvl="1"/>
            <a:r>
              <a:rPr lang="zh-CN" altLang="en-US" dirty="0" smtClean="0"/>
              <a:t>对处理器访问的保护</a:t>
            </a:r>
            <a:endParaRPr lang="en-US" altLang="zh-CN" dirty="0" smtClean="0"/>
          </a:p>
          <a:p>
            <a:pPr lvl="1"/>
            <a:r>
              <a:rPr lang="zh-CN" altLang="en-US" dirty="0"/>
              <a:t>文</a:t>
            </a:r>
            <a:r>
              <a:rPr lang="zh-CN" altLang="en-US" dirty="0" smtClean="0"/>
              <a:t>件，</a:t>
            </a:r>
            <a:r>
              <a:rPr lang="en-US" altLang="zh-CN" dirty="0" smtClean="0"/>
              <a:t>I/O</a:t>
            </a:r>
            <a:r>
              <a:rPr lang="zh-CN" altLang="en-US" dirty="0" smtClean="0"/>
              <a:t>资源</a:t>
            </a:r>
            <a:endParaRPr lang="en-US" altLang="zh-CN" dirty="0" smtClean="0"/>
          </a:p>
          <a:p>
            <a:endParaRPr lang="en-US" altLang="zh-CN" dirty="0" smtClean="0"/>
          </a:p>
          <a:p>
            <a:r>
              <a:rPr lang="zh-CN" altLang="en-US" dirty="0" smtClean="0"/>
              <a:t>线程空间包括</a:t>
            </a:r>
            <a:endParaRPr lang="en-US" altLang="zh-CN" dirty="0" smtClean="0"/>
          </a:p>
          <a:p>
            <a:pPr lvl="1"/>
            <a:r>
              <a:rPr lang="zh-CN" altLang="en-US" dirty="0" smtClean="0"/>
              <a:t>线程执行状态</a:t>
            </a:r>
            <a:endParaRPr lang="en-US" altLang="zh-CN" dirty="0" smtClean="0"/>
          </a:p>
          <a:p>
            <a:pPr lvl="1"/>
            <a:r>
              <a:rPr lang="zh-CN" altLang="en-US" dirty="0"/>
              <a:t>线</a:t>
            </a:r>
            <a:r>
              <a:rPr lang="zh-CN" altLang="en-US" dirty="0" smtClean="0"/>
              <a:t>程上下文</a:t>
            </a:r>
            <a:endParaRPr lang="en-US" altLang="zh-CN" dirty="0" smtClean="0"/>
          </a:p>
          <a:p>
            <a:pPr lvl="1"/>
            <a:r>
              <a:rPr lang="zh-CN" altLang="en-US" dirty="0"/>
              <a:t>执</a:t>
            </a:r>
            <a:r>
              <a:rPr lang="zh-CN" altLang="en-US" dirty="0" smtClean="0"/>
              <a:t>行堆栈</a:t>
            </a:r>
            <a:endParaRPr lang="en-US" altLang="zh-CN" dirty="0" smtClean="0"/>
          </a:p>
          <a:p>
            <a:pPr lvl="1"/>
            <a:r>
              <a:rPr lang="zh-CN" altLang="en-US" dirty="0"/>
              <a:t>线</a:t>
            </a:r>
            <a:r>
              <a:rPr lang="zh-CN" altLang="en-US" dirty="0" smtClean="0"/>
              <a:t>程自己的私有存储空间</a:t>
            </a:r>
            <a:endParaRPr lang="en-US" altLang="zh-CN" dirty="0" smtClean="0"/>
          </a:p>
          <a:p>
            <a:pPr lvl="1"/>
            <a:r>
              <a:rPr lang="zh-CN" altLang="en-US" dirty="0" smtClean="0">
                <a:solidFill>
                  <a:srgbClr val="0000FF"/>
                </a:solidFill>
              </a:rPr>
              <a:t>与其它线程共享进程内存空间</a:t>
            </a:r>
            <a:endParaRPr lang="en-US" altLang="zh-CN" dirty="0">
              <a:solidFill>
                <a:srgbClr val="0000FF"/>
              </a:solidFill>
            </a:endParaRPr>
          </a:p>
        </p:txBody>
      </p:sp>
      <p:sp>
        <p:nvSpPr>
          <p:cNvPr id="4" name="日期占位符 3"/>
          <p:cNvSpPr>
            <a:spLocks noGrp="1"/>
          </p:cNvSpPr>
          <p:nvPr>
            <p:ph type="dt" sz="half" idx="10"/>
          </p:nvPr>
        </p:nvSpPr>
        <p:spPr/>
        <p:txBody>
          <a:bodyPr/>
          <a:lstStyle/>
          <a:p>
            <a:fld id="{876939A1-E14E-4A21-847B-3B8FEAFBB517}"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98</a:t>
            </a:fld>
            <a:endParaRPr lang="zh-CN" altLang="en-US" dirty="0"/>
          </a:p>
        </p:txBody>
      </p:sp>
    </p:spTree>
    <p:extLst>
      <p:ext uri="{BB962C8B-B14F-4D97-AF65-F5344CB8AC3E}">
        <p14:creationId xmlns:p14="http://schemas.microsoft.com/office/powerpoint/2010/main" val="668897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引入线程的好处</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rgbClr val="0000FF"/>
                </a:solidFill>
              </a:rPr>
              <a:t>主要是性能考虑</a:t>
            </a:r>
            <a:endParaRPr lang="en-US" altLang="zh-CN" dirty="0" smtClean="0">
              <a:solidFill>
                <a:srgbClr val="0000FF"/>
              </a:solidFill>
            </a:endParaRPr>
          </a:p>
          <a:p>
            <a:pPr lvl="1"/>
            <a:r>
              <a:rPr lang="zh-CN" altLang="en-US" dirty="0" smtClean="0"/>
              <a:t>创建和撤销一个线程的代价很小</a:t>
            </a:r>
            <a:endParaRPr lang="en-US" altLang="zh-CN" dirty="0" smtClean="0"/>
          </a:p>
          <a:p>
            <a:pPr lvl="1"/>
            <a:r>
              <a:rPr lang="zh-CN" altLang="en-US" dirty="0" smtClean="0"/>
              <a:t>在一个进程内部切换多个线程，比切换多个进程要快很多</a:t>
            </a:r>
            <a:endParaRPr lang="en-US" altLang="zh-CN" dirty="0" smtClean="0"/>
          </a:p>
          <a:p>
            <a:pPr lvl="1"/>
            <a:r>
              <a:rPr lang="zh-CN" altLang="en-US" dirty="0"/>
              <a:t>同</a:t>
            </a:r>
            <a:r>
              <a:rPr lang="zh-CN" altLang="en-US" dirty="0" smtClean="0"/>
              <a:t>一进程内部线程间通信代价小</a:t>
            </a:r>
            <a:endParaRPr lang="en-US" altLang="zh-CN" dirty="0" smtClean="0"/>
          </a:p>
          <a:p>
            <a:pPr lvl="2"/>
            <a:r>
              <a:rPr lang="zh-CN" altLang="en-US" dirty="0"/>
              <a:t>可</a:t>
            </a:r>
            <a:r>
              <a:rPr lang="zh-CN" altLang="en-US" dirty="0" smtClean="0"/>
              <a:t>以使用诸如“共享内存”等高效率的通信手段</a:t>
            </a:r>
            <a:endParaRPr lang="en-US" altLang="zh-CN" dirty="0" smtClean="0"/>
          </a:p>
          <a:p>
            <a:pPr lvl="2"/>
            <a:r>
              <a:rPr lang="zh-CN" altLang="en-US" dirty="0" smtClean="0"/>
              <a:t>不引入操作系统内核的参与，大大降低开销</a:t>
            </a:r>
            <a:endParaRPr lang="en-US" altLang="zh-CN" dirty="0" smtClean="0"/>
          </a:p>
          <a:p>
            <a:endParaRPr lang="en-US" altLang="zh-CN" dirty="0"/>
          </a:p>
          <a:p>
            <a:r>
              <a:rPr lang="zh-CN" altLang="en-US" dirty="0" smtClean="0">
                <a:solidFill>
                  <a:srgbClr val="0000FF"/>
                </a:solidFill>
              </a:rPr>
              <a:t>线程设计能否取得良好收益取决于应用自身的特点</a:t>
            </a:r>
            <a:endParaRPr lang="en-US" altLang="zh-CN" dirty="0" smtClean="0">
              <a:solidFill>
                <a:srgbClr val="0000FF"/>
              </a:solidFill>
            </a:endParaRPr>
          </a:p>
          <a:p>
            <a:pPr lvl="1"/>
            <a:r>
              <a:rPr lang="en-US" altLang="zh-CN" dirty="0" smtClean="0"/>
              <a:t>File server</a:t>
            </a:r>
            <a:r>
              <a:rPr lang="zh-CN" altLang="en-US" dirty="0" smtClean="0"/>
              <a:t>的例子</a:t>
            </a:r>
            <a:endParaRPr lang="en-US" altLang="zh-CN" dirty="0" smtClean="0"/>
          </a:p>
          <a:p>
            <a:r>
              <a:rPr lang="zh-CN" altLang="en-US" dirty="0" smtClean="0">
                <a:solidFill>
                  <a:srgbClr val="0000FF"/>
                </a:solidFill>
              </a:rPr>
              <a:t>在对称多处理机（</a:t>
            </a:r>
            <a:r>
              <a:rPr lang="en-US" altLang="zh-CN" dirty="0" smtClean="0">
                <a:solidFill>
                  <a:srgbClr val="0000FF"/>
                </a:solidFill>
              </a:rPr>
              <a:t>SMP</a:t>
            </a:r>
            <a:r>
              <a:rPr lang="zh-CN" altLang="en-US" dirty="0" smtClean="0">
                <a:solidFill>
                  <a:srgbClr val="0000FF"/>
                </a:solidFill>
              </a:rPr>
              <a:t>）的支持下，线程模型的优势能够得到充分的发挥</a:t>
            </a:r>
            <a:endParaRPr lang="zh-CN" altLang="en-US" dirty="0">
              <a:solidFill>
                <a:srgbClr val="0000FF"/>
              </a:solidFill>
            </a:endParaRPr>
          </a:p>
        </p:txBody>
      </p:sp>
      <p:sp>
        <p:nvSpPr>
          <p:cNvPr id="4" name="日期占位符 3"/>
          <p:cNvSpPr>
            <a:spLocks noGrp="1"/>
          </p:cNvSpPr>
          <p:nvPr>
            <p:ph type="dt" sz="half" idx="10"/>
          </p:nvPr>
        </p:nvSpPr>
        <p:spPr/>
        <p:txBody>
          <a:bodyPr/>
          <a:lstStyle/>
          <a:p>
            <a:fld id="{10DBA8D7-E33E-4AC3-9F0B-36F085DBEC69}" type="datetime1">
              <a:rPr lang="zh-CN" altLang="en-US" smtClean="0"/>
              <a:pPr/>
              <a:t>2018-08-18</a:t>
            </a:fld>
            <a:endParaRPr lang="zh-CN" altLang="en-US" dirty="0"/>
          </a:p>
        </p:txBody>
      </p:sp>
      <p:sp>
        <p:nvSpPr>
          <p:cNvPr id="5" name="页脚占位符 4"/>
          <p:cNvSpPr>
            <a:spLocks noGrp="1"/>
          </p:cNvSpPr>
          <p:nvPr>
            <p:ph type="ftr" sz="quarter" idx="11"/>
          </p:nvPr>
        </p:nvSpPr>
        <p:spPr/>
        <p:txBody>
          <a:bodyPr/>
          <a:lstStyle/>
          <a:p>
            <a:r>
              <a:rPr lang="en-US" altLang="zh-CN" smtClean="0"/>
              <a:t>CH02 - Process Fundamentals</a:t>
            </a:r>
            <a:endParaRPr lang="zh-CN" altLang="en-US" dirty="0"/>
          </a:p>
        </p:txBody>
      </p:sp>
      <p:sp>
        <p:nvSpPr>
          <p:cNvPr id="6" name="灯片编号占位符 5"/>
          <p:cNvSpPr>
            <a:spLocks noGrp="1"/>
          </p:cNvSpPr>
          <p:nvPr>
            <p:ph type="sldNum" sz="quarter" idx="12"/>
          </p:nvPr>
        </p:nvSpPr>
        <p:spPr/>
        <p:txBody>
          <a:bodyPr/>
          <a:lstStyle/>
          <a:p>
            <a:fld id="{EC83B811-08A7-493A-864A-0A97D48BC524}" type="slidenum">
              <a:rPr lang="zh-CN" altLang="en-US" smtClean="0"/>
              <a:pPr/>
              <a:t>99</a:t>
            </a:fld>
            <a:endParaRPr lang="zh-CN" altLang="en-US" dirty="0"/>
          </a:p>
        </p:txBody>
      </p:sp>
    </p:spTree>
    <p:extLst>
      <p:ext uri="{BB962C8B-B14F-4D97-AF65-F5344CB8AC3E}">
        <p14:creationId xmlns:p14="http://schemas.microsoft.com/office/powerpoint/2010/main" val="239794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1287</TotalTime>
  <Words>6985</Words>
  <Application>Microsoft Office PowerPoint</Application>
  <PresentationFormat>全屏显示(4:3)</PresentationFormat>
  <Paragraphs>1484</Paragraphs>
  <Slides>113</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113</vt:i4>
      </vt:variant>
    </vt:vector>
  </HeadingPairs>
  <TitlesOfParts>
    <vt:vector size="130" baseType="lpstr">
      <vt:lpstr>Arial Unicode MS</vt:lpstr>
      <vt:lpstr>黑体</vt:lpstr>
      <vt:lpstr>华文仿宋</vt:lpstr>
      <vt:lpstr>华文黑体</vt:lpstr>
      <vt:lpstr>华文新魏</vt:lpstr>
      <vt:lpstr>楷体</vt:lpstr>
      <vt:lpstr>宋体</vt:lpstr>
      <vt:lpstr>微软雅黑</vt:lpstr>
      <vt:lpstr>Arial</vt:lpstr>
      <vt:lpstr>Calibri</vt:lpstr>
      <vt:lpstr>Cambria Math</vt:lpstr>
      <vt:lpstr>Courier New</vt:lpstr>
      <vt:lpstr>Segoe UI Symbol</vt:lpstr>
      <vt:lpstr>Symbol</vt:lpstr>
      <vt:lpstr>Times New Roman</vt:lpstr>
      <vt:lpstr>Wingdings</vt:lpstr>
      <vt:lpstr>Office Theme</vt:lpstr>
      <vt:lpstr>第2章  进程的基本概念</vt:lpstr>
      <vt:lpstr>本章主要内容</vt:lpstr>
      <vt:lpstr>本章主要内容</vt:lpstr>
      <vt:lpstr>计算机系统基本组成</vt:lpstr>
      <vt:lpstr>计算机体系结构</vt:lpstr>
      <vt:lpstr>人脑体系结构</vt:lpstr>
      <vt:lpstr>计算机体系结构</vt:lpstr>
      <vt:lpstr>PowerPoint 演示文稿</vt:lpstr>
      <vt:lpstr>一条指令的执行过程</vt:lpstr>
      <vt:lpstr>指令完成的主要功能</vt:lpstr>
      <vt:lpstr>指令的执行：加法运算举例</vt:lpstr>
      <vt:lpstr>中断机制</vt:lpstr>
      <vt:lpstr>有无中断的区别</vt:lpstr>
      <vt:lpstr>中断执行过程中的控制转移</vt:lpstr>
      <vt:lpstr>中断的感知</vt:lpstr>
      <vt:lpstr>系统时间行为：无中断</vt:lpstr>
      <vt:lpstr>系统时间行为：有中断</vt:lpstr>
      <vt:lpstr>系统时间行为：长等待</vt:lpstr>
      <vt:lpstr>切换边界上的系统行为</vt:lpstr>
      <vt:lpstr>本章主要内容</vt:lpstr>
      <vt:lpstr>PowerPoint 演示文稿</vt:lpstr>
      <vt:lpstr>C程序内存管理</vt:lpstr>
      <vt:lpstr>C程序内存管理</vt:lpstr>
      <vt:lpstr>函数调用过程</vt:lpstr>
      <vt:lpstr>栈与堆</vt:lpstr>
      <vt:lpstr>本章主要内容</vt:lpstr>
      <vt:lpstr>程序的“顺序”执行</vt:lpstr>
      <vt:lpstr>程序的“顺序”执行</vt:lpstr>
      <vt:lpstr>程序的“顺序”执行</vt:lpstr>
      <vt:lpstr>程序的“顺序”执行</vt:lpstr>
      <vt:lpstr>程序的“并发”执行</vt:lpstr>
      <vt:lpstr>程序的“并发”执行</vt:lpstr>
      <vt:lpstr>区分两个重要概念</vt:lpstr>
      <vt:lpstr>程序的“并发”执行</vt:lpstr>
      <vt:lpstr>程序的“并发”执行</vt:lpstr>
      <vt:lpstr>程序的“并发”执行</vt:lpstr>
      <vt:lpstr>程序的“并发”执行</vt:lpstr>
      <vt:lpstr>程序的“并发”执行</vt:lpstr>
      <vt:lpstr>“进程”概念的引入</vt:lpstr>
      <vt:lpstr>本章主要内容</vt:lpstr>
      <vt:lpstr>进程的定义</vt:lpstr>
      <vt:lpstr>进程的特征</vt:lpstr>
      <vt:lpstr>进程与程序的区别</vt:lpstr>
      <vt:lpstr>本章主要内容</vt:lpstr>
      <vt:lpstr>为什么建模进程状态转换？</vt:lpstr>
      <vt:lpstr>三状态模型</vt:lpstr>
      <vt:lpstr>三状态模型</vt:lpstr>
      <vt:lpstr>三状态模型</vt:lpstr>
      <vt:lpstr>进程从哪里来，到哪里去？</vt:lpstr>
      <vt:lpstr>进程从哪里来，到哪里去？</vt:lpstr>
      <vt:lpstr>五状态模型</vt:lpstr>
      <vt:lpstr>五状态模型</vt:lpstr>
      <vt:lpstr>五状态模型中的队列管理</vt:lpstr>
      <vt:lpstr>五状态模型中的队列管理</vt:lpstr>
      <vt:lpstr>程序的挂起（Suspension）</vt:lpstr>
      <vt:lpstr>七状态模型</vt:lpstr>
      <vt:lpstr>新的状态迁移</vt:lpstr>
      <vt:lpstr>新的状态迁移</vt:lpstr>
      <vt:lpstr>总结可能造成挂起的原因</vt:lpstr>
      <vt:lpstr>本章主要内容</vt:lpstr>
      <vt:lpstr>为什么要进行进程描述</vt:lpstr>
      <vt:lpstr>需要为一个进程维护的信息</vt:lpstr>
      <vt:lpstr>进程映像（Process Image）</vt:lpstr>
      <vt:lpstr>进程映像</vt:lpstr>
      <vt:lpstr>进程控制块</vt:lpstr>
      <vt:lpstr>进程控制块</vt:lpstr>
      <vt:lpstr>进程控制块包含的内容</vt:lpstr>
      <vt:lpstr>进程控制块包含的内容</vt:lpstr>
      <vt:lpstr>进程上下文（Process Context）</vt:lpstr>
      <vt:lpstr>进程上下文</vt:lpstr>
      <vt:lpstr>PCB的组织方式</vt:lpstr>
      <vt:lpstr>PCB的组织方式</vt:lpstr>
      <vt:lpstr>PCB的组织方式</vt:lpstr>
      <vt:lpstr>本章主要内容</vt:lpstr>
      <vt:lpstr>原  语</vt:lpstr>
      <vt:lpstr>进程控制的主要原语</vt:lpstr>
      <vt:lpstr>进程创建原语</vt:lpstr>
      <vt:lpstr>进程创建原语</vt:lpstr>
      <vt:lpstr>进程创建原语</vt:lpstr>
      <vt:lpstr>进程创建原语</vt:lpstr>
      <vt:lpstr>进程创建原语</vt:lpstr>
      <vt:lpstr>进程创建原语</vt:lpstr>
      <vt:lpstr>进程撤销原语</vt:lpstr>
      <vt:lpstr>进程撤销原语</vt:lpstr>
      <vt:lpstr>进程阻塞原语</vt:lpstr>
      <vt:lpstr>进程阻塞原语</vt:lpstr>
      <vt:lpstr>进程唤醒原语</vt:lpstr>
      <vt:lpstr>进程唤醒原语</vt:lpstr>
      <vt:lpstr>进程挂起原语</vt:lpstr>
      <vt:lpstr>进程挂起原语</vt:lpstr>
      <vt:lpstr>进程激活原语</vt:lpstr>
      <vt:lpstr>进程激活原语</vt:lpstr>
      <vt:lpstr>任务切换时的代码流</vt:lpstr>
      <vt:lpstr>本章主要内容</vt:lpstr>
      <vt:lpstr>回顾描述进程的两个角度</vt:lpstr>
      <vt:lpstr>什么是“多线程”？</vt:lpstr>
      <vt:lpstr>进程模型与线程模型</vt:lpstr>
      <vt:lpstr>进程模型与线程模型</vt:lpstr>
      <vt:lpstr>引入线程的好处</vt:lpstr>
      <vt:lpstr>引入线程的好处</vt:lpstr>
      <vt:lpstr>说明线程性能优势的例子</vt:lpstr>
      <vt:lpstr>线程的类型</vt:lpstr>
      <vt:lpstr>用户级线程的优缺点</vt:lpstr>
      <vt:lpstr>线程的类型</vt:lpstr>
      <vt:lpstr>内核级线程的优缺点</vt:lpstr>
      <vt:lpstr>线程的类型</vt:lpstr>
      <vt:lpstr>多线程到底能够带来多大收益？</vt:lpstr>
      <vt:lpstr>多线程到底能够带来多大收益？</vt:lpstr>
      <vt:lpstr>多线程到底能够带来多大收益？</vt:lpstr>
      <vt:lpstr>线程模型举例——Solaris</vt:lpstr>
      <vt:lpstr>线程模型举例——Solaris</vt:lpstr>
      <vt:lpstr>作业与实验</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  课程简介</dc:title>
  <dc:creator>Mingsong Lu</dc:creator>
  <cp:lastModifiedBy>1234</cp:lastModifiedBy>
  <cp:revision>348</cp:revision>
  <dcterms:created xsi:type="dcterms:W3CDTF">2015-03-10T09:46:44Z</dcterms:created>
  <dcterms:modified xsi:type="dcterms:W3CDTF">2018-08-18T02:35:58Z</dcterms:modified>
</cp:coreProperties>
</file>